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64" r:id="rId5"/>
    <p:sldId id="262" r:id="rId6"/>
    <p:sldId id="263" r:id="rId7"/>
    <p:sldId id="265" r:id="rId8"/>
    <p:sldId id="259" r:id="rId9"/>
    <p:sldId id="260" r:id="rId10"/>
    <p:sldId id="261" r:id="rId11"/>
  </p:sldIdLst>
  <p:sldSz cx="18288000" cy="10287000"/>
  <p:notesSz cx="6858000" cy="9144000"/>
  <p:embeddedFontLst>
    <p:embeddedFont>
      <p:font typeface="Poppins" panose="00000500000000000000" pitchFamily="2"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1" roundtripDataSignature="AMtx7miqjE5NUYnjCMlYbPbY3fxM73BxU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015" autoAdjust="0"/>
    <p:restoredTop sz="66124" autoAdjust="0"/>
  </p:normalViewPr>
  <p:slideViewPr>
    <p:cSldViewPr snapToGrid="0">
      <p:cViewPr varScale="1">
        <p:scale>
          <a:sx n="36" d="100"/>
          <a:sy n="36" d="100"/>
        </p:scale>
        <p:origin x="1050" y="114"/>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notesMaster" Target="notesMasters/notesMaster1.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This company provides fully personalised gift baskets with premium wrapping. For any occasion, customers can choose themed boxes or create their own. Convenience, creative presentation, and prompt delivery are the main factors driving the desire for meaningful, pertinent, and appealing presents (Madisa, 2025). It creates a personalised, unique gifting experience by combining the ease of internet ordering with efficient in-house delivery.</a:t>
            </a:r>
            <a:endParaRPr/>
          </a:p>
        </p:txBody>
      </p:sp>
      <p:sp>
        <p:nvSpPr>
          <p:cNvPr id="115" name="Google Shape;11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segment gains from the expanding customisation market and high e-commerce involvement. Young professionals and businesses seeking upscale, considerate convenience are the perfect clientele (Liu and Huang, 2024). In order to get found, they focus on marketing through festival promotion, influencers and SEO content, and Instagram branding. Loyalty programs and paid advertisements increase competition and aid in client acquisition (and retention).</a:t>
            </a:r>
            <a:endParaRPr/>
          </a:p>
        </p:txBody>
      </p:sp>
      <p:sp>
        <p:nvSpPr>
          <p:cNvPr id="130" name="Google Shape;13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endParaRPr dirty="0"/>
          </a:p>
        </p:txBody>
      </p:sp>
      <p:sp>
        <p:nvSpPr>
          <p:cNvPr id="130" name="Google Shape;13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endParaRPr dirty="0"/>
          </a:p>
        </p:txBody>
      </p:sp>
      <p:sp>
        <p:nvSpPr>
          <p:cNvPr id="130" name="Google Shape;13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endParaRPr dirty="0"/>
          </a:p>
        </p:txBody>
      </p:sp>
      <p:sp>
        <p:nvSpPr>
          <p:cNvPr id="130" name="Google Shape;13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endParaRPr dirty="0"/>
          </a:p>
        </p:txBody>
      </p:sp>
      <p:sp>
        <p:nvSpPr>
          <p:cNvPr id="130" name="Google Shape;13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Production, packaging, marketing, and distribution are all well-</a:t>
            </a:r>
            <a:r>
              <a:rPr lang="en-US" sz="1200" dirty="0" err="1">
                <a:solidFill>
                  <a:schemeClr val="dk1"/>
                </a:solidFill>
                <a:latin typeface="Times New Roman"/>
                <a:ea typeface="Times New Roman"/>
                <a:cs typeface="Times New Roman"/>
                <a:sym typeface="Times New Roman"/>
              </a:rPr>
              <a:t>organised</a:t>
            </a:r>
            <a:r>
              <a:rPr lang="en-US" sz="1200" dirty="0">
                <a:solidFill>
                  <a:schemeClr val="dk1"/>
                </a:solidFill>
                <a:latin typeface="Times New Roman"/>
                <a:ea typeface="Times New Roman"/>
                <a:cs typeface="Times New Roman"/>
                <a:sym typeface="Times New Roman"/>
              </a:rPr>
              <a:t>. An initial investment of </a:t>
            </a:r>
            <a:r>
              <a:rPr lang="en-US" sz="1200" b="1" dirty="0">
                <a:latin typeface="Times New Roman" panose="02020603050405020304" pitchFamily="18" charset="0"/>
                <a:cs typeface="Times New Roman" panose="02020603050405020304" pitchFamily="18" charset="0"/>
              </a:rPr>
              <a:t>£3,000–£5,000</a:t>
            </a:r>
            <a:r>
              <a:rPr lang="en-US" sz="1200" dirty="0">
                <a:latin typeface="Times New Roman" panose="02020603050405020304" pitchFamily="18" charset="0"/>
                <a:cs typeface="Times New Roman" panose="02020603050405020304" pitchFamily="18" charset="0"/>
              </a:rPr>
              <a:t> </a:t>
            </a:r>
            <a:r>
              <a:rPr lang="en-US" sz="1200" dirty="0">
                <a:solidFill>
                  <a:schemeClr val="dk1"/>
                </a:solidFill>
                <a:latin typeface="Times New Roman"/>
                <a:ea typeface="Times New Roman"/>
                <a:cs typeface="Times New Roman"/>
                <a:sym typeface="Times New Roman"/>
              </a:rPr>
              <a:t>covers website development, inventory, packaging, and studio fees. Financial predictions show that monthly earnings are steadily increasing due to strong corporate contracts and business throughout the holiday season. Long-term stability, growth, profitability, and expansion into new cities are all made possible by this approach.</a:t>
            </a:r>
            <a:endParaRPr dirty="0"/>
          </a:p>
        </p:txBody>
      </p:sp>
      <p:sp>
        <p:nvSpPr>
          <p:cNvPr id="143" name="Google Shape;143;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6" name="Google Shape;156;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9" name="Google Shape;169;p1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8"/>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8"/>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9"/>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20"/>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20"/>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21"/>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2"/>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22"/>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22"/>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22"/>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4"/>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4"/>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24"/>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5"/>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25"/>
          <p:cNvSpPr>
            <a:spLocks noGrp="1"/>
          </p:cNvSpPr>
          <p:nvPr>
            <p:ph type="pic" idx="2"/>
          </p:nvPr>
        </p:nvSpPr>
        <p:spPr>
          <a:xfrm>
            <a:off x="1792288" y="612775"/>
            <a:ext cx="5486400" cy="4114800"/>
          </a:xfrm>
          <a:prstGeom prst="rect">
            <a:avLst/>
          </a:prstGeom>
          <a:noFill/>
          <a:ln>
            <a:noFill/>
          </a:ln>
        </p:spPr>
      </p:sp>
      <p:sp>
        <p:nvSpPr>
          <p:cNvPr id="64" name="Google Shape;64;p25"/>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6"/>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7"/>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7"/>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2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lup.lub.lu.se/luur/download?func=downloadFile&amp;recordOId=9169712&amp;fileOId=9169717" TargetMode="External"/><Relationship Id="rId7" Type="http://schemas.openxmlformats.org/officeDocument/2006/relationships/hyperlink" Target="https://pdfs.semanticscholar.org/9090/1ca619de45cfc8df70b1804923d497e8058e.pdf"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hyperlink" Target="https://webapps.ifad.org/members/eb/143/docs/EB-2024-OR-20.pdf" TargetMode="External"/><Relationship Id="rId5" Type="http://schemas.openxmlformats.org/officeDocument/2006/relationships/hyperlink" Target="https://www.theseus.fi/bitstream/handle/10024/858177/Morovshchik_Eva.pdf?sequence=2" TargetMode="External"/><Relationship Id="rId4" Type="http://schemas.openxmlformats.org/officeDocument/2006/relationships/hyperlink" Target="https://www.researchgate.net/profile/Mayibongwe-Madisa/publication/392796274_Title_THE_ART_OF_THE_ARTFUL_CRAFTING_AND_DELIVERING_EFFECTIVE_BUSINESS_PRESENTATIONS_IN_THE_DIGITAL_AGE/links/6853260e26f43051a5817a0c/Title-THE-ART-OF-THE-ARTFUL-CRAFTING-AND-DELIVERING-EFFECTIVE-BUSINESS-PRESENTATIONS-IN-THE-DIGITAL-AGE.pdf"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grpSp>
        <p:nvGrpSpPr>
          <p:cNvPr id="84" name="Google Shape;84;p1"/>
          <p:cNvGrpSpPr/>
          <p:nvPr/>
        </p:nvGrpSpPr>
        <p:grpSpPr>
          <a:xfrm rot="-2611945">
            <a:off x="14023036" y="3631310"/>
            <a:ext cx="7658100" cy="6692312"/>
            <a:chOff x="0" y="-333375"/>
            <a:chExt cx="2016948" cy="1762584"/>
          </a:xfrm>
        </p:grpSpPr>
        <p:sp>
          <p:nvSpPr>
            <p:cNvPr id="85" name="Google Shape;85;p1"/>
            <p:cNvSpPr/>
            <p:nvPr/>
          </p:nvSpPr>
          <p:spPr>
            <a:xfrm>
              <a:off x="0" y="0"/>
              <a:ext cx="2016948" cy="1429209"/>
            </a:xfrm>
            <a:custGeom>
              <a:avLst/>
              <a:gdLst/>
              <a:ahLst/>
              <a:cxnLst/>
              <a:rect l="l" t="t" r="r" b="b"/>
              <a:pathLst>
                <a:path w="2016948" h="1429209" extrusionOk="0">
                  <a:moveTo>
                    <a:pt x="51558" y="0"/>
                  </a:moveTo>
                  <a:lnTo>
                    <a:pt x="1965390" y="0"/>
                  </a:lnTo>
                  <a:cubicBezTo>
                    <a:pt x="1979064" y="0"/>
                    <a:pt x="1992178" y="5432"/>
                    <a:pt x="2001847" y="15101"/>
                  </a:cubicBezTo>
                  <a:cubicBezTo>
                    <a:pt x="2011516" y="24770"/>
                    <a:pt x="2016948" y="37884"/>
                    <a:pt x="2016948" y="51558"/>
                  </a:cubicBezTo>
                  <a:lnTo>
                    <a:pt x="2016948" y="1377651"/>
                  </a:lnTo>
                  <a:cubicBezTo>
                    <a:pt x="2016948" y="1391325"/>
                    <a:pt x="2011516" y="1404439"/>
                    <a:pt x="2001847" y="1414108"/>
                  </a:cubicBezTo>
                  <a:cubicBezTo>
                    <a:pt x="1992178" y="1423777"/>
                    <a:pt x="1979064" y="1429209"/>
                    <a:pt x="1965390" y="1429209"/>
                  </a:cubicBezTo>
                  <a:lnTo>
                    <a:pt x="51558" y="1429209"/>
                  </a:lnTo>
                  <a:cubicBezTo>
                    <a:pt x="37884" y="1429209"/>
                    <a:pt x="24770" y="1423777"/>
                    <a:pt x="15101" y="1414108"/>
                  </a:cubicBezTo>
                  <a:cubicBezTo>
                    <a:pt x="5432" y="1404439"/>
                    <a:pt x="0" y="1391325"/>
                    <a:pt x="0" y="1377651"/>
                  </a:cubicBezTo>
                  <a:lnTo>
                    <a:pt x="0" y="51558"/>
                  </a:lnTo>
                  <a:cubicBezTo>
                    <a:pt x="0" y="37884"/>
                    <a:pt x="5432" y="24770"/>
                    <a:pt x="15101" y="15101"/>
                  </a:cubicBezTo>
                  <a:cubicBezTo>
                    <a:pt x="24770" y="5432"/>
                    <a:pt x="37884" y="0"/>
                    <a:pt x="51558" y="0"/>
                  </a:cubicBezTo>
                  <a:close/>
                </a:path>
              </a:pathLst>
            </a:custGeom>
            <a:solidFill>
              <a:srgbClr val="8D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1"/>
            <p:cNvSpPr txBox="1"/>
            <p:nvPr/>
          </p:nvSpPr>
          <p:spPr>
            <a:xfrm>
              <a:off x="0" y="-333375"/>
              <a:ext cx="2016948" cy="1762584"/>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87" name="Google Shape;87;p1"/>
          <p:cNvGrpSpPr/>
          <p:nvPr/>
        </p:nvGrpSpPr>
        <p:grpSpPr>
          <a:xfrm rot="-2611945">
            <a:off x="-1050494" y="-2958495"/>
            <a:ext cx="3031341" cy="4064239"/>
            <a:chOff x="0" y="-333375"/>
            <a:chExt cx="798378" cy="1070417"/>
          </a:xfrm>
        </p:grpSpPr>
        <p:sp>
          <p:nvSpPr>
            <p:cNvPr id="88" name="Google Shape;88;p1"/>
            <p:cNvSpPr/>
            <p:nvPr/>
          </p:nvSpPr>
          <p:spPr>
            <a:xfrm>
              <a:off x="0" y="0"/>
              <a:ext cx="798378" cy="737042"/>
            </a:xfrm>
            <a:custGeom>
              <a:avLst/>
              <a:gdLst/>
              <a:ahLst/>
              <a:cxnLst/>
              <a:rect l="l" t="t" r="r" b="b"/>
              <a:pathLst>
                <a:path w="798378" h="737042" extrusionOk="0">
                  <a:moveTo>
                    <a:pt x="130252" y="0"/>
                  </a:moveTo>
                  <a:lnTo>
                    <a:pt x="668126" y="0"/>
                  </a:lnTo>
                  <a:cubicBezTo>
                    <a:pt x="702671" y="0"/>
                    <a:pt x="735801" y="13723"/>
                    <a:pt x="760228" y="38150"/>
                  </a:cubicBezTo>
                  <a:cubicBezTo>
                    <a:pt x="784655" y="62577"/>
                    <a:pt x="798378" y="95707"/>
                    <a:pt x="798378" y="130252"/>
                  </a:cubicBezTo>
                  <a:lnTo>
                    <a:pt x="798378" y="606790"/>
                  </a:lnTo>
                  <a:cubicBezTo>
                    <a:pt x="798378" y="678726"/>
                    <a:pt x="740062" y="737042"/>
                    <a:pt x="668126" y="737042"/>
                  </a:cubicBezTo>
                  <a:lnTo>
                    <a:pt x="130252" y="737042"/>
                  </a:lnTo>
                  <a:cubicBezTo>
                    <a:pt x="58316" y="737042"/>
                    <a:pt x="0" y="678726"/>
                    <a:pt x="0" y="606790"/>
                  </a:cubicBezTo>
                  <a:lnTo>
                    <a:pt x="0" y="130252"/>
                  </a:lnTo>
                  <a:cubicBezTo>
                    <a:pt x="0" y="58316"/>
                    <a:pt x="58316" y="0"/>
                    <a:pt x="130252" y="0"/>
                  </a:cubicBezTo>
                  <a:close/>
                </a:path>
              </a:pathLst>
            </a:custGeom>
            <a:solidFill>
              <a:srgbClr val="8D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1"/>
            <p:cNvSpPr txBox="1"/>
            <p:nvPr/>
          </p:nvSpPr>
          <p:spPr>
            <a:xfrm>
              <a:off x="0" y="-333375"/>
              <a:ext cx="798378" cy="1070417"/>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90" name="Google Shape;90;p1"/>
          <p:cNvGrpSpPr/>
          <p:nvPr/>
        </p:nvGrpSpPr>
        <p:grpSpPr>
          <a:xfrm rot="-2611945">
            <a:off x="11619412" y="8475219"/>
            <a:ext cx="3031341" cy="4064239"/>
            <a:chOff x="0" y="-333375"/>
            <a:chExt cx="798378" cy="1070417"/>
          </a:xfrm>
        </p:grpSpPr>
        <p:sp>
          <p:nvSpPr>
            <p:cNvPr id="91" name="Google Shape;91;p1"/>
            <p:cNvSpPr/>
            <p:nvPr/>
          </p:nvSpPr>
          <p:spPr>
            <a:xfrm>
              <a:off x="0" y="0"/>
              <a:ext cx="798378" cy="737042"/>
            </a:xfrm>
            <a:custGeom>
              <a:avLst/>
              <a:gdLst/>
              <a:ahLst/>
              <a:cxnLst/>
              <a:rect l="l" t="t" r="r" b="b"/>
              <a:pathLst>
                <a:path w="798378" h="737042" extrusionOk="0">
                  <a:moveTo>
                    <a:pt x="130252" y="0"/>
                  </a:moveTo>
                  <a:lnTo>
                    <a:pt x="668126" y="0"/>
                  </a:lnTo>
                  <a:cubicBezTo>
                    <a:pt x="702671" y="0"/>
                    <a:pt x="735801" y="13723"/>
                    <a:pt x="760228" y="38150"/>
                  </a:cubicBezTo>
                  <a:cubicBezTo>
                    <a:pt x="784655" y="62577"/>
                    <a:pt x="798378" y="95707"/>
                    <a:pt x="798378" y="130252"/>
                  </a:cubicBezTo>
                  <a:lnTo>
                    <a:pt x="798378" y="606790"/>
                  </a:lnTo>
                  <a:cubicBezTo>
                    <a:pt x="798378" y="678726"/>
                    <a:pt x="740062" y="737042"/>
                    <a:pt x="668126" y="737042"/>
                  </a:cubicBezTo>
                  <a:lnTo>
                    <a:pt x="130252" y="737042"/>
                  </a:lnTo>
                  <a:cubicBezTo>
                    <a:pt x="58316" y="737042"/>
                    <a:pt x="0" y="678726"/>
                    <a:pt x="0" y="606790"/>
                  </a:cubicBezTo>
                  <a:lnTo>
                    <a:pt x="0" y="130252"/>
                  </a:lnTo>
                  <a:cubicBezTo>
                    <a:pt x="0" y="58316"/>
                    <a:pt x="58316" y="0"/>
                    <a:pt x="130252" y="0"/>
                  </a:cubicBezTo>
                  <a:close/>
                </a:path>
              </a:pathLst>
            </a:custGeom>
            <a:solidFill>
              <a:srgbClr val="C27F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1"/>
            <p:cNvSpPr txBox="1"/>
            <p:nvPr/>
          </p:nvSpPr>
          <p:spPr>
            <a:xfrm>
              <a:off x="0" y="-333375"/>
              <a:ext cx="798378" cy="1070417"/>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cxnSp>
        <p:nvCxnSpPr>
          <p:cNvPr id="93" name="Google Shape;93;p1"/>
          <p:cNvCxnSpPr/>
          <p:nvPr/>
        </p:nvCxnSpPr>
        <p:spPr>
          <a:xfrm>
            <a:off x="3011342" y="6140237"/>
            <a:ext cx="8918179" cy="19050"/>
          </a:xfrm>
          <a:prstGeom prst="straightConnector1">
            <a:avLst/>
          </a:prstGeom>
          <a:noFill/>
          <a:ln w="47625" cap="flat" cmpd="sng">
            <a:solidFill>
              <a:srgbClr val="000000"/>
            </a:solidFill>
            <a:prstDash val="dash"/>
            <a:round/>
            <a:headEnd type="none" w="sm" len="sm"/>
            <a:tailEnd type="none" w="sm" len="sm"/>
          </a:ln>
        </p:spPr>
      </p:cxnSp>
      <p:grpSp>
        <p:nvGrpSpPr>
          <p:cNvPr id="94" name="Google Shape;94;p1"/>
          <p:cNvGrpSpPr/>
          <p:nvPr/>
        </p:nvGrpSpPr>
        <p:grpSpPr>
          <a:xfrm rot="-2611945">
            <a:off x="12308559" y="-1049366"/>
            <a:ext cx="8101900" cy="4968507"/>
            <a:chOff x="0" y="-333375"/>
            <a:chExt cx="2133834" cy="1308578"/>
          </a:xfrm>
        </p:grpSpPr>
        <p:sp>
          <p:nvSpPr>
            <p:cNvPr id="95" name="Google Shape;95;p1"/>
            <p:cNvSpPr/>
            <p:nvPr/>
          </p:nvSpPr>
          <p:spPr>
            <a:xfrm>
              <a:off x="0" y="0"/>
              <a:ext cx="2133834" cy="975203"/>
            </a:xfrm>
            <a:custGeom>
              <a:avLst/>
              <a:gdLst/>
              <a:ahLst/>
              <a:cxnLst/>
              <a:rect l="l" t="t" r="r" b="b"/>
              <a:pathLst>
                <a:path w="2133834" h="975203" extrusionOk="0">
                  <a:moveTo>
                    <a:pt x="48734" y="0"/>
                  </a:moveTo>
                  <a:lnTo>
                    <a:pt x="2085100" y="0"/>
                  </a:lnTo>
                  <a:cubicBezTo>
                    <a:pt x="2112015" y="0"/>
                    <a:pt x="2133834" y="21819"/>
                    <a:pt x="2133834" y="48734"/>
                  </a:cubicBezTo>
                  <a:lnTo>
                    <a:pt x="2133834" y="926469"/>
                  </a:lnTo>
                  <a:cubicBezTo>
                    <a:pt x="2133834" y="953384"/>
                    <a:pt x="2112015" y="975203"/>
                    <a:pt x="2085100" y="975203"/>
                  </a:cubicBezTo>
                  <a:lnTo>
                    <a:pt x="48734" y="975203"/>
                  </a:lnTo>
                  <a:cubicBezTo>
                    <a:pt x="21819" y="975203"/>
                    <a:pt x="0" y="953384"/>
                    <a:pt x="0" y="926469"/>
                  </a:cubicBezTo>
                  <a:lnTo>
                    <a:pt x="0" y="48734"/>
                  </a:lnTo>
                  <a:cubicBezTo>
                    <a:pt x="0" y="21819"/>
                    <a:pt x="21819" y="0"/>
                    <a:pt x="48734" y="0"/>
                  </a:cubicBezTo>
                  <a:close/>
                </a:path>
              </a:pathLst>
            </a:custGeom>
            <a:solidFill>
              <a:srgbClr val="C27F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1"/>
            <p:cNvSpPr txBox="1"/>
            <p:nvPr/>
          </p:nvSpPr>
          <p:spPr>
            <a:xfrm>
              <a:off x="0" y="-333375"/>
              <a:ext cx="2133834" cy="1308578"/>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97" name="Google Shape;97;p1"/>
          <p:cNvGrpSpPr/>
          <p:nvPr/>
        </p:nvGrpSpPr>
        <p:grpSpPr>
          <a:xfrm rot="-2789597">
            <a:off x="3022020" y="1305361"/>
            <a:ext cx="606050" cy="532661"/>
            <a:chOff x="0" y="-3175"/>
            <a:chExt cx="812800" cy="714375"/>
          </a:xfrm>
        </p:grpSpPr>
        <p:sp>
          <p:nvSpPr>
            <p:cNvPr id="98" name="Google Shape;98;p1"/>
            <p:cNvSpPr/>
            <p:nvPr/>
          </p:nvSpPr>
          <p:spPr>
            <a:xfrm>
              <a:off x="0" y="0"/>
              <a:ext cx="812800" cy="711200"/>
            </a:xfrm>
            <a:custGeom>
              <a:avLst/>
              <a:gdLst/>
              <a:ahLst/>
              <a:cxnLst/>
              <a:rect l="l" t="t" r="r" b="b"/>
              <a:pathLst>
                <a:path w="812800" h="711200" extrusionOk="0">
                  <a:moveTo>
                    <a:pt x="406400" y="0"/>
                  </a:moveTo>
                  <a:lnTo>
                    <a:pt x="812800" y="711200"/>
                  </a:lnTo>
                  <a:lnTo>
                    <a:pt x="0" y="711200"/>
                  </a:lnTo>
                  <a:lnTo>
                    <a:pt x="406400" y="0"/>
                  </a:lnTo>
                  <a:close/>
                </a:path>
              </a:pathLst>
            </a:custGeom>
            <a:solidFill>
              <a:srgbClr val="8D0000"/>
            </a:solidFill>
            <a:ln>
              <a:noFill/>
            </a:ln>
          </p:spPr>
        </p:sp>
        <p:sp>
          <p:nvSpPr>
            <p:cNvPr id="99" name="Google Shape;99;p1"/>
            <p:cNvSpPr txBox="1"/>
            <p:nvPr/>
          </p:nvSpPr>
          <p:spPr>
            <a:xfrm>
              <a:off x="127000" y="-3175"/>
              <a:ext cx="558800" cy="663575"/>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00" name="Google Shape;100;p1"/>
          <p:cNvSpPr txBox="1"/>
          <p:nvPr/>
        </p:nvSpPr>
        <p:spPr>
          <a:xfrm>
            <a:off x="2963666" y="2631888"/>
            <a:ext cx="8544900" cy="51027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0"/>
              </a:spcBef>
              <a:spcAft>
                <a:spcPts val="0"/>
              </a:spcAft>
              <a:buClr>
                <a:schemeClr val="dk1"/>
              </a:buClr>
              <a:buSzPts val="1100"/>
              <a:buFont typeface="Arial"/>
              <a:buNone/>
            </a:pPr>
            <a:r>
              <a:rPr lang="en-US" sz="3900" b="1">
                <a:solidFill>
                  <a:schemeClr val="dk1"/>
                </a:solidFill>
                <a:latin typeface="Times New Roman"/>
                <a:ea typeface="Times New Roman"/>
                <a:cs typeface="Times New Roman"/>
                <a:sym typeface="Times New Roman"/>
              </a:rPr>
              <a:t>Programme: BA (Hons) Business Management </a:t>
            </a:r>
            <a:endParaRPr sz="3900" b="1">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US" sz="3900" b="1">
                <a:solidFill>
                  <a:schemeClr val="dk1"/>
                </a:solidFill>
                <a:latin typeface="Times New Roman"/>
                <a:ea typeface="Times New Roman"/>
                <a:cs typeface="Times New Roman"/>
                <a:sym typeface="Times New Roman"/>
              </a:rPr>
              <a:t>Module: Entrepreneurship </a:t>
            </a:r>
            <a:endParaRPr sz="3900" b="1">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US" sz="3900" b="1">
                <a:solidFill>
                  <a:schemeClr val="dk1"/>
                </a:solidFill>
                <a:latin typeface="Times New Roman"/>
                <a:ea typeface="Times New Roman"/>
                <a:cs typeface="Times New Roman"/>
                <a:sym typeface="Times New Roman"/>
              </a:rPr>
              <a:t>Module code: LCBB5013 </a:t>
            </a:r>
            <a:endParaRPr sz="3900" b="1">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US" sz="3900" b="1">
                <a:solidFill>
                  <a:schemeClr val="dk1"/>
                </a:solidFill>
                <a:latin typeface="Times New Roman"/>
                <a:ea typeface="Times New Roman"/>
                <a:cs typeface="Times New Roman"/>
                <a:sym typeface="Times New Roman"/>
              </a:rPr>
              <a:t>Module Leader: Dr Amer Kareem &amp; Zainab Atta  </a:t>
            </a:r>
            <a:endParaRPr sz="3900" b="1"/>
          </a:p>
        </p:txBody>
      </p:sp>
      <p:sp>
        <p:nvSpPr>
          <p:cNvPr id="101" name="Google Shape;101;p1"/>
          <p:cNvSpPr txBox="1"/>
          <p:nvPr/>
        </p:nvSpPr>
        <p:spPr>
          <a:xfrm>
            <a:off x="3011301" y="4314131"/>
            <a:ext cx="9524400" cy="213300"/>
          </a:xfrm>
          <a:prstGeom prst="rect">
            <a:avLst/>
          </a:prstGeom>
          <a:noFill/>
          <a:ln>
            <a:noFill/>
          </a:ln>
        </p:spPr>
        <p:txBody>
          <a:bodyPr spcFirstLastPara="1" wrap="square" lIns="0" tIns="0" rIns="0" bIns="0" anchor="t" anchorCtr="0">
            <a:spAutoFit/>
          </a:bodyPr>
          <a:lstStyle/>
          <a:p>
            <a:pPr marL="0" marR="0" lvl="0" indent="0" algn="l" rtl="0">
              <a:lnSpc>
                <a:spcPct val="98995"/>
              </a:lnSpc>
              <a:spcBef>
                <a:spcPts val="0"/>
              </a:spcBef>
              <a:spcAft>
                <a:spcPts val="0"/>
              </a:spcAft>
              <a:buNone/>
            </a:pPr>
            <a:endParaRPr/>
          </a:p>
        </p:txBody>
      </p:sp>
      <p:sp>
        <p:nvSpPr>
          <p:cNvPr id="102" name="Google Shape;102;p1"/>
          <p:cNvSpPr txBox="1"/>
          <p:nvPr/>
        </p:nvSpPr>
        <p:spPr>
          <a:xfrm>
            <a:off x="3934373" y="1275233"/>
            <a:ext cx="4471800" cy="215400"/>
          </a:xfrm>
          <a:prstGeom prst="rect">
            <a:avLst/>
          </a:prstGeom>
          <a:noFill/>
          <a:ln>
            <a:noFill/>
          </a:ln>
        </p:spPr>
        <p:txBody>
          <a:bodyPr spcFirstLastPara="1" wrap="square" lIns="0" tIns="0" rIns="0" bIns="0" anchor="t" anchorCtr="0">
            <a:spAutoFit/>
          </a:bodyPr>
          <a:lstStyle/>
          <a:p>
            <a:pPr marL="0" marR="0" lvl="0" indent="0" algn="l" rtl="0">
              <a:lnSpc>
                <a:spcPct val="140011"/>
              </a:lnSpc>
              <a:spcBef>
                <a:spcPts val="0"/>
              </a:spcBef>
              <a:spcAft>
                <a:spcPts val="0"/>
              </a:spcAft>
              <a:buNone/>
            </a:pPr>
            <a:endParaRPr/>
          </a:p>
        </p:txBody>
      </p:sp>
      <p:grpSp>
        <p:nvGrpSpPr>
          <p:cNvPr id="103" name="Google Shape;103;p1"/>
          <p:cNvGrpSpPr/>
          <p:nvPr/>
        </p:nvGrpSpPr>
        <p:grpSpPr>
          <a:xfrm rot="-2789597">
            <a:off x="3271023" y="1535173"/>
            <a:ext cx="431165" cy="378954"/>
            <a:chOff x="0" y="-3175"/>
            <a:chExt cx="812800" cy="714375"/>
          </a:xfrm>
        </p:grpSpPr>
        <p:sp>
          <p:nvSpPr>
            <p:cNvPr id="104" name="Google Shape;104;p1"/>
            <p:cNvSpPr/>
            <p:nvPr/>
          </p:nvSpPr>
          <p:spPr>
            <a:xfrm>
              <a:off x="0" y="0"/>
              <a:ext cx="812800" cy="711200"/>
            </a:xfrm>
            <a:custGeom>
              <a:avLst/>
              <a:gdLst/>
              <a:ahLst/>
              <a:cxnLst/>
              <a:rect l="l" t="t" r="r" b="b"/>
              <a:pathLst>
                <a:path w="812800" h="711200" extrusionOk="0">
                  <a:moveTo>
                    <a:pt x="406400" y="0"/>
                  </a:moveTo>
                  <a:lnTo>
                    <a:pt x="812800" y="711200"/>
                  </a:lnTo>
                  <a:lnTo>
                    <a:pt x="0" y="711200"/>
                  </a:lnTo>
                  <a:lnTo>
                    <a:pt x="406400" y="0"/>
                  </a:lnTo>
                  <a:close/>
                </a:path>
              </a:pathLst>
            </a:custGeom>
            <a:solidFill>
              <a:srgbClr val="C27F7F"/>
            </a:solidFill>
            <a:ln>
              <a:noFill/>
            </a:ln>
          </p:spPr>
        </p:sp>
        <p:sp>
          <p:nvSpPr>
            <p:cNvPr id="105" name="Google Shape;105;p1"/>
            <p:cNvSpPr txBox="1"/>
            <p:nvPr/>
          </p:nvSpPr>
          <p:spPr>
            <a:xfrm>
              <a:off x="127000" y="-3175"/>
              <a:ext cx="558800" cy="663575"/>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6" name="Google Shape;106;p1"/>
          <p:cNvGrpSpPr/>
          <p:nvPr/>
        </p:nvGrpSpPr>
        <p:grpSpPr>
          <a:xfrm rot="-2611945">
            <a:off x="10373006" y="-5063998"/>
            <a:ext cx="8101900" cy="4968507"/>
            <a:chOff x="0" y="-333375"/>
            <a:chExt cx="2133834" cy="1308578"/>
          </a:xfrm>
        </p:grpSpPr>
        <p:sp>
          <p:nvSpPr>
            <p:cNvPr id="107" name="Google Shape;107;p1"/>
            <p:cNvSpPr/>
            <p:nvPr/>
          </p:nvSpPr>
          <p:spPr>
            <a:xfrm>
              <a:off x="0" y="0"/>
              <a:ext cx="2133834" cy="975203"/>
            </a:xfrm>
            <a:custGeom>
              <a:avLst/>
              <a:gdLst/>
              <a:ahLst/>
              <a:cxnLst/>
              <a:rect l="l" t="t" r="r" b="b"/>
              <a:pathLst>
                <a:path w="2133834" h="975203" extrusionOk="0">
                  <a:moveTo>
                    <a:pt x="48734" y="0"/>
                  </a:moveTo>
                  <a:lnTo>
                    <a:pt x="2085100" y="0"/>
                  </a:lnTo>
                  <a:cubicBezTo>
                    <a:pt x="2112015" y="0"/>
                    <a:pt x="2133834" y="21819"/>
                    <a:pt x="2133834" y="48734"/>
                  </a:cubicBezTo>
                  <a:lnTo>
                    <a:pt x="2133834" y="926469"/>
                  </a:lnTo>
                  <a:cubicBezTo>
                    <a:pt x="2133834" y="953384"/>
                    <a:pt x="2112015" y="975203"/>
                    <a:pt x="2085100" y="975203"/>
                  </a:cubicBezTo>
                  <a:lnTo>
                    <a:pt x="48734" y="975203"/>
                  </a:lnTo>
                  <a:cubicBezTo>
                    <a:pt x="21819" y="975203"/>
                    <a:pt x="0" y="953384"/>
                    <a:pt x="0" y="926469"/>
                  </a:cubicBezTo>
                  <a:lnTo>
                    <a:pt x="0" y="48734"/>
                  </a:lnTo>
                  <a:cubicBezTo>
                    <a:pt x="0" y="21819"/>
                    <a:pt x="21819" y="0"/>
                    <a:pt x="48734"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
            <p:cNvSpPr txBox="1"/>
            <p:nvPr/>
          </p:nvSpPr>
          <p:spPr>
            <a:xfrm>
              <a:off x="0" y="-333375"/>
              <a:ext cx="2133834" cy="1308578"/>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9" name="Google Shape;109;p1"/>
          <p:cNvGrpSpPr/>
          <p:nvPr/>
        </p:nvGrpSpPr>
        <p:grpSpPr>
          <a:xfrm rot="-2611945">
            <a:off x="-6564639" y="7215357"/>
            <a:ext cx="8101900" cy="4968507"/>
            <a:chOff x="0" y="-333375"/>
            <a:chExt cx="2133834" cy="1308578"/>
          </a:xfrm>
        </p:grpSpPr>
        <p:sp>
          <p:nvSpPr>
            <p:cNvPr id="110" name="Google Shape;110;p1"/>
            <p:cNvSpPr/>
            <p:nvPr/>
          </p:nvSpPr>
          <p:spPr>
            <a:xfrm>
              <a:off x="0" y="0"/>
              <a:ext cx="2133834" cy="975203"/>
            </a:xfrm>
            <a:custGeom>
              <a:avLst/>
              <a:gdLst/>
              <a:ahLst/>
              <a:cxnLst/>
              <a:rect l="l" t="t" r="r" b="b"/>
              <a:pathLst>
                <a:path w="2133834" h="975203" extrusionOk="0">
                  <a:moveTo>
                    <a:pt x="48734" y="0"/>
                  </a:moveTo>
                  <a:lnTo>
                    <a:pt x="2085100" y="0"/>
                  </a:lnTo>
                  <a:cubicBezTo>
                    <a:pt x="2112015" y="0"/>
                    <a:pt x="2133834" y="21819"/>
                    <a:pt x="2133834" y="48734"/>
                  </a:cubicBezTo>
                  <a:lnTo>
                    <a:pt x="2133834" y="926469"/>
                  </a:lnTo>
                  <a:cubicBezTo>
                    <a:pt x="2133834" y="953384"/>
                    <a:pt x="2112015" y="975203"/>
                    <a:pt x="2085100" y="975203"/>
                  </a:cubicBezTo>
                  <a:lnTo>
                    <a:pt x="48734" y="975203"/>
                  </a:lnTo>
                  <a:cubicBezTo>
                    <a:pt x="21819" y="975203"/>
                    <a:pt x="0" y="953384"/>
                    <a:pt x="0" y="926469"/>
                  </a:cubicBezTo>
                  <a:lnTo>
                    <a:pt x="0" y="48734"/>
                  </a:lnTo>
                  <a:cubicBezTo>
                    <a:pt x="0" y="21819"/>
                    <a:pt x="21819" y="0"/>
                    <a:pt x="48734"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
            <p:cNvSpPr txBox="1"/>
            <p:nvPr/>
          </p:nvSpPr>
          <p:spPr>
            <a:xfrm>
              <a:off x="0" y="-333375"/>
              <a:ext cx="2133834" cy="1308578"/>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112" name="Google Shape;112;p1"/>
          <p:cNvPicPr preferRelativeResize="0"/>
          <p:nvPr/>
        </p:nvPicPr>
        <p:blipFill>
          <a:blip r:embed="rId3">
            <a:alphaModFix/>
          </a:blip>
          <a:stretch>
            <a:fillRect/>
          </a:stretch>
        </p:blipFill>
        <p:spPr>
          <a:xfrm>
            <a:off x="0" y="609363"/>
            <a:ext cx="4471800" cy="154711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grpSp>
        <p:nvGrpSpPr>
          <p:cNvPr id="117" name="Google Shape;117;p3"/>
          <p:cNvGrpSpPr/>
          <p:nvPr/>
        </p:nvGrpSpPr>
        <p:grpSpPr>
          <a:xfrm rot="-3503507">
            <a:off x="7710396" y="351693"/>
            <a:ext cx="12583451" cy="8061665"/>
            <a:chOff x="0" y="-333375"/>
            <a:chExt cx="3314160" cy="2123237"/>
          </a:xfrm>
        </p:grpSpPr>
        <p:sp>
          <p:nvSpPr>
            <p:cNvPr id="118" name="Google Shape;118;p3"/>
            <p:cNvSpPr/>
            <p:nvPr/>
          </p:nvSpPr>
          <p:spPr>
            <a:xfrm>
              <a:off x="0" y="0"/>
              <a:ext cx="3314160" cy="1789862"/>
            </a:xfrm>
            <a:custGeom>
              <a:avLst/>
              <a:gdLst/>
              <a:ahLst/>
              <a:cxnLst/>
              <a:rect l="l" t="t" r="r" b="b"/>
              <a:pathLst>
                <a:path w="3314160" h="1789862" extrusionOk="0">
                  <a:moveTo>
                    <a:pt x="31378" y="0"/>
                  </a:moveTo>
                  <a:lnTo>
                    <a:pt x="3282783" y="0"/>
                  </a:lnTo>
                  <a:cubicBezTo>
                    <a:pt x="3300112" y="0"/>
                    <a:pt x="3314160" y="14048"/>
                    <a:pt x="3314160" y="31378"/>
                  </a:cubicBezTo>
                  <a:lnTo>
                    <a:pt x="3314160" y="1758484"/>
                  </a:lnTo>
                  <a:cubicBezTo>
                    <a:pt x="3314160" y="1775814"/>
                    <a:pt x="3300112" y="1789862"/>
                    <a:pt x="3282783" y="1789862"/>
                  </a:cubicBezTo>
                  <a:lnTo>
                    <a:pt x="31378" y="1789862"/>
                  </a:lnTo>
                  <a:cubicBezTo>
                    <a:pt x="14048" y="1789862"/>
                    <a:pt x="0" y="1775814"/>
                    <a:pt x="0" y="1758484"/>
                  </a:cubicBezTo>
                  <a:lnTo>
                    <a:pt x="0" y="31378"/>
                  </a:lnTo>
                  <a:cubicBezTo>
                    <a:pt x="0" y="14048"/>
                    <a:pt x="14048" y="0"/>
                    <a:pt x="31378"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3"/>
            <p:cNvSpPr txBox="1"/>
            <p:nvPr/>
          </p:nvSpPr>
          <p:spPr>
            <a:xfrm>
              <a:off x="0" y="-333375"/>
              <a:ext cx="3314160" cy="2123237"/>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20" name="Google Shape;120;p3"/>
          <p:cNvGrpSpPr/>
          <p:nvPr/>
        </p:nvGrpSpPr>
        <p:grpSpPr>
          <a:xfrm>
            <a:off x="10428400" y="227485"/>
            <a:ext cx="6830900" cy="8566248"/>
            <a:chOff x="0" y="-333375"/>
            <a:chExt cx="1799085" cy="2256131"/>
          </a:xfrm>
        </p:grpSpPr>
        <p:sp>
          <p:nvSpPr>
            <p:cNvPr id="121" name="Google Shape;121;p3"/>
            <p:cNvSpPr/>
            <p:nvPr/>
          </p:nvSpPr>
          <p:spPr>
            <a:xfrm>
              <a:off x="0" y="0"/>
              <a:ext cx="1799085" cy="1922756"/>
            </a:xfrm>
            <a:custGeom>
              <a:avLst/>
              <a:gdLst/>
              <a:ahLst/>
              <a:cxnLst/>
              <a:rect l="l" t="t" r="r" b="b"/>
              <a:pathLst>
                <a:path w="1799085" h="1922756" extrusionOk="0">
                  <a:moveTo>
                    <a:pt x="57802" y="0"/>
                  </a:moveTo>
                  <a:lnTo>
                    <a:pt x="1741283" y="0"/>
                  </a:lnTo>
                  <a:cubicBezTo>
                    <a:pt x="1756613" y="0"/>
                    <a:pt x="1771315" y="6090"/>
                    <a:pt x="1782155" y="16930"/>
                  </a:cubicBezTo>
                  <a:cubicBezTo>
                    <a:pt x="1792995" y="27770"/>
                    <a:pt x="1799085" y="42472"/>
                    <a:pt x="1799085" y="57802"/>
                  </a:cubicBezTo>
                  <a:lnTo>
                    <a:pt x="1799085" y="1864955"/>
                  </a:lnTo>
                  <a:cubicBezTo>
                    <a:pt x="1799085" y="1896878"/>
                    <a:pt x="1773206" y="1922756"/>
                    <a:pt x="1741283" y="1922756"/>
                  </a:cubicBezTo>
                  <a:lnTo>
                    <a:pt x="57802" y="1922756"/>
                  </a:lnTo>
                  <a:cubicBezTo>
                    <a:pt x="25879" y="1922756"/>
                    <a:pt x="0" y="1896878"/>
                    <a:pt x="0" y="1864955"/>
                  </a:cubicBezTo>
                  <a:lnTo>
                    <a:pt x="0" y="57802"/>
                  </a:lnTo>
                  <a:cubicBezTo>
                    <a:pt x="0" y="25879"/>
                    <a:pt x="25879" y="0"/>
                    <a:pt x="57802" y="0"/>
                  </a:cubicBezTo>
                  <a:close/>
                </a:path>
              </a:pathLst>
            </a:custGeom>
            <a:solidFill>
              <a:srgbClr val="8D2B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3"/>
            <p:cNvSpPr txBox="1"/>
            <p:nvPr/>
          </p:nvSpPr>
          <p:spPr>
            <a:xfrm>
              <a:off x="0" y="-333375"/>
              <a:ext cx="1799085" cy="2256131"/>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cxnSp>
        <p:nvCxnSpPr>
          <p:cNvPr id="123" name="Google Shape;123;p3"/>
          <p:cNvCxnSpPr/>
          <p:nvPr/>
        </p:nvCxnSpPr>
        <p:spPr>
          <a:xfrm>
            <a:off x="-2185362" y="3210262"/>
            <a:ext cx="8918179" cy="19050"/>
          </a:xfrm>
          <a:prstGeom prst="straightConnector1">
            <a:avLst/>
          </a:prstGeom>
          <a:noFill/>
          <a:ln w="28575" cap="flat" cmpd="sng">
            <a:solidFill>
              <a:srgbClr val="000000"/>
            </a:solidFill>
            <a:prstDash val="solid"/>
            <a:round/>
            <a:headEnd type="none" w="sm" len="sm"/>
            <a:tailEnd type="none" w="sm" len="sm"/>
          </a:ln>
        </p:spPr>
      </p:cxnSp>
      <p:sp>
        <p:nvSpPr>
          <p:cNvPr id="124" name="Google Shape;124;p3"/>
          <p:cNvSpPr/>
          <p:nvPr/>
        </p:nvSpPr>
        <p:spPr>
          <a:xfrm>
            <a:off x="10804860" y="1888814"/>
            <a:ext cx="6077981" cy="6509372"/>
          </a:xfrm>
          <a:custGeom>
            <a:avLst/>
            <a:gdLst/>
            <a:ahLst/>
            <a:cxnLst/>
            <a:rect l="l" t="t" r="r" b="b"/>
            <a:pathLst>
              <a:path w="787019" h="842878" extrusionOk="0">
                <a:moveTo>
                  <a:pt x="0" y="0"/>
                </a:moveTo>
                <a:lnTo>
                  <a:pt x="787019" y="0"/>
                </a:lnTo>
                <a:lnTo>
                  <a:pt x="787019" y="842878"/>
                </a:lnTo>
                <a:lnTo>
                  <a:pt x="0" y="842878"/>
                </a:lnTo>
                <a:close/>
              </a:path>
            </a:pathLst>
          </a:custGeom>
          <a:blipFill rotWithShape="1">
            <a:blip r:embed="rId3">
              <a:alphaModFix/>
            </a:blip>
            <a:stretch>
              <a:fillRect l="-21397" r="-21397"/>
            </a:stretch>
          </a:blipFill>
          <a:ln>
            <a:noFill/>
          </a:ln>
        </p:spPr>
      </p:sp>
      <p:sp>
        <p:nvSpPr>
          <p:cNvPr id="125" name="Google Shape;125;p3"/>
          <p:cNvSpPr txBox="1"/>
          <p:nvPr/>
        </p:nvSpPr>
        <p:spPr>
          <a:xfrm>
            <a:off x="1115304" y="1143000"/>
            <a:ext cx="7795500" cy="8004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2400"/>
              </a:spcBef>
              <a:spcAft>
                <a:spcPts val="600"/>
              </a:spcAft>
              <a:buClr>
                <a:schemeClr val="dk1"/>
              </a:buClr>
              <a:buSzPts val="1100"/>
              <a:buFont typeface="Arial"/>
              <a:buNone/>
            </a:pPr>
            <a:r>
              <a:rPr lang="en-US" sz="5200" b="1">
                <a:solidFill>
                  <a:schemeClr val="dk1"/>
                </a:solidFill>
                <a:latin typeface="Times New Roman"/>
                <a:ea typeface="Times New Roman"/>
                <a:cs typeface="Times New Roman"/>
                <a:sym typeface="Times New Roman"/>
              </a:rPr>
              <a:t>Business Idea Overview</a:t>
            </a:r>
            <a:endParaRPr sz="5400"/>
          </a:p>
        </p:txBody>
      </p:sp>
      <p:sp>
        <p:nvSpPr>
          <p:cNvPr id="126" name="Google Shape;126;p3"/>
          <p:cNvSpPr txBox="1"/>
          <p:nvPr/>
        </p:nvSpPr>
        <p:spPr>
          <a:xfrm>
            <a:off x="1115297" y="2007880"/>
            <a:ext cx="6760200" cy="2154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endParaRPr/>
          </a:p>
        </p:txBody>
      </p:sp>
      <p:sp>
        <p:nvSpPr>
          <p:cNvPr id="127" name="Google Shape;127;p3"/>
          <p:cNvSpPr txBox="1"/>
          <p:nvPr/>
        </p:nvSpPr>
        <p:spPr>
          <a:xfrm>
            <a:off x="1115301" y="3611450"/>
            <a:ext cx="8918100" cy="6986528"/>
          </a:xfrm>
          <a:prstGeom prst="rect">
            <a:avLst/>
          </a:prstGeom>
          <a:noFill/>
          <a:ln>
            <a:noFill/>
          </a:ln>
        </p:spPr>
        <p:txBody>
          <a:bodyPr spcFirstLastPara="1" wrap="square" lIns="0" tIns="0" rIns="0" bIns="0" anchor="t" anchorCtr="0">
            <a:spAutoFit/>
          </a:bodyPr>
          <a:lstStyle/>
          <a:p>
            <a:pPr marL="457200" lvl="0" indent="-368300" algn="just" rtl="0">
              <a:lnSpc>
                <a:spcPct val="150000"/>
              </a:lnSpc>
              <a:spcBef>
                <a:spcPts val="1200"/>
              </a:spcBef>
              <a:spcAft>
                <a:spcPts val="0"/>
              </a:spcAft>
              <a:buClr>
                <a:schemeClr val="dk1"/>
              </a:buClr>
              <a:buSzPts val="2200"/>
              <a:buFont typeface="Times New Roman"/>
              <a:buChar char="●"/>
            </a:pPr>
            <a:r>
              <a:rPr lang="en-US" sz="2200" dirty="0" err="1">
                <a:latin typeface="Times New Roman" panose="02020603050405020304" pitchFamily="18" charset="0"/>
                <a:cs typeface="Times New Roman" panose="02020603050405020304" pitchFamily="18" charset="0"/>
              </a:rPr>
              <a:t>EliteBox</a:t>
            </a:r>
            <a:r>
              <a:rPr lang="en-US" sz="2200" dirty="0">
                <a:latin typeface="Times New Roman" panose="02020603050405020304" pitchFamily="18" charset="0"/>
                <a:cs typeface="Times New Roman" panose="02020603050405020304" pitchFamily="18" charset="0"/>
              </a:rPr>
              <a:t> Creations</a:t>
            </a:r>
            <a:r>
              <a:rPr lang="en-US" sz="2200" dirty="0">
                <a:solidFill>
                  <a:schemeClr val="dk1"/>
                </a:solidFill>
                <a:latin typeface="Times New Roman" panose="02020603050405020304" pitchFamily="18" charset="0"/>
                <a:ea typeface="Times New Roman"/>
                <a:cs typeface="Times New Roman" panose="02020603050405020304" pitchFamily="18" charset="0"/>
                <a:sym typeface="Times New Roman"/>
              </a:rPr>
              <a:t> is </a:t>
            </a:r>
            <a:r>
              <a:rPr lang="en-US" sz="2200" dirty="0">
                <a:solidFill>
                  <a:schemeClr val="dk1"/>
                </a:solidFill>
                <a:latin typeface="Times New Roman"/>
                <a:ea typeface="Times New Roman"/>
                <a:cs typeface="Times New Roman"/>
                <a:sym typeface="Times New Roman"/>
              </a:rPr>
              <a:t>a company that offers </a:t>
            </a:r>
            <a:r>
              <a:rPr lang="en-US" sz="2200" dirty="0" err="1">
                <a:solidFill>
                  <a:schemeClr val="dk1"/>
                </a:solidFill>
                <a:latin typeface="Times New Roman"/>
                <a:ea typeface="Times New Roman"/>
                <a:cs typeface="Times New Roman"/>
                <a:sym typeface="Times New Roman"/>
              </a:rPr>
              <a:t>personalised</a:t>
            </a:r>
            <a:r>
              <a:rPr lang="en-US" sz="2200" dirty="0">
                <a:solidFill>
                  <a:schemeClr val="dk1"/>
                </a:solidFill>
                <a:latin typeface="Times New Roman"/>
                <a:ea typeface="Times New Roman"/>
                <a:cs typeface="Times New Roman"/>
                <a:sym typeface="Times New Roman"/>
              </a:rPr>
              <a:t>, themed gift boxes and baskets for a variety of occasions, including festivals, birthdays, weddings, and corporate sourcing, with a focus on high-quality packaging and </a:t>
            </a:r>
            <a:r>
              <a:rPr lang="en-US" sz="2200" dirty="0" err="1">
                <a:solidFill>
                  <a:schemeClr val="dk1"/>
                </a:solidFill>
                <a:latin typeface="Times New Roman"/>
                <a:ea typeface="Times New Roman"/>
                <a:cs typeface="Times New Roman"/>
                <a:sym typeface="Times New Roman"/>
              </a:rPr>
              <a:t>personalisation</a:t>
            </a:r>
            <a:r>
              <a:rPr lang="en-US" sz="2200" dirty="0">
                <a:solidFill>
                  <a:schemeClr val="dk1"/>
                </a:solidFill>
                <a:latin typeface="Times New Roman"/>
                <a:ea typeface="Times New Roman"/>
                <a:cs typeface="Times New Roman"/>
                <a:sym typeface="Times New Roman"/>
              </a:rPr>
              <a:t> choices that create an unforgettable present-giving experience (</a:t>
            </a:r>
            <a:r>
              <a:rPr lang="en-US" sz="2200" dirty="0" err="1">
                <a:solidFill>
                  <a:schemeClr val="dk1"/>
                </a:solidFill>
                <a:latin typeface="Times New Roman"/>
                <a:ea typeface="Times New Roman"/>
                <a:cs typeface="Times New Roman"/>
                <a:sym typeface="Times New Roman"/>
              </a:rPr>
              <a:t>Morovshchik</a:t>
            </a:r>
            <a:r>
              <a:rPr lang="en-US" sz="2200" dirty="0">
                <a:solidFill>
                  <a:schemeClr val="dk1"/>
                </a:solidFill>
                <a:latin typeface="Times New Roman"/>
                <a:ea typeface="Times New Roman"/>
                <a:cs typeface="Times New Roman"/>
                <a:sym typeface="Times New Roman"/>
              </a:rPr>
              <a:t>, 2024).</a:t>
            </a:r>
            <a:endParaRPr sz="2200" dirty="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US" sz="2200" dirty="0">
                <a:solidFill>
                  <a:schemeClr val="dk1"/>
                </a:solidFill>
                <a:latin typeface="Times New Roman"/>
                <a:ea typeface="Times New Roman"/>
                <a:cs typeface="Times New Roman"/>
                <a:sym typeface="Times New Roman"/>
              </a:rPr>
              <a:t>No matter what the occasion or who deserves a gift, shoppers may choose from curated hampers or build their own boxes, choosing materials, </a:t>
            </a:r>
            <a:r>
              <a:rPr lang="en-US" sz="2200" dirty="0" err="1">
                <a:solidFill>
                  <a:schemeClr val="dk1"/>
                </a:solidFill>
                <a:latin typeface="Times New Roman"/>
                <a:ea typeface="Times New Roman"/>
                <a:cs typeface="Times New Roman"/>
                <a:sym typeface="Times New Roman"/>
              </a:rPr>
              <a:t>colours</a:t>
            </a:r>
            <a:r>
              <a:rPr lang="en-US" sz="2200" dirty="0">
                <a:solidFill>
                  <a:schemeClr val="dk1"/>
                </a:solidFill>
                <a:latin typeface="Times New Roman"/>
                <a:ea typeface="Times New Roman"/>
                <a:cs typeface="Times New Roman"/>
                <a:sym typeface="Times New Roman"/>
              </a:rPr>
              <a:t>, sentiments, and packaging designs to make completely custom gifts that are a visual feast and delightfully meaningful.</a:t>
            </a:r>
            <a:endParaRPr sz="2200" dirty="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US" sz="2200" dirty="0">
                <a:solidFill>
                  <a:schemeClr val="dk1"/>
                </a:solidFill>
                <a:latin typeface="Times New Roman"/>
                <a:ea typeface="Times New Roman"/>
                <a:cs typeface="Times New Roman"/>
                <a:sym typeface="Times New Roman"/>
              </a:rPr>
              <a:t>Because of the seamless digital shopping and </a:t>
            </a:r>
            <a:r>
              <a:rPr lang="en-US" sz="2200" dirty="0" err="1">
                <a:solidFill>
                  <a:schemeClr val="dk1"/>
                </a:solidFill>
                <a:latin typeface="Times New Roman"/>
                <a:ea typeface="Times New Roman"/>
                <a:cs typeface="Times New Roman"/>
                <a:sym typeface="Times New Roman"/>
              </a:rPr>
              <a:t>customisation</a:t>
            </a:r>
            <a:r>
              <a:rPr lang="en-US" sz="2200" dirty="0">
                <a:solidFill>
                  <a:schemeClr val="dk1"/>
                </a:solidFill>
                <a:latin typeface="Times New Roman"/>
                <a:ea typeface="Times New Roman"/>
                <a:cs typeface="Times New Roman"/>
                <a:sym typeface="Times New Roman"/>
              </a:rPr>
              <a:t> experience, the business successfully combines an online purchasing and studio-based fulfilment approach to give speed, quality assurance, promptness, and outstanding customer happiness.</a:t>
            </a:r>
            <a:endParaRPr sz="3299" dirty="0">
              <a:solidFill>
                <a:srgbClr val="2B2B2B"/>
              </a:solidFill>
              <a:latin typeface="Poppins"/>
              <a:ea typeface="Poppins"/>
              <a:cs typeface="Poppins"/>
              <a:sym typeface="Poppi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cxnSp>
        <p:nvCxnSpPr>
          <p:cNvPr id="132" name="Google Shape;132;p5"/>
          <p:cNvCxnSpPr/>
          <p:nvPr/>
        </p:nvCxnSpPr>
        <p:spPr>
          <a:xfrm>
            <a:off x="6736902" y="2829513"/>
            <a:ext cx="4836832" cy="0"/>
          </a:xfrm>
          <a:prstGeom prst="straightConnector1">
            <a:avLst/>
          </a:prstGeom>
          <a:noFill/>
          <a:ln w="28575" cap="flat" cmpd="sng">
            <a:solidFill>
              <a:srgbClr val="000000"/>
            </a:solidFill>
            <a:prstDash val="solid"/>
            <a:round/>
            <a:headEnd type="none" w="sm" len="sm"/>
            <a:tailEnd type="none" w="sm" len="sm"/>
          </a:ln>
        </p:spPr>
      </p:cxnSp>
      <p:grpSp>
        <p:nvGrpSpPr>
          <p:cNvPr id="133" name="Google Shape;133;p5"/>
          <p:cNvGrpSpPr/>
          <p:nvPr/>
        </p:nvGrpSpPr>
        <p:grpSpPr>
          <a:xfrm rot="-3503507">
            <a:off x="15432840" y="720356"/>
            <a:ext cx="12583451" cy="8648524"/>
            <a:chOff x="0" y="-333375"/>
            <a:chExt cx="3314160" cy="2277800"/>
          </a:xfrm>
        </p:grpSpPr>
        <p:sp>
          <p:nvSpPr>
            <p:cNvPr id="134" name="Google Shape;134;p5"/>
            <p:cNvSpPr/>
            <p:nvPr/>
          </p:nvSpPr>
          <p:spPr>
            <a:xfrm>
              <a:off x="0" y="0"/>
              <a:ext cx="3314160" cy="1944425"/>
            </a:xfrm>
            <a:custGeom>
              <a:avLst/>
              <a:gdLst/>
              <a:ahLst/>
              <a:cxnLst/>
              <a:rect l="l" t="t" r="r" b="b"/>
              <a:pathLst>
                <a:path w="3314160" h="1944425" extrusionOk="0">
                  <a:moveTo>
                    <a:pt x="31378" y="0"/>
                  </a:moveTo>
                  <a:lnTo>
                    <a:pt x="3282783" y="0"/>
                  </a:lnTo>
                  <a:cubicBezTo>
                    <a:pt x="3300112" y="0"/>
                    <a:pt x="3314160" y="14048"/>
                    <a:pt x="3314160" y="31378"/>
                  </a:cubicBezTo>
                  <a:lnTo>
                    <a:pt x="3314160" y="1913047"/>
                  </a:lnTo>
                  <a:cubicBezTo>
                    <a:pt x="3314160" y="1930376"/>
                    <a:pt x="3300112" y="1944425"/>
                    <a:pt x="3282783" y="1944425"/>
                  </a:cubicBezTo>
                  <a:lnTo>
                    <a:pt x="31378" y="1944425"/>
                  </a:lnTo>
                  <a:cubicBezTo>
                    <a:pt x="14048" y="1944425"/>
                    <a:pt x="0" y="1930376"/>
                    <a:pt x="0" y="1913047"/>
                  </a:cubicBezTo>
                  <a:lnTo>
                    <a:pt x="0" y="31378"/>
                  </a:lnTo>
                  <a:cubicBezTo>
                    <a:pt x="0" y="14048"/>
                    <a:pt x="14048" y="0"/>
                    <a:pt x="31378"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5"/>
            <p:cNvSpPr txBox="1"/>
            <p:nvPr/>
          </p:nvSpPr>
          <p:spPr>
            <a:xfrm>
              <a:off x="0" y="-333375"/>
              <a:ext cx="3314160" cy="2277799"/>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36" name="Google Shape;136;p5"/>
          <p:cNvGrpSpPr/>
          <p:nvPr/>
        </p:nvGrpSpPr>
        <p:grpSpPr>
          <a:xfrm rot="-3503507">
            <a:off x="-11417135" y="-213013"/>
            <a:ext cx="12583451" cy="8648524"/>
            <a:chOff x="0" y="-333375"/>
            <a:chExt cx="3314160" cy="2277800"/>
          </a:xfrm>
        </p:grpSpPr>
        <p:sp>
          <p:nvSpPr>
            <p:cNvPr id="137" name="Google Shape;137;p5"/>
            <p:cNvSpPr/>
            <p:nvPr/>
          </p:nvSpPr>
          <p:spPr>
            <a:xfrm>
              <a:off x="0" y="0"/>
              <a:ext cx="3314160" cy="1944425"/>
            </a:xfrm>
            <a:custGeom>
              <a:avLst/>
              <a:gdLst/>
              <a:ahLst/>
              <a:cxnLst/>
              <a:rect l="l" t="t" r="r" b="b"/>
              <a:pathLst>
                <a:path w="3314160" h="1944425" extrusionOk="0">
                  <a:moveTo>
                    <a:pt x="31378" y="0"/>
                  </a:moveTo>
                  <a:lnTo>
                    <a:pt x="3282783" y="0"/>
                  </a:lnTo>
                  <a:cubicBezTo>
                    <a:pt x="3300112" y="0"/>
                    <a:pt x="3314160" y="14048"/>
                    <a:pt x="3314160" y="31378"/>
                  </a:cubicBezTo>
                  <a:lnTo>
                    <a:pt x="3314160" y="1913047"/>
                  </a:lnTo>
                  <a:cubicBezTo>
                    <a:pt x="3314160" y="1930376"/>
                    <a:pt x="3300112" y="1944425"/>
                    <a:pt x="3282783" y="1944425"/>
                  </a:cubicBezTo>
                  <a:lnTo>
                    <a:pt x="31378" y="1944425"/>
                  </a:lnTo>
                  <a:cubicBezTo>
                    <a:pt x="14048" y="1944425"/>
                    <a:pt x="0" y="1930376"/>
                    <a:pt x="0" y="1913047"/>
                  </a:cubicBezTo>
                  <a:lnTo>
                    <a:pt x="0" y="31378"/>
                  </a:lnTo>
                  <a:cubicBezTo>
                    <a:pt x="0" y="14048"/>
                    <a:pt x="14048" y="0"/>
                    <a:pt x="31378"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5"/>
            <p:cNvSpPr txBox="1"/>
            <p:nvPr/>
          </p:nvSpPr>
          <p:spPr>
            <a:xfrm>
              <a:off x="0" y="-333375"/>
              <a:ext cx="3314160" cy="2277799"/>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39" name="Google Shape;139;p5"/>
          <p:cNvSpPr txBox="1"/>
          <p:nvPr/>
        </p:nvSpPr>
        <p:spPr>
          <a:xfrm>
            <a:off x="2511558" y="1242325"/>
            <a:ext cx="9062100" cy="7542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2400"/>
              </a:spcBef>
              <a:spcAft>
                <a:spcPts val="600"/>
              </a:spcAft>
              <a:buClr>
                <a:schemeClr val="dk1"/>
              </a:buClr>
              <a:buSzPts val="1100"/>
              <a:buFont typeface="Arial"/>
              <a:buNone/>
            </a:pPr>
            <a:r>
              <a:rPr lang="en-US" sz="4900" b="1" dirty="0">
                <a:solidFill>
                  <a:schemeClr val="dk1"/>
                </a:solidFill>
                <a:latin typeface="Times New Roman"/>
                <a:ea typeface="Times New Roman"/>
                <a:cs typeface="Times New Roman"/>
                <a:sym typeface="Times New Roman"/>
              </a:rPr>
              <a:t>Market and Marketing Strategy</a:t>
            </a:r>
            <a:endParaRPr sz="5100" dirty="0"/>
          </a:p>
        </p:txBody>
      </p:sp>
      <p:sp>
        <p:nvSpPr>
          <p:cNvPr id="140" name="Google Shape;140;p5"/>
          <p:cNvSpPr txBox="1"/>
          <p:nvPr/>
        </p:nvSpPr>
        <p:spPr>
          <a:xfrm>
            <a:off x="1448976" y="3267566"/>
            <a:ext cx="8590374" cy="5693866"/>
          </a:xfrm>
          <a:prstGeom prst="rect">
            <a:avLst/>
          </a:prstGeom>
          <a:noFill/>
          <a:ln>
            <a:noFill/>
          </a:ln>
        </p:spPr>
        <p:txBody>
          <a:bodyPr spcFirstLastPara="1" wrap="square" lIns="0" tIns="0" rIns="0" bIns="0" anchor="t" anchorCtr="0">
            <a:spAutoFit/>
          </a:bodyPr>
          <a:lstStyle/>
          <a:p>
            <a:pPr marL="457200" lvl="0" indent="-406400" algn="just" rtl="0">
              <a:lnSpc>
                <a:spcPct val="150000"/>
              </a:lnSpc>
              <a:spcBef>
                <a:spcPts val="1200"/>
              </a:spcBef>
              <a:spcAft>
                <a:spcPts val="0"/>
              </a:spcAft>
              <a:buClr>
                <a:schemeClr val="dk1"/>
              </a:buClr>
              <a:buSzPts val="2800"/>
              <a:buFont typeface="Times New Roman"/>
              <a:buChar char="●"/>
            </a:pPr>
            <a:r>
              <a:rPr lang="en-US" sz="2000" dirty="0">
                <a:solidFill>
                  <a:schemeClr val="dk1"/>
                </a:solidFill>
                <a:latin typeface="Times New Roman"/>
                <a:ea typeface="Times New Roman"/>
                <a:cs typeface="Times New Roman"/>
                <a:sym typeface="Times New Roman"/>
              </a:rPr>
              <a:t>With the rise of </a:t>
            </a:r>
            <a:r>
              <a:rPr lang="en-US" sz="2000" dirty="0" err="1">
                <a:solidFill>
                  <a:schemeClr val="dk1"/>
                </a:solidFill>
                <a:latin typeface="Times New Roman"/>
                <a:ea typeface="Times New Roman"/>
                <a:cs typeface="Times New Roman"/>
                <a:sym typeface="Times New Roman"/>
              </a:rPr>
              <a:t>personalisation</a:t>
            </a:r>
            <a:r>
              <a:rPr lang="en-US" sz="2000" dirty="0">
                <a:solidFill>
                  <a:schemeClr val="dk1"/>
                </a:solidFill>
                <a:latin typeface="Times New Roman"/>
                <a:ea typeface="Times New Roman"/>
                <a:cs typeface="Times New Roman"/>
                <a:sym typeface="Times New Roman"/>
              </a:rPr>
              <a:t> trends, social media impact, e-commerce penetration, and increasing corporate demand, the gifting landscape has been changing (Sharma </a:t>
            </a:r>
            <a:r>
              <a:rPr lang="en-US" sz="2000" i="1" dirty="0">
                <a:solidFill>
                  <a:schemeClr val="dk1"/>
                </a:solidFill>
                <a:latin typeface="Times New Roman"/>
                <a:ea typeface="Times New Roman"/>
                <a:cs typeface="Times New Roman"/>
                <a:sym typeface="Times New Roman"/>
              </a:rPr>
              <a:t>et al.</a:t>
            </a:r>
            <a:r>
              <a:rPr lang="en-US" sz="2000" dirty="0">
                <a:solidFill>
                  <a:schemeClr val="dk1"/>
                </a:solidFill>
                <a:latin typeface="Times New Roman"/>
                <a:ea typeface="Times New Roman"/>
                <a:cs typeface="Times New Roman"/>
                <a:sym typeface="Times New Roman"/>
              </a:rPr>
              <a:t> 2023). As a result, </a:t>
            </a:r>
            <a:r>
              <a:rPr lang="en-US" sz="2000" dirty="0" err="1">
                <a:solidFill>
                  <a:schemeClr val="dk1"/>
                </a:solidFill>
                <a:latin typeface="Times New Roman"/>
                <a:ea typeface="Times New Roman"/>
                <a:cs typeface="Times New Roman"/>
                <a:sym typeface="Times New Roman"/>
              </a:rPr>
              <a:t>personalised</a:t>
            </a:r>
            <a:r>
              <a:rPr lang="en-US" sz="2000" dirty="0">
                <a:solidFill>
                  <a:schemeClr val="dk1"/>
                </a:solidFill>
                <a:latin typeface="Times New Roman"/>
                <a:ea typeface="Times New Roman"/>
                <a:cs typeface="Times New Roman"/>
                <a:sym typeface="Times New Roman"/>
              </a:rPr>
              <a:t> hampers are highly relevant and economically appealing to a wide range of client categories.</a:t>
            </a:r>
            <a:endParaRPr sz="2000" dirty="0">
              <a:solidFill>
                <a:schemeClr val="dk1"/>
              </a:solidFill>
              <a:latin typeface="Times New Roman"/>
              <a:ea typeface="Times New Roman"/>
              <a:cs typeface="Times New Roman"/>
              <a:sym typeface="Times New Roman"/>
            </a:endParaRPr>
          </a:p>
          <a:p>
            <a:pPr marL="457200" lvl="0" indent="-406400" algn="just" rtl="0">
              <a:lnSpc>
                <a:spcPct val="150000"/>
              </a:lnSpc>
              <a:spcBef>
                <a:spcPts val="0"/>
              </a:spcBef>
              <a:spcAft>
                <a:spcPts val="0"/>
              </a:spcAft>
              <a:buClr>
                <a:schemeClr val="dk1"/>
              </a:buClr>
              <a:buSzPts val="2800"/>
              <a:buFont typeface="Times New Roman"/>
              <a:buChar char="●"/>
            </a:pPr>
            <a:r>
              <a:rPr lang="en-US" sz="2000" dirty="0">
                <a:solidFill>
                  <a:schemeClr val="dk1"/>
                </a:solidFill>
                <a:latin typeface="Times New Roman"/>
                <a:ea typeface="Times New Roman"/>
                <a:cs typeface="Times New Roman"/>
                <a:sym typeface="Times New Roman"/>
              </a:rPr>
              <a:t>Young, professional, and corporate individuals that value intriguing packaging, prompt delivery, and </a:t>
            </a:r>
            <a:r>
              <a:rPr lang="en-US" sz="2000" dirty="0" err="1">
                <a:solidFill>
                  <a:schemeClr val="dk1"/>
                </a:solidFill>
                <a:latin typeface="Times New Roman"/>
                <a:ea typeface="Times New Roman"/>
                <a:cs typeface="Times New Roman"/>
                <a:sym typeface="Times New Roman"/>
              </a:rPr>
              <a:t>personalised</a:t>
            </a:r>
            <a:r>
              <a:rPr lang="en-US" sz="2000" dirty="0">
                <a:solidFill>
                  <a:schemeClr val="dk1"/>
                </a:solidFill>
                <a:latin typeface="Times New Roman"/>
                <a:ea typeface="Times New Roman"/>
                <a:cs typeface="Times New Roman"/>
                <a:sym typeface="Times New Roman"/>
              </a:rPr>
              <a:t> gift options for special occasions, corporate tokens of gratitude, or celebration time make up the prospective customer demographics.</a:t>
            </a:r>
            <a:endParaRPr sz="2000" dirty="0">
              <a:solidFill>
                <a:schemeClr val="dk1"/>
              </a:solidFill>
              <a:latin typeface="Times New Roman"/>
              <a:ea typeface="Times New Roman"/>
              <a:cs typeface="Times New Roman"/>
              <a:sym typeface="Times New Roman"/>
            </a:endParaRPr>
          </a:p>
          <a:p>
            <a:pPr marL="457200" lvl="0" indent="-406400" algn="just" rtl="0">
              <a:lnSpc>
                <a:spcPct val="150000"/>
              </a:lnSpc>
              <a:spcBef>
                <a:spcPts val="0"/>
              </a:spcBef>
              <a:spcAft>
                <a:spcPts val="0"/>
              </a:spcAft>
              <a:buClr>
                <a:schemeClr val="dk1"/>
              </a:buClr>
              <a:buSzPts val="2800"/>
              <a:buFont typeface="Times New Roman"/>
              <a:buChar char="●"/>
            </a:pPr>
            <a:r>
              <a:rPr lang="en-US" sz="2000" dirty="0">
                <a:solidFill>
                  <a:schemeClr val="dk1"/>
                </a:solidFill>
                <a:latin typeface="Times New Roman"/>
                <a:ea typeface="Times New Roman"/>
                <a:cs typeface="Times New Roman"/>
                <a:sym typeface="Times New Roman"/>
              </a:rPr>
              <a:t>In order to raise brand awareness, attract customers, and support long-term sales growth, marketing strategies include social media campaigns, influencer collaborations, SEO-based content production, seasonal promotions, email marketing, and paid advertisements.</a:t>
            </a:r>
            <a:endParaRPr sz="3200" dirty="0">
              <a:solidFill>
                <a:srgbClr val="2B2B2B"/>
              </a:solidFill>
              <a:latin typeface="Poppins"/>
              <a:ea typeface="Poppins"/>
              <a:cs typeface="Poppins"/>
              <a:sym typeface="Poppins"/>
            </a:endParaRPr>
          </a:p>
        </p:txBody>
      </p:sp>
      <p:pic>
        <p:nvPicPr>
          <p:cNvPr id="16386" name="Picture 2" descr="How to write a marketing plan - Small Business UK"/>
          <p:cNvPicPr>
            <a:picLocks noChangeAspect="1" noChangeArrowheads="1"/>
          </p:cNvPicPr>
          <p:nvPr/>
        </p:nvPicPr>
        <p:blipFill>
          <a:blip r:embed="rId3"/>
          <a:srcRect/>
          <a:stretch>
            <a:fillRect/>
          </a:stretch>
        </p:blipFill>
        <p:spPr bwMode="auto">
          <a:xfrm>
            <a:off x="11095795" y="5338762"/>
            <a:ext cx="7192205" cy="4948238"/>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131"/>
        <p:cNvGrpSpPr/>
        <p:nvPr/>
      </p:nvGrpSpPr>
      <p:grpSpPr>
        <a:xfrm>
          <a:off x="0" y="0"/>
          <a:ext cx="0" cy="0"/>
          <a:chOff x="0" y="0"/>
          <a:chExt cx="0" cy="0"/>
        </a:xfrm>
      </p:grpSpPr>
      <p:cxnSp>
        <p:nvCxnSpPr>
          <p:cNvPr id="132" name="Google Shape;132;p5"/>
          <p:cNvCxnSpPr/>
          <p:nvPr/>
        </p:nvCxnSpPr>
        <p:spPr>
          <a:xfrm>
            <a:off x="5797102" y="2359613"/>
            <a:ext cx="4836832" cy="0"/>
          </a:xfrm>
          <a:prstGeom prst="straightConnector1">
            <a:avLst/>
          </a:prstGeom>
          <a:noFill/>
          <a:ln w="28575" cap="flat" cmpd="sng">
            <a:solidFill>
              <a:srgbClr val="000000"/>
            </a:solidFill>
            <a:prstDash val="solid"/>
            <a:round/>
            <a:headEnd type="none" w="sm" len="sm"/>
            <a:tailEnd type="none" w="sm" len="sm"/>
          </a:ln>
        </p:spPr>
      </p:cxnSp>
      <p:grpSp>
        <p:nvGrpSpPr>
          <p:cNvPr id="2" name="Google Shape;133;p5"/>
          <p:cNvGrpSpPr/>
          <p:nvPr/>
        </p:nvGrpSpPr>
        <p:grpSpPr>
          <a:xfrm rot="-3503507">
            <a:off x="15432840" y="720356"/>
            <a:ext cx="12583451" cy="8648524"/>
            <a:chOff x="0" y="-333375"/>
            <a:chExt cx="3314160" cy="2277800"/>
          </a:xfrm>
        </p:grpSpPr>
        <p:sp>
          <p:nvSpPr>
            <p:cNvPr id="134" name="Google Shape;134;p5"/>
            <p:cNvSpPr/>
            <p:nvPr/>
          </p:nvSpPr>
          <p:spPr>
            <a:xfrm>
              <a:off x="0" y="0"/>
              <a:ext cx="3314160" cy="1944425"/>
            </a:xfrm>
            <a:custGeom>
              <a:avLst/>
              <a:gdLst/>
              <a:ahLst/>
              <a:cxnLst/>
              <a:rect l="l" t="t" r="r" b="b"/>
              <a:pathLst>
                <a:path w="3314160" h="1944425" extrusionOk="0">
                  <a:moveTo>
                    <a:pt x="31378" y="0"/>
                  </a:moveTo>
                  <a:lnTo>
                    <a:pt x="3282783" y="0"/>
                  </a:lnTo>
                  <a:cubicBezTo>
                    <a:pt x="3300112" y="0"/>
                    <a:pt x="3314160" y="14048"/>
                    <a:pt x="3314160" y="31378"/>
                  </a:cubicBezTo>
                  <a:lnTo>
                    <a:pt x="3314160" y="1913047"/>
                  </a:lnTo>
                  <a:cubicBezTo>
                    <a:pt x="3314160" y="1930376"/>
                    <a:pt x="3300112" y="1944425"/>
                    <a:pt x="3282783" y="1944425"/>
                  </a:cubicBezTo>
                  <a:lnTo>
                    <a:pt x="31378" y="1944425"/>
                  </a:lnTo>
                  <a:cubicBezTo>
                    <a:pt x="14048" y="1944425"/>
                    <a:pt x="0" y="1930376"/>
                    <a:pt x="0" y="1913047"/>
                  </a:cubicBezTo>
                  <a:lnTo>
                    <a:pt x="0" y="31378"/>
                  </a:lnTo>
                  <a:cubicBezTo>
                    <a:pt x="0" y="14048"/>
                    <a:pt x="14048" y="0"/>
                    <a:pt x="31378"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5"/>
            <p:cNvSpPr txBox="1"/>
            <p:nvPr/>
          </p:nvSpPr>
          <p:spPr>
            <a:xfrm>
              <a:off x="0" y="-333375"/>
              <a:ext cx="3314160" cy="2277799"/>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 name="Google Shape;136;p5"/>
          <p:cNvGrpSpPr/>
          <p:nvPr/>
        </p:nvGrpSpPr>
        <p:grpSpPr>
          <a:xfrm rot="-3503507">
            <a:off x="-11417135" y="-213013"/>
            <a:ext cx="12583451" cy="8648524"/>
            <a:chOff x="0" y="-333375"/>
            <a:chExt cx="3314160" cy="2277800"/>
          </a:xfrm>
        </p:grpSpPr>
        <p:sp>
          <p:nvSpPr>
            <p:cNvPr id="137" name="Google Shape;137;p5"/>
            <p:cNvSpPr/>
            <p:nvPr/>
          </p:nvSpPr>
          <p:spPr>
            <a:xfrm>
              <a:off x="0" y="0"/>
              <a:ext cx="3314160" cy="1944425"/>
            </a:xfrm>
            <a:custGeom>
              <a:avLst/>
              <a:gdLst/>
              <a:ahLst/>
              <a:cxnLst/>
              <a:rect l="l" t="t" r="r" b="b"/>
              <a:pathLst>
                <a:path w="3314160" h="1944425" extrusionOk="0">
                  <a:moveTo>
                    <a:pt x="31378" y="0"/>
                  </a:moveTo>
                  <a:lnTo>
                    <a:pt x="3282783" y="0"/>
                  </a:lnTo>
                  <a:cubicBezTo>
                    <a:pt x="3300112" y="0"/>
                    <a:pt x="3314160" y="14048"/>
                    <a:pt x="3314160" y="31378"/>
                  </a:cubicBezTo>
                  <a:lnTo>
                    <a:pt x="3314160" y="1913047"/>
                  </a:lnTo>
                  <a:cubicBezTo>
                    <a:pt x="3314160" y="1930376"/>
                    <a:pt x="3300112" y="1944425"/>
                    <a:pt x="3282783" y="1944425"/>
                  </a:cubicBezTo>
                  <a:lnTo>
                    <a:pt x="31378" y="1944425"/>
                  </a:lnTo>
                  <a:cubicBezTo>
                    <a:pt x="14048" y="1944425"/>
                    <a:pt x="0" y="1930376"/>
                    <a:pt x="0" y="1913047"/>
                  </a:cubicBezTo>
                  <a:lnTo>
                    <a:pt x="0" y="31378"/>
                  </a:lnTo>
                  <a:cubicBezTo>
                    <a:pt x="0" y="14048"/>
                    <a:pt x="14048" y="0"/>
                    <a:pt x="31378"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5"/>
            <p:cNvSpPr txBox="1"/>
            <p:nvPr/>
          </p:nvSpPr>
          <p:spPr>
            <a:xfrm>
              <a:off x="0" y="-333375"/>
              <a:ext cx="3314160" cy="2277799"/>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aphicFrame>
        <p:nvGraphicFramePr>
          <p:cNvPr id="9" name="Table 8"/>
          <p:cNvGraphicFramePr>
            <a:graphicFrameLocks noGrp="1"/>
          </p:cNvGraphicFramePr>
          <p:nvPr/>
        </p:nvGraphicFramePr>
        <p:xfrm>
          <a:off x="1485900" y="3309620"/>
          <a:ext cx="8216900" cy="5300980"/>
        </p:xfrm>
        <a:graphic>
          <a:graphicData uri="http://schemas.openxmlformats.org/drawingml/2006/table">
            <a:tbl>
              <a:tblPr>
                <a:tableStyleId>{16D9F66E-5EB9-4882-86FB-DCBF35E3C3E4}</a:tableStyleId>
              </a:tblPr>
              <a:tblGrid>
                <a:gridCol w="1309568">
                  <a:extLst>
                    <a:ext uri="{9D8B030D-6E8A-4147-A177-3AD203B41FA5}">
                      <a16:colId xmlns:a16="http://schemas.microsoft.com/office/drawing/2014/main" val="20000"/>
                    </a:ext>
                  </a:extLst>
                </a:gridCol>
                <a:gridCol w="6907332">
                  <a:extLst>
                    <a:ext uri="{9D8B030D-6E8A-4147-A177-3AD203B41FA5}">
                      <a16:colId xmlns:a16="http://schemas.microsoft.com/office/drawing/2014/main" val="20001"/>
                    </a:ext>
                  </a:extLst>
                </a:gridCol>
              </a:tblGrid>
              <a:tr h="785330">
                <a:tc>
                  <a:txBody>
                    <a:bodyPr/>
                    <a:lstStyle/>
                    <a:p>
                      <a:pPr rtl="0"/>
                      <a:r>
                        <a:rPr lang="en-GB" dirty="0"/>
                        <a:t>Category</a:t>
                      </a:r>
                      <a:endParaRPr lang="en-GB" b="1" dirty="0">
                        <a:solidFill>
                          <a:srgbClr val="1F1F1F"/>
                        </a:solidFill>
                        <a:latin typeface="Google Sans Text"/>
                      </a:endParaRPr>
                    </a:p>
                  </a:txBody>
                  <a:tcPr marL="114300" marR="114300" marT="76200" marB="76200" anchor="ctr"/>
                </a:tc>
                <a:tc>
                  <a:txBody>
                    <a:bodyPr/>
                    <a:lstStyle/>
                    <a:p>
                      <a:pPr rtl="0"/>
                      <a:r>
                        <a:rPr lang="en-GB" dirty="0"/>
                        <a:t>Key Points</a:t>
                      </a:r>
                      <a:endParaRPr lang="en-GB" b="1"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0"/>
                  </a:ext>
                </a:extLst>
              </a:tr>
              <a:tr h="1243440">
                <a:tc>
                  <a:txBody>
                    <a:bodyPr/>
                    <a:lstStyle/>
                    <a:p>
                      <a:pPr rtl="0"/>
                      <a:r>
                        <a:rPr lang="en-GB"/>
                        <a:t>Strengths</a:t>
                      </a:r>
                      <a:endParaRPr lang="en-GB">
                        <a:solidFill>
                          <a:srgbClr val="1F1F1F"/>
                        </a:solidFill>
                        <a:latin typeface="Google Sans Text"/>
                      </a:endParaRPr>
                    </a:p>
                  </a:txBody>
                  <a:tcPr marL="114300" marR="114300" marT="76200" marB="76200" anchor="ctr"/>
                </a:tc>
                <a:tc>
                  <a:txBody>
                    <a:bodyPr/>
                    <a:lstStyle/>
                    <a:p>
                      <a:pPr rtl="0"/>
                      <a:r>
                        <a:rPr lang="en-GB" dirty="0"/>
                        <a:t>Full Personalisation and Premium Packaging.  Diversified Revenue from consumer and corporate customers.  Strong digital marketing potential.</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1"/>
                  </a:ext>
                </a:extLst>
              </a:tr>
              <a:tr h="785330">
                <a:tc>
                  <a:txBody>
                    <a:bodyPr/>
                    <a:lstStyle/>
                    <a:p>
                      <a:pPr rtl="0"/>
                      <a:r>
                        <a:rPr lang="en-GB" dirty="0"/>
                        <a:t>Weaknesses</a:t>
                      </a:r>
                      <a:endParaRPr lang="en-GB" dirty="0">
                        <a:solidFill>
                          <a:srgbClr val="1F1F1F"/>
                        </a:solidFill>
                        <a:latin typeface="Google Sans Text"/>
                      </a:endParaRPr>
                    </a:p>
                  </a:txBody>
                  <a:tcPr marL="114300" marR="114300" marT="76200" marB="76200" anchor="ctr"/>
                </a:tc>
                <a:tc>
                  <a:txBody>
                    <a:bodyPr/>
                    <a:lstStyle/>
                    <a:p>
                      <a:pPr rtl="0"/>
                      <a:r>
                        <a:rPr lang="en-GB" dirty="0"/>
                        <a:t>High material/packaging costs.  Reliance on third-party vendors.  Low initial brand recognition.</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2"/>
                  </a:ext>
                </a:extLst>
              </a:tr>
              <a:tr h="1243440">
                <a:tc>
                  <a:txBody>
                    <a:bodyPr/>
                    <a:lstStyle/>
                    <a:p>
                      <a:pPr rtl="0"/>
                      <a:r>
                        <a:rPr lang="en-GB"/>
                        <a:t>Opportunities</a:t>
                      </a:r>
                      <a:endParaRPr lang="en-GB">
                        <a:solidFill>
                          <a:srgbClr val="1F1F1F"/>
                        </a:solidFill>
                        <a:latin typeface="Google Sans Text"/>
                      </a:endParaRPr>
                    </a:p>
                  </a:txBody>
                  <a:tcPr marL="114300" marR="114300" marT="76200" marB="76200" anchor="ctr"/>
                </a:tc>
                <a:tc>
                  <a:txBody>
                    <a:bodyPr/>
                    <a:lstStyle/>
                    <a:p>
                      <a:pPr rtl="0"/>
                      <a:r>
                        <a:rPr lang="en-GB" dirty="0"/>
                        <a:t>Rising consumer preference for customisation. Growth in corporate gifting and events. Potential for international expansion (NRIs).</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3"/>
                  </a:ext>
                </a:extLst>
              </a:tr>
              <a:tr h="1243440">
                <a:tc>
                  <a:txBody>
                    <a:bodyPr/>
                    <a:lstStyle/>
                    <a:p>
                      <a:pPr rtl="0"/>
                      <a:r>
                        <a:rPr lang="en-GB" dirty="0"/>
                        <a:t>Threats</a:t>
                      </a:r>
                      <a:endParaRPr lang="en-GB" dirty="0">
                        <a:solidFill>
                          <a:srgbClr val="1F1F1F"/>
                        </a:solidFill>
                        <a:latin typeface="Google Sans Text"/>
                      </a:endParaRPr>
                    </a:p>
                  </a:txBody>
                  <a:tcPr marL="114300" marR="114300" marT="76200" marB="76200" anchor="ctr"/>
                </a:tc>
                <a:tc>
                  <a:txBody>
                    <a:bodyPr/>
                    <a:lstStyle/>
                    <a:p>
                      <a:pPr rtl="0"/>
                      <a:r>
                        <a:rPr lang="en-GB" dirty="0"/>
                        <a:t>Intense competition from big brands (e.g., Ferns N Petals) and small online sellers.  High courier rates impacting margins. High customer expectation for fast delivery/perfect packing.</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4"/>
                  </a:ext>
                </a:extLst>
              </a:tr>
            </a:tbl>
          </a:graphicData>
        </a:graphic>
      </p:graphicFrame>
      <p:sp>
        <p:nvSpPr>
          <p:cNvPr id="10" name="Rectangle 9"/>
          <p:cNvSpPr/>
          <p:nvPr/>
        </p:nvSpPr>
        <p:spPr>
          <a:xfrm>
            <a:off x="3541147" y="1370112"/>
            <a:ext cx="4216219" cy="400110"/>
          </a:xfrm>
          <a:prstGeom prst="rect">
            <a:avLst/>
          </a:prstGeom>
        </p:spPr>
        <p:txBody>
          <a:bodyPr wrap="none">
            <a:spAutoFit/>
          </a:bodyPr>
          <a:lstStyle/>
          <a:p>
            <a:r>
              <a:rPr lang="en-GB" sz="2000" b="1" dirty="0"/>
              <a:t>SWOT Analysis (Key Takeaways)</a:t>
            </a:r>
          </a:p>
        </p:txBody>
      </p:sp>
      <p:pic>
        <p:nvPicPr>
          <p:cNvPr id="4100" name="Picture 4"/>
          <p:cNvPicPr>
            <a:picLocks noChangeAspect="1" noChangeArrowheads="1"/>
          </p:cNvPicPr>
          <p:nvPr/>
        </p:nvPicPr>
        <p:blipFill>
          <a:blip r:embed="rId3"/>
          <a:srcRect/>
          <a:stretch>
            <a:fillRect/>
          </a:stretch>
        </p:blipFill>
        <p:spPr bwMode="auto">
          <a:xfrm>
            <a:off x="10515601" y="3403368"/>
            <a:ext cx="4662488" cy="4673832"/>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131"/>
        <p:cNvGrpSpPr/>
        <p:nvPr/>
      </p:nvGrpSpPr>
      <p:grpSpPr>
        <a:xfrm>
          <a:off x="0" y="0"/>
          <a:ext cx="0" cy="0"/>
          <a:chOff x="0" y="0"/>
          <a:chExt cx="0" cy="0"/>
        </a:xfrm>
      </p:grpSpPr>
      <p:cxnSp>
        <p:nvCxnSpPr>
          <p:cNvPr id="132" name="Google Shape;132;p5"/>
          <p:cNvCxnSpPr/>
          <p:nvPr/>
        </p:nvCxnSpPr>
        <p:spPr>
          <a:xfrm>
            <a:off x="3561902" y="2143713"/>
            <a:ext cx="4836832" cy="0"/>
          </a:xfrm>
          <a:prstGeom prst="straightConnector1">
            <a:avLst/>
          </a:prstGeom>
          <a:noFill/>
          <a:ln w="28575" cap="flat" cmpd="sng">
            <a:solidFill>
              <a:srgbClr val="000000"/>
            </a:solidFill>
            <a:prstDash val="solid"/>
            <a:round/>
            <a:headEnd type="none" w="sm" len="sm"/>
            <a:tailEnd type="none" w="sm" len="sm"/>
          </a:ln>
        </p:spPr>
      </p:cxnSp>
      <p:grpSp>
        <p:nvGrpSpPr>
          <p:cNvPr id="2" name="Google Shape;133;p5"/>
          <p:cNvGrpSpPr/>
          <p:nvPr/>
        </p:nvGrpSpPr>
        <p:grpSpPr>
          <a:xfrm rot="-3503507">
            <a:off x="15775740" y="4873256"/>
            <a:ext cx="12583451" cy="8648524"/>
            <a:chOff x="0" y="-333375"/>
            <a:chExt cx="3314160" cy="2277800"/>
          </a:xfrm>
        </p:grpSpPr>
        <p:sp>
          <p:nvSpPr>
            <p:cNvPr id="134" name="Google Shape;134;p5"/>
            <p:cNvSpPr/>
            <p:nvPr/>
          </p:nvSpPr>
          <p:spPr>
            <a:xfrm>
              <a:off x="0" y="0"/>
              <a:ext cx="3314160" cy="1944425"/>
            </a:xfrm>
            <a:custGeom>
              <a:avLst/>
              <a:gdLst/>
              <a:ahLst/>
              <a:cxnLst/>
              <a:rect l="l" t="t" r="r" b="b"/>
              <a:pathLst>
                <a:path w="3314160" h="1944425" extrusionOk="0">
                  <a:moveTo>
                    <a:pt x="31378" y="0"/>
                  </a:moveTo>
                  <a:lnTo>
                    <a:pt x="3282783" y="0"/>
                  </a:lnTo>
                  <a:cubicBezTo>
                    <a:pt x="3300112" y="0"/>
                    <a:pt x="3314160" y="14048"/>
                    <a:pt x="3314160" y="31378"/>
                  </a:cubicBezTo>
                  <a:lnTo>
                    <a:pt x="3314160" y="1913047"/>
                  </a:lnTo>
                  <a:cubicBezTo>
                    <a:pt x="3314160" y="1930376"/>
                    <a:pt x="3300112" y="1944425"/>
                    <a:pt x="3282783" y="1944425"/>
                  </a:cubicBezTo>
                  <a:lnTo>
                    <a:pt x="31378" y="1944425"/>
                  </a:lnTo>
                  <a:cubicBezTo>
                    <a:pt x="14048" y="1944425"/>
                    <a:pt x="0" y="1930376"/>
                    <a:pt x="0" y="1913047"/>
                  </a:cubicBezTo>
                  <a:lnTo>
                    <a:pt x="0" y="31378"/>
                  </a:lnTo>
                  <a:cubicBezTo>
                    <a:pt x="0" y="14048"/>
                    <a:pt x="14048" y="0"/>
                    <a:pt x="31378"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5"/>
            <p:cNvSpPr txBox="1"/>
            <p:nvPr/>
          </p:nvSpPr>
          <p:spPr>
            <a:xfrm>
              <a:off x="0" y="-333375"/>
              <a:ext cx="3314160" cy="2277799"/>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 name="Google Shape;136;p5"/>
          <p:cNvGrpSpPr/>
          <p:nvPr/>
        </p:nvGrpSpPr>
        <p:grpSpPr>
          <a:xfrm rot="-3503507">
            <a:off x="-11417135" y="-213013"/>
            <a:ext cx="12583451" cy="8648524"/>
            <a:chOff x="0" y="-333375"/>
            <a:chExt cx="3314160" cy="2277800"/>
          </a:xfrm>
        </p:grpSpPr>
        <p:sp>
          <p:nvSpPr>
            <p:cNvPr id="137" name="Google Shape;137;p5"/>
            <p:cNvSpPr/>
            <p:nvPr/>
          </p:nvSpPr>
          <p:spPr>
            <a:xfrm>
              <a:off x="0" y="0"/>
              <a:ext cx="3314160" cy="1944425"/>
            </a:xfrm>
            <a:custGeom>
              <a:avLst/>
              <a:gdLst/>
              <a:ahLst/>
              <a:cxnLst/>
              <a:rect l="l" t="t" r="r" b="b"/>
              <a:pathLst>
                <a:path w="3314160" h="1944425" extrusionOk="0">
                  <a:moveTo>
                    <a:pt x="31378" y="0"/>
                  </a:moveTo>
                  <a:lnTo>
                    <a:pt x="3282783" y="0"/>
                  </a:lnTo>
                  <a:cubicBezTo>
                    <a:pt x="3300112" y="0"/>
                    <a:pt x="3314160" y="14048"/>
                    <a:pt x="3314160" y="31378"/>
                  </a:cubicBezTo>
                  <a:lnTo>
                    <a:pt x="3314160" y="1913047"/>
                  </a:lnTo>
                  <a:cubicBezTo>
                    <a:pt x="3314160" y="1930376"/>
                    <a:pt x="3300112" y="1944425"/>
                    <a:pt x="3282783" y="1944425"/>
                  </a:cubicBezTo>
                  <a:lnTo>
                    <a:pt x="31378" y="1944425"/>
                  </a:lnTo>
                  <a:cubicBezTo>
                    <a:pt x="14048" y="1944425"/>
                    <a:pt x="0" y="1930376"/>
                    <a:pt x="0" y="1913047"/>
                  </a:cubicBezTo>
                  <a:lnTo>
                    <a:pt x="0" y="31378"/>
                  </a:lnTo>
                  <a:cubicBezTo>
                    <a:pt x="0" y="14048"/>
                    <a:pt x="14048" y="0"/>
                    <a:pt x="31378"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5"/>
            <p:cNvSpPr txBox="1"/>
            <p:nvPr/>
          </p:nvSpPr>
          <p:spPr>
            <a:xfrm>
              <a:off x="0" y="-333375"/>
              <a:ext cx="3314160" cy="2277799"/>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1" name="Rectangle 10"/>
          <p:cNvSpPr/>
          <p:nvPr/>
        </p:nvSpPr>
        <p:spPr>
          <a:xfrm>
            <a:off x="3377388" y="1370112"/>
            <a:ext cx="6120586" cy="461665"/>
          </a:xfrm>
          <a:prstGeom prst="rect">
            <a:avLst/>
          </a:prstGeom>
        </p:spPr>
        <p:txBody>
          <a:bodyPr wrap="none">
            <a:spAutoFit/>
          </a:bodyPr>
          <a:lstStyle/>
          <a:p>
            <a:r>
              <a:rPr lang="en-GB" sz="2400" b="1" dirty="0"/>
              <a:t>Porter’s Five Forces (Concise Summary)</a:t>
            </a:r>
          </a:p>
        </p:txBody>
      </p:sp>
      <p:graphicFrame>
        <p:nvGraphicFramePr>
          <p:cNvPr id="12" name="Table 11"/>
          <p:cNvGraphicFramePr>
            <a:graphicFrameLocks noGrp="1"/>
          </p:cNvGraphicFramePr>
          <p:nvPr/>
        </p:nvGraphicFramePr>
        <p:xfrm>
          <a:off x="1752600" y="2941319"/>
          <a:ext cx="9334500" cy="5974081"/>
        </p:xfrm>
        <a:graphic>
          <a:graphicData uri="http://schemas.openxmlformats.org/drawingml/2006/table">
            <a:tbl>
              <a:tblPr>
                <a:tableStyleId>{08FB837D-C827-4EFA-A057-4D05807E0F7C}</a:tableStyleId>
              </a:tblPr>
              <a:tblGrid>
                <a:gridCol w="2197497">
                  <a:extLst>
                    <a:ext uri="{9D8B030D-6E8A-4147-A177-3AD203B41FA5}">
                      <a16:colId xmlns:a16="http://schemas.microsoft.com/office/drawing/2014/main" val="20000"/>
                    </a:ext>
                  </a:extLst>
                </a:gridCol>
                <a:gridCol w="1993305">
                  <a:extLst>
                    <a:ext uri="{9D8B030D-6E8A-4147-A177-3AD203B41FA5}">
                      <a16:colId xmlns:a16="http://schemas.microsoft.com/office/drawing/2014/main" val="20001"/>
                    </a:ext>
                  </a:extLst>
                </a:gridCol>
                <a:gridCol w="5143698">
                  <a:extLst>
                    <a:ext uri="{9D8B030D-6E8A-4147-A177-3AD203B41FA5}">
                      <a16:colId xmlns:a16="http://schemas.microsoft.com/office/drawing/2014/main" val="20002"/>
                    </a:ext>
                  </a:extLst>
                </a:gridCol>
              </a:tblGrid>
              <a:tr h="531029">
                <a:tc>
                  <a:txBody>
                    <a:bodyPr/>
                    <a:lstStyle/>
                    <a:p>
                      <a:pPr rtl="0"/>
                      <a:r>
                        <a:rPr lang="en-GB" b="1" dirty="0"/>
                        <a:t>Force</a:t>
                      </a:r>
                      <a:endParaRPr lang="en-GB" b="1" dirty="0">
                        <a:solidFill>
                          <a:srgbClr val="1F1F1F"/>
                        </a:solidFill>
                        <a:latin typeface="Google Sans Text"/>
                      </a:endParaRPr>
                    </a:p>
                  </a:txBody>
                  <a:tcPr marL="114300" marR="114300" marT="76200" marB="76200" anchor="ctr"/>
                </a:tc>
                <a:tc>
                  <a:txBody>
                    <a:bodyPr/>
                    <a:lstStyle/>
                    <a:p>
                      <a:pPr rtl="0"/>
                      <a:r>
                        <a:rPr lang="en-GB" b="1" dirty="0"/>
                        <a:t>Intensity</a:t>
                      </a:r>
                      <a:endParaRPr lang="en-GB" b="1" dirty="0">
                        <a:solidFill>
                          <a:srgbClr val="1F1F1F"/>
                        </a:solidFill>
                        <a:latin typeface="Google Sans Text"/>
                      </a:endParaRPr>
                    </a:p>
                  </a:txBody>
                  <a:tcPr marL="114300" marR="114300" marT="76200" marB="76200" anchor="ctr"/>
                </a:tc>
                <a:tc>
                  <a:txBody>
                    <a:bodyPr/>
                    <a:lstStyle/>
                    <a:p>
                      <a:pPr rtl="0"/>
                      <a:r>
                        <a:rPr lang="en-GB" b="1" dirty="0"/>
                        <a:t>Impact &amp; Strategy</a:t>
                      </a:r>
                      <a:endParaRPr lang="en-GB" b="1"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0"/>
                  </a:ext>
                </a:extLst>
              </a:tr>
              <a:tr h="1150564">
                <a:tc>
                  <a:txBody>
                    <a:bodyPr/>
                    <a:lstStyle/>
                    <a:p>
                      <a:pPr rtl="0"/>
                      <a:r>
                        <a:rPr lang="en-GB" dirty="0"/>
                        <a:t>Competitive Rivalry</a:t>
                      </a:r>
                      <a:endParaRPr lang="en-GB" dirty="0">
                        <a:solidFill>
                          <a:srgbClr val="1F1F1F"/>
                        </a:solidFill>
                        <a:latin typeface="Google Sans Text"/>
                      </a:endParaRPr>
                    </a:p>
                  </a:txBody>
                  <a:tcPr marL="114300" marR="114300" marT="76200" marB="76200" anchor="ctr"/>
                </a:tc>
                <a:tc>
                  <a:txBody>
                    <a:bodyPr/>
                    <a:lstStyle/>
                    <a:p>
                      <a:pPr rtl="0"/>
                      <a:endParaRPr lang="en-GB" dirty="0"/>
                    </a:p>
                    <a:p>
                      <a:pPr rtl="0"/>
                      <a:r>
                        <a:rPr lang="en-GB" dirty="0"/>
                        <a:t>High </a:t>
                      </a:r>
                      <a:endParaRPr lang="en-GB" dirty="0">
                        <a:solidFill>
                          <a:srgbClr val="1F1F1F"/>
                        </a:solidFill>
                        <a:latin typeface="Google Sans Text"/>
                      </a:endParaRPr>
                    </a:p>
                  </a:txBody>
                  <a:tcPr marL="114300" marR="114300" marT="76200" marB="76200" anchor="ctr"/>
                </a:tc>
                <a:tc>
                  <a:txBody>
                    <a:bodyPr/>
                    <a:lstStyle/>
                    <a:p>
                      <a:pPr rtl="0"/>
                      <a:r>
                        <a:rPr lang="en-GB" dirty="0"/>
                        <a:t>Market is congested with big brands and small retailers. Strategy: Differentiate through full personalisation, luxury packaging, eco-friendly options, and quick delivery</a:t>
                      </a:r>
                      <a:r>
                        <a:rPr lang="en-GB" baseline="30000" dirty="0"/>
                        <a:t>17</a:t>
                      </a:r>
                      <a:r>
                        <a:rPr lang="en-GB" dirty="0"/>
                        <a:t>.</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1"/>
                  </a:ext>
                </a:extLst>
              </a:tr>
              <a:tr h="1150564">
                <a:tc>
                  <a:txBody>
                    <a:bodyPr/>
                    <a:lstStyle/>
                    <a:p>
                      <a:pPr rtl="0"/>
                      <a:r>
                        <a:rPr lang="en-GB"/>
                        <a:t>Threat of New Entrants</a:t>
                      </a:r>
                      <a:endParaRPr lang="en-GB">
                        <a:solidFill>
                          <a:srgbClr val="1F1F1F"/>
                        </a:solidFill>
                        <a:latin typeface="Google Sans Text"/>
                      </a:endParaRPr>
                    </a:p>
                  </a:txBody>
                  <a:tcPr marL="114300" marR="114300" marT="76200" marB="76200" anchor="ctr"/>
                </a:tc>
                <a:tc>
                  <a:txBody>
                    <a:bodyPr/>
                    <a:lstStyle/>
                    <a:p>
                      <a:pPr rtl="0"/>
                      <a:endParaRPr lang="en-GB" dirty="0"/>
                    </a:p>
                    <a:p>
                      <a:pPr rtl="0"/>
                      <a:r>
                        <a:rPr lang="en-GB" dirty="0"/>
                        <a:t>Moderate to High </a:t>
                      </a:r>
                      <a:endParaRPr lang="en-GB" dirty="0">
                        <a:solidFill>
                          <a:srgbClr val="1F1F1F"/>
                        </a:solidFill>
                        <a:latin typeface="Google Sans Text"/>
                      </a:endParaRPr>
                    </a:p>
                  </a:txBody>
                  <a:tcPr marL="114300" marR="114300" marT="76200" marB="76200" anchor="ctr"/>
                </a:tc>
                <a:tc>
                  <a:txBody>
                    <a:bodyPr/>
                    <a:lstStyle/>
                    <a:p>
                      <a:pPr rtl="0"/>
                      <a:r>
                        <a:rPr lang="en-GB" dirty="0"/>
                        <a:t>Low entry barrier (small investment, simple digital setup). Challenge: Building a recognisable brand and ensuring consistent quality in a fragmented industry takes time.</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2"/>
                  </a:ext>
                </a:extLst>
              </a:tr>
              <a:tr h="840796">
                <a:tc>
                  <a:txBody>
                    <a:bodyPr/>
                    <a:lstStyle/>
                    <a:p>
                      <a:pPr rtl="0"/>
                      <a:r>
                        <a:rPr lang="en-GB"/>
                        <a:t>Supplier Power</a:t>
                      </a:r>
                      <a:endParaRPr lang="en-GB">
                        <a:solidFill>
                          <a:srgbClr val="1F1F1F"/>
                        </a:solidFill>
                        <a:latin typeface="Google Sans Text"/>
                      </a:endParaRPr>
                    </a:p>
                  </a:txBody>
                  <a:tcPr marL="114300" marR="114300" marT="76200" marB="76200" anchor="ctr"/>
                </a:tc>
                <a:tc>
                  <a:txBody>
                    <a:bodyPr/>
                    <a:lstStyle/>
                    <a:p>
                      <a:pPr rtl="0"/>
                      <a:endParaRPr lang="en-GB" dirty="0"/>
                    </a:p>
                    <a:p>
                      <a:pPr rtl="0"/>
                      <a:r>
                        <a:rPr lang="en-GB" dirty="0"/>
                        <a:t>Moderate </a:t>
                      </a:r>
                      <a:endParaRPr lang="en-GB" dirty="0">
                        <a:solidFill>
                          <a:srgbClr val="1F1F1F"/>
                        </a:solidFill>
                        <a:latin typeface="Google Sans Text"/>
                      </a:endParaRPr>
                    </a:p>
                  </a:txBody>
                  <a:tcPr marL="114300" marR="114300" marT="76200" marB="76200" anchor="ctr"/>
                </a:tc>
                <a:tc>
                  <a:txBody>
                    <a:bodyPr/>
                    <a:lstStyle/>
                    <a:p>
                      <a:pPr rtl="0"/>
                      <a:r>
                        <a:rPr lang="en-GB" dirty="0"/>
                        <a:t>Cost and variety set by manufacturers of specialty items. Strategy: Diversify supplier base and make large purchases to reduce reliance.</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3"/>
                  </a:ext>
                </a:extLst>
              </a:tr>
              <a:tr h="1150564">
                <a:tc>
                  <a:txBody>
                    <a:bodyPr/>
                    <a:lstStyle/>
                    <a:p>
                      <a:pPr rtl="0"/>
                      <a:r>
                        <a:rPr lang="en-GB"/>
                        <a:t>Buyer Power</a:t>
                      </a:r>
                      <a:endParaRPr lang="en-GB">
                        <a:solidFill>
                          <a:srgbClr val="1F1F1F"/>
                        </a:solidFill>
                        <a:latin typeface="Google Sans Text"/>
                      </a:endParaRPr>
                    </a:p>
                  </a:txBody>
                  <a:tcPr marL="114300" marR="114300" marT="76200" marB="76200" anchor="ctr"/>
                </a:tc>
                <a:tc>
                  <a:txBody>
                    <a:bodyPr/>
                    <a:lstStyle/>
                    <a:p>
                      <a:pPr rtl="0"/>
                      <a:endParaRPr lang="en-GB" dirty="0"/>
                    </a:p>
                    <a:p>
                      <a:pPr rtl="0"/>
                      <a:r>
                        <a:rPr lang="en-GB" dirty="0"/>
                        <a:t>High </a:t>
                      </a:r>
                      <a:endParaRPr lang="en-GB" dirty="0">
                        <a:solidFill>
                          <a:srgbClr val="1F1F1F"/>
                        </a:solidFill>
                        <a:latin typeface="Google Sans Text"/>
                      </a:endParaRPr>
                    </a:p>
                  </a:txBody>
                  <a:tcPr marL="114300" marR="114300" marT="76200" marB="76200" anchor="ctr"/>
                </a:tc>
                <a:tc>
                  <a:txBody>
                    <a:bodyPr/>
                    <a:lstStyle/>
                    <a:p>
                      <a:pPr rtl="0"/>
                      <a:r>
                        <a:rPr lang="en-GB" dirty="0"/>
                        <a:t>Customers have many alternatives and can easily compare prices/quality. Strategy: Offer higher benefits like unique personalised experiences and opulent presentation.</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4"/>
                  </a:ext>
                </a:extLst>
              </a:tr>
              <a:tr h="1150564">
                <a:tc>
                  <a:txBody>
                    <a:bodyPr/>
                    <a:lstStyle/>
                    <a:p>
                      <a:pPr rtl="0"/>
                      <a:r>
                        <a:rPr lang="en-GB" dirty="0"/>
                        <a:t>Threat of Substitutes</a:t>
                      </a:r>
                      <a:endParaRPr lang="en-GB" dirty="0">
                        <a:solidFill>
                          <a:srgbClr val="1F1F1F"/>
                        </a:solidFill>
                        <a:latin typeface="Google Sans Text"/>
                      </a:endParaRPr>
                    </a:p>
                  </a:txBody>
                  <a:tcPr marL="114300" marR="114300" marT="76200" marB="76200" anchor="ctr"/>
                </a:tc>
                <a:tc>
                  <a:txBody>
                    <a:bodyPr/>
                    <a:lstStyle/>
                    <a:p>
                      <a:pPr rtl="0"/>
                      <a:endParaRPr lang="en-GB" dirty="0"/>
                    </a:p>
                    <a:p>
                      <a:pPr rtl="0"/>
                      <a:r>
                        <a:rPr lang="en-GB" dirty="0"/>
                        <a:t>High </a:t>
                      </a:r>
                      <a:endParaRPr lang="en-GB" dirty="0">
                        <a:solidFill>
                          <a:srgbClr val="1F1F1F"/>
                        </a:solidFill>
                        <a:latin typeface="Google Sans Text"/>
                      </a:endParaRPr>
                    </a:p>
                  </a:txBody>
                  <a:tcPr marL="114300" marR="114300" marT="76200" marB="76200" anchor="ctr"/>
                </a:tc>
                <a:tc>
                  <a:txBody>
                    <a:bodyPr/>
                    <a:lstStyle/>
                    <a:p>
                      <a:pPr rtl="0"/>
                      <a:r>
                        <a:rPr lang="en-GB" dirty="0"/>
                        <a:t>Substitutes include digital greetings, subscription boxes, electronics, or cash gifts. Strategy: Highlight the emotional and sensory value of thoughtfully chosen physical gift baskets.</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5"/>
                  </a:ext>
                </a:extLst>
              </a:tr>
            </a:tbl>
          </a:graphicData>
        </a:graphic>
      </p:graphicFrame>
      <p:pic>
        <p:nvPicPr>
          <p:cNvPr id="8194" name="Picture 2" descr="Porter’s five forces diagram"/>
          <p:cNvPicPr>
            <a:picLocks noChangeAspect="1" noChangeArrowheads="1"/>
          </p:cNvPicPr>
          <p:nvPr/>
        </p:nvPicPr>
        <p:blipFill>
          <a:blip r:embed="rId3"/>
          <a:srcRect/>
          <a:stretch>
            <a:fillRect/>
          </a:stretch>
        </p:blipFill>
        <p:spPr bwMode="auto">
          <a:xfrm>
            <a:off x="11658600" y="3330575"/>
            <a:ext cx="6629400" cy="497205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131"/>
        <p:cNvGrpSpPr/>
        <p:nvPr/>
      </p:nvGrpSpPr>
      <p:grpSpPr>
        <a:xfrm>
          <a:off x="0" y="0"/>
          <a:ext cx="0" cy="0"/>
          <a:chOff x="0" y="0"/>
          <a:chExt cx="0" cy="0"/>
        </a:xfrm>
      </p:grpSpPr>
      <p:cxnSp>
        <p:nvCxnSpPr>
          <p:cNvPr id="132" name="Google Shape;132;p5"/>
          <p:cNvCxnSpPr/>
          <p:nvPr/>
        </p:nvCxnSpPr>
        <p:spPr>
          <a:xfrm>
            <a:off x="7054402" y="1889713"/>
            <a:ext cx="4836832" cy="0"/>
          </a:xfrm>
          <a:prstGeom prst="straightConnector1">
            <a:avLst/>
          </a:prstGeom>
          <a:noFill/>
          <a:ln w="28575" cap="flat" cmpd="sng">
            <a:solidFill>
              <a:srgbClr val="000000"/>
            </a:solidFill>
            <a:prstDash val="solid"/>
            <a:round/>
            <a:headEnd type="none" w="sm" len="sm"/>
            <a:tailEnd type="none" w="sm" len="sm"/>
          </a:ln>
        </p:spPr>
      </p:cxnSp>
      <p:grpSp>
        <p:nvGrpSpPr>
          <p:cNvPr id="2" name="Google Shape;133;p5"/>
          <p:cNvGrpSpPr/>
          <p:nvPr/>
        </p:nvGrpSpPr>
        <p:grpSpPr>
          <a:xfrm rot="-3503507">
            <a:off x="15432840" y="720356"/>
            <a:ext cx="12583451" cy="8648524"/>
            <a:chOff x="0" y="-333375"/>
            <a:chExt cx="3314160" cy="2277800"/>
          </a:xfrm>
        </p:grpSpPr>
        <p:sp>
          <p:nvSpPr>
            <p:cNvPr id="134" name="Google Shape;134;p5"/>
            <p:cNvSpPr/>
            <p:nvPr/>
          </p:nvSpPr>
          <p:spPr>
            <a:xfrm>
              <a:off x="0" y="0"/>
              <a:ext cx="3314160" cy="1944425"/>
            </a:xfrm>
            <a:custGeom>
              <a:avLst/>
              <a:gdLst/>
              <a:ahLst/>
              <a:cxnLst/>
              <a:rect l="l" t="t" r="r" b="b"/>
              <a:pathLst>
                <a:path w="3314160" h="1944425" extrusionOk="0">
                  <a:moveTo>
                    <a:pt x="31378" y="0"/>
                  </a:moveTo>
                  <a:lnTo>
                    <a:pt x="3282783" y="0"/>
                  </a:lnTo>
                  <a:cubicBezTo>
                    <a:pt x="3300112" y="0"/>
                    <a:pt x="3314160" y="14048"/>
                    <a:pt x="3314160" y="31378"/>
                  </a:cubicBezTo>
                  <a:lnTo>
                    <a:pt x="3314160" y="1913047"/>
                  </a:lnTo>
                  <a:cubicBezTo>
                    <a:pt x="3314160" y="1930376"/>
                    <a:pt x="3300112" y="1944425"/>
                    <a:pt x="3282783" y="1944425"/>
                  </a:cubicBezTo>
                  <a:lnTo>
                    <a:pt x="31378" y="1944425"/>
                  </a:lnTo>
                  <a:cubicBezTo>
                    <a:pt x="14048" y="1944425"/>
                    <a:pt x="0" y="1930376"/>
                    <a:pt x="0" y="1913047"/>
                  </a:cubicBezTo>
                  <a:lnTo>
                    <a:pt x="0" y="31378"/>
                  </a:lnTo>
                  <a:cubicBezTo>
                    <a:pt x="0" y="14048"/>
                    <a:pt x="14048" y="0"/>
                    <a:pt x="31378"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5"/>
            <p:cNvSpPr txBox="1"/>
            <p:nvPr/>
          </p:nvSpPr>
          <p:spPr>
            <a:xfrm>
              <a:off x="0" y="-333375"/>
              <a:ext cx="3314160" cy="2277799"/>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 name="Google Shape;136;p5"/>
          <p:cNvGrpSpPr/>
          <p:nvPr/>
        </p:nvGrpSpPr>
        <p:grpSpPr>
          <a:xfrm rot="-3503507">
            <a:off x="-11417135" y="-213013"/>
            <a:ext cx="12583451" cy="8648524"/>
            <a:chOff x="0" y="-333375"/>
            <a:chExt cx="3314160" cy="2277800"/>
          </a:xfrm>
        </p:grpSpPr>
        <p:sp>
          <p:nvSpPr>
            <p:cNvPr id="137" name="Google Shape;137;p5"/>
            <p:cNvSpPr/>
            <p:nvPr/>
          </p:nvSpPr>
          <p:spPr>
            <a:xfrm>
              <a:off x="0" y="0"/>
              <a:ext cx="3314160" cy="1944425"/>
            </a:xfrm>
            <a:custGeom>
              <a:avLst/>
              <a:gdLst/>
              <a:ahLst/>
              <a:cxnLst/>
              <a:rect l="l" t="t" r="r" b="b"/>
              <a:pathLst>
                <a:path w="3314160" h="1944425" extrusionOk="0">
                  <a:moveTo>
                    <a:pt x="31378" y="0"/>
                  </a:moveTo>
                  <a:lnTo>
                    <a:pt x="3282783" y="0"/>
                  </a:lnTo>
                  <a:cubicBezTo>
                    <a:pt x="3300112" y="0"/>
                    <a:pt x="3314160" y="14048"/>
                    <a:pt x="3314160" y="31378"/>
                  </a:cubicBezTo>
                  <a:lnTo>
                    <a:pt x="3314160" y="1913047"/>
                  </a:lnTo>
                  <a:cubicBezTo>
                    <a:pt x="3314160" y="1930376"/>
                    <a:pt x="3300112" y="1944425"/>
                    <a:pt x="3282783" y="1944425"/>
                  </a:cubicBezTo>
                  <a:lnTo>
                    <a:pt x="31378" y="1944425"/>
                  </a:lnTo>
                  <a:cubicBezTo>
                    <a:pt x="14048" y="1944425"/>
                    <a:pt x="0" y="1930376"/>
                    <a:pt x="0" y="1913047"/>
                  </a:cubicBezTo>
                  <a:lnTo>
                    <a:pt x="0" y="31378"/>
                  </a:lnTo>
                  <a:cubicBezTo>
                    <a:pt x="0" y="14048"/>
                    <a:pt x="14048" y="0"/>
                    <a:pt x="31378"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5"/>
            <p:cNvSpPr txBox="1"/>
            <p:nvPr/>
          </p:nvSpPr>
          <p:spPr>
            <a:xfrm>
              <a:off x="0" y="-333375"/>
              <a:ext cx="3314160" cy="2277799"/>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 name="Rectangle 8"/>
          <p:cNvSpPr/>
          <p:nvPr/>
        </p:nvSpPr>
        <p:spPr>
          <a:xfrm>
            <a:off x="2832267" y="804962"/>
            <a:ext cx="6678431" cy="461665"/>
          </a:xfrm>
          <a:prstGeom prst="rect">
            <a:avLst/>
          </a:prstGeom>
        </p:spPr>
        <p:txBody>
          <a:bodyPr wrap="none">
            <a:spAutoFit/>
          </a:bodyPr>
          <a:lstStyle/>
          <a:p>
            <a:r>
              <a:rPr lang="en-GB" sz="2400" b="1" dirty="0"/>
              <a:t>4P Marketing Mix (Focusing on Key Actions)</a:t>
            </a:r>
          </a:p>
        </p:txBody>
      </p:sp>
      <p:graphicFrame>
        <p:nvGraphicFramePr>
          <p:cNvPr id="10" name="Table 9"/>
          <p:cNvGraphicFramePr>
            <a:graphicFrameLocks noGrp="1"/>
          </p:cNvGraphicFramePr>
          <p:nvPr/>
        </p:nvGraphicFramePr>
        <p:xfrm>
          <a:off x="3048000" y="3162300"/>
          <a:ext cx="7620001" cy="5105400"/>
        </p:xfrm>
        <a:graphic>
          <a:graphicData uri="http://schemas.openxmlformats.org/drawingml/2006/table">
            <a:tbl>
              <a:tblPr>
                <a:tableStyleId>{69C7853C-536D-4A76-A0AE-DD22124D55A5}</a:tableStyleId>
              </a:tblPr>
              <a:tblGrid>
                <a:gridCol w="1817688">
                  <a:extLst>
                    <a:ext uri="{9D8B030D-6E8A-4147-A177-3AD203B41FA5}">
                      <a16:colId xmlns:a16="http://schemas.microsoft.com/office/drawing/2014/main" val="20000"/>
                    </a:ext>
                  </a:extLst>
                </a:gridCol>
                <a:gridCol w="5802313">
                  <a:extLst>
                    <a:ext uri="{9D8B030D-6E8A-4147-A177-3AD203B41FA5}">
                      <a16:colId xmlns:a16="http://schemas.microsoft.com/office/drawing/2014/main" val="20001"/>
                    </a:ext>
                  </a:extLst>
                </a:gridCol>
              </a:tblGrid>
              <a:tr h="644893">
                <a:tc>
                  <a:txBody>
                    <a:bodyPr/>
                    <a:lstStyle/>
                    <a:p>
                      <a:pPr rtl="0"/>
                      <a:r>
                        <a:rPr lang="en-GB" b="1" dirty="0"/>
                        <a:t>Component</a:t>
                      </a:r>
                      <a:endParaRPr lang="en-GB" b="1" dirty="0">
                        <a:solidFill>
                          <a:srgbClr val="1F1F1F"/>
                        </a:solidFill>
                        <a:latin typeface="Google Sans Text"/>
                      </a:endParaRPr>
                    </a:p>
                  </a:txBody>
                  <a:tcPr marL="114300" marR="114300" marT="76200" marB="76200" anchor="ctr"/>
                </a:tc>
                <a:tc>
                  <a:txBody>
                    <a:bodyPr/>
                    <a:lstStyle/>
                    <a:p>
                      <a:pPr rtl="0"/>
                      <a:r>
                        <a:rPr lang="en-GB" b="1" dirty="0"/>
                        <a:t>Key Action Plan</a:t>
                      </a:r>
                      <a:endParaRPr lang="en-GB" b="1"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0"/>
                  </a:ext>
                </a:extLst>
              </a:tr>
              <a:tr h="1021080">
                <a:tc>
                  <a:txBody>
                    <a:bodyPr/>
                    <a:lstStyle/>
                    <a:p>
                      <a:pPr rtl="0"/>
                      <a:r>
                        <a:rPr lang="en-GB"/>
                        <a:t>Product</a:t>
                      </a:r>
                      <a:endParaRPr lang="en-GB">
                        <a:solidFill>
                          <a:srgbClr val="1F1F1F"/>
                        </a:solidFill>
                        <a:latin typeface="Google Sans Text"/>
                      </a:endParaRPr>
                    </a:p>
                  </a:txBody>
                  <a:tcPr marL="114300" marR="114300" marT="76200" marB="76200" anchor="ctr"/>
                </a:tc>
                <a:tc>
                  <a:txBody>
                    <a:bodyPr/>
                    <a:lstStyle/>
                    <a:p>
                      <a:pPr rtl="0"/>
                      <a:r>
                        <a:rPr lang="en-GB" dirty="0"/>
                        <a:t>Offer fully customisable "Build-Your-Own" boxes alongside themed (festive/corporate) collections. Emphasise luxury items and premium, keepsake packaging.</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1"/>
                  </a:ext>
                </a:extLst>
              </a:tr>
              <a:tr h="1397267">
                <a:tc>
                  <a:txBody>
                    <a:bodyPr/>
                    <a:lstStyle/>
                    <a:p>
                      <a:pPr rtl="0"/>
                      <a:r>
                        <a:rPr lang="en-GB"/>
                        <a:t>Price</a:t>
                      </a:r>
                      <a:endParaRPr lang="en-GB">
                        <a:solidFill>
                          <a:srgbClr val="1F1F1F"/>
                        </a:solidFill>
                        <a:latin typeface="Google Sans Text"/>
                      </a:endParaRPr>
                    </a:p>
                  </a:txBody>
                  <a:tcPr marL="114300" marR="114300" marT="76200" marB="76200" anchor="ctr"/>
                </a:tc>
                <a:tc>
                  <a:txBody>
                    <a:bodyPr/>
                    <a:lstStyle/>
                    <a:p>
                      <a:pPr rtl="0"/>
                      <a:endParaRPr lang="en-GB" dirty="0"/>
                    </a:p>
                    <a:p>
                      <a:pPr rtl="0"/>
                      <a:r>
                        <a:rPr lang="en-GB" dirty="0"/>
                        <a:t>Premium Pricing strategy, reflecting the customised experience and luxury components. Offer bulk order discounts for corporate/event contracts.</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2"/>
                  </a:ext>
                </a:extLst>
              </a:tr>
              <a:tr h="1021080">
                <a:tc>
                  <a:txBody>
                    <a:bodyPr/>
                    <a:lstStyle/>
                    <a:p>
                      <a:pPr rtl="0"/>
                      <a:r>
                        <a:rPr lang="en-GB"/>
                        <a:t>Place (Distribution)</a:t>
                      </a:r>
                      <a:endParaRPr lang="en-GB">
                        <a:solidFill>
                          <a:srgbClr val="1F1F1F"/>
                        </a:solidFill>
                        <a:latin typeface="Google Sans Text"/>
                      </a:endParaRPr>
                    </a:p>
                  </a:txBody>
                  <a:tcPr marL="114300" marR="114300" marT="76200" marB="76200" anchor="ctr"/>
                </a:tc>
                <a:tc>
                  <a:txBody>
                    <a:bodyPr/>
                    <a:lstStyle/>
                    <a:p>
                      <a:pPr rtl="0"/>
                      <a:r>
                        <a:rPr lang="en-GB" dirty="0"/>
                        <a:t>User-friendly online store with "Design Your Hamper" tool</a:t>
                      </a:r>
                      <a:r>
                        <a:rPr lang="en-GB" baseline="30000" dirty="0"/>
                        <a:t>34</a:t>
                      </a:r>
                      <a:r>
                        <a:rPr lang="en-GB" dirty="0"/>
                        <a:t>. Central physical studio for quality control/fulfilment. Same-day/next-day delivery options in some areas.</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3"/>
                  </a:ext>
                </a:extLst>
              </a:tr>
              <a:tr h="1021080">
                <a:tc>
                  <a:txBody>
                    <a:bodyPr/>
                    <a:lstStyle/>
                    <a:p>
                      <a:pPr rtl="0"/>
                      <a:r>
                        <a:rPr lang="en-GB"/>
                        <a:t>Promotion</a:t>
                      </a:r>
                      <a:endParaRPr lang="en-GB">
                        <a:solidFill>
                          <a:srgbClr val="1F1F1F"/>
                        </a:solidFill>
                        <a:latin typeface="Google Sans Text"/>
                      </a:endParaRPr>
                    </a:p>
                  </a:txBody>
                  <a:tcPr marL="114300" marR="114300" marT="76200" marB="76200" anchor="ctr"/>
                </a:tc>
                <a:tc>
                  <a:txBody>
                    <a:bodyPr/>
                    <a:lstStyle/>
                    <a:p>
                      <a:pPr rtl="0"/>
                      <a:r>
                        <a:rPr lang="en-GB" dirty="0"/>
                        <a:t>Aggressive engagement on </a:t>
                      </a:r>
                      <a:r>
                        <a:rPr lang="en-GB" dirty="0" err="1"/>
                        <a:t>Instagram</a:t>
                      </a:r>
                      <a:r>
                        <a:rPr lang="en-GB" dirty="0"/>
                        <a:t>, </a:t>
                      </a:r>
                      <a:r>
                        <a:rPr lang="en-GB" dirty="0" err="1"/>
                        <a:t>Facebook</a:t>
                      </a:r>
                      <a:r>
                        <a:rPr lang="en-GB" dirty="0"/>
                        <a:t>, </a:t>
                      </a:r>
                      <a:r>
                        <a:rPr lang="en-GB" dirty="0" err="1"/>
                        <a:t>Pinterest</a:t>
                      </a:r>
                      <a:r>
                        <a:rPr lang="en-GB" dirty="0"/>
                        <a:t> and micro-influencer partnerships. Highlight Eco-Friendly Packaging and Full Personalisation as core USPs. Introduce loyalty/referral schemes</a:t>
                      </a:r>
                      <a:r>
                        <a:rPr lang="en-GB" baseline="30000" dirty="0"/>
                        <a:t>40</a:t>
                      </a:r>
                      <a:r>
                        <a:rPr lang="en-GB" dirty="0"/>
                        <a:t>.</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4"/>
                  </a:ext>
                </a:extLst>
              </a:tr>
            </a:tbl>
          </a:graphicData>
        </a:graphic>
      </p:graphicFrame>
      <p:sp>
        <p:nvSpPr>
          <p:cNvPr id="6146" name="AutoShape 2" descr="Marketing Mix"/>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148" name="AutoShape 4" descr="Marketing Mix"/>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6150" name="Picture 6" descr="4p Marketing Mix Strategy Framework Diagram Stock Vector (Royalty Free)  2647773489 | Shutterstock"/>
          <p:cNvPicPr>
            <a:picLocks noChangeAspect="1" noChangeArrowheads="1"/>
          </p:cNvPicPr>
          <p:nvPr/>
        </p:nvPicPr>
        <p:blipFill>
          <a:blip r:embed="rId3"/>
          <a:srcRect/>
          <a:stretch>
            <a:fillRect/>
          </a:stretch>
        </p:blipFill>
        <p:spPr bwMode="auto">
          <a:xfrm>
            <a:off x="11601450" y="3216275"/>
            <a:ext cx="4441825" cy="4783504"/>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131"/>
        <p:cNvGrpSpPr/>
        <p:nvPr/>
      </p:nvGrpSpPr>
      <p:grpSpPr>
        <a:xfrm>
          <a:off x="0" y="0"/>
          <a:ext cx="0" cy="0"/>
          <a:chOff x="0" y="0"/>
          <a:chExt cx="0" cy="0"/>
        </a:xfrm>
      </p:grpSpPr>
      <p:cxnSp>
        <p:nvCxnSpPr>
          <p:cNvPr id="132" name="Google Shape;132;p5"/>
          <p:cNvCxnSpPr/>
          <p:nvPr/>
        </p:nvCxnSpPr>
        <p:spPr>
          <a:xfrm>
            <a:off x="8832402" y="1699213"/>
            <a:ext cx="4836832" cy="0"/>
          </a:xfrm>
          <a:prstGeom prst="straightConnector1">
            <a:avLst/>
          </a:prstGeom>
          <a:noFill/>
          <a:ln w="28575" cap="flat" cmpd="sng">
            <a:solidFill>
              <a:srgbClr val="000000"/>
            </a:solidFill>
            <a:prstDash val="solid"/>
            <a:round/>
            <a:headEnd type="none" w="sm" len="sm"/>
            <a:tailEnd type="none" w="sm" len="sm"/>
          </a:ln>
        </p:spPr>
      </p:cxnSp>
      <p:grpSp>
        <p:nvGrpSpPr>
          <p:cNvPr id="2" name="Google Shape;133;p5"/>
          <p:cNvGrpSpPr/>
          <p:nvPr/>
        </p:nvGrpSpPr>
        <p:grpSpPr>
          <a:xfrm rot="-3503507">
            <a:off x="11184690" y="2701555"/>
            <a:ext cx="12583451" cy="8648524"/>
            <a:chOff x="0" y="-333375"/>
            <a:chExt cx="3314160" cy="2277800"/>
          </a:xfrm>
        </p:grpSpPr>
        <p:sp>
          <p:nvSpPr>
            <p:cNvPr id="134" name="Google Shape;134;p5"/>
            <p:cNvSpPr/>
            <p:nvPr/>
          </p:nvSpPr>
          <p:spPr>
            <a:xfrm>
              <a:off x="0" y="0"/>
              <a:ext cx="3314160" cy="1944425"/>
            </a:xfrm>
            <a:custGeom>
              <a:avLst/>
              <a:gdLst/>
              <a:ahLst/>
              <a:cxnLst/>
              <a:rect l="l" t="t" r="r" b="b"/>
              <a:pathLst>
                <a:path w="3314160" h="1944425" extrusionOk="0">
                  <a:moveTo>
                    <a:pt x="31378" y="0"/>
                  </a:moveTo>
                  <a:lnTo>
                    <a:pt x="3282783" y="0"/>
                  </a:lnTo>
                  <a:cubicBezTo>
                    <a:pt x="3300112" y="0"/>
                    <a:pt x="3314160" y="14048"/>
                    <a:pt x="3314160" y="31378"/>
                  </a:cubicBezTo>
                  <a:lnTo>
                    <a:pt x="3314160" y="1913047"/>
                  </a:lnTo>
                  <a:cubicBezTo>
                    <a:pt x="3314160" y="1930376"/>
                    <a:pt x="3300112" y="1944425"/>
                    <a:pt x="3282783" y="1944425"/>
                  </a:cubicBezTo>
                  <a:lnTo>
                    <a:pt x="31378" y="1944425"/>
                  </a:lnTo>
                  <a:cubicBezTo>
                    <a:pt x="14048" y="1944425"/>
                    <a:pt x="0" y="1930376"/>
                    <a:pt x="0" y="1913047"/>
                  </a:cubicBezTo>
                  <a:lnTo>
                    <a:pt x="0" y="31378"/>
                  </a:lnTo>
                  <a:cubicBezTo>
                    <a:pt x="0" y="14048"/>
                    <a:pt x="14048" y="0"/>
                    <a:pt x="31378"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5"/>
            <p:cNvSpPr txBox="1"/>
            <p:nvPr/>
          </p:nvSpPr>
          <p:spPr>
            <a:xfrm>
              <a:off x="0" y="-333375"/>
              <a:ext cx="3314160" cy="2277799"/>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 name="Google Shape;136;p5"/>
          <p:cNvGrpSpPr/>
          <p:nvPr/>
        </p:nvGrpSpPr>
        <p:grpSpPr>
          <a:xfrm rot="-3503507">
            <a:off x="-11417135" y="-213013"/>
            <a:ext cx="12583451" cy="8648524"/>
            <a:chOff x="0" y="-333375"/>
            <a:chExt cx="3314160" cy="2277800"/>
          </a:xfrm>
        </p:grpSpPr>
        <p:sp>
          <p:nvSpPr>
            <p:cNvPr id="137" name="Google Shape;137;p5"/>
            <p:cNvSpPr/>
            <p:nvPr/>
          </p:nvSpPr>
          <p:spPr>
            <a:xfrm>
              <a:off x="0" y="0"/>
              <a:ext cx="3314160" cy="1944425"/>
            </a:xfrm>
            <a:custGeom>
              <a:avLst/>
              <a:gdLst/>
              <a:ahLst/>
              <a:cxnLst/>
              <a:rect l="l" t="t" r="r" b="b"/>
              <a:pathLst>
                <a:path w="3314160" h="1944425" extrusionOk="0">
                  <a:moveTo>
                    <a:pt x="31378" y="0"/>
                  </a:moveTo>
                  <a:lnTo>
                    <a:pt x="3282783" y="0"/>
                  </a:lnTo>
                  <a:cubicBezTo>
                    <a:pt x="3300112" y="0"/>
                    <a:pt x="3314160" y="14048"/>
                    <a:pt x="3314160" y="31378"/>
                  </a:cubicBezTo>
                  <a:lnTo>
                    <a:pt x="3314160" y="1913047"/>
                  </a:lnTo>
                  <a:cubicBezTo>
                    <a:pt x="3314160" y="1930376"/>
                    <a:pt x="3300112" y="1944425"/>
                    <a:pt x="3282783" y="1944425"/>
                  </a:cubicBezTo>
                  <a:lnTo>
                    <a:pt x="31378" y="1944425"/>
                  </a:lnTo>
                  <a:cubicBezTo>
                    <a:pt x="14048" y="1944425"/>
                    <a:pt x="0" y="1930376"/>
                    <a:pt x="0" y="1913047"/>
                  </a:cubicBezTo>
                  <a:lnTo>
                    <a:pt x="0" y="31378"/>
                  </a:lnTo>
                  <a:cubicBezTo>
                    <a:pt x="0" y="14048"/>
                    <a:pt x="14048" y="0"/>
                    <a:pt x="31378"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5"/>
            <p:cNvSpPr txBox="1"/>
            <p:nvPr/>
          </p:nvSpPr>
          <p:spPr>
            <a:xfrm>
              <a:off x="0" y="-333375"/>
              <a:ext cx="3314160" cy="2277799"/>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 name="Rectangle 8"/>
          <p:cNvSpPr/>
          <p:nvPr/>
        </p:nvSpPr>
        <p:spPr>
          <a:xfrm>
            <a:off x="3746322" y="792262"/>
            <a:ext cx="5716630" cy="523220"/>
          </a:xfrm>
          <a:prstGeom prst="rect">
            <a:avLst/>
          </a:prstGeom>
        </p:spPr>
        <p:txBody>
          <a:bodyPr wrap="none">
            <a:spAutoFit/>
          </a:bodyPr>
          <a:lstStyle/>
          <a:p>
            <a:r>
              <a:rPr lang="en-GB" sz="2800" b="1" dirty="0"/>
              <a:t>PESTEL Analysis (Core Factors)</a:t>
            </a:r>
          </a:p>
        </p:txBody>
      </p:sp>
      <p:graphicFrame>
        <p:nvGraphicFramePr>
          <p:cNvPr id="10" name="Table 9"/>
          <p:cNvGraphicFramePr>
            <a:graphicFrameLocks noGrp="1"/>
          </p:cNvGraphicFramePr>
          <p:nvPr/>
        </p:nvGraphicFramePr>
        <p:xfrm>
          <a:off x="2190750" y="2515870"/>
          <a:ext cx="6743700" cy="6875781"/>
        </p:xfrm>
        <a:graphic>
          <a:graphicData uri="http://schemas.openxmlformats.org/drawingml/2006/table">
            <a:tbl>
              <a:tblPr>
                <a:tableStyleId>{BDBED569-4797-4DF1-A0F4-6AAB3CD982D8}</a:tableStyleId>
              </a:tblPr>
              <a:tblGrid>
                <a:gridCol w="1527870">
                  <a:extLst>
                    <a:ext uri="{9D8B030D-6E8A-4147-A177-3AD203B41FA5}">
                      <a16:colId xmlns:a16="http://schemas.microsoft.com/office/drawing/2014/main" val="20000"/>
                    </a:ext>
                  </a:extLst>
                </a:gridCol>
                <a:gridCol w="5215830">
                  <a:extLst>
                    <a:ext uri="{9D8B030D-6E8A-4147-A177-3AD203B41FA5}">
                      <a16:colId xmlns:a16="http://schemas.microsoft.com/office/drawing/2014/main" val="20001"/>
                    </a:ext>
                  </a:extLst>
                </a:gridCol>
              </a:tblGrid>
              <a:tr h="654837">
                <a:tc>
                  <a:txBody>
                    <a:bodyPr/>
                    <a:lstStyle/>
                    <a:p>
                      <a:pPr rtl="0"/>
                      <a:r>
                        <a:rPr lang="en-GB" dirty="0"/>
                        <a:t>Factor</a:t>
                      </a:r>
                      <a:endParaRPr lang="en-GB" dirty="0">
                        <a:solidFill>
                          <a:srgbClr val="1F1F1F"/>
                        </a:solidFill>
                        <a:latin typeface="Google Sans Text"/>
                      </a:endParaRPr>
                    </a:p>
                  </a:txBody>
                  <a:tcPr marL="114300" marR="114300" marT="76200" marB="76200" anchor="ctr"/>
                </a:tc>
                <a:tc>
                  <a:txBody>
                    <a:bodyPr/>
                    <a:lstStyle/>
                    <a:p>
                      <a:pPr rtl="0"/>
                      <a:r>
                        <a:rPr lang="en-GB"/>
                        <a:t>Critical Element</a:t>
                      </a:r>
                      <a:endParaRPr lang="en-GB">
                        <a:solidFill>
                          <a:srgbClr val="1F1F1F"/>
                        </a:solidFill>
                        <a:latin typeface="Google Sans Text"/>
                      </a:endParaRPr>
                    </a:p>
                  </a:txBody>
                  <a:tcPr marL="114300" marR="114300" marT="76200" marB="76200" anchor="ctr"/>
                </a:tc>
                <a:extLst>
                  <a:ext uri="{0D108BD9-81ED-4DB2-BD59-A6C34878D82A}">
                    <a16:rowId xmlns:a16="http://schemas.microsoft.com/office/drawing/2014/main" val="10000"/>
                  </a:ext>
                </a:extLst>
              </a:tr>
              <a:tr h="1036824">
                <a:tc>
                  <a:txBody>
                    <a:bodyPr/>
                    <a:lstStyle/>
                    <a:p>
                      <a:pPr rtl="0"/>
                      <a:r>
                        <a:rPr lang="en-GB" dirty="0"/>
                        <a:t>Political</a:t>
                      </a:r>
                      <a:endParaRPr lang="en-GB" dirty="0">
                        <a:solidFill>
                          <a:srgbClr val="1F1F1F"/>
                        </a:solidFill>
                        <a:latin typeface="Google Sans Text"/>
                      </a:endParaRPr>
                    </a:p>
                  </a:txBody>
                  <a:tcPr marL="114300" marR="114300" marT="76200" marB="76200" anchor="ctr"/>
                </a:tc>
                <a:tc>
                  <a:txBody>
                    <a:bodyPr/>
                    <a:lstStyle/>
                    <a:p>
                      <a:pPr rtl="0"/>
                      <a:r>
                        <a:rPr lang="en-GB" dirty="0"/>
                        <a:t>Impact of GST regulations and taxes on imported luxury goods. Government schemes for start-ups (MSME programs) offer financial aid.</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1"/>
                  </a:ext>
                </a:extLst>
              </a:tr>
              <a:tr h="1036824">
                <a:tc>
                  <a:txBody>
                    <a:bodyPr/>
                    <a:lstStyle/>
                    <a:p>
                      <a:pPr rtl="0"/>
                      <a:r>
                        <a:rPr lang="en-GB"/>
                        <a:t>Economic</a:t>
                      </a:r>
                      <a:endParaRPr lang="en-GB">
                        <a:solidFill>
                          <a:srgbClr val="1F1F1F"/>
                        </a:solidFill>
                        <a:latin typeface="Google Sans Text"/>
                      </a:endParaRPr>
                    </a:p>
                  </a:txBody>
                  <a:tcPr marL="114300" marR="114300" marT="76200" marB="76200" anchor="ctr"/>
                </a:tc>
                <a:tc>
                  <a:txBody>
                    <a:bodyPr/>
                    <a:lstStyle/>
                    <a:p>
                      <a:pPr rtl="0"/>
                      <a:r>
                        <a:rPr lang="en-GB" dirty="0"/>
                        <a:t>Growth driven by the rise of India's middle class and preference for online shopping. Corporate gifting provides a stable revenue source.</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2"/>
                  </a:ext>
                </a:extLst>
              </a:tr>
              <a:tr h="1036824">
                <a:tc>
                  <a:txBody>
                    <a:bodyPr/>
                    <a:lstStyle/>
                    <a:p>
                      <a:pPr rtl="0"/>
                      <a:r>
                        <a:rPr lang="en-GB"/>
                        <a:t>Social</a:t>
                      </a:r>
                      <a:endParaRPr lang="en-GB">
                        <a:solidFill>
                          <a:srgbClr val="1F1F1F"/>
                        </a:solidFill>
                        <a:latin typeface="Google Sans Text"/>
                      </a:endParaRPr>
                    </a:p>
                  </a:txBody>
                  <a:tcPr marL="114300" marR="114300" marT="76200" marB="76200" anchor="ctr"/>
                </a:tc>
                <a:tc>
                  <a:txBody>
                    <a:bodyPr/>
                    <a:lstStyle/>
                    <a:p>
                      <a:pPr rtl="0"/>
                      <a:r>
                        <a:rPr lang="en-GB" dirty="0"/>
                        <a:t>High demand for personalised and emotionally meaningful gifts. Social media (</a:t>
                      </a:r>
                      <a:r>
                        <a:rPr lang="en-GB" dirty="0" err="1"/>
                        <a:t>Instagram</a:t>
                      </a:r>
                      <a:r>
                        <a:rPr lang="en-GB" dirty="0"/>
                        <a:t>) drives demand for aesthetic packaging.</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3"/>
                  </a:ext>
                </a:extLst>
              </a:tr>
              <a:tr h="1036824">
                <a:tc>
                  <a:txBody>
                    <a:bodyPr/>
                    <a:lstStyle/>
                    <a:p>
                      <a:pPr rtl="0"/>
                      <a:r>
                        <a:rPr lang="en-GB"/>
                        <a:t>Technological</a:t>
                      </a:r>
                      <a:endParaRPr lang="en-GB">
                        <a:solidFill>
                          <a:srgbClr val="1F1F1F"/>
                        </a:solidFill>
                        <a:latin typeface="Google Sans Text"/>
                      </a:endParaRPr>
                    </a:p>
                  </a:txBody>
                  <a:tcPr marL="114300" marR="114300" marT="76200" marB="76200" anchor="ctr"/>
                </a:tc>
                <a:tc>
                  <a:txBody>
                    <a:bodyPr/>
                    <a:lstStyle/>
                    <a:p>
                      <a:pPr rtl="0"/>
                      <a:r>
                        <a:rPr lang="en-GB" dirty="0"/>
                        <a:t>Essential role of e-commerce platforms and online design interfaces. Future plans for an AI-powered gift recommendation mobile app.</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4"/>
                  </a:ext>
                </a:extLst>
              </a:tr>
              <a:tr h="1036824">
                <a:tc>
                  <a:txBody>
                    <a:bodyPr/>
                    <a:lstStyle/>
                    <a:p>
                      <a:pPr rtl="0"/>
                      <a:r>
                        <a:rPr lang="en-GB"/>
                        <a:t>Environmental</a:t>
                      </a:r>
                      <a:endParaRPr lang="en-GB">
                        <a:solidFill>
                          <a:srgbClr val="1F1F1F"/>
                        </a:solidFill>
                        <a:latin typeface="Google Sans Text"/>
                      </a:endParaRPr>
                    </a:p>
                  </a:txBody>
                  <a:tcPr marL="114300" marR="114300" marT="76200" marB="76200" anchor="ctr"/>
                </a:tc>
                <a:tc>
                  <a:txBody>
                    <a:bodyPr/>
                    <a:lstStyle/>
                    <a:p>
                      <a:pPr rtl="0"/>
                      <a:r>
                        <a:rPr lang="en-GB" dirty="0"/>
                        <a:t>Strong consumer shift towards sustainable and ethical packaging. Company uses recyclable, biodegradable, plastic-free wraps to meet this demand.</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5"/>
                  </a:ext>
                </a:extLst>
              </a:tr>
              <a:tr h="1036824">
                <a:tc>
                  <a:txBody>
                    <a:bodyPr/>
                    <a:lstStyle/>
                    <a:p>
                      <a:pPr rtl="0"/>
                      <a:r>
                        <a:rPr lang="en-GB"/>
                        <a:t>Legal</a:t>
                      </a:r>
                      <a:endParaRPr lang="en-GB">
                        <a:solidFill>
                          <a:srgbClr val="1F1F1F"/>
                        </a:solidFill>
                        <a:latin typeface="Google Sans Text"/>
                      </a:endParaRPr>
                    </a:p>
                  </a:txBody>
                  <a:tcPr marL="114300" marR="114300" marT="76200" marB="76200" anchor="ctr"/>
                </a:tc>
                <a:tc>
                  <a:txBody>
                    <a:bodyPr/>
                    <a:lstStyle/>
                    <a:p>
                      <a:pPr rtl="0"/>
                      <a:r>
                        <a:rPr lang="en-GB" dirty="0"/>
                        <a:t>Compliance with GST, consumer protection laws, and data protection rules for online payments. Need for FSSAI approval for food items</a:t>
                      </a:r>
                      <a:endParaRPr lang="en-GB" dirty="0">
                        <a:solidFill>
                          <a:srgbClr val="1F1F1F"/>
                        </a:solidFill>
                        <a:latin typeface="Google Sans Text"/>
                      </a:endParaRPr>
                    </a:p>
                  </a:txBody>
                  <a:tcPr marL="114300" marR="114300" marT="76200" marB="76200" anchor="ctr"/>
                </a:tc>
                <a:extLst>
                  <a:ext uri="{0D108BD9-81ED-4DB2-BD59-A6C34878D82A}">
                    <a16:rowId xmlns:a16="http://schemas.microsoft.com/office/drawing/2014/main" val="10006"/>
                  </a:ext>
                </a:extLst>
              </a:tr>
            </a:tbl>
          </a:graphicData>
        </a:graphic>
      </p:graphicFrame>
      <p:pic>
        <p:nvPicPr>
          <p:cNvPr id="2050" name="Picture 2" descr="What is PESTLE Analysis? Explained in Detail"/>
          <p:cNvPicPr>
            <a:picLocks noChangeAspect="1" noChangeArrowheads="1"/>
          </p:cNvPicPr>
          <p:nvPr/>
        </p:nvPicPr>
        <p:blipFill>
          <a:blip r:embed="rId3"/>
          <a:srcRect/>
          <a:stretch>
            <a:fillRect/>
          </a:stretch>
        </p:blipFill>
        <p:spPr bwMode="auto">
          <a:xfrm>
            <a:off x="9715500" y="2514600"/>
            <a:ext cx="8443913" cy="375285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7"/>
          <p:cNvSpPr txBox="1"/>
          <p:nvPr/>
        </p:nvSpPr>
        <p:spPr>
          <a:xfrm>
            <a:off x="4975525" y="1443686"/>
            <a:ext cx="8337000" cy="8466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2400"/>
              </a:spcBef>
              <a:spcAft>
                <a:spcPts val="600"/>
              </a:spcAft>
              <a:buClr>
                <a:schemeClr val="dk1"/>
              </a:buClr>
              <a:buSzPts val="1100"/>
              <a:buFont typeface="Arial"/>
              <a:buNone/>
            </a:pPr>
            <a:r>
              <a:rPr lang="en-US" sz="5500" b="1">
                <a:solidFill>
                  <a:schemeClr val="dk1"/>
                </a:solidFill>
                <a:latin typeface="Times New Roman"/>
                <a:ea typeface="Times New Roman"/>
                <a:cs typeface="Times New Roman"/>
                <a:sym typeface="Times New Roman"/>
              </a:rPr>
              <a:t>Operations and Finance</a:t>
            </a:r>
            <a:endParaRPr sz="5700"/>
          </a:p>
        </p:txBody>
      </p:sp>
      <p:grpSp>
        <p:nvGrpSpPr>
          <p:cNvPr id="146" name="Google Shape;146;p7"/>
          <p:cNvGrpSpPr/>
          <p:nvPr/>
        </p:nvGrpSpPr>
        <p:grpSpPr>
          <a:xfrm>
            <a:off x="-2488981" y="-909267"/>
            <a:ext cx="5565113" cy="1937967"/>
            <a:chOff x="0" y="-333375"/>
            <a:chExt cx="1465709" cy="510410"/>
          </a:xfrm>
        </p:grpSpPr>
        <p:sp>
          <p:nvSpPr>
            <p:cNvPr id="147" name="Google Shape;147;p7"/>
            <p:cNvSpPr/>
            <p:nvPr/>
          </p:nvSpPr>
          <p:spPr>
            <a:xfrm>
              <a:off x="0" y="0"/>
              <a:ext cx="1465709" cy="177035"/>
            </a:xfrm>
            <a:custGeom>
              <a:avLst/>
              <a:gdLst/>
              <a:ahLst/>
              <a:cxnLst/>
              <a:rect l="l" t="t" r="r" b="b"/>
              <a:pathLst>
                <a:path w="1465709" h="177035" extrusionOk="0">
                  <a:moveTo>
                    <a:pt x="70949" y="0"/>
                  </a:moveTo>
                  <a:lnTo>
                    <a:pt x="1394760" y="0"/>
                  </a:lnTo>
                  <a:cubicBezTo>
                    <a:pt x="1433944" y="0"/>
                    <a:pt x="1465709" y="31765"/>
                    <a:pt x="1465709" y="70949"/>
                  </a:cubicBezTo>
                  <a:lnTo>
                    <a:pt x="1465709" y="106086"/>
                  </a:lnTo>
                  <a:cubicBezTo>
                    <a:pt x="1465709" y="145270"/>
                    <a:pt x="1433944" y="177035"/>
                    <a:pt x="1394760" y="177035"/>
                  </a:cubicBezTo>
                  <a:lnTo>
                    <a:pt x="70949" y="177035"/>
                  </a:lnTo>
                  <a:cubicBezTo>
                    <a:pt x="31765" y="177035"/>
                    <a:pt x="0" y="145270"/>
                    <a:pt x="0" y="106086"/>
                  </a:cubicBezTo>
                  <a:lnTo>
                    <a:pt x="0" y="70949"/>
                  </a:lnTo>
                  <a:cubicBezTo>
                    <a:pt x="0" y="31765"/>
                    <a:pt x="31765" y="0"/>
                    <a:pt x="70949" y="0"/>
                  </a:cubicBezTo>
                  <a:close/>
                </a:path>
              </a:pathLst>
            </a:custGeom>
            <a:solidFill>
              <a:srgbClr val="8D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7"/>
            <p:cNvSpPr txBox="1"/>
            <p:nvPr/>
          </p:nvSpPr>
          <p:spPr>
            <a:xfrm>
              <a:off x="0" y="-333375"/>
              <a:ext cx="1465709" cy="510410"/>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49" name="Google Shape;149;p7"/>
          <p:cNvGrpSpPr/>
          <p:nvPr/>
        </p:nvGrpSpPr>
        <p:grpSpPr>
          <a:xfrm>
            <a:off x="14476744" y="7992514"/>
            <a:ext cx="5565113" cy="1937967"/>
            <a:chOff x="0" y="-333375"/>
            <a:chExt cx="1465709" cy="510410"/>
          </a:xfrm>
        </p:grpSpPr>
        <p:sp>
          <p:nvSpPr>
            <p:cNvPr id="150" name="Google Shape;150;p7"/>
            <p:cNvSpPr/>
            <p:nvPr/>
          </p:nvSpPr>
          <p:spPr>
            <a:xfrm>
              <a:off x="0" y="0"/>
              <a:ext cx="1465709" cy="177035"/>
            </a:xfrm>
            <a:custGeom>
              <a:avLst/>
              <a:gdLst/>
              <a:ahLst/>
              <a:cxnLst/>
              <a:rect l="l" t="t" r="r" b="b"/>
              <a:pathLst>
                <a:path w="1465709" h="177035" extrusionOk="0">
                  <a:moveTo>
                    <a:pt x="70949" y="0"/>
                  </a:moveTo>
                  <a:lnTo>
                    <a:pt x="1394760" y="0"/>
                  </a:lnTo>
                  <a:cubicBezTo>
                    <a:pt x="1433944" y="0"/>
                    <a:pt x="1465709" y="31765"/>
                    <a:pt x="1465709" y="70949"/>
                  </a:cubicBezTo>
                  <a:lnTo>
                    <a:pt x="1465709" y="106086"/>
                  </a:lnTo>
                  <a:cubicBezTo>
                    <a:pt x="1465709" y="145270"/>
                    <a:pt x="1433944" y="177035"/>
                    <a:pt x="1394760" y="177035"/>
                  </a:cubicBezTo>
                  <a:lnTo>
                    <a:pt x="70949" y="177035"/>
                  </a:lnTo>
                  <a:cubicBezTo>
                    <a:pt x="31765" y="177035"/>
                    <a:pt x="0" y="145270"/>
                    <a:pt x="0" y="106086"/>
                  </a:cubicBezTo>
                  <a:lnTo>
                    <a:pt x="0" y="70949"/>
                  </a:lnTo>
                  <a:cubicBezTo>
                    <a:pt x="0" y="31765"/>
                    <a:pt x="31765" y="0"/>
                    <a:pt x="70949" y="0"/>
                  </a:cubicBezTo>
                  <a:close/>
                </a:path>
              </a:pathLst>
            </a:custGeom>
            <a:solidFill>
              <a:srgbClr val="8D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7"/>
            <p:cNvSpPr txBox="1"/>
            <p:nvPr/>
          </p:nvSpPr>
          <p:spPr>
            <a:xfrm>
              <a:off x="0" y="-333375"/>
              <a:ext cx="1465709" cy="510410"/>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cxnSp>
        <p:nvCxnSpPr>
          <p:cNvPr id="152" name="Google Shape;152;p7"/>
          <p:cNvCxnSpPr/>
          <p:nvPr/>
        </p:nvCxnSpPr>
        <p:spPr>
          <a:xfrm>
            <a:off x="4684910" y="2847139"/>
            <a:ext cx="8918179" cy="19050"/>
          </a:xfrm>
          <a:prstGeom prst="straightConnector1">
            <a:avLst/>
          </a:prstGeom>
          <a:noFill/>
          <a:ln w="28575" cap="flat" cmpd="sng">
            <a:solidFill>
              <a:srgbClr val="000000"/>
            </a:solidFill>
            <a:prstDash val="solid"/>
            <a:round/>
            <a:headEnd type="none" w="sm" len="sm"/>
            <a:tailEnd type="none" w="sm" len="sm"/>
          </a:ln>
        </p:spPr>
      </p:cxnSp>
      <p:sp>
        <p:nvSpPr>
          <p:cNvPr id="153" name="Google Shape;153;p7"/>
          <p:cNvSpPr txBox="1"/>
          <p:nvPr/>
        </p:nvSpPr>
        <p:spPr>
          <a:xfrm>
            <a:off x="0" y="3128775"/>
            <a:ext cx="16342200" cy="6340167"/>
          </a:xfrm>
          <a:prstGeom prst="rect">
            <a:avLst/>
          </a:prstGeom>
          <a:noFill/>
          <a:ln>
            <a:noFill/>
          </a:ln>
        </p:spPr>
        <p:txBody>
          <a:bodyPr spcFirstLastPara="1" wrap="square" lIns="91425" tIns="91425" rIns="91425" bIns="91425" anchor="t" anchorCtr="0">
            <a:spAutoFit/>
          </a:bodyPr>
          <a:lstStyle/>
          <a:p>
            <a:pPr marL="457200" lvl="0" indent="-406400" algn="just" rtl="0">
              <a:lnSpc>
                <a:spcPct val="150000"/>
              </a:lnSpc>
              <a:spcBef>
                <a:spcPts val="1200"/>
              </a:spcBef>
              <a:spcAft>
                <a:spcPts val="0"/>
              </a:spcAft>
              <a:buClr>
                <a:schemeClr val="dk1"/>
              </a:buClr>
              <a:buSzPts val="2800"/>
              <a:buFont typeface="Times New Roman"/>
              <a:buChar char="●"/>
            </a:pPr>
            <a:r>
              <a:rPr lang="en-US" sz="2800" dirty="0">
                <a:solidFill>
                  <a:schemeClr val="dk1"/>
                </a:solidFill>
                <a:latin typeface="Times New Roman"/>
                <a:ea typeface="Times New Roman"/>
                <a:cs typeface="Times New Roman"/>
                <a:sym typeface="Times New Roman"/>
              </a:rPr>
              <a:t>The organization's well-</a:t>
            </a:r>
            <a:r>
              <a:rPr lang="en-US" sz="2800" dirty="0" err="1">
                <a:solidFill>
                  <a:schemeClr val="dk1"/>
                </a:solidFill>
                <a:latin typeface="Times New Roman"/>
                <a:ea typeface="Times New Roman"/>
                <a:cs typeface="Times New Roman"/>
                <a:sym typeface="Times New Roman"/>
              </a:rPr>
              <a:t>organised</a:t>
            </a:r>
            <a:r>
              <a:rPr lang="en-US" sz="2800" dirty="0">
                <a:solidFill>
                  <a:schemeClr val="dk1"/>
                </a:solidFill>
                <a:latin typeface="Times New Roman"/>
                <a:ea typeface="Times New Roman"/>
                <a:cs typeface="Times New Roman"/>
                <a:sym typeface="Times New Roman"/>
              </a:rPr>
              <a:t> workforce, which consists of the owner, operation manager, marketing executive, creative packaging operators, logistic coordinators, and finance assistant, facilitates efficient manufacturing processes and timely delivery across the country (Raza and Quaye-</a:t>
            </a:r>
            <a:r>
              <a:rPr lang="en-US" sz="2800" dirty="0" err="1">
                <a:solidFill>
                  <a:schemeClr val="dk1"/>
                </a:solidFill>
                <a:latin typeface="Times New Roman"/>
                <a:ea typeface="Times New Roman"/>
                <a:cs typeface="Times New Roman"/>
                <a:sym typeface="Times New Roman"/>
              </a:rPr>
              <a:t>Kumah</a:t>
            </a:r>
            <a:r>
              <a:rPr lang="en-US" sz="2800" dirty="0">
                <a:solidFill>
                  <a:schemeClr val="dk1"/>
                </a:solidFill>
                <a:latin typeface="Times New Roman"/>
                <a:ea typeface="Times New Roman"/>
                <a:cs typeface="Times New Roman"/>
                <a:sym typeface="Times New Roman"/>
              </a:rPr>
              <a:t>, 2024).</a:t>
            </a:r>
            <a:endParaRPr sz="2800" dirty="0">
              <a:solidFill>
                <a:schemeClr val="dk1"/>
              </a:solidFill>
              <a:latin typeface="Times New Roman"/>
              <a:ea typeface="Times New Roman"/>
              <a:cs typeface="Times New Roman"/>
              <a:sym typeface="Times New Roman"/>
            </a:endParaRPr>
          </a:p>
          <a:p>
            <a:pPr marL="457200" lvl="0" indent="-406400" algn="just" rtl="0">
              <a:lnSpc>
                <a:spcPct val="150000"/>
              </a:lnSpc>
              <a:spcBef>
                <a:spcPts val="0"/>
              </a:spcBef>
              <a:spcAft>
                <a:spcPts val="0"/>
              </a:spcAft>
              <a:buClr>
                <a:schemeClr val="dk1"/>
              </a:buClr>
              <a:buSzPts val="2800"/>
              <a:buFont typeface="Times New Roman"/>
              <a:buChar char="●"/>
            </a:pPr>
            <a:r>
              <a:rPr lang="en-US" sz="2800" dirty="0">
                <a:solidFill>
                  <a:schemeClr val="dk1"/>
                </a:solidFill>
                <a:latin typeface="Times New Roman"/>
                <a:ea typeface="Times New Roman"/>
                <a:cs typeface="Times New Roman"/>
                <a:sym typeface="Times New Roman"/>
              </a:rPr>
              <a:t>For inventory, packaging materials, studio rental, website construction, and branding activities delivery partnerships, a minimum start-up expenditure of </a:t>
            </a:r>
            <a:r>
              <a:rPr lang="en-US" sz="2800" dirty="0">
                <a:solidFill>
                  <a:schemeClr val="dk1"/>
                </a:solidFill>
                <a:latin typeface="Times New Roman" panose="02020603050405020304" pitchFamily="18" charset="0"/>
                <a:ea typeface="Times New Roman"/>
                <a:cs typeface="Times New Roman" panose="02020603050405020304" pitchFamily="18" charset="0"/>
                <a:sym typeface="Times New Roman"/>
              </a:rPr>
              <a:t>around </a:t>
            </a:r>
            <a:r>
              <a:rPr lang="en-US" sz="2800" b="1" dirty="0">
                <a:latin typeface="Times New Roman" panose="02020603050405020304" pitchFamily="18" charset="0"/>
                <a:cs typeface="Times New Roman" panose="02020603050405020304" pitchFamily="18" charset="0"/>
              </a:rPr>
              <a:t>£3,000–£5,000</a:t>
            </a:r>
            <a:r>
              <a:rPr lang="en-US" sz="2800" dirty="0">
                <a:latin typeface="Times New Roman" panose="02020603050405020304" pitchFamily="18" charset="0"/>
                <a:cs typeface="Times New Roman" panose="02020603050405020304" pitchFamily="18" charset="0"/>
              </a:rPr>
              <a:t> </a:t>
            </a:r>
            <a:r>
              <a:rPr lang="en-US" sz="2800" dirty="0">
                <a:solidFill>
                  <a:schemeClr val="dk1"/>
                </a:solidFill>
                <a:latin typeface="Times New Roman" panose="02020603050405020304" pitchFamily="18" charset="0"/>
                <a:ea typeface="Times New Roman"/>
                <a:cs typeface="Times New Roman" panose="02020603050405020304" pitchFamily="18" charset="0"/>
                <a:sym typeface="Times New Roman"/>
              </a:rPr>
              <a:t>would </a:t>
            </a:r>
            <a:r>
              <a:rPr lang="en-US" sz="2800" dirty="0">
                <a:solidFill>
                  <a:schemeClr val="dk1"/>
                </a:solidFill>
                <a:latin typeface="Times New Roman"/>
                <a:ea typeface="Times New Roman"/>
                <a:cs typeface="Times New Roman"/>
                <a:sym typeface="Times New Roman"/>
              </a:rPr>
              <a:t>be required to guarantee a stable business launch.</a:t>
            </a:r>
            <a:endParaRPr sz="2800" dirty="0">
              <a:solidFill>
                <a:schemeClr val="dk1"/>
              </a:solidFill>
              <a:latin typeface="Times New Roman"/>
              <a:ea typeface="Times New Roman"/>
              <a:cs typeface="Times New Roman"/>
              <a:sym typeface="Times New Roman"/>
            </a:endParaRPr>
          </a:p>
          <a:p>
            <a:pPr marL="457200" lvl="0" indent="-406400" algn="just" rtl="0">
              <a:lnSpc>
                <a:spcPct val="150000"/>
              </a:lnSpc>
              <a:spcBef>
                <a:spcPts val="0"/>
              </a:spcBef>
              <a:spcAft>
                <a:spcPts val="0"/>
              </a:spcAft>
              <a:buClr>
                <a:schemeClr val="dk1"/>
              </a:buClr>
              <a:buSzPts val="2800"/>
              <a:buFont typeface="Times New Roman"/>
              <a:buChar char="●"/>
            </a:pPr>
            <a:r>
              <a:rPr lang="en-US" sz="2800" dirty="0">
                <a:solidFill>
                  <a:schemeClr val="dk1"/>
                </a:solidFill>
                <a:latin typeface="Times New Roman"/>
                <a:ea typeface="Times New Roman"/>
                <a:cs typeface="Times New Roman"/>
                <a:sym typeface="Times New Roman"/>
              </a:rPr>
              <a:t>A significant year-end closing balance is anticipated as a consequence of positive cash flows, monthly growth, and the biggest sales during holiday seasons, mostly due to corporate bulk orders and repeat buy customers supported by effective digital marketing initiatives.</a:t>
            </a:r>
            <a:endParaRPr sz="3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3"/>
          <p:cNvSpPr txBox="1"/>
          <p:nvPr/>
        </p:nvSpPr>
        <p:spPr>
          <a:xfrm>
            <a:off x="1555358" y="878938"/>
            <a:ext cx="8373300" cy="11853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7700" b="1">
                <a:solidFill>
                  <a:srgbClr val="8D0000"/>
                </a:solidFill>
                <a:latin typeface="Times New Roman"/>
                <a:ea typeface="Times New Roman"/>
                <a:cs typeface="Times New Roman"/>
                <a:sym typeface="Times New Roman"/>
              </a:rPr>
              <a:t>References</a:t>
            </a:r>
            <a:endParaRPr>
              <a:latin typeface="Times New Roman"/>
              <a:ea typeface="Times New Roman"/>
              <a:cs typeface="Times New Roman"/>
              <a:sym typeface="Times New Roman"/>
            </a:endParaRPr>
          </a:p>
        </p:txBody>
      </p:sp>
      <p:grpSp>
        <p:nvGrpSpPr>
          <p:cNvPr id="159" name="Google Shape;159;p13"/>
          <p:cNvGrpSpPr/>
          <p:nvPr/>
        </p:nvGrpSpPr>
        <p:grpSpPr>
          <a:xfrm rot="-3503507">
            <a:off x="13823362" y="-1616616"/>
            <a:ext cx="5068421" cy="3327994"/>
            <a:chOff x="0" y="-333375"/>
            <a:chExt cx="1334893" cy="876508"/>
          </a:xfrm>
        </p:grpSpPr>
        <p:sp>
          <p:nvSpPr>
            <p:cNvPr id="160" name="Google Shape;160;p13"/>
            <p:cNvSpPr/>
            <p:nvPr/>
          </p:nvSpPr>
          <p:spPr>
            <a:xfrm>
              <a:off x="0" y="0"/>
              <a:ext cx="1334893" cy="543133"/>
            </a:xfrm>
            <a:custGeom>
              <a:avLst/>
              <a:gdLst/>
              <a:ahLst/>
              <a:cxnLst/>
              <a:rect l="l" t="t" r="r" b="b"/>
              <a:pathLst>
                <a:path w="1334893" h="543133" extrusionOk="0">
                  <a:moveTo>
                    <a:pt x="77902" y="0"/>
                  </a:moveTo>
                  <a:lnTo>
                    <a:pt x="1256991" y="0"/>
                  </a:lnTo>
                  <a:cubicBezTo>
                    <a:pt x="1277652" y="0"/>
                    <a:pt x="1297467" y="8207"/>
                    <a:pt x="1312076" y="22817"/>
                  </a:cubicBezTo>
                  <a:cubicBezTo>
                    <a:pt x="1326685" y="37426"/>
                    <a:pt x="1334893" y="57241"/>
                    <a:pt x="1334893" y="77902"/>
                  </a:cubicBezTo>
                  <a:lnTo>
                    <a:pt x="1334893" y="465232"/>
                  </a:lnTo>
                  <a:cubicBezTo>
                    <a:pt x="1334893" y="485893"/>
                    <a:pt x="1326685" y="505707"/>
                    <a:pt x="1312076" y="520317"/>
                  </a:cubicBezTo>
                  <a:cubicBezTo>
                    <a:pt x="1297467" y="534926"/>
                    <a:pt x="1277652" y="543133"/>
                    <a:pt x="1256991" y="543133"/>
                  </a:cubicBezTo>
                  <a:lnTo>
                    <a:pt x="77902" y="543133"/>
                  </a:lnTo>
                  <a:cubicBezTo>
                    <a:pt x="34878" y="543133"/>
                    <a:pt x="0" y="508256"/>
                    <a:pt x="0" y="465232"/>
                  </a:cubicBezTo>
                  <a:lnTo>
                    <a:pt x="0" y="77902"/>
                  </a:lnTo>
                  <a:cubicBezTo>
                    <a:pt x="0" y="57241"/>
                    <a:pt x="8207" y="37426"/>
                    <a:pt x="22817" y="22817"/>
                  </a:cubicBezTo>
                  <a:cubicBezTo>
                    <a:pt x="37426" y="8207"/>
                    <a:pt x="57241" y="0"/>
                    <a:pt x="77902"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3"/>
            <p:cNvSpPr txBox="1"/>
            <p:nvPr/>
          </p:nvSpPr>
          <p:spPr>
            <a:xfrm>
              <a:off x="0" y="-333375"/>
              <a:ext cx="1334893" cy="876508"/>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62" name="Google Shape;162;p13"/>
          <p:cNvGrpSpPr/>
          <p:nvPr/>
        </p:nvGrpSpPr>
        <p:grpSpPr>
          <a:xfrm rot="-3503507">
            <a:off x="-2660504" y="7796863"/>
            <a:ext cx="5068421" cy="3327994"/>
            <a:chOff x="0" y="-333375"/>
            <a:chExt cx="1334893" cy="876508"/>
          </a:xfrm>
        </p:grpSpPr>
        <p:sp>
          <p:nvSpPr>
            <p:cNvPr id="163" name="Google Shape;163;p13"/>
            <p:cNvSpPr/>
            <p:nvPr/>
          </p:nvSpPr>
          <p:spPr>
            <a:xfrm>
              <a:off x="0" y="0"/>
              <a:ext cx="1334893" cy="543133"/>
            </a:xfrm>
            <a:custGeom>
              <a:avLst/>
              <a:gdLst/>
              <a:ahLst/>
              <a:cxnLst/>
              <a:rect l="l" t="t" r="r" b="b"/>
              <a:pathLst>
                <a:path w="1334893" h="543133" extrusionOk="0">
                  <a:moveTo>
                    <a:pt x="77902" y="0"/>
                  </a:moveTo>
                  <a:lnTo>
                    <a:pt x="1256991" y="0"/>
                  </a:lnTo>
                  <a:cubicBezTo>
                    <a:pt x="1277652" y="0"/>
                    <a:pt x="1297467" y="8207"/>
                    <a:pt x="1312076" y="22817"/>
                  </a:cubicBezTo>
                  <a:cubicBezTo>
                    <a:pt x="1326685" y="37426"/>
                    <a:pt x="1334893" y="57241"/>
                    <a:pt x="1334893" y="77902"/>
                  </a:cubicBezTo>
                  <a:lnTo>
                    <a:pt x="1334893" y="465232"/>
                  </a:lnTo>
                  <a:cubicBezTo>
                    <a:pt x="1334893" y="485893"/>
                    <a:pt x="1326685" y="505707"/>
                    <a:pt x="1312076" y="520317"/>
                  </a:cubicBezTo>
                  <a:cubicBezTo>
                    <a:pt x="1297467" y="534926"/>
                    <a:pt x="1277652" y="543133"/>
                    <a:pt x="1256991" y="543133"/>
                  </a:cubicBezTo>
                  <a:lnTo>
                    <a:pt x="77902" y="543133"/>
                  </a:lnTo>
                  <a:cubicBezTo>
                    <a:pt x="34878" y="543133"/>
                    <a:pt x="0" y="508256"/>
                    <a:pt x="0" y="465232"/>
                  </a:cubicBezTo>
                  <a:lnTo>
                    <a:pt x="0" y="77902"/>
                  </a:lnTo>
                  <a:cubicBezTo>
                    <a:pt x="0" y="57241"/>
                    <a:pt x="8207" y="37426"/>
                    <a:pt x="22817" y="22817"/>
                  </a:cubicBezTo>
                  <a:cubicBezTo>
                    <a:pt x="37426" y="8207"/>
                    <a:pt x="57241" y="0"/>
                    <a:pt x="77902"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13"/>
            <p:cNvSpPr txBox="1"/>
            <p:nvPr/>
          </p:nvSpPr>
          <p:spPr>
            <a:xfrm>
              <a:off x="0" y="-333375"/>
              <a:ext cx="1334893" cy="876508"/>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65" name="Google Shape;165;p13"/>
          <p:cNvSpPr txBox="1"/>
          <p:nvPr/>
        </p:nvSpPr>
        <p:spPr>
          <a:xfrm>
            <a:off x="1555330" y="3389950"/>
            <a:ext cx="15956700" cy="6137700"/>
          </a:xfrm>
          <a:prstGeom prst="rect">
            <a:avLst/>
          </a:prstGeom>
          <a:noFill/>
          <a:ln>
            <a:noFill/>
          </a:ln>
        </p:spPr>
        <p:txBody>
          <a:bodyPr spcFirstLastPara="1" wrap="square" lIns="0" tIns="0" rIns="0" bIns="0" anchor="t" anchorCtr="0">
            <a:spAutoFit/>
          </a:bodyPr>
          <a:lstStyle/>
          <a:p>
            <a:pPr marL="457200" lvl="0" indent="-387350" algn="l" rtl="0">
              <a:lnSpc>
                <a:spcPct val="115000"/>
              </a:lnSpc>
              <a:spcBef>
                <a:spcPts val="1200"/>
              </a:spcBef>
              <a:spcAft>
                <a:spcPts val="0"/>
              </a:spcAft>
              <a:buSzPts val="2500"/>
              <a:buFont typeface="Times New Roman"/>
              <a:buChar char="●"/>
            </a:pPr>
            <a:r>
              <a:rPr lang="en-US" sz="2500">
                <a:solidFill>
                  <a:schemeClr val="dk1"/>
                </a:solidFill>
                <a:latin typeface="Times New Roman"/>
                <a:ea typeface="Times New Roman"/>
                <a:cs typeface="Times New Roman"/>
                <a:sym typeface="Times New Roman"/>
              </a:rPr>
              <a:t>Liu, C. and Huang, Z., (2024). Can Customer Relationship Management help to boost sustainable customer relationships with young customers?.</a:t>
            </a:r>
            <a:r>
              <a:rPr lang="en-US" sz="25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US" sz="25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https://lup.lub.lu.se/luur/download?func=downloadFile&amp;recordOId=9169712&amp;fileOId=9169717</a:t>
            </a:r>
            <a:endParaRPr sz="2500" u="sng">
              <a:solidFill>
                <a:srgbClr val="1155CC"/>
              </a:solidFill>
              <a:latin typeface="Times New Roman"/>
              <a:ea typeface="Times New Roman"/>
              <a:cs typeface="Times New Roman"/>
              <a:sym typeface="Times New Roman"/>
            </a:endParaRPr>
          </a:p>
          <a:p>
            <a:pPr marL="457200" lvl="0" indent="-387350" algn="l" rtl="0">
              <a:lnSpc>
                <a:spcPct val="115000"/>
              </a:lnSpc>
              <a:spcBef>
                <a:spcPts val="0"/>
              </a:spcBef>
              <a:spcAft>
                <a:spcPts val="0"/>
              </a:spcAft>
              <a:buSzPts val="2500"/>
              <a:buFont typeface="Times New Roman"/>
              <a:buChar char="●"/>
            </a:pPr>
            <a:r>
              <a:rPr lang="en-US" sz="2500">
                <a:solidFill>
                  <a:schemeClr val="dk1"/>
                </a:solidFill>
                <a:latin typeface="Times New Roman"/>
                <a:ea typeface="Times New Roman"/>
                <a:cs typeface="Times New Roman"/>
                <a:sym typeface="Times New Roman"/>
              </a:rPr>
              <a:t>Madisa, M.K., (2025). THE ART OF THE ARTFUL: CRAFTING AND DELIVERING. </a:t>
            </a:r>
            <a:r>
              <a:rPr lang="en-US" sz="2500" i="1">
                <a:solidFill>
                  <a:schemeClr val="dk1"/>
                </a:solidFill>
                <a:latin typeface="Times New Roman"/>
                <a:ea typeface="Times New Roman"/>
                <a:cs typeface="Times New Roman"/>
                <a:sym typeface="Times New Roman"/>
              </a:rPr>
              <a:t>University of Botswana</a:t>
            </a:r>
            <a:r>
              <a:rPr lang="en-US" sz="2500">
                <a:solidFill>
                  <a:schemeClr val="dk1"/>
                </a:solidFill>
                <a:latin typeface="Times New Roman"/>
                <a:ea typeface="Times New Roman"/>
                <a:cs typeface="Times New Roman"/>
                <a:sym typeface="Times New Roman"/>
              </a:rPr>
              <a:t>, p.2.</a:t>
            </a:r>
            <a:r>
              <a:rPr lang="en-US" sz="250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US" sz="250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researchgate.net/profile/Mayibongwe-Madisa/publication/392796274_Title_THE_ART_OF_THE_ARTFUL_CRAFTING_AND_DELIVERING_EFFECTIVE_BUSINESS_PRESENTATIONS_IN_THE_DIGITAL_AGE/links/6853260e26f43051a5817a0c/Title-THE-ART-OF-THE-ARTFUL-CRAFTING-AND-DELIVERING-EFFECTIVE-BUSINESS-PRESENTATIONS-IN-THE-DIGITAL-AGE.pdf</a:t>
            </a:r>
            <a:endParaRPr sz="2500" u="sng">
              <a:solidFill>
                <a:srgbClr val="1155CC"/>
              </a:solidFill>
              <a:latin typeface="Times New Roman"/>
              <a:ea typeface="Times New Roman"/>
              <a:cs typeface="Times New Roman"/>
              <a:sym typeface="Times New Roman"/>
            </a:endParaRPr>
          </a:p>
          <a:p>
            <a:pPr marL="457200" lvl="0" indent="-387350" algn="l" rtl="0">
              <a:lnSpc>
                <a:spcPct val="115000"/>
              </a:lnSpc>
              <a:spcBef>
                <a:spcPts val="0"/>
              </a:spcBef>
              <a:spcAft>
                <a:spcPts val="0"/>
              </a:spcAft>
              <a:buSzPts val="2500"/>
              <a:buFont typeface="Times New Roman"/>
              <a:buChar char="●"/>
            </a:pPr>
            <a:r>
              <a:rPr lang="en-US" sz="2500">
                <a:solidFill>
                  <a:schemeClr val="dk1"/>
                </a:solidFill>
                <a:latin typeface="Times New Roman"/>
                <a:ea typeface="Times New Roman"/>
                <a:cs typeface="Times New Roman"/>
                <a:sym typeface="Times New Roman"/>
              </a:rPr>
              <a:t>Morovshchik, E., (2024). Creating and establishing new service in existing tourism business in Cyprus.</a:t>
            </a:r>
            <a:r>
              <a:rPr lang="en-US" sz="250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US" sz="25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https://www.theseus.fi/bitstream/handle/10024/858177/Morovshchik_Eva.pdf?sequence=2</a:t>
            </a:r>
            <a:endParaRPr sz="2500" u="sng">
              <a:solidFill>
                <a:srgbClr val="1155CC"/>
              </a:solidFill>
              <a:latin typeface="Times New Roman"/>
              <a:ea typeface="Times New Roman"/>
              <a:cs typeface="Times New Roman"/>
              <a:sym typeface="Times New Roman"/>
            </a:endParaRPr>
          </a:p>
          <a:p>
            <a:pPr marL="457200" lvl="0" indent="-387350" algn="l" rtl="0">
              <a:lnSpc>
                <a:spcPct val="115000"/>
              </a:lnSpc>
              <a:spcBef>
                <a:spcPts val="0"/>
              </a:spcBef>
              <a:spcAft>
                <a:spcPts val="0"/>
              </a:spcAft>
              <a:buSzPts val="2500"/>
              <a:buFont typeface="Times New Roman"/>
              <a:buChar char="●"/>
            </a:pPr>
            <a:r>
              <a:rPr lang="en-US" sz="2500">
                <a:solidFill>
                  <a:schemeClr val="dk1"/>
                </a:solidFill>
                <a:latin typeface="Times New Roman"/>
                <a:ea typeface="Times New Roman"/>
                <a:cs typeface="Times New Roman"/>
                <a:sym typeface="Times New Roman"/>
              </a:rPr>
              <a:t>Raza, R. and Quaye-Kumah, N., (2024). People’s Republic of China Country strategic opportunities programme.</a:t>
            </a:r>
            <a:r>
              <a:rPr lang="en-US" sz="250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US" sz="250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https://webapps.ifad.org/members/eb/143/docs/EB-2024-OR-20.pdf</a:t>
            </a:r>
            <a:endParaRPr sz="2500" u="sng">
              <a:solidFill>
                <a:srgbClr val="1155CC"/>
              </a:solidFill>
              <a:latin typeface="Times New Roman"/>
              <a:ea typeface="Times New Roman"/>
              <a:cs typeface="Times New Roman"/>
              <a:sym typeface="Times New Roman"/>
            </a:endParaRPr>
          </a:p>
          <a:p>
            <a:pPr marL="457200" lvl="0" indent="-387350" algn="l" rtl="0">
              <a:lnSpc>
                <a:spcPct val="115000"/>
              </a:lnSpc>
              <a:spcBef>
                <a:spcPts val="0"/>
              </a:spcBef>
              <a:spcAft>
                <a:spcPts val="0"/>
              </a:spcAft>
              <a:buSzPts val="2500"/>
              <a:buFont typeface="Times New Roman"/>
              <a:buChar char="●"/>
            </a:pPr>
            <a:r>
              <a:rPr lang="en-US" sz="2500">
                <a:solidFill>
                  <a:schemeClr val="dk1"/>
                </a:solidFill>
                <a:latin typeface="Times New Roman"/>
                <a:ea typeface="Times New Roman"/>
                <a:cs typeface="Times New Roman"/>
                <a:sym typeface="Times New Roman"/>
              </a:rPr>
              <a:t>Sharma, R., Srivastva, S. and Fatima, S., (2023). E-commerce and digital transformation: Trends, challenges, and implications. </a:t>
            </a:r>
            <a:r>
              <a:rPr lang="en-US" sz="2500" i="1">
                <a:solidFill>
                  <a:schemeClr val="dk1"/>
                </a:solidFill>
                <a:latin typeface="Times New Roman"/>
                <a:ea typeface="Times New Roman"/>
                <a:cs typeface="Times New Roman"/>
                <a:sym typeface="Times New Roman"/>
              </a:rPr>
              <a:t>Int. J. Multidiscip. Res.(IJFMR)</a:t>
            </a:r>
            <a:r>
              <a:rPr lang="en-US" sz="2500">
                <a:solidFill>
                  <a:schemeClr val="dk1"/>
                </a:solidFill>
                <a:latin typeface="Times New Roman"/>
                <a:ea typeface="Times New Roman"/>
                <a:cs typeface="Times New Roman"/>
                <a:sym typeface="Times New Roman"/>
              </a:rPr>
              <a:t>, 5, pp.1-9.</a:t>
            </a:r>
            <a:r>
              <a:rPr lang="en-US" sz="2500">
                <a:solidFill>
                  <a:schemeClr val="dk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US" sz="25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https://pdfs.semanticscholar.org/9090/1ca619de45cfc8df70b1804923d497e8058e.pdf</a:t>
            </a:r>
            <a:endParaRPr sz="3800">
              <a:solidFill>
                <a:srgbClr val="2E2E2E"/>
              </a:solidFill>
              <a:latin typeface="Times New Roman"/>
              <a:ea typeface="Times New Roman"/>
              <a:cs typeface="Times New Roman"/>
              <a:sym typeface="Times New Roman"/>
            </a:endParaRPr>
          </a:p>
        </p:txBody>
      </p:sp>
      <p:cxnSp>
        <p:nvCxnSpPr>
          <p:cNvPr id="166" name="Google Shape;166;p13"/>
          <p:cNvCxnSpPr/>
          <p:nvPr/>
        </p:nvCxnSpPr>
        <p:spPr>
          <a:xfrm>
            <a:off x="-1458143" y="2317539"/>
            <a:ext cx="10602143" cy="0"/>
          </a:xfrm>
          <a:prstGeom prst="straightConnector1">
            <a:avLst/>
          </a:prstGeom>
          <a:noFill/>
          <a:ln w="28575" cap="flat" cmpd="sng">
            <a:solidFill>
              <a:srgbClr val="000000"/>
            </a:solidFill>
            <a:prstDash val="solid"/>
            <a:round/>
            <a:headEnd type="none" w="sm" len="sm"/>
            <a:tailEnd type="none" w="sm" len="sm"/>
          </a:ln>
        </p:spPr>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15"/>
          <p:cNvSpPr txBox="1"/>
          <p:nvPr/>
        </p:nvSpPr>
        <p:spPr>
          <a:xfrm>
            <a:off x="4957323" y="6052719"/>
            <a:ext cx="8373354" cy="1122053"/>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7800" b="1" i="0" u="none" strike="noStrike" cap="none">
                <a:solidFill>
                  <a:srgbClr val="8D0000"/>
                </a:solidFill>
                <a:latin typeface="Poppins"/>
                <a:ea typeface="Poppins"/>
                <a:cs typeface="Poppins"/>
                <a:sym typeface="Poppins"/>
              </a:rPr>
              <a:t>THANK YOU</a:t>
            </a:r>
            <a:endParaRPr/>
          </a:p>
        </p:txBody>
      </p:sp>
      <p:grpSp>
        <p:nvGrpSpPr>
          <p:cNvPr id="172" name="Google Shape;172;p15"/>
          <p:cNvGrpSpPr/>
          <p:nvPr/>
        </p:nvGrpSpPr>
        <p:grpSpPr>
          <a:xfrm rot="-2789597">
            <a:off x="6629147" y="3696565"/>
            <a:ext cx="721847" cy="634437"/>
            <a:chOff x="0" y="-3175"/>
            <a:chExt cx="812800" cy="714375"/>
          </a:xfrm>
        </p:grpSpPr>
        <p:sp>
          <p:nvSpPr>
            <p:cNvPr id="173" name="Google Shape;173;p15"/>
            <p:cNvSpPr/>
            <p:nvPr/>
          </p:nvSpPr>
          <p:spPr>
            <a:xfrm>
              <a:off x="0" y="0"/>
              <a:ext cx="812800" cy="711200"/>
            </a:xfrm>
            <a:custGeom>
              <a:avLst/>
              <a:gdLst/>
              <a:ahLst/>
              <a:cxnLst/>
              <a:rect l="l" t="t" r="r" b="b"/>
              <a:pathLst>
                <a:path w="812800" h="711200" extrusionOk="0">
                  <a:moveTo>
                    <a:pt x="406400" y="0"/>
                  </a:moveTo>
                  <a:lnTo>
                    <a:pt x="812800" y="711200"/>
                  </a:lnTo>
                  <a:lnTo>
                    <a:pt x="0" y="711200"/>
                  </a:lnTo>
                  <a:lnTo>
                    <a:pt x="406400" y="0"/>
                  </a:lnTo>
                  <a:close/>
                </a:path>
              </a:pathLst>
            </a:custGeom>
            <a:solidFill>
              <a:srgbClr val="8D0000"/>
            </a:solidFill>
            <a:ln>
              <a:noFill/>
            </a:ln>
          </p:spPr>
        </p:sp>
        <p:sp>
          <p:nvSpPr>
            <p:cNvPr id="174" name="Google Shape;174;p15"/>
            <p:cNvSpPr txBox="1"/>
            <p:nvPr/>
          </p:nvSpPr>
          <p:spPr>
            <a:xfrm>
              <a:off x="127000" y="-3175"/>
              <a:ext cx="558800" cy="663575"/>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5" name="Google Shape;175;p15"/>
          <p:cNvGrpSpPr/>
          <p:nvPr/>
        </p:nvGrpSpPr>
        <p:grpSpPr>
          <a:xfrm rot="-2789597">
            <a:off x="6925729" y="3970286"/>
            <a:ext cx="513548" cy="451360"/>
            <a:chOff x="0" y="-3175"/>
            <a:chExt cx="812800" cy="714375"/>
          </a:xfrm>
        </p:grpSpPr>
        <p:sp>
          <p:nvSpPr>
            <p:cNvPr id="176" name="Google Shape;176;p15"/>
            <p:cNvSpPr/>
            <p:nvPr/>
          </p:nvSpPr>
          <p:spPr>
            <a:xfrm>
              <a:off x="0" y="0"/>
              <a:ext cx="812800" cy="711200"/>
            </a:xfrm>
            <a:custGeom>
              <a:avLst/>
              <a:gdLst/>
              <a:ahLst/>
              <a:cxnLst/>
              <a:rect l="l" t="t" r="r" b="b"/>
              <a:pathLst>
                <a:path w="812800" h="711200" extrusionOk="0">
                  <a:moveTo>
                    <a:pt x="406400" y="0"/>
                  </a:moveTo>
                  <a:lnTo>
                    <a:pt x="812800" y="711200"/>
                  </a:lnTo>
                  <a:lnTo>
                    <a:pt x="0" y="711200"/>
                  </a:lnTo>
                  <a:lnTo>
                    <a:pt x="406400" y="0"/>
                  </a:lnTo>
                  <a:close/>
                </a:path>
              </a:pathLst>
            </a:custGeom>
            <a:solidFill>
              <a:srgbClr val="C27F7F"/>
            </a:solidFill>
            <a:ln>
              <a:noFill/>
            </a:ln>
          </p:spPr>
        </p:sp>
        <p:sp>
          <p:nvSpPr>
            <p:cNvPr id="177" name="Google Shape;177;p15"/>
            <p:cNvSpPr txBox="1"/>
            <p:nvPr/>
          </p:nvSpPr>
          <p:spPr>
            <a:xfrm>
              <a:off x="127000" y="-3175"/>
              <a:ext cx="558800" cy="663575"/>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8" name="Google Shape;178;p15"/>
          <p:cNvGrpSpPr/>
          <p:nvPr/>
        </p:nvGrpSpPr>
        <p:grpSpPr>
          <a:xfrm rot="-3503507">
            <a:off x="-2895460" y="5600199"/>
            <a:ext cx="5968439" cy="3750547"/>
            <a:chOff x="0" y="-333375"/>
            <a:chExt cx="1571935" cy="987798"/>
          </a:xfrm>
        </p:grpSpPr>
        <p:sp>
          <p:nvSpPr>
            <p:cNvPr id="179" name="Google Shape;179;p15"/>
            <p:cNvSpPr/>
            <p:nvPr/>
          </p:nvSpPr>
          <p:spPr>
            <a:xfrm>
              <a:off x="0" y="0"/>
              <a:ext cx="1571935" cy="654423"/>
            </a:xfrm>
            <a:custGeom>
              <a:avLst/>
              <a:gdLst/>
              <a:ahLst/>
              <a:cxnLst/>
              <a:rect l="l" t="t" r="r" b="b"/>
              <a:pathLst>
                <a:path w="1571935" h="654423" extrusionOk="0">
                  <a:moveTo>
                    <a:pt x="66154" y="0"/>
                  </a:moveTo>
                  <a:lnTo>
                    <a:pt x="1505780" y="0"/>
                  </a:lnTo>
                  <a:cubicBezTo>
                    <a:pt x="1523326" y="0"/>
                    <a:pt x="1540152" y="6970"/>
                    <a:pt x="1552558" y="19376"/>
                  </a:cubicBezTo>
                  <a:cubicBezTo>
                    <a:pt x="1564965" y="31782"/>
                    <a:pt x="1571935" y="48609"/>
                    <a:pt x="1571935" y="66154"/>
                  </a:cubicBezTo>
                  <a:lnTo>
                    <a:pt x="1571935" y="588269"/>
                  </a:lnTo>
                  <a:cubicBezTo>
                    <a:pt x="1571935" y="624805"/>
                    <a:pt x="1542316" y="654423"/>
                    <a:pt x="1505780" y="654423"/>
                  </a:cubicBezTo>
                  <a:lnTo>
                    <a:pt x="66154" y="654423"/>
                  </a:lnTo>
                  <a:cubicBezTo>
                    <a:pt x="29618" y="654423"/>
                    <a:pt x="0" y="624805"/>
                    <a:pt x="0" y="588269"/>
                  </a:cubicBezTo>
                  <a:lnTo>
                    <a:pt x="0" y="66154"/>
                  </a:lnTo>
                  <a:cubicBezTo>
                    <a:pt x="0" y="29618"/>
                    <a:pt x="29618" y="0"/>
                    <a:pt x="66154"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5"/>
            <p:cNvSpPr txBox="1"/>
            <p:nvPr/>
          </p:nvSpPr>
          <p:spPr>
            <a:xfrm>
              <a:off x="0" y="-333375"/>
              <a:ext cx="1571935" cy="987798"/>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81" name="Google Shape;181;p15"/>
          <p:cNvGrpSpPr/>
          <p:nvPr/>
        </p:nvGrpSpPr>
        <p:grpSpPr>
          <a:xfrm rot="-3503507">
            <a:off x="14419994" y="909639"/>
            <a:ext cx="6145518" cy="4007347"/>
            <a:chOff x="0" y="-333375"/>
            <a:chExt cx="1618573" cy="1055433"/>
          </a:xfrm>
        </p:grpSpPr>
        <p:sp>
          <p:nvSpPr>
            <p:cNvPr id="182" name="Google Shape;182;p15"/>
            <p:cNvSpPr/>
            <p:nvPr/>
          </p:nvSpPr>
          <p:spPr>
            <a:xfrm>
              <a:off x="0" y="0"/>
              <a:ext cx="1618573" cy="722058"/>
            </a:xfrm>
            <a:custGeom>
              <a:avLst/>
              <a:gdLst/>
              <a:ahLst/>
              <a:cxnLst/>
              <a:rect l="l" t="t" r="r" b="b"/>
              <a:pathLst>
                <a:path w="1618573" h="722058" extrusionOk="0">
                  <a:moveTo>
                    <a:pt x="64248" y="0"/>
                  </a:moveTo>
                  <a:lnTo>
                    <a:pt x="1554325" y="0"/>
                  </a:lnTo>
                  <a:cubicBezTo>
                    <a:pt x="1571364" y="0"/>
                    <a:pt x="1587706" y="6769"/>
                    <a:pt x="1599755" y="18818"/>
                  </a:cubicBezTo>
                  <a:cubicBezTo>
                    <a:pt x="1611804" y="30867"/>
                    <a:pt x="1618573" y="47208"/>
                    <a:pt x="1618573" y="64248"/>
                  </a:cubicBezTo>
                  <a:lnTo>
                    <a:pt x="1618573" y="657810"/>
                  </a:lnTo>
                  <a:cubicBezTo>
                    <a:pt x="1618573" y="674850"/>
                    <a:pt x="1611804" y="691191"/>
                    <a:pt x="1599755" y="703240"/>
                  </a:cubicBezTo>
                  <a:cubicBezTo>
                    <a:pt x="1587706" y="715289"/>
                    <a:pt x="1571364" y="722058"/>
                    <a:pt x="1554325" y="722058"/>
                  </a:cubicBezTo>
                  <a:lnTo>
                    <a:pt x="64248" y="722058"/>
                  </a:lnTo>
                  <a:cubicBezTo>
                    <a:pt x="47208" y="722058"/>
                    <a:pt x="30867" y="715289"/>
                    <a:pt x="18818" y="703240"/>
                  </a:cubicBezTo>
                  <a:cubicBezTo>
                    <a:pt x="6769" y="691191"/>
                    <a:pt x="0" y="674850"/>
                    <a:pt x="0" y="657810"/>
                  </a:cubicBezTo>
                  <a:lnTo>
                    <a:pt x="0" y="64248"/>
                  </a:lnTo>
                  <a:cubicBezTo>
                    <a:pt x="0" y="47208"/>
                    <a:pt x="6769" y="30867"/>
                    <a:pt x="18818" y="18818"/>
                  </a:cubicBezTo>
                  <a:cubicBezTo>
                    <a:pt x="30867" y="6769"/>
                    <a:pt x="47208" y="0"/>
                    <a:pt x="64248" y="0"/>
                  </a:cubicBezTo>
                  <a:close/>
                </a:path>
              </a:pathLst>
            </a:custGeom>
            <a:solidFill>
              <a:srgbClr val="FFE9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5"/>
            <p:cNvSpPr txBox="1"/>
            <p:nvPr/>
          </p:nvSpPr>
          <p:spPr>
            <a:xfrm>
              <a:off x="0" y="-333375"/>
              <a:ext cx="1618573" cy="1055433"/>
            </a:xfrm>
            <a:prstGeom prst="rect">
              <a:avLst/>
            </a:prstGeom>
            <a:noFill/>
            <a:ln>
              <a:noFill/>
            </a:ln>
          </p:spPr>
          <p:txBody>
            <a:bodyPr spcFirstLastPara="1" wrap="square" lIns="50800" tIns="50800" rIns="50800" bIns="50800" anchor="ctr" anchorCtr="0">
              <a:noAutofit/>
            </a:bodyPr>
            <a:lstStyle/>
            <a:p>
              <a:pPr marL="0" marR="0" lvl="0" indent="0" algn="ctr" rtl="0">
                <a:lnSpc>
                  <a:spcPct val="347166"/>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1451</Words>
  <Application>Microsoft Office PowerPoint</Application>
  <PresentationFormat>Custom</PresentationFormat>
  <Paragraphs>88</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Times New Roman</vt:lpstr>
      <vt:lpstr>Google Sans Text</vt:lpstr>
      <vt:lpstr>Poppins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SATABDI SAMANTA</cp:lastModifiedBy>
  <cp:revision>5</cp:revision>
  <dcterms:created xsi:type="dcterms:W3CDTF">2006-08-16T00:00:00Z</dcterms:created>
  <dcterms:modified xsi:type="dcterms:W3CDTF">2025-12-11T06:00:00Z</dcterms:modified>
</cp:coreProperties>
</file>