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70" r:id="rId4"/>
    <p:sldId id="257" r:id="rId5"/>
    <p:sldId id="258" r:id="rId6"/>
    <p:sldId id="265" r:id="rId7"/>
    <p:sldId id="266" r:id="rId8"/>
    <p:sldId id="267" r:id="rId9"/>
    <p:sldId id="261" r:id="rId10"/>
    <p:sldId id="262" r:id="rId11"/>
    <p:sldId id="263" r:id="rId12"/>
    <p:sldId id="264" r:id="rId13"/>
    <p:sldId id="268" r:id="rId14"/>
    <p:sldId id="269" r:id="rId15"/>
    <p:sldId id="26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21" autoAdjust="0"/>
  </p:normalViewPr>
  <p:slideViewPr>
    <p:cSldViewPr>
      <p:cViewPr varScale="1">
        <p:scale>
          <a:sx n="83" d="100"/>
          <a:sy n="83" d="100"/>
        </p:scale>
        <p:origin x="1772"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9A369B-7716-481D-AE33-ADACD4D21206}" type="datetimeFigureOut">
              <a:rPr lang="en-US" smtClean="0"/>
              <a:t>1/20/2025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50D1CF-FD55-47A1-93CF-C64A07910EC4}" type="slidenum">
              <a:rPr lang="en-US" smtClean="0"/>
              <a:t>‹#›</a:t>
            </a:fld>
            <a:endParaRPr lang="en-US"/>
          </a:p>
        </p:txBody>
      </p:sp>
    </p:spTree>
    <p:extLst>
      <p:ext uri="{BB962C8B-B14F-4D97-AF65-F5344CB8AC3E}">
        <p14:creationId xmlns:p14="http://schemas.microsoft.com/office/powerpoint/2010/main" val="44306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DD4B39"/>
                </a:solidFill>
                <a:effectLst/>
              </a:rPr>
              <a:t>Quarries near </a:t>
            </a:r>
            <a:r>
              <a:rPr lang="en-US" b="0" dirty="0" err="1">
                <a:solidFill>
                  <a:srgbClr val="DD4B39"/>
                </a:solidFill>
                <a:effectLst/>
              </a:rPr>
              <a:t>Pwll</a:t>
            </a:r>
            <a:r>
              <a:rPr lang="en-US" b="0" dirty="0">
                <a:solidFill>
                  <a:srgbClr val="DD4B39"/>
                </a:solidFill>
                <a:effectLst/>
              </a:rPr>
              <a:t> Du: view to the north</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a:t>
            </a:fld>
            <a:endParaRPr lang="en-US"/>
          </a:p>
        </p:txBody>
      </p:sp>
    </p:spTree>
    <p:extLst>
      <p:ext uri="{BB962C8B-B14F-4D97-AF65-F5344CB8AC3E}">
        <p14:creationId xmlns:p14="http://schemas.microsoft.com/office/powerpoint/2010/main" val="77840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most of which originally formed by the accumulation of sediments rich in carbonate minerals, like calcite, underwater. These sediments, which were turned to limestone rock over millions of years after they were laid down, are composed of over 50 per cent carbonate minerals. There are several different types of limestone, which can be classified according to how they formed.</a:t>
            </a:r>
          </a:p>
        </p:txBody>
      </p:sp>
      <p:sp>
        <p:nvSpPr>
          <p:cNvPr id="4" name="Slide Number Placeholder 3"/>
          <p:cNvSpPr>
            <a:spLocks noGrp="1"/>
          </p:cNvSpPr>
          <p:nvPr>
            <p:ph type="sldNum" sz="quarter" idx="10"/>
          </p:nvPr>
        </p:nvSpPr>
        <p:spPr/>
        <p:txBody>
          <a:bodyPr/>
          <a:lstStyle/>
          <a:p>
            <a:fld id="{7550D1CF-FD55-47A1-93CF-C64A07910EC4}" type="slidenum">
              <a:rPr lang="en-US" smtClean="0"/>
              <a:t>2</a:t>
            </a:fld>
            <a:endParaRPr lang="en-US"/>
          </a:p>
        </p:txBody>
      </p:sp>
    </p:spTree>
    <p:extLst>
      <p:ext uri="{BB962C8B-B14F-4D97-AF65-F5344CB8AC3E}">
        <p14:creationId xmlns:p14="http://schemas.microsoft.com/office/powerpoint/2010/main" val="554674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https://www.youtube.com/watch?v=nPJZklKhG4k&amp;t=26s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50D1CF-FD55-47A1-93CF-C64A07910EC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178879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200" b="1" dirty="0">
                <a:solidFill>
                  <a:srgbClr val="000000"/>
                </a:solidFill>
                <a:effectLst/>
                <a:latin typeface="Arial"/>
                <a:ea typeface="Times New Roman"/>
              </a:rPr>
              <a:t>DEVONIAN RIVERS AND CARBONIFEROUS SWAMPS</a:t>
            </a:r>
            <a:br>
              <a:rPr lang="en-US" sz="1200" dirty="0">
                <a:solidFill>
                  <a:srgbClr val="000000"/>
                </a:solidFill>
                <a:effectLst/>
                <a:latin typeface="Arial"/>
                <a:ea typeface="Times New Roman"/>
              </a:rPr>
            </a:br>
            <a:r>
              <a:rPr lang="en-US" sz="1200" dirty="0">
                <a:solidFill>
                  <a:srgbClr val="000000"/>
                </a:solidFill>
                <a:effectLst/>
                <a:latin typeface="Arial"/>
                <a:ea typeface="Times New Roman"/>
              </a:rPr>
              <a:t>390-290 million years ago</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dirty="0" err="1">
                <a:solidFill>
                  <a:srgbClr val="000000"/>
                </a:solidFill>
                <a:effectLst/>
                <a:latin typeface="Arial"/>
                <a:ea typeface="Times New Roman"/>
              </a:rPr>
              <a:t>colour</a:t>
            </a:r>
            <a:r>
              <a:rPr lang="en-US" sz="1200" dirty="0">
                <a:solidFill>
                  <a:srgbClr val="000000"/>
                </a:solidFill>
                <a:effectLst/>
                <a:latin typeface="Arial"/>
                <a:ea typeface="Times New Roman"/>
              </a:rPr>
              <a:t> to the soils of parts of South and East Wales.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dirty="0" err="1">
                <a:solidFill>
                  <a:srgbClr val="000000"/>
                </a:solidFill>
                <a:effectLst/>
                <a:latin typeface="Arial"/>
                <a:ea typeface="Times New Roman"/>
              </a:rPr>
              <a:t>colonisation</a:t>
            </a:r>
            <a:r>
              <a:rPr lang="en-US" sz="1200" dirty="0">
                <a:solidFill>
                  <a:srgbClr val="000000"/>
                </a:solidFill>
                <a:effectLst/>
                <a:latin typeface="Arial"/>
                <a:ea typeface="Times New Roman"/>
              </a:rPr>
              <a:t> by plants was already well underway. </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With the onset of the Carboniferous period, shallow warm seas invaded areas of NE and South Wales, once again allowing coral reefs to flourish and lay down the </a:t>
            </a:r>
            <a:r>
              <a:rPr lang="en-US" sz="1200" dirty="0" err="1">
                <a:solidFill>
                  <a:srgbClr val="000000"/>
                </a:solidFill>
                <a:effectLst/>
                <a:latin typeface="Arial"/>
                <a:ea typeface="Times New Roman"/>
              </a:rPr>
              <a:t>limestones</a:t>
            </a:r>
            <a:r>
              <a:rPr lang="en-US" sz="1200" dirty="0">
                <a:solidFill>
                  <a:srgbClr val="000000"/>
                </a:solidFill>
                <a:effectLst/>
                <a:latin typeface="Arial"/>
                <a:ea typeface="Times New Roman"/>
              </a:rPr>
              <a:t> in which Wale's caves were later formed. </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dirty="0" err="1">
                <a:solidFill>
                  <a:srgbClr val="000000"/>
                </a:solidFill>
                <a:effectLst/>
                <a:latin typeface="Arial"/>
                <a:ea typeface="Times New Roman"/>
              </a:rPr>
              <a:t>Variscan</a:t>
            </a:r>
            <a:r>
              <a:rPr lang="en-US" sz="1200" dirty="0">
                <a:solidFill>
                  <a:srgbClr val="000000"/>
                </a:solidFill>
                <a:effectLst/>
                <a:latin typeface="Arial"/>
                <a:ea typeface="Times New Roman"/>
              </a:rPr>
              <a:t> orogeny. </a:t>
            </a:r>
            <a:endParaRPr lang="en-US" sz="1800" dirty="0">
              <a:solidFill>
                <a:srgbClr val="000000"/>
              </a:solidFill>
              <a:effectLst/>
              <a:latin typeface="Times New Roman"/>
              <a:ea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4</a:t>
            </a:fld>
            <a:endParaRPr lang="en-US"/>
          </a:p>
        </p:txBody>
      </p:sp>
    </p:spTree>
    <p:extLst>
      <p:ext uri="{BB962C8B-B14F-4D97-AF65-F5344CB8AC3E}">
        <p14:creationId xmlns:p14="http://schemas.microsoft.com/office/powerpoint/2010/main" val="1582995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5</a:t>
            </a:fld>
            <a:endParaRPr lang="en-US"/>
          </a:p>
        </p:txBody>
      </p:sp>
    </p:spTree>
    <p:extLst>
      <p:ext uri="{BB962C8B-B14F-4D97-AF65-F5344CB8AC3E}">
        <p14:creationId xmlns:p14="http://schemas.microsoft.com/office/powerpoint/2010/main" val="322251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6</a:t>
            </a:fld>
            <a:endParaRPr lang="en-US"/>
          </a:p>
        </p:txBody>
      </p:sp>
    </p:spTree>
    <p:extLst>
      <p:ext uri="{BB962C8B-B14F-4D97-AF65-F5344CB8AC3E}">
        <p14:creationId xmlns:p14="http://schemas.microsoft.com/office/powerpoint/2010/main" val="27523525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7</a:t>
            </a:fld>
            <a:endParaRPr lang="en-US"/>
          </a:p>
        </p:txBody>
      </p:sp>
    </p:spTree>
    <p:extLst>
      <p:ext uri="{BB962C8B-B14F-4D97-AF65-F5344CB8AC3E}">
        <p14:creationId xmlns:p14="http://schemas.microsoft.com/office/powerpoint/2010/main" val="2074816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8</a:t>
            </a:fld>
            <a:endParaRPr lang="en-US"/>
          </a:p>
        </p:txBody>
      </p:sp>
    </p:spTree>
    <p:extLst>
      <p:ext uri="{BB962C8B-B14F-4D97-AF65-F5344CB8AC3E}">
        <p14:creationId xmlns:p14="http://schemas.microsoft.com/office/powerpoint/2010/main" val="4180689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9</a:t>
            </a:fld>
            <a:endParaRPr lang="en-US"/>
          </a:p>
        </p:txBody>
      </p:sp>
    </p:spTree>
    <p:extLst>
      <p:ext uri="{BB962C8B-B14F-4D97-AF65-F5344CB8AC3E}">
        <p14:creationId xmlns:p14="http://schemas.microsoft.com/office/powerpoint/2010/main" val="9918363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10</a:t>
            </a:fld>
            <a:endParaRPr lang="en-US"/>
          </a:p>
        </p:txBody>
      </p:sp>
    </p:spTree>
    <p:extLst>
      <p:ext uri="{BB962C8B-B14F-4D97-AF65-F5344CB8AC3E}">
        <p14:creationId xmlns:p14="http://schemas.microsoft.com/office/powerpoint/2010/main" val="16370050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11</a:t>
            </a:fld>
            <a:endParaRPr lang="en-US"/>
          </a:p>
        </p:txBody>
      </p:sp>
    </p:spTree>
    <p:extLst>
      <p:ext uri="{BB962C8B-B14F-4D97-AF65-F5344CB8AC3E}">
        <p14:creationId xmlns:p14="http://schemas.microsoft.com/office/powerpoint/2010/main" val="15019904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12</a:t>
            </a:fld>
            <a:endParaRPr lang="en-US"/>
          </a:p>
        </p:txBody>
      </p:sp>
    </p:spTree>
    <p:extLst>
      <p:ext uri="{BB962C8B-B14F-4D97-AF65-F5344CB8AC3E}">
        <p14:creationId xmlns:p14="http://schemas.microsoft.com/office/powerpoint/2010/main" val="28229145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13</a:t>
            </a:fld>
            <a:endParaRPr lang="en-US"/>
          </a:p>
        </p:txBody>
      </p:sp>
    </p:spTree>
    <p:extLst>
      <p:ext uri="{BB962C8B-B14F-4D97-AF65-F5344CB8AC3E}">
        <p14:creationId xmlns:p14="http://schemas.microsoft.com/office/powerpoint/2010/main" val="8042644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https://www.sciencelearn.org.nz/videos/1128-limestone-diagenesis</a:t>
            </a:r>
          </a:p>
          <a:p>
            <a:endParaRPr lang="en-GB" dirty="0"/>
          </a:p>
          <a:p>
            <a:r>
              <a:rPr lang="en-GB" dirty="0"/>
              <a:t>Will need to be in share screen rather than PowerPoint to watch this video.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550D1CF-FD55-47A1-93CF-C64A07910EC4}"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0859421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15</a:t>
            </a:fld>
            <a:endParaRPr lang="en-US"/>
          </a:p>
        </p:txBody>
      </p:sp>
    </p:spTree>
    <p:extLst>
      <p:ext uri="{BB962C8B-B14F-4D97-AF65-F5344CB8AC3E}">
        <p14:creationId xmlns:p14="http://schemas.microsoft.com/office/powerpoint/2010/main" val="29052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BFC268A-8899-4E14-BF9C-7FD1E9BC2DA0}"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89417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96386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C268A-8899-4E14-BF9C-7FD1E9BC2DA0}"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542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BFC268A-8899-4E14-BF9C-7FD1E9BC2DA0}" type="datetimeFigureOut">
              <a:rPr lang="en-US" smtClean="0"/>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418633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BFC268A-8899-4E14-BF9C-7FD1E9BC2DA0}" type="datetimeFigureOut">
              <a:rPr lang="en-US" smtClean="0"/>
              <a:t>1/20/2025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00919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BFC268A-8899-4E14-BF9C-7FD1E9BC2DA0}" type="datetimeFigureOut">
              <a:rPr lang="en-US" smtClean="0"/>
              <a:t>1/20/2025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61580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C268A-8899-4E14-BF9C-7FD1E9BC2DA0}" type="datetimeFigureOut">
              <a:rPr lang="en-US" smtClean="0"/>
              <a:t>1/20/2025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997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59567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1/20/2025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65932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004497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1/20/2025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7206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C268A-8899-4E14-BF9C-7FD1E9BC2DA0}" type="datetimeFigureOut">
              <a:rPr lang="en-US" smtClean="0"/>
              <a:t>1/20/2025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580AFB-C802-42E9-9E04-413B52A9207B}" type="slidenum">
              <a:rPr lang="en-US" smtClean="0"/>
              <a:t>‹#›</a:t>
            </a:fld>
            <a:endParaRPr lang="en-US"/>
          </a:p>
        </p:txBody>
      </p:sp>
    </p:spTree>
    <p:extLst>
      <p:ext uri="{BB962C8B-B14F-4D97-AF65-F5344CB8AC3E}">
        <p14:creationId xmlns:p14="http://schemas.microsoft.com/office/powerpoint/2010/main" val="10571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662426.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nPJZklKhG4k?start=26&amp;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500032.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210367.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6257.jp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9.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2.jp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581.jp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hyperlink" Target="https://www.sciencelearn.org.nz/videos/1128-limestone-diagenesi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263" y="304800"/>
            <a:ext cx="7772400" cy="1470025"/>
          </a:xfrm>
        </p:spPr>
        <p:txBody>
          <a:bodyPr/>
          <a:lstStyle/>
          <a:p>
            <a:r>
              <a:rPr lang="en-GB" dirty="0"/>
              <a:t>Swansea limestone</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99" y="1402332"/>
            <a:ext cx="7332663"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78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Limestone?</a:t>
            </a:r>
            <a:endParaRPr lang="en-US" dirty="0"/>
          </a:p>
        </p:txBody>
      </p:sp>
      <p:pic>
        <p:nvPicPr>
          <p:cNvPr id="4" name="Content Placeholder 3" descr="Limestone landscape around Llangollen, North Wales.">
            <a:hlinkClick r:id="rId3" tooltip="&quot;Limestone landscape around Llangollen, North Wales. © NERC P662426&quo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33400" y="1600200"/>
            <a:ext cx="7772400" cy="4114799"/>
          </a:xfrm>
          <a:prstGeom prst="rect">
            <a:avLst/>
          </a:prstGeom>
          <a:noFill/>
          <a:ln>
            <a:noFill/>
          </a:ln>
        </p:spPr>
      </p:pic>
      <p:sp>
        <p:nvSpPr>
          <p:cNvPr id="5" name="Rectangle 4"/>
          <p:cNvSpPr/>
          <p:nvPr/>
        </p:nvSpPr>
        <p:spPr>
          <a:xfrm>
            <a:off x="533400" y="5791200"/>
            <a:ext cx="4572000" cy="646331"/>
          </a:xfrm>
          <a:prstGeom prst="rect">
            <a:avLst/>
          </a:prstGeom>
        </p:spPr>
        <p:txBody>
          <a:bodyPr>
            <a:spAutoFit/>
          </a:bodyPr>
          <a:lstStyle/>
          <a:p>
            <a:r>
              <a:rPr lang="en-US" dirty="0"/>
              <a:t>Limestone landscape around </a:t>
            </a:r>
            <a:r>
              <a:rPr lang="en-US" dirty="0" err="1"/>
              <a:t>Llangollen</a:t>
            </a:r>
            <a:r>
              <a:rPr lang="en-US" dirty="0"/>
              <a:t>, North Wales. </a:t>
            </a:r>
          </a:p>
        </p:txBody>
      </p:sp>
    </p:spTree>
    <p:extLst>
      <p:ext uri="{BB962C8B-B14F-4D97-AF65-F5344CB8AC3E}">
        <p14:creationId xmlns:p14="http://schemas.microsoft.com/office/powerpoint/2010/main" val="2446708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shallows seas of UK in which limestone deposited</a:t>
            </a:r>
            <a:endParaRPr lang="en-US" dirty="0"/>
          </a:p>
        </p:txBody>
      </p:sp>
      <p:pic>
        <p:nvPicPr>
          <p:cNvPr id="4" name="Online Media 3" title="Limestone Formation (St. Maarten)">
            <a:hlinkClick r:id="" action="ppaction://media"/>
            <a:extLst>
              <a:ext uri="{FF2B5EF4-FFF2-40B4-BE49-F238E27FC236}">
                <a16:creationId xmlns:a16="http://schemas.microsoft.com/office/drawing/2014/main" id="{C99F1A0D-4955-50F1-0251-15DC541F8436}"/>
              </a:ext>
            </a:extLst>
          </p:cNvPr>
          <p:cNvPicPr>
            <a:picLocks noGrp="1" noRot="1" noChangeAspect="1"/>
          </p:cNvPicPr>
          <p:nvPr>
            <p:ph idx="1"/>
            <a:videoFile r:link="rId1"/>
          </p:nvPr>
        </p:nvPicPr>
        <p:blipFill>
          <a:blip r:embed="rId4"/>
          <a:stretch>
            <a:fillRect/>
          </a:stretch>
        </p:blipFill>
        <p:spPr>
          <a:xfrm>
            <a:off x="565150" y="1600200"/>
            <a:ext cx="8012113" cy="4525963"/>
          </a:xfrm>
          <a:prstGeom prst="rect">
            <a:avLst/>
          </a:prstGeom>
        </p:spPr>
      </p:pic>
    </p:spTree>
    <p:extLst>
      <p:ext uri="{BB962C8B-B14F-4D97-AF65-F5344CB8AC3E}">
        <p14:creationId xmlns:p14="http://schemas.microsoft.com/office/powerpoint/2010/main" val="2818634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UK in </a:t>
            </a:r>
            <a:r>
              <a:rPr lang="en-US" dirty="0" err="1"/>
              <a:t>Carboniferious</a:t>
            </a:r>
            <a:r>
              <a:rPr lang="en-US" dirty="0"/>
              <a:t> times</a:t>
            </a:r>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143000"/>
            <a:ext cx="7239000" cy="5562600"/>
          </a:xfrm>
          <a:prstGeom prst="rect">
            <a:avLst/>
          </a:prstGeom>
          <a:noFill/>
          <a:ln>
            <a:noFill/>
          </a:ln>
        </p:spPr>
      </p:pic>
    </p:spTree>
    <p:extLst>
      <p:ext uri="{BB962C8B-B14F-4D97-AF65-F5344CB8AC3E}">
        <p14:creationId xmlns:p14="http://schemas.microsoft.com/office/powerpoint/2010/main" val="3879676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pic>
        <p:nvPicPr>
          <p:cNvPr id="4" name="Content Placeholder 3" descr="C:\Users\se046\AppData\Local\Microsoft\Windows\Temporary Internet Files\Content.Word\New Picture (2).bmp"/>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00176" y="1600200"/>
            <a:ext cx="6943647" cy="4525963"/>
          </a:xfrm>
          <a:prstGeom prst="rect">
            <a:avLst/>
          </a:prstGeom>
          <a:noFill/>
          <a:ln>
            <a:noFill/>
          </a:ln>
        </p:spPr>
      </p:pic>
    </p:spTree>
    <p:extLst>
      <p:ext uri="{BB962C8B-B14F-4D97-AF65-F5344CB8AC3E}">
        <p14:creationId xmlns:p14="http://schemas.microsoft.com/office/powerpoint/2010/main" val="3611110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The calcareous material making up limestone could be organic, chemical or detrital in origin.</a:t>
            </a:r>
          </a:p>
          <a:p>
            <a:r>
              <a:rPr lang="en-GB" dirty="0"/>
              <a:t>Organic</a:t>
            </a:r>
          </a:p>
          <a:p>
            <a:pPr marL="0" indent="0">
              <a:buNone/>
            </a:pPr>
            <a:endParaRPr lang="en-US" dirty="0"/>
          </a:p>
        </p:txBody>
      </p:sp>
    </p:spTree>
    <p:extLst>
      <p:ext uri="{BB962C8B-B14F-4D97-AF65-F5344CB8AC3E}">
        <p14:creationId xmlns:p14="http://schemas.microsoft.com/office/powerpoint/2010/main" val="1745708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Chemical </a:t>
            </a:r>
            <a:r>
              <a:rPr lang="en-GB" dirty="0" err="1"/>
              <a:t>limestones</a:t>
            </a:r>
            <a:endParaRPr lang="en-GB" dirty="0"/>
          </a:p>
          <a:p>
            <a:pPr marL="0" indent="0">
              <a:buNone/>
            </a:pPr>
            <a:endParaRPr lang="en-US" dirty="0"/>
          </a:p>
        </p:txBody>
      </p:sp>
      <p:pic>
        <p:nvPicPr>
          <p:cNvPr id="4" name="Picture 3" descr="Ooidal thin section">
            <a:hlinkClick r:id="rId3" tooltip="&quot;Ooidal thin section. © NERC P50003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524000" y="2209800"/>
            <a:ext cx="5715000" cy="4164964"/>
          </a:xfrm>
          <a:prstGeom prst="rect">
            <a:avLst/>
          </a:prstGeom>
          <a:noFill/>
          <a:ln>
            <a:noFill/>
          </a:ln>
        </p:spPr>
      </p:pic>
      <p:sp>
        <p:nvSpPr>
          <p:cNvPr id="5" name="Rectangle 4"/>
          <p:cNvSpPr/>
          <p:nvPr/>
        </p:nvSpPr>
        <p:spPr>
          <a:xfrm>
            <a:off x="2318115" y="6454964"/>
            <a:ext cx="2063385" cy="369332"/>
          </a:xfrm>
          <a:prstGeom prst="rect">
            <a:avLst/>
          </a:prstGeom>
        </p:spPr>
        <p:txBody>
          <a:bodyPr wrap="none">
            <a:spAutoFit/>
          </a:bodyPr>
          <a:lstStyle/>
          <a:p>
            <a:r>
              <a:rPr lang="en-US" dirty="0" err="1"/>
              <a:t>Ooidal</a:t>
            </a:r>
            <a:r>
              <a:rPr lang="en-US" dirty="0"/>
              <a:t> thin section. </a:t>
            </a:r>
          </a:p>
        </p:txBody>
      </p:sp>
    </p:spTree>
    <p:extLst>
      <p:ext uri="{BB962C8B-B14F-4D97-AF65-F5344CB8AC3E}">
        <p14:creationId xmlns:p14="http://schemas.microsoft.com/office/powerpoint/2010/main" val="422685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Detrital </a:t>
            </a:r>
            <a:r>
              <a:rPr lang="en-GB" dirty="0" err="1"/>
              <a:t>limestones</a:t>
            </a:r>
            <a:endParaRPr lang="en-GB" dirty="0"/>
          </a:p>
        </p:txBody>
      </p:sp>
      <p:pic>
        <p:nvPicPr>
          <p:cNvPr id="4" name="Picture 3" descr="Standish Quarry, near Randwick, Gloucestershire">
            <a:hlinkClick r:id="rId3" tooltip="&quot;Standish Quarry, near Randwick, Gloucestershire. Pale pebbles of oolite occur in a darker ooidal and shelly detrital limestone. © NERC P21036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4953000" y="1600200"/>
            <a:ext cx="3933729" cy="5013301"/>
          </a:xfrm>
          <a:prstGeom prst="rect">
            <a:avLst/>
          </a:prstGeom>
          <a:noFill/>
          <a:ln>
            <a:noFill/>
          </a:ln>
        </p:spPr>
      </p:pic>
      <p:sp>
        <p:nvSpPr>
          <p:cNvPr id="5" name="Rectangle 4"/>
          <p:cNvSpPr/>
          <p:nvPr/>
        </p:nvSpPr>
        <p:spPr>
          <a:xfrm>
            <a:off x="15815" y="5917114"/>
            <a:ext cx="4572000" cy="923330"/>
          </a:xfrm>
          <a:prstGeom prst="rect">
            <a:avLst/>
          </a:prstGeom>
        </p:spPr>
        <p:txBody>
          <a:bodyPr>
            <a:spAutoFit/>
          </a:bodyPr>
          <a:lstStyle/>
          <a:p>
            <a:r>
              <a:rPr lang="en-US" dirty="0"/>
              <a:t>Standish Quarry, near </a:t>
            </a:r>
            <a:r>
              <a:rPr lang="en-US" dirty="0" err="1"/>
              <a:t>Randwick</a:t>
            </a:r>
            <a:r>
              <a:rPr lang="en-US" dirty="0"/>
              <a:t>, Gloucestershire. Pale pebbles of </a:t>
            </a:r>
            <a:r>
              <a:rPr lang="en-US" dirty="0" err="1"/>
              <a:t>oolite</a:t>
            </a:r>
            <a:r>
              <a:rPr lang="en-US" dirty="0"/>
              <a:t> occur in a darker </a:t>
            </a:r>
            <a:r>
              <a:rPr lang="en-US" dirty="0" err="1"/>
              <a:t>ooidal</a:t>
            </a:r>
            <a:r>
              <a:rPr lang="en-US" dirty="0"/>
              <a:t> and shelly detrital limestone. </a:t>
            </a:r>
          </a:p>
        </p:txBody>
      </p:sp>
    </p:spTree>
    <p:extLst>
      <p:ext uri="{BB962C8B-B14F-4D97-AF65-F5344CB8AC3E}">
        <p14:creationId xmlns:p14="http://schemas.microsoft.com/office/powerpoint/2010/main" val="2215017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There are three classifications of limestone</a:t>
            </a:r>
          </a:p>
          <a:p>
            <a:r>
              <a:rPr lang="en-GB" dirty="0"/>
              <a:t>Shelf </a:t>
            </a:r>
            <a:r>
              <a:rPr lang="en-GB" dirty="0" err="1"/>
              <a:t>limestones</a:t>
            </a:r>
            <a:endParaRPr lang="en-GB" dirty="0"/>
          </a:p>
          <a:p>
            <a:endParaRPr lang="en-US" dirty="0"/>
          </a:p>
        </p:txBody>
      </p:sp>
      <p:pic>
        <p:nvPicPr>
          <p:cNvPr id="4" name="Picture 3" descr="Shelf limestone">
            <a:hlinkClick r:id="rId3" tooltip="&quot;Shelf limestone. Hillhead Quarry, Buxton, Derbyshire. © NERC P00625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447800" y="2667000"/>
            <a:ext cx="6477000" cy="3740784"/>
          </a:xfrm>
          <a:prstGeom prst="rect">
            <a:avLst/>
          </a:prstGeom>
          <a:noFill/>
          <a:ln>
            <a:noFill/>
          </a:ln>
        </p:spPr>
      </p:pic>
      <p:sp>
        <p:nvSpPr>
          <p:cNvPr id="5" name="Rectangle 4"/>
          <p:cNvSpPr/>
          <p:nvPr/>
        </p:nvSpPr>
        <p:spPr>
          <a:xfrm>
            <a:off x="609600" y="6407784"/>
            <a:ext cx="6096000" cy="369332"/>
          </a:xfrm>
          <a:prstGeom prst="rect">
            <a:avLst/>
          </a:prstGeom>
        </p:spPr>
        <p:txBody>
          <a:bodyPr wrap="square">
            <a:spAutoFit/>
          </a:bodyPr>
          <a:lstStyle/>
          <a:p>
            <a:r>
              <a:rPr lang="en-US" dirty="0"/>
              <a:t>Shelf limestone. </a:t>
            </a:r>
            <a:r>
              <a:rPr lang="en-US" dirty="0" err="1"/>
              <a:t>Hillhead</a:t>
            </a:r>
            <a:r>
              <a:rPr lang="en-US" dirty="0"/>
              <a:t> Quarry, Buxton, Derbyshire. </a:t>
            </a:r>
          </a:p>
        </p:txBody>
      </p:sp>
    </p:spTree>
    <p:extLst>
      <p:ext uri="{BB962C8B-B14F-4D97-AF65-F5344CB8AC3E}">
        <p14:creationId xmlns:p14="http://schemas.microsoft.com/office/powerpoint/2010/main" val="1962962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Basin </a:t>
            </a:r>
            <a:r>
              <a:rPr lang="en-GB" dirty="0" err="1"/>
              <a:t>Limestones</a:t>
            </a:r>
            <a:endParaRPr lang="en-US" dirty="0"/>
          </a:p>
        </p:txBody>
      </p:sp>
      <p:pic>
        <p:nvPicPr>
          <p:cNvPr id="4" name="Picture 3" descr="Basin limestone">
            <a:hlinkClick r:id="rId3" tooltip="&quot;Basin limestone. Rain Gill Limestones, Black House, Slaidburn. © NERC P005669&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990601" y="2209800"/>
            <a:ext cx="6934200" cy="4226044"/>
          </a:xfrm>
          <a:prstGeom prst="rect">
            <a:avLst/>
          </a:prstGeom>
          <a:noFill/>
          <a:ln>
            <a:noFill/>
          </a:ln>
        </p:spPr>
      </p:pic>
      <p:sp>
        <p:nvSpPr>
          <p:cNvPr id="5" name="Rectangle 4"/>
          <p:cNvSpPr/>
          <p:nvPr/>
        </p:nvSpPr>
        <p:spPr>
          <a:xfrm>
            <a:off x="1015044" y="6435844"/>
            <a:ext cx="6934199" cy="369332"/>
          </a:xfrm>
          <a:prstGeom prst="rect">
            <a:avLst/>
          </a:prstGeom>
        </p:spPr>
        <p:txBody>
          <a:bodyPr wrap="square">
            <a:spAutoFit/>
          </a:bodyPr>
          <a:lstStyle/>
          <a:p>
            <a:r>
              <a:rPr lang="en-US" dirty="0"/>
              <a:t>Basin limestone. Rain Gill </a:t>
            </a:r>
            <a:r>
              <a:rPr lang="en-US" dirty="0" err="1"/>
              <a:t>Limestones</a:t>
            </a:r>
            <a:r>
              <a:rPr lang="en-US" dirty="0"/>
              <a:t>, Black House, </a:t>
            </a:r>
            <a:r>
              <a:rPr lang="en-US" dirty="0" err="1"/>
              <a:t>Slaidburn</a:t>
            </a:r>
            <a:r>
              <a:rPr lang="en-US" dirty="0"/>
              <a:t>. </a:t>
            </a:r>
          </a:p>
        </p:txBody>
      </p:sp>
    </p:spTree>
    <p:extLst>
      <p:ext uri="{BB962C8B-B14F-4D97-AF65-F5344CB8AC3E}">
        <p14:creationId xmlns:p14="http://schemas.microsoft.com/office/powerpoint/2010/main" val="4228291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Reef Limestone</a:t>
            </a:r>
            <a:endParaRPr lang="en-US" dirty="0"/>
          </a:p>
        </p:txBody>
      </p:sp>
      <p:pic>
        <p:nvPicPr>
          <p:cNvPr id="4" name="Picture 3" descr="Reef limestone">
            <a:hlinkClick r:id="rId3" tooltip="&quot;Reef limestone. Hammerton Hall, Slaidburn. © NERC P00566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762000" y="2133600"/>
            <a:ext cx="6934200" cy="3886200"/>
          </a:xfrm>
          <a:prstGeom prst="rect">
            <a:avLst/>
          </a:prstGeom>
          <a:noFill/>
          <a:ln>
            <a:noFill/>
          </a:ln>
        </p:spPr>
      </p:pic>
      <p:sp>
        <p:nvSpPr>
          <p:cNvPr id="5" name="Rectangle 4"/>
          <p:cNvSpPr/>
          <p:nvPr/>
        </p:nvSpPr>
        <p:spPr>
          <a:xfrm>
            <a:off x="2448821" y="6172200"/>
            <a:ext cx="4246355" cy="369332"/>
          </a:xfrm>
          <a:prstGeom prst="rect">
            <a:avLst/>
          </a:prstGeom>
        </p:spPr>
        <p:txBody>
          <a:bodyPr wrap="none">
            <a:spAutoFit/>
          </a:bodyPr>
          <a:lstStyle/>
          <a:p>
            <a:r>
              <a:rPr lang="en-US" dirty="0"/>
              <a:t>Reef limestone. </a:t>
            </a:r>
            <a:r>
              <a:rPr lang="en-US" dirty="0" err="1"/>
              <a:t>Hammerton</a:t>
            </a:r>
            <a:r>
              <a:rPr lang="en-US" dirty="0"/>
              <a:t> Hall, </a:t>
            </a:r>
            <a:r>
              <a:rPr lang="en-US" dirty="0" err="1"/>
              <a:t>Slaidburn</a:t>
            </a:r>
            <a:endParaRPr lang="en-US" dirty="0"/>
          </a:p>
        </p:txBody>
      </p:sp>
    </p:spTree>
    <p:extLst>
      <p:ext uri="{BB962C8B-B14F-4D97-AF65-F5344CB8AC3E}">
        <p14:creationId xmlns:p14="http://schemas.microsoft.com/office/powerpoint/2010/main" val="18988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 </a:t>
            </a:r>
            <a:endParaRPr lang="en-US" dirty="0"/>
          </a:p>
        </p:txBody>
      </p:sp>
      <p:sp>
        <p:nvSpPr>
          <p:cNvPr id="3" name="Content Placeholder 2"/>
          <p:cNvSpPr>
            <a:spLocks noGrp="1"/>
          </p:cNvSpPr>
          <p:nvPr>
            <p:ph idx="1"/>
          </p:nvPr>
        </p:nvSpPr>
        <p:spPr/>
        <p:txBody>
          <a:bodyPr/>
          <a:lstStyle/>
          <a:p>
            <a:r>
              <a:rPr lang="en-US" dirty="0" err="1"/>
              <a:t>Diagenesis</a:t>
            </a:r>
            <a:r>
              <a:rPr lang="en-US" dirty="0"/>
              <a:t> is the process by which soft sediments turn to rock. </a:t>
            </a:r>
          </a:p>
          <a:p>
            <a:r>
              <a:rPr lang="en-GB" dirty="0"/>
              <a:t>Soft muds, shells and other fragments buried and compacted</a:t>
            </a:r>
          </a:p>
          <a:p>
            <a:r>
              <a:rPr lang="en-GB" dirty="0"/>
              <a:t>Mineral grains reorganised chemically due to pressure</a:t>
            </a:r>
            <a:endParaRPr lang="en-US" dirty="0"/>
          </a:p>
        </p:txBody>
      </p:sp>
    </p:spTree>
    <p:extLst>
      <p:ext uri="{BB962C8B-B14F-4D97-AF65-F5344CB8AC3E}">
        <p14:creationId xmlns:p14="http://schemas.microsoft.com/office/powerpoint/2010/main" val="2063555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a:t>
            </a:r>
            <a:endParaRPr lang="en-US" dirty="0"/>
          </a:p>
        </p:txBody>
      </p:sp>
      <p:sp>
        <p:nvSpPr>
          <p:cNvPr id="3" name="Content Placeholder 2"/>
          <p:cNvSpPr>
            <a:spLocks noGrp="1"/>
          </p:cNvSpPr>
          <p:nvPr>
            <p:ph idx="1"/>
          </p:nvPr>
        </p:nvSpPr>
        <p:spPr/>
        <p:txBody>
          <a:bodyPr/>
          <a:lstStyle/>
          <a:p>
            <a:r>
              <a:rPr lang="en-GB" dirty="0"/>
              <a:t>Sediments deposited in horizontal layers called beds.</a:t>
            </a:r>
            <a:endParaRPr lang="en-US" dirty="0"/>
          </a:p>
        </p:txBody>
      </p:sp>
      <p:pic>
        <p:nvPicPr>
          <p:cNvPr id="4" name="Picture 3" descr="P005581">
            <a:hlinkClick r:id="rId3" tooltip="&quot;Bedding planes. © NERC P005581&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64761"/>
            <a:ext cx="6248400" cy="3862863"/>
          </a:xfrm>
          <a:prstGeom prst="rect">
            <a:avLst/>
          </a:prstGeom>
          <a:noFill/>
          <a:ln>
            <a:noFill/>
          </a:ln>
        </p:spPr>
      </p:pic>
      <p:sp>
        <p:nvSpPr>
          <p:cNvPr id="5" name="Rectangle 4"/>
          <p:cNvSpPr/>
          <p:nvPr/>
        </p:nvSpPr>
        <p:spPr>
          <a:xfrm>
            <a:off x="304800" y="6488668"/>
            <a:ext cx="8839200" cy="369332"/>
          </a:xfrm>
          <a:prstGeom prst="rect">
            <a:avLst/>
          </a:prstGeom>
        </p:spPr>
        <p:txBody>
          <a:bodyPr wrap="square">
            <a:spAutoFit/>
          </a:bodyPr>
          <a:lstStyle/>
          <a:p>
            <a:r>
              <a:rPr lang="en-US" dirty="0" err="1"/>
              <a:t>Limestones</a:t>
            </a:r>
            <a:r>
              <a:rPr lang="en-US" dirty="0"/>
              <a:t> bedding planes are evident at </a:t>
            </a:r>
            <a:r>
              <a:rPr lang="en-US" dirty="0" err="1"/>
              <a:t>Scaleber</a:t>
            </a:r>
            <a:r>
              <a:rPr lang="en-US" dirty="0"/>
              <a:t> Quarry, near Settle, North Yorkshire.</a:t>
            </a:r>
          </a:p>
        </p:txBody>
      </p:sp>
    </p:spTree>
    <p:extLst>
      <p:ext uri="{BB962C8B-B14F-4D97-AF65-F5344CB8AC3E}">
        <p14:creationId xmlns:p14="http://schemas.microsoft.com/office/powerpoint/2010/main" val="3559847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diagenesis videos</a:t>
            </a:r>
            <a:endParaRPr lang="en-US" dirty="0"/>
          </a:p>
        </p:txBody>
      </p:sp>
      <p:sp>
        <p:nvSpPr>
          <p:cNvPr id="3" name="Content Placeholder 2"/>
          <p:cNvSpPr>
            <a:spLocks noGrp="1"/>
          </p:cNvSpPr>
          <p:nvPr>
            <p:ph idx="1"/>
          </p:nvPr>
        </p:nvSpPr>
        <p:spPr/>
        <p:txBody>
          <a:bodyPr/>
          <a:lstStyle/>
          <a:p>
            <a:pPr marL="0" indent="0">
              <a:buNone/>
            </a:pPr>
            <a:r>
              <a:rPr lang="en-US" dirty="0">
                <a:hlinkClick r:id="rId3"/>
              </a:rPr>
              <a:t>https://www.sciencelearn.org.nz/videos/1128-limestone-diagenesis</a:t>
            </a:r>
            <a:endParaRPr lang="en-US" dirty="0"/>
          </a:p>
          <a:p>
            <a:pPr marL="0" indent="0">
              <a:buNone/>
            </a:pPr>
            <a:endParaRPr lang="en-US" dirty="0"/>
          </a:p>
        </p:txBody>
      </p:sp>
    </p:spTree>
    <p:extLst>
      <p:ext uri="{BB962C8B-B14F-4D97-AF65-F5344CB8AC3E}">
        <p14:creationId xmlns:p14="http://schemas.microsoft.com/office/powerpoint/2010/main" val="3579084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Limestone</a:t>
            </a:r>
            <a:endParaRPr lang="en-US" dirty="0"/>
          </a:p>
        </p:txBody>
      </p:sp>
      <p:sp>
        <p:nvSpPr>
          <p:cNvPr id="3" name="Content Placeholder 2"/>
          <p:cNvSpPr>
            <a:spLocks noGrp="1"/>
          </p:cNvSpPr>
          <p:nvPr>
            <p:ph idx="1"/>
          </p:nvPr>
        </p:nvSpPr>
        <p:spPr/>
        <p:txBody>
          <a:bodyPr>
            <a:normAutofit lnSpcReduction="10000"/>
          </a:bodyPr>
          <a:lstStyle/>
          <a:p>
            <a:r>
              <a:rPr lang="en-GB" dirty="0"/>
              <a:t>At Swansea it was used as Flux in the copper smelting process to </a:t>
            </a:r>
            <a:r>
              <a:rPr lang="en-GB"/>
              <a:t>remove impurities</a:t>
            </a:r>
            <a:endParaRPr lang="en-GB" dirty="0"/>
          </a:p>
          <a:p>
            <a:r>
              <a:rPr lang="en-GB" dirty="0"/>
              <a:t>Cement</a:t>
            </a:r>
          </a:p>
          <a:p>
            <a:r>
              <a:rPr lang="en-GB" dirty="0"/>
              <a:t>Glass</a:t>
            </a:r>
          </a:p>
          <a:p>
            <a:r>
              <a:rPr lang="en-GB" dirty="0"/>
              <a:t>Dimension stone</a:t>
            </a:r>
          </a:p>
          <a:p>
            <a:r>
              <a:rPr lang="en-GB" dirty="0"/>
              <a:t>Roofing granules</a:t>
            </a:r>
          </a:p>
          <a:p>
            <a:r>
              <a:rPr lang="en-GB" dirty="0"/>
              <a:t>Lime</a:t>
            </a:r>
          </a:p>
          <a:p>
            <a:r>
              <a:rPr lang="en-GB" dirty="0"/>
              <a:t>Animal feed filler</a:t>
            </a:r>
          </a:p>
          <a:p>
            <a:endParaRPr lang="en-US" dirty="0"/>
          </a:p>
        </p:txBody>
      </p:sp>
    </p:spTree>
    <p:extLst>
      <p:ext uri="{BB962C8B-B14F-4D97-AF65-F5344CB8AC3E}">
        <p14:creationId xmlns:p14="http://schemas.microsoft.com/office/powerpoint/2010/main" val="2752740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94</TotalTime>
  <Words>753</Words>
  <Application>Microsoft Office PowerPoint</Application>
  <PresentationFormat>On-screen Show (4:3)</PresentationFormat>
  <Paragraphs>72</Paragraphs>
  <Slides>15</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Swansea limestone</vt:lpstr>
      <vt:lpstr>What is Limestone?</vt:lpstr>
      <vt:lpstr>The shallows seas of UK in which limestone deposited</vt:lpstr>
      <vt:lpstr>The UK in Carboniferious times</vt:lpstr>
      <vt:lpstr>Limestone formation</vt:lpstr>
      <vt:lpstr>Limestone formation</vt:lpstr>
      <vt:lpstr>Limestone formation</vt:lpstr>
      <vt:lpstr>Limestone formation</vt:lpstr>
      <vt:lpstr>Limestone classification</vt:lpstr>
      <vt:lpstr>Limestone classification</vt:lpstr>
      <vt:lpstr>Limestone classification</vt:lpstr>
      <vt:lpstr>From sediment to rock </vt:lpstr>
      <vt:lpstr>From sediment to rock</vt:lpstr>
      <vt:lpstr>Limestone diagenesis videos</vt:lpstr>
      <vt:lpstr>Uses of Limestone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Anthony Burns</cp:lastModifiedBy>
  <cp:revision>18</cp:revision>
  <dcterms:created xsi:type="dcterms:W3CDTF">2018-02-05T09:49:37Z</dcterms:created>
  <dcterms:modified xsi:type="dcterms:W3CDTF">2025-01-20T12:36:17Z</dcterms:modified>
</cp:coreProperties>
</file>