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6"/>
  </p:notesMasterIdLst>
  <p:sldIdLst>
    <p:sldId id="295" r:id="rId2"/>
    <p:sldId id="298" r:id="rId3"/>
    <p:sldId id="288" r:id="rId4"/>
    <p:sldId id="322" r:id="rId5"/>
    <p:sldId id="316" r:id="rId6"/>
    <p:sldId id="317" r:id="rId7"/>
    <p:sldId id="324" r:id="rId8"/>
    <p:sldId id="318" r:id="rId9"/>
    <p:sldId id="323" r:id="rId10"/>
    <p:sldId id="319" r:id="rId11"/>
    <p:sldId id="320" r:id="rId12"/>
    <p:sldId id="321" r:id="rId13"/>
    <p:sldId id="311" r:id="rId14"/>
    <p:sldId id="30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C92A6D"/>
    <a:srgbClr val="F55F3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774" autoAdjust="0"/>
    <p:restoredTop sz="74219" autoAdjust="0"/>
  </p:normalViewPr>
  <p:slideViewPr>
    <p:cSldViewPr snapToGrid="0">
      <p:cViewPr varScale="1">
        <p:scale>
          <a:sx n="89" d="100"/>
          <a:sy n="89" d="100"/>
        </p:scale>
        <p:origin x="90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842B7E-0878-4F31-B32E-B0A5BC925B0C}" type="datetimeFigureOut">
              <a:t>11/23/22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872767-F7F8-4FDB-82AD-D9E843CE0FE1}" type="slidenum">
              <a:t>‹#›</a:t>
            </a:fld>
            <a:endParaRPr lang="en-US"/>
          </a:p>
        </p:txBody>
      </p:sp>
    </p:spTree>
    <p:extLst>
      <p:ext uri="{BB962C8B-B14F-4D97-AF65-F5344CB8AC3E}">
        <p14:creationId xmlns:p14="http://schemas.microsoft.com/office/powerpoint/2010/main" val="2598690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A872767-F7F8-4FDB-82AD-D9E843CE0FE1}" type="slidenum">
              <a:rPr lang="en-US" smtClean="0"/>
              <a:t>1</a:t>
            </a:fld>
            <a:endParaRPr lang="en-US"/>
          </a:p>
        </p:txBody>
      </p:sp>
    </p:spTree>
    <p:extLst>
      <p:ext uri="{BB962C8B-B14F-4D97-AF65-F5344CB8AC3E}">
        <p14:creationId xmlns:p14="http://schemas.microsoft.com/office/powerpoint/2010/main" val="2468266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A872767-F7F8-4FDB-82AD-D9E843CE0FE1}" type="slidenum">
              <a:rPr lang="en-US" smtClean="0"/>
              <a:t>2</a:t>
            </a:fld>
            <a:endParaRPr lang="en-US"/>
          </a:p>
        </p:txBody>
      </p:sp>
    </p:spTree>
    <p:extLst>
      <p:ext uri="{BB962C8B-B14F-4D97-AF65-F5344CB8AC3E}">
        <p14:creationId xmlns:p14="http://schemas.microsoft.com/office/powerpoint/2010/main" val="881569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flexible work environment is one in which an employee's requirements and preferences at work are accommodated. Employees should give flexible scheduling a high priority in order to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their contribution to the company's overall productivity (Soga et al. 2022). Job sharing, part-time work, less hours worked per week, variable schedules, and other options are all part of flexible work arrangements. There has to be a requirement that a flexible working environment be provided for employees in accordance with the facilities and possibilities available to them.</a:t>
            </a:r>
            <a:endParaRPr lang="en-US" dirty="0"/>
          </a:p>
        </p:txBody>
      </p:sp>
      <p:sp>
        <p:nvSpPr>
          <p:cNvPr id="4" name="Slide Number Placeholder 3"/>
          <p:cNvSpPr>
            <a:spLocks noGrp="1"/>
          </p:cNvSpPr>
          <p:nvPr>
            <p:ph type="sldNum" sz="quarter" idx="10"/>
          </p:nvPr>
        </p:nvSpPr>
        <p:spPr/>
        <p:txBody>
          <a:bodyPr/>
          <a:lstStyle/>
          <a:p>
            <a:fld id="{9A872767-F7F8-4FDB-82AD-D9E843CE0FE1}" type="slidenum">
              <a:rPr lang="en-US" smtClean="0"/>
              <a:t>3</a:t>
            </a:fld>
            <a:endParaRPr lang="en-US"/>
          </a:p>
        </p:txBody>
      </p:sp>
    </p:spTree>
    <p:extLst>
      <p:ext uri="{BB962C8B-B14F-4D97-AF65-F5344CB8AC3E}">
        <p14:creationId xmlns:p14="http://schemas.microsoft.com/office/powerpoint/2010/main" val="4119832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Diversity refers to the various aspects of an organization's workforce that, collectively, help bring out the individuality of its members. On the other hand, inclusion refers to the process of tailoring the resources and opportunities available to employees to meet their individual requirements (Kirton et al. 2021). There is a link between diversity and inclusion.</a:t>
            </a:r>
          </a:p>
        </p:txBody>
      </p:sp>
      <p:sp>
        <p:nvSpPr>
          <p:cNvPr id="4" name="Slide Number Placeholder 3"/>
          <p:cNvSpPr>
            <a:spLocks noGrp="1"/>
          </p:cNvSpPr>
          <p:nvPr>
            <p:ph type="sldNum" sz="quarter" idx="10"/>
          </p:nvPr>
        </p:nvSpPr>
        <p:spPr/>
        <p:txBody>
          <a:bodyPr/>
          <a:lstStyle/>
          <a:p>
            <a:fld id="{9A872767-F7F8-4FDB-82AD-D9E843CE0FE1}" type="slidenum">
              <a:rPr lang="en-US" smtClean="0"/>
              <a:t>5</a:t>
            </a:fld>
            <a:endParaRPr lang="en-US"/>
          </a:p>
        </p:txBody>
      </p:sp>
    </p:spTree>
    <p:extLst>
      <p:ext uri="{BB962C8B-B14F-4D97-AF65-F5344CB8AC3E}">
        <p14:creationId xmlns:p14="http://schemas.microsoft.com/office/powerpoint/2010/main" val="3716951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employees should be given the opportunity to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flexible working arrangements in accordance with their own requirements. There should have to assure the attraction of talented individuals, greater engagement, increased job happiness, loyalty, increased productivity, improvement in business outcomes, and other similar things.</a:t>
            </a:r>
          </a:p>
        </p:txBody>
      </p:sp>
      <p:sp>
        <p:nvSpPr>
          <p:cNvPr id="4" name="Slide Number Placeholder 3"/>
          <p:cNvSpPr>
            <a:spLocks noGrp="1"/>
          </p:cNvSpPr>
          <p:nvPr>
            <p:ph type="sldNum" sz="quarter" idx="10"/>
          </p:nvPr>
        </p:nvSpPr>
        <p:spPr/>
        <p:txBody>
          <a:bodyPr/>
          <a:lstStyle/>
          <a:p>
            <a:fld id="{9A872767-F7F8-4FDB-82AD-D9E843CE0FE1}" type="slidenum">
              <a:rPr lang="en-US" smtClean="0"/>
              <a:t>6</a:t>
            </a:fld>
            <a:endParaRPr lang="en-US"/>
          </a:p>
        </p:txBody>
      </p:sp>
    </p:spTree>
    <p:extLst>
      <p:ext uri="{BB962C8B-B14F-4D97-AF65-F5344CB8AC3E}">
        <p14:creationId xmlns:p14="http://schemas.microsoft.com/office/powerpoint/2010/main" val="3754519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Human resource management is the process manage people or employees in an organization according to achieving the goals of the organization (Mathis et al. 2016). Human resource management helps the manager by recruiting, hiring employees, deploying, and managing organizational employees. </a:t>
            </a:r>
          </a:p>
          <a:p>
            <a:endParaRPr lang="en-US" dirty="0"/>
          </a:p>
        </p:txBody>
      </p:sp>
      <p:sp>
        <p:nvSpPr>
          <p:cNvPr id="4" name="Slide Number Placeholder 3"/>
          <p:cNvSpPr>
            <a:spLocks noGrp="1"/>
          </p:cNvSpPr>
          <p:nvPr>
            <p:ph type="sldNum" sz="quarter" idx="10"/>
          </p:nvPr>
        </p:nvSpPr>
        <p:spPr/>
        <p:txBody>
          <a:bodyPr/>
          <a:lstStyle/>
          <a:p>
            <a:fld id="{9A872767-F7F8-4FDB-82AD-D9E843CE0FE1}" type="slidenum">
              <a:rPr lang="en-US" smtClean="0"/>
              <a:t>8</a:t>
            </a:fld>
            <a:endParaRPr lang="en-US"/>
          </a:p>
        </p:txBody>
      </p:sp>
    </p:spTree>
    <p:extLst>
      <p:ext uri="{BB962C8B-B14F-4D97-AF65-F5344CB8AC3E}">
        <p14:creationId xmlns:p14="http://schemas.microsoft.com/office/powerpoint/2010/main" val="210951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Human resource management also helps the manager and organization to workers’ protection, communication, awareness of external factors, and dealing with lows affecting employment, training, practice, and development of the employees in an organization like Tesco. </a:t>
            </a:r>
          </a:p>
          <a:p>
            <a:endParaRPr lang="en-US" dirty="0"/>
          </a:p>
        </p:txBody>
      </p:sp>
      <p:sp>
        <p:nvSpPr>
          <p:cNvPr id="4" name="Slide Number Placeholder 3"/>
          <p:cNvSpPr>
            <a:spLocks noGrp="1"/>
          </p:cNvSpPr>
          <p:nvPr>
            <p:ph type="sldNum" sz="quarter" idx="10"/>
          </p:nvPr>
        </p:nvSpPr>
        <p:spPr/>
        <p:txBody>
          <a:bodyPr/>
          <a:lstStyle/>
          <a:p>
            <a:fld id="{9A872767-F7F8-4FDB-82AD-D9E843CE0FE1}" type="slidenum">
              <a:rPr lang="en-US" smtClean="0"/>
              <a:t>10</a:t>
            </a:fld>
            <a:endParaRPr lang="en-US"/>
          </a:p>
        </p:txBody>
      </p:sp>
    </p:spTree>
    <p:extLst>
      <p:ext uri="{BB962C8B-B14F-4D97-AF65-F5344CB8AC3E}">
        <p14:creationId xmlns:p14="http://schemas.microsoft.com/office/powerpoint/2010/main" val="1687582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Human resource management helps in the promotion of diversity and inclusion of the employees in the organization. There should have to ensure human resource management for providing a flexible environment for the people (</a:t>
            </a:r>
            <a:r>
              <a:rPr lang="en-US" sz="1200" kern="1200" dirty="0" err="1">
                <a:solidFill>
                  <a:schemeClr val="tx1"/>
                </a:solidFill>
                <a:effectLst/>
                <a:latin typeface="+mn-lt"/>
                <a:ea typeface="+mn-ea"/>
                <a:cs typeface="+mn-cs"/>
              </a:rPr>
              <a:t>Arulrajah</a:t>
            </a:r>
            <a:r>
              <a:rPr lang="en-US" sz="1200" kern="1200" dirty="0">
                <a:solidFill>
                  <a:schemeClr val="tx1"/>
                </a:solidFill>
                <a:effectLst/>
                <a:latin typeface="+mn-lt"/>
                <a:ea typeface="+mn-ea"/>
                <a:cs typeface="+mn-cs"/>
              </a:rPr>
              <a:t> et al. 2015). Human resource management helps the organization for ensuring flexible working with diversity and inclusion. </a:t>
            </a:r>
          </a:p>
          <a:p>
            <a:endParaRPr lang="en-US" dirty="0"/>
          </a:p>
        </p:txBody>
      </p:sp>
      <p:sp>
        <p:nvSpPr>
          <p:cNvPr id="4" name="Slide Number Placeholder 3"/>
          <p:cNvSpPr>
            <a:spLocks noGrp="1"/>
          </p:cNvSpPr>
          <p:nvPr>
            <p:ph type="sldNum" sz="quarter" idx="10"/>
          </p:nvPr>
        </p:nvSpPr>
        <p:spPr/>
        <p:txBody>
          <a:bodyPr/>
          <a:lstStyle/>
          <a:p>
            <a:fld id="{9A872767-F7F8-4FDB-82AD-D9E843CE0FE1}" type="slidenum">
              <a:rPr lang="en-US" smtClean="0"/>
              <a:t>11</a:t>
            </a:fld>
            <a:endParaRPr lang="en-US"/>
          </a:p>
        </p:txBody>
      </p:sp>
    </p:spTree>
    <p:extLst>
      <p:ext uri="{BB962C8B-B14F-4D97-AF65-F5344CB8AC3E}">
        <p14:creationId xmlns:p14="http://schemas.microsoft.com/office/powerpoint/2010/main" val="3591114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should have to ensure flexible wording environment for the employees for ensuring their priority of the employees. For ensuring the priority of the employees, there should have to ensure human resource management among the employees. Human resource management helps the organization in its improvement and productivity. </a:t>
            </a:r>
          </a:p>
          <a:p>
            <a:endParaRPr lang="en-US" dirty="0"/>
          </a:p>
        </p:txBody>
      </p:sp>
      <p:sp>
        <p:nvSpPr>
          <p:cNvPr id="4" name="Slide Number Placeholder 3"/>
          <p:cNvSpPr>
            <a:spLocks noGrp="1"/>
          </p:cNvSpPr>
          <p:nvPr>
            <p:ph type="sldNum" sz="quarter" idx="10"/>
          </p:nvPr>
        </p:nvSpPr>
        <p:spPr/>
        <p:txBody>
          <a:bodyPr/>
          <a:lstStyle/>
          <a:p>
            <a:fld id="{9A872767-F7F8-4FDB-82AD-D9E843CE0FE1}" type="slidenum">
              <a:rPr lang="en-US" smtClean="0"/>
              <a:t>12</a:t>
            </a:fld>
            <a:endParaRPr lang="en-US"/>
          </a:p>
        </p:txBody>
      </p:sp>
    </p:spTree>
    <p:extLst>
      <p:ext uri="{BB962C8B-B14F-4D97-AF65-F5344CB8AC3E}">
        <p14:creationId xmlns:p14="http://schemas.microsoft.com/office/powerpoint/2010/main" val="3112064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fld id="{32637B58-87C1-446D-BDA9-B06F4BCF7782}" type="datetimeFigureOut">
              <a:rPr lang="en-US" smtClean="0"/>
              <a:t>11/23/22</a:t>
            </a:fld>
            <a:endParaRPr lang="en-US"/>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876546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a:t>Click to edit Master title style</a:t>
            </a:r>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fld id="{32637B58-87C1-446D-BDA9-B06F4BCF7782}" type="datetimeFigureOut">
              <a:rPr lang="en-US" smtClean="0"/>
              <a:t>11/23/22</a:t>
            </a:fld>
            <a:endParaRPr lang="en-US"/>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t>‹#›</a:t>
            </a:fld>
            <a:endParaRPr lang="en-US"/>
          </a:p>
        </p:txBody>
      </p:sp>
    </p:spTree>
    <p:extLst>
      <p:ext uri="{BB962C8B-B14F-4D97-AF65-F5344CB8AC3E}">
        <p14:creationId xmlns:p14="http://schemas.microsoft.com/office/powerpoint/2010/main" val="389613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362016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020558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717327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31451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206391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218943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399926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570585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fld id="{32637B58-87C1-446D-BDA9-B06F4BCF7782}" type="datetimeFigureOut">
              <a:rPr lang="en-US" smtClean="0"/>
              <a:t>11/23/22</a:t>
            </a:fld>
            <a:endParaRPr lang="en-US"/>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785367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fld id="{32637B58-87C1-446D-BDA9-B06F4BCF7782}" type="datetimeFigureOut">
              <a:rPr lang="en-US" smtClean="0"/>
              <a:pPr/>
              <a:t>11/23/22</a:t>
            </a:fld>
            <a:endParaRPr lang="en-US"/>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a:p>
        </p:txBody>
      </p:sp>
    </p:spTree>
    <p:extLst>
      <p:ext uri="{BB962C8B-B14F-4D97-AF65-F5344CB8AC3E}">
        <p14:creationId xmlns:p14="http://schemas.microsoft.com/office/powerpoint/2010/main" val="3752898075"/>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fi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fif"/></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fi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fif"/></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Freeform: Shape 31">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2" name="Rectangle 33">
            <a:extLst>
              <a:ext uri="{FF2B5EF4-FFF2-40B4-BE49-F238E27FC236}">
                <a16:creationId xmlns:a16="http://schemas.microsoft.com/office/drawing/2014/main" id="{DADB9A0B-5BEE-4811-B9BE-434966B3D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F7FB10F0-0B27-4976-8F54-C1827ED7875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
            <a:ext cx="12191999" cy="6850124"/>
          </a:xfrm>
          <a:prstGeom prst="rect">
            <a:avLst/>
          </a:prstGeom>
        </p:spPr>
      </p:pic>
      <p:sp>
        <p:nvSpPr>
          <p:cNvPr id="43" name="Freeform: Shape 35">
            <a:extLst>
              <a:ext uri="{FF2B5EF4-FFF2-40B4-BE49-F238E27FC236}">
                <a16:creationId xmlns:a16="http://schemas.microsoft.com/office/drawing/2014/main" id="{86FAFD5A-982D-4A23-BE62-6332580A8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9673" y="-7875"/>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lumMod val="7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37">
            <a:extLst>
              <a:ext uri="{FF2B5EF4-FFF2-40B4-BE49-F238E27FC236}">
                <a16:creationId xmlns:a16="http://schemas.microsoft.com/office/drawing/2014/main" id="{5537EB9A-A190-4BBE-8731-EF4F640D2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4346192"/>
            <a:ext cx="11582399" cy="2514603"/>
          </a:xfrm>
          <a:custGeom>
            <a:avLst/>
            <a:gdLst>
              <a:gd name="connsiteX0" fmla="*/ 3766723 w 11582399"/>
              <a:gd name="connsiteY0" fmla="*/ 0 h 2514603"/>
              <a:gd name="connsiteX1" fmla="*/ 11582399 w 11582399"/>
              <a:gd name="connsiteY1" fmla="*/ 0 h 2514603"/>
              <a:gd name="connsiteX2" fmla="*/ 11582399 w 11582399"/>
              <a:gd name="connsiteY2" fmla="*/ 2514602 h 2514603"/>
              <a:gd name="connsiteX3" fmla="*/ 8231814 w 11582399"/>
              <a:gd name="connsiteY3" fmla="*/ 2514602 h 2514603"/>
              <a:gd name="connsiteX4" fmla="*/ 8231814 w 11582399"/>
              <a:gd name="connsiteY4" fmla="*/ 2514603 h 2514603"/>
              <a:gd name="connsiteX5" fmla="*/ 0 w 11582399"/>
              <a:gd name="connsiteY5" fmla="*/ 2514603 h 2514603"/>
              <a:gd name="connsiteX6" fmla="*/ 0 w 11582399"/>
              <a:gd name="connsiteY6" fmla="*/ 2453759 h 2514603"/>
              <a:gd name="connsiteX7" fmla="*/ 0 w 11582399"/>
              <a:gd name="connsiteY7" fmla="*/ 2436722 h 2514603"/>
              <a:gd name="connsiteX8" fmla="*/ 861 w 11582399"/>
              <a:gd name="connsiteY8" fmla="*/ 2436722 h 2514603"/>
              <a:gd name="connsiteX9" fmla="*/ 12668 w 11582399"/>
              <a:gd name="connsiteY9" fmla="*/ 2202877 h 2514603"/>
              <a:gd name="connsiteX10" fmla="*/ 2453759 w 11582399"/>
              <a:gd name="connsiteY10" fmla="*/ 1 h 2514603"/>
              <a:gd name="connsiteX11" fmla="*/ 2564348 w 11582399"/>
              <a:gd name="connsiteY11" fmla="*/ 2797 h 2514603"/>
              <a:gd name="connsiteX12" fmla="*/ 3766723 w 11582399"/>
              <a:gd name="connsiteY12" fmla="*/ 2797 h 2514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82399" h="2514603">
                <a:moveTo>
                  <a:pt x="3766723" y="0"/>
                </a:moveTo>
                <a:lnTo>
                  <a:pt x="11582399" y="0"/>
                </a:lnTo>
                <a:lnTo>
                  <a:pt x="11582399" y="2514602"/>
                </a:lnTo>
                <a:lnTo>
                  <a:pt x="8231814" y="2514602"/>
                </a:lnTo>
                <a:lnTo>
                  <a:pt x="8231814" y="2514603"/>
                </a:lnTo>
                <a:lnTo>
                  <a:pt x="0" y="2514603"/>
                </a:lnTo>
                <a:lnTo>
                  <a:pt x="0" y="2453759"/>
                </a:lnTo>
                <a:lnTo>
                  <a:pt x="0" y="2436722"/>
                </a:lnTo>
                <a:lnTo>
                  <a:pt x="861" y="2436722"/>
                </a:lnTo>
                <a:lnTo>
                  <a:pt x="12668" y="2202877"/>
                </a:lnTo>
                <a:cubicBezTo>
                  <a:pt x="138326" y="965555"/>
                  <a:pt x="1183284" y="1"/>
                  <a:pt x="2453759" y="1"/>
                </a:cubicBezTo>
                <a:lnTo>
                  <a:pt x="2564348" y="2797"/>
                </a:lnTo>
                <a:lnTo>
                  <a:pt x="3766723" y="2797"/>
                </a:ln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EEC0FAB6-9835-4DB8-A338-23665E265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3394" y="0"/>
            <a:ext cx="4528607" cy="6858000"/>
          </a:xfrm>
          <a:custGeom>
            <a:avLst/>
            <a:gdLst>
              <a:gd name="connsiteX0" fmla="*/ 3611850 w 4528607"/>
              <a:gd name="connsiteY0" fmla="*/ 0 h 6858000"/>
              <a:gd name="connsiteX1" fmla="*/ 4528607 w 4528607"/>
              <a:gd name="connsiteY1" fmla="*/ 0 h 6858000"/>
              <a:gd name="connsiteX2" fmla="*/ 4528607 w 4528607"/>
              <a:gd name="connsiteY2" fmla="*/ 6858000 h 6858000"/>
              <a:gd name="connsiteX3" fmla="*/ 0 w 4528607"/>
              <a:gd name="connsiteY3" fmla="*/ 6858000 h 6858000"/>
              <a:gd name="connsiteX4" fmla="*/ 157749 w 4528607"/>
              <a:gd name="connsiteY4" fmla="*/ 6846005 h 6858000"/>
              <a:gd name="connsiteX5" fmla="*/ 3612770 w 4528607"/>
              <a:gd name="connsiteY5" fmla="*/ 3017366 h 6858000"/>
              <a:gd name="connsiteX6" fmla="*/ 3611350 w 4528607"/>
              <a:gd name="connsiteY6" fmla="*/ 2961216 h 6858000"/>
              <a:gd name="connsiteX7" fmla="*/ 3611850 w 4528607"/>
              <a:gd name="connsiteY7" fmla="*/ 2961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28607" h="6858000">
                <a:moveTo>
                  <a:pt x="3611850" y="0"/>
                </a:moveTo>
                <a:lnTo>
                  <a:pt x="4528607" y="0"/>
                </a:lnTo>
                <a:lnTo>
                  <a:pt x="4528607" y="6858000"/>
                </a:lnTo>
                <a:lnTo>
                  <a:pt x="0" y="6858000"/>
                </a:lnTo>
                <a:lnTo>
                  <a:pt x="157749" y="6846005"/>
                </a:lnTo>
                <a:cubicBezTo>
                  <a:pt x="2098384" y="6648923"/>
                  <a:pt x="3612770" y="5009996"/>
                  <a:pt x="3612770" y="3017366"/>
                </a:cubicBezTo>
                <a:lnTo>
                  <a:pt x="3611350" y="2961216"/>
                </a:lnTo>
                <a:lnTo>
                  <a:pt x="3611850" y="2961216"/>
                </a:lnTo>
                <a:close/>
              </a:path>
            </a:pathLst>
          </a:custGeom>
          <a:solidFill>
            <a:schemeClr val="accent2">
              <a:lumMod val="75000"/>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itle 1">
            <a:extLst>
              <a:ext uri="{FF2B5EF4-FFF2-40B4-BE49-F238E27FC236}">
                <a16:creationId xmlns:a16="http://schemas.microsoft.com/office/drawing/2014/main" id="{B31BD9B1-27B0-9469-7F40-6A43793EA51C}"/>
              </a:ext>
            </a:extLst>
          </p:cNvPr>
          <p:cNvSpPr>
            <a:spLocks noGrp="1"/>
          </p:cNvSpPr>
          <p:nvPr>
            <p:ph type="title"/>
          </p:nvPr>
        </p:nvSpPr>
        <p:spPr>
          <a:xfrm>
            <a:off x="2067635" y="4626592"/>
            <a:ext cx="9743365" cy="695244"/>
          </a:xfrm>
        </p:spPr>
        <p:txBody>
          <a:bodyPr vert="horz" lIns="91440" tIns="45720" rIns="91440" bIns="45720" rtlCol="0" anchor="b">
            <a:normAutofit/>
          </a:bodyPr>
          <a:lstStyle/>
          <a:p>
            <a:r>
              <a:rPr lang="en-US" sz="3600" dirty="0">
                <a:solidFill>
                  <a:srgbClr val="FFFFFF"/>
                </a:solidFill>
                <a:latin typeface="Times New Roman" panose="02020603050405020304" pitchFamily="18" charset="0"/>
                <a:cs typeface="Times New Roman" panose="02020603050405020304" pitchFamily="18" charset="0"/>
              </a:rPr>
              <a:t>Module code/title: LCBB5004 Managing People </a:t>
            </a:r>
          </a:p>
        </p:txBody>
      </p:sp>
      <p:sp>
        <p:nvSpPr>
          <p:cNvPr id="7" name="TextBox 6">
            <a:extLst>
              <a:ext uri="{FF2B5EF4-FFF2-40B4-BE49-F238E27FC236}">
                <a16:creationId xmlns:a16="http://schemas.microsoft.com/office/drawing/2014/main" id="{29B89EEA-479F-930E-A0C2-D758B40E876F}"/>
              </a:ext>
            </a:extLst>
          </p:cNvPr>
          <p:cNvSpPr txBox="1"/>
          <p:nvPr/>
        </p:nvSpPr>
        <p:spPr>
          <a:xfrm>
            <a:off x="2067635" y="5329711"/>
            <a:ext cx="666285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bg1"/>
                </a:solidFill>
                <a:latin typeface="Times New Roman" panose="02020603050405020304" pitchFamily="18" charset="0"/>
                <a:cs typeface="Times New Roman" panose="02020603050405020304" pitchFamily="18" charset="0"/>
              </a:rPr>
              <a:t>Module leader:  Dr. Mushfiqur Rahman</a:t>
            </a:r>
          </a:p>
          <a:p>
            <a:r>
              <a:rPr lang="en-US" sz="2000" b="1" dirty="0">
                <a:solidFill>
                  <a:schemeClr val="bg1"/>
                </a:solidFill>
                <a:latin typeface="Times New Roman" panose="02020603050405020304" pitchFamily="18" charset="0"/>
                <a:cs typeface="Times New Roman" panose="02020603050405020304" pitchFamily="18" charset="0"/>
              </a:rPr>
              <a:t>Program: Managing people (LCBB5004)</a:t>
            </a:r>
          </a:p>
          <a:p>
            <a:r>
              <a:rPr lang="en-US" sz="2000" b="1" dirty="0">
                <a:solidFill>
                  <a:schemeClr val="bg1"/>
                </a:solidFill>
                <a:latin typeface="Times New Roman" panose="02020603050405020304" pitchFamily="18" charset="0"/>
                <a:cs typeface="Times New Roman" panose="02020603050405020304" pitchFamily="18" charset="0"/>
              </a:rPr>
              <a:t>Student Name and ID: Anca Georgiana Cretan</a:t>
            </a:r>
          </a:p>
          <a:p>
            <a:r>
              <a:rPr lang="en-US" sz="2000" b="1">
                <a:solidFill>
                  <a:schemeClr val="bg1"/>
                </a:solidFill>
                <a:latin typeface="Times New Roman" panose="02020603050405020304" pitchFamily="18" charset="0"/>
                <a:cs typeface="Times New Roman" panose="02020603050405020304" pitchFamily="18" charset="0"/>
              </a:rPr>
              <a:t>ID: 2030045</a:t>
            </a:r>
            <a:endParaRPr lang="en-US" sz="20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9501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D415D88-0075-4A82-A283-1E6021BDC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052C4CA-EF1C-4037-ADF2-52072C0FA3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38901"/>
          </a:xfrm>
          <a:prstGeom prst="rect">
            <a:avLst/>
          </a:pr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62FFAB10-A439-4002-AA9D-56DA3A69954B}"/>
              </a:ext>
            </a:extLst>
          </p:cNvPr>
          <p:cNvSpPr>
            <a:spLocks noGrp="1"/>
          </p:cNvSpPr>
          <p:nvPr>
            <p:ph type="title"/>
          </p:nvPr>
        </p:nvSpPr>
        <p:spPr>
          <a:xfrm>
            <a:off x="914401" y="584634"/>
            <a:ext cx="9753599" cy="1111261"/>
          </a:xfrm>
        </p:spPr>
        <p:txBody>
          <a:bodyPr>
            <a:normAutofit/>
          </a:bodyPr>
          <a:lstStyle/>
          <a:p>
            <a:pPr algn="ctr"/>
            <a:r>
              <a:rPr lang="en-US" dirty="0">
                <a:solidFill>
                  <a:schemeClr val="bg2"/>
                </a:solidFill>
                <a:latin typeface="Times New Roman" panose="02020603050405020304" pitchFamily="18" charset="0"/>
                <a:cs typeface="Times New Roman" panose="02020603050405020304" pitchFamily="18" charset="0"/>
              </a:rPr>
              <a:t>Introduction</a:t>
            </a:r>
          </a:p>
        </p:txBody>
      </p:sp>
      <p:sp>
        <p:nvSpPr>
          <p:cNvPr id="23" name="Freeform: Shape 22">
            <a:extLst>
              <a:ext uri="{FF2B5EF4-FFF2-40B4-BE49-F238E27FC236}">
                <a16:creationId xmlns:a16="http://schemas.microsoft.com/office/drawing/2014/main" id="{DD9E71F0-7A48-4C29-8E61-F44D090F7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353" y="-4014"/>
            <a:ext cx="2343647" cy="4393053"/>
          </a:xfrm>
          <a:custGeom>
            <a:avLst/>
            <a:gdLst>
              <a:gd name="connsiteX0" fmla="*/ 2338914 w 2343647"/>
              <a:gd name="connsiteY0" fmla="*/ 0 h 4393053"/>
              <a:gd name="connsiteX1" fmla="*/ 2340512 w 2343647"/>
              <a:gd name="connsiteY1" fmla="*/ 0 h 4393053"/>
              <a:gd name="connsiteX2" fmla="*/ 2341290 w 2343647"/>
              <a:gd name="connsiteY2" fmla="*/ 1095261 h 4393053"/>
              <a:gd name="connsiteX3" fmla="*/ 2343647 w 2343647"/>
              <a:gd name="connsiteY3" fmla="*/ 4393053 h 4393053"/>
              <a:gd name="connsiteX4" fmla="*/ 2340504 w 2343647"/>
              <a:gd name="connsiteY4" fmla="*/ 4330809 h 4393053"/>
              <a:gd name="connsiteX5" fmla="*/ 134816 w 2343647"/>
              <a:gd name="connsiteY5" fmla="*/ 2139079 h 4393053"/>
              <a:gd name="connsiteX6" fmla="*/ 0 w 2343647"/>
              <a:gd name="connsiteY6" fmla="*/ 2132696 h 4393053"/>
              <a:gd name="connsiteX7" fmla="*/ 134816 w 2343647"/>
              <a:gd name="connsiteY7" fmla="*/ 2126313 h 4393053"/>
              <a:gd name="connsiteX8" fmla="*/ 2309087 w 2343647"/>
              <a:gd name="connsiteY8" fmla="*/ 203119 h 439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647" h="4393053">
                <a:moveTo>
                  <a:pt x="2338914" y="0"/>
                </a:moveTo>
                <a:lnTo>
                  <a:pt x="2340512" y="0"/>
                </a:lnTo>
                <a:lnTo>
                  <a:pt x="2341290" y="1095261"/>
                </a:lnTo>
                <a:cubicBezTo>
                  <a:pt x="2342076" y="2194525"/>
                  <a:pt x="2342861" y="3278435"/>
                  <a:pt x="2343647" y="4393053"/>
                </a:cubicBezTo>
                <a:lnTo>
                  <a:pt x="2340504" y="4330809"/>
                </a:lnTo>
                <a:cubicBezTo>
                  <a:pt x="2222700" y="3170819"/>
                  <a:pt x="1296917" y="2249689"/>
                  <a:pt x="134816" y="2139079"/>
                </a:cubicBezTo>
                <a:lnTo>
                  <a:pt x="0" y="2132696"/>
                </a:lnTo>
                <a:lnTo>
                  <a:pt x="134816" y="2126313"/>
                </a:lnTo>
                <a:cubicBezTo>
                  <a:pt x="1224286" y="2022616"/>
                  <a:pt x="2106054" y="1254528"/>
                  <a:pt x="2309087" y="20311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075398C-58B1-464A-9B13-3374F24FA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353" y="-4014"/>
            <a:ext cx="2343647" cy="4393053"/>
          </a:xfrm>
          <a:custGeom>
            <a:avLst/>
            <a:gdLst>
              <a:gd name="connsiteX0" fmla="*/ 2338914 w 2343647"/>
              <a:gd name="connsiteY0" fmla="*/ 0 h 4393053"/>
              <a:gd name="connsiteX1" fmla="*/ 2340512 w 2343647"/>
              <a:gd name="connsiteY1" fmla="*/ 0 h 4393053"/>
              <a:gd name="connsiteX2" fmla="*/ 2341290 w 2343647"/>
              <a:gd name="connsiteY2" fmla="*/ 1095261 h 4393053"/>
              <a:gd name="connsiteX3" fmla="*/ 2343647 w 2343647"/>
              <a:gd name="connsiteY3" fmla="*/ 4393053 h 4393053"/>
              <a:gd name="connsiteX4" fmla="*/ 2340504 w 2343647"/>
              <a:gd name="connsiteY4" fmla="*/ 4330809 h 4393053"/>
              <a:gd name="connsiteX5" fmla="*/ 134816 w 2343647"/>
              <a:gd name="connsiteY5" fmla="*/ 2139079 h 4393053"/>
              <a:gd name="connsiteX6" fmla="*/ 0 w 2343647"/>
              <a:gd name="connsiteY6" fmla="*/ 2132696 h 4393053"/>
              <a:gd name="connsiteX7" fmla="*/ 134816 w 2343647"/>
              <a:gd name="connsiteY7" fmla="*/ 2126313 h 4393053"/>
              <a:gd name="connsiteX8" fmla="*/ 2309087 w 2343647"/>
              <a:gd name="connsiteY8" fmla="*/ 203119 h 439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647" h="4393053">
                <a:moveTo>
                  <a:pt x="2338914" y="0"/>
                </a:moveTo>
                <a:lnTo>
                  <a:pt x="2340512" y="0"/>
                </a:lnTo>
                <a:lnTo>
                  <a:pt x="2341290" y="1095261"/>
                </a:lnTo>
                <a:cubicBezTo>
                  <a:pt x="2342076" y="2194525"/>
                  <a:pt x="2342861" y="3278435"/>
                  <a:pt x="2343647" y="4393053"/>
                </a:cubicBezTo>
                <a:lnTo>
                  <a:pt x="2340504" y="4330809"/>
                </a:lnTo>
                <a:cubicBezTo>
                  <a:pt x="2222700" y="3170819"/>
                  <a:pt x="1296917" y="2249689"/>
                  <a:pt x="134816" y="2139079"/>
                </a:cubicBezTo>
                <a:lnTo>
                  <a:pt x="0" y="2132696"/>
                </a:lnTo>
                <a:lnTo>
                  <a:pt x="134816" y="2126313"/>
                </a:lnTo>
                <a:cubicBezTo>
                  <a:pt x="1224286" y="2022616"/>
                  <a:pt x="2106054" y="1254528"/>
                  <a:pt x="2309087" y="203119"/>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Content Placeholder 10">
            <a:extLst>
              <a:ext uri="{FF2B5EF4-FFF2-40B4-BE49-F238E27FC236}">
                <a16:creationId xmlns:a16="http://schemas.microsoft.com/office/drawing/2014/main" id="{175A6661-461D-02AE-AB16-FE5AF0C5202E}"/>
              </a:ext>
            </a:extLst>
          </p:cNvPr>
          <p:cNvSpPr>
            <a:spLocks noGrp="1"/>
          </p:cNvSpPr>
          <p:nvPr>
            <p:ph idx="1"/>
          </p:nvPr>
        </p:nvSpPr>
        <p:spPr>
          <a:xfrm>
            <a:off x="274319" y="2587786"/>
            <a:ext cx="10931237" cy="4029145"/>
          </a:xfrm>
        </p:spPr>
        <p:txBody>
          <a:bodyPr vert="horz" lIns="91440" tIns="45720" rIns="91440" bIns="45720" rtlCol="0" anchor="t">
            <a:no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One of the most important skills a manager in an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needs to have is the ability to manage people. The </a:t>
            </a:r>
            <a:r>
              <a:rPr lang="en-US" dirty="0" err="1">
                <a:latin typeface="Times New Roman" panose="02020603050405020304" pitchFamily="18" charset="0"/>
                <a:cs typeface="Times New Roman" panose="02020603050405020304" pitchFamily="18" charset="0"/>
              </a:rPr>
              <a:t>practise</a:t>
            </a:r>
            <a:r>
              <a:rPr lang="en-US" dirty="0">
                <a:latin typeface="Times New Roman" panose="02020603050405020304" pitchFamily="18" charset="0"/>
                <a:cs typeface="Times New Roman" panose="02020603050405020304" pitchFamily="18" charset="0"/>
              </a:rPr>
              <a:t> or policy of managing personnel inside an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is referred to as human resource management (HRM). The business need to be required to manage its workers by fostering a positive working environment and promoting diversity and inclusion through the provision of flexible working arrangements. The purpose of this argument is to argue for the inclusion of more flexibility in this evaluation's policies about diversity and inclusion. I have recently been promoted to the position of manager at Tesco Company, and one of my primary responsibilities will be to oversee the management of employees in an adaptable setting.</a:t>
            </a:r>
          </a:p>
        </p:txBody>
      </p:sp>
    </p:spTree>
    <p:extLst>
      <p:ext uri="{BB962C8B-B14F-4D97-AF65-F5344CB8AC3E}">
        <p14:creationId xmlns:p14="http://schemas.microsoft.com/office/powerpoint/2010/main" val="12531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cstate="print">
              <a:extLst>
                <a:ext uri="{28A0092B-C50C-407E-A947-70E740481C1C}">
                  <a14:useLocalDpi xmlns:a14="http://schemas.microsoft.com/office/drawing/2010/main" val="0"/>
                </a:ext>
              </a:extLst>
            </a:blip>
            <a:srcRect/>
            <a:stretch>
              <a:fillRect/>
            </a:stretch>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FA0B0F3-4BE3-414F-BF92-563F722B1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B544EC4-1768-4207-B2BF-E80679952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F3328C-3E22-9C4D-58AA-9DA694AF9ED6}"/>
              </a:ext>
            </a:extLst>
          </p:cNvPr>
          <p:cNvSpPr>
            <a:spLocks noGrp="1"/>
          </p:cNvSpPr>
          <p:nvPr>
            <p:ph type="title"/>
          </p:nvPr>
        </p:nvSpPr>
        <p:spPr>
          <a:xfrm>
            <a:off x="914400" y="666338"/>
            <a:ext cx="9753600" cy="1239528"/>
          </a:xfrm>
        </p:spPr>
        <p:txBody>
          <a:bodyPr>
            <a:noAutofit/>
          </a:bodyPr>
          <a:lstStyle/>
          <a:p>
            <a:pPr algn="ctr"/>
            <a:r>
              <a:rPr lang="en-GB" dirty="0">
                <a:solidFill>
                  <a:schemeClr val="bg2"/>
                </a:solidFill>
                <a:latin typeface="Times New Roman" panose="02020603050405020304" pitchFamily="18" charset="0"/>
                <a:cs typeface="Times New Roman" panose="02020603050405020304" pitchFamily="18" charset="0"/>
              </a:rPr>
              <a:t>Flexible working</a:t>
            </a:r>
            <a:br>
              <a:rPr lang="en-GB" dirty="0">
                <a:solidFill>
                  <a:schemeClr val="bg2"/>
                </a:solidFill>
                <a:latin typeface="Times New Roman" panose="02020603050405020304" pitchFamily="18" charset="0"/>
                <a:cs typeface="Times New Roman" panose="02020603050405020304" pitchFamily="18" charset="0"/>
              </a:rPr>
            </a:br>
            <a:endParaRPr lang="en-GB" dirty="0">
              <a:solidFill>
                <a:schemeClr val="bg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5508D7-1ED2-CE55-21D7-2A7F06579B5B}"/>
              </a:ext>
            </a:extLst>
          </p:cNvPr>
          <p:cNvSpPr>
            <a:spLocks noGrp="1"/>
          </p:cNvSpPr>
          <p:nvPr>
            <p:ph idx="1"/>
          </p:nvPr>
        </p:nvSpPr>
        <p:spPr>
          <a:xfrm>
            <a:off x="5156" y="2332989"/>
            <a:ext cx="6731546" cy="4525011"/>
          </a:xfrm>
        </p:spPr>
        <p:txBody>
          <a:bodyPr vert="horz" lIns="91440" tIns="45720" rIns="91440" bIns="45720" rtlCol="0" anchor="t">
            <a:normAutofit/>
          </a:bodyPr>
          <a:lstStyle/>
          <a:p>
            <a:pPr algn="just">
              <a:lnSpc>
                <a:spcPct val="150000"/>
              </a:lnSpc>
              <a:buFont typeface="Wingdings" panose="05000000000000000000" pitchFamily="2" charset="2"/>
              <a:buChar char="q"/>
            </a:pPr>
            <a:r>
              <a:rPr lang="en-GB" b="1" dirty="0">
                <a:solidFill>
                  <a:schemeClr val="bg2"/>
                </a:solidFill>
                <a:latin typeface="Times New Roman" panose="02020603050405020304" pitchFamily="18" charset="0"/>
                <a:cs typeface="Times New Roman" panose="02020603050405020304" pitchFamily="18" charset="0"/>
              </a:rPr>
              <a:t>Working flexibly means adapting one's work schedule to the requirements and preferences of one's employer. The variable work schedule is dependent on (Soga et al. 2022) -</a:t>
            </a:r>
          </a:p>
          <a:p>
            <a:pPr algn="just">
              <a:lnSpc>
                <a:spcPct val="150000"/>
              </a:lnSpc>
              <a:buFont typeface="Wingdings" panose="05000000000000000000" pitchFamily="2" charset="2"/>
              <a:buChar char="q"/>
            </a:pPr>
            <a:r>
              <a:rPr lang="en-GB" b="1" dirty="0">
                <a:solidFill>
                  <a:schemeClr val="bg2"/>
                </a:solidFill>
                <a:latin typeface="Times New Roman" panose="02020603050405020304" pitchFamily="18" charset="0"/>
                <a:cs typeface="Times New Roman" panose="02020603050405020304" pitchFamily="18" charset="0"/>
              </a:rPr>
              <a:t>Division of labour</a:t>
            </a:r>
          </a:p>
          <a:p>
            <a:pPr algn="just">
              <a:lnSpc>
                <a:spcPct val="150000"/>
              </a:lnSpc>
              <a:buFont typeface="Wingdings" panose="05000000000000000000" pitchFamily="2" charset="2"/>
              <a:buChar char="q"/>
            </a:pPr>
            <a:r>
              <a:rPr lang="en-GB" b="1" dirty="0">
                <a:solidFill>
                  <a:schemeClr val="bg2"/>
                </a:solidFill>
                <a:latin typeface="Times New Roman" panose="02020603050405020304" pitchFamily="18" charset="0"/>
                <a:cs typeface="Times New Roman" panose="02020603050405020304" pitchFamily="18" charset="0"/>
              </a:rPr>
              <a:t>Part time</a:t>
            </a:r>
          </a:p>
          <a:p>
            <a:pPr algn="just">
              <a:lnSpc>
                <a:spcPct val="150000"/>
              </a:lnSpc>
              <a:buFont typeface="Wingdings" panose="05000000000000000000" pitchFamily="2" charset="2"/>
              <a:buChar char="q"/>
            </a:pPr>
            <a:r>
              <a:rPr lang="en-GB" b="1" dirty="0">
                <a:solidFill>
                  <a:schemeClr val="bg2"/>
                </a:solidFill>
                <a:latin typeface="Times New Roman" panose="02020603050405020304" pitchFamily="18" charset="0"/>
                <a:cs typeface="Times New Roman" panose="02020603050405020304" pitchFamily="18" charset="0"/>
              </a:rPr>
              <a:t>Condensed time periods</a:t>
            </a:r>
          </a:p>
          <a:p>
            <a:pPr algn="just">
              <a:lnSpc>
                <a:spcPct val="150000"/>
              </a:lnSpc>
              <a:buFont typeface="Wingdings" panose="05000000000000000000" pitchFamily="2" charset="2"/>
              <a:buChar char="q"/>
            </a:pPr>
            <a:r>
              <a:rPr lang="en-GB" b="1" dirty="0">
                <a:solidFill>
                  <a:schemeClr val="bg2"/>
                </a:solidFill>
                <a:latin typeface="Times New Roman" panose="02020603050405020304" pitchFamily="18" charset="0"/>
                <a:cs typeface="Times New Roman" panose="02020603050405020304" pitchFamily="18" charset="0"/>
              </a:rPr>
              <a:t>Flexible time</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08824" y="2128964"/>
            <a:ext cx="5288332" cy="4729035"/>
          </a:xfrm>
          <a:prstGeom prst="rect">
            <a:avLst/>
          </a:prstGeom>
        </p:spPr>
      </p:pic>
    </p:spTree>
    <p:extLst>
      <p:ext uri="{BB962C8B-B14F-4D97-AF65-F5344CB8AC3E}">
        <p14:creationId xmlns:p14="http://schemas.microsoft.com/office/powerpoint/2010/main" val="562366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F92F0-0CEE-0165-6304-9E04F8EECC39}"/>
              </a:ext>
            </a:extLst>
          </p:cNvPr>
          <p:cNvSpPr>
            <a:spLocks noGrp="1"/>
          </p:cNvSpPr>
          <p:nvPr>
            <p:ph idx="1"/>
          </p:nvPr>
        </p:nvSpPr>
        <p:spPr/>
        <p:txBody>
          <a:bodyPr/>
          <a:lstStyle/>
          <a:p>
            <a:r>
              <a:rPr lang="en-GB" dirty="0"/>
              <a:t>Employment that can be adjusted to meet the requirements of the employee is referred to as flexible work.</a:t>
            </a:r>
          </a:p>
          <a:p>
            <a:r>
              <a:rPr lang="en-GB" dirty="0"/>
              <a:t>Having a start time that is adjustable as well as a finish time that is flexible</a:t>
            </a:r>
          </a:p>
          <a:p>
            <a:r>
              <a:rPr lang="en-GB" dirty="0"/>
              <a:t>Every worker has the ability to make a request for more flexible working arrangements.</a:t>
            </a:r>
            <a:endParaRPr lang="en-US" dirty="0"/>
          </a:p>
        </p:txBody>
      </p:sp>
    </p:spTree>
    <p:extLst>
      <p:ext uri="{BB962C8B-B14F-4D97-AF65-F5344CB8AC3E}">
        <p14:creationId xmlns:p14="http://schemas.microsoft.com/office/powerpoint/2010/main" val="2728450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FA0B0F3-4BE3-414F-BF92-563F722B1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B544EC4-1768-4207-B2BF-E80679952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F3328C-3E22-9C4D-58AA-9DA694AF9ED6}"/>
              </a:ext>
            </a:extLst>
          </p:cNvPr>
          <p:cNvSpPr>
            <a:spLocks noGrp="1"/>
          </p:cNvSpPr>
          <p:nvPr>
            <p:ph type="title"/>
          </p:nvPr>
        </p:nvSpPr>
        <p:spPr>
          <a:xfrm>
            <a:off x="564969" y="636261"/>
            <a:ext cx="10561320" cy="1239528"/>
          </a:xfrm>
        </p:spPr>
        <p:txBody>
          <a:bodyPr>
            <a:noAutofit/>
          </a:bodyPr>
          <a:lstStyle/>
          <a:p>
            <a:pPr algn="ctr"/>
            <a:r>
              <a:rPr lang="en-GB" dirty="0">
                <a:solidFill>
                  <a:schemeClr val="bg2"/>
                </a:solidFill>
                <a:latin typeface="Times New Roman" panose="02020603050405020304" pitchFamily="18" charset="0"/>
                <a:cs typeface="Times New Roman" panose="02020603050405020304" pitchFamily="18" charset="0"/>
              </a:rPr>
              <a:t>Diversity and inclusion</a:t>
            </a:r>
            <a:br>
              <a:rPr lang="en-GB" dirty="0">
                <a:solidFill>
                  <a:schemeClr val="bg2"/>
                </a:solidFill>
                <a:latin typeface="Times New Roman" panose="02020603050405020304" pitchFamily="18" charset="0"/>
                <a:cs typeface="Times New Roman" panose="02020603050405020304" pitchFamily="18" charset="0"/>
              </a:rPr>
            </a:br>
            <a:endParaRPr lang="en-GB" dirty="0">
              <a:solidFill>
                <a:schemeClr val="bg2"/>
              </a:solidFill>
              <a:latin typeface="Times New Roman" panose="02020603050405020304" pitchFamily="18" charset="0"/>
              <a:cs typeface="Times New Roman" panose="02020603050405020304" pitchFamily="18" charset="0"/>
            </a:endParaRPr>
          </a:p>
        </p:txBody>
      </p:sp>
      <p:sp>
        <p:nvSpPr>
          <p:cNvPr id="11" name="Content Placeholder 2">
            <a:extLst>
              <a:ext uri="{FF2B5EF4-FFF2-40B4-BE49-F238E27FC236}">
                <a16:creationId xmlns:a16="http://schemas.microsoft.com/office/drawing/2014/main" id="{B85508D7-1ED2-CE55-21D7-2A7F06579B5B}"/>
              </a:ext>
            </a:extLst>
          </p:cNvPr>
          <p:cNvSpPr>
            <a:spLocks noGrp="1"/>
          </p:cNvSpPr>
          <p:nvPr>
            <p:ph idx="1"/>
          </p:nvPr>
        </p:nvSpPr>
        <p:spPr>
          <a:xfrm>
            <a:off x="425683" y="2576330"/>
            <a:ext cx="5088426" cy="3834303"/>
          </a:xfrm>
        </p:spPr>
        <p:txBody>
          <a:bodyPr vert="horz" lIns="91440" tIns="45720" rIns="91440" bIns="45720" rtlCol="0" anchor="t">
            <a:normAutofit fontScale="92500" lnSpcReduction="20000"/>
          </a:bodyPr>
          <a:lstStyle/>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Diversity refers to the qualities and features that set individuals apart from one another (Kirton et al. 2021).</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Inclusion can refer to either the policy or the </a:t>
            </a:r>
            <a:r>
              <a:rPr lang="en-US" b="1" dirty="0" err="1">
                <a:latin typeface="Times New Roman" panose="02020603050405020304" pitchFamily="18" charset="0"/>
                <a:cs typeface="Times New Roman" panose="02020603050405020304" pitchFamily="18" charset="0"/>
              </a:rPr>
              <a:t>practise</a:t>
            </a:r>
            <a:r>
              <a:rPr lang="en-US" b="1" dirty="0">
                <a:latin typeface="Times New Roman" panose="02020603050405020304" pitchFamily="18" charset="0"/>
                <a:cs typeface="Times New Roman" panose="02020603050405020304" pitchFamily="18" charset="0"/>
              </a:rPr>
              <a:t> of ensuring that every member of society has access to the same opportunities and resources.</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Both diversity and inclusiveness are essential to achieving true success.</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50676" y="2128964"/>
            <a:ext cx="5736168" cy="4729036"/>
          </a:xfrm>
          <a:prstGeom prst="rect">
            <a:avLst/>
          </a:prstGeom>
        </p:spPr>
      </p:pic>
    </p:spTree>
    <p:extLst>
      <p:ext uri="{BB962C8B-B14F-4D97-AF65-F5344CB8AC3E}">
        <p14:creationId xmlns:p14="http://schemas.microsoft.com/office/powerpoint/2010/main" val="2527026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FA0B0F3-4BE3-414F-BF92-563F722B1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B544EC4-1768-4207-B2BF-E80679952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F3328C-3E22-9C4D-58AA-9DA694AF9ED6}"/>
              </a:ext>
            </a:extLst>
          </p:cNvPr>
          <p:cNvSpPr>
            <a:spLocks noGrp="1"/>
          </p:cNvSpPr>
          <p:nvPr>
            <p:ph type="title"/>
          </p:nvPr>
        </p:nvSpPr>
        <p:spPr>
          <a:xfrm>
            <a:off x="815340" y="1064482"/>
            <a:ext cx="10561320" cy="1239528"/>
          </a:xfrm>
        </p:spPr>
        <p:txBody>
          <a:bodyPr>
            <a:noAutofit/>
          </a:bodyPr>
          <a:lstStyle/>
          <a:p>
            <a:pPr algn="ctr"/>
            <a:r>
              <a:rPr lang="en-GB" dirty="0">
                <a:solidFill>
                  <a:schemeClr val="bg2"/>
                </a:solidFill>
                <a:latin typeface="Times New Roman" panose="02020603050405020304" pitchFamily="18" charset="0"/>
                <a:cs typeface="Times New Roman" panose="02020603050405020304" pitchFamily="18" charset="0"/>
              </a:rPr>
              <a:t>A case in favour of flexible working in relation to diversity and inclusion</a:t>
            </a:r>
            <a:br>
              <a:rPr lang="en-GB" dirty="0">
                <a:solidFill>
                  <a:schemeClr val="bg2"/>
                </a:solidFill>
                <a:latin typeface="Times New Roman" panose="02020603050405020304" pitchFamily="18" charset="0"/>
                <a:cs typeface="Times New Roman" panose="02020603050405020304" pitchFamily="18" charset="0"/>
              </a:rPr>
            </a:br>
            <a:endParaRPr lang="en-GB" dirty="0">
              <a:solidFill>
                <a:schemeClr val="bg2"/>
              </a:solidFill>
              <a:latin typeface="Times New Roman" panose="02020603050405020304" pitchFamily="18" charset="0"/>
              <a:cs typeface="Times New Roman" panose="02020603050405020304" pitchFamily="18" charset="0"/>
            </a:endParaRPr>
          </a:p>
        </p:txBody>
      </p:sp>
      <p:sp>
        <p:nvSpPr>
          <p:cNvPr id="11" name="Content Placeholder 2">
            <a:extLst>
              <a:ext uri="{FF2B5EF4-FFF2-40B4-BE49-F238E27FC236}">
                <a16:creationId xmlns:a16="http://schemas.microsoft.com/office/drawing/2014/main" id="{B85508D7-1ED2-CE55-21D7-2A7F06579B5B}"/>
              </a:ext>
            </a:extLst>
          </p:cNvPr>
          <p:cNvSpPr>
            <a:spLocks noGrp="1"/>
          </p:cNvSpPr>
          <p:nvPr>
            <p:ph idx="1"/>
          </p:nvPr>
        </p:nvSpPr>
        <p:spPr>
          <a:xfrm>
            <a:off x="226177" y="2512050"/>
            <a:ext cx="6224499" cy="4188008"/>
          </a:xfrm>
        </p:spPr>
        <p:txBody>
          <a:bodyPr vert="horz" lIns="91440" tIns="45720" rIns="91440" bIns="45720" rtlCol="0" anchor="t">
            <a:normAutofit/>
          </a:bodyPr>
          <a:lstStyle/>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There is a connection between having a welcoming flexible work environment and diversity and inclusion. This is vital for enhancing the productivity of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in accordance with their requirements.</a:t>
            </a:r>
            <a:endParaRPr lang="en-US" b="1"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1616" y="2127422"/>
            <a:ext cx="5655228" cy="4730578"/>
          </a:xfrm>
          <a:prstGeom prst="rect">
            <a:avLst/>
          </a:prstGeom>
        </p:spPr>
      </p:pic>
    </p:spTree>
    <p:extLst>
      <p:ext uri="{BB962C8B-B14F-4D97-AF65-F5344CB8AC3E}">
        <p14:creationId xmlns:p14="http://schemas.microsoft.com/office/powerpoint/2010/main" val="855131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ECB3BF-01B1-DBD6-015A-6B22C2662A79}"/>
              </a:ext>
            </a:extLst>
          </p:cNvPr>
          <p:cNvSpPr>
            <a:spLocks noGrp="1"/>
          </p:cNvSpPr>
          <p:nvPr>
            <p:ph idx="1"/>
          </p:nvPr>
        </p:nvSpPr>
        <p:spPr/>
        <p:txBody>
          <a:bodyPr/>
          <a:lstStyle/>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Attraction of skilled workers</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heightened levels of employee participation, work happiness, and loyalty.</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Absenteeism has gone down, and everyone's health has improved.</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Productivity.</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enhancing the results of a firm</a:t>
            </a:r>
            <a:endParaRPr lang="en-US" dirty="0"/>
          </a:p>
        </p:txBody>
      </p:sp>
      <p:sp>
        <p:nvSpPr>
          <p:cNvPr id="7" name="Title 6">
            <a:extLst>
              <a:ext uri="{FF2B5EF4-FFF2-40B4-BE49-F238E27FC236}">
                <a16:creationId xmlns:a16="http://schemas.microsoft.com/office/drawing/2014/main" id="{B0DBE625-FA83-15F2-4FBC-7C608B4AB2F2}"/>
              </a:ext>
            </a:extLst>
          </p:cNvPr>
          <p:cNvSpPr>
            <a:spLocks noGrp="1"/>
          </p:cNvSpPr>
          <p:nvPr>
            <p:ph type="title"/>
          </p:nvPr>
        </p:nvSpPr>
        <p:spPr/>
        <p:txBody>
          <a:bodyPr/>
          <a:lstStyle/>
          <a:p>
            <a:r>
              <a:rPr lang="en-GB" dirty="0"/>
              <a:t>Flexible working relation to diversity and inclusion </a:t>
            </a:r>
            <a:endParaRPr lang="en-US" dirty="0"/>
          </a:p>
        </p:txBody>
      </p:sp>
    </p:spTree>
    <p:extLst>
      <p:ext uri="{BB962C8B-B14F-4D97-AF65-F5344CB8AC3E}">
        <p14:creationId xmlns:p14="http://schemas.microsoft.com/office/powerpoint/2010/main" val="3162595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FA0B0F3-4BE3-414F-BF92-563F722B1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B544EC4-1768-4207-B2BF-E80679952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F3328C-3E22-9C4D-58AA-9DA694AF9ED6}"/>
              </a:ext>
            </a:extLst>
          </p:cNvPr>
          <p:cNvSpPr>
            <a:spLocks noGrp="1"/>
          </p:cNvSpPr>
          <p:nvPr>
            <p:ph type="title"/>
          </p:nvPr>
        </p:nvSpPr>
        <p:spPr>
          <a:xfrm>
            <a:off x="564969" y="636261"/>
            <a:ext cx="10561320" cy="1239528"/>
          </a:xfrm>
        </p:spPr>
        <p:txBody>
          <a:bodyPr>
            <a:noAutofit/>
          </a:bodyPr>
          <a:lstStyle/>
          <a:p>
            <a:pPr algn="ctr"/>
            <a:r>
              <a:rPr lang="en-GB" dirty="0">
                <a:solidFill>
                  <a:schemeClr val="bg2"/>
                </a:solidFill>
                <a:latin typeface="Times New Roman" panose="02020603050405020304" pitchFamily="18" charset="0"/>
                <a:cs typeface="Times New Roman" panose="02020603050405020304" pitchFamily="18" charset="0"/>
              </a:rPr>
              <a:t>Human Resource Management</a:t>
            </a:r>
            <a:br>
              <a:rPr lang="en-GB" dirty="0">
                <a:solidFill>
                  <a:schemeClr val="bg2"/>
                </a:solidFill>
                <a:latin typeface="Times New Roman" panose="02020603050405020304" pitchFamily="18" charset="0"/>
                <a:cs typeface="Times New Roman" panose="02020603050405020304" pitchFamily="18" charset="0"/>
              </a:rPr>
            </a:br>
            <a:endParaRPr lang="en-GB" dirty="0">
              <a:solidFill>
                <a:schemeClr val="bg2"/>
              </a:solidFill>
              <a:latin typeface="Times New Roman" panose="02020603050405020304" pitchFamily="18" charset="0"/>
              <a:cs typeface="Times New Roman" panose="02020603050405020304" pitchFamily="18" charset="0"/>
            </a:endParaRPr>
          </a:p>
        </p:txBody>
      </p:sp>
      <p:sp>
        <p:nvSpPr>
          <p:cNvPr id="11" name="Content Placeholder 2">
            <a:extLst>
              <a:ext uri="{FF2B5EF4-FFF2-40B4-BE49-F238E27FC236}">
                <a16:creationId xmlns:a16="http://schemas.microsoft.com/office/drawing/2014/main" id="{B85508D7-1ED2-CE55-21D7-2A7F06579B5B}"/>
              </a:ext>
            </a:extLst>
          </p:cNvPr>
          <p:cNvSpPr>
            <a:spLocks noGrp="1"/>
          </p:cNvSpPr>
          <p:nvPr>
            <p:ph idx="1"/>
          </p:nvPr>
        </p:nvSpPr>
        <p:spPr>
          <a:xfrm>
            <a:off x="226178" y="2512050"/>
            <a:ext cx="5709110" cy="4188008"/>
          </a:xfrm>
        </p:spPr>
        <p:txBody>
          <a:bodyPr vert="horz" lIns="91440" tIns="45720" rIns="91440" bIns="45720" rtlCol="0" anchor="t">
            <a:normAutofit lnSpcReduction="10000"/>
          </a:bodyPr>
          <a:lstStyle/>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The management of an organization's staff and other members is referred to as human resource management, abbreviated HRM (Mathis et al. 2016).</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It is beneficial to an </a:t>
            </a:r>
            <a:r>
              <a:rPr lang="en-US" b="1" dirty="0" err="1">
                <a:latin typeface="Times New Roman" panose="02020603050405020304" pitchFamily="18" charset="0"/>
                <a:cs typeface="Times New Roman" panose="02020603050405020304" pitchFamily="18" charset="0"/>
              </a:rPr>
              <a:t>organisation</a:t>
            </a:r>
            <a:r>
              <a:rPr lang="en-US" b="1" dirty="0">
                <a:latin typeface="Times New Roman" panose="02020603050405020304" pitchFamily="18" charset="0"/>
                <a:cs typeface="Times New Roman" panose="02020603050405020304" pitchFamily="18" charset="0"/>
              </a:rPr>
              <a:t> in the areas of recruiting, hiring, deploying, and managing its people.</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It ensures that the company continues to function effectively.</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4051" y="2128964"/>
            <a:ext cx="5763105" cy="4729036"/>
          </a:xfrm>
          <a:prstGeom prst="rect">
            <a:avLst/>
          </a:prstGeom>
        </p:spPr>
      </p:pic>
    </p:spTree>
    <p:extLst>
      <p:ext uri="{BB962C8B-B14F-4D97-AF65-F5344CB8AC3E}">
        <p14:creationId xmlns:p14="http://schemas.microsoft.com/office/powerpoint/2010/main" val="3695098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7FB0F2-50F0-0F28-D8B1-1A9B28020632}"/>
              </a:ext>
            </a:extLst>
          </p:cNvPr>
          <p:cNvSpPr>
            <a:spLocks noGrp="1"/>
          </p:cNvSpPr>
          <p:nvPr>
            <p:ph idx="1"/>
          </p:nvPr>
        </p:nvSpPr>
        <p:spPr/>
        <p:txBody>
          <a:bodyPr/>
          <a:lstStyle/>
          <a:p>
            <a:r>
              <a:rPr lang="en-GB" dirty="0"/>
              <a:t>A person whose job it is to work in the area of human resource management is responsible for resolving issues with employees, preserving the values of the firm, addressing problems, and making sure workers have a secure place to perform their jobs.</a:t>
            </a:r>
            <a:endParaRPr lang="en-US" dirty="0"/>
          </a:p>
        </p:txBody>
      </p:sp>
    </p:spTree>
    <p:extLst>
      <p:ext uri="{BB962C8B-B14F-4D97-AF65-F5344CB8AC3E}">
        <p14:creationId xmlns:p14="http://schemas.microsoft.com/office/powerpoint/2010/main" val="819192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FA0B0F3-4BE3-414F-BF92-563F722B1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B544EC4-1768-4207-B2BF-E80679952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F3328C-3E22-9C4D-58AA-9DA694AF9ED6}"/>
              </a:ext>
            </a:extLst>
          </p:cNvPr>
          <p:cNvSpPr>
            <a:spLocks noGrp="1"/>
          </p:cNvSpPr>
          <p:nvPr>
            <p:ph type="title"/>
          </p:nvPr>
        </p:nvSpPr>
        <p:spPr>
          <a:xfrm>
            <a:off x="564969" y="636261"/>
            <a:ext cx="10561320" cy="1239528"/>
          </a:xfrm>
        </p:spPr>
        <p:txBody>
          <a:bodyPr>
            <a:noAutofit/>
          </a:bodyPr>
          <a:lstStyle/>
          <a:p>
            <a:pPr algn="ctr"/>
            <a:r>
              <a:rPr lang="en-GB" dirty="0">
                <a:solidFill>
                  <a:schemeClr val="bg2"/>
                </a:solidFill>
                <a:latin typeface="Times New Roman" panose="02020603050405020304" pitchFamily="18" charset="0"/>
                <a:cs typeface="Times New Roman" panose="02020603050405020304" pitchFamily="18" charset="0"/>
              </a:rPr>
              <a:t>Role of Human Resource Management in Tesco</a:t>
            </a:r>
            <a:br>
              <a:rPr lang="en-GB" dirty="0">
                <a:solidFill>
                  <a:schemeClr val="bg2"/>
                </a:solidFill>
                <a:latin typeface="Times New Roman" panose="02020603050405020304" pitchFamily="18" charset="0"/>
                <a:cs typeface="Times New Roman" panose="02020603050405020304" pitchFamily="18" charset="0"/>
              </a:rPr>
            </a:br>
            <a:endParaRPr lang="en-GB" dirty="0">
              <a:solidFill>
                <a:schemeClr val="bg2"/>
              </a:solidFill>
              <a:latin typeface="Times New Roman" panose="02020603050405020304" pitchFamily="18" charset="0"/>
              <a:cs typeface="Times New Roman" panose="02020603050405020304" pitchFamily="18" charset="0"/>
            </a:endParaRPr>
          </a:p>
        </p:txBody>
      </p:sp>
      <p:sp>
        <p:nvSpPr>
          <p:cNvPr id="11" name="Content Placeholder 2">
            <a:extLst>
              <a:ext uri="{FF2B5EF4-FFF2-40B4-BE49-F238E27FC236}">
                <a16:creationId xmlns:a16="http://schemas.microsoft.com/office/drawing/2014/main" id="{B85508D7-1ED2-CE55-21D7-2A7F06579B5B}"/>
              </a:ext>
            </a:extLst>
          </p:cNvPr>
          <p:cNvSpPr>
            <a:spLocks noGrp="1"/>
          </p:cNvSpPr>
          <p:nvPr>
            <p:ph idx="1"/>
          </p:nvPr>
        </p:nvSpPr>
        <p:spPr>
          <a:xfrm>
            <a:off x="226178" y="2512050"/>
            <a:ext cx="5709110" cy="4188008"/>
          </a:xfrm>
        </p:spPr>
        <p:txBody>
          <a:bodyPr vert="horz" lIns="91440" tIns="45720" rIns="91440" bIns="45720" rtlCol="0" anchor="t">
            <a:normAutofit/>
          </a:bodyPr>
          <a:lstStyle/>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There are several different functions of HRM that contribute to the growth of an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including (Shamim et al. 2016) -</a:t>
            </a:r>
          </a:p>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Staffing</a:t>
            </a:r>
          </a:p>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Establishment of policies for the workplace</a:t>
            </a:r>
          </a:p>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Administration of benefits and compensation</a:t>
            </a:r>
          </a:p>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Retention</a:t>
            </a:r>
            <a:endParaRPr lang="en-US" b="1"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83927" y="2144667"/>
            <a:ext cx="5708073" cy="4713333"/>
          </a:xfrm>
          <a:prstGeom prst="rect">
            <a:avLst/>
          </a:prstGeom>
        </p:spPr>
      </p:pic>
    </p:spTree>
    <p:extLst>
      <p:ext uri="{BB962C8B-B14F-4D97-AF65-F5344CB8AC3E}">
        <p14:creationId xmlns:p14="http://schemas.microsoft.com/office/powerpoint/2010/main" val="3651985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FA0B0F3-4BE3-414F-BF92-563F722B1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B544EC4-1768-4207-B2BF-E80679952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F3328C-3E22-9C4D-58AA-9DA694AF9ED6}"/>
              </a:ext>
            </a:extLst>
          </p:cNvPr>
          <p:cNvSpPr>
            <a:spLocks noGrp="1"/>
          </p:cNvSpPr>
          <p:nvPr>
            <p:ph type="title"/>
          </p:nvPr>
        </p:nvSpPr>
        <p:spPr>
          <a:xfrm>
            <a:off x="564969" y="636261"/>
            <a:ext cx="10561320" cy="1239528"/>
          </a:xfrm>
        </p:spPr>
        <p:txBody>
          <a:bodyPr>
            <a:noAutofit/>
          </a:bodyPr>
          <a:lstStyle/>
          <a:p>
            <a:pPr algn="ctr"/>
            <a:r>
              <a:rPr lang="en-GB" dirty="0">
                <a:solidFill>
                  <a:schemeClr val="bg2"/>
                </a:solidFill>
                <a:latin typeface="Times New Roman" panose="02020603050405020304" pitchFamily="18" charset="0"/>
                <a:cs typeface="Times New Roman" panose="02020603050405020304" pitchFamily="18" charset="0"/>
              </a:rPr>
              <a:t>Continue.. Role of Human Resource Management in Tesco</a:t>
            </a:r>
            <a:br>
              <a:rPr lang="en-GB" dirty="0">
                <a:solidFill>
                  <a:schemeClr val="bg2"/>
                </a:solidFill>
                <a:latin typeface="Times New Roman" panose="02020603050405020304" pitchFamily="18" charset="0"/>
                <a:cs typeface="Times New Roman" panose="02020603050405020304" pitchFamily="18" charset="0"/>
              </a:rPr>
            </a:br>
            <a:endParaRPr lang="en-GB" dirty="0">
              <a:solidFill>
                <a:schemeClr val="bg2"/>
              </a:solidFill>
              <a:latin typeface="Times New Roman" panose="02020603050405020304" pitchFamily="18" charset="0"/>
              <a:cs typeface="Times New Roman" panose="02020603050405020304" pitchFamily="18" charset="0"/>
            </a:endParaRPr>
          </a:p>
        </p:txBody>
      </p:sp>
      <p:sp>
        <p:nvSpPr>
          <p:cNvPr id="11" name="Content Placeholder 2">
            <a:extLst>
              <a:ext uri="{FF2B5EF4-FFF2-40B4-BE49-F238E27FC236}">
                <a16:creationId xmlns:a16="http://schemas.microsoft.com/office/drawing/2014/main" id="{B85508D7-1ED2-CE55-21D7-2A7F06579B5B}"/>
              </a:ext>
            </a:extLst>
          </p:cNvPr>
          <p:cNvSpPr>
            <a:spLocks noGrp="1"/>
          </p:cNvSpPr>
          <p:nvPr>
            <p:ph idx="1"/>
          </p:nvPr>
        </p:nvSpPr>
        <p:spPr>
          <a:xfrm>
            <a:off x="226178" y="2512050"/>
            <a:ext cx="5709110" cy="4188008"/>
          </a:xfrm>
        </p:spPr>
        <p:txBody>
          <a:bodyPr vert="horz" lIns="91440" tIns="45720" rIns="91440" bIns="45720" rtlCol="0" anchor="t">
            <a:normAutofit/>
          </a:bodyPr>
          <a:lstStyle/>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There are several functions of HRM that contribute to the growth of an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Some of these functions include: Training and development of staff members</a:t>
            </a:r>
          </a:p>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Managing the lows that have an effect on employment</a:t>
            </a:r>
          </a:p>
          <a:p>
            <a:pPr lvl="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Communication and awareness of external variables for the protection of workers</a:t>
            </a:r>
            <a:endParaRPr lang="en-US" b="1"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1466" y="2128964"/>
            <a:ext cx="6025378" cy="4729036"/>
          </a:xfrm>
          <a:prstGeom prst="rect">
            <a:avLst/>
          </a:prstGeom>
        </p:spPr>
      </p:pic>
    </p:spTree>
    <p:extLst>
      <p:ext uri="{BB962C8B-B14F-4D97-AF65-F5344CB8AC3E}">
        <p14:creationId xmlns:p14="http://schemas.microsoft.com/office/powerpoint/2010/main" val="37732036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354E4A1-6024-4D18-89EA-EB7EF53D3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FA0B0F3-4BE3-414F-BF92-563F722B1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56"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B544EC4-1768-4207-B2BF-E80679952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672" y="0"/>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F3328C-3E22-9C4D-58AA-9DA694AF9ED6}"/>
              </a:ext>
            </a:extLst>
          </p:cNvPr>
          <p:cNvSpPr>
            <a:spLocks noGrp="1"/>
          </p:cNvSpPr>
          <p:nvPr>
            <p:ph type="title"/>
          </p:nvPr>
        </p:nvSpPr>
        <p:spPr>
          <a:xfrm>
            <a:off x="564969" y="636261"/>
            <a:ext cx="10561320" cy="1239528"/>
          </a:xfrm>
        </p:spPr>
        <p:txBody>
          <a:bodyPr>
            <a:noAutofit/>
          </a:bodyPr>
          <a:lstStyle/>
          <a:p>
            <a:pPr algn="ctr"/>
            <a:r>
              <a:rPr lang="en-GB" dirty="0">
                <a:solidFill>
                  <a:schemeClr val="bg2"/>
                </a:solidFill>
                <a:latin typeface="Times New Roman" panose="02020603050405020304" pitchFamily="18" charset="0"/>
                <a:cs typeface="Times New Roman" panose="02020603050405020304" pitchFamily="18" charset="0"/>
              </a:rPr>
              <a:t>Role of Human Resource Management promoting diversity and inclusion</a:t>
            </a:r>
            <a:br>
              <a:rPr lang="en-GB" dirty="0">
                <a:solidFill>
                  <a:schemeClr val="bg2"/>
                </a:solidFill>
                <a:latin typeface="Times New Roman" panose="02020603050405020304" pitchFamily="18" charset="0"/>
                <a:cs typeface="Times New Roman" panose="02020603050405020304" pitchFamily="18" charset="0"/>
              </a:rPr>
            </a:br>
            <a:endParaRPr lang="en-GB" dirty="0">
              <a:solidFill>
                <a:schemeClr val="bg2"/>
              </a:solidFill>
              <a:latin typeface="Times New Roman" panose="02020603050405020304" pitchFamily="18" charset="0"/>
              <a:cs typeface="Times New Roman" panose="02020603050405020304" pitchFamily="18" charset="0"/>
            </a:endParaRPr>
          </a:p>
        </p:txBody>
      </p:sp>
      <p:sp>
        <p:nvSpPr>
          <p:cNvPr id="11" name="Content Placeholder 2">
            <a:extLst>
              <a:ext uri="{FF2B5EF4-FFF2-40B4-BE49-F238E27FC236}">
                <a16:creationId xmlns:a16="http://schemas.microsoft.com/office/drawing/2014/main" id="{B85508D7-1ED2-CE55-21D7-2A7F06579B5B}"/>
              </a:ext>
            </a:extLst>
          </p:cNvPr>
          <p:cNvSpPr>
            <a:spLocks noGrp="1"/>
          </p:cNvSpPr>
          <p:nvPr>
            <p:ph idx="1"/>
          </p:nvPr>
        </p:nvSpPr>
        <p:spPr>
          <a:xfrm>
            <a:off x="226178" y="2512050"/>
            <a:ext cx="5709110" cy="4188008"/>
          </a:xfrm>
        </p:spPr>
        <p:txBody>
          <a:bodyPr vert="horz" lIns="91440" tIns="45720" rIns="91440" bIns="45720" rtlCol="0" anchor="t">
            <a:normAutofit/>
          </a:bodyPr>
          <a:lstStyle/>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Management of human resources allows for more adaptable working arrangements (</a:t>
            </a:r>
            <a:r>
              <a:rPr lang="en-US" b="1" dirty="0" err="1">
                <a:latin typeface="Times New Roman" panose="02020603050405020304" pitchFamily="18" charset="0"/>
                <a:cs typeface="Times New Roman" panose="02020603050405020304" pitchFamily="18" charset="0"/>
              </a:rPr>
              <a:t>Arulrajah</a:t>
            </a:r>
            <a:r>
              <a:rPr lang="en-US" b="1" dirty="0">
                <a:latin typeface="Times New Roman" panose="02020603050405020304" pitchFamily="18" charset="0"/>
                <a:cs typeface="Times New Roman" panose="02020603050405020304" pitchFamily="18" charset="0"/>
              </a:rPr>
              <a:t> et al. 2015).</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The management of human resources contributes to the promotion of diversity and inclusion.</a:t>
            </a:r>
          </a:p>
          <a:p>
            <a:pPr lvl="0" algn="just">
              <a:lnSpc>
                <a:spcPct val="150000"/>
              </a:lnSpc>
              <a:buFont typeface="Wingdings" panose="05000000000000000000" pitchFamily="2" charset="2"/>
              <a:buChar char="v"/>
            </a:pPr>
            <a:r>
              <a:rPr lang="en-US" b="1" dirty="0">
                <a:latin typeface="Times New Roman" panose="02020603050405020304" pitchFamily="18" charset="0"/>
                <a:cs typeface="Times New Roman" panose="02020603050405020304" pitchFamily="18" charset="0"/>
              </a:rPr>
              <a:t>The workers benefit from the added safety and protection that this gives.</a:t>
            </a: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61466" y="2128964"/>
            <a:ext cx="6025377" cy="4729036"/>
          </a:xfrm>
          <a:prstGeom prst="rect">
            <a:avLst/>
          </a:prstGeom>
        </p:spPr>
      </p:pic>
    </p:spTree>
    <p:extLst>
      <p:ext uri="{BB962C8B-B14F-4D97-AF65-F5344CB8AC3E}">
        <p14:creationId xmlns:p14="http://schemas.microsoft.com/office/powerpoint/2010/main" val="879056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D415D88-0075-4A82-A283-1E6021BDC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052C4CA-EF1C-4037-ADF2-52072C0FA3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38901"/>
          </a:xfrm>
          <a:prstGeom prst="rect">
            <a:avLst/>
          </a:pr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62FFAB10-A439-4002-AA9D-56DA3A69954B}"/>
              </a:ext>
            </a:extLst>
          </p:cNvPr>
          <p:cNvSpPr>
            <a:spLocks noGrp="1"/>
          </p:cNvSpPr>
          <p:nvPr>
            <p:ph type="title"/>
          </p:nvPr>
        </p:nvSpPr>
        <p:spPr>
          <a:xfrm>
            <a:off x="914401" y="584634"/>
            <a:ext cx="9753599" cy="1111261"/>
          </a:xfrm>
        </p:spPr>
        <p:txBody>
          <a:bodyPr>
            <a:normAutofit/>
          </a:bodyPr>
          <a:lstStyle/>
          <a:p>
            <a:pPr algn="ctr"/>
            <a:r>
              <a:rPr lang="en-US" dirty="0">
                <a:solidFill>
                  <a:schemeClr val="bg2"/>
                </a:solidFill>
                <a:latin typeface="Times New Roman" panose="02020603050405020304" pitchFamily="18" charset="0"/>
                <a:cs typeface="Times New Roman" panose="02020603050405020304" pitchFamily="18" charset="0"/>
              </a:rPr>
              <a:t>Conclusion</a:t>
            </a:r>
          </a:p>
        </p:txBody>
      </p:sp>
      <p:sp>
        <p:nvSpPr>
          <p:cNvPr id="23" name="Freeform: Shape 22">
            <a:extLst>
              <a:ext uri="{FF2B5EF4-FFF2-40B4-BE49-F238E27FC236}">
                <a16:creationId xmlns:a16="http://schemas.microsoft.com/office/drawing/2014/main" id="{DD9E71F0-7A48-4C29-8E61-F44D090F7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353" y="-4014"/>
            <a:ext cx="2343647" cy="4393053"/>
          </a:xfrm>
          <a:custGeom>
            <a:avLst/>
            <a:gdLst>
              <a:gd name="connsiteX0" fmla="*/ 2338914 w 2343647"/>
              <a:gd name="connsiteY0" fmla="*/ 0 h 4393053"/>
              <a:gd name="connsiteX1" fmla="*/ 2340512 w 2343647"/>
              <a:gd name="connsiteY1" fmla="*/ 0 h 4393053"/>
              <a:gd name="connsiteX2" fmla="*/ 2341290 w 2343647"/>
              <a:gd name="connsiteY2" fmla="*/ 1095261 h 4393053"/>
              <a:gd name="connsiteX3" fmla="*/ 2343647 w 2343647"/>
              <a:gd name="connsiteY3" fmla="*/ 4393053 h 4393053"/>
              <a:gd name="connsiteX4" fmla="*/ 2340504 w 2343647"/>
              <a:gd name="connsiteY4" fmla="*/ 4330809 h 4393053"/>
              <a:gd name="connsiteX5" fmla="*/ 134816 w 2343647"/>
              <a:gd name="connsiteY5" fmla="*/ 2139079 h 4393053"/>
              <a:gd name="connsiteX6" fmla="*/ 0 w 2343647"/>
              <a:gd name="connsiteY6" fmla="*/ 2132696 h 4393053"/>
              <a:gd name="connsiteX7" fmla="*/ 134816 w 2343647"/>
              <a:gd name="connsiteY7" fmla="*/ 2126313 h 4393053"/>
              <a:gd name="connsiteX8" fmla="*/ 2309087 w 2343647"/>
              <a:gd name="connsiteY8" fmla="*/ 203119 h 439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647" h="4393053">
                <a:moveTo>
                  <a:pt x="2338914" y="0"/>
                </a:moveTo>
                <a:lnTo>
                  <a:pt x="2340512" y="0"/>
                </a:lnTo>
                <a:lnTo>
                  <a:pt x="2341290" y="1095261"/>
                </a:lnTo>
                <a:cubicBezTo>
                  <a:pt x="2342076" y="2194525"/>
                  <a:pt x="2342861" y="3278435"/>
                  <a:pt x="2343647" y="4393053"/>
                </a:cubicBezTo>
                <a:lnTo>
                  <a:pt x="2340504" y="4330809"/>
                </a:lnTo>
                <a:cubicBezTo>
                  <a:pt x="2222700" y="3170819"/>
                  <a:pt x="1296917" y="2249689"/>
                  <a:pt x="134816" y="2139079"/>
                </a:cubicBezTo>
                <a:lnTo>
                  <a:pt x="0" y="2132696"/>
                </a:lnTo>
                <a:lnTo>
                  <a:pt x="134816" y="2126313"/>
                </a:lnTo>
                <a:cubicBezTo>
                  <a:pt x="1224286" y="2022616"/>
                  <a:pt x="2106054" y="1254528"/>
                  <a:pt x="2309087" y="20311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075398C-58B1-464A-9B13-3374F24FA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353" y="-4014"/>
            <a:ext cx="2343647" cy="4393053"/>
          </a:xfrm>
          <a:custGeom>
            <a:avLst/>
            <a:gdLst>
              <a:gd name="connsiteX0" fmla="*/ 2338914 w 2343647"/>
              <a:gd name="connsiteY0" fmla="*/ 0 h 4393053"/>
              <a:gd name="connsiteX1" fmla="*/ 2340512 w 2343647"/>
              <a:gd name="connsiteY1" fmla="*/ 0 h 4393053"/>
              <a:gd name="connsiteX2" fmla="*/ 2341290 w 2343647"/>
              <a:gd name="connsiteY2" fmla="*/ 1095261 h 4393053"/>
              <a:gd name="connsiteX3" fmla="*/ 2343647 w 2343647"/>
              <a:gd name="connsiteY3" fmla="*/ 4393053 h 4393053"/>
              <a:gd name="connsiteX4" fmla="*/ 2340504 w 2343647"/>
              <a:gd name="connsiteY4" fmla="*/ 4330809 h 4393053"/>
              <a:gd name="connsiteX5" fmla="*/ 134816 w 2343647"/>
              <a:gd name="connsiteY5" fmla="*/ 2139079 h 4393053"/>
              <a:gd name="connsiteX6" fmla="*/ 0 w 2343647"/>
              <a:gd name="connsiteY6" fmla="*/ 2132696 h 4393053"/>
              <a:gd name="connsiteX7" fmla="*/ 134816 w 2343647"/>
              <a:gd name="connsiteY7" fmla="*/ 2126313 h 4393053"/>
              <a:gd name="connsiteX8" fmla="*/ 2309087 w 2343647"/>
              <a:gd name="connsiteY8" fmla="*/ 203119 h 439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647" h="4393053">
                <a:moveTo>
                  <a:pt x="2338914" y="0"/>
                </a:moveTo>
                <a:lnTo>
                  <a:pt x="2340512" y="0"/>
                </a:lnTo>
                <a:lnTo>
                  <a:pt x="2341290" y="1095261"/>
                </a:lnTo>
                <a:cubicBezTo>
                  <a:pt x="2342076" y="2194525"/>
                  <a:pt x="2342861" y="3278435"/>
                  <a:pt x="2343647" y="4393053"/>
                </a:cubicBezTo>
                <a:lnTo>
                  <a:pt x="2340504" y="4330809"/>
                </a:lnTo>
                <a:cubicBezTo>
                  <a:pt x="2222700" y="3170819"/>
                  <a:pt x="1296917" y="2249689"/>
                  <a:pt x="134816" y="2139079"/>
                </a:cubicBezTo>
                <a:lnTo>
                  <a:pt x="0" y="2132696"/>
                </a:lnTo>
                <a:lnTo>
                  <a:pt x="134816" y="2126313"/>
                </a:lnTo>
                <a:cubicBezTo>
                  <a:pt x="1224286" y="2022616"/>
                  <a:pt x="2106054" y="1254528"/>
                  <a:pt x="2309087" y="203119"/>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Content Placeholder 10">
            <a:extLst>
              <a:ext uri="{FF2B5EF4-FFF2-40B4-BE49-F238E27FC236}">
                <a16:creationId xmlns:a16="http://schemas.microsoft.com/office/drawing/2014/main" id="{175A6661-461D-02AE-AB16-FE5AF0C5202E}"/>
              </a:ext>
            </a:extLst>
          </p:cNvPr>
          <p:cNvSpPr>
            <a:spLocks noGrp="1"/>
          </p:cNvSpPr>
          <p:nvPr>
            <p:ph idx="1"/>
          </p:nvPr>
        </p:nvSpPr>
        <p:spPr>
          <a:xfrm>
            <a:off x="914401" y="2436791"/>
            <a:ext cx="9914860" cy="4123318"/>
          </a:xfrm>
        </p:spPr>
        <p:txBody>
          <a:bodyPr vert="horz" lIns="91440" tIns="45720" rIns="91440" bIns="45720" rtlCol="0" anchor="t">
            <a:normAutofit/>
          </a:bodyPr>
          <a:lstStyle/>
          <a:p>
            <a:endParaRPr lang="en-US" dirty="0"/>
          </a:p>
          <a:p>
            <a:endParaRPr lang="en-US" dirty="0"/>
          </a:p>
        </p:txBody>
      </p:sp>
      <p:sp>
        <p:nvSpPr>
          <p:cNvPr id="8" name="Cím 1">
            <a:extLst>
              <a:ext uri="{FF2B5EF4-FFF2-40B4-BE49-F238E27FC236}">
                <a16:creationId xmlns:a16="http://schemas.microsoft.com/office/drawing/2014/main" id="{62FFAB10-A439-4002-AA9D-56DA3A69954B}"/>
              </a:ext>
            </a:extLst>
          </p:cNvPr>
          <p:cNvSpPr txBox="1">
            <a:spLocks/>
          </p:cNvSpPr>
          <p:nvPr/>
        </p:nvSpPr>
        <p:spPr>
          <a:xfrm>
            <a:off x="1219200" y="2457808"/>
            <a:ext cx="9753599" cy="2515865"/>
          </a:xfrm>
          <a:prstGeom prst="rect">
            <a:avLst/>
          </a:prstGeom>
        </p:spPr>
        <p:txBody>
          <a:bodyPr vert="horz" lIns="91440" tIns="45720" rIns="91440" bIns="45720" rtlCol="0" anchor="ctr">
            <a:noAutofit/>
          </a:bodyPr>
          <a:lstStyle>
            <a:lvl1pPr algn="l" defTabSz="914400" rtl="0" eaLnBrk="1" latinLnBrk="0" hangingPunct="1">
              <a:lnSpc>
                <a:spcPct val="100000"/>
              </a:lnSpc>
              <a:spcBef>
                <a:spcPct val="0"/>
              </a:spcBef>
              <a:buNone/>
              <a:defRPr sz="4000" kern="1200">
                <a:solidFill>
                  <a:schemeClr val="accent2"/>
                </a:solidFill>
                <a:latin typeface="+mj-lt"/>
                <a:ea typeface="+mj-ea"/>
                <a:cs typeface="+mj-cs"/>
              </a:defRPr>
            </a:lvl1pPr>
          </a:lstStyle>
          <a:p>
            <a:pPr algn="just">
              <a:lnSpc>
                <a:spcPct val="150000"/>
              </a:lnSpc>
            </a:pPr>
            <a:r>
              <a:rPr lang="en-US" sz="2000" dirty="0">
                <a:solidFill>
                  <a:schemeClr val="tx1"/>
                </a:solidFill>
                <a:latin typeface="Times New Roman" panose="02020603050405020304" pitchFamily="18" charset="0"/>
                <a:cs typeface="Times New Roman" panose="02020603050405020304" pitchFamily="18" charset="0"/>
              </a:rPr>
              <a:t>There ought to be a requirement that a flexible wording environment be made available to staff members in order to guarantee the priority of staff members. A human resource management system should be in place among the staff members in order to guarantee that the needs of the workers will be </a:t>
            </a:r>
            <a:r>
              <a:rPr lang="en-US" sz="2000" dirty="0" err="1">
                <a:solidFill>
                  <a:schemeClr val="tx1"/>
                </a:solidFill>
                <a:latin typeface="Times New Roman" panose="02020603050405020304" pitchFamily="18" charset="0"/>
                <a:cs typeface="Times New Roman" panose="02020603050405020304" pitchFamily="18" charset="0"/>
              </a:rPr>
              <a:t>prioritised</a:t>
            </a:r>
            <a:r>
              <a:rPr lang="en-US" sz="2000" dirty="0">
                <a:solidFill>
                  <a:schemeClr val="tx1"/>
                </a:solidFill>
                <a:latin typeface="Times New Roman" panose="02020603050405020304" pitchFamily="18" charset="0"/>
                <a:cs typeface="Times New Roman" panose="02020603050405020304" pitchFamily="18" charset="0"/>
              </a:rPr>
              <a:t>. The management of human resources is beneficial to the </a:t>
            </a:r>
            <a:r>
              <a:rPr lang="en-US" sz="2000" dirty="0" err="1">
                <a:solidFill>
                  <a:schemeClr val="tx1"/>
                </a:solidFill>
                <a:latin typeface="Times New Roman" panose="02020603050405020304" pitchFamily="18" charset="0"/>
                <a:cs typeface="Times New Roman" panose="02020603050405020304" pitchFamily="18" charset="0"/>
              </a:rPr>
              <a:t>organisation</a:t>
            </a:r>
            <a:r>
              <a:rPr lang="en-US" sz="2000" dirty="0">
                <a:solidFill>
                  <a:schemeClr val="tx1"/>
                </a:solidFill>
                <a:latin typeface="Times New Roman" panose="02020603050405020304" pitchFamily="18" charset="0"/>
                <a:cs typeface="Times New Roman" panose="02020603050405020304" pitchFamily="18" charset="0"/>
              </a:rPr>
              <a:t> in terms of its growth and productivity.</a:t>
            </a:r>
          </a:p>
        </p:txBody>
      </p:sp>
    </p:spTree>
    <p:extLst>
      <p:ext uri="{BB962C8B-B14F-4D97-AF65-F5344CB8AC3E}">
        <p14:creationId xmlns:p14="http://schemas.microsoft.com/office/powerpoint/2010/main" val="2736869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1F5A19-AFB8-4ED6-8F86-8FE92E25F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95318C9-7067-4AF3-A9BC-F2C5E2B9E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ECBCA77-4A1A-4B77-9C11-2974C6B5D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567915" y="0"/>
            <a:ext cx="4618929" cy="6858000"/>
          </a:xfrm>
          <a:custGeom>
            <a:avLst/>
            <a:gdLst>
              <a:gd name="connsiteX0" fmla="*/ 0 w 4618929"/>
              <a:gd name="connsiteY0" fmla="*/ 0 h 6858000"/>
              <a:gd name="connsiteX1" fmla="*/ 4618929 w 4618929"/>
              <a:gd name="connsiteY1" fmla="*/ 0 h 6858000"/>
              <a:gd name="connsiteX2" fmla="*/ 1187974 w 4618929"/>
              <a:gd name="connsiteY2" fmla="*/ 3430955 h 6858000"/>
              <a:gd name="connsiteX3" fmla="*/ 4442373 w 4618929"/>
              <a:gd name="connsiteY3" fmla="*/ 6857446 h 6858000"/>
              <a:gd name="connsiteX4" fmla="*/ 4464285 w 4618929"/>
              <a:gd name="connsiteY4" fmla="*/ 6858000 h 6858000"/>
              <a:gd name="connsiteX5" fmla="*/ 0 w 4618929"/>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18929" h="6858000">
                <a:moveTo>
                  <a:pt x="0" y="0"/>
                </a:moveTo>
                <a:lnTo>
                  <a:pt x="4618929" y="0"/>
                </a:lnTo>
                <a:cubicBezTo>
                  <a:pt x="2724065" y="0"/>
                  <a:pt x="1187974" y="1536091"/>
                  <a:pt x="1187974" y="3430955"/>
                </a:cubicBezTo>
                <a:cubicBezTo>
                  <a:pt x="1187974" y="5266604"/>
                  <a:pt x="2629559" y="6765554"/>
                  <a:pt x="4442373" y="6857446"/>
                </a:cubicBezTo>
                <a:lnTo>
                  <a:pt x="4464285" y="6858000"/>
                </a:lnTo>
                <a:lnTo>
                  <a:pt x="0" y="6858000"/>
                </a:ln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3141714-A262-4487-9255-83CFE2CAE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844" cy="2128964"/>
          </a:xfrm>
          <a:custGeom>
            <a:avLst/>
            <a:gdLst>
              <a:gd name="connsiteX0" fmla="*/ 0 w 12186844"/>
              <a:gd name="connsiteY0" fmla="*/ 0 h 2128964"/>
              <a:gd name="connsiteX1" fmla="*/ 12186844 w 12186844"/>
              <a:gd name="connsiteY1" fmla="*/ 0 h 2128964"/>
              <a:gd name="connsiteX2" fmla="*/ 12186844 w 12186844"/>
              <a:gd name="connsiteY2" fmla="*/ 2128964 h 2128964"/>
              <a:gd name="connsiteX3" fmla="*/ 2247277 w 12186844"/>
              <a:gd name="connsiteY3" fmla="*/ 2128964 h 2128964"/>
              <a:gd name="connsiteX4" fmla="*/ 2326545 w 12186844"/>
              <a:gd name="connsiteY4" fmla="*/ 2125211 h 2128964"/>
              <a:gd name="connsiteX5" fmla="*/ 2191729 w 12186844"/>
              <a:gd name="connsiteY5" fmla="*/ 2118828 h 2128964"/>
              <a:gd name="connsiteX6" fmla="*/ 66975 w 12186844"/>
              <a:gd name="connsiteY6" fmla="*/ 349781 h 2128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6844" h="2128964">
                <a:moveTo>
                  <a:pt x="0" y="0"/>
                </a:moveTo>
                <a:lnTo>
                  <a:pt x="12186844" y="0"/>
                </a:lnTo>
                <a:lnTo>
                  <a:pt x="12186844" y="2128964"/>
                </a:lnTo>
                <a:lnTo>
                  <a:pt x="2247277" y="2128964"/>
                </a:lnTo>
                <a:lnTo>
                  <a:pt x="2326545" y="2125211"/>
                </a:lnTo>
                <a:lnTo>
                  <a:pt x="2191729" y="2118828"/>
                </a:lnTo>
                <a:cubicBezTo>
                  <a:pt x="1174891" y="2022044"/>
                  <a:pt x="338983" y="1304706"/>
                  <a:pt x="66975" y="349781"/>
                </a:cubicBezTo>
                <a:close/>
              </a:path>
            </a:pathLst>
          </a:custGeom>
          <a:solidFill>
            <a:schemeClr val="accent2">
              <a:lumMod val="60000"/>
              <a:lumOff val="4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52A0BB-DE90-598F-3E0D-C8950D99C7A6}"/>
              </a:ext>
            </a:extLst>
          </p:cNvPr>
          <p:cNvSpPr>
            <a:spLocks noGrp="1"/>
          </p:cNvSpPr>
          <p:nvPr>
            <p:ph type="title"/>
          </p:nvPr>
        </p:nvSpPr>
        <p:spPr>
          <a:xfrm>
            <a:off x="396412" y="354416"/>
            <a:ext cx="9914859" cy="355086"/>
          </a:xfrm>
        </p:spPr>
        <p:txBody>
          <a:bodyPr>
            <a:normAutofit fontScale="90000"/>
          </a:bodyPr>
          <a:lstStyle/>
          <a:p>
            <a:r>
              <a:rPr lang="en-GB" sz="3600" dirty="0">
                <a:solidFill>
                  <a:schemeClr val="bg2"/>
                </a:solidFill>
                <a:latin typeface="Times New Roman" panose="02020603050405020304" pitchFamily="18" charset="0"/>
                <a:cs typeface="Times New Roman" panose="02020603050405020304" pitchFamily="18" charset="0"/>
              </a:rPr>
              <a:t>Reference</a:t>
            </a:r>
            <a:br>
              <a:rPr lang="en-GB" sz="3600" dirty="0">
                <a:latin typeface="Times New Roman" panose="02020603050405020304" pitchFamily="18" charset="0"/>
                <a:cs typeface="Times New Roman" panose="02020603050405020304" pitchFamily="18" charset="0"/>
              </a:rPr>
            </a:br>
            <a:endParaRPr lang="en-GB" sz="360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3FC3C46-C5DE-B94B-99F6-CEE19E1E3E99}"/>
              </a:ext>
            </a:extLst>
          </p:cNvPr>
          <p:cNvSpPr>
            <a:spLocks noGrp="1"/>
          </p:cNvSpPr>
          <p:nvPr>
            <p:ph idx="1"/>
          </p:nvPr>
        </p:nvSpPr>
        <p:spPr>
          <a:xfrm>
            <a:off x="396412" y="709502"/>
            <a:ext cx="11394020" cy="5476758"/>
          </a:xfrm>
        </p:spPr>
        <p:txBody>
          <a:bodyPr vert="horz" lIns="91440" tIns="45720" rIns="91440" bIns="45720" rtlCol="0" anchor="t">
            <a:noAutofit/>
          </a:bodyPr>
          <a:lstStyle/>
          <a:p>
            <a:pPr marL="0" indent="0">
              <a:buNone/>
            </a:pPr>
            <a:r>
              <a:rPr lang="en-US" dirty="0" err="1">
                <a:solidFill>
                  <a:schemeClr val="bg2"/>
                </a:solidFill>
                <a:latin typeface="Times New Roman" panose="02020603050405020304" pitchFamily="18" charset="0"/>
                <a:cs typeface="Times New Roman" panose="02020603050405020304" pitchFamily="18" charset="0"/>
              </a:rPr>
              <a:t>Arulrajah</a:t>
            </a:r>
            <a:r>
              <a:rPr lang="en-US" dirty="0">
                <a:solidFill>
                  <a:schemeClr val="bg2"/>
                </a:solidFill>
                <a:latin typeface="Times New Roman" panose="02020603050405020304" pitchFamily="18" charset="0"/>
                <a:cs typeface="Times New Roman" panose="02020603050405020304" pitchFamily="18" charset="0"/>
              </a:rPr>
              <a:t>, A.A., </a:t>
            </a:r>
            <a:r>
              <a:rPr lang="en-US" dirty="0" err="1">
                <a:solidFill>
                  <a:schemeClr val="bg2"/>
                </a:solidFill>
                <a:latin typeface="Times New Roman" panose="02020603050405020304" pitchFamily="18" charset="0"/>
                <a:cs typeface="Times New Roman" panose="02020603050405020304" pitchFamily="18" charset="0"/>
              </a:rPr>
              <a:t>Opatha</a:t>
            </a:r>
            <a:r>
              <a:rPr lang="en-US" dirty="0">
                <a:solidFill>
                  <a:schemeClr val="bg2"/>
                </a:solidFill>
                <a:latin typeface="Times New Roman" panose="02020603050405020304" pitchFamily="18" charset="0"/>
                <a:cs typeface="Times New Roman" panose="02020603050405020304" pitchFamily="18" charset="0"/>
              </a:rPr>
              <a:t>, H.H.D.N.P. and </a:t>
            </a:r>
            <a:r>
              <a:rPr lang="en-US" dirty="0" err="1">
                <a:solidFill>
                  <a:schemeClr val="bg2"/>
                </a:solidFill>
                <a:latin typeface="Times New Roman" panose="02020603050405020304" pitchFamily="18" charset="0"/>
                <a:cs typeface="Times New Roman" panose="02020603050405020304" pitchFamily="18" charset="0"/>
              </a:rPr>
              <a:t>Nawaratne</a:t>
            </a:r>
            <a:r>
              <a:rPr lang="en-US" dirty="0">
                <a:solidFill>
                  <a:schemeClr val="bg2"/>
                </a:solidFill>
                <a:latin typeface="Times New Roman" panose="02020603050405020304" pitchFamily="18" charset="0"/>
                <a:cs typeface="Times New Roman" panose="02020603050405020304" pitchFamily="18" charset="0"/>
              </a:rPr>
              <a:t>, N.N.J., (2015). Green human resource management practices: A review.</a:t>
            </a:r>
          </a:p>
          <a:p>
            <a:pPr marL="0" indent="0">
              <a:buNone/>
            </a:pPr>
            <a:r>
              <a:rPr lang="en-US" dirty="0" err="1">
                <a:solidFill>
                  <a:schemeClr val="bg2"/>
                </a:solidFill>
                <a:latin typeface="Times New Roman" panose="02020603050405020304" pitchFamily="18" charset="0"/>
                <a:cs typeface="Times New Roman" panose="02020603050405020304" pitchFamily="18" charset="0"/>
              </a:rPr>
              <a:t>Kirton</a:t>
            </a:r>
            <a:r>
              <a:rPr lang="en-US" dirty="0">
                <a:solidFill>
                  <a:schemeClr val="bg2"/>
                </a:solidFill>
                <a:latin typeface="Times New Roman" panose="02020603050405020304" pitchFamily="18" charset="0"/>
                <a:cs typeface="Times New Roman" panose="02020603050405020304" pitchFamily="18" charset="0"/>
              </a:rPr>
              <a:t>, G. and Greene, A.M., (2021). </a:t>
            </a:r>
            <a:r>
              <a:rPr lang="en-US" i="1" dirty="0">
                <a:solidFill>
                  <a:schemeClr val="bg2"/>
                </a:solidFill>
                <a:latin typeface="Times New Roman" panose="02020603050405020304" pitchFamily="18" charset="0"/>
                <a:cs typeface="Times New Roman" panose="02020603050405020304" pitchFamily="18" charset="0"/>
              </a:rPr>
              <a:t>The Dynamics of Managing Diversity and Inclusion: A Critical Approach</a:t>
            </a:r>
            <a:r>
              <a:rPr lang="en-US" dirty="0">
                <a:solidFill>
                  <a:schemeClr val="bg2"/>
                </a:solidFill>
                <a:latin typeface="Times New Roman" panose="02020603050405020304" pitchFamily="18" charset="0"/>
                <a:cs typeface="Times New Roman" panose="02020603050405020304" pitchFamily="18" charset="0"/>
              </a:rPr>
              <a:t>. Routledge.</a:t>
            </a:r>
          </a:p>
          <a:p>
            <a:pPr marL="0" indent="0">
              <a:buNone/>
            </a:pPr>
            <a:r>
              <a:rPr lang="en-US" dirty="0">
                <a:solidFill>
                  <a:schemeClr val="bg2"/>
                </a:solidFill>
                <a:latin typeface="Times New Roman" panose="02020603050405020304" pitchFamily="18" charset="0"/>
                <a:cs typeface="Times New Roman" panose="02020603050405020304" pitchFamily="18" charset="0"/>
              </a:rPr>
              <a:t>Mathis, R.L., Jackson, J.H., Valentine, S.R. and </a:t>
            </a:r>
            <a:r>
              <a:rPr lang="en-US" dirty="0" err="1">
                <a:solidFill>
                  <a:schemeClr val="bg2"/>
                </a:solidFill>
                <a:latin typeface="Times New Roman" panose="02020603050405020304" pitchFamily="18" charset="0"/>
                <a:cs typeface="Times New Roman" panose="02020603050405020304" pitchFamily="18" charset="0"/>
              </a:rPr>
              <a:t>Meglich</a:t>
            </a:r>
            <a:r>
              <a:rPr lang="en-US" dirty="0">
                <a:solidFill>
                  <a:schemeClr val="bg2"/>
                </a:solidFill>
                <a:latin typeface="Times New Roman" panose="02020603050405020304" pitchFamily="18" charset="0"/>
                <a:cs typeface="Times New Roman" panose="02020603050405020304" pitchFamily="18" charset="0"/>
              </a:rPr>
              <a:t>, P., (2016). </a:t>
            </a:r>
            <a:r>
              <a:rPr lang="en-US" i="1" dirty="0">
                <a:solidFill>
                  <a:schemeClr val="bg2"/>
                </a:solidFill>
                <a:latin typeface="Times New Roman" panose="02020603050405020304" pitchFamily="18" charset="0"/>
                <a:cs typeface="Times New Roman" panose="02020603050405020304" pitchFamily="18" charset="0"/>
              </a:rPr>
              <a:t>Human resource management</a:t>
            </a:r>
            <a:r>
              <a:rPr lang="en-US" dirty="0">
                <a:solidFill>
                  <a:schemeClr val="bg2"/>
                </a:solidFill>
                <a:latin typeface="Times New Roman" panose="02020603050405020304" pitchFamily="18" charset="0"/>
                <a:cs typeface="Times New Roman" panose="02020603050405020304" pitchFamily="18" charset="0"/>
              </a:rPr>
              <a:t>. Cengage Learning.</a:t>
            </a:r>
          </a:p>
          <a:p>
            <a:pPr marL="0" indent="0">
              <a:buNone/>
            </a:pPr>
            <a:r>
              <a:rPr lang="en-US" dirty="0" err="1">
                <a:solidFill>
                  <a:schemeClr val="bg2"/>
                </a:solidFill>
                <a:latin typeface="Times New Roman" panose="02020603050405020304" pitchFamily="18" charset="0"/>
                <a:cs typeface="Times New Roman" panose="02020603050405020304" pitchFamily="18" charset="0"/>
              </a:rPr>
              <a:t>Shamim</a:t>
            </a:r>
            <a:r>
              <a:rPr lang="en-US" dirty="0">
                <a:solidFill>
                  <a:schemeClr val="bg2"/>
                </a:solidFill>
                <a:latin typeface="Times New Roman" panose="02020603050405020304" pitchFamily="18" charset="0"/>
                <a:cs typeface="Times New Roman" panose="02020603050405020304" pitchFamily="18" charset="0"/>
              </a:rPr>
              <a:t>, S., </a:t>
            </a:r>
            <a:r>
              <a:rPr lang="en-US" dirty="0" err="1">
                <a:solidFill>
                  <a:schemeClr val="bg2"/>
                </a:solidFill>
                <a:latin typeface="Times New Roman" panose="02020603050405020304" pitchFamily="18" charset="0"/>
                <a:cs typeface="Times New Roman" panose="02020603050405020304" pitchFamily="18" charset="0"/>
              </a:rPr>
              <a:t>Cang</a:t>
            </a:r>
            <a:r>
              <a:rPr lang="en-US" dirty="0">
                <a:solidFill>
                  <a:schemeClr val="bg2"/>
                </a:solidFill>
                <a:latin typeface="Times New Roman" panose="02020603050405020304" pitchFamily="18" charset="0"/>
                <a:cs typeface="Times New Roman" panose="02020603050405020304" pitchFamily="18" charset="0"/>
              </a:rPr>
              <a:t>, S., Yu, H. and Li, Y., (2016), July. Management approaches for Industry 4.0: A human resource management perspective. In </a:t>
            </a:r>
            <a:r>
              <a:rPr lang="en-US" i="1" dirty="0">
                <a:solidFill>
                  <a:schemeClr val="bg2"/>
                </a:solidFill>
                <a:latin typeface="Times New Roman" panose="02020603050405020304" pitchFamily="18" charset="0"/>
                <a:cs typeface="Times New Roman" panose="02020603050405020304" pitchFamily="18" charset="0"/>
              </a:rPr>
              <a:t>2016 IEEE congress on evolutionary computation (CEC)</a:t>
            </a:r>
            <a:r>
              <a:rPr lang="en-US" dirty="0">
                <a:solidFill>
                  <a:schemeClr val="bg2"/>
                </a:solidFill>
                <a:latin typeface="Times New Roman" panose="02020603050405020304" pitchFamily="18" charset="0"/>
                <a:cs typeface="Times New Roman" panose="02020603050405020304" pitchFamily="18" charset="0"/>
              </a:rPr>
              <a:t> (pp. 5309-5316). IEEE.</a:t>
            </a:r>
          </a:p>
          <a:p>
            <a:pPr marL="0" indent="0">
              <a:buNone/>
            </a:pPr>
            <a:r>
              <a:rPr lang="en-US" dirty="0">
                <a:solidFill>
                  <a:schemeClr val="bg2"/>
                </a:solidFill>
                <a:latin typeface="Times New Roman" panose="02020603050405020304" pitchFamily="18" charset="0"/>
                <a:cs typeface="Times New Roman" panose="02020603050405020304" pitchFamily="18" charset="0"/>
              </a:rPr>
              <a:t>Soga, L.R., </a:t>
            </a:r>
            <a:r>
              <a:rPr lang="en-US" dirty="0" err="1">
                <a:solidFill>
                  <a:schemeClr val="bg2"/>
                </a:solidFill>
                <a:latin typeface="Times New Roman" panose="02020603050405020304" pitchFamily="18" charset="0"/>
                <a:cs typeface="Times New Roman" panose="02020603050405020304" pitchFamily="18" charset="0"/>
              </a:rPr>
              <a:t>Bolade-Ogunfodun</a:t>
            </a:r>
            <a:r>
              <a:rPr lang="en-US" dirty="0">
                <a:solidFill>
                  <a:schemeClr val="bg2"/>
                </a:solidFill>
                <a:latin typeface="Times New Roman" panose="02020603050405020304" pitchFamily="18" charset="0"/>
                <a:cs typeface="Times New Roman" panose="02020603050405020304" pitchFamily="18" charset="0"/>
              </a:rPr>
              <a:t>, Y., </a:t>
            </a:r>
            <a:r>
              <a:rPr lang="en-US" dirty="0" err="1">
                <a:solidFill>
                  <a:schemeClr val="bg2"/>
                </a:solidFill>
                <a:latin typeface="Times New Roman" panose="02020603050405020304" pitchFamily="18" charset="0"/>
                <a:cs typeface="Times New Roman" panose="02020603050405020304" pitchFamily="18" charset="0"/>
              </a:rPr>
              <a:t>Mariani</a:t>
            </a:r>
            <a:r>
              <a:rPr lang="en-US" dirty="0">
                <a:solidFill>
                  <a:schemeClr val="bg2"/>
                </a:solidFill>
                <a:latin typeface="Times New Roman" panose="02020603050405020304" pitchFamily="18" charset="0"/>
                <a:cs typeface="Times New Roman" panose="02020603050405020304" pitchFamily="18" charset="0"/>
              </a:rPr>
              <a:t>, M., Nasr, R. and Laker, B., (2022). Unmasking the other face of flexible working practices: A systematic literature review. </a:t>
            </a:r>
            <a:r>
              <a:rPr lang="en-US" i="1" dirty="0">
                <a:solidFill>
                  <a:schemeClr val="bg2"/>
                </a:solidFill>
                <a:latin typeface="Times New Roman" panose="02020603050405020304" pitchFamily="18" charset="0"/>
                <a:cs typeface="Times New Roman" panose="02020603050405020304" pitchFamily="18" charset="0"/>
              </a:rPr>
              <a:t>Journal of Business Research</a:t>
            </a:r>
            <a:r>
              <a:rPr lang="en-US" dirty="0">
                <a:solidFill>
                  <a:schemeClr val="bg2"/>
                </a:solidFill>
                <a:latin typeface="Times New Roman" panose="02020603050405020304" pitchFamily="18" charset="0"/>
                <a:cs typeface="Times New Roman" panose="02020603050405020304" pitchFamily="18" charset="0"/>
              </a:rPr>
              <a:t>, </a:t>
            </a:r>
            <a:r>
              <a:rPr lang="en-US" i="1" dirty="0">
                <a:solidFill>
                  <a:schemeClr val="bg2"/>
                </a:solidFill>
                <a:latin typeface="Times New Roman" panose="02020603050405020304" pitchFamily="18" charset="0"/>
                <a:cs typeface="Times New Roman" panose="02020603050405020304" pitchFamily="18" charset="0"/>
              </a:rPr>
              <a:t>142</a:t>
            </a:r>
            <a:r>
              <a:rPr lang="en-US" dirty="0">
                <a:solidFill>
                  <a:schemeClr val="bg2"/>
                </a:solidFill>
                <a:latin typeface="Times New Roman" panose="02020603050405020304" pitchFamily="18" charset="0"/>
                <a:cs typeface="Times New Roman" panose="02020603050405020304" pitchFamily="18" charset="0"/>
              </a:rPr>
              <a:t>, pp.648-662.</a:t>
            </a:r>
          </a:p>
        </p:txBody>
      </p:sp>
    </p:spTree>
    <p:extLst>
      <p:ext uri="{BB962C8B-B14F-4D97-AF65-F5344CB8AC3E}">
        <p14:creationId xmlns:p14="http://schemas.microsoft.com/office/powerpoint/2010/main" val="3773992981"/>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1258</TotalTime>
  <Words>1363</Words>
  <Application>Microsoft Macintosh PowerPoint</Application>
  <PresentationFormat>Widescreen</PresentationFormat>
  <Paragraphs>71</Paragraphs>
  <Slides>14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 Nova Light</vt:lpstr>
      <vt:lpstr>Calibri</vt:lpstr>
      <vt:lpstr>Elephant</vt:lpstr>
      <vt:lpstr>Times New Roman</vt:lpstr>
      <vt:lpstr>Wingdings</vt:lpstr>
      <vt:lpstr>ModOverlayVTI</vt:lpstr>
      <vt:lpstr>Module code/title: LCBB5004 Managing People </vt:lpstr>
      <vt:lpstr>Introduction</vt:lpstr>
      <vt:lpstr>Flexible working </vt:lpstr>
      <vt:lpstr>PowerPoint Presentation</vt:lpstr>
      <vt:lpstr>Diversity and inclusion </vt:lpstr>
      <vt:lpstr>A case in favour of flexible working in relation to diversity and inclusion </vt:lpstr>
      <vt:lpstr>Flexible working relation to diversity and inclusion </vt:lpstr>
      <vt:lpstr>Human Resource Management </vt:lpstr>
      <vt:lpstr>PowerPoint Presentation</vt:lpstr>
      <vt:lpstr>Role of Human Resource Management in Tesco </vt:lpstr>
      <vt:lpstr>Continue.. Role of Human Resource Management in Tesco </vt:lpstr>
      <vt:lpstr>Role of Human Resource Management promoting diversity and inclusion </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REBECA MARIA UNGUREANU</cp:lastModifiedBy>
  <cp:revision>309</cp:revision>
  <dcterms:created xsi:type="dcterms:W3CDTF">2019-10-16T03:03:10Z</dcterms:created>
  <dcterms:modified xsi:type="dcterms:W3CDTF">2022-11-23T23:09:58Z</dcterms:modified>
</cp:coreProperties>
</file>