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theme/theme4.xml" ContentType="application/vnd.openxmlformats-officedocument.theme+xml"/>
  <Override PartName="/ppt/slideLayouts/slideLayout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 id="2147483676" r:id="rId5"/>
    <p:sldMasterId id="2147483678" r:id="rId6"/>
    <p:sldMasterId id="2147483680" r:id="rId7"/>
    <p:sldMasterId id="2147483682" r:id="rId8"/>
  </p:sldMasterIdLst>
  <p:notesMasterIdLst>
    <p:notesMasterId r:id="rId36"/>
  </p:notesMasterIdLst>
  <p:sldIdLst>
    <p:sldId id="292" r:id="rId9"/>
    <p:sldId id="294" r:id="rId10"/>
    <p:sldId id="1091" r:id="rId11"/>
    <p:sldId id="1211" r:id="rId12"/>
    <p:sldId id="1193" r:id="rId13"/>
    <p:sldId id="1212" r:id="rId14"/>
    <p:sldId id="1213" r:id="rId15"/>
    <p:sldId id="1214" r:id="rId16"/>
    <p:sldId id="1215" r:id="rId17"/>
    <p:sldId id="1216" r:id="rId18"/>
    <p:sldId id="1194" r:id="rId19"/>
    <p:sldId id="1217" r:id="rId20"/>
    <p:sldId id="1199" r:id="rId21"/>
    <p:sldId id="1218" r:id="rId22"/>
    <p:sldId id="1219" r:id="rId23"/>
    <p:sldId id="1220" r:id="rId24"/>
    <p:sldId id="1221" r:id="rId25"/>
    <p:sldId id="1222" r:id="rId26"/>
    <p:sldId id="1223" r:id="rId27"/>
    <p:sldId id="1224" r:id="rId28"/>
    <p:sldId id="1225" r:id="rId29"/>
    <p:sldId id="1226" r:id="rId30"/>
    <p:sldId id="1227" r:id="rId31"/>
    <p:sldId id="1228" r:id="rId32"/>
    <p:sldId id="1229" r:id="rId33"/>
    <p:sldId id="1230" r:id="rId34"/>
    <p:sldId id="1184"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BC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03" autoAdjust="0"/>
    <p:restoredTop sz="86741" autoAdjust="0"/>
  </p:normalViewPr>
  <p:slideViewPr>
    <p:cSldViewPr snapToGrid="0">
      <p:cViewPr varScale="1">
        <p:scale>
          <a:sx n="96" d="100"/>
          <a:sy n="96" d="100"/>
        </p:scale>
        <p:origin x="97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theme" Target="theme/theme1.xml"/><Relationship Id="rId21" Type="http://schemas.openxmlformats.org/officeDocument/2006/relationships/slide" Target="slides/slide13.xml"/><Relationship Id="rId34" Type="http://schemas.openxmlformats.org/officeDocument/2006/relationships/slide" Target="slides/slide26.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notesMaster" Target="notesMasters/notesMaster1.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8" Type="http://schemas.openxmlformats.org/officeDocument/2006/relationships/slideMaster" Target="slideMasters/slideMaster5.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1D25BA-BC0B-4BCE-8F5B-DB902A0C47E0}" type="datetimeFigureOut">
              <a:rPr lang="en-GB" smtClean="0"/>
              <a:t>10/07/2024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D43D11-169C-403B-AE90-DBA81AF33F77}" type="slidenum">
              <a:rPr lang="en-GB" smtClean="0"/>
              <a:t>‹#›</a:t>
            </a:fld>
            <a:endParaRPr lang="en-GB"/>
          </a:p>
        </p:txBody>
      </p:sp>
    </p:spTree>
    <p:extLst>
      <p:ext uri="{BB962C8B-B14F-4D97-AF65-F5344CB8AC3E}">
        <p14:creationId xmlns:p14="http://schemas.microsoft.com/office/powerpoint/2010/main" val="33177372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verywellmind.com/piagets-stages-of-cognitive-development-2795457"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verywellmind.com/piagets-stages-of-cognitive-development-2795457"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verywellmind.com/piagets-stages-of-cognitive-development-2795457"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verywellmind.com/piagets-stages-of-cognitive-development-2795457"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3</a:t>
            </a:fld>
            <a:endParaRPr lang="en-US" dirty="0"/>
          </a:p>
        </p:txBody>
      </p:sp>
    </p:spTree>
    <p:extLst>
      <p:ext uri="{BB962C8B-B14F-4D97-AF65-F5344CB8AC3E}">
        <p14:creationId xmlns:p14="http://schemas.microsoft.com/office/powerpoint/2010/main" val="39816579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4</a:t>
            </a:fld>
            <a:endParaRPr lang="en-US" dirty="0"/>
          </a:p>
        </p:txBody>
      </p:sp>
    </p:spTree>
    <p:extLst>
      <p:ext uri="{BB962C8B-B14F-4D97-AF65-F5344CB8AC3E}">
        <p14:creationId xmlns:p14="http://schemas.microsoft.com/office/powerpoint/2010/main" val="21981947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i="0" dirty="0">
                <a:solidFill>
                  <a:srgbClr val="111111"/>
                </a:solidFill>
                <a:effectLst/>
                <a:highlight>
                  <a:srgbClr val="F7F7F7"/>
                </a:highlight>
                <a:latin typeface="-apple-system"/>
              </a:rPr>
              <a:t>The theory of cognitive development was proposed by psychologist Jean Piaget. He suggested that children move through four different stages of mental development. Here are the stages:</a:t>
            </a:r>
            <a:endParaRPr lang="en-US" b="1" i="0" u="none" dirty="0">
              <a:solidFill>
                <a:srgbClr val="0563C1"/>
              </a:solidFill>
              <a:effectLst/>
              <a:highlight>
                <a:srgbClr val="F7F7F7"/>
              </a:highlight>
              <a:latin typeface="-apple-system"/>
              <a:hlinkClick r:id="rId3">
                <a:extLst>
                  <a:ext uri="{A12FA001-AC4F-418D-AE19-62706E023703}">
                    <ahyp:hlinkClr xmlns:ahyp="http://schemas.microsoft.com/office/drawing/2018/hyperlinkcolor" val="tx"/>
                  </a:ext>
                </a:extLst>
              </a:hlinkClick>
            </a:endParaRPr>
          </a:p>
          <a:p>
            <a:r>
              <a:rPr lang="en-US" b="1" i="0" u="none" dirty="0">
                <a:solidFill>
                  <a:srgbClr val="0563C1"/>
                </a:solidFill>
                <a:effectLst/>
                <a:highlight>
                  <a:srgbClr val="F7F7F7"/>
                </a:highlight>
                <a:latin typeface="-apple-system"/>
                <a:hlinkClick r:id="rId3">
                  <a:extLst>
                    <a:ext uri="{A12FA001-AC4F-418D-AE19-62706E023703}">
                      <ahyp:hlinkClr xmlns:ahyp="http://schemas.microsoft.com/office/drawing/2018/hyperlinkcolor" val="tx"/>
                    </a:ext>
                  </a:extLst>
                </a:hlinkClick>
              </a:rPr>
              <a:t>Piaget believed that children take an active role in the learning process, acting much like little scientists as they perform experiments, make observations, and learn about the world</a:t>
            </a:r>
            <a:r>
              <a:rPr lang="en-US" b="1" i="0" u="none" baseline="30000" dirty="0">
                <a:solidFill>
                  <a:schemeClr val="tx1"/>
                </a:solidFill>
                <a:effectLst/>
                <a:highlight>
                  <a:srgbClr val="F7F7F7"/>
                </a:highlight>
                <a:latin typeface="-apple-system"/>
                <a:hlinkClick r:id="rId3">
                  <a:extLst>
                    <a:ext uri="{A12FA001-AC4F-418D-AE19-62706E023703}">
                      <ahyp:hlinkClr xmlns:ahyp="http://schemas.microsoft.com/office/drawing/2018/hyperlinkcolor" val="tx"/>
                    </a:ext>
                  </a:extLst>
                </a:hlinkClick>
              </a:rPr>
              <a:t>1</a:t>
            </a:r>
            <a:r>
              <a:rPr lang="en-US" b="1" i="0" u="none" dirty="0">
                <a:solidFill>
                  <a:schemeClr val="tx1"/>
                </a:solidFill>
                <a:effectLst/>
                <a:highlight>
                  <a:srgbClr val="F7F7F7"/>
                </a:highlight>
                <a:latin typeface="-apple-system"/>
              </a:rPr>
              <a:t>.</a:t>
            </a:r>
          </a:p>
          <a:p>
            <a:r>
              <a:rPr lang="en-US" b="1" i="0" u="none" dirty="0">
                <a:solidFill>
                  <a:schemeClr val="tx1"/>
                </a:solidFill>
                <a:effectLst/>
                <a:highlight>
                  <a:srgbClr val="F7F7F7"/>
                </a:highlight>
                <a:latin typeface="-apple-system"/>
                <a:hlinkClick r:id="rId3">
                  <a:extLst>
                    <a:ext uri="{A12FA001-AC4F-418D-AE19-62706E023703}">
                      <ahyp:hlinkClr xmlns:ahyp="http://schemas.microsoft.com/office/drawing/2018/hyperlinkcolor" val="tx"/>
                    </a:ext>
                  </a:extLst>
                </a:hlinkClick>
              </a:rPr>
              <a:t>As kids interact with the world around them, they continually add new knowledge, build upon existing knowledge, and adapt previously held ideas to accommodate new information</a:t>
            </a:r>
            <a:endParaRPr lang="en-US" b="1" i="0" u="none" dirty="0">
              <a:solidFill>
                <a:schemeClr val="tx1"/>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5</a:t>
            </a:fld>
            <a:endParaRPr lang="en-US" dirty="0"/>
          </a:p>
        </p:txBody>
      </p:sp>
    </p:spTree>
    <p:extLst>
      <p:ext uri="{BB962C8B-B14F-4D97-AF65-F5344CB8AC3E}">
        <p14:creationId xmlns:p14="http://schemas.microsoft.com/office/powerpoint/2010/main" val="7522490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i="0" u="none" dirty="0">
              <a:solidFill>
                <a:schemeClr val="tx1"/>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6</a:t>
            </a:fld>
            <a:endParaRPr lang="en-US" dirty="0"/>
          </a:p>
        </p:txBody>
      </p:sp>
    </p:spTree>
    <p:extLst>
      <p:ext uri="{BB962C8B-B14F-4D97-AF65-F5344CB8AC3E}">
        <p14:creationId xmlns:p14="http://schemas.microsoft.com/office/powerpoint/2010/main" val="15304763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chemeClr val="tx1"/>
                </a:solidFill>
                <a:effectLst/>
                <a:highlight>
                  <a:srgbClr val="F7F7F7"/>
                </a:highlight>
                <a:latin typeface="-apple-system"/>
              </a:rPr>
              <a:t>Children in this stage start to engage in symbolic play and learn to manipulate symbols.</a:t>
            </a:r>
          </a:p>
          <a:p>
            <a:r>
              <a:rPr lang="en-US" b="1" i="0" dirty="0">
                <a:solidFill>
                  <a:schemeClr val="tx1"/>
                </a:solidFill>
                <a:effectLst/>
                <a:highlight>
                  <a:srgbClr val="F7F7F7"/>
                </a:highlight>
                <a:latin typeface="-apple-system"/>
                <a:hlinkClick r:id="rId3">
                  <a:extLst>
                    <a:ext uri="{A12FA001-AC4F-418D-AE19-62706E023703}">
                      <ahyp:hlinkClr xmlns:ahyp="http://schemas.microsoft.com/office/drawing/2018/hyperlinkcolor" val="tx"/>
                    </a:ext>
                  </a:extLst>
                </a:hlinkClick>
              </a:rPr>
              <a:t>However, they still struggle with logic and taking the point of view of other people</a:t>
            </a:r>
            <a:endParaRPr lang="en-US" b="1" i="0" u="none" dirty="0">
              <a:solidFill>
                <a:schemeClr val="tx1"/>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7</a:t>
            </a:fld>
            <a:endParaRPr lang="en-US" dirty="0"/>
          </a:p>
        </p:txBody>
      </p:sp>
    </p:spTree>
    <p:extLst>
      <p:ext uri="{BB962C8B-B14F-4D97-AF65-F5344CB8AC3E}">
        <p14:creationId xmlns:p14="http://schemas.microsoft.com/office/powerpoint/2010/main" val="15190027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chemeClr val="tx1"/>
                </a:solidFill>
                <a:effectLst/>
                <a:highlight>
                  <a:srgbClr val="F7F7F7"/>
                </a:highlight>
                <a:latin typeface="-apple-system"/>
              </a:rPr>
              <a:t> </a:t>
            </a:r>
            <a:r>
              <a:rPr lang="en-US" b="1" i="0" dirty="0">
                <a:solidFill>
                  <a:schemeClr val="tx1"/>
                </a:solidFill>
                <a:effectLst/>
                <a:highlight>
                  <a:srgbClr val="F7F7F7"/>
                </a:highlight>
                <a:latin typeface="-apple-system"/>
                <a:hlinkClick r:id="rId3">
                  <a:extLst>
                    <a:ext uri="{A12FA001-AC4F-418D-AE19-62706E023703}">
                      <ahyp:hlinkClr xmlns:ahyp="http://schemas.microsoft.com/office/drawing/2018/hyperlinkcolor" val="tx"/>
                    </a:ext>
                  </a:extLst>
                </a:hlinkClick>
              </a:rPr>
              <a:t>Children in this stage begin to think more logically about concrete events, but have difficulty understanding abstract or hypothetical concepts</a:t>
            </a:r>
            <a:endParaRPr lang="en-US" b="1" i="0" u="none" dirty="0">
              <a:solidFill>
                <a:schemeClr val="tx1"/>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8</a:t>
            </a:fld>
            <a:endParaRPr lang="en-US" dirty="0"/>
          </a:p>
        </p:txBody>
      </p:sp>
    </p:spTree>
    <p:extLst>
      <p:ext uri="{BB962C8B-B14F-4D97-AF65-F5344CB8AC3E}">
        <p14:creationId xmlns:p14="http://schemas.microsoft.com/office/powerpoint/2010/main" val="24215726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dirty="0">
                <a:solidFill>
                  <a:schemeClr val="tx1"/>
                </a:solidFill>
                <a:effectLst/>
                <a:highlight>
                  <a:srgbClr val="F7F7F7"/>
                </a:highlight>
                <a:latin typeface="-apple-system"/>
              </a:rPr>
              <a:t> </a:t>
            </a:r>
            <a:r>
              <a:rPr lang="en-US" b="1" i="0" dirty="0">
                <a:solidFill>
                  <a:schemeClr val="tx1"/>
                </a:solidFill>
                <a:effectLst/>
                <a:highlight>
                  <a:srgbClr val="F7F7F7"/>
                </a:highlight>
                <a:latin typeface="-apple-system"/>
                <a:hlinkClick r:id="rId3">
                  <a:extLst>
                    <a:ext uri="{A12FA001-AC4F-418D-AE19-62706E023703}">
                      <ahyp:hlinkClr xmlns:ahyp="http://schemas.microsoft.com/office/drawing/2018/hyperlinkcolor" val="tx"/>
                    </a:ext>
                  </a:extLst>
                </a:hlinkClick>
              </a:rPr>
              <a:t>Children in this stage begin to think more logically about concrete events, but have difficulty understanding abstract or hypothetical concepts</a:t>
            </a:r>
            <a:endParaRPr lang="en-US" b="1" i="0" u="none" dirty="0">
              <a:solidFill>
                <a:schemeClr val="tx1"/>
              </a:solidFill>
            </a:endParaRPr>
          </a:p>
        </p:txBody>
      </p:sp>
      <p:sp>
        <p:nvSpPr>
          <p:cNvPr id="4" name="Slide Number Placeholder 3"/>
          <p:cNvSpPr>
            <a:spLocks noGrp="1"/>
          </p:cNvSpPr>
          <p:nvPr>
            <p:ph type="sldNum" sz="quarter" idx="5"/>
          </p:nvPr>
        </p:nvSpPr>
        <p:spPr/>
        <p:txBody>
          <a:bodyPr/>
          <a:lstStyle/>
          <a:p>
            <a:fld id="{5641018C-6CAF-B84E-B92C-ECB119457FBA}" type="slidenum">
              <a:rPr lang="en-US" smtClean="0"/>
              <a:t>9</a:t>
            </a:fld>
            <a:endParaRPr lang="en-US" dirty="0"/>
          </a:p>
        </p:txBody>
      </p:sp>
    </p:spTree>
    <p:extLst>
      <p:ext uri="{BB962C8B-B14F-4D97-AF65-F5344CB8AC3E}">
        <p14:creationId xmlns:p14="http://schemas.microsoft.com/office/powerpoint/2010/main" val="4343111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i="0" u="none" dirty="0">
                <a:solidFill>
                  <a:schemeClr val="tx1"/>
                </a:solidFill>
              </a:rPr>
              <a:t>One proposed fifth stage is the “Postformal Stage” or "Problem-Finding Stage“</a:t>
            </a:r>
          </a:p>
        </p:txBody>
      </p:sp>
      <p:sp>
        <p:nvSpPr>
          <p:cNvPr id="4" name="Slide Number Placeholder 3"/>
          <p:cNvSpPr>
            <a:spLocks noGrp="1"/>
          </p:cNvSpPr>
          <p:nvPr>
            <p:ph type="sldNum" sz="quarter" idx="5"/>
          </p:nvPr>
        </p:nvSpPr>
        <p:spPr/>
        <p:txBody>
          <a:bodyPr/>
          <a:lstStyle/>
          <a:p>
            <a:fld id="{5641018C-6CAF-B84E-B92C-ECB119457FBA}" type="slidenum">
              <a:rPr lang="en-US" smtClean="0"/>
              <a:t>10</a:t>
            </a:fld>
            <a:endParaRPr lang="en-US" dirty="0"/>
          </a:p>
        </p:txBody>
      </p:sp>
    </p:spTree>
    <p:extLst>
      <p:ext uri="{BB962C8B-B14F-4D97-AF65-F5344CB8AC3E}">
        <p14:creationId xmlns:p14="http://schemas.microsoft.com/office/powerpoint/2010/main" val="3500130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11</a:t>
            </a:fld>
            <a:endParaRPr lang="en-US" dirty="0"/>
          </a:p>
        </p:txBody>
      </p:sp>
    </p:spTree>
    <p:extLst>
      <p:ext uri="{BB962C8B-B14F-4D97-AF65-F5344CB8AC3E}">
        <p14:creationId xmlns:p14="http://schemas.microsoft.com/office/powerpoint/2010/main" val="9673055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12</a:t>
            </a:fld>
            <a:endParaRPr lang="en-US" dirty="0"/>
          </a:p>
        </p:txBody>
      </p:sp>
    </p:spTree>
    <p:extLst>
      <p:ext uri="{BB962C8B-B14F-4D97-AF65-F5344CB8AC3E}">
        <p14:creationId xmlns:p14="http://schemas.microsoft.com/office/powerpoint/2010/main" val="32980295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13</a:t>
            </a:fld>
            <a:endParaRPr lang="en-US" dirty="0"/>
          </a:p>
        </p:txBody>
      </p:sp>
    </p:spTree>
    <p:extLst>
      <p:ext uri="{BB962C8B-B14F-4D97-AF65-F5344CB8AC3E}">
        <p14:creationId xmlns:p14="http://schemas.microsoft.com/office/powerpoint/2010/main" val="778902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14</a:t>
            </a:fld>
            <a:endParaRPr lang="en-US" dirty="0"/>
          </a:p>
        </p:txBody>
      </p:sp>
    </p:spTree>
    <p:extLst>
      <p:ext uri="{BB962C8B-B14F-4D97-AF65-F5344CB8AC3E}">
        <p14:creationId xmlns:p14="http://schemas.microsoft.com/office/powerpoint/2010/main" val="11521905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15</a:t>
            </a:fld>
            <a:endParaRPr lang="en-US" dirty="0"/>
          </a:p>
        </p:txBody>
      </p:sp>
    </p:spTree>
    <p:extLst>
      <p:ext uri="{BB962C8B-B14F-4D97-AF65-F5344CB8AC3E}">
        <p14:creationId xmlns:p14="http://schemas.microsoft.com/office/powerpoint/2010/main" val="15149354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16</a:t>
            </a:fld>
            <a:endParaRPr lang="en-US" dirty="0"/>
          </a:p>
        </p:txBody>
      </p:sp>
    </p:spTree>
    <p:extLst>
      <p:ext uri="{BB962C8B-B14F-4D97-AF65-F5344CB8AC3E}">
        <p14:creationId xmlns:p14="http://schemas.microsoft.com/office/powerpoint/2010/main" val="3394188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17</a:t>
            </a:fld>
            <a:endParaRPr lang="en-US" dirty="0"/>
          </a:p>
        </p:txBody>
      </p:sp>
    </p:spTree>
    <p:extLst>
      <p:ext uri="{BB962C8B-B14F-4D97-AF65-F5344CB8AC3E}">
        <p14:creationId xmlns:p14="http://schemas.microsoft.com/office/powerpoint/2010/main" val="20167107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18</a:t>
            </a:fld>
            <a:endParaRPr lang="en-US" dirty="0"/>
          </a:p>
        </p:txBody>
      </p:sp>
    </p:spTree>
    <p:extLst>
      <p:ext uri="{BB962C8B-B14F-4D97-AF65-F5344CB8AC3E}">
        <p14:creationId xmlns:p14="http://schemas.microsoft.com/office/powerpoint/2010/main" val="36461201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19</a:t>
            </a:fld>
            <a:endParaRPr lang="en-US" dirty="0"/>
          </a:p>
        </p:txBody>
      </p:sp>
    </p:spTree>
    <p:extLst>
      <p:ext uri="{BB962C8B-B14F-4D97-AF65-F5344CB8AC3E}">
        <p14:creationId xmlns:p14="http://schemas.microsoft.com/office/powerpoint/2010/main" val="34124834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20</a:t>
            </a:fld>
            <a:endParaRPr lang="en-US" dirty="0"/>
          </a:p>
        </p:txBody>
      </p:sp>
    </p:spTree>
    <p:extLst>
      <p:ext uri="{BB962C8B-B14F-4D97-AF65-F5344CB8AC3E}">
        <p14:creationId xmlns:p14="http://schemas.microsoft.com/office/powerpoint/2010/main" val="34558849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21</a:t>
            </a:fld>
            <a:endParaRPr lang="en-US" dirty="0"/>
          </a:p>
        </p:txBody>
      </p:sp>
    </p:spTree>
    <p:extLst>
      <p:ext uri="{BB962C8B-B14F-4D97-AF65-F5344CB8AC3E}">
        <p14:creationId xmlns:p14="http://schemas.microsoft.com/office/powerpoint/2010/main" val="18637532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22</a:t>
            </a:fld>
            <a:endParaRPr lang="en-US" dirty="0"/>
          </a:p>
        </p:txBody>
      </p:sp>
    </p:spTree>
    <p:extLst>
      <p:ext uri="{BB962C8B-B14F-4D97-AF65-F5344CB8AC3E}">
        <p14:creationId xmlns:p14="http://schemas.microsoft.com/office/powerpoint/2010/main" val="17061476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23</a:t>
            </a:fld>
            <a:endParaRPr lang="en-US" dirty="0"/>
          </a:p>
        </p:txBody>
      </p:sp>
    </p:spTree>
    <p:extLst>
      <p:ext uri="{BB962C8B-B14F-4D97-AF65-F5344CB8AC3E}">
        <p14:creationId xmlns:p14="http://schemas.microsoft.com/office/powerpoint/2010/main" val="34117961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24</a:t>
            </a:fld>
            <a:endParaRPr lang="en-US" dirty="0"/>
          </a:p>
        </p:txBody>
      </p:sp>
    </p:spTree>
    <p:extLst>
      <p:ext uri="{BB962C8B-B14F-4D97-AF65-F5344CB8AC3E}">
        <p14:creationId xmlns:p14="http://schemas.microsoft.com/office/powerpoint/2010/main" val="2417040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25</a:t>
            </a:fld>
            <a:endParaRPr lang="en-US" dirty="0"/>
          </a:p>
        </p:txBody>
      </p:sp>
    </p:spTree>
    <p:extLst>
      <p:ext uri="{BB962C8B-B14F-4D97-AF65-F5344CB8AC3E}">
        <p14:creationId xmlns:p14="http://schemas.microsoft.com/office/powerpoint/2010/main" val="36776923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641018C-6CAF-B84E-B92C-ECB119457FBA}" type="slidenum">
              <a:rPr lang="en-US" smtClean="0"/>
              <a:t>26</a:t>
            </a:fld>
            <a:endParaRPr lang="en-US" dirty="0"/>
          </a:p>
        </p:txBody>
      </p:sp>
    </p:spTree>
    <p:extLst>
      <p:ext uri="{BB962C8B-B14F-4D97-AF65-F5344CB8AC3E}">
        <p14:creationId xmlns:p14="http://schemas.microsoft.com/office/powerpoint/2010/main" val="6570156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3822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3235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65704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632885" y="1797052"/>
            <a:ext cx="11040076" cy="4098595"/>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583688"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a:t>Click to edit Master title style</a:t>
            </a:r>
            <a:endParaRPr lang="en-GB" dirty="0"/>
          </a:p>
        </p:txBody>
      </p:sp>
    </p:spTree>
    <p:extLst>
      <p:ext uri="{BB962C8B-B14F-4D97-AF65-F5344CB8AC3E}">
        <p14:creationId xmlns:p14="http://schemas.microsoft.com/office/powerpoint/2010/main" val="2497117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5363690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87956795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4.xml"/><Relationship Id="rId1" Type="http://schemas.openxmlformats.org/officeDocument/2006/relationships/slideLayout" Target="../slideLayouts/slideLayout3.xml"/><Relationship Id="rId4" Type="http://schemas.openxmlformats.org/officeDocument/2006/relationships/image" Target="../media/image3.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5.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7/10/2024</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8EA94852-2BA4-0A45-840B-96DCEE0E009D}"/>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149329868"/>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57813984"/>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118905666"/>
      </p:ext>
    </p:extLst>
  </p:cSld>
  <p:clrMap bg1="lt1" tx1="dk1" bg2="lt2" tx2="dk2" accent1="accent1" accent2="accent2" accent3="accent3" accent4="accent4" accent5="accent5" accent6="accent6" hlink="hlink" folHlink="folHlink"/>
  <p:sldLayoutIdLst>
    <p:sldLayoutId id="2147483679" r:id="rId1"/>
    <p:sldLayoutId id="2147483684"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1072181288"/>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393168259"/>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361451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042202" cy="3864989"/>
          </a:xfrm>
        </p:spPr>
        <p:txBody>
          <a:bodyPr/>
          <a:lstStyle/>
          <a:p>
            <a:r>
              <a:rPr lang="en-GB" sz="4800" b="1" dirty="0">
                <a:effectLst>
                  <a:outerShdw blurRad="38100" dist="38100" dir="2700000" algn="tl">
                    <a:srgbClr val="000000">
                      <a:alpha val="43137"/>
                    </a:srgbClr>
                  </a:outerShdw>
                </a:effectLst>
              </a:rPr>
              <a:t>Critical Thinking</a:t>
            </a:r>
          </a:p>
          <a:p>
            <a:endParaRPr lang="en-GB" sz="2400" b="1" i="1" dirty="0"/>
          </a:p>
          <a:p>
            <a:r>
              <a:rPr lang="en-GB" sz="3200" b="1" i="1" dirty="0"/>
              <a:t>Module Name: Group Project</a:t>
            </a:r>
          </a:p>
          <a:p>
            <a:r>
              <a:rPr lang="en-GB" sz="3200" b="1" i="1" dirty="0"/>
              <a:t>Module Code: ACBA4014</a:t>
            </a:r>
            <a:br>
              <a:rPr lang="en-GB" sz="2400" i="1" dirty="0"/>
            </a:br>
            <a:endParaRPr lang="en-GB" sz="2400" i="1" dirty="0"/>
          </a:p>
          <a:p>
            <a:endParaRPr lang="en-GB" sz="4000" b="1" dirty="0">
              <a:effectLst>
                <a:outerShdw blurRad="38100" dist="38100" dir="2700000" algn="tl">
                  <a:srgbClr val="000000">
                    <a:alpha val="43137"/>
                  </a:srgbClr>
                </a:outerShdw>
              </a:effectLst>
            </a:endParaRPr>
          </a:p>
          <a:p>
            <a:endParaRPr lang="en-GB" dirty="0"/>
          </a:p>
        </p:txBody>
      </p:sp>
      <p:sp>
        <p:nvSpPr>
          <p:cNvPr id="3" name="Content Placeholder 2">
            <a:extLst>
              <a:ext uri="{FF2B5EF4-FFF2-40B4-BE49-F238E27FC236}">
                <a16:creationId xmlns:a16="http://schemas.microsoft.com/office/drawing/2014/main" id="{8A24508A-09F8-407C-BCEE-EED5957725C5}"/>
              </a:ext>
            </a:extLst>
          </p:cNvPr>
          <p:cNvSpPr>
            <a:spLocks noGrp="1"/>
          </p:cNvSpPr>
          <p:nvPr>
            <p:ph idx="10"/>
          </p:nvPr>
        </p:nvSpPr>
        <p:spPr/>
        <p:txBody>
          <a:bodyPr/>
          <a:lstStyle/>
          <a:p>
            <a:endParaRPr lang="en-GB" dirty="0"/>
          </a:p>
          <a:p>
            <a:endParaRPr lang="en-GB" dirty="0"/>
          </a:p>
          <a:p>
            <a:endParaRPr lang="en-GB" dirty="0"/>
          </a:p>
          <a:p>
            <a:endParaRPr lang="en-GB" dirty="0"/>
          </a:p>
          <a:p>
            <a:endParaRPr lang="en-GB" dirty="0"/>
          </a:p>
          <a:p>
            <a:endParaRPr lang="en-GB" dirty="0"/>
          </a:p>
          <a:p>
            <a:r>
              <a:rPr lang="en-GB" dirty="0"/>
              <a:t>Applied Computing - WISA</a:t>
            </a:r>
          </a:p>
        </p:txBody>
      </p:sp>
    </p:spTree>
    <p:extLst>
      <p:ext uri="{BB962C8B-B14F-4D97-AF65-F5344CB8AC3E}">
        <p14:creationId xmlns:p14="http://schemas.microsoft.com/office/powerpoint/2010/main" val="4059603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6702251" cy="790290"/>
          </a:xfrm>
        </p:spPr>
        <p:txBody>
          <a:bodyPr>
            <a:normAutofit/>
          </a:bodyPr>
          <a:lstStyle/>
          <a:p>
            <a:r>
              <a:rPr lang="en-US" sz="4000" b="1" dirty="0">
                <a:solidFill>
                  <a:schemeClr val="accent1">
                    <a:lumMod val="50000"/>
                  </a:schemeClr>
                </a:solidFill>
              </a:rPr>
              <a:t>Critical Thinking</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627234"/>
            <a:ext cx="6209275" cy="2457748"/>
          </a:xfrm>
        </p:spPr>
        <p:txBody>
          <a:bodyPr/>
          <a:lstStyle/>
          <a:p>
            <a:pPr marL="0" indent="0" algn="l"/>
            <a:endParaRPr lang="en-US" b="1" dirty="0">
              <a:solidFill>
                <a:schemeClr val="tx1"/>
              </a:solidFill>
            </a:endParaRPr>
          </a:p>
          <a:p>
            <a:pPr marL="0" lvl="0" indent="0"/>
            <a:r>
              <a:rPr lang="en-US" sz="2400" b="1" dirty="0">
                <a:solidFill>
                  <a:schemeClr val="accent1"/>
                </a:solidFill>
              </a:rPr>
              <a:t>Everything should be made as simple as possible, but not simpler…</a:t>
            </a:r>
          </a:p>
          <a:p>
            <a:pPr marL="0" lvl="0" indent="0"/>
            <a:r>
              <a:rPr lang="en-US" sz="2400" b="1" dirty="0">
                <a:solidFill>
                  <a:schemeClr val="accent1"/>
                </a:solidFill>
              </a:rPr>
              <a:t>[Albert Einstein]</a:t>
            </a:r>
          </a:p>
        </p:txBody>
      </p:sp>
      <p:pic>
        <p:nvPicPr>
          <p:cNvPr id="5" name="Picture 4">
            <a:extLst>
              <a:ext uri="{FF2B5EF4-FFF2-40B4-BE49-F238E27FC236}">
                <a16:creationId xmlns:a16="http://schemas.microsoft.com/office/drawing/2014/main" id="{D2F465D2-60EE-D8D8-55F0-EBD6FBAAA758}"/>
              </a:ext>
            </a:extLst>
          </p:cNvPr>
          <p:cNvPicPr>
            <a:picLocks noChangeAspect="1"/>
          </p:cNvPicPr>
          <p:nvPr/>
        </p:nvPicPr>
        <p:blipFill>
          <a:blip r:embed="rId3"/>
          <a:stretch>
            <a:fillRect/>
          </a:stretch>
        </p:blipFill>
        <p:spPr>
          <a:xfrm>
            <a:off x="6470374" y="0"/>
            <a:ext cx="5721626" cy="5721626"/>
          </a:xfrm>
          <a:prstGeom prst="rect">
            <a:avLst/>
          </a:prstGeom>
        </p:spPr>
      </p:pic>
    </p:spTree>
    <p:extLst>
      <p:ext uri="{BB962C8B-B14F-4D97-AF65-F5344CB8AC3E}">
        <p14:creationId xmlns:p14="http://schemas.microsoft.com/office/powerpoint/2010/main" val="32033286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6702251" cy="790290"/>
          </a:xfrm>
        </p:spPr>
        <p:txBody>
          <a:bodyPr>
            <a:normAutofit/>
          </a:bodyPr>
          <a:lstStyle/>
          <a:p>
            <a:r>
              <a:rPr lang="en-US" sz="4000" b="1" dirty="0">
                <a:solidFill>
                  <a:schemeClr val="accent1">
                    <a:lumMod val="50000"/>
                  </a:schemeClr>
                </a:solidFill>
              </a:rPr>
              <a:t>Critical Thinking</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261099" y="1627233"/>
            <a:ext cx="6209275" cy="4008253"/>
          </a:xfrm>
        </p:spPr>
        <p:txBody>
          <a:bodyPr/>
          <a:lstStyle/>
          <a:p>
            <a:pPr marL="0" indent="0" algn="l"/>
            <a:endParaRPr lang="en-US" b="1" dirty="0">
              <a:solidFill>
                <a:schemeClr val="tx1"/>
              </a:solidFill>
            </a:endParaRPr>
          </a:p>
          <a:p>
            <a:pPr marL="457200" lvl="0" indent="-457200" algn="l">
              <a:buAutoNum type="alphaUcPeriod" startAt="17"/>
            </a:pPr>
            <a:r>
              <a:rPr lang="en-US" sz="2800" b="1" dirty="0">
                <a:solidFill>
                  <a:schemeClr val="tx1"/>
                </a:solidFill>
              </a:rPr>
              <a:t>What is thinking?</a:t>
            </a:r>
          </a:p>
          <a:p>
            <a:pPr marL="743010" lvl="1" indent="-342900"/>
            <a:r>
              <a:rPr lang="en-US" dirty="0">
                <a:solidFill>
                  <a:schemeClr val="tx1"/>
                </a:solidFill>
              </a:rPr>
              <a:t>Discuss the definitions, considering biological, psychological, cognitive and communicational descriptions.</a:t>
            </a:r>
          </a:p>
          <a:p>
            <a:pPr marL="743010" lvl="1" indent="-342900"/>
            <a:endParaRPr lang="en-US" dirty="0"/>
          </a:p>
          <a:p>
            <a:pPr marL="342900" indent="-342900" algn="l"/>
            <a:r>
              <a:rPr lang="en-US" sz="2800" b="1" dirty="0">
                <a:solidFill>
                  <a:schemeClr val="tx1"/>
                </a:solidFill>
              </a:rPr>
              <a:t>Q. What do you consider to be critical thinking?</a:t>
            </a:r>
          </a:p>
        </p:txBody>
      </p:sp>
      <p:pic>
        <p:nvPicPr>
          <p:cNvPr id="5" name="Picture 4">
            <a:extLst>
              <a:ext uri="{FF2B5EF4-FFF2-40B4-BE49-F238E27FC236}">
                <a16:creationId xmlns:a16="http://schemas.microsoft.com/office/drawing/2014/main" id="{D2F465D2-60EE-D8D8-55F0-EBD6FBAAA758}"/>
              </a:ext>
            </a:extLst>
          </p:cNvPr>
          <p:cNvPicPr>
            <a:picLocks noChangeAspect="1"/>
          </p:cNvPicPr>
          <p:nvPr/>
        </p:nvPicPr>
        <p:blipFill>
          <a:blip r:embed="rId3"/>
          <a:stretch>
            <a:fillRect/>
          </a:stretch>
        </p:blipFill>
        <p:spPr>
          <a:xfrm>
            <a:off x="6470374" y="0"/>
            <a:ext cx="5721626" cy="5721626"/>
          </a:xfrm>
          <a:prstGeom prst="rect">
            <a:avLst/>
          </a:prstGeom>
        </p:spPr>
      </p:pic>
    </p:spTree>
    <p:extLst>
      <p:ext uri="{BB962C8B-B14F-4D97-AF65-F5344CB8AC3E}">
        <p14:creationId xmlns:p14="http://schemas.microsoft.com/office/powerpoint/2010/main" val="90999636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ECF6448-B723-90FA-00D8-4F1854967089}"/>
              </a:ext>
            </a:extLst>
          </p:cNvPr>
          <p:cNvPicPr>
            <a:picLocks noChangeAspect="1"/>
          </p:cNvPicPr>
          <p:nvPr/>
        </p:nvPicPr>
        <p:blipFill rotWithShape="1">
          <a:blip r:embed="rId3"/>
          <a:srcRect t="22009" b="7183"/>
          <a:stretch/>
        </p:blipFill>
        <p:spPr>
          <a:xfrm>
            <a:off x="2504661" y="1490193"/>
            <a:ext cx="9687339" cy="3916694"/>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6702251" cy="790290"/>
          </a:xfrm>
        </p:spPr>
        <p:txBody>
          <a:bodyPr>
            <a:normAutofit/>
          </a:bodyPr>
          <a:lstStyle/>
          <a:p>
            <a:r>
              <a:rPr lang="en-US" sz="4000" b="1" dirty="0">
                <a:solidFill>
                  <a:schemeClr val="accent1">
                    <a:lumMod val="50000"/>
                  </a:schemeClr>
                </a:solidFill>
              </a:rPr>
              <a:t>Cognitive Development</a:t>
            </a:r>
          </a:p>
        </p:txBody>
      </p:sp>
      <p:sp>
        <p:nvSpPr>
          <p:cNvPr id="5" name="Content Placeholder 4">
            <a:extLst>
              <a:ext uri="{FF2B5EF4-FFF2-40B4-BE49-F238E27FC236}">
                <a16:creationId xmlns:a16="http://schemas.microsoft.com/office/drawing/2014/main" id="{54E27C39-726D-4CCF-64DD-5E2826995337}"/>
              </a:ext>
            </a:extLst>
          </p:cNvPr>
          <p:cNvSpPr>
            <a:spLocks noGrp="1"/>
          </p:cNvSpPr>
          <p:nvPr>
            <p:ph idx="1"/>
          </p:nvPr>
        </p:nvSpPr>
        <p:spPr>
          <a:xfrm>
            <a:off x="261099" y="914400"/>
            <a:ext cx="3968932" cy="4800600"/>
          </a:xfrm>
        </p:spPr>
        <p:txBody>
          <a:bodyPr/>
          <a:lstStyle/>
          <a:p>
            <a:pPr algn="l"/>
            <a:r>
              <a:rPr lang="en-US" sz="2800" b="1" dirty="0">
                <a:solidFill>
                  <a:schemeClr val="tx1"/>
                </a:solidFill>
              </a:rPr>
              <a:t>	There are five stages to cognitive development as recognized by Piaget:</a:t>
            </a:r>
            <a:endParaRPr lang="en-GB" sz="2800" b="1" dirty="0">
              <a:solidFill>
                <a:schemeClr val="tx1"/>
              </a:solidFill>
            </a:endParaRPr>
          </a:p>
        </p:txBody>
      </p:sp>
    </p:spTree>
    <p:extLst>
      <p:ext uri="{BB962C8B-B14F-4D97-AF65-F5344CB8AC3E}">
        <p14:creationId xmlns:p14="http://schemas.microsoft.com/office/powerpoint/2010/main" val="1595613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ECF6448-B723-90FA-00D8-4F1854967089}"/>
              </a:ext>
            </a:extLst>
          </p:cNvPr>
          <p:cNvPicPr>
            <a:picLocks noChangeAspect="1"/>
          </p:cNvPicPr>
          <p:nvPr/>
        </p:nvPicPr>
        <p:blipFill rotWithShape="1">
          <a:blip r:embed="rId3"/>
          <a:srcRect t="22009" b="7183"/>
          <a:stretch/>
        </p:blipFill>
        <p:spPr>
          <a:xfrm>
            <a:off x="4230031" y="2495891"/>
            <a:ext cx="7961969" cy="3219109"/>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6702251" cy="790290"/>
          </a:xfrm>
        </p:spPr>
        <p:txBody>
          <a:bodyPr>
            <a:normAutofit/>
          </a:bodyPr>
          <a:lstStyle/>
          <a:p>
            <a:r>
              <a:rPr lang="en-US" sz="4000" b="1" dirty="0">
                <a:solidFill>
                  <a:schemeClr val="accent1">
                    <a:lumMod val="50000"/>
                  </a:schemeClr>
                </a:solidFill>
              </a:rPr>
              <a:t>Cognitive Development</a:t>
            </a:r>
          </a:p>
        </p:txBody>
      </p:sp>
      <p:sp>
        <p:nvSpPr>
          <p:cNvPr id="5" name="Content Placeholder 4">
            <a:extLst>
              <a:ext uri="{FF2B5EF4-FFF2-40B4-BE49-F238E27FC236}">
                <a16:creationId xmlns:a16="http://schemas.microsoft.com/office/drawing/2014/main" id="{54E27C39-726D-4CCF-64DD-5E2826995337}"/>
              </a:ext>
            </a:extLst>
          </p:cNvPr>
          <p:cNvSpPr>
            <a:spLocks noGrp="1"/>
          </p:cNvSpPr>
          <p:nvPr>
            <p:ph idx="1"/>
          </p:nvPr>
        </p:nvSpPr>
        <p:spPr>
          <a:xfrm>
            <a:off x="261098" y="914400"/>
            <a:ext cx="4628953" cy="4800600"/>
          </a:xfrm>
        </p:spPr>
        <p:txBody>
          <a:bodyPr/>
          <a:lstStyle/>
          <a:p>
            <a:pPr marL="457200" indent="-457200" algn="l">
              <a:buAutoNum type="arabicPlain"/>
            </a:pPr>
            <a:r>
              <a:rPr lang="en-US" sz="2400" b="1" dirty="0">
                <a:solidFill>
                  <a:schemeClr val="tx1"/>
                </a:solidFill>
              </a:rPr>
              <a:t>Sensorimotor stage, Birth to 2 years old:</a:t>
            </a:r>
          </a:p>
          <a:p>
            <a:pPr marL="857310" lvl="1" indent="-457200"/>
            <a:r>
              <a:rPr lang="en-US" sz="2000" dirty="0"/>
              <a:t>N</a:t>
            </a:r>
            <a:r>
              <a:rPr lang="en-US" sz="2000" dirty="0">
                <a:solidFill>
                  <a:schemeClr val="tx1"/>
                </a:solidFill>
              </a:rPr>
              <a:t>o thinking structures (called schemas) and starts to develop such schemas through exploration of senses and experimentation with environment​.</a:t>
            </a:r>
          </a:p>
          <a:p>
            <a:pPr marL="857310" lvl="1" indent="-457200"/>
            <a:r>
              <a:rPr lang="en-US" sz="2800" dirty="0">
                <a:solidFill>
                  <a:schemeClr val="tx1"/>
                </a:solidFill>
              </a:rPr>
              <a:t>	</a:t>
            </a:r>
            <a:r>
              <a:rPr lang="en-US" sz="2000" dirty="0">
                <a:solidFill>
                  <a:schemeClr val="tx1"/>
                </a:solidFill>
              </a:rPr>
              <a:t>Understanding of object permanence, knowing that an object exists even if it is out of sight.</a:t>
            </a:r>
            <a:endParaRPr lang="en-GB" sz="2800" dirty="0">
              <a:solidFill>
                <a:schemeClr val="tx1"/>
              </a:solidFill>
            </a:endParaRPr>
          </a:p>
        </p:txBody>
      </p:sp>
    </p:spTree>
    <p:extLst>
      <p:ext uri="{BB962C8B-B14F-4D97-AF65-F5344CB8AC3E}">
        <p14:creationId xmlns:p14="http://schemas.microsoft.com/office/powerpoint/2010/main" val="337829934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ECF6448-B723-90FA-00D8-4F1854967089}"/>
              </a:ext>
            </a:extLst>
          </p:cNvPr>
          <p:cNvPicPr>
            <a:picLocks noChangeAspect="1"/>
          </p:cNvPicPr>
          <p:nvPr/>
        </p:nvPicPr>
        <p:blipFill rotWithShape="1">
          <a:blip r:embed="rId3"/>
          <a:srcRect t="22009" b="7183"/>
          <a:stretch/>
        </p:blipFill>
        <p:spPr>
          <a:xfrm>
            <a:off x="4230031" y="2495891"/>
            <a:ext cx="7961969" cy="3219109"/>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6702251" cy="790290"/>
          </a:xfrm>
        </p:spPr>
        <p:txBody>
          <a:bodyPr>
            <a:normAutofit/>
          </a:bodyPr>
          <a:lstStyle/>
          <a:p>
            <a:r>
              <a:rPr lang="en-US" sz="4000" b="1" dirty="0">
                <a:solidFill>
                  <a:schemeClr val="accent1">
                    <a:lumMod val="50000"/>
                  </a:schemeClr>
                </a:solidFill>
              </a:rPr>
              <a:t>Cognitive Development</a:t>
            </a:r>
          </a:p>
        </p:txBody>
      </p:sp>
      <p:sp>
        <p:nvSpPr>
          <p:cNvPr id="5" name="Content Placeholder 4">
            <a:extLst>
              <a:ext uri="{FF2B5EF4-FFF2-40B4-BE49-F238E27FC236}">
                <a16:creationId xmlns:a16="http://schemas.microsoft.com/office/drawing/2014/main" id="{54E27C39-726D-4CCF-64DD-5E2826995337}"/>
              </a:ext>
            </a:extLst>
          </p:cNvPr>
          <p:cNvSpPr>
            <a:spLocks noGrp="1"/>
          </p:cNvSpPr>
          <p:nvPr>
            <p:ph idx="1"/>
          </p:nvPr>
        </p:nvSpPr>
        <p:spPr>
          <a:xfrm>
            <a:off x="261098" y="914400"/>
            <a:ext cx="4628953" cy="4800600"/>
          </a:xfrm>
        </p:spPr>
        <p:txBody>
          <a:bodyPr/>
          <a:lstStyle/>
          <a:p>
            <a:pPr marL="457200" indent="-457200" algn="l">
              <a:buFont typeface="+mj-lt"/>
              <a:buAutoNum type="arabicPeriod" startAt="2"/>
            </a:pPr>
            <a:r>
              <a:rPr lang="en-US" sz="2400" b="1" dirty="0">
                <a:solidFill>
                  <a:schemeClr val="tx1"/>
                </a:solidFill>
              </a:rPr>
              <a:t>Preoperational Stage:</a:t>
            </a:r>
          </a:p>
          <a:p>
            <a:pPr marL="857310" lvl="1" indent="-457200"/>
            <a:r>
              <a:rPr lang="en-US" sz="2000" dirty="0">
                <a:solidFill>
                  <a:schemeClr val="tx1"/>
                </a:solidFill>
              </a:rPr>
              <a:t>Development of language skills and more sophisticated cognitive structures but still prelogical. ​</a:t>
            </a:r>
          </a:p>
          <a:p>
            <a:pPr marL="857310" lvl="1" indent="-457200"/>
            <a:r>
              <a:rPr lang="en-US" sz="2000" dirty="0">
                <a:solidFill>
                  <a:schemeClr val="tx1"/>
                </a:solidFill>
              </a:rPr>
              <a:t>Not capable of conservation-ability to understand that substance does not change although it changes shape or form.​</a:t>
            </a:r>
          </a:p>
          <a:p>
            <a:pPr marL="857310" lvl="1" indent="-457200"/>
            <a:r>
              <a:rPr lang="en-US" sz="2000" dirty="0">
                <a:solidFill>
                  <a:schemeClr val="tx1"/>
                </a:solidFill>
              </a:rPr>
              <a:t>Incapable of decentering-ability to see things from another perspective</a:t>
            </a:r>
            <a:r>
              <a:rPr lang="en-US" dirty="0">
                <a:solidFill>
                  <a:schemeClr val="tx1"/>
                </a:solidFill>
              </a:rPr>
              <a:t>​.</a:t>
            </a:r>
          </a:p>
        </p:txBody>
      </p:sp>
    </p:spTree>
    <p:extLst>
      <p:ext uri="{BB962C8B-B14F-4D97-AF65-F5344CB8AC3E}">
        <p14:creationId xmlns:p14="http://schemas.microsoft.com/office/powerpoint/2010/main" val="193788765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ECF6448-B723-90FA-00D8-4F1854967089}"/>
              </a:ext>
            </a:extLst>
          </p:cNvPr>
          <p:cNvPicPr>
            <a:picLocks noChangeAspect="1"/>
          </p:cNvPicPr>
          <p:nvPr/>
        </p:nvPicPr>
        <p:blipFill rotWithShape="1">
          <a:blip r:embed="rId3"/>
          <a:srcRect t="22009" b="7183"/>
          <a:stretch/>
        </p:blipFill>
        <p:spPr>
          <a:xfrm>
            <a:off x="4230031" y="2495891"/>
            <a:ext cx="7961969" cy="3219109"/>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6702251" cy="790290"/>
          </a:xfrm>
        </p:spPr>
        <p:txBody>
          <a:bodyPr>
            <a:normAutofit/>
          </a:bodyPr>
          <a:lstStyle/>
          <a:p>
            <a:r>
              <a:rPr lang="en-US" sz="4000" b="1" dirty="0">
                <a:solidFill>
                  <a:schemeClr val="accent1">
                    <a:lumMod val="50000"/>
                  </a:schemeClr>
                </a:solidFill>
              </a:rPr>
              <a:t>Cognitive Development</a:t>
            </a:r>
          </a:p>
        </p:txBody>
      </p:sp>
      <p:sp>
        <p:nvSpPr>
          <p:cNvPr id="5" name="Content Placeholder 4">
            <a:extLst>
              <a:ext uri="{FF2B5EF4-FFF2-40B4-BE49-F238E27FC236}">
                <a16:creationId xmlns:a16="http://schemas.microsoft.com/office/drawing/2014/main" id="{54E27C39-726D-4CCF-64DD-5E2826995337}"/>
              </a:ext>
            </a:extLst>
          </p:cNvPr>
          <p:cNvSpPr>
            <a:spLocks noGrp="1"/>
          </p:cNvSpPr>
          <p:nvPr>
            <p:ph idx="1"/>
          </p:nvPr>
        </p:nvSpPr>
        <p:spPr>
          <a:xfrm>
            <a:off x="261098" y="914400"/>
            <a:ext cx="4628953" cy="4800600"/>
          </a:xfrm>
        </p:spPr>
        <p:txBody>
          <a:bodyPr/>
          <a:lstStyle/>
          <a:p>
            <a:pPr marL="457200" indent="-457200" algn="l">
              <a:buAutoNum type="arabicPeriod" startAt="3"/>
            </a:pPr>
            <a:r>
              <a:rPr lang="en-US" sz="2400" b="1" dirty="0">
                <a:solidFill>
                  <a:schemeClr val="tx1"/>
                </a:solidFill>
              </a:rPr>
              <a:t>Concrete Operational:</a:t>
            </a:r>
          </a:p>
          <a:p>
            <a:pPr marL="857310" lvl="1" indent="-457200"/>
            <a:r>
              <a:rPr lang="en-US" dirty="0"/>
              <a:t>B</a:t>
            </a:r>
            <a:r>
              <a:rPr lang="en-US" dirty="0">
                <a:solidFill>
                  <a:schemeClr val="tx1"/>
                </a:solidFill>
              </a:rPr>
              <a:t>egin to think more logically, grasp conservation and decentering.</a:t>
            </a:r>
          </a:p>
          <a:p>
            <a:pPr marL="857310" lvl="1" indent="-457200"/>
            <a:r>
              <a:rPr lang="en-US" dirty="0">
                <a:solidFill>
                  <a:schemeClr val="tx1"/>
                </a:solidFill>
              </a:rPr>
              <a:t>Begins to question life. Solves problems but haphazardly.</a:t>
            </a:r>
            <a:r>
              <a:rPr lang="en-US" sz="2800" dirty="0">
                <a:solidFill>
                  <a:schemeClr val="tx1"/>
                </a:solidFill>
              </a:rPr>
              <a:t>​</a:t>
            </a:r>
          </a:p>
          <a:p>
            <a:pPr marL="857310" lvl="1" indent="-457200"/>
            <a:r>
              <a:rPr lang="en-US" dirty="0"/>
              <a:t>Lack of understanding for abstract or hypothetical concepts.</a:t>
            </a:r>
            <a:endParaRPr lang="en-US" dirty="0">
              <a:solidFill>
                <a:schemeClr val="tx1"/>
              </a:solidFill>
            </a:endParaRPr>
          </a:p>
        </p:txBody>
      </p:sp>
    </p:spTree>
    <p:extLst>
      <p:ext uri="{BB962C8B-B14F-4D97-AF65-F5344CB8AC3E}">
        <p14:creationId xmlns:p14="http://schemas.microsoft.com/office/powerpoint/2010/main" val="38573402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ECF6448-B723-90FA-00D8-4F1854967089}"/>
              </a:ext>
            </a:extLst>
          </p:cNvPr>
          <p:cNvPicPr>
            <a:picLocks noChangeAspect="1"/>
          </p:cNvPicPr>
          <p:nvPr/>
        </p:nvPicPr>
        <p:blipFill rotWithShape="1">
          <a:blip r:embed="rId3"/>
          <a:srcRect t="22009" b="7183"/>
          <a:stretch/>
        </p:blipFill>
        <p:spPr>
          <a:xfrm>
            <a:off x="4230031" y="2495891"/>
            <a:ext cx="7961969" cy="3219109"/>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6702251" cy="790290"/>
          </a:xfrm>
        </p:spPr>
        <p:txBody>
          <a:bodyPr>
            <a:normAutofit/>
          </a:bodyPr>
          <a:lstStyle/>
          <a:p>
            <a:r>
              <a:rPr lang="en-US" sz="4000" b="1" dirty="0">
                <a:solidFill>
                  <a:schemeClr val="accent1">
                    <a:lumMod val="50000"/>
                  </a:schemeClr>
                </a:solidFill>
              </a:rPr>
              <a:t>Cognitive Development</a:t>
            </a:r>
          </a:p>
        </p:txBody>
      </p:sp>
      <p:sp>
        <p:nvSpPr>
          <p:cNvPr id="5" name="Content Placeholder 4">
            <a:extLst>
              <a:ext uri="{FF2B5EF4-FFF2-40B4-BE49-F238E27FC236}">
                <a16:creationId xmlns:a16="http://schemas.microsoft.com/office/drawing/2014/main" id="{54E27C39-726D-4CCF-64DD-5E2826995337}"/>
              </a:ext>
            </a:extLst>
          </p:cNvPr>
          <p:cNvSpPr>
            <a:spLocks noGrp="1"/>
          </p:cNvSpPr>
          <p:nvPr>
            <p:ph idx="1"/>
          </p:nvPr>
        </p:nvSpPr>
        <p:spPr>
          <a:xfrm>
            <a:off x="261098" y="914400"/>
            <a:ext cx="4628953" cy="4800600"/>
          </a:xfrm>
        </p:spPr>
        <p:txBody>
          <a:bodyPr/>
          <a:lstStyle/>
          <a:p>
            <a:pPr marL="457200" indent="-457200" algn="l">
              <a:buAutoNum type="arabicPeriod" startAt="4"/>
            </a:pPr>
            <a:r>
              <a:rPr lang="en-US" sz="2800" b="1" dirty="0">
                <a:solidFill>
                  <a:schemeClr val="tx1"/>
                </a:solidFill>
              </a:rPr>
              <a:t>Formal Operations Stage:</a:t>
            </a:r>
          </a:p>
          <a:p>
            <a:pPr marL="857310" lvl="1" indent="-457200"/>
            <a:r>
              <a:rPr lang="en-US" dirty="0"/>
              <a:t>N</a:t>
            </a:r>
            <a:r>
              <a:rPr lang="en-US" dirty="0">
                <a:solidFill>
                  <a:schemeClr val="tx1"/>
                </a:solidFill>
              </a:rPr>
              <a:t>ow capable of sophisticated logical thought. </a:t>
            </a:r>
          </a:p>
          <a:p>
            <a:pPr marL="857310" lvl="1" indent="-457200"/>
            <a:r>
              <a:rPr lang="en-US" dirty="0">
                <a:solidFill>
                  <a:schemeClr val="tx1"/>
                </a:solidFill>
              </a:rPr>
              <a:t>Can think in abstract. </a:t>
            </a:r>
          </a:p>
          <a:p>
            <a:pPr marL="857310" lvl="1" indent="-457200"/>
            <a:r>
              <a:rPr lang="en-US" dirty="0">
                <a:solidFill>
                  <a:schemeClr val="tx1"/>
                </a:solidFill>
              </a:rPr>
              <a:t>Can think hypothetically and solve problems using the logic of combinations.</a:t>
            </a:r>
          </a:p>
        </p:txBody>
      </p:sp>
    </p:spTree>
    <p:extLst>
      <p:ext uri="{BB962C8B-B14F-4D97-AF65-F5344CB8AC3E}">
        <p14:creationId xmlns:p14="http://schemas.microsoft.com/office/powerpoint/2010/main" val="364720469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ECF6448-B723-90FA-00D8-4F1854967089}"/>
              </a:ext>
            </a:extLst>
          </p:cNvPr>
          <p:cNvPicPr>
            <a:picLocks noChangeAspect="1"/>
          </p:cNvPicPr>
          <p:nvPr/>
        </p:nvPicPr>
        <p:blipFill rotWithShape="1">
          <a:blip r:embed="rId3"/>
          <a:srcRect t="22009" b="7183"/>
          <a:stretch/>
        </p:blipFill>
        <p:spPr>
          <a:xfrm>
            <a:off x="4230031" y="2495891"/>
            <a:ext cx="7961969" cy="3219109"/>
          </a:xfrm>
          <a:prstGeom prst="rect">
            <a:avLst/>
          </a:prstGeom>
        </p:spPr>
      </p:pic>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6702251" cy="790290"/>
          </a:xfrm>
        </p:spPr>
        <p:txBody>
          <a:bodyPr>
            <a:normAutofit/>
          </a:bodyPr>
          <a:lstStyle/>
          <a:p>
            <a:r>
              <a:rPr lang="en-US" sz="4000" b="1" dirty="0">
                <a:solidFill>
                  <a:schemeClr val="accent1">
                    <a:lumMod val="50000"/>
                  </a:schemeClr>
                </a:solidFill>
              </a:rPr>
              <a:t>Cognitive Development</a:t>
            </a:r>
          </a:p>
        </p:txBody>
      </p:sp>
      <p:sp>
        <p:nvSpPr>
          <p:cNvPr id="5" name="Content Placeholder 4">
            <a:extLst>
              <a:ext uri="{FF2B5EF4-FFF2-40B4-BE49-F238E27FC236}">
                <a16:creationId xmlns:a16="http://schemas.microsoft.com/office/drawing/2014/main" id="{54E27C39-726D-4CCF-64DD-5E2826995337}"/>
              </a:ext>
            </a:extLst>
          </p:cNvPr>
          <p:cNvSpPr>
            <a:spLocks noGrp="1"/>
          </p:cNvSpPr>
          <p:nvPr>
            <p:ph idx="1"/>
          </p:nvPr>
        </p:nvSpPr>
        <p:spPr>
          <a:xfrm>
            <a:off x="261098" y="914400"/>
            <a:ext cx="4628953" cy="4800600"/>
          </a:xfrm>
        </p:spPr>
        <p:txBody>
          <a:bodyPr/>
          <a:lstStyle/>
          <a:p>
            <a:pPr marL="0" indent="0" algn="l"/>
            <a:r>
              <a:rPr lang="en-US" sz="2400" b="1" dirty="0">
                <a:solidFill>
                  <a:schemeClr val="tx1"/>
                </a:solidFill>
              </a:rPr>
              <a:t>(Note: Many theorists postulate a fifth Stage: “postformal”)​</a:t>
            </a:r>
            <a:endParaRPr lang="en-US" sz="2400" dirty="0">
              <a:solidFill>
                <a:schemeClr val="tx1"/>
              </a:solidFill>
            </a:endParaRPr>
          </a:p>
          <a:p>
            <a:pPr marL="457200" indent="-457200" algn="l">
              <a:buAutoNum type="arabicPeriod" startAt="5"/>
            </a:pPr>
            <a:r>
              <a:rPr lang="en-US" sz="2800" b="1" dirty="0">
                <a:solidFill>
                  <a:schemeClr val="tx1"/>
                </a:solidFill>
              </a:rPr>
              <a:t>Dialectical Reasoning:</a:t>
            </a:r>
          </a:p>
          <a:p>
            <a:pPr marL="857310" lvl="1" indent="-457200"/>
            <a:r>
              <a:rPr lang="en-US" dirty="0">
                <a:solidFill>
                  <a:schemeClr val="tx1"/>
                </a:solidFill>
              </a:rPr>
              <a:t>Stage beyond logic where critical thinking lies.</a:t>
            </a:r>
          </a:p>
          <a:p>
            <a:pPr marL="857310" lvl="1" indent="-457200"/>
            <a:r>
              <a:rPr lang="en-US" dirty="0">
                <a:solidFill>
                  <a:schemeClr val="tx1"/>
                </a:solidFill>
              </a:rPr>
              <a:t>Ability to perceive the frequent paradoxes in life and question and </a:t>
            </a:r>
            <a:r>
              <a:rPr lang="en-US" dirty="0" err="1">
                <a:solidFill>
                  <a:schemeClr val="tx1"/>
                </a:solidFill>
              </a:rPr>
              <a:t>analyse</a:t>
            </a:r>
            <a:r>
              <a:rPr lang="en-US" dirty="0">
                <a:solidFill>
                  <a:schemeClr val="tx1"/>
                </a:solidFill>
              </a:rPr>
              <a:t> the assumptions that underlie logic. </a:t>
            </a:r>
            <a:endParaRPr lang="en-GB" dirty="0">
              <a:solidFill>
                <a:schemeClr val="tx1"/>
              </a:solidFill>
            </a:endParaRPr>
          </a:p>
        </p:txBody>
      </p:sp>
    </p:spTree>
    <p:extLst>
      <p:ext uri="{BB962C8B-B14F-4D97-AF65-F5344CB8AC3E}">
        <p14:creationId xmlns:p14="http://schemas.microsoft.com/office/powerpoint/2010/main" val="117570814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6702251" cy="790290"/>
          </a:xfrm>
        </p:spPr>
        <p:txBody>
          <a:bodyPr>
            <a:normAutofit/>
          </a:bodyPr>
          <a:lstStyle/>
          <a:p>
            <a:r>
              <a:rPr lang="en-US" sz="4000" b="1" dirty="0">
                <a:solidFill>
                  <a:schemeClr val="accent1">
                    <a:lumMod val="50000"/>
                  </a:schemeClr>
                </a:solidFill>
              </a:rPr>
              <a:t>Critical Thinking</a:t>
            </a:r>
          </a:p>
        </p:txBody>
      </p:sp>
      <p:sp>
        <p:nvSpPr>
          <p:cNvPr id="5" name="Content Placeholder 4">
            <a:extLst>
              <a:ext uri="{FF2B5EF4-FFF2-40B4-BE49-F238E27FC236}">
                <a16:creationId xmlns:a16="http://schemas.microsoft.com/office/drawing/2014/main" id="{5649D173-8429-7DEB-4A37-989FFE5BD375}"/>
              </a:ext>
            </a:extLst>
          </p:cNvPr>
          <p:cNvSpPr>
            <a:spLocks noGrp="1"/>
          </p:cNvSpPr>
          <p:nvPr>
            <p:ph idx="1"/>
          </p:nvPr>
        </p:nvSpPr>
        <p:spPr>
          <a:xfrm>
            <a:off x="575962" y="1379702"/>
            <a:ext cx="11040076" cy="4098595"/>
          </a:xfrm>
        </p:spPr>
        <p:txBody>
          <a:bodyPr/>
          <a:lstStyle/>
          <a:p>
            <a:pPr algn="l"/>
            <a:r>
              <a:rPr lang="en-US" sz="2800" b="1" i="0" u="none" strike="noStrike" cap="all" dirty="0">
                <a:solidFill>
                  <a:schemeClr val="tx1"/>
                </a:solidFill>
                <a:effectLst/>
                <a:latin typeface="Century Gothic" panose="020B0502020202020204" pitchFamily="34" charset="0"/>
              </a:rPr>
              <a:t>CRITICAL THINKING CONSISTS OF THREE STEPS:</a:t>
            </a:r>
          </a:p>
          <a:p>
            <a:pPr algn="l"/>
            <a:endParaRPr lang="en-GB" sz="1800" b="1" cap="all" dirty="0">
              <a:solidFill>
                <a:schemeClr val="tx1"/>
              </a:solidFill>
              <a:latin typeface="Century Gothic" panose="020B0502020202020204" pitchFamily="34" charset="0"/>
            </a:endParaRPr>
          </a:p>
          <a:p>
            <a:pPr marL="342900" indent="-342900" algn="l">
              <a:buFont typeface="+mj-lt"/>
              <a:buAutoNum type="arabicPeriod"/>
            </a:pPr>
            <a:r>
              <a:rPr lang="en-US" sz="2400" b="1" cap="all" dirty="0">
                <a:solidFill>
                  <a:schemeClr val="tx1"/>
                </a:solidFill>
                <a:latin typeface="Century Gothic" panose="020B0502020202020204" pitchFamily="34" charset="0"/>
              </a:rPr>
              <a:t>Becoming aware that assumptions exist​</a:t>
            </a:r>
          </a:p>
          <a:p>
            <a:pPr marL="342900" indent="-342900" algn="l">
              <a:buFont typeface="+mj-lt"/>
              <a:buAutoNum type="arabicPeriod"/>
            </a:pPr>
            <a:r>
              <a:rPr lang="en-US" sz="2400" b="1" cap="all" dirty="0">
                <a:solidFill>
                  <a:schemeClr val="tx1"/>
                </a:solidFill>
                <a:latin typeface="Century Gothic" panose="020B0502020202020204" pitchFamily="34" charset="0"/>
              </a:rPr>
              <a:t>Making assumptions explicit​</a:t>
            </a:r>
          </a:p>
          <a:p>
            <a:pPr marL="342900" indent="-342900" algn="l">
              <a:buFont typeface="+mj-lt"/>
              <a:buAutoNum type="arabicPeriod"/>
            </a:pPr>
            <a:r>
              <a:rPr lang="en-US" sz="2400" b="1" cap="all" dirty="0">
                <a:solidFill>
                  <a:schemeClr val="tx1"/>
                </a:solidFill>
                <a:latin typeface="Century Gothic" panose="020B0502020202020204" pitchFamily="34" charset="0"/>
              </a:rPr>
              <a:t>Assessing their accuracy ​</a:t>
            </a:r>
          </a:p>
          <a:p>
            <a:pPr lvl="1"/>
            <a:r>
              <a:rPr lang="en-US" sz="2200" cap="all" dirty="0">
                <a:solidFill>
                  <a:schemeClr val="tx1"/>
                </a:solidFill>
                <a:latin typeface="Century Gothic" panose="020B0502020202020204" pitchFamily="34" charset="0"/>
              </a:rPr>
              <a:t>Do these assumptions make sense?​</a:t>
            </a:r>
          </a:p>
          <a:p>
            <a:pPr lvl="1"/>
            <a:r>
              <a:rPr lang="en-US" sz="2200" cap="all" dirty="0">
                <a:solidFill>
                  <a:schemeClr val="tx1"/>
                </a:solidFill>
                <a:latin typeface="Century Gothic" panose="020B0502020202020204" pitchFamily="34" charset="0"/>
              </a:rPr>
              <a:t>Do these assumptions fit reality as we understand and live it?​</a:t>
            </a:r>
          </a:p>
          <a:p>
            <a:pPr lvl="1"/>
            <a:r>
              <a:rPr lang="en-US" sz="2200" cap="all" dirty="0">
                <a:solidFill>
                  <a:schemeClr val="tx1"/>
                </a:solidFill>
                <a:latin typeface="Century Gothic" panose="020B0502020202020204" pitchFamily="34" charset="0"/>
              </a:rPr>
              <a:t>Under what conditions do these assumptions seem to hold true?</a:t>
            </a:r>
          </a:p>
          <a:p>
            <a:pPr lvl="1"/>
            <a:r>
              <a:rPr lang="en-US" sz="2200" cap="all" dirty="0">
                <a:solidFill>
                  <a:schemeClr val="tx1"/>
                </a:solidFill>
                <a:latin typeface="Century Gothic" panose="020B0502020202020204" pitchFamily="34" charset="0"/>
              </a:rPr>
              <a:t>Under what conditions do they seem false?</a:t>
            </a:r>
          </a:p>
        </p:txBody>
      </p:sp>
    </p:spTree>
    <p:extLst>
      <p:ext uri="{BB962C8B-B14F-4D97-AF65-F5344CB8AC3E}">
        <p14:creationId xmlns:p14="http://schemas.microsoft.com/office/powerpoint/2010/main" val="2065402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6702251" cy="790290"/>
          </a:xfrm>
        </p:spPr>
        <p:txBody>
          <a:bodyPr>
            <a:normAutofit/>
          </a:bodyPr>
          <a:lstStyle/>
          <a:p>
            <a:r>
              <a:rPr lang="en-US" sz="4000" b="1" dirty="0">
                <a:solidFill>
                  <a:schemeClr val="accent1">
                    <a:lumMod val="50000"/>
                  </a:schemeClr>
                </a:solidFill>
              </a:rPr>
              <a:t>Critical Thinking</a:t>
            </a:r>
          </a:p>
        </p:txBody>
      </p:sp>
      <p:sp>
        <p:nvSpPr>
          <p:cNvPr id="5" name="Content Placeholder 4">
            <a:extLst>
              <a:ext uri="{FF2B5EF4-FFF2-40B4-BE49-F238E27FC236}">
                <a16:creationId xmlns:a16="http://schemas.microsoft.com/office/drawing/2014/main" id="{5649D173-8429-7DEB-4A37-989FFE5BD375}"/>
              </a:ext>
            </a:extLst>
          </p:cNvPr>
          <p:cNvSpPr>
            <a:spLocks noGrp="1"/>
          </p:cNvSpPr>
          <p:nvPr>
            <p:ph idx="1"/>
          </p:nvPr>
        </p:nvSpPr>
        <p:spPr>
          <a:xfrm>
            <a:off x="575962" y="1379702"/>
            <a:ext cx="11040076" cy="4098595"/>
          </a:xfrm>
        </p:spPr>
        <p:txBody>
          <a:bodyPr/>
          <a:lstStyle/>
          <a:p>
            <a:pPr algn="l"/>
            <a:r>
              <a:rPr lang="en-US" sz="2800" b="1" i="0" u="none" strike="noStrike" cap="all" dirty="0">
                <a:solidFill>
                  <a:schemeClr val="tx1"/>
                </a:solidFill>
                <a:effectLst/>
                <a:latin typeface="Century Gothic" panose="020B0502020202020204" pitchFamily="34" charset="0"/>
              </a:rPr>
              <a:t>CRITICAL THINKING CONSISTS OF THREE STEPS:</a:t>
            </a:r>
          </a:p>
          <a:p>
            <a:pPr algn="l"/>
            <a:endParaRPr lang="en-GB" sz="1800" b="1" cap="all" dirty="0">
              <a:solidFill>
                <a:schemeClr val="tx1"/>
              </a:solidFill>
              <a:latin typeface="Century Gothic" panose="020B0502020202020204" pitchFamily="34" charset="0"/>
            </a:endParaRPr>
          </a:p>
          <a:p>
            <a:pPr marL="342900" indent="-342900" algn="l">
              <a:buFont typeface="+mj-lt"/>
              <a:buAutoNum type="arabicPeriod"/>
            </a:pPr>
            <a:r>
              <a:rPr lang="en-US" sz="2400" b="1" cap="all" dirty="0">
                <a:solidFill>
                  <a:schemeClr val="tx1"/>
                </a:solidFill>
                <a:latin typeface="Century Gothic" panose="020B0502020202020204" pitchFamily="34" charset="0"/>
              </a:rPr>
              <a:t>Becoming aware that assumptions exist​</a:t>
            </a:r>
          </a:p>
          <a:p>
            <a:pPr marL="342900" indent="-342900" algn="l">
              <a:buFont typeface="+mj-lt"/>
              <a:buAutoNum type="arabicPeriod"/>
            </a:pPr>
            <a:r>
              <a:rPr lang="en-US" sz="2400" b="1" cap="all" dirty="0">
                <a:solidFill>
                  <a:schemeClr val="tx1"/>
                </a:solidFill>
                <a:latin typeface="Century Gothic" panose="020B0502020202020204" pitchFamily="34" charset="0"/>
              </a:rPr>
              <a:t>Making assumptions explicit​</a:t>
            </a:r>
          </a:p>
          <a:p>
            <a:pPr marL="342900" indent="-342900" algn="l">
              <a:buFont typeface="+mj-lt"/>
              <a:buAutoNum type="arabicPeriod"/>
            </a:pPr>
            <a:r>
              <a:rPr lang="en-US" sz="2400" b="1" cap="all" dirty="0">
                <a:solidFill>
                  <a:schemeClr val="tx1"/>
                </a:solidFill>
                <a:latin typeface="Century Gothic" panose="020B0502020202020204" pitchFamily="34" charset="0"/>
              </a:rPr>
              <a:t>Assessing their accuracy ​</a:t>
            </a:r>
          </a:p>
          <a:p>
            <a:pPr lvl="1"/>
            <a:r>
              <a:rPr lang="en-US" sz="2200" cap="all" dirty="0">
                <a:solidFill>
                  <a:schemeClr val="tx1"/>
                </a:solidFill>
                <a:latin typeface="Century Gothic" panose="020B0502020202020204" pitchFamily="34" charset="0"/>
              </a:rPr>
              <a:t>Do these assumptions make sense?​</a:t>
            </a:r>
          </a:p>
          <a:p>
            <a:pPr lvl="1"/>
            <a:r>
              <a:rPr lang="en-US" sz="2200" cap="all" dirty="0">
                <a:solidFill>
                  <a:schemeClr val="tx1"/>
                </a:solidFill>
                <a:latin typeface="Century Gothic" panose="020B0502020202020204" pitchFamily="34" charset="0"/>
              </a:rPr>
              <a:t>Do these assumptions fit reality as we understand and live it?​</a:t>
            </a:r>
          </a:p>
          <a:p>
            <a:pPr lvl="1"/>
            <a:r>
              <a:rPr lang="en-US" sz="2200" cap="all" dirty="0">
                <a:solidFill>
                  <a:schemeClr val="tx1"/>
                </a:solidFill>
                <a:latin typeface="Century Gothic" panose="020B0502020202020204" pitchFamily="34" charset="0"/>
              </a:rPr>
              <a:t>Under what conditions do these assumptions seem to hold true?</a:t>
            </a:r>
          </a:p>
          <a:p>
            <a:pPr lvl="1"/>
            <a:r>
              <a:rPr lang="en-US" sz="2200" cap="all" dirty="0">
                <a:solidFill>
                  <a:schemeClr val="tx1"/>
                </a:solidFill>
                <a:latin typeface="Century Gothic" panose="020B0502020202020204" pitchFamily="34" charset="0"/>
              </a:rPr>
              <a:t>Under what conditions do they seem false?</a:t>
            </a:r>
          </a:p>
        </p:txBody>
      </p:sp>
    </p:spTree>
    <p:extLst>
      <p:ext uri="{BB962C8B-B14F-4D97-AF65-F5344CB8AC3E}">
        <p14:creationId xmlns:p14="http://schemas.microsoft.com/office/powerpoint/2010/main" val="392437028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8783510" cy="790290"/>
          </a:xfrm>
        </p:spPr>
        <p:txBody>
          <a:bodyPr>
            <a:normAutofit/>
          </a:bodyPr>
          <a:lstStyle/>
          <a:p>
            <a:r>
              <a:rPr lang="en-US" sz="4000" b="1" dirty="0">
                <a:solidFill>
                  <a:schemeClr val="accent1">
                    <a:lumMod val="50000"/>
                  </a:schemeClr>
                </a:solidFill>
              </a:rPr>
              <a:t>Discussion</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719639" y="1371598"/>
            <a:ext cx="10809752" cy="4114801"/>
          </a:xfrm>
        </p:spPr>
        <p:txBody>
          <a:bodyPr/>
          <a:lstStyle/>
          <a:p>
            <a:pPr marL="0" lvl="0" indent="0" algn="l"/>
            <a:endParaRPr lang="en-US" sz="2800" dirty="0">
              <a:solidFill>
                <a:schemeClr val="tx1"/>
              </a:solidFill>
            </a:endParaRPr>
          </a:p>
          <a:p>
            <a:pPr marL="0" lvl="0" indent="0" algn="l"/>
            <a:r>
              <a:rPr lang="en-US" sz="2800" b="1" dirty="0">
                <a:solidFill>
                  <a:schemeClr val="tx1"/>
                </a:solidFill>
              </a:rPr>
              <a:t>Q.	Why is critical thinking important within academia?</a:t>
            </a:r>
          </a:p>
        </p:txBody>
      </p:sp>
    </p:spTree>
    <p:extLst>
      <p:ext uri="{BB962C8B-B14F-4D97-AF65-F5344CB8AC3E}">
        <p14:creationId xmlns:p14="http://schemas.microsoft.com/office/powerpoint/2010/main" val="3101043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8783510" cy="790290"/>
          </a:xfrm>
        </p:spPr>
        <p:txBody>
          <a:bodyPr>
            <a:normAutofit/>
          </a:bodyPr>
          <a:lstStyle/>
          <a:p>
            <a:r>
              <a:rPr lang="en-US" sz="4000" b="1" dirty="0">
                <a:solidFill>
                  <a:schemeClr val="accent1">
                    <a:lumMod val="50000"/>
                  </a:schemeClr>
                </a:solidFill>
              </a:rPr>
              <a:t>Discussion</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719639" y="1371598"/>
            <a:ext cx="10809752" cy="4323524"/>
          </a:xfrm>
        </p:spPr>
        <p:txBody>
          <a:bodyPr/>
          <a:lstStyle/>
          <a:p>
            <a:pPr marL="0" lvl="0" indent="0" algn="l"/>
            <a:endParaRPr lang="en-US" sz="2800" dirty="0">
              <a:solidFill>
                <a:schemeClr val="tx1"/>
              </a:solidFill>
            </a:endParaRPr>
          </a:p>
          <a:p>
            <a:pPr marL="514350" lvl="0" indent="-514350" algn="l">
              <a:buAutoNum type="alphaUcPeriod" startAt="17"/>
            </a:pPr>
            <a:r>
              <a:rPr lang="en-US" sz="2800" b="1" dirty="0">
                <a:solidFill>
                  <a:schemeClr val="tx1"/>
                </a:solidFill>
              </a:rPr>
              <a:t>Why is critical thinking important within academia?</a:t>
            </a:r>
          </a:p>
          <a:p>
            <a:pPr marL="0" lvl="0" indent="0" algn="l"/>
            <a:endParaRPr lang="en-US" sz="2400" b="1" dirty="0">
              <a:solidFill>
                <a:schemeClr val="tx1"/>
              </a:solidFill>
            </a:endParaRPr>
          </a:p>
          <a:p>
            <a:pPr marL="857310" lvl="1" indent="-457200"/>
            <a:r>
              <a:rPr lang="en-US" dirty="0">
                <a:solidFill>
                  <a:schemeClr val="tx1"/>
                </a:solidFill>
              </a:rPr>
              <a:t>All actions, decisions, and judgments spring from assumptions - if they are unchecked or inappropriate, we will make poor decisions and wrong judgments.</a:t>
            </a:r>
          </a:p>
          <a:p>
            <a:pPr marL="857310" lvl="1" indent="-457200"/>
            <a:endParaRPr lang="en-US" dirty="0">
              <a:solidFill>
                <a:schemeClr val="tx1"/>
              </a:solidFill>
            </a:endParaRPr>
          </a:p>
        </p:txBody>
      </p:sp>
    </p:spTree>
    <p:extLst>
      <p:ext uri="{BB962C8B-B14F-4D97-AF65-F5344CB8AC3E}">
        <p14:creationId xmlns:p14="http://schemas.microsoft.com/office/powerpoint/2010/main" val="120474510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8783510" cy="790290"/>
          </a:xfrm>
        </p:spPr>
        <p:txBody>
          <a:bodyPr>
            <a:normAutofit/>
          </a:bodyPr>
          <a:lstStyle/>
          <a:p>
            <a:r>
              <a:rPr lang="en-US" sz="4000" b="1" dirty="0">
                <a:solidFill>
                  <a:schemeClr val="accent1">
                    <a:lumMod val="50000"/>
                  </a:schemeClr>
                </a:solidFill>
              </a:rPr>
              <a:t>Discussion</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719639" y="1371598"/>
            <a:ext cx="10809752" cy="4323524"/>
          </a:xfrm>
        </p:spPr>
        <p:txBody>
          <a:bodyPr/>
          <a:lstStyle/>
          <a:p>
            <a:pPr marL="0" lvl="0" indent="0" algn="l"/>
            <a:endParaRPr lang="en-US" sz="2800" dirty="0">
              <a:solidFill>
                <a:schemeClr val="tx1"/>
              </a:solidFill>
            </a:endParaRPr>
          </a:p>
          <a:p>
            <a:pPr marL="514350" lvl="0" indent="-514350" algn="l">
              <a:buAutoNum type="alphaUcPeriod" startAt="17"/>
            </a:pPr>
            <a:r>
              <a:rPr lang="en-US" sz="2800" b="1" dirty="0">
                <a:solidFill>
                  <a:schemeClr val="tx1"/>
                </a:solidFill>
              </a:rPr>
              <a:t>Why is critical thinking important within academia?</a:t>
            </a:r>
          </a:p>
          <a:p>
            <a:pPr marL="0" lvl="0" indent="0" algn="l"/>
            <a:endParaRPr lang="en-US" sz="2400" b="1" dirty="0">
              <a:solidFill>
                <a:schemeClr val="tx1"/>
              </a:solidFill>
            </a:endParaRPr>
          </a:p>
          <a:p>
            <a:pPr marL="857310" lvl="1" indent="-457200"/>
            <a:r>
              <a:rPr lang="en-US" dirty="0">
                <a:solidFill>
                  <a:schemeClr val="tx1"/>
                </a:solidFill>
              </a:rPr>
              <a:t>All actions, decisions, and judgments spring from assumptions - if they are unchecked or inappropriate, we will make poor decisions and wrong judgments.</a:t>
            </a:r>
          </a:p>
          <a:p>
            <a:pPr marL="857310" lvl="1" indent="-457200"/>
            <a:endParaRPr lang="en-US" dirty="0">
              <a:solidFill>
                <a:schemeClr val="tx1"/>
              </a:solidFill>
            </a:endParaRPr>
          </a:p>
          <a:p>
            <a:pPr marL="857310" lvl="1" indent="-457200"/>
            <a:r>
              <a:rPr lang="en-US" dirty="0">
                <a:solidFill>
                  <a:schemeClr val="tx1"/>
                </a:solidFill>
              </a:rPr>
              <a:t>In the workplace we avoid stagnation and are willing to challenge the current paradigms which are uncritically accepted and may have come down in the workplace from a time and thinking which is no longer relevant to our current reality.</a:t>
            </a:r>
          </a:p>
        </p:txBody>
      </p:sp>
    </p:spTree>
    <p:extLst>
      <p:ext uri="{BB962C8B-B14F-4D97-AF65-F5344CB8AC3E}">
        <p14:creationId xmlns:p14="http://schemas.microsoft.com/office/powerpoint/2010/main" val="255326404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8783510" cy="790290"/>
          </a:xfrm>
        </p:spPr>
        <p:txBody>
          <a:bodyPr>
            <a:normAutofit/>
          </a:bodyPr>
          <a:lstStyle/>
          <a:p>
            <a:r>
              <a:rPr lang="en-US" sz="4000" b="1" dirty="0">
                <a:solidFill>
                  <a:schemeClr val="accent1">
                    <a:lumMod val="50000"/>
                  </a:schemeClr>
                </a:solidFill>
              </a:rPr>
              <a:t>Discussion</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719639" y="1371598"/>
            <a:ext cx="10809752" cy="4323524"/>
          </a:xfrm>
        </p:spPr>
        <p:txBody>
          <a:bodyPr/>
          <a:lstStyle/>
          <a:p>
            <a:pPr marL="0" lvl="0" indent="0" algn="l"/>
            <a:endParaRPr lang="en-US" sz="2800" dirty="0">
              <a:solidFill>
                <a:schemeClr val="tx1"/>
              </a:solidFill>
            </a:endParaRPr>
          </a:p>
          <a:p>
            <a:pPr marL="514350" lvl="0" indent="-514350" algn="l">
              <a:buAutoNum type="alphaUcPeriod" startAt="17"/>
            </a:pPr>
            <a:r>
              <a:rPr lang="en-US" sz="2800" b="1" dirty="0">
                <a:solidFill>
                  <a:schemeClr val="tx1"/>
                </a:solidFill>
              </a:rPr>
              <a:t>What does not thinking critically look like?</a:t>
            </a:r>
          </a:p>
          <a:p>
            <a:pPr marL="0" lvl="0" indent="0" algn="l"/>
            <a:endParaRPr lang="en-US" sz="2800" b="1" dirty="0">
              <a:solidFill>
                <a:schemeClr val="tx1"/>
              </a:solidFill>
            </a:endParaRPr>
          </a:p>
        </p:txBody>
      </p:sp>
    </p:spTree>
    <p:extLst>
      <p:ext uri="{BB962C8B-B14F-4D97-AF65-F5344CB8AC3E}">
        <p14:creationId xmlns:p14="http://schemas.microsoft.com/office/powerpoint/2010/main" val="272645191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8783510" cy="790290"/>
          </a:xfrm>
        </p:spPr>
        <p:txBody>
          <a:bodyPr>
            <a:normAutofit/>
          </a:bodyPr>
          <a:lstStyle/>
          <a:p>
            <a:r>
              <a:rPr lang="en-US" sz="4000" b="1" dirty="0">
                <a:solidFill>
                  <a:schemeClr val="accent1">
                    <a:lumMod val="50000"/>
                  </a:schemeClr>
                </a:solidFill>
              </a:rPr>
              <a:t>Discussion</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719639" y="1371598"/>
            <a:ext cx="10809752" cy="4323524"/>
          </a:xfrm>
        </p:spPr>
        <p:txBody>
          <a:bodyPr/>
          <a:lstStyle/>
          <a:p>
            <a:pPr marL="0" lvl="0" indent="0" algn="l"/>
            <a:endParaRPr lang="en-US" sz="2800" dirty="0">
              <a:solidFill>
                <a:schemeClr val="tx1"/>
              </a:solidFill>
            </a:endParaRPr>
          </a:p>
          <a:p>
            <a:pPr marL="514350" lvl="0" indent="-514350" algn="l">
              <a:buAutoNum type="alphaUcPeriod" startAt="17"/>
            </a:pPr>
            <a:r>
              <a:rPr lang="en-US" sz="2800" b="1" dirty="0">
                <a:solidFill>
                  <a:schemeClr val="tx1"/>
                </a:solidFill>
              </a:rPr>
              <a:t>What does not thinking critically look like?</a:t>
            </a:r>
          </a:p>
          <a:p>
            <a:pPr marL="514350" lvl="0" indent="-514350" algn="l">
              <a:buAutoNum type="alphaUcPeriod" startAt="17"/>
            </a:pPr>
            <a:endParaRPr lang="en-US" sz="2800" b="1" dirty="0">
              <a:solidFill>
                <a:schemeClr val="tx1"/>
              </a:solidFill>
            </a:endParaRPr>
          </a:p>
          <a:p>
            <a:pPr marL="743010" lvl="1" indent="-342900"/>
            <a:r>
              <a:rPr lang="en-US" dirty="0">
                <a:solidFill>
                  <a:schemeClr val="tx1"/>
                </a:solidFill>
              </a:rPr>
              <a:t>We blindly reproduce the damaging reactions we have learned​</a:t>
            </a:r>
          </a:p>
          <a:p>
            <a:pPr marL="743010" lvl="1" indent="-342900"/>
            <a:r>
              <a:rPr lang="en-US" dirty="0">
                <a:solidFill>
                  <a:schemeClr val="tx1"/>
                </a:solidFill>
              </a:rPr>
              <a:t>We blindly accept at face value all justifications given by organizations and political leaders​</a:t>
            </a:r>
          </a:p>
          <a:p>
            <a:pPr marL="743010" lvl="1" indent="-342900"/>
            <a:r>
              <a:rPr lang="en-US" dirty="0">
                <a:solidFill>
                  <a:schemeClr val="tx1"/>
                </a:solidFill>
              </a:rPr>
              <a:t>We blindly believe TV commercials​</a:t>
            </a:r>
          </a:p>
          <a:p>
            <a:pPr marL="743010" lvl="1" indent="-342900"/>
            <a:r>
              <a:rPr lang="en-US" dirty="0">
                <a:solidFill>
                  <a:schemeClr val="tx1"/>
                </a:solidFill>
              </a:rPr>
              <a:t>We blindly trust political commercials​</a:t>
            </a:r>
          </a:p>
          <a:p>
            <a:pPr marL="743010" lvl="1" indent="-342900"/>
            <a:r>
              <a:rPr lang="en-US" dirty="0">
                <a:solidFill>
                  <a:schemeClr val="tx1"/>
                </a:solidFill>
              </a:rPr>
              <a:t>We blindly accept and say that if the textbook says it, it must be so​</a:t>
            </a:r>
          </a:p>
          <a:p>
            <a:pPr marL="743010" lvl="1" indent="-342900"/>
            <a:r>
              <a:rPr lang="en-US" dirty="0">
                <a:solidFill>
                  <a:schemeClr val="tx1"/>
                </a:solidFill>
              </a:rPr>
              <a:t>We blindly accept and say that if the organization does it, it must be right</a:t>
            </a:r>
          </a:p>
        </p:txBody>
      </p:sp>
    </p:spTree>
    <p:extLst>
      <p:ext uri="{BB962C8B-B14F-4D97-AF65-F5344CB8AC3E}">
        <p14:creationId xmlns:p14="http://schemas.microsoft.com/office/powerpoint/2010/main" val="206289606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8783510" cy="790290"/>
          </a:xfrm>
        </p:spPr>
        <p:txBody>
          <a:bodyPr>
            <a:normAutofit/>
          </a:bodyPr>
          <a:lstStyle/>
          <a:p>
            <a:r>
              <a:rPr lang="en-US" sz="4000" b="1" dirty="0">
                <a:solidFill>
                  <a:schemeClr val="accent1">
                    <a:lumMod val="50000"/>
                  </a:schemeClr>
                </a:solidFill>
              </a:rPr>
              <a:t>Discussion</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719639" y="1202635"/>
            <a:ext cx="10809752" cy="4492487"/>
          </a:xfrm>
        </p:spPr>
        <p:txBody>
          <a:bodyPr/>
          <a:lstStyle/>
          <a:p>
            <a:pPr marL="514350" lvl="0" indent="-514350" algn="l">
              <a:buAutoNum type="alphaUcPeriod" startAt="17"/>
            </a:pPr>
            <a:r>
              <a:rPr lang="en-US" sz="2800" b="1" dirty="0">
                <a:solidFill>
                  <a:schemeClr val="tx1"/>
                </a:solidFill>
              </a:rPr>
              <a:t>What does thinking critically look like?</a:t>
            </a:r>
          </a:p>
          <a:p>
            <a:pPr marL="400110" lvl="1" indent="0">
              <a:buNone/>
            </a:pPr>
            <a:endParaRPr lang="en-US" dirty="0">
              <a:solidFill>
                <a:schemeClr val="tx1"/>
              </a:solidFill>
            </a:endParaRPr>
          </a:p>
          <a:p>
            <a:pPr marL="743010" lvl="1" indent="-342900"/>
            <a:r>
              <a:rPr lang="en-US" b="1" dirty="0">
                <a:solidFill>
                  <a:schemeClr val="tx1"/>
                </a:solidFill>
              </a:rPr>
              <a:t>Contextual sensitivity </a:t>
            </a:r>
            <a:r>
              <a:rPr lang="en-US" dirty="0">
                <a:solidFill>
                  <a:schemeClr val="tx1"/>
                </a:solidFill>
              </a:rPr>
              <a:t>- being sensitive to stereotypes about people from a particular group and trying to accept others at face value unconditionally​</a:t>
            </a:r>
          </a:p>
          <a:p>
            <a:pPr marL="743010" lvl="1" indent="-342900"/>
            <a:r>
              <a:rPr lang="en-US" b="1" dirty="0">
                <a:solidFill>
                  <a:schemeClr val="tx1"/>
                </a:solidFill>
              </a:rPr>
              <a:t>Perspective thinking </a:t>
            </a:r>
            <a:r>
              <a:rPr lang="en-US" dirty="0">
                <a:solidFill>
                  <a:schemeClr val="tx1"/>
                </a:solidFill>
              </a:rPr>
              <a:t>- trying to get into the other person's head, or walking in the other person's shoes so as to see the world the way that person sees and perceives the world.​</a:t>
            </a:r>
          </a:p>
          <a:p>
            <a:pPr marL="743010" lvl="1" indent="-342900"/>
            <a:r>
              <a:rPr lang="en-US" b="1" dirty="0">
                <a:solidFill>
                  <a:schemeClr val="tx1"/>
                </a:solidFill>
              </a:rPr>
              <a:t>Tolerance for ambiguity </a:t>
            </a:r>
            <a:r>
              <a:rPr lang="en-US" dirty="0">
                <a:solidFill>
                  <a:schemeClr val="tx1"/>
                </a:solidFill>
              </a:rPr>
              <a:t>- ability to accept multiple interpretations of the same situation​</a:t>
            </a:r>
          </a:p>
          <a:p>
            <a:pPr marL="743010" lvl="1" indent="-342900"/>
            <a:r>
              <a:rPr lang="en-US" b="1" dirty="0">
                <a:solidFill>
                  <a:schemeClr val="tx1"/>
                </a:solidFill>
              </a:rPr>
              <a:t>Alert to premature ultimatums </a:t>
            </a:r>
            <a:r>
              <a:rPr lang="en-US" dirty="0">
                <a:solidFill>
                  <a:schemeClr val="tx1"/>
                </a:solidFill>
              </a:rPr>
              <a:t>- invoking a powerful idea or concept which inspires such reverence that any further debate is forestalled. e.g. a politician invokes "democracy"</a:t>
            </a:r>
          </a:p>
        </p:txBody>
      </p:sp>
    </p:spTree>
    <p:extLst>
      <p:ext uri="{BB962C8B-B14F-4D97-AF65-F5344CB8AC3E}">
        <p14:creationId xmlns:p14="http://schemas.microsoft.com/office/powerpoint/2010/main" val="7737706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8783510" cy="790290"/>
          </a:xfrm>
        </p:spPr>
        <p:txBody>
          <a:bodyPr>
            <a:normAutofit/>
          </a:bodyPr>
          <a:lstStyle/>
          <a:p>
            <a:r>
              <a:rPr lang="en-US" sz="4000" b="1" dirty="0">
                <a:solidFill>
                  <a:schemeClr val="accent1">
                    <a:lumMod val="50000"/>
                  </a:schemeClr>
                </a:solidFill>
              </a:rPr>
              <a:t>Critical Thinking – Cognitive Skills</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719639" y="914401"/>
            <a:ext cx="10809752" cy="4780722"/>
          </a:xfrm>
        </p:spPr>
        <p:txBody>
          <a:bodyPr/>
          <a:lstStyle/>
          <a:p>
            <a:pPr marL="0" lvl="0" indent="0" algn="l"/>
            <a:r>
              <a:rPr lang="en-US" sz="2800" b="1" dirty="0">
                <a:solidFill>
                  <a:schemeClr val="tx1"/>
                </a:solidFill>
              </a:rPr>
              <a:t>Consider six cognitive skills for critical thinking:</a:t>
            </a:r>
          </a:p>
          <a:p>
            <a:pPr marL="400110" lvl="1" indent="0">
              <a:buNone/>
            </a:pPr>
            <a:endParaRPr lang="en-US" dirty="0">
              <a:solidFill>
                <a:schemeClr val="tx1"/>
              </a:solidFill>
            </a:endParaRPr>
          </a:p>
          <a:p>
            <a:pPr marL="857310" lvl="1" indent="-457200">
              <a:buFont typeface="+mj-lt"/>
              <a:buAutoNum type="arabicPeriod"/>
            </a:pPr>
            <a:r>
              <a:rPr lang="en-US" b="1" dirty="0">
                <a:solidFill>
                  <a:schemeClr val="tx1"/>
                </a:solidFill>
              </a:rPr>
              <a:t>Interpretation​:</a:t>
            </a:r>
          </a:p>
          <a:p>
            <a:pPr marL="1200210" lvl="2" indent="-342900"/>
            <a:r>
              <a:rPr lang="en-US" dirty="0">
                <a:solidFill>
                  <a:schemeClr val="tx1"/>
                </a:solidFill>
              </a:rPr>
              <a:t>Comprehend &amp; express meaning or significance of wide variety of experiences, situations, data, events, judgments, conventions, beliefs, rules, procedures, or criteria.​</a:t>
            </a:r>
          </a:p>
          <a:p>
            <a:pPr marL="857310" lvl="1" indent="-457200">
              <a:buFont typeface="+mj-lt"/>
              <a:buAutoNum type="arabicPeriod"/>
            </a:pPr>
            <a:r>
              <a:rPr lang="en-US" b="1" dirty="0">
                <a:solidFill>
                  <a:schemeClr val="tx1"/>
                </a:solidFill>
              </a:rPr>
              <a:t>Analysis​:</a:t>
            </a:r>
          </a:p>
          <a:p>
            <a:pPr marL="1200210" lvl="2" indent="-342900"/>
            <a:r>
              <a:rPr lang="en-US" dirty="0">
                <a:solidFill>
                  <a:schemeClr val="tx1"/>
                </a:solidFill>
              </a:rPr>
              <a:t>Identify the intended &amp; actual inferential relationships among statements, questions, concepts, descriptions, or other forms of representation intended to express belief, judgment, experiences, reasons, information, or opinion​</a:t>
            </a:r>
          </a:p>
          <a:p>
            <a:pPr marL="857310" lvl="1" indent="-457200">
              <a:buFont typeface="+mj-lt"/>
              <a:buAutoNum type="arabicPeriod"/>
            </a:pPr>
            <a:r>
              <a:rPr lang="en-US" b="1" dirty="0">
                <a:solidFill>
                  <a:schemeClr val="tx1"/>
                </a:solidFill>
              </a:rPr>
              <a:t>Evaluation​:</a:t>
            </a:r>
          </a:p>
          <a:p>
            <a:pPr marL="1200210" lvl="2" indent="-342900"/>
            <a:r>
              <a:rPr lang="en-US" dirty="0">
                <a:solidFill>
                  <a:schemeClr val="tx1"/>
                </a:solidFill>
              </a:rPr>
              <a:t>Assess the credibility of statements or other representations which are accounts or descriptions of a person’s perception, experience, situation, judgment, belief, or opinion; and to assess the logical strength of the actual or intended inferential relationships among statements, descriptions, questions, or other forms of representation</a:t>
            </a:r>
          </a:p>
        </p:txBody>
      </p:sp>
    </p:spTree>
    <p:extLst>
      <p:ext uri="{BB962C8B-B14F-4D97-AF65-F5344CB8AC3E}">
        <p14:creationId xmlns:p14="http://schemas.microsoft.com/office/powerpoint/2010/main" val="213142278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8783510" cy="790290"/>
          </a:xfrm>
        </p:spPr>
        <p:txBody>
          <a:bodyPr>
            <a:normAutofit/>
          </a:bodyPr>
          <a:lstStyle/>
          <a:p>
            <a:r>
              <a:rPr lang="en-US" sz="4000" b="1" dirty="0">
                <a:solidFill>
                  <a:schemeClr val="accent1">
                    <a:lumMod val="50000"/>
                  </a:schemeClr>
                </a:solidFill>
              </a:rPr>
              <a:t>Critical Thinking – Cognitive Skills</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719639" y="914401"/>
            <a:ext cx="10809752" cy="4780722"/>
          </a:xfrm>
        </p:spPr>
        <p:txBody>
          <a:bodyPr/>
          <a:lstStyle/>
          <a:p>
            <a:pPr marL="0" lvl="0" indent="0" algn="l"/>
            <a:r>
              <a:rPr lang="en-US" sz="2800" b="1" dirty="0">
                <a:solidFill>
                  <a:schemeClr val="tx1"/>
                </a:solidFill>
              </a:rPr>
              <a:t>Consider six cognitive skills for critical thinking:</a:t>
            </a:r>
          </a:p>
          <a:p>
            <a:pPr marL="400110" lvl="1" indent="0">
              <a:buNone/>
            </a:pPr>
            <a:endParaRPr lang="en-US" dirty="0">
              <a:solidFill>
                <a:schemeClr val="tx1"/>
              </a:solidFill>
            </a:endParaRPr>
          </a:p>
          <a:p>
            <a:pPr marL="857310" lvl="1" indent="-457200">
              <a:buFont typeface="+mj-lt"/>
              <a:buAutoNum type="arabicPeriod" startAt="4"/>
            </a:pPr>
            <a:r>
              <a:rPr lang="en-US" b="1" dirty="0">
                <a:solidFill>
                  <a:schemeClr val="tx1"/>
                </a:solidFill>
              </a:rPr>
              <a:t>Inference:</a:t>
            </a:r>
          </a:p>
          <a:p>
            <a:pPr marL="1200210" lvl="2" indent="-342900"/>
            <a:r>
              <a:rPr lang="en-US" dirty="0">
                <a:solidFill>
                  <a:schemeClr val="tx1"/>
                </a:solidFill>
              </a:rPr>
              <a:t>Identify and secure elements needed to draw reasonable conclusions; to form conjectures and hypotheses;</a:t>
            </a:r>
          </a:p>
          <a:p>
            <a:pPr marL="1200210" lvl="2" indent="-342900"/>
            <a:r>
              <a:rPr lang="en-US" dirty="0">
                <a:solidFill>
                  <a:schemeClr val="tx1"/>
                </a:solidFill>
              </a:rPr>
              <a:t>to consider relevant information &amp; to educe the consequences flowing from data, statements, principles, evidence, judgments, beliefs, opinions, concepts, descriptions, questions, or other forms of representation​</a:t>
            </a:r>
            <a:endParaRPr lang="en-US" b="1" dirty="0">
              <a:solidFill>
                <a:schemeClr val="tx1"/>
              </a:solidFill>
            </a:endParaRPr>
          </a:p>
          <a:p>
            <a:pPr marL="857310" lvl="1" indent="-457200">
              <a:buFont typeface="+mj-lt"/>
              <a:buAutoNum type="arabicPeriod" startAt="4"/>
            </a:pPr>
            <a:r>
              <a:rPr lang="en-US" b="1" dirty="0">
                <a:solidFill>
                  <a:schemeClr val="tx1"/>
                </a:solidFill>
              </a:rPr>
              <a:t>Explanation​:</a:t>
            </a:r>
          </a:p>
          <a:p>
            <a:pPr marL="1200210" lvl="2" indent="-342900"/>
            <a:r>
              <a:rPr lang="en-US" dirty="0">
                <a:solidFill>
                  <a:schemeClr val="tx1"/>
                </a:solidFill>
              </a:rPr>
              <a:t>State the results of one’s reasoning; justify that reasoning in terms of evidential, conceptual, methodological, criteriological, and contextual considerations upon which one’s results were based; and to present one’s reasoning in the form of cogent arguments.​</a:t>
            </a:r>
            <a:endParaRPr lang="en-US" b="1" dirty="0">
              <a:solidFill>
                <a:schemeClr val="tx1"/>
              </a:solidFill>
            </a:endParaRPr>
          </a:p>
        </p:txBody>
      </p:sp>
    </p:spTree>
    <p:extLst>
      <p:ext uri="{BB962C8B-B14F-4D97-AF65-F5344CB8AC3E}">
        <p14:creationId xmlns:p14="http://schemas.microsoft.com/office/powerpoint/2010/main" val="137066521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8783510" cy="790290"/>
          </a:xfrm>
        </p:spPr>
        <p:txBody>
          <a:bodyPr>
            <a:normAutofit/>
          </a:bodyPr>
          <a:lstStyle/>
          <a:p>
            <a:r>
              <a:rPr lang="en-US" sz="4000" b="1" dirty="0">
                <a:solidFill>
                  <a:schemeClr val="accent1">
                    <a:lumMod val="50000"/>
                  </a:schemeClr>
                </a:solidFill>
              </a:rPr>
              <a:t>Critical Thinking – Cognitive Skills</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719639" y="914401"/>
            <a:ext cx="10809752" cy="4780722"/>
          </a:xfrm>
        </p:spPr>
        <p:txBody>
          <a:bodyPr/>
          <a:lstStyle/>
          <a:p>
            <a:pPr marL="0" lvl="0" indent="0" algn="l"/>
            <a:r>
              <a:rPr lang="en-US" sz="2800" b="1" dirty="0">
                <a:solidFill>
                  <a:schemeClr val="tx1"/>
                </a:solidFill>
              </a:rPr>
              <a:t>Consider six cognitive skills for critical thinking:</a:t>
            </a:r>
          </a:p>
          <a:p>
            <a:pPr marL="400110" lvl="1" indent="0">
              <a:buNone/>
            </a:pPr>
            <a:endParaRPr lang="en-US" dirty="0">
              <a:solidFill>
                <a:schemeClr val="tx1"/>
              </a:solidFill>
            </a:endParaRPr>
          </a:p>
          <a:p>
            <a:pPr marL="857310" lvl="1" indent="-457200">
              <a:buFont typeface="+mj-lt"/>
              <a:buAutoNum type="arabicPeriod" startAt="6"/>
            </a:pPr>
            <a:r>
              <a:rPr lang="en-US" b="1" dirty="0">
                <a:solidFill>
                  <a:schemeClr val="tx1"/>
                </a:solidFill>
              </a:rPr>
              <a:t>Self-regulation:​</a:t>
            </a:r>
          </a:p>
          <a:p>
            <a:pPr marL="1200210" lvl="2" indent="-342900"/>
            <a:r>
              <a:rPr lang="en-US" dirty="0">
                <a:solidFill>
                  <a:schemeClr val="tx1"/>
                </a:solidFill>
              </a:rPr>
              <a:t>Self consciously to monitor one’s cognitive activities, the elements used in those activities, and the results educed, particularly by applying skills in analysis and evaluation to one’s own inferential judgments with a view toward questions, confirming, validation, or correcting either one’s reasoning or results.</a:t>
            </a:r>
          </a:p>
        </p:txBody>
      </p:sp>
    </p:spTree>
    <p:extLst>
      <p:ext uri="{BB962C8B-B14F-4D97-AF65-F5344CB8AC3E}">
        <p14:creationId xmlns:p14="http://schemas.microsoft.com/office/powerpoint/2010/main" val="83972885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2AA8F8-1E43-384B-8982-C0BB94049B5C}"/>
              </a:ext>
            </a:extLst>
          </p:cNvPr>
          <p:cNvSpPr>
            <a:spLocks noGrp="1"/>
          </p:cNvSpPr>
          <p:nvPr>
            <p:ph type="title"/>
          </p:nvPr>
        </p:nvSpPr>
        <p:spPr>
          <a:xfrm>
            <a:off x="261099" y="124110"/>
            <a:ext cx="8783510" cy="790290"/>
          </a:xfrm>
        </p:spPr>
        <p:txBody>
          <a:bodyPr>
            <a:normAutofit/>
          </a:bodyPr>
          <a:lstStyle/>
          <a:p>
            <a:r>
              <a:rPr lang="en-US" sz="4000" b="1" dirty="0">
                <a:solidFill>
                  <a:schemeClr val="accent1">
                    <a:lumMod val="50000"/>
                  </a:schemeClr>
                </a:solidFill>
              </a:rPr>
              <a:t>Discussion</a:t>
            </a:r>
          </a:p>
        </p:txBody>
      </p:sp>
      <p:sp>
        <p:nvSpPr>
          <p:cNvPr id="4" name="Content Placeholder 3">
            <a:extLst>
              <a:ext uri="{FF2B5EF4-FFF2-40B4-BE49-F238E27FC236}">
                <a16:creationId xmlns:a16="http://schemas.microsoft.com/office/drawing/2014/main" id="{50693879-5816-3444-9D50-A12F1F37F5DE}"/>
              </a:ext>
            </a:extLst>
          </p:cNvPr>
          <p:cNvSpPr>
            <a:spLocks noGrp="1"/>
          </p:cNvSpPr>
          <p:nvPr>
            <p:ph idx="1"/>
          </p:nvPr>
        </p:nvSpPr>
        <p:spPr>
          <a:xfrm>
            <a:off x="719639" y="914401"/>
            <a:ext cx="10809752" cy="4780722"/>
          </a:xfrm>
        </p:spPr>
        <p:txBody>
          <a:bodyPr/>
          <a:lstStyle/>
          <a:p>
            <a:pPr marL="0" lvl="0" indent="0" algn="l"/>
            <a:r>
              <a:rPr lang="en-US" sz="2800" b="1" dirty="0">
                <a:solidFill>
                  <a:schemeClr val="tx1"/>
                </a:solidFill>
              </a:rPr>
              <a:t>Put these in order:</a:t>
            </a:r>
          </a:p>
          <a:p>
            <a:pPr marL="0" lvl="0" indent="0" algn="l"/>
            <a:endParaRPr lang="en-US" sz="2800" b="1" dirty="0">
              <a:solidFill>
                <a:schemeClr val="tx1"/>
              </a:solidFill>
            </a:endParaRPr>
          </a:p>
          <a:p>
            <a:pPr marL="914460" lvl="1" indent="-514350">
              <a:buFont typeface="+mj-lt"/>
              <a:buAutoNum type="alphaUcPeriod"/>
            </a:pPr>
            <a:r>
              <a:rPr lang="en-US" sz="3200" dirty="0">
                <a:solidFill>
                  <a:schemeClr val="tx1"/>
                </a:solidFill>
              </a:rPr>
              <a:t>understand the logical connections between ideas​</a:t>
            </a:r>
          </a:p>
          <a:p>
            <a:pPr marL="914460" lvl="1" indent="-514350">
              <a:buFont typeface="+mj-lt"/>
              <a:buAutoNum type="alphaUcPeriod"/>
            </a:pPr>
            <a:r>
              <a:rPr lang="en-US" sz="3200" dirty="0">
                <a:solidFill>
                  <a:schemeClr val="tx1"/>
                </a:solidFill>
              </a:rPr>
              <a:t>identify, construct and evaluate arguments​</a:t>
            </a:r>
          </a:p>
          <a:p>
            <a:pPr marL="914460" lvl="1" indent="-514350">
              <a:buFont typeface="+mj-lt"/>
              <a:buAutoNum type="alphaUcPeriod"/>
            </a:pPr>
            <a:r>
              <a:rPr lang="en-US" sz="3200" dirty="0">
                <a:solidFill>
                  <a:schemeClr val="tx1"/>
                </a:solidFill>
              </a:rPr>
              <a:t>detect inconsistencies and common mistakes in reasoning​</a:t>
            </a:r>
          </a:p>
          <a:p>
            <a:pPr marL="914460" lvl="1" indent="-514350">
              <a:buFont typeface="+mj-lt"/>
              <a:buAutoNum type="alphaUcPeriod"/>
            </a:pPr>
            <a:r>
              <a:rPr lang="en-US" sz="3200" dirty="0">
                <a:solidFill>
                  <a:schemeClr val="tx1"/>
                </a:solidFill>
              </a:rPr>
              <a:t>solve problems systematically​</a:t>
            </a:r>
          </a:p>
          <a:p>
            <a:pPr marL="914460" lvl="1" indent="-514350">
              <a:buFont typeface="+mj-lt"/>
              <a:buAutoNum type="alphaUcPeriod"/>
            </a:pPr>
            <a:r>
              <a:rPr lang="en-US" sz="3200" dirty="0">
                <a:solidFill>
                  <a:schemeClr val="tx1"/>
                </a:solidFill>
              </a:rPr>
              <a:t>identify the relevance and importance of ideas​</a:t>
            </a:r>
          </a:p>
          <a:p>
            <a:pPr marL="914460" lvl="1" indent="-514350">
              <a:buFont typeface="+mj-lt"/>
              <a:buAutoNum type="alphaUcPeriod"/>
            </a:pPr>
            <a:r>
              <a:rPr lang="en-US" sz="3200" dirty="0">
                <a:solidFill>
                  <a:schemeClr val="tx1"/>
                </a:solidFill>
              </a:rPr>
              <a:t>reflect on the justification of one's own beliefs and values</a:t>
            </a:r>
          </a:p>
        </p:txBody>
      </p:sp>
    </p:spTree>
    <p:extLst>
      <p:ext uri="{BB962C8B-B14F-4D97-AF65-F5344CB8AC3E}">
        <p14:creationId xmlns:p14="http://schemas.microsoft.com/office/powerpoint/2010/main" val="56162968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74A3108C-9D90-C357-B918-44C91593EFA8}"/>
              </a:ext>
            </a:extLst>
          </p:cNvPr>
          <p:cNvPicPr>
            <a:picLocks noGrp="1" noChangeAspect="1"/>
          </p:cNvPicPr>
          <p:nvPr>
            <p:ph idx="1"/>
          </p:nvPr>
        </p:nvPicPr>
        <p:blipFill>
          <a:blip r:embed="rId3"/>
          <a:stretch>
            <a:fillRect/>
          </a:stretch>
        </p:blipFill>
        <p:spPr>
          <a:xfrm>
            <a:off x="750370" y="0"/>
            <a:ext cx="10691260" cy="5665303"/>
          </a:xfrm>
          <a:prstGeom prst="rect">
            <a:avLst/>
          </a:prstGeom>
        </p:spPr>
      </p:pic>
    </p:spTree>
    <p:extLst>
      <p:ext uri="{BB962C8B-B14F-4D97-AF65-F5344CB8AC3E}">
        <p14:creationId xmlns:p14="http://schemas.microsoft.com/office/powerpoint/2010/main" val="71962041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74A3108C-9D90-C357-B918-44C91593EFA8}"/>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750370" y="0"/>
            <a:ext cx="10691260" cy="5665303"/>
          </a:xfrm>
          <a:prstGeom prst="rect">
            <a:avLst/>
          </a:prstGeom>
        </p:spPr>
      </p:pic>
    </p:spTree>
    <p:extLst>
      <p:ext uri="{BB962C8B-B14F-4D97-AF65-F5344CB8AC3E}">
        <p14:creationId xmlns:p14="http://schemas.microsoft.com/office/powerpoint/2010/main" val="143410151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74A3108C-9D90-C357-B918-44C91593EFA8}"/>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750370" y="0"/>
            <a:ext cx="10691260" cy="5665303"/>
          </a:xfrm>
          <a:prstGeom prst="rect">
            <a:avLst/>
          </a:prstGeom>
        </p:spPr>
      </p:pic>
    </p:spTree>
    <p:extLst>
      <p:ext uri="{BB962C8B-B14F-4D97-AF65-F5344CB8AC3E}">
        <p14:creationId xmlns:p14="http://schemas.microsoft.com/office/powerpoint/2010/main" val="63539689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425B1F9-3126-4316-96E1-2A749B17E390}"/>
              </a:ext>
            </a:extLst>
          </p:cNvPr>
          <p:cNvPicPr>
            <a:picLocks noChangeAspect="1"/>
          </p:cNvPicPr>
          <p:nvPr/>
        </p:nvPicPr>
        <p:blipFill rotWithShape="1">
          <a:blip r:embed="rId3"/>
          <a:srcRect t="67509"/>
          <a:stretch/>
        </p:blipFill>
        <p:spPr>
          <a:xfrm>
            <a:off x="0" y="281618"/>
            <a:ext cx="12174975" cy="5274355"/>
          </a:xfrm>
          <a:prstGeom prst="rect">
            <a:avLst/>
          </a:prstGeom>
        </p:spPr>
      </p:pic>
    </p:spTree>
    <p:extLst>
      <p:ext uri="{BB962C8B-B14F-4D97-AF65-F5344CB8AC3E}">
        <p14:creationId xmlns:p14="http://schemas.microsoft.com/office/powerpoint/2010/main" val="134396407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DD4C10A-E4A0-4C54-98D4-C13432B17C16}"/>
              </a:ext>
            </a:extLst>
          </p:cNvPr>
          <p:cNvSpPr>
            <a:spLocks noGrp="1"/>
          </p:cNvSpPr>
          <p:nvPr>
            <p:ph idx="1"/>
          </p:nvPr>
        </p:nvSpPr>
        <p:spPr>
          <a:xfrm>
            <a:off x="282468" y="1470581"/>
            <a:ext cx="5042202" cy="3864989"/>
          </a:xfrm>
        </p:spPr>
        <p:txBody>
          <a:bodyPr/>
          <a:lstStyle/>
          <a:p>
            <a:r>
              <a:rPr lang="en-GB" sz="4000" b="1" dirty="0">
                <a:effectLst>
                  <a:outerShdw blurRad="38100" dist="38100" dir="2700000" algn="tl">
                    <a:srgbClr val="000000">
                      <a:alpha val="43137"/>
                    </a:srgbClr>
                  </a:outerShdw>
                </a:effectLst>
              </a:rPr>
              <a:t>Any Questions?</a:t>
            </a:r>
          </a:p>
          <a:p>
            <a:endParaRPr lang="en-GB" dirty="0"/>
          </a:p>
        </p:txBody>
      </p:sp>
    </p:spTree>
    <p:extLst>
      <p:ext uri="{BB962C8B-B14F-4D97-AF65-F5344CB8AC3E}">
        <p14:creationId xmlns:p14="http://schemas.microsoft.com/office/powerpoint/2010/main" val="3465531438"/>
      </p:ext>
    </p:extLst>
  </p:cSld>
  <p:clrMapOvr>
    <a:masterClrMapping/>
  </p:clrMapOvr>
</p:sld>
</file>

<file path=ppt/theme/theme1.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6E7CA236AE83B4C8AACB9AE9F32993B" ma:contentTypeVersion="12" ma:contentTypeDescription="Create a new document." ma:contentTypeScope="" ma:versionID="306ca519e0234e55f0db5327c9abd10d">
  <xsd:schema xmlns:xsd="http://www.w3.org/2001/XMLSchema" xmlns:xs="http://www.w3.org/2001/XMLSchema" xmlns:p="http://schemas.microsoft.com/office/2006/metadata/properties" xmlns:ns3="9902240c-f584-4322-946e-7b0be23bca91" xmlns:ns4="d2ec016d-25cf-4c07-aa6b-c53e267faa6f" targetNamespace="http://schemas.microsoft.com/office/2006/metadata/properties" ma:root="true" ma:fieldsID="aab3a6059c4a725442d881e109f899a3" ns3:_="" ns4:_="">
    <xsd:import namespace="9902240c-f584-4322-946e-7b0be23bca91"/>
    <xsd:import namespace="d2ec016d-25cf-4c07-aa6b-c53e267faa6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902240c-f584-4322-946e-7b0be23bca9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2ec016d-25cf-4c07-aa6b-c53e267faa6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8954D29-52F6-46B1-B000-9B667CC4DA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902240c-f584-4322-946e-7b0be23bca91"/>
    <ds:schemaRef ds:uri="d2ec016d-25cf-4c07-aa6b-c53e267faa6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9CC94F7-A2A6-4649-B1FC-1DCDCCB7722D}">
  <ds:schemaRefs>
    <ds:schemaRef ds:uri="http://schemas.microsoft.com/sharepoint/v3/contenttype/forms"/>
  </ds:schemaRefs>
</ds:datastoreItem>
</file>

<file path=customXml/itemProps3.xml><?xml version="1.0" encoding="utf-8"?>
<ds:datastoreItem xmlns:ds="http://schemas.openxmlformats.org/officeDocument/2006/customXml" ds:itemID="{3341C0C2-F5F1-4B28-B166-BFFEC8B89FE5}">
  <ds:schemaRefs>
    <ds:schemaRef ds:uri="http://purl.org/dc/terms/"/>
    <ds:schemaRef ds:uri="9902240c-f584-4322-946e-7b0be23bca91"/>
    <ds:schemaRef ds:uri="http://purl.org/dc/dcmitype/"/>
    <ds:schemaRef ds:uri="http://schemas.microsoft.com/office/infopath/2007/PartnerControls"/>
    <ds:schemaRef ds:uri="d2ec016d-25cf-4c07-aa6b-c53e267faa6f"/>
    <ds:schemaRef ds:uri="http://purl.org/dc/elements/1.1/"/>
    <ds:schemaRef ds:uri="http://schemas.microsoft.com/office/2006/metadata/properties"/>
    <ds:schemaRef ds:uri="http://schemas.microsoft.com/office/2006/documentManagement/type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1330</Words>
  <Application>Microsoft Office PowerPoint</Application>
  <PresentationFormat>Widescreen</PresentationFormat>
  <Paragraphs>166</Paragraphs>
  <Slides>27</Slides>
  <Notes>24</Notes>
  <HiddenSlides>0</HiddenSlides>
  <MMClips>0</MMClips>
  <ScaleCrop>false</ScaleCrop>
  <HeadingPairs>
    <vt:vector size="6" baseType="variant">
      <vt:variant>
        <vt:lpstr>Fonts Used</vt:lpstr>
      </vt:variant>
      <vt:variant>
        <vt:i4>5</vt:i4>
      </vt:variant>
      <vt:variant>
        <vt:lpstr>Theme</vt:lpstr>
      </vt:variant>
      <vt:variant>
        <vt:i4>5</vt:i4>
      </vt:variant>
      <vt:variant>
        <vt:lpstr>Slide Titles</vt:lpstr>
      </vt:variant>
      <vt:variant>
        <vt:i4>27</vt:i4>
      </vt:variant>
    </vt:vector>
  </HeadingPairs>
  <TitlesOfParts>
    <vt:vector size="37" baseType="lpstr">
      <vt:lpstr>-apple-system</vt:lpstr>
      <vt:lpstr>Arial</vt:lpstr>
      <vt:lpstr>Calibri</vt:lpstr>
      <vt:lpstr>Calibri Light</vt:lpstr>
      <vt:lpstr>Century Gothic</vt:lpstr>
      <vt:lpstr>UWTSD 200 Holding Page</vt:lpstr>
      <vt:lpstr>UWTSD 200_Title Page</vt:lpstr>
      <vt:lpstr>UWTSD 200_Text 1</vt:lpstr>
      <vt:lpstr>UWTSD 200_Title Page 2</vt:lpstr>
      <vt:lpstr>UWTSD 200_Subtitle 4</vt:lpstr>
      <vt:lpstr>PowerPoint Presentation</vt:lpstr>
      <vt:lpstr>PowerPoint Presentation</vt:lpstr>
      <vt:lpstr>Critical Thinking</vt:lpstr>
      <vt:lpstr>Critical Thinking</vt:lpstr>
      <vt:lpstr>Cognitive Development</vt:lpstr>
      <vt:lpstr>Cognitive Development</vt:lpstr>
      <vt:lpstr>Cognitive Development</vt:lpstr>
      <vt:lpstr>Cognitive Development</vt:lpstr>
      <vt:lpstr>Cognitive Development</vt:lpstr>
      <vt:lpstr>Cognitive Development</vt:lpstr>
      <vt:lpstr>Critical Thinking</vt:lpstr>
      <vt:lpstr>Critical Thinking</vt:lpstr>
      <vt:lpstr>Discussion</vt:lpstr>
      <vt:lpstr>Discussion</vt:lpstr>
      <vt:lpstr>Discussion</vt:lpstr>
      <vt:lpstr>Discussion</vt:lpstr>
      <vt:lpstr>Discussion</vt:lpstr>
      <vt:lpstr>Discussion</vt:lpstr>
      <vt:lpstr>Critical Thinking – Cognitive Skills</vt:lpstr>
      <vt:lpstr>Critical Thinking – Cognitive Skills</vt:lpstr>
      <vt:lpstr>Critical Thinking – Cognitive Skills</vt:lpstr>
      <vt:lpstr>Discussion</vt:lpstr>
      <vt:lpstr>PowerPoint Presentation</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IP Services – Part 2 (NTP, FHRP, NAT) Applied Computing Wales Institute of Science and Art (WISA)</dc:title>
  <dc:creator>Nitheesh Kaliyamurthy</dc:creator>
  <cp:lastModifiedBy>Mark Huntly</cp:lastModifiedBy>
  <cp:revision>99</cp:revision>
  <dcterms:created xsi:type="dcterms:W3CDTF">2021-03-05T06:07:01Z</dcterms:created>
  <dcterms:modified xsi:type="dcterms:W3CDTF">2024-07-10T11:16:12Z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0x01010056E7CA236AE83B4C8AACB9AE9F32993B</vt:lpwstr>
  </property>
</Properties>
</file>