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3" d="100"/>
          <a:sy n="83" d="100"/>
        </p:scale>
        <p:origin x="686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5" Type="http://schemas.openxmlformats.org/officeDocument/2006/relationships/tableStyles" Target="tableStyles.xml"/><Relationship Id="rId14" Type="http://schemas.openxmlformats.org/officeDocument/2006/relationships/viewProps" Target="viewProps.xml"/><Relationship Id="rId13" Type="http://schemas.openxmlformats.org/officeDocument/2006/relationships/presProps" Target="presProps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5" Type="http://schemas.microsoft.com/office/2007/relationships/hdphoto" Target="../media/image4.wdp"/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5" Type="http://schemas.microsoft.com/office/2007/relationships/hdphoto" Target="../media/image4.wdp"/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5" Type="http://schemas.microsoft.com/office/2007/relationships/hdphoto" Target="../media/image4.wdp"/><Relationship Id="rId4" Type="http://schemas.openxmlformats.org/officeDocument/2006/relationships/image" Target="../media/image5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5" Type="http://schemas.microsoft.com/office/2007/relationships/hdphoto" Target="../media/image4.wdp"/><Relationship Id="rId4" Type="http://schemas.openxmlformats.org/officeDocument/2006/relationships/image" Target="../media/image5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B8FE-B66C-4037-BAB6-E5A79B92D2CB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0503DF5E-C425-4561-BECB-17ACE6E14A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B8FE-B66C-4037-BAB6-E5A79B92D2CB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3DF5E-C425-4561-BECB-17ACE6E14A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 showMasterSp="0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D25B8FE-B66C-4037-BAB6-E5A79B92D2CB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0503DF5E-C425-4561-BECB-17ACE6E14A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B8FE-B66C-4037-BAB6-E5A79B92D2CB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3DF5E-C425-4561-BECB-17ACE6E14A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B8FE-B66C-4037-BAB6-E5A79B92D2CB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3DF5E-C425-4561-BECB-17ACE6E14A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B8FE-B66C-4037-BAB6-E5A79B92D2CB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3DF5E-C425-4561-BECB-17ACE6E14A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B8FE-B66C-4037-BAB6-E5A79B92D2CB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3DF5E-C425-4561-BECB-17ACE6E14A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 showMasterSp="0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B8FE-B66C-4037-BAB6-E5A79B92D2CB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bright="-40000" contrast="20000"/>
                        </a14:imgEffect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3DF5E-C425-4561-BECB-17ACE6E14A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B8FE-B66C-4037-BAB6-E5A79B92D2CB}" type="datetimeFigureOut">
              <a:rPr lang="en-GB" smtClean="0"/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rightnessContrast bright="-40000" contrast="20000"/>
                        </a14:imgEffect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3DF5E-C425-4561-BECB-17ACE6E14A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B8FE-B66C-4037-BAB6-E5A79B92D2CB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3DF5E-C425-4561-BECB-17ACE6E14A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25B8FE-B66C-4037-BAB6-E5A79B92D2CB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03DF5E-C425-4561-BECB-17ACE6E14AEB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5" Type="http://schemas.openxmlformats.org/officeDocument/2006/relationships/theme" Target="../theme/theme1.xml"/><Relationship Id="rId14" Type="http://schemas.openxmlformats.org/officeDocument/2006/relationships/image" Target="../media/image3.png"/><Relationship Id="rId13" Type="http://schemas.microsoft.com/office/2007/relationships/hdphoto" Target="../media/image4.wdp"/><Relationship Id="rId12" Type="http://schemas.openxmlformats.org/officeDocument/2006/relationships/image" Target="../media/image5.png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CD25B8FE-B66C-4037-BAB6-E5A79B92D2CB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rightnessContrast bright="-40000" contrast="20000"/>
                        </a14:imgEffect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0503DF5E-C425-4561-BECB-17ACE6E14AEB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9992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275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99995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7.png"/><Relationship Id="rId3" Type="http://schemas.openxmlformats.org/officeDocument/2006/relationships/image" Target="../media/image3.png"/><Relationship Id="rId2" Type="http://schemas.microsoft.com/office/2007/relationships/hdphoto" Target="../media/image2.wdp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microsoft.com/office/2007/relationships/hdphoto" Target="../media/image4.wdp"/><Relationship Id="rId3" Type="http://schemas.openxmlformats.org/officeDocument/2006/relationships/image" Target="../media/image3.png"/><Relationship Id="rId2" Type="http://schemas.microsoft.com/office/2007/relationships/hdphoto" Target="../media/image2.wdp"/><Relationship Id="rId1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Rectangle 2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1604" y="653241"/>
            <a:ext cx="10908792" cy="80683"/>
          </a:xfrm>
          <a:prstGeom prst="rect">
            <a:avLst/>
          </a:prstGeom>
          <a:blipFill dpi="0" rotWithShape="1">
            <a:blip r:embed="rId1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00801" y="822325"/>
            <a:ext cx="5149596" cy="4846228"/>
          </a:xfrm>
          <a:prstGeom prst="rect">
            <a:avLst/>
          </a:prstGeom>
          <a:blipFill dpi="0" rotWithShape="1">
            <a:blip r:embed="rId1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713220" y="1054100"/>
            <a:ext cx="4615180" cy="3736099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Component 1: </a:t>
            </a:r>
            <a:r>
              <a:rPr lang="en-GB" sz="2000" dirty="0"/>
              <a:t>Individual Presentation</a:t>
            </a:r>
            <a:br>
              <a:rPr lang="en-GB" sz="2000" dirty="0"/>
            </a:br>
            <a:br>
              <a:rPr lang="en-GB" sz="2000" dirty="0"/>
            </a:br>
            <a:r>
              <a:rPr lang="en-GB" sz="2000" b="1" dirty="0"/>
              <a:t>Module:</a:t>
            </a:r>
            <a:r>
              <a:rPr lang="en-GB" sz="2000" dirty="0"/>
              <a:t> LCBB4009</a:t>
            </a:r>
            <a:br>
              <a:rPr lang="en-GB" sz="2000" dirty="0"/>
            </a:br>
            <a:r>
              <a:rPr lang="en-GB" sz="2000" dirty="0"/>
              <a:t> Understanding Organisational Structure and Culture</a:t>
            </a:r>
            <a:br>
              <a:rPr lang="en-GB" sz="2000" dirty="0"/>
            </a:br>
            <a:br>
              <a:rPr lang="en-GB" sz="2000" dirty="0"/>
            </a:br>
            <a:r>
              <a:rPr lang="en-GB" sz="2000" b="1" dirty="0"/>
              <a:t>Name: GEORGIANA-PETRONELA DANIL</a:t>
            </a:r>
            <a:br>
              <a:rPr lang="en-GB" sz="2000" dirty="0"/>
            </a:br>
            <a:r>
              <a:rPr lang="en-GB" sz="2000" b="1" dirty="0"/>
              <a:t>Student ID: </a:t>
            </a:r>
            <a:r>
              <a:rPr lang="en-GB" sz="2000" dirty="0"/>
              <a:t>2430335</a:t>
            </a:r>
            <a:br>
              <a:rPr lang="en-GB" sz="2000" dirty="0"/>
            </a:br>
            <a:r>
              <a:rPr lang="en-GB" sz="2000" b="1" dirty="0"/>
              <a:t>Submission Date: </a:t>
            </a:r>
            <a:r>
              <a:rPr lang="en-GB" sz="2000" dirty="0"/>
              <a:t>26-07-2025</a:t>
            </a:r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  <p:sp>
        <p:nvSpPr>
          <p:cNvPr id="26" name="Rectangle 2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1604" y="5756954"/>
            <a:ext cx="10908792" cy="80683"/>
          </a:xfrm>
          <a:prstGeom prst="rect">
            <a:avLst/>
          </a:prstGeom>
          <a:blipFill dpi="0" rotWithShape="1">
            <a:blip r:embed="rId1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/>
          <p:cNvGrpSpPr>
            <a:grpSpLocks noGrp="1" noRot="1" noChangeAspect="1" noMove="1" noResize="1" noUngrp="1"/>
          </p:cNvGrpSpPr>
          <p:nvPr/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28" name="Oval 27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anose="02060903040505020403" pitchFamily="18" charset="0"/>
                <a:ea typeface="+mn-ea"/>
                <a:cs typeface="+mn-cs"/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99" y="2030143"/>
            <a:ext cx="5462001" cy="243059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058400" cy="1609344"/>
          </a:xfrm>
        </p:spPr>
        <p:txBody>
          <a:bodyPr/>
          <a:lstStyle/>
          <a:p>
            <a:r>
              <a:rPr lang="en-GB" dirty="0"/>
              <a:t>What we will find out today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0" y="1290474"/>
            <a:ext cx="5349350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What is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organisational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structure?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Why structure is important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Three structure types: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Hierarchical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Circular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Project-Based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lang="en-US" altLang="en-US" sz="2400" dirty="0"/>
              <a:t>Visual examples of structures 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Organisation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example: Greggs PLC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Conclusion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References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058400" cy="1609344"/>
          </a:xfrm>
        </p:spPr>
        <p:txBody>
          <a:bodyPr/>
          <a:lstStyle/>
          <a:p>
            <a:r>
              <a:rPr lang="en-GB" dirty="0"/>
              <a:t>WHAT IS ORGANISATIONAL STRUCTURE?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03604"/>
            <a:ext cx="10058400" cy="405079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A framework that defines job roles, responsibilities, and reporting lines.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Coordinates workflow and controls operations.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Shapes culture and guides team dynamics.</a:t>
            </a:r>
            <a:endParaRPr lang="en-GB" sz="2400" dirty="0"/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Source: Mullins &amp; Christy (2020)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058400" cy="1609344"/>
          </a:xfrm>
        </p:spPr>
        <p:txBody>
          <a:bodyPr/>
          <a:lstStyle/>
          <a:p>
            <a:r>
              <a:rPr lang="en-GB" dirty="0"/>
              <a:t>WHY STRUCTURE is important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03604"/>
            <a:ext cx="10058400" cy="4050792"/>
          </a:xfrm>
        </p:spPr>
        <p:txBody>
          <a:bodyPr>
            <a:normAutofit fontScale="25000" lnSpcReduction="20000"/>
          </a:bodyPr>
          <a:lstStyle/>
          <a:p>
            <a:r>
              <a:rPr lang="en-GB" sz="9600" dirty="0"/>
              <a:t>Clarifies expectations and responsibilities</a:t>
            </a:r>
            <a:endParaRPr lang="en-GB" sz="9600" dirty="0"/>
          </a:p>
          <a:p>
            <a:endParaRPr lang="en-GB" sz="9600" dirty="0"/>
          </a:p>
          <a:p>
            <a:r>
              <a:rPr lang="en-GB" sz="9600" dirty="0"/>
              <a:t>Aligns employees with business goals</a:t>
            </a:r>
            <a:endParaRPr lang="en-GB" sz="9600" dirty="0"/>
          </a:p>
          <a:p>
            <a:endParaRPr lang="en-GB" sz="9600" dirty="0"/>
          </a:p>
          <a:p>
            <a:r>
              <a:rPr lang="en-GB" sz="9600" dirty="0"/>
              <a:t>Improves communication across departments</a:t>
            </a:r>
            <a:endParaRPr lang="en-GB" sz="9600" dirty="0"/>
          </a:p>
          <a:p>
            <a:endParaRPr lang="en-GB" sz="9600" dirty="0"/>
          </a:p>
          <a:p>
            <a:r>
              <a:rPr lang="en-GB" sz="9600" dirty="0"/>
              <a:t>Supports scalability and operational control</a:t>
            </a:r>
            <a:endParaRPr lang="en-GB" sz="9600" dirty="0"/>
          </a:p>
          <a:p>
            <a:endParaRPr lang="en-GB" sz="9600" dirty="0"/>
          </a:p>
          <a:p>
            <a:r>
              <a:rPr lang="en-GB" sz="9600" dirty="0"/>
              <a:t>Greggs operates more than 2,000 UK stores efficiently through its structured team approach.</a:t>
            </a:r>
            <a:endParaRPr lang="en-GB" sz="9600" dirty="0"/>
          </a:p>
          <a:p>
            <a:endParaRPr lang="en-GB" sz="9600" dirty="0"/>
          </a:p>
          <a:p>
            <a:pPr marL="0" indent="0">
              <a:buNone/>
            </a:pPr>
            <a:r>
              <a:rPr lang="en-GB" sz="9600" dirty="0"/>
              <a:t>Source: Greggs Annual Report (2024)</a:t>
            </a:r>
            <a:endParaRPr lang="en-GB" sz="9600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0"/>
            <a:ext cx="10058400" cy="1609344"/>
          </a:xfrm>
        </p:spPr>
        <p:txBody>
          <a:bodyPr/>
          <a:lstStyle/>
          <a:p>
            <a:r>
              <a:rPr lang="en-GB" dirty="0"/>
              <a:t>HIERARCHICAL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403604"/>
            <a:ext cx="9227128" cy="4050792"/>
          </a:xfrm>
        </p:spPr>
        <p:txBody>
          <a:bodyPr>
            <a:noAutofit/>
          </a:bodyPr>
          <a:lstStyle/>
          <a:p>
            <a:r>
              <a:rPr lang="en-GB" sz="1800" dirty="0"/>
              <a:t>Traditional top-down model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The system features well-defined authority structures and decision-making processes.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The Greggs organizational structure follows a hierarchical pattern where the CEO directs Regional Managers who oversee Store Managers who lead Employees.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The system provides clear direction and maintains effective monitoring capabilities.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The system lacks flexibility and communication moves at a slow pace.</a:t>
            </a:r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Source: Armstrong &amp; Taylor (2023)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537"/>
            <a:ext cx="10058400" cy="1609344"/>
          </a:xfrm>
        </p:spPr>
        <p:txBody>
          <a:bodyPr/>
          <a:lstStyle/>
          <a:p>
            <a:r>
              <a:rPr lang="en-GB" dirty="0"/>
              <a:t>CIRCULAR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90136"/>
            <a:ext cx="10058400" cy="4050792"/>
          </a:xfrm>
        </p:spPr>
        <p:txBody>
          <a:bodyPr>
            <a:noAutofit/>
          </a:bodyPr>
          <a:lstStyle/>
          <a:p>
            <a:r>
              <a:rPr lang="en-GB" sz="1800" dirty="0"/>
              <a:t>Leadership functions as the central element which distributes vision throughout the organisation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Encourages participation and holistic decision-making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The approach works best in collaborative settings when generating new ideas.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The Greggs example demonstrates how internal innovation and sustainability teams operate.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Pros: Shared responsibility, open flow of ideas</a:t>
            </a:r>
            <a:endParaRPr lang="en-GB" sz="1800" dirty="0"/>
          </a:p>
          <a:p>
            <a:endParaRPr lang="en-GB" sz="1800" dirty="0"/>
          </a:p>
          <a:p>
            <a:r>
              <a:rPr lang="en-GB" sz="1800" dirty="0"/>
              <a:t>Cons: Role ambiguity, unclear authority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Source: Kinicki &amp; Williams (2021)</a:t>
            </a:r>
            <a:endParaRPr lang="en-GB" sz="1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058400" cy="1609344"/>
          </a:xfrm>
        </p:spPr>
        <p:txBody>
          <a:bodyPr/>
          <a:lstStyle/>
          <a:p>
            <a:r>
              <a:rPr lang="en-GB" dirty="0"/>
              <a:t>PROJECT-BASED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80899"/>
            <a:ext cx="10058400" cy="4050792"/>
          </a:xfrm>
        </p:spPr>
        <p:txBody>
          <a:bodyPr>
            <a:noAutofit/>
          </a:bodyPr>
          <a:lstStyle/>
          <a:p>
            <a:r>
              <a:rPr lang="en-GB" dirty="0"/>
              <a:t>The organisation divides staff members into short-term project-based teams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teams exist only during project duration before they either break up or members switch to different teams.</a:t>
            </a:r>
            <a:endParaRPr lang="en-GB" dirty="0"/>
          </a:p>
          <a:p>
            <a:endParaRPr lang="en-GB" dirty="0"/>
          </a:p>
          <a:p>
            <a:r>
              <a:rPr lang="en-GB" dirty="0"/>
              <a:t>Greggs example: Cross-functional teams for new vegan product lines</a:t>
            </a:r>
            <a:endParaRPr lang="en-GB" dirty="0"/>
          </a:p>
          <a:p>
            <a:endParaRPr lang="en-GB" dirty="0"/>
          </a:p>
          <a:p>
            <a:r>
              <a:rPr lang="en-GB" dirty="0"/>
              <a:t>Pros: Fast, flexible, innovation-focused</a:t>
            </a:r>
            <a:endParaRPr lang="en-GB" dirty="0"/>
          </a:p>
          <a:p>
            <a:endParaRPr lang="en-GB" dirty="0"/>
          </a:p>
          <a:p>
            <a:r>
              <a:rPr lang="en-GB" dirty="0"/>
              <a:t>Cons: Team overlap, unclear continuity</a:t>
            </a:r>
            <a:endParaRPr lang="en-GB" dirty="0"/>
          </a:p>
          <a:p>
            <a:endParaRPr lang="en-GB" dirty="0"/>
          </a:p>
          <a:p>
            <a:r>
              <a:rPr lang="en-GB" dirty="0"/>
              <a:t>Source: Rees &amp; Smith (2021)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1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1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1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/>
          <p:cNvGrpSpPr>
            <a:grpSpLocks noGrp="1" noRot="1" noChangeAspect="1" noMove="1" noResize="1" noUngrp="1"/>
          </p:cNvGrpSpPr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27" name="Oval 26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anose="02060903040505020403" pitchFamily="18" charset="0"/>
                <a:ea typeface="+mn-ea"/>
                <a:cs typeface="+mn-cs"/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 useBgFill="1">
        <p:nvSpPr>
          <p:cNvPr id="30" name="Rectangle 2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24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" name="Picture 12" descr="A diagram of a project&#10;&#10;AI-generated content may be incorrect.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265" y="1035409"/>
            <a:ext cx="3192298" cy="2122877"/>
          </a:xfrm>
          <a:prstGeom prst="rect">
            <a:avLst/>
          </a:prstGeom>
        </p:spPr>
      </p:pic>
      <p:sp>
        <p:nvSpPr>
          <p:cNvPr id="32" name="Rectangle 3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4504" y="3837459"/>
            <a:ext cx="10222992" cy="80683"/>
          </a:xfrm>
          <a:prstGeom prst="rect">
            <a:avLst/>
          </a:prstGeom>
          <a:blipFill dpi="0" rotWithShape="1">
            <a:blip r:embed="rId1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3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4504" y="3981573"/>
            <a:ext cx="10222992" cy="2078335"/>
          </a:xfrm>
          <a:prstGeom prst="rect">
            <a:avLst/>
          </a:prstGeom>
          <a:blipFill dpi="0" rotWithShape="1">
            <a:blip r:embed="rId1">
              <a:alphaModFix amt="9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3480" y="4277802"/>
            <a:ext cx="6022449" cy="162245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>
              <a:lnSpc>
                <a:spcPct val="80000"/>
              </a:lnSpc>
            </a:pPr>
            <a:r>
              <a:rPr lang="en-US" sz="6000" kern="1200" cap="all" baseline="0" dirty="0">
                <a:blipFill dpi="0" rotWithShape="1">
                  <a:blip r:embed="rId3"/>
                  <a:srcRect/>
                  <a:tile tx="6350" ty="-127000" sx="65000" sy="64000" flip="none" algn="tl"/>
                </a:blipFill>
                <a:latin typeface="+mj-lt"/>
                <a:ea typeface="+mj-ea"/>
                <a:cs typeface="+mj-cs"/>
              </a:rPr>
              <a:t>VISUAL EXAMPLES OF STRUCTURES CREATED BY ME</a:t>
            </a:r>
            <a:endParaRPr lang="en-US" sz="6000" kern="1200" cap="all" baseline="0" dirty="0">
              <a:blipFill dpi="0" rotWithShape="1">
                <a:blip r:embed="rId3"/>
                <a:srcRect/>
                <a:tile tx="6350" ty="-127000" sx="65000" sy="64000" flip="none" algn="tl"/>
              </a:blipFill>
              <a:latin typeface="+mj-lt"/>
              <a:ea typeface="+mj-ea"/>
              <a:cs typeface="+mj-cs"/>
            </a:endParaRPr>
          </a:p>
        </p:txBody>
      </p:sp>
      <p:pic>
        <p:nvPicPr>
          <p:cNvPr id="15" name="Picture 14" descr="A diagram of a company&#10;&#10;AI-generated content may be incorrect.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5295" y="1031186"/>
            <a:ext cx="3204999" cy="2131323"/>
          </a:xfrm>
          <a:prstGeom prst="rect">
            <a:avLst/>
          </a:prstGeom>
        </p:spPr>
      </p:pic>
      <p:pic>
        <p:nvPicPr>
          <p:cNvPr id="11" name="Picture 10" descr="A diagram of a company&#10;&#10;AI-generated content may be incorrect.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5678" y="1035409"/>
            <a:ext cx="3192298" cy="2122877"/>
          </a:xfrm>
          <a:prstGeom prst="rect">
            <a:avLst/>
          </a:prstGeom>
        </p:spPr>
      </p:pic>
      <p:sp>
        <p:nvSpPr>
          <p:cNvPr id="36" name="Rectangle 3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984504" y="6128670"/>
            <a:ext cx="10222992" cy="80683"/>
          </a:xfrm>
          <a:prstGeom prst="rect">
            <a:avLst/>
          </a:prstGeom>
          <a:blipFill dpi="0" rotWithShape="1">
            <a:blip r:embed="rId1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058400" cy="1609344"/>
          </a:xfrm>
        </p:spPr>
        <p:txBody>
          <a:bodyPr/>
          <a:lstStyle/>
          <a:p>
            <a:r>
              <a:rPr lang="en-GB" dirty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27080"/>
            <a:ext cx="10058400" cy="4050792"/>
          </a:xfrm>
        </p:spPr>
        <p:txBody>
          <a:bodyPr/>
          <a:lstStyle/>
          <a:p>
            <a:r>
              <a:rPr lang="en-GB" dirty="0"/>
              <a:t>A business structure determines its operational methods and performance outcomes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 business structure of Greggs includes hierarchical and project-based elements which support both stability and innovation.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organisation's structure enables the support of its culture and customer service delivery and strategic expansion.</a:t>
            </a:r>
            <a:endParaRPr lang="en-GB" dirty="0"/>
          </a:p>
          <a:p>
            <a:endParaRPr lang="en-GB" dirty="0"/>
          </a:p>
          <a:p>
            <a:r>
              <a:rPr lang="en-GB" dirty="0"/>
              <a:t>Managers need to perform ongoing assessments to determine the most suitable structure.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058400" cy="1609344"/>
          </a:xfrm>
        </p:spPr>
        <p:txBody>
          <a:bodyPr/>
          <a:lstStyle/>
          <a:p>
            <a:r>
              <a:rPr lang="en-GB" dirty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03604"/>
            <a:ext cx="10058400" cy="4050792"/>
          </a:xfrm>
        </p:spPr>
        <p:txBody>
          <a:bodyPr/>
          <a:lstStyle/>
          <a:p>
            <a:r>
              <a:rPr lang="en-GB" dirty="0"/>
              <a:t>Armstrong, M. and Taylor, S. (2023) </a:t>
            </a:r>
            <a:r>
              <a:rPr lang="en-GB" i="1" dirty="0"/>
              <a:t>Armstrong’s Handbook of Management and Leadership</a:t>
            </a:r>
            <a:r>
              <a:rPr lang="en-GB" dirty="0"/>
              <a:t>. 5th </a:t>
            </a:r>
            <a:r>
              <a:rPr lang="en-GB" dirty="0" err="1"/>
              <a:t>edn</a:t>
            </a:r>
            <a:r>
              <a:rPr lang="en-GB" dirty="0"/>
              <a:t>. Kogan Page.</a:t>
            </a:r>
            <a:endParaRPr lang="en-GB" dirty="0"/>
          </a:p>
          <a:p>
            <a:r>
              <a:rPr lang="en-GB" dirty="0"/>
              <a:t>Greggs plc (2024) </a:t>
            </a:r>
            <a:r>
              <a:rPr lang="en-GB" i="1" dirty="0"/>
              <a:t>Annual Report and Accounts 2024</a:t>
            </a:r>
            <a:r>
              <a:rPr lang="en-GB" dirty="0"/>
              <a:t>.</a:t>
            </a:r>
            <a:endParaRPr lang="en-GB" dirty="0"/>
          </a:p>
          <a:p>
            <a:r>
              <a:rPr lang="en-GB" dirty="0"/>
              <a:t>Kinicki, A. and Williams, B.K. (2021) </a:t>
            </a:r>
            <a:r>
              <a:rPr lang="en-GB" i="1" dirty="0"/>
              <a:t>Management: A Practical Introduction</a:t>
            </a:r>
            <a:r>
              <a:rPr lang="en-GB" dirty="0"/>
              <a:t>. 10th </a:t>
            </a:r>
            <a:r>
              <a:rPr lang="en-GB" dirty="0" err="1"/>
              <a:t>edn</a:t>
            </a:r>
            <a:r>
              <a:rPr lang="en-GB" dirty="0"/>
              <a:t>. McGraw-Hill Education.</a:t>
            </a:r>
            <a:endParaRPr lang="en-GB" dirty="0"/>
          </a:p>
          <a:p>
            <a:r>
              <a:rPr lang="en-GB" dirty="0"/>
              <a:t>Mullins, L.J. and Christy, G. (2020) </a:t>
            </a:r>
            <a:r>
              <a:rPr lang="en-GB" i="1" dirty="0"/>
              <a:t>Management and Organisational Behaviour</a:t>
            </a:r>
            <a:r>
              <a:rPr lang="en-GB" dirty="0"/>
              <a:t>. 12th </a:t>
            </a:r>
            <a:r>
              <a:rPr lang="en-GB" dirty="0" err="1"/>
              <a:t>edn</a:t>
            </a:r>
            <a:r>
              <a:rPr lang="en-GB" dirty="0"/>
              <a:t>. Pearson.</a:t>
            </a:r>
            <a:endParaRPr lang="en-GB" dirty="0"/>
          </a:p>
          <a:p>
            <a:r>
              <a:rPr lang="en-GB" dirty="0"/>
              <a:t>Rees, G. and Smith, P. (2021) </a:t>
            </a:r>
            <a:r>
              <a:rPr lang="en-GB" i="1" dirty="0"/>
              <a:t>Strategic Human Resource Management</a:t>
            </a:r>
            <a:r>
              <a:rPr lang="en-GB" dirty="0"/>
              <a:t>. 5th </a:t>
            </a:r>
            <a:r>
              <a:rPr lang="en-GB" dirty="0" err="1"/>
              <a:t>edn</a:t>
            </a:r>
            <a:r>
              <a:rPr lang="en-GB" dirty="0"/>
              <a:t>. SAGE.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0</TotalTime>
  <Words>3166</Words>
  <Application>WPS Presentation</Application>
  <PresentationFormat>Widescreen</PresentationFormat>
  <Paragraphs>105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20" baseType="lpstr">
      <vt:lpstr>Arial</vt:lpstr>
      <vt:lpstr>SimSun</vt:lpstr>
      <vt:lpstr>Wingdings</vt:lpstr>
      <vt:lpstr>Rockwell Extra Bold</vt:lpstr>
      <vt:lpstr>Calibri</vt:lpstr>
      <vt:lpstr>Rockwell</vt:lpstr>
      <vt:lpstr>Rockwell Condensed</vt:lpstr>
      <vt:lpstr>Microsoft YaHei</vt:lpstr>
      <vt:lpstr>Arial Unicode MS</vt:lpstr>
      <vt:lpstr>Wood Type</vt:lpstr>
      <vt:lpstr>Component 1: Individual Presentation  Module: LCBB4009  Understanding Organisational Structure and Culture  Name: GEORGIANA-PETRONELA DANILA Student ID: 2430335 Submission Date: 26-07-2025  </vt:lpstr>
      <vt:lpstr>What we will find out today</vt:lpstr>
      <vt:lpstr>WHAT IS ORGANISATIONAL STRUCTURE?</vt:lpstr>
      <vt:lpstr>WHY STRUCTURE is important</vt:lpstr>
      <vt:lpstr>HIERARCHICAL STRUCTURE</vt:lpstr>
      <vt:lpstr>CIRCULAR STRUCTURE</vt:lpstr>
      <vt:lpstr>PROJECT-BASED STRUCTURE</vt:lpstr>
      <vt:lpstr>VISUAL EXAMPLES OF STRUCTURES CREATED BY ME</vt:lpstr>
      <vt:lpstr>CONCLUSION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Karina-Stefania</dc:creator>
  <cp:lastModifiedBy>Student</cp:lastModifiedBy>
  <cp:revision>3</cp:revision>
  <dcterms:created xsi:type="dcterms:W3CDTF">2025-07-17T21:12:00Z</dcterms:created>
  <dcterms:modified xsi:type="dcterms:W3CDTF">2025-12-10T13:53:56Z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B415312D039E462B8E4EF8DB1899A731_12</vt:lpwstr>
  </property>
  <property fmtid="{D5CDD505-2E9C-101B-9397-08002B2CF9AE}" pid="3" name="KSOProductBuildVer">
    <vt:lpwstr>1033-12.2.0.23155</vt:lpwstr>
  </property>
</Properties>
</file>