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9C9298-30DC-156F-D3D0-EB134D70F9FB}" v="704" dt="2026-03-16T07:16:20.5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mmica Dash (2428718)" userId="S::2428718@student.uwtsd.ac.uk::8555ecca-a61a-4eee-88aa-e88c15b13e1e" providerId="AD" clId="Web-{D19C9298-30DC-156F-D3D0-EB134D70F9FB}"/>
    <pc:docChg chg="addSld delSld modSld">
      <pc:chgData name="Shammica Dash (2428718)" userId="S::2428718@student.uwtsd.ac.uk::8555ecca-a61a-4eee-88aa-e88c15b13e1e" providerId="AD" clId="Web-{D19C9298-30DC-156F-D3D0-EB134D70F9FB}" dt="2026-03-16T07:14:21.283" v="702" actId="20577"/>
      <pc:docMkLst>
        <pc:docMk/>
      </pc:docMkLst>
      <pc:sldChg chg="addSp delSp modSp del mod setBg">
        <pc:chgData name="Shammica Dash (2428718)" userId="S::2428718@student.uwtsd.ac.uk::8555ecca-a61a-4eee-88aa-e88c15b13e1e" providerId="AD" clId="Web-{D19C9298-30DC-156F-D3D0-EB134D70F9FB}" dt="2026-03-15T19:08:04.502" v="37"/>
        <pc:sldMkLst>
          <pc:docMk/>
          <pc:sldMk cId="109857222" sldId="256"/>
        </pc:sldMkLst>
        <pc:spChg chg="mod">
          <ac:chgData name="Shammica Dash (2428718)" userId="S::2428718@student.uwtsd.ac.uk::8555ecca-a61a-4eee-88aa-e88c15b13e1e" providerId="AD" clId="Web-{D19C9298-30DC-156F-D3D0-EB134D70F9FB}" dt="2026-03-15T19:03:00.608" v="6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hammica Dash (2428718)" userId="S::2428718@student.uwtsd.ac.uk::8555ecca-a61a-4eee-88aa-e88c15b13e1e" providerId="AD" clId="Web-{D19C9298-30DC-156F-D3D0-EB134D70F9FB}" dt="2026-03-15T19:04:47.921" v="25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Shammica Dash (2428718)" userId="S::2428718@student.uwtsd.ac.uk::8555ecca-a61a-4eee-88aa-e88c15b13e1e" providerId="AD" clId="Web-{D19C9298-30DC-156F-D3D0-EB134D70F9FB}" dt="2026-03-15T18:59:55.371" v="2"/>
          <ac:spMkLst>
            <pc:docMk/>
            <pc:sldMk cId="109857222" sldId="256"/>
            <ac:spMk id="9" creationId="{ECC07320-C2CA-4E29-8481-9D9E143C7788}"/>
          </ac:spMkLst>
        </pc:spChg>
        <pc:spChg chg="add">
          <ac:chgData name="Shammica Dash (2428718)" userId="S::2428718@student.uwtsd.ac.uk::8555ecca-a61a-4eee-88aa-e88c15b13e1e" providerId="AD" clId="Web-{D19C9298-30DC-156F-D3D0-EB134D70F9FB}" dt="2026-03-15T18:59:55.371" v="2"/>
          <ac:spMkLst>
            <pc:docMk/>
            <pc:sldMk cId="109857222" sldId="256"/>
            <ac:spMk id="11" creationId="{178FB36B-5BFE-42CA-BC60-1115E0D95EEC}"/>
          </ac:spMkLst>
        </pc:spChg>
        <pc:picChg chg="add del mod ord">
          <ac:chgData name="Shammica Dash (2428718)" userId="S::2428718@student.uwtsd.ac.uk::8555ecca-a61a-4eee-88aa-e88c15b13e1e" providerId="AD" clId="Web-{D19C9298-30DC-156F-D3D0-EB134D70F9FB}" dt="2026-03-15T19:07:51.439" v="36"/>
          <ac:picMkLst>
            <pc:docMk/>
            <pc:sldMk cId="109857222" sldId="256"/>
            <ac:picMk id="4" creationId="{2DC09589-AD81-F2F6-9BA2-86FA2E1BEE7D}"/>
          </ac:picMkLst>
        </pc:picChg>
      </pc:sldChg>
      <pc:sldChg chg="addSp delSp modSp new mod setBg">
        <pc:chgData name="Shammica Dash (2428718)" userId="S::2428718@student.uwtsd.ac.uk::8555ecca-a61a-4eee-88aa-e88c15b13e1e" providerId="AD" clId="Web-{D19C9298-30DC-156F-D3D0-EB134D70F9FB}" dt="2026-03-15T19:12:21.465" v="71" actId="20577"/>
        <pc:sldMkLst>
          <pc:docMk/>
          <pc:sldMk cId="508252154" sldId="257"/>
        </pc:sldMkLst>
        <pc:spChg chg="mod">
          <ac:chgData name="Shammica Dash (2428718)" userId="S::2428718@student.uwtsd.ac.uk::8555ecca-a61a-4eee-88aa-e88c15b13e1e" providerId="AD" clId="Web-{D19C9298-30DC-156F-D3D0-EB134D70F9FB}" dt="2026-03-15T19:11:45.151" v="56" actId="20577"/>
          <ac:spMkLst>
            <pc:docMk/>
            <pc:sldMk cId="508252154" sldId="257"/>
            <ac:spMk id="2" creationId="{C51F5CA3-57E6-349E-6731-5CD104D8FAD9}"/>
          </ac:spMkLst>
        </pc:spChg>
        <pc:spChg chg="mod ord">
          <ac:chgData name="Shammica Dash (2428718)" userId="S::2428718@student.uwtsd.ac.uk::8555ecca-a61a-4eee-88aa-e88c15b13e1e" providerId="AD" clId="Web-{D19C9298-30DC-156F-D3D0-EB134D70F9FB}" dt="2026-03-15T19:12:21.465" v="71" actId="20577"/>
          <ac:spMkLst>
            <pc:docMk/>
            <pc:sldMk cId="508252154" sldId="257"/>
            <ac:spMk id="3" creationId="{A5AE1961-2736-DA6B-D5FC-B1DF870F16DC}"/>
          </ac:spMkLst>
        </pc:spChg>
        <pc:spChg chg="add del">
          <ac:chgData name="Shammica Dash (2428718)" userId="S::2428718@student.uwtsd.ac.uk::8555ecca-a61a-4eee-88aa-e88c15b13e1e" providerId="AD" clId="Web-{D19C9298-30DC-156F-D3D0-EB134D70F9FB}" dt="2026-03-15T19:11:03.619" v="53"/>
          <ac:spMkLst>
            <pc:docMk/>
            <pc:sldMk cId="508252154" sldId="257"/>
            <ac:spMk id="9" creationId="{04812C46-200A-4DEB-A05E-3ED6C68C2387}"/>
          </ac:spMkLst>
        </pc:spChg>
        <pc:spChg chg="add del">
          <ac:chgData name="Shammica Dash (2428718)" userId="S::2428718@student.uwtsd.ac.uk::8555ecca-a61a-4eee-88aa-e88c15b13e1e" providerId="AD" clId="Web-{D19C9298-30DC-156F-D3D0-EB134D70F9FB}" dt="2026-03-15T19:11:03.619" v="53"/>
          <ac:spMkLst>
            <pc:docMk/>
            <pc:sldMk cId="508252154" sldId="257"/>
            <ac:spMk id="11" creationId="{D1EA859B-E555-4109-94F3-6700E046E008}"/>
          </ac:spMkLst>
        </pc:spChg>
        <pc:spChg chg="add">
          <ac:chgData name="Shammica Dash (2428718)" userId="S::2428718@student.uwtsd.ac.uk::8555ecca-a61a-4eee-88aa-e88c15b13e1e" providerId="AD" clId="Web-{D19C9298-30DC-156F-D3D0-EB134D70F9FB}" dt="2026-03-15T19:11:03.634" v="54"/>
          <ac:spMkLst>
            <pc:docMk/>
            <pc:sldMk cId="508252154" sldId="257"/>
            <ac:spMk id="13" creationId="{23E547B5-89CF-4EC0-96DE-25771AED0799}"/>
          </ac:spMkLst>
        </pc:spChg>
        <pc:spChg chg="add">
          <ac:chgData name="Shammica Dash (2428718)" userId="S::2428718@student.uwtsd.ac.uk::8555ecca-a61a-4eee-88aa-e88c15b13e1e" providerId="AD" clId="Web-{D19C9298-30DC-156F-D3D0-EB134D70F9FB}" dt="2026-03-15T19:11:03.634" v="54"/>
          <ac:spMkLst>
            <pc:docMk/>
            <pc:sldMk cId="508252154" sldId="257"/>
            <ac:spMk id="14" creationId="{3F0B8CEB-8279-4E5E-A0CE-1FC9F71736F2}"/>
          </ac:spMkLst>
        </pc:spChg>
        <pc:picChg chg="add mod ord">
          <ac:chgData name="Shammica Dash (2428718)" userId="S::2428718@student.uwtsd.ac.uk::8555ecca-a61a-4eee-88aa-e88c15b13e1e" providerId="AD" clId="Web-{D19C9298-30DC-156F-D3D0-EB134D70F9FB}" dt="2026-03-15T19:11:03.634" v="54"/>
          <ac:picMkLst>
            <pc:docMk/>
            <pc:sldMk cId="508252154" sldId="257"/>
            <ac:picMk id="4" creationId="{920D5836-A7B5-07E0-66F9-A3C2A94E4E4A}"/>
          </ac:picMkLst>
        </pc:picChg>
      </pc:sldChg>
      <pc:sldChg chg="modSp new mod setBg">
        <pc:chgData name="Shammica Dash (2428718)" userId="S::2428718@student.uwtsd.ac.uk::8555ecca-a61a-4eee-88aa-e88c15b13e1e" providerId="AD" clId="Web-{D19C9298-30DC-156F-D3D0-EB134D70F9FB}" dt="2026-03-16T06:20:31.680" v="172" actId="20577"/>
        <pc:sldMkLst>
          <pc:docMk/>
          <pc:sldMk cId="3317484028" sldId="258"/>
        </pc:sldMkLst>
        <pc:spChg chg="mod">
          <ac:chgData name="Shammica Dash (2428718)" userId="S::2428718@student.uwtsd.ac.uk::8555ecca-a61a-4eee-88aa-e88c15b13e1e" providerId="AD" clId="Web-{D19C9298-30DC-156F-D3D0-EB134D70F9FB}" dt="2026-03-16T06:10:19.896" v="130" actId="14100"/>
          <ac:spMkLst>
            <pc:docMk/>
            <pc:sldMk cId="3317484028" sldId="258"/>
            <ac:spMk id="2" creationId="{B4FD896B-4BD3-C205-211E-E138A4A51DB2}"/>
          </ac:spMkLst>
        </pc:spChg>
        <pc:spChg chg="mod">
          <ac:chgData name="Shammica Dash (2428718)" userId="S::2428718@student.uwtsd.ac.uk::8555ecca-a61a-4eee-88aa-e88c15b13e1e" providerId="AD" clId="Web-{D19C9298-30DC-156F-D3D0-EB134D70F9FB}" dt="2026-03-16T06:20:31.680" v="172" actId="20577"/>
          <ac:spMkLst>
            <pc:docMk/>
            <pc:sldMk cId="3317484028" sldId="258"/>
            <ac:spMk id="3" creationId="{E99A3A85-6744-0D10-455A-80D3480A16EB}"/>
          </ac:spMkLst>
        </pc:spChg>
      </pc:sldChg>
      <pc:sldChg chg="delSp modSp new mod setBg">
        <pc:chgData name="Shammica Dash (2428718)" userId="S::2428718@student.uwtsd.ac.uk::8555ecca-a61a-4eee-88aa-e88c15b13e1e" providerId="AD" clId="Web-{D19C9298-30DC-156F-D3D0-EB134D70F9FB}" dt="2026-03-16T06:22:57.548" v="198" actId="1076"/>
        <pc:sldMkLst>
          <pc:docMk/>
          <pc:sldMk cId="3242239923" sldId="259"/>
        </pc:sldMkLst>
        <pc:spChg chg="del">
          <ac:chgData name="Shammica Dash (2428718)" userId="S::2428718@student.uwtsd.ac.uk::8555ecca-a61a-4eee-88aa-e88c15b13e1e" providerId="AD" clId="Web-{D19C9298-30DC-156F-D3D0-EB134D70F9FB}" dt="2026-03-16T06:14:05.634" v="132"/>
          <ac:spMkLst>
            <pc:docMk/>
            <pc:sldMk cId="3242239923" sldId="259"/>
            <ac:spMk id="2" creationId="{C5A1B703-348A-A696-AA55-BE3C49D47C10}"/>
          </ac:spMkLst>
        </pc:spChg>
        <pc:spChg chg="mod">
          <ac:chgData name="Shammica Dash (2428718)" userId="S::2428718@student.uwtsd.ac.uk::8555ecca-a61a-4eee-88aa-e88c15b13e1e" providerId="AD" clId="Web-{D19C9298-30DC-156F-D3D0-EB134D70F9FB}" dt="2026-03-16T06:22:57.548" v="198" actId="1076"/>
          <ac:spMkLst>
            <pc:docMk/>
            <pc:sldMk cId="3242239923" sldId="259"/>
            <ac:spMk id="3" creationId="{1FCC27AE-4AFA-3AB4-9A5F-38A621492D21}"/>
          </ac:spMkLst>
        </pc:spChg>
      </pc:sldChg>
      <pc:sldChg chg="modSp new mod setBg">
        <pc:chgData name="Shammica Dash (2428718)" userId="S::2428718@student.uwtsd.ac.uk::8555ecca-a61a-4eee-88aa-e88c15b13e1e" providerId="AD" clId="Web-{D19C9298-30DC-156F-D3D0-EB134D70F9FB}" dt="2026-03-16T06:39:53.633" v="303" actId="20577"/>
        <pc:sldMkLst>
          <pc:docMk/>
          <pc:sldMk cId="2002738834" sldId="260"/>
        </pc:sldMkLst>
        <pc:spChg chg="mod">
          <ac:chgData name="Shammica Dash (2428718)" userId="S::2428718@student.uwtsd.ac.uk::8555ecca-a61a-4eee-88aa-e88c15b13e1e" providerId="AD" clId="Web-{D19C9298-30DC-156F-D3D0-EB134D70F9FB}" dt="2026-03-16T06:34:27.407" v="300" actId="20577"/>
          <ac:spMkLst>
            <pc:docMk/>
            <pc:sldMk cId="2002738834" sldId="260"/>
            <ac:spMk id="2" creationId="{1D5C9AF9-1291-9542-56E8-E27ABAFA26D0}"/>
          </ac:spMkLst>
        </pc:spChg>
        <pc:spChg chg="mod">
          <ac:chgData name="Shammica Dash (2428718)" userId="S::2428718@student.uwtsd.ac.uk::8555ecca-a61a-4eee-88aa-e88c15b13e1e" providerId="AD" clId="Web-{D19C9298-30DC-156F-D3D0-EB134D70F9FB}" dt="2026-03-16T06:39:53.633" v="303" actId="20577"/>
          <ac:spMkLst>
            <pc:docMk/>
            <pc:sldMk cId="2002738834" sldId="260"/>
            <ac:spMk id="3" creationId="{B6042C77-53E3-E40F-6DE0-9025D7CCD1E3}"/>
          </ac:spMkLst>
        </pc:spChg>
      </pc:sldChg>
      <pc:sldChg chg="addSp modSp new mod setBg">
        <pc:chgData name="Shammica Dash (2428718)" userId="S::2428718@student.uwtsd.ac.uk::8555ecca-a61a-4eee-88aa-e88c15b13e1e" providerId="AD" clId="Web-{D19C9298-30DC-156F-D3D0-EB134D70F9FB}" dt="2026-03-16T06:57:14.780" v="409" actId="20577"/>
        <pc:sldMkLst>
          <pc:docMk/>
          <pc:sldMk cId="4129259262" sldId="261"/>
        </pc:sldMkLst>
        <pc:spChg chg="mod">
          <ac:chgData name="Shammica Dash (2428718)" userId="S::2428718@student.uwtsd.ac.uk::8555ecca-a61a-4eee-88aa-e88c15b13e1e" providerId="AD" clId="Web-{D19C9298-30DC-156F-D3D0-EB134D70F9FB}" dt="2026-03-16T06:57:14.780" v="409" actId="20577"/>
          <ac:spMkLst>
            <pc:docMk/>
            <pc:sldMk cId="4129259262" sldId="261"/>
            <ac:spMk id="2" creationId="{33B4C24E-4F5C-94E9-8109-CF7261936234}"/>
          </ac:spMkLst>
        </pc:spChg>
        <pc:spChg chg="mod ord">
          <ac:chgData name="Shammica Dash (2428718)" userId="S::2428718@student.uwtsd.ac.uk::8555ecca-a61a-4eee-88aa-e88c15b13e1e" providerId="AD" clId="Web-{D19C9298-30DC-156F-D3D0-EB134D70F9FB}" dt="2026-03-16T06:54:58.006" v="396" actId="20577"/>
          <ac:spMkLst>
            <pc:docMk/>
            <pc:sldMk cId="4129259262" sldId="261"/>
            <ac:spMk id="3" creationId="{FDAA78AC-02E1-6EA6-BC8D-3885B1EB9E44}"/>
          </ac:spMkLst>
        </pc:spChg>
        <pc:spChg chg="add">
          <ac:chgData name="Shammica Dash (2428718)" userId="S::2428718@student.uwtsd.ac.uk::8555ecca-a61a-4eee-88aa-e88c15b13e1e" providerId="AD" clId="Web-{D19C9298-30DC-156F-D3D0-EB134D70F9FB}" dt="2026-03-16T06:49:23.553" v="355"/>
          <ac:spMkLst>
            <pc:docMk/>
            <pc:sldMk cId="4129259262" sldId="261"/>
            <ac:spMk id="9" creationId="{2EB492CD-616E-47F8-933B-5E2D952A0593}"/>
          </ac:spMkLst>
        </pc:spChg>
        <pc:spChg chg="add">
          <ac:chgData name="Shammica Dash (2428718)" userId="S::2428718@student.uwtsd.ac.uk::8555ecca-a61a-4eee-88aa-e88c15b13e1e" providerId="AD" clId="Web-{D19C9298-30DC-156F-D3D0-EB134D70F9FB}" dt="2026-03-16T06:49:23.553" v="355"/>
          <ac:spMkLst>
            <pc:docMk/>
            <pc:sldMk cId="4129259262" sldId="261"/>
            <ac:spMk id="11" creationId="{59383CF9-23B5-4335-9B21-1791C4CF1C75}"/>
          </ac:spMkLst>
        </pc:spChg>
        <pc:spChg chg="add">
          <ac:chgData name="Shammica Dash (2428718)" userId="S::2428718@student.uwtsd.ac.uk::8555ecca-a61a-4eee-88aa-e88c15b13e1e" providerId="AD" clId="Web-{D19C9298-30DC-156F-D3D0-EB134D70F9FB}" dt="2026-03-16T06:49:23.553" v="355"/>
          <ac:spMkLst>
            <pc:docMk/>
            <pc:sldMk cId="4129259262" sldId="261"/>
            <ac:spMk id="13" creationId="{0007FE00-9498-4706-B255-6437B0252C02}"/>
          </ac:spMkLst>
        </pc:spChg>
        <pc:picChg chg="add mod">
          <ac:chgData name="Shammica Dash (2428718)" userId="S::2428718@student.uwtsd.ac.uk::8555ecca-a61a-4eee-88aa-e88c15b13e1e" providerId="AD" clId="Web-{D19C9298-30DC-156F-D3D0-EB134D70F9FB}" dt="2026-03-16T06:54:41.036" v="392" actId="14100"/>
          <ac:picMkLst>
            <pc:docMk/>
            <pc:sldMk cId="4129259262" sldId="261"/>
            <ac:picMk id="4" creationId="{92922049-03DA-5BB0-1476-8509D9181177}"/>
          </ac:picMkLst>
        </pc:picChg>
        <pc:picChg chg="add mod">
          <ac:chgData name="Shammica Dash (2428718)" userId="S::2428718@student.uwtsd.ac.uk::8555ecca-a61a-4eee-88aa-e88c15b13e1e" providerId="AD" clId="Web-{D19C9298-30DC-156F-D3D0-EB134D70F9FB}" dt="2026-03-16T06:55:17.336" v="398" actId="14100"/>
          <ac:picMkLst>
            <pc:docMk/>
            <pc:sldMk cId="4129259262" sldId="261"/>
            <ac:picMk id="5" creationId="{23BAFD6F-C901-AC9C-2DA5-B199E76EFF61}"/>
          </ac:picMkLst>
        </pc:picChg>
      </pc:sldChg>
      <pc:sldChg chg="addSp delSp modSp new mod setBg">
        <pc:chgData name="Shammica Dash (2428718)" userId="S::2428718@student.uwtsd.ac.uk::8555ecca-a61a-4eee-88aa-e88c15b13e1e" providerId="AD" clId="Web-{D19C9298-30DC-156F-D3D0-EB134D70F9FB}" dt="2026-03-16T07:14:21.283" v="702" actId="20577"/>
        <pc:sldMkLst>
          <pc:docMk/>
          <pc:sldMk cId="1517539250" sldId="262"/>
        </pc:sldMkLst>
        <pc:spChg chg="mod">
          <ac:chgData name="Shammica Dash (2428718)" userId="S::2428718@student.uwtsd.ac.uk::8555ecca-a61a-4eee-88aa-e88c15b13e1e" providerId="AD" clId="Web-{D19C9298-30DC-156F-D3D0-EB134D70F9FB}" dt="2026-03-16T07:12:34.063" v="680" actId="20577"/>
          <ac:spMkLst>
            <pc:docMk/>
            <pc:sldMk cId="1517539250" sldId="262"/>
            <ac:spMk id="2" creationId="{598C9A2A-88A5-C799-523F-0E30E6AA140A}"/>
          </ac:spMkLst>
        </pc:spChg>
        <pc:spChg chg="del">
          <ac:chgData name="Shammica Dash (2428718)" userId="S::2428718@student.uwtsd.ac.uk::8555ecca-a61a-4eee-88aa-e88c15b13e1e" providerId="AD" clId="Web-{D19C9298-30DC-156F-D3D0-EB134D70F9FB}" dt="2026-03-16T07:00:14.052" v="440"/>
          <ac:spMkLst>
            <pc:docMk/>
            <pc:sldMk cId="1517539250" sldId="262"/>
            <ac:spMk id="3" creationId="{04548BAC-F27E-0694-14A2-8E72744C1EBC}"/>
          </ac:spMkLst>
        </pc:spChg>
        <pc:spChg chg="add mod">
          <ac:chgData name="Shammica Dash (2428718)" userId="S::2428718@student.uwtsd.ac.uk::8555ecca-a61a-4eee-88aa-e88c15b13e1e" providerId="AD" clId="Web-{D19C9298-30DC-156F-D3D0-EB134D70F9FB}" dt="2026-03-16T07:14:21.283" v="702" actId="20577"/>
          <ac:spMkLst>
            <pc:docMk/>
            <pc:sldMk cId="1517539250" sldId="262"/>
            <ac:spMk id="6" creationId="{3F4F871F-97CF-CCA4-12BE-EAE019F247C6}"/>
          </ac:spMkLst>
        </pc:spChg>
        <pc:spChg chg="add del mod">
          <ac:chgData name="Shammica Dash (2428718)" userId="S::2428718@student.uwtsd.ac.uk::8555ecca-a61a-4eee-88aa-e88c15b13e1e" providerId="AD" clId="Web-{D19C9298-30DC-156F-D3D0-EB134D70F9FB}" dt="2026-03-16T07:04:58.569" v="456"/>
          <ac:spMkLst>
            <pc:docMk/>
            <pc:sldMk cId="1517539250" sldId="262"/>
            <ac:spMk id="8" creationId="{00C10BC5-DA2E-21B9-8AD1-3850419EFA1E}"/>
          </ac:spMkLst>
        </pc:spChg>
        <pc:graphicFrameChg chg="add del mod ord modGraphic">
          <ac:chgData name="Shammica Dash (2428718)" userId="S::2428718@student.uwtsd.ac.uk::8555ecca-a61a-4eee-88aa-e88c15b13e1e" providerId="AD" clId="Web-{D19C9298-30DC-156F-D3D0-EB134D70F9FB}" dt="2026-03-16T07:01:30.976" v="448"/>
          <ac:graphicFrameMkLst>
            <pc:docMk/>
            <pc:sldMk cId="1517539250" sldId="262"/>
            <ac:graphicFrameMk id="5" creationId="{462D1B32-8305-7DC8-4B26-55F94F578D12}"/>
          </ac:graphicFrameMkLst>
        </pc:graphicFrameChg>
      </pc:sldChg>
      <pc:sldChg chg="addSp delSp modSp new mod setBg">
        <pc:chgData name="Shammica Dash (2428718)" userId="S::2428718@student.uwtsd.ac.uk::8555ecca-a61a-4eee-88aa-e88c15b13e1e" providerId="AD" clId="Web-{D19C9298-30DC-156F-D3D0-EB134D70F9FB}" dt="2026-03-16T07:12:09.375" v="672" actId="1076"/>
        <pc:sldMkLst>
          <pc:docMk/>
          <pc:sldMk cId="3621674493" sldId="263"/>
        </pc:sldMkLst>
        <pc:spChg chg="del mod">
          <ac:chgData name="Shammica Dash (2428718)" userId="S::2428718@student.uwtsd.ac.uk::8555ecca-a61a-4eee-88aa-e88c15b13e1e" providerId="AD" clId="Web-{D19C9298-30DC-156F-D3D0-EB134D70F9FB}" dt="2026-03-16T07:03:27.518" v="454"/>
          <ac:spMkLst>
            <pc:docMk/>
            <pc:sldMk cId="3621674493" sldId="263"/>
            <ac:spMk id="2" creationId="{43AB772D-D7DE-F909-E4F0-68AA03BB155C}"/>
          </ac:spMkLst>
        </pc:spChg>
        <pc:spChg chg="del">
          <ac:chgData name="Shammica Dash (2428718)" userId="S::2428718@student.uwtsd.ac.uk::8555ecca-a61a-4eee-88aa-e88c15b13e1e" providerId="AD" clId="Web-{D19C9298-30DC-156F-D3D0-EB134D70F9FB}" dt="2026-03-16T07:01:37.195" v="449"/>
          <ac:spMkLst>
            <pc:docMk/>
            <pc:sldMk cId="3621674493" sldId="263"/>
            <ac:spMk id="3" creationId="{F860EFF1-0040-B14D-6E99-9C71F9B5FAF2}"/>
          </ac:spMkLst>
        </pc:spChg>
        <pc:graphicFrameChg chg="add mod modGraphic">
          <ac:chgData name="Shammica Dash (2428718)" userId="S::2428718@student.uwtsd.ac.uk::8555ecca-a61a-4eee-88aa-e88c15b13e1e" providerId="AD" clId="Web-{D19C9298-30DC-156F-D3D0-EB134D70F9FB}" dt="2026-03-16T07:12:09.375" v="672" actId="1076"/>
          <ac:graphicFrameMkLst>
            <pc:docMk/>
            <pc:sldMk cId="3621674493" sldId="263"/>
            <ac:graphicFrameMk id="3" creationId="{20C83229-3B8F-E050-8903-50B0C9D1062A}"/>
          </ac:graphicFrameMkLst>
        </pc:graphicFrameChg>
        <pc:graphicFrameChg chg="add mod modGraphic">
          <ac:chgData name="Shammica Dash (2428718)" userId="S::2428718@student.uwtsd.ac.uk::8555ecca-a61a-4eee-88aa-e88c15b13e1e" providerId="AD" clId="Web-{D19C9298-30DC-156F-D3D0-EB134D70F9FB}" dt="2026-03-16T07:10:58.968" v="655"/>
          <ac:graphicFrameMkLst>
            <pc:docMk/>
            <pc:sldMk cId="3621674493" sldId="263"/>
            <ac:graphicFrameMk id="5" creationId="{462D1B32-8305-7DC8-4B26-55F94F578D12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1F5CA3-57E6-349E-6731-5CD104D8F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140014" cy="1330839"/>
          </a:xfrm>
        </p:spPr>
        <p:txBody>
          <a:bodyPr>
            <a:normAutofit/>
          </a:bodyPr>
          <a:lstStyle/>
          <a:p>
            <a:r>
              <a:rPr lang="en-GB">
                <a:latin typeface="Aptos Display"/>
                <a:cs typeface="Arial"/>
              </a:rPr>
              <a:t>TITLE Page</a:t>
            </a:r>
            <a:endParaRPr lang="en-US"/>
          </a:p>
        </p:txBody>
      </p:sp>
      <p:pic>
        <p:nvPicPr>
          <p:cNvPr id="4" name="Picture 3" descr="A white truck parked in a parking lot&#10;&#10;AI-generated content may be incorrect.">
            <a:extLst>
              <a:ext uri="{FF2B5EF4-FFF2-40B4-BE49-F238E27FC236}">
                <a16:creationId xmlns:a16="http://schemas.microsoft.com/office/drawing/2014/main" id="{920D5836-A7B5-07E0-66F9-A3C2A94E4E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42" r="24191" b="-1"/>
          <a:stretch>
            <a:fillRect/>
          </a:stretch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E1961-2736-DA6B-D5FC-B1DF870F1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0465" y="2194102"/>
            <a:ext cx="4140013" cy="390858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>
                <a:latin typeface="Aptos Display"/>
                <a:cs typeface="Arial"/>
              </a:rPr>
              <a:t>Programme of Study: Certificate in Higher Education Business skills for the workplace -LCLM4006</a:t>
            </a:r>
            <a:endParaRPr lang="en-GB" sz="2000" dirty="0">
              <a:latin typeface="Aptos Display"/>
              <a:cs typeface="Arial"/>
            </a:endParaRPr>
          </a:p>
          <a:p>
            <a:r>
              <a:rPr lang="en-GB" sz="2000">
                <a:latin typeface="Aptos Display"/>
                <a:cs typeface="Arial"/>
              </a:rPr>
              <a:t>Module Name and Code: Enterprise and Entrepreneurship </a:t>
            </a:r>
            <a:endParaRPr lang="en-GB" sz="2000" dirty="0">
              <a:latin typeface="Aptos Display"/>
              <a:cs typeface="Arial"/>
            </a:endParaRPr>
          </a:p>
          <a:p>
            <a:r>
              <a:rPr lang="en-GB" sz="2000">
                <a:latin typeface="Aptos Display"/>
                <a:cs typeface="Arial"/>
              </a:rPr>
              <a:t>Assignment Title: Business Plan – 7-11 Couriers and Removal</a:t>
            </a:r>
            <a:endParaRPr lang="en-GB" sz="2000" dirty="0">
              <a:latin typeface="Aptos Display"/>
              <a:cs typeface="Arial"/>
            </a:endParaRPr>
          </a:p>
          <a:p>
            <a:r>
              <a:rPr lang="en-GB" sz="2000" dirty="0">
                <a:latin typeface="Aptos Display"/>
                <a:cs typeface="Arial"/>
              </a:rPr>
              <a:t>Lecturer’s Name: Ejike </a:t>
            </a:r>
            <a:r>
              <a:rPr lang="en-GB" sz="2000" err="1">
                <a:latin typeface="Aptos Display"/>
                <a:cs typeface="Arial"/>
              </a:rPr>
              <a:t>Udeogu</a:t>
            </a:r>
            <a:endParaRPr lang="en-GB" sz="2000" dirty="0" err="1">
              <a:latin typeface="Aptos Display"/>
              <a:cs typeface="Arial"/>
            </a:endParaRPr>
          </a:p>
          <a:p>
            <a:r>
              <a:rPr lang="en-GB" sz="2000" dirty="0">
                <a:latin typeface="Aptos Display"/>
                <a:cs typeface="Arial"/>
              </a:rPr>
              <a:t>Student Name: </a:t>
            </a:r>
            <a:r>
              <a:rPr lang="en-GB" sz="2000" err="1">
                <a:latin typeface="Aptos Display"/>
                <a:cs typeface="Arial"/>
              </a:rPr>
              <a:t>Shammica</a:t>
            </a:r>
            <a:r>
              <a:rPr lang="en-GB" sz="2000" dirty="0">
                <a:latin typeface="Aptos Display"/>
                <a:cs typeface="Arial"/>
              </a:rPr>
              <a:t> Dash</a:t>
            </a:r>
          </a:p>
          <a:p>
            <a:r>
              <a:rPr lang="en-GB" sz="2000">
                <a:latin typeface="Aptos Display"/>
                <a:cs typeface="Arial"/>
              </a:rPr>
              <a:t>Student ID: 2428718</a:t>
            </a:r>
            <a:endParaRPr lang="en-GB" sz="2000" dirty="0">
              <a:latin typeface="Aptos Display"/>
              <a:cs typeface="Arial"/>
            </a:endParaRPr>
          </a:p>
          <a:p>
            <a:r>
              <a:rPr lang="en-GB" sz="2000">
                <a:latin typeface="Aptos Display"/>
                <a:cs typeface="Arial"/>
              </a:rPr>
              <a:t>Submission Date: 16/03/2026</a:t>
            </a:r>
            <a:endParaRPr lang="en-GB" sz="2000" dirty="0">
              <a:latin typeface="Aptos Display"/>
              <a:cs typeface="Arial"/>
            </a:endParaRPr>
          </a:p>
          <a:p>
            <a:endParaRPr lang="en-GB" sz="2000" dirty="0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508252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D896B-4BD3-C205-211E-E138A4A51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7947"/>
          </a:xfrm>
        </p:spPr>
        <p:txBody>
          <a:bodyPr>
            <a:normAutofit fontScale="90000"/>
          </a:bodyPr>
          <a:lstStyle/>
          <a:p>
            <a:pPr algn="ctr"/>
            <a:r>
              <a:rPr lang="en-GB">
                <a:solidFill>
                  <a:schemeClr val="bg2">
                    <a:lumMod val="10000"/>
                  </a:schemeClr>
                </a:solidFill>
                <a:latin typeface="Aptos Display"/>
                <a:cs typeface="Arial"/>
              </a:rPr>
              <a:t>Overview of the business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A3A85-6744-0D10-455A-80D3480A1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3708"/>
            <a:ext cx="10515600" cy="48732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b="1" i="1">
                <a:latin typeface="Aptos Display"/>
                <a:cs typeface="Arial"/>
              </a:rPr>
              <a:t>7-11courier and removal will provide:</a:t>
            </a:r>
            <a:endParaRPr lang="en-US" sz="2200" b="1" i="1">
              <a:latin typeface="Aptos Display"/>
              <a:cs typeface="Arial"/>
            </a:endParaRPr>
          </a:p>
          <a:p>
            <a:pPr>
              <a:buFont typeface="Arial"/>
              <a:buChar char="•"/>
            </a:pPr>
            <a:r>
              <a:rPr lang="en-GB" sz="2000">
                <a:latin typeface="Aptos Display"/>
                <a:cs typeface="Arial"/>
              </a:rPr>
              <a:t>Same- day courier services</a:t>
            </a:r>
            <a:endParaRPr lang="en-US" sz="2000">
              <a:latin typeface="Aptos Display"/>
              <a:cs typeface="Arial"/>
            </a:endParaRPr>
          </a:p>
          <a:p>
            <a:pPr>
              <a:buFont typeface="Arial"/>
              <a:buChar char="•"/>
            </a:pPr>
            <a:r>
              <a:rPr lang="en-GB" sz="2000">
                <a:latin typeface="Aptos Display"/>
                <a:cs typeface="Arial"/>
              </a:rPr>
              <a:t>Student accommodation moves</a:t>
            </a:r>
            <a:endParaRPr lang="en-US" sz="2000">
              <a:latin typeface="Aptos Display"/>
              <a:cs typeface="Arial"/>
            </a:endParaRPr>
          </a:p>
          <a:p>
            <a:pPr>
              <a:buFont typeface="Arial"/>
              <a:buChar char="•"/>
            </a:pPr>
            <a:r>
              <a:rPr lang="en-GB" sz="2000">
                <a:latin typeface="Aptos Display"/>
                <a:cs typeface="Arial"/>
              </a:rPr>
              <a:t>Local house removals (3 bedrooms max)</a:t>
            </a:r>
            <a:endParaRPr lang="en-US" sz="2000">
              <a:latin typeface="Aptos Display"/>
              <a:cs typeface="Arial"/>
            </a:endParaRPr>
          </a:p>
          <a:p>
            <a:pPr>
              <a:buFont typeface="Arial"/>
              <a:buChar char="•"/>
            </a:pPr>
            <a:r>
              <a:rPr lang="en-GB" sz="2000">
                <a:latin typeface="Aptos Display"/>
                <a:cs typeface="Arial"/>
              </a:rPr>
              <a:t>Packing and unloading services</a:t>
            </a:r>
            <a:endParaRPr lang="en-US" sz="2000">
              <a:latin typeface="Aptos Display"/>
              <a:cs typeface="Arial"/>
            </a:endParaRPr>
          </a:p>
          <a:p>
            <a:pPr>
              <a:buFont typeface="Arial"/>
              <a:buChar char="•"/>
            </a:pPr>
            <a:r>
              <a:rPr lang="en-GB" sz="2000">
                <a:latin typeface="Aptos Display"/>
                <a:cs typeface="Arial"/>
              </a:rPr>
              <a:t>Delivery and collection of furniture </a:t>
            </a:r>
            <a:endParaRPr lang="en-US" sz="2000">
              <a:latin typeface="Aptos Display"/>
              <a:cs typeface="Arial"/>
            </a:endParaRPr>
          </a:p>
          <a:p>
            <a:pPr>
              <a:buFont typeface="Arial"/>
              <a:buChar char="•"/>
            </a:pPr>
            <a:r>
              <a:rPr lang="en-GB" sz="2000">
                <a:latin typeface="Aptos Display"/>
                <a:cs typeface="Arial"/>
              </a:rPr>
              <a:t>Relocation of small office </a:t>
            </a:r>
            <a:endParaRPr lang="en-US" sz="2000">
              <a:latin typeface="Aptos Display"/>
              <a:cs typeface="Arial"/>
            </a:endParaRPr>
          </a:p>
          <a:p>
            <a:pPr>
              <a:buFont typeface="Arial"/>
              <a:buChar char="•"/>
            </a:pPr>
            <a:r>
              <a:rPr lang="en-GB" sz="2000">
                <a:latin typeface="Aptos Display"/>
                <a:cs typeface="Arial"/>
              </a:rPr>
              <a:t>End of tenancy cleaning</a:t>
            </a:r>
            <a:endParaRPr lang="en-GB" sz="2000"/>
          </a:p>
          <a:p>
            <a:pPr marL="0" indent="0">
              <a:buNone/>
            </a:pPr>
            <a:r>
              <a:rPr lang="en-GB" sz="2000" dirty="0">
                <a:latin typeface="Aptos Display"/>
                <a:cs typeface="Arial"/>
              </a:rPr>
              <a:t>This business will be operating mainly within Birmingham and nearby areas such as Solihull, Wolverhampton, </a:t>
            </a:r>
            <a:r>
              <a:rPr lang="en-GB" sz="2000" dirty="0" err="1">
                <a:latin typeface="Aptos Display"/>
                <a:cs typeface="Arial"/>
              </a:rPr>
              <a:t>Reddith</a:t>
            </a:r>
            <a:r>
              <a:rPr lang="en-GB" sz="2000" dirty="0">
                <a:latin typeface="Aptos Display"/>
                <a:cs typeface="Arial"/>
              </a:rPr>
              <a:t> and </a:t>
            </a:r>
            <a:r>
              <a:rPr lang="en-GB" sz="2000" dirty="0" err="1">
                <a:latin typeface="Aptos Display"/>
                <a:cs typeface="Arial"/>
              </a:rPr>
              <a:t>Cannoc</a:t>
            </a:r>
            <a:r>
              <a:rPr lang="en-GB" sz="2000" dirty="0">
                <a:latin typeface="Aptos Display"/>
                <a:cs typeface="Arial"/>
              </a:rPr>
              <a:t>k. The focus of this is to provide a trustworthy and kind service branding, a lot of people who may worry about unreliable services, damaged items, or hidden charges. 7-11's plan is to stand out by using an environmentally friendly electric van, being fully transparent about fees, punctual and taking good care of customer’s belongings.</a:t>
            </a:r>
            <a:endParaRPr lang="en-GB" sz="2000">
              <a:latin typeface="Aptos Display"/>
            </a:endParaRPr>
          </a:p>
          <a:p>
            <a:pPr>
              <a:buNone/>
            </a:pPr>
            <a:endParaRPr lang="en-GB" sz="1200" dirty="0">
              <a:highlight>
                <a:srgbClr val="FFFFFF"/>
              </a:highlight>
              <a:latin typeface="Arial"/>
              <a:cs typeface="Arial"/>
            </a:endParaRPr>
          </a:p>
          <a:p>
            <a:pPr marL="0" indent="0">
              <a:buNone/>
            </a:pPr>
            <a:endParaRPr lang="en-GB" sz="2400" dirty="0">
              <a:latin typeface="Aptos Display"/>
              <a:cs typeface="Arial"/>
            </a:endParaRPr>
          </a:p>
          <a:p>
            <a:pPr marL="0" indent="0">
              <a:buNone/>
            </a:pPr>
            <a:endParaRPr lang="en-GB" sz="2000" dirty="0">
              <a:latin typeface="Aptos Display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17484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CC27AE-4AFA-3AB4-9A5F-38A621492D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35653"/>
            <a:ext cx="10515600" cy="559350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endParaRPr lang="en-GB" sz="2400" dirty="0">
              <a:solidFill>
                <a:srgbClr val="0F4761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pPr>
              <a:buNone/>
            </a:pPr>
            <a:r>
              <a:rPr lang="en-GB" sz="2400" b="1" i="1">
                <a:solidFill>
                  <a:schemeClr val="bg2">
                    <a:lumMod val="10000"/>
                  </a:schemeClr>
                </a:solidFill>
                <a:latin typeface="Aptos Display"/>
                <a:cs typeface="Arial"/>
              </a:rPr>
              <a:t>Legal format and management structure:</a:t>
            </a:r>
            <a:endParaRPr lang="en-US"/>
          </a:p>
          <a:p>
            <a:pPr>
              <a:buNone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ptos Display"/>
                <a:cs typeface="Arial"/>
              </a:rPr>
              <a:t>    7-11 courier and removal will be operating as a sole trader business, meaning the owner will control all decisions, keeps the profits and is solely responsible for any debts. A sole trader structure is suitable since it is easy to set up, keeps costs low in the early stages and limits the paperwork that a limited company would have.</a:t>
            </a:r>
          </a:p>
          <a:p>
            <a:pPr>
              <a:buNone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ptos Display"/>
                <a:cs typeface="Arial"/>
              </a:rPr>
              <a:t>    Even though it is the owner’s responsibility for all debts, the financial threat is very low because the business size is small and does not need a large amount of cash for startup. Once the business grows, it can possibly become a limited organisation for more funding and protection.</a:t>
            </a:r>
          </a:p>
          <a:p>
            <a:pPr>
              <a:buNone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Aptos Display"/>
                <a:cs typeface="Arial"/>
              </a:rPr>
              <a:t>    The business will be registered with HMRC and be able to operate legally in the Uk under the Self-employment regulations.</a:t>
            </a:r>
          </a:p>
          <a:p>
            <a:pPr>
              <a:buNone/>
            </a:pPr>
            <a:endParaRPr lang="en-GB" sz="1200" dirty="0">
              <a:highlight>
                <a:srgbClr val="FFFFFF"/>
              </a:highlight>
              <a:latin typeface="Arial"/>
              <a:cs typeface="Arial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2239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C9AF9-1291-9542-56E8-E27ABAFA2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9049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solidFill>
                  <a:schemeClr val="bg2">
                    <a:lumMod val="10000"/>
                  </a:schemeClr>
                </a:solidFill>
                <a:latin typeface="Aptos Display"/>
                <a:cs typeface="Arial"/>
              </a:rPr>
              <a:t>Three important Pestel Analysis external </a:t>
            </a:r>
            <a:r>
              <a:rPr lang="en-GB" sz="4000">
                <a:solidFill>
                  <a:schemeClr val="bg2">
                    <a:lumMod val="10000"/>
                  </a:schemeClr>
                </a:solidFill>
                <a:latin typeface="Aptos Display"/>
                <a:cs typeface="Arial"/>
              </a:rPr>
              <a:t>factors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42C77-53E3-E40F-6DE0-9025D7CCD1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54858"/>
            <a:ext cx="10515600" cy="5760515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</a:pPr>
            <a:r>
              <a:rPr lang="en-GB" sz="2000" b="1" i="1" dirty="0">
                <a:latin typeface="Aptos Display"/>
                <a:cs typeface="Arial"/>
              </a:rPr>
              <a:t>Economic Factor</a:t>
            </a:r>
            <a:r>
              <a:rPr lang="en-GB" sz="2000">
                <a:latin typeface="Aptos Display"/>
                <a:cs typeface="Arial"/>
              </a:rPr>
              <a:t> –This directly affects the removal industry, during strong economic periods, more</a:t>
            </a:r>
            <a:endParaRPr lang="en-GB" sz="2000" dirty="0">
              <a:latin typeface="Aptos Display"/>
              <a:cs typeface="Arial"/>
            </a:endParaRPr>
          </a:p>
          <a:p>
            <a:pPr>
              <a:buNone/>
            </a:pPr>
            <a:r>
              <a:rPr lang="en-GB" sz="2000">
                <a:latin typeface="Aptos Display"/>
                <a:cs typeface="Arial"/>
              </a:rPr>
              <a:t>people buy homes and move. During recessions. fever house purchases may reduce demand.</a:t>
            </a:r>
          </a:p>
          <a:p>
            <a:pPr>
              <a:buNone/>
            </a:pPr>
            <a:r>
              <a:rPr lang="en-GB" sz="2000" dirty="0">
                <a:latin typeface="Aptos Display"/>
                <a:cs typeface="Arial"/>
              </a:rPr>
              <a:t>However, rental moves still create steady demand even in difficult economic times.</a:t>
            </a:r>
          </a:p>
          <a:p>
            <a:pPr>
              <a:buNone/>
            </a:pPr>
            <a:r>
              <a:rPr lang="en-GB" sz="2000">
                <a:latin typeface="Aptos Display"/>
                <a:cs typeface="Arial"/>
              </a:rPr>
              <a:t>Fuel prices will also be directly affected operating expenses.</a:t>
            </a:r>
            <a:endParaRPr lang="en-GB" sz="2000" dirty="0">
              <a:latin typeface="Aptos Display"/>
              <a:cs typeface="Arial"/>
            </a:endParaRPr>
          </a:p>
          <a:p>
            <a:pPr>
              <a:buNone/>
            </a:pPr>
            <a:endParaRPr lang="en-GB" sz="2000" b="1" i="1" dirty="0">
              <a:latin typeface="Aptos Display"/>
              <a:cs typeface="Arial"/>
            </a:endParaRPr>
          </a:p>
          <a:p>
            <a:pPr>
              <a:buNone/>
            </a:pPr>
            <a:r>
              <a:rPr lang="en-GB" sz="2000" b="1" i="1" dirty="0">
                <a:latin typeface="Aptos Display"/>
                <a:cs typeface="Arial"/>
              </a:rPr>
              <a:t>Technological Factors</a:t>
            </a:r>
            <a:r>
              <a:rPr lang="en-GB" sz="2000" dirty="0">
                <a:latin typeface="Aptos Display"/>
                <a:cs typeface="Arial"/>
              </a:rPr>
              <a:t>- Technology plays a big role in marketing and communication. Customers</a:t>
            </a:r>
          </a:p>
          <a:p>
            <a:pPr>
              <a:buNone/>
            </a:pPr>
            <a:r>
              <a:rPr lang="en-GB" sz="2000" dirty="0">
                <a:latin typeface="Aptos Display"/>
                <a:cs typeface="Arial"/>
              </a:rPr>
              <a:t>often search online for “removal companies near me.” Having a website and social media presence </a:t>
            </a:r>
            <a:r>
              <a:rPr lang="en-GB" sz="2000">
                <a:latin typeface="Aptos Display"/>
                <a:cs typeface="Arial"/>
              </a:rPr>
              <a:t>is</a:t>
            </a:r>
            <a:endParaRPr lang="en-GB">
              <a:latin typeface="Aptos"/>
              <a:cs typeface="Arial"/>
            </a:endParaRPr>
          </a:p>
          <a:p>
            <a:pPr>
              <a:buNone/>
            </a:pPr>
            <a:r>
              <a:rPr lang="en-GB" sz="2000">
                <a:latin typeface="Aptos Display"/>
                <a:cs typeface="Arial"/>
              </a:rPr>
              <a:t>Essential. Online maps and route planning apps help reduce fuel costs and travel time.</a:t>
            </a:r>
            <a:endParaRPr lang="en-GB"/>
          </a:p>
          <a:p>
            <a:pPr>
              <a:buNone/>
            </a:pPr>
            <a:endParaRPr lang="en-GB" sz="2000" dirty="0">
              <a:latin typeface="Aptos Display"/>
              <a:cs typeface="Arial"/>
            </a:endParaRPr>
          </a:p>
          <a:p>
            <a:pPr>
              <a:buNone/>
            </a:pPr>
            <a:r>
              <a:rPr lang="en-GB" sz="2000" b="1" i="1" dirty="0">
                <a:latin typeface="Aptos Display"/>
                <a:cs typeface="Arial"/>
              </a:rPr>
              <a:t>Environmental Factors</a:t>
            </a:r>
            <a:r>
              <a:rPr lang="en-GB" sz="2000">
                <a:latin typeface="Aptos Display"/>
                <a:cs typeface="Arial"/>
              </a:rPr>
              <a:t>- Environmental awareness is increasing. Customers may prefer businesses</a:t>
            </a:r>
            <a:endParaRPr lang="en-GB" sz="2000" dirty="0">
              <a:latin typeface="Aptos Display"/>
              <a:cs typeface="Arial"/>
            </a:endParaRPr>
          </a:p>
          <a:p>
            <a:pPr>
              <a:buNone/>
            </a:pPr>
            <a:r>
              <a:rPr lang="en-GB" sz="2000">
                <a:latin typeface="Aptos Display"/>
                <a:cs typeface="Arial"/>
              </a:rPr>
              <a:t>that: Use</a:t>
            </a:r>
            <a:r>
              <a:rPr lang="en-GB" sz="2000" dirty="0">
                <a:latin typeface="Aptos Display"/>
                <a:cs typeface="Arial"/>
              </a:rPr>
              <a:t> fuel-efficient vehicles</a:t>
            </a:r>
          </a:p>
          <a:p>
            <a:pPr>
              <a:buNone/>
            </a:pPr>
            <a:r>
              <a:rPr lang="en-GB" sz="2000">
                <a:latin typeface="Aptos Display"/>
                <a:cs typeface="Arial"/>
              </a:rPr>
              <a:t>           Recycles packing materials</a:t>
            </a:r>
            <a:endParaRPr lang="en-GB" sz="2000" dirty="0">
              <a:latin typeface="Aptos Display"/>
              <a:cs typeface="Arial"/>
            </a:endParaRPr>
          </a:p>
          <a:p>
            <a:pPr>
              <a:buNone/>
            </a:pPr>
            <a:r>
              <a:rPr lang="en-GB" sz="2000">
                <a:latin typeface="Aptos Display"/>
                <a:cs typeface="Arial"/>
              </a:rPr>
              <a:t>           Reduce waste</a:t>
            </a:r>
            <a:endParaRPr lang="en-GB" sz="2000" dirty="0">
              <a:latin typeface="Aptos Display"/>
              <a:cs typeface="Arial"/>
            </a:endParaRPr>
          </a:p>
          <a:p>
            <a:pPr>
              <a:buNone/>
            </a:pPr>
            <a:r>
              <a:rPr lang="en-GB" sz="2000">
                <a:latin typeface="Aptos Display"/>
                <a:cs typeface="Arial"/>
              </a:rPr>
              <a:t>           Fuel emission regulations may also affect vehicle choices in the future</a:t>
            </a:r>
            <a:endParaRPr lang="en-GB" sz="2000">
              <a:latin typeface="Aptos Display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2738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B4C24E-4F5C-94E9-8109-CF7261936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5375" y="490698"/>
            <a:ext cx="8876631" cy="1314358"/>
          </a:xfrm>
        </p:spPr>
        <p:txBody>
          <a:bodyPr>
            <a:normAutofit/>
          </a:bodyPr>
          <a:lstStyle/>
          <a:p>
            <a:pPr algn="ctr"/>
            <a:r>
              <a:rPr lang="en-GB">
                <a:latin typeface="Aptos Display"/>
                <a:cs typeface="Arial"/>
              </a:rPr>
              <a:t>Two Major Marketing strategies</a:t>
            </a:r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Which Social Media Platform Is Best for Marketing in the UK? (Secrets ...">
            <a:extLst>
              <a:ext uri="{FF2B5EF4-FFF2-40B4-BE49-F238E27FC236}">
                <a16:creationId xmlns:a16="http://schemas.microsoft.com/office/drawing/2014/main" id="{92922049-03DA-5BB0-1476-8509D9181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86" y="1717435"/>
            <a:ext cx="3724029" cy="195350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A78AC-02E1-6EA6-BC8D-3885B1EB9E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8199" y="1704298"/>
            <a:ext cx="6915601" cy="44726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b="1" i="1" dirty="0">
                <a:latin typeface="Aptos Display"/>
                <a:cs typeface="Arial"/>
              </a:rPr>
              <a:t>Social Marketing</a:t>
            </a:r>
            <a:r>
              <a:rPr lang="en-GB" sz="2400" dirty="0">
                <a:latin typeface="Aptos Display"/>
                <a:cs typeface="Arial"/>
              </a:rPr>
              <a:t> – Instagram and Facebook accounts will showcase the business, promotional offers, customer reviews and completed jobs.</a:t>
            </a:r>
          </a:p>
          <a:p>
            <a:pPr marL="0" indent="0">
              <a:buNone/>
            </a:pPr>
            <a:endParaRPr lang="en-GB" sz="2400">
              <a:highlight>
                <a:srgbClr val="FFFFFF"/>
              </a:highlight>
              <a:latin typeface="Arial"/>
              <a:cs typeface="Arial"/>
            </a:endParaRPr>
          </a:p>
          <a:p>
            <a:pPr marL="0" indent="0">
              <a:buNone/>
            </a:pPr>
            <a:endParaRPr lang="en-GB" sz="2400" b="1" i="1" dirty="0">
              <a:latin typeface="Aptos Display"/>
              <a:cs typeface="Arial"/>
            </a:endParaRPr>
          </a:p>
          <a:p>
            <a:pPr marL="0" indent="0">
              <a:buNone/>
            </a:pPr>
            <a:r>
              <a:rPr lang="en-GB" sz="2400" b="1" i="1">
                <a:latin typeface="Aptos Display"/>
                <a:cs typeface="Arial"/>
              </a:rPr>
              <a:t>Word of Mouth</a:t>
            </a:r>
            <a:r>
              <a:rPr lang="en-GB" sz="2400">
                <a:latin typeface="Aptos Display"/>
                <a:cs typeface="Arial"/>
              </a:rPr>
              <a:t>- Customers that are satisfied will be confident in leaving online reviews and recommend the service to family or friends.</a:t>
            </a:r>
            <a:endParaRPr lang="en-GB"/>
          </a:p>
        </p:txBody>
      </p:sp>
      <p:pic>
        <p:nvPicPr>
          <p:cNvPr id="5" name="Picture 4" descr="Whisper Images | Free Vectors, PNGs, Mockups &amp; Backgrounds - rawpixel">
            <a:extLst>
              <a:ext uri="{FF2B5EF4-FFF2-40B4-BE49-F238E27FC236}">
                <a16:creationId xmlns:a16="http://schemas.microsoft.com/office/drawing/2014/main" id="{23BAFD6F-C901-AC9C-2DA5-B199E76EF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419" y="3841377"/>
            <a:ext cx="3715870" cy="183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259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C9A2A-88A5-C799-523F-0E30E6AA1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>
                <a:latin typeface="Aptos Display"/>
                <a:cs typeface="Arial"/>
              </a:rPr>
              <a:t>Funding requirement and allocation</a:t>
            </a:r>
            <a:endParaRPr lang="en-GB" dirty="0">
              <a:latin typeface="Aptos Display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4F871F-97CF-CCA4-12BE-EAE019F247C6}"/>
              </a:ext>
            </a:extLst>
          </p:cNvPr>
          <p:cNvSpPr txBox="1"/>
          <p:nvPr/>
        </p:nvSpPr>
        <p:spPr>
          <a:xfrm>
            <a:off x="1030942" y="1255059"/>
            <a:ext cx="9581028" cy="529375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ts val="1553"/>
              </a:lnSpc>
            </a:pPr>
            <a:endParaRPr lang="en-GB" sz="2000" dirty="0">
              <a:solidFill>
                <a:srgbClr val="000000"/>
              </a:solidFill>
              <a:latin typeface="Aptos Display"/>
              <a:ea typeface="Segoe UI"/>
              <a:cs typeface="Segoe UI"/>
            </a:endParaRPr>
          </a:p>
          <a:p>
            <a:pPr algn="l">
              <a:lnSpc>
                <a:spcPts val="1553"/>
              </a:lnSpc>
            </a:pPr>
            <a:r>
              <a:rPr lang="en-GB" sz="2000" b="0" i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7-11 Courier and Removals will need the estimated cost of £25,000 for their funding to cover </a:t>
            </a:r>
            <a:r>
              <a:rPr lang="en-GB" sz="2000" b="0" i="0" dirty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all startup costs in Birmingham. This funding will support the van, equipment, insurance, branding and website. The estimated startup expenses are:</a:t>
            </a:r>
            <a:r>
              <a:rPr sz="2000" b="0" i="0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  <a:endParaRPr lang="en-US" sz="2000" b="0" i="0">
              <a:solidFill>
                <a:srgbClr val="000000"/>
              </a:solidFill>
              <a:latin typeface="Aptos Display"/>
              <a:ea typeface="Arial"/>
              <a:cs typeface="Arial"/>
            </a:endParaRPr>
          </a:p>
          <a:p>
            <a:pPr algn="l" rtl="0">
              <a:lnSpc>
                <a:spcPts val="1553"/>
              </a:lnSpc>
            </a:pPr>
            <a:endParaRPr sz="2000" b="1" i="1" dirty="0">
              <a:solidFill>
                <a:srgbClr val="000000"/>
              </a:solidFill>
              <a:latin typeface="Aptos Display"/>
              <a:ea typeface="Arial"/>
              <a:cs typeface="Arial"/>
            </a:endParaRPr>
          </a:p>
          <a:p>
            <a:pPr algn="l" rtl="0">
              <a:lnSpc>
                <a:spcPts val="1553"/>
              </a:lnSpc>
            </a:pPr>
            <a:r>
              <a:rPr lang="en-GB" sz="2000" b="1" i="1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 Funding sources:</a:t>
            </a:r>
            <a:r>
              <a:rPr sz="2000" b="1" i="1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</a:p>
          <a:p>
            <a:pPr>
              <a:lnSpc>
                <a:spcPts val="1553"/>
              </a:lnSpc>
            </a:pPr>
            <a:endParaRPr lang="en-GB" sz="2000" dirty="0">
              <a:solidFill>
                <a:srgbClr val="000000"/>
              </a:solidFill>
              <a:latin typeface="Aptos Display"/>
              <a:ea typeface="Segoe UI"/>
              <a:cs typeface="Arial"/>
            </a:endParaRPr>
          </a:p>
          <a:p>
            <a:pPr algn="l" rtl="0">
              <a:lnSpc>
                <a:spcPts val="1553"/>
              </a:lnSpc>
            </a:pPr>
            <a:r>
              <a:rPr lang="en-GB" sz="2000" b="0" i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. £15,000 business loan</a:t>
            </a:r>
            <a:r>
              <a:rPr sz="2000" b="0" i="0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</a:p>
          <a:p>
            <a:pPr algn="l" rtl="0">
              <a:lnSpc>
                <a:spcPts val="1553"/>
              </a:lnSpc>
            </a:pPr>
            <a:r>
              <a:rPr lang="en-GB" sz="2000" b="0" i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. £10,000 personal savings</a:t>
            </a:r>
            <a:r>
              <a:rPr sz="2000" b="0" i="0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</a:p>
          <a:p>
            <a:pPr algn="l" rtl="0">
              <a:lnSpc>
                <a:spcPts val="1553"/>
              </a:lnSpc>
            </a:pPr>
            <a:endParaRPr sz="2000" b="0" i="0" dirty="0">
              <a:solidFill>
                <a:srgbClr val="000000"/>
              </a:solidFill>
              <a:latin typeface="Aptos Display"/>
              <a:ea typeface="Arial"/>
              <a:cs typeface="Arial"/>
            </a:endParaRPr>
          </a:p>
          <a:p>
            <a:pPr>
              <a:lnSpc>
                <a:spcPts val="1553"/>
              </a:lnSpc>
            </a:pPr>
            <a:endParaRPr lang="en-GB" sz="2000" dirty="0">
              <a:solidFill>
                <a:srgbClr val="000000"/>
              </a:solidFill>
              <a:latin typeface="Aptos Display"/>
              <a:ea typeface="Segoe UI"/>
              <a:cs typeface="Segoe UI"/>
            </a:endParaRPr>
          </a:p>
          <a:p>
            <a:pPr algn="l">
              <a:lnSpc>
                <a:spcPts val="1553"/>
              </a:lnSpc>
            </a:pPr>
            <a:r>
              <a:rPr lang="en-GB" sz="2000" b="0" i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A loan will be suitable to use because the income will start </a:t>
            </a:r>
            <a:r>
              <a:rPr lang="en-GB" sz="2000" b="0" i="0" dirty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immediately once jobs are being secured. Customer’s usually pay for the service after it is completed, which supports cash flow.</a:t>
            </a:r>
            <a:r>
              <a:rPr sz="2000" b="0" i="0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  <a:endParaRPr/>
          </a:p>
          <a:p>
            <a:pPr algn="l" rtl="0">
              <a:lnSpc>
                <a:spcPts val="1553"/>
              </a:lnSpc>
            </a:pPr>
            <a:endParaRPr sz="2000" b="0" i="1" dirty="0">
              <a:solidFill>
                <a:srgbClr val="000000"/>
              </a:solidFill>
              <a:latin typeface="Aptos Display"/>
              <a:ea typeface="Arial"/>
              <a:cs typeface="Arial"/>
            </a:endParaRPr>
          </a:p>
          <a:p>
            <a:pPr algn="l" rtl="0">
              <a:lnSpc>
                <a:spcPts val="1553"/>
              </a:lnSpc>
            </a:pPr>
            <a:r>
              <a:rPr lang="en-GB" sz="2000" b="1" i="1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Monthly operating costs:</a:t>
            </a:r>
            <a:r>
              <a:rPr sz="2000" b="1" i="1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</a:p>
          <a:p>
            <a:pPr>
              <a:lnSpc>
                <a:spcPts val="1553"/>
              </a:lnSpc>
            </a:pPr>
            <a:endParaRPr lang="en-GB" sz="2000" dirty="0">
              <a:solidFill>
                <a:srgbClr val="000000"/>
              </a:solidFill>
              <a:latin typeface="Aptos Display"/>
              <a:ea typeface="Segoe UI"/>
              <a:cs typeface="Arial"/>
            </a:endParaRPr>
          </a:p>
          <a:p>
            <a:pPr algn="l" rtl="0">
              <a:lnSpc>
                <a:spcPts val="1553"/>
              </a:lnSpc>
            </a:pPr>
            <a:r>
              <a:rPr lang="en-GB" sz="2000" b="0" i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. Marketing: £200</a:t>
            </a:r>
            <a:r>
              <a:rPr sz="2000" b="0" i="0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</a:p>
          <a:p>
            <a:pPr algn="l" rtl="0">
              <a:lnSpc>
                <a:spcPts val="1553"/>
              </a:lnSpc>
            </a:pPr>
            <a:r>
              <a:rPr lang="en-GB" sz="2000" b="0" i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. Maintenance: £300</a:t>
            </a:r>
            <a:r>
              <a:rPr sz="2000" b="0" i="0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</a:p>
          <a:p>
            <a:pPr algn="l" rtl="0">
              <a:lnSpc>
                <a:spcPts val="1553"/>
              </a:lnSpc>
            </a:pPr>
            <a:r>
              <a:rPr lang="en-GB" sz="2000" b="0" i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. Miscellaneous: £300</a:t>
            </a:r>
            <a:r>
              <a:rPr sz="2000" b="0" i="0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</a:p>
          <a:p>
            <a:pPr algn="l" rtl="0">
              <a:lnSpc>
                <a:spcPts val="1553"/>
              </a:lnSpc>
            </a:pPr>
            <a:r>
              <a:rPr lang="en-GB" sz="2000" b="0" i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. Insurance: £200</a:t>
            </a:r>
            <a:r>
              <a:rPr sz="2000" b="0" i="0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</a:p>
          <a:p>
            <a:pPr algn="l" rtl="0">
              <a:lnSpc>
                <a:spcPts val="1553"/>
              </a:lnSpc>
            </a:pPr>
            <a:r>
              <a:rPr lang="en-GB" sz="2000" b="0" i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. Fuel: £1,200</a:t>
            </a:r>
            <a:r>
              <a:rPr sz="2000" b="0" i="0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</a:p>
          <a:p>
            <a:pPr algn="l" rtl="0">
              <a:lnSpc>
                <a:spcPts val="1553"/>
              </a:lnSpc>
            </a:pPr>
            <a:endParaRPr sz="2000" b="0" i="0" dirty="0">
              <a:solidFill>
                <a:srgbClr val="000000"/>
              </a:solidFill>
              <a:latin typeface="Aptos Display"/>
              <a:ea typeface="Arial"/>
              <a:cs typeface="Arial"/>
            </a:endParaRPr>
          </a:p>
          <a:p>
            <a:pPr algn="l" rtl="0">
              <a:lnSpc>
                <a:spcPts val="1553"/>
              </a:lnSpc>
            </a:pPr>
            <a:r>
              <a:rPr lang="en-GB" sz="2000" b="1" i="1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Estimated monthly cost:</a:t>
            </a:r>
            <a:r>
              <a:rPr lang="en-GB" sz="2000" b="0" i="0">
                <a:solidFill>
                  <a:srgbClr val="000000"/>
                </a:solidFill>
                <a:latin typeface="Aptos Display"/>
                <a:ea typeface="Segoe UI"/>
                <a:cs typeface="Segoe UI"/>
              </a:rPr>
              <a:t> £2,200</a:t>
            </a:r>
            <a:r>
              <a:rPr sz="2000" b="0" i="0" dirty="0">
                <a:solidFill>
                  <a:srgbClr val="000000"/>
                </a:solidFill>
                <a:latin typeface="Aptos Display"/>
                <a:ea typeface="Arial"/>
                <a:cs typeface="Arial"/>
              </a:rPr>
              <a:t> 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539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62D1B32-8305-7DC8-4B26-55F94F578D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1246839"/>
              </p:ext>
            </p:extLst>
          </p:nvPr>
        </p:nvGraphicFramePr>
        <p:xfrm>
          <a:off x="866383" y="1972849"/>
          <a:ext cx="10515600" cy="384078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4293254556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066224952"/>
                    </a:ext>
                  </a:extLst>
                </a:gridCol>
              </a:tblGrid>
              <a:tr h="418541"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Used electric Van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£14,000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2765891"/>
                  </a:ext>
                </a:extLst>
              </a:tr>
              <a:tr h="418541"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Insurance (goods in transit &amp; vehicle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£2,500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5563528"/>
                  </a:ext>
                </a:extLst>
              </a:tr>
              <a:tr h="418541"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Equipment ( (tools, straps, trolley &amp; blankets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£1,500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3947500"/>
                  </a:ext>
                </a:extLst>
              </a:tr>
              <a:tr h="418541"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Marketing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£1,500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1110170"/>
                  </a:ext>
                </a:extLst>
              </a:tr>
              <a:tr h="530151"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Fuel (1</a:t>
                      </a:r>
                      <a:r>
                        <a:rPr lang="en-GB" sz="2000" b="0" i="0" baseline="3000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st</a:t>
                      </a: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 month)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£1,000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8276302"/>
                  </a:ext>
                </a:extLst>
              </a:tr>
              <a:tr h="418541"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Branding and website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£1,000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2931660"/>
                  </a:ext>
                </a:extLst>
              </a:tr>
              <a:tr h="418541"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Miscellaneous 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£3,500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6607668"/>
                  </a:ext>
                </a:extLst>
              </a:tr>
              <a:tr h="418541"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1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1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Total</a:t>
                      </a:r>
                      <a:r>
                        <a:rPr lang="en-GB" sz="2000" b="0" i="0" dirty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 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  <a:p>
                      <a:pPr lvl="0" algn="l">
                        <a:lnSpc>
                          <a:spcPts val="1350"/>
                        </a:lnSpc>
                        <a:buNone/>
                      </a:pPr>
                      <a:r>
                        <a:rPr lang="en-GB" sz="2000" b="0" i="0">
                          <a:solidFill>
                            <a:srgbClr val="000000"/>
                          </a:solidFill>
                          <a:effectLst/>
                          <a:latin typeface="Aptos Display"/>
                        </a:rPr>
                        <a:t>£25,000 </a:t>
                      </a:r>
                      <a:endParaRPr lang="en-GB" sz="2000" b="0" i="0" dirty="0">
                        <a:solidFill>
                          <a:srgbClr val="000000"/>
                        </a:solidFill>
                        <a:effectLst/>
                        <a:latin typeface="Aptos Display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946785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0C83229-3B8F-E050-8903-50B0C9D106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485998"/>
              </p:ext>
            </p:extLst>
          </p:nvPr>
        </p:nvGraphicFramePr>
        <p:xfrm>
          <a:off x="866383" y="1043835"/>
          <a:ext cx="10508992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4496">
                  <a:extLst>
                    <a:ext uri="{9D8B030D-6E8A-4147-A177-3AD203B41FA5}">
                      <a16:colId xmlns:a16="http://schemas.microsoft.com/office/drawing/2014/main" val="612318098"/>
                    </a:ext>
                  </a:extLst>
                </a:gridCol>
                <a:gridCol w="5254496">
                  <a:extLst>
                    <a:ext uri="{9D8B030D-6E8A-4147-A177-3AD203B41FA5}">
                      <a16:colId xmlns:a16="http://schemas.microsoft.com/office/drawing/2014/main" val="772022636"/>
                    </a:ext>
                  </a:extLst>
                </a:gridCol>
              </a:tblGrid>
              <a:tr h="319014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280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Items </a:t>
                      </a:r>
                      <a:endParaRPr lang="en-GB" sz="2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280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Estimated cost</a:t>
                      </a:r>
                      <a:endParaRPr lang="en-GB" sz="2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33407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1674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TITLE Page</vt:lpstr>
      <vt:lpstr>Overview of the business</vt:lpstr>
      <vt:lpstr>PowerPoint Presentation</vt:lpstr>
      <vt:lpstr>Three important Pestel Analysis external factors</vt:lpstr>
      <vt:lpstr>Two Major Marketing strategies</vt:lpstr>
      <vt:lpstr>Funding requirement and allocation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320</cp:revision>
  <dcterms:created xsi:type="dcterms:W3CDTF">2026-03-15T18:57:45Z</dcterms:created>
  <dcterms:modified xsi:type="dcterms:W3CDTF">2026-03-16T07:16:21Z</dcterms:modified>
</cp:coreProperties>
</file>