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2"/>
  </p:notesMasterIdLst>
  <p:sldIdLst>
    <p:sldId id="256" r:id="rId2"/>
    <p:sldId id="257" r:id="rId3"/>
    <p:sldId id="264" r:id="rId4"/>
    <p:sldId id="265" r:id="rId5"/>
    <p:sldId id="258" r:id="rId6"/>
    <p:sldId id="259" r:id="rId7"/>
    <p:sldId id="261" r:id="rId8"/>
    <p:sldId id="260" r:id="rId9"/>
    <p:sldId id="262" r:id="rId10"/>
    <p:sldId id="263"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032" autoAdjust="0"/>
  </p:normalViewPr>
  <p:slideViewPr>
    <p:cSldViewPr>
      <p:cViewPr varScale="1">
        <p:scale>
          <a:sx n="77" d="100"/>
          <a:sy n="77" d="100"/>
        </p:scale>
        <p:origin x="1618" y="6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2D0FE5-6BB3-475F-A8D6-3E5BEE21D1AF}"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3FCE9B7B-5CC2-4EAB-83A8-724999C48FAE}">
      <dgm:prSet/>
      <dgm:spPr/>
      <dgm:t>
        <a:bodyPr/>
        <a:lstStyle/>
        <a:p>
          <a:r>
            <a:rPr lang="en-GB"/>
            <a:t>They often have enough flexibility for solving problems in a changing workplace.</a:t>
          </a:r>
          <a:endParaRPr lang="en-US"/>
        </a:p>
      </dgm:t>
    </dgm:pt>
    <dgm:pt modelId="{2171551A-BCCC-4AEE-B6FE-B75D43E6BBD4}" type="parTrans" cxnId="{D6CDC4F7-C7D8-46F5-B932-BE560A7EE4BC}">
      <dgm:prSet/>
      <dgm:spPr/>
      <dgm:t>
        <a:bodyPr/>
        <a:lstStyle/>
        <a:p>
          <a:endParaRPr lang="en-US"/>
        </a:p>
      </dgm:t>
    </dgm:pt>
    <dgm:pt modelId="{AD5BD2B3-B626-4F83-B96C-2CF7B67FAC2D}" type="sibTrans" cxnId="{D6CDC4F7-C7D8-46F5-B932-BE560A7EE4BC}">
      <dgm:prSet/>
      <dgm:spPr/>
      <dgm:t>
        <a:bodyPr/>
        <a:lstStyle/>
        <a:p>
          <a:endParaRPr lang="en-US"/>
        </a:p>
      </dgm:t>
    </dgm:pt>
    <dgm:pt modelId="{22EAA159-74FF-477A-B382-484FED1373C9}">
      <dgm:prSet/>
      <dgm:spPr/>
      <dgm:t>
        <a:bodyPr/>
        <a:lstStyle/>
        <a:p>
          <a:r>
            <a:rPr lang="en-GB"/>
            <a:t>Management skills consist of decision making, problem-solving, meeting management, delegation and communication.</a:t>
          </a:r>
          <a:endParaRPr lang="en-US"/>
        </a:p>
      </dgm:t>
    </dgm:pt>
    <dgm:pt modelId="{E97D11FE-D150-4860-987E-EB483A31DBE4}" type="parTrans" cxnId="{74888CE5-7DDF-4E91-AD22-A85A2E5D8217}">
      <dgm:prSet/>
      <dgm:spPr/>
      <dgm:t>
        <a:bodyPr/>
        <a:lstStyle/>
        <a:p>
          <a:endParaRPr lang="en-US"/>
        </a:p>
      </dgm:t>
    </dgm:pt>
    <dgm:pt modelId="{08348E1D-7793-404C-99A5-2A242A1872FD}" type="sibTrans" cxnId="{74888CE5-7DDF-4E91-AD22-A85A2E5D8217}">
      <dgm:prSet/>
      <dgm:spPr/>
      <dgm:t>
        <a:bodyPr/>
        <a:lstStyle/>
        <a:p>
          <a:endParaRPr lang="en-US"/>
        </a:p>
      </dgm:t>
    </dgm:pt>
    <dgm:pt modelId="{E0BE83CF-8C49-4FD9-B354-CB7296574D9D}">
      <dgm:prSet/>
      <dgm:spPr/>
      <dgm:t>
        <a:bodyPr/>
        <a:lstStyle/>
        <a:p>
          <a:r>
            <a:rPr lang="en-GB"/>
            <a:t>Apple is a famous American multinational technology that has emphasized on consumer electronics.</a:t>
          </a:r>
          <a:endParaRPr lang="en-US"/>
        </a:p>
      </dgm:t>
    </dgm:pt>
    <dgm:pt modelId="{4B102FEF-C040-4FA0-AF45-E2452050C2AB}" type="parTrans" cxnId="{0330CC7E-9DA6-47C7-AA2E-17F6695AC6E5}">
      <dgm:prSet/>
      <dgm:spPr/>
      <dgm:t>
        <a:bodyPr/>
        <a:lstStyle/>
        <a:p>
          <a:endParaRPr lang="en-US"/>
        </a:p>
      </dgm:t>
    </dgm:pt>
    <dgm:pt modelId="{D297FDAA-7ACA-4E46-BE9A-B65A2D4E48CA}" type="sibTrans" cxnId="{0330CC7E-9DA6-47C7-AA2E-17F6695AC6E5}">
      <dgm:prSet/>
      <dgm:spPr/>
      <dgm:t>
        <a:bodyPr/>
        <a:lstStyle/>
        <a:p>
          <a:endParaRPr lang="en-US"/>
        </a:p>
      </dgm:t>
    </dgm:pt>
    <dgm:pt modelId="{CE70F6AE-AE60-4673-95EF-F17A7830F68F}" type="pres">
      <dgm:prSet presAssocID="{CA2D0FE5-6BB3-475F-A8D6-3E5BEE21D1AF}" presName="linear" presStyleCnt="0">
        <dgm:presLayoutVars>
          <dgm:animLvl val="lvl"/>
          <dgm:resizeHandles val="exact"/>
        </dgm:presLayoutVars>
      </dgm:prSet>
      <dgm:spPr/>
    </dgm:pt>
    <dgm:pt modelId="{09F8B022-05FB-4508-A611-6D2A20366131}" type="pres">
      <dgm:prSet presAssocID="{3FCE9B7B-5CC2-4EAB-83A8-724999C48FAE}" presName="parentText" presStyleLbl="node1" presStyleIdx="0" presStyleCnt="3">
        <dgm:presLayoutVars>
          <dgm:chMax val="0"/>
          <dgm:bulletEnabled val="1"/>
        </dgm:presLayoutVars>
      </dgm:prSet>
      <dgm:spPr/>
    </dgm:pt>
    <dgm:pt modelId="{87C67306-4F15-4636-BE6F-F660A877BDDB}" type="pres">
      <dgm:prSet presAssocID="{AD5BD2B3-B626-4F83-B96C-2CF7B67FAC2D}" presName="spacer" presStyleCnt="0"/>
      <dgm:spPr/>
    </dgm:pt>
    <dgm:pt modelId="{29679C8E-EC56-490D-98ED-F1E059A629E9}" type="pres">
      <dgm:prSet presAssocID="{22EAA159-74FF-477A-B382-484FED1373C9}" presName="parentText" presStyleLbl="node1" presStyleIdx="1" presStyleCnt="3">
        <dgm:presLayoutVars>
          <dgm:chMax val="0"/>
          <dgm:bulletEnabled val="1"/>
        </dgm:presLayoutVars>
      </dgm:prSet>
      <dgm:spPr/>
    </dgm:pt>
    <dgm:pt modelId="{469026D0-2D0A-4823-B105-4D1522F2A9C3}" type="pres">
      <dgm:prSet presAssocID="{08348E1D-7793-404C-99A5-2A242A1872FD}" presName="spacer" presStyleCnt="0"/>
      <dgm:spPr/>
    </dgm:pt>
    <dgm:pt modelId="{4E751B89-A336-4919-86DB-EB8A6E34F96A}" type="pres">
      <dgm:prSet presAssocID="{E0BE83CF-8C49-4FD9-B354-CB7296574D9D}" presName="parentText" presStyleLbl="node1" presStyleIdx="2" presStyleCnt="3">
        <dgm:presLayoutVars>
          <dgm:chMax val="0"/>
          <dgm:bulletEnabled val="1"/>
        </dgm:presLayoutVars>
      </dgm:prSet>
      <dgm:spPr/>
    </dgm:pt>
  </dgm:ptLst>
  <dgm:cxnLst>
    <dgm:cxn modelId="{8608076F-2B31-475B-A493-AC5D91A78CE9}" type="presOf" srcId="{E0BE83CF-8C49-4FD9-B354-CB7296574D9D}" destId="{4E751B89-A336-4919-86DB-EB8A6E34F96A}" srcOrd="0" destOrd="0" presId="urn:microsoft.com/office/officeart/2005/8/layout/vList2"/>
    <dgm:cxn modelId="{0330CC7E-9DA6-47C7-AA2E-17F6695AC6E5}" srcId="{CA2D0FE5-6BB3-475F-A8D6-3E5BEE21D1AF}" destId="{E0BE83CF-8C49-4FD9-B354-CB7296574D9D}" srcOrd="2" destOrd="0" parTransId="{4B102FEF-C040-4FA0-AF45-E2452050C2AB}" sibTransId="{D297FDAA-7ACA-4E46-BE9A-B65A2D4E48CA}"/>
    <dgm:cxn modelId="{4342CA8F-7350-4273-AA77-EE127A8A01B4}" type="presOf" srcId="{22EAA159-74FF-477A-B382-484FED1373C9}" destId="{29679C8E-EC56-490D-98ED-F1E059A629E9}" srcOrd="0" destOrd="0" presId="urn:microsoft.com/office/officeart/2005/8/layout/vList2"/>
    <dgm:cxn modelId="{F3E7B1A7-09E2-4130-8C5C-969B9008DA07}" type="presOf" srcId="{CA2D0FE5-6BB3-475F-A8D6-3E5BEE21D1AF}" destId="{CE70F6AE-AE60-4673-95EF-F17A7830F68F}" srcOrd="0" destOrd="0" presId="urn:microsoft.com/office/officeart/2005/8/layout/vList2"/>
    <dgm:cxn modelId="{E01326CA-2F30-4BA7-A456-18D40B59911A}" type="presOf" srcId="{3FCE9B7B-5CC2-4EAB-83A8-724999C48FAE}" destId="{09F8B022-05FB-4508-A611-6D2A20366131}" srcOrd="0" destOrd="0" presId="urn:microsoft.com/office/officeart/2005/8/layout/vList2"/>
    <dgm:cxn modelId="{74888CE5-7DDF-4E91-AD22-A85A2E5D8217}" srcId="{CA2D0FE5-6BB3-475F-A8D6-3E5BEE21D1AF}" destId="{22EAA159-74FF-477A-B382-484FED1373C9}" srcOrd="1" destOrd="0" parTransId="{E97D11FE-D150-4860-987E-EB483A31DBE4}" sibTransId="{08348E1D-7793-404C-99A5-2A242A1872FD}"/>
    <dgm:cxn modelId="{D6CDC4F7-C7D8-46F5-B932-BE560A7EE4BC}" srcId="{CA2D0FE5-6BB3-475F-A8D6-3E5BEE21D1AF}" destId="{3FCE9B7B-5CC2-4EAB-83A8-724999C48FAE}" srcOrd="0" destOrd="0" parTransId="{2171551A-BCCC-4AEE-B6FE-B75D43E6BBD4}" sibTransId="{AD5BD2B3-B626-4F83-B96C-2CF7B67FAC2D}"/>
    <dgm:cxn modelId="{CD6053EC-2273-4C21-AD33-CCE6CE0B9307}" type="presParOf" srcId="{CE70F6AE-AE60-4673-95EF-F17A7830F68F}" destId="{09F8B022-05FB-4508-A611-6D2A20366131}" srcOrd="0" destOrd="0" presId="urn:microsoft.com/office/officeart/2005/8/layout/vList2"/>
    <dgm:cxn modelId="{E96D3543-6333-4A52-91DB-E8CDFC6BDA20}" type="presParOf" srcId="{CE70F6AE-AE60-4673-95EF-F17A7830F68F}" destId="{87C67306-4F15-4636-BE6F-F660A877BDDB}" srcOrd="1" destOrd="0" presId="urn:microsoft.com/office/officeart/2005/8/layout/vList2"/>
    <dgm:cxn modelId="{955CD7F5-048C-4EDC-9893-0A5B8FB77178}" type="presParOf" srcId="{CE70F6AE-AE60-4673-95EF-F17A7830F68F}" destId="{29679C8E-EC56-490D-98ED-F1E059A629E9}" srcOrd="2" destOrd="0" presId="urn:microsoft.com/office/officeart/2005/8/layout/vList2"/>
    <dgm:cxn modelId="{19E0A3EE-1839-4F27-B7CF-54E00E1411A1}" type="presParOf" srcId="{CE70F6AE-AE60-4673-95EF-F17A7830F68F}" destId="{469026D0-2D0A-4823-B105-4D1522F2A9C3}" srcOrd="3" destOrd="0" presId="urn:microsoft.com/office/officeart/2005/8/layout/vList2"/>
    <dgm:cxn modelId="{0ED45F48-3C63-44F3-840E-85FACC1C4E53}" type="presParOf" srcId="{CE70F6AE-AE60-4673-95EF-F17A7830F68F}" destId="{4E751B89-A336-4919-86DB-EB8A6E34F96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F8B022-05FB-4508-A611-6D2A20366131}">
      <dsp:nvSpPr>
        <dsp:cNvPr id="0" name=""/>
        <dsp:cNvSpPr/>
      </dsp:nvSpPr>
      <dsp:spPr>
        <a:xfrm>
          <a:off x="0" y="62313"/>
          <a:ext cx="7219037" cy="1062871"/>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They often have enough flexibility for solving problems in a changing workplace.</a:t>
          </a:r>
          <a:endParaRPr lang="en-US" sz="1900" kern="1200"/>
        </a:p>
      </dsp:txBody>
      <dsp:txXfrm>
        <a:off x="51885" y="114198"/>
        <a:ext cx="7115267" cy="959101"/>
      </dsp:txXfrm>
    </dsp:sp>
    <dsp:sp modelId="{29679C8E-EC56-490D-98ED-F1E059A629E9}">
      <dsp:nvSpPr>
        <dsp:cNvPr id="0" name=""/>
        <dsp:cNvSpPr/>
      </dsp:nvSpPr>
      <dsp:spPr>
        <a:xfrm>
          <a:off x="0" y="1179905"/>
          <a:ext cx="7219037" cy="1062871"/>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Management skills consist of decision making, problem-solving, meeting management, delegation and communication.</a:t>
          </a:r>
          <a:endParaRPr lang="en-US" sz="1900" kern="1200"/>
        </a:p>
      </dsp:txBody>
      <dsp:txXfrm>
        <a:off x="51885" y="1231790"/>
        <a:ext cx="7115267" cy="959101"/>
      </dsp:txXfrm>
    </dsp:sp>
    <dsp:sp modelId="{4E751B89-A336-4919-86DB-EB8A6E34F96A}">
      <dsp:nvSpPr>
        <dsp:cNvPr id="0" name=""/>
        <dsp:cNvSpPr/>
      </dsp:nvSpPr>
      <dsp:spPr>
        <a:xfrm>
          <a:off x="0" y="2297497"/>
          <a:ext cx="7219037" cy="1062871"/>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Apple is a famous American multinational technology that has emphasized on consumer electronics.</a:t>
          </a:r>
          <a:endParaRPr lang="en-US" sz="1900" kern="1200"/>
        </a:p>
      </dsp:txBody>
      <dsp:txXfrm>
        <a:off x="51885" y="2349382"/>
        <a:ext cx="7115267" cy="9591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A22DE4-1F78-48C1-BFCA-1967BABAE985}" type="datetimeFigureOut">
              <a:rPr lang="en-GB" smtClean="0"/>
              <a:t>21/08/2022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83FF73-9531-4186-8E34-94CED68CD799}" type="slidenum">
              <a:rPr lang="en-GB" smtClean="0"/>
              <a:t>‹#›</a:t>
            </a:fld>
            <a:endParaRPr lang="en-GB"/>
          </a:p>
        </p:txBody>
      </p:sp>
    </p:spTree>
    <p:extLst>
      <p:ext uri="{BB962C8B-B14F-4D97-AF65-F5344CB8AC3E}">
        <p14:creationId xmlns:p14="http://schemas.microsoft.com/office/powerpoint/2010/main" val="3573949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Effective leaders often have the capabilities for communicating well, motivating the team, handling and delegating different responsibilities, listening to feedback (Lamb </a:t>
            </a:r>
            <a:r>
              <a:rPr lang="en-GB" i="1" dirty="0"/>
              <a:t>et al., </a:t>
            </a:r>
            <a:r>
              <a:rPr lang="en-GB" dirty="0"/>
              <a:t>2018)</a:t>
            </a:r>
            <a:endParaRPr lang="en-IN" dirty="0"/>
          </a:p>
          <a:p>
            <a:pPr lvl="0"/>
            <a:r>
              <a:rPr lang="en-GB" dirty="0"/>
              <a:t>They often have enough flexibility for solving problems in a changing workplace.</a:t>
            </a:r>
            <a:endParaRPr lang="en-IN" dirty="0"/>
          </a:p>
          <a:p>
            <a:pPr lvl="0"/>
            <a:r>
              <a:rPr lang="en-GB" dirty="0"/>
              <a:t>Management skills consist of decision making, problem-solving, meeting management, delegation and communication.</a:t>
            </a:r>
            <a:endParaRPr lang="en-IN" dirty="0"/>
          </a:p>
          <a:p>
            <a:pPr lvl="0"/>
            <a:r>
              <a:rPr lang="en-GB" dirty="0"/>
              <a:t>Apple is a famous American multinational technology that has emphasized on consumer electronics.</a:t>
            </a:r>
            <a:endParaRPr lang="en-IN" dirty="0"/>
          </a:p>
          <a:p>
            <a:pPr lvl="0"/>
            <a:r>
              <a:rPr lang="en-GB" dirty="0"/>
              <a:t>The concerned study will highlight both internal and external factors that could impact Apple's organizational culture.</a:t>
            </a:r>
            <a:endParaRPr lang="en-IN" dirty="0"/>
          </a:p>
          <a:p>
            <a:pPr lvl="0"/>
            <a:r>
              <a:rPr lang="en-GB" dirty="0"/>
              <a:t>Effective recommendations will be added in the case too.</a:t>
            </a:r>
            <a:endParaRPr lang="en-IN" dirty="0"/>
          </a:p>
          <a:p>
            <a:endParaRPr lang="en-GB" dirty="0"/>
          </a:p>
        </p:txBody>
      </p:sp>
      <p:sp>
        <p:nvSpPr>
          <p:cNvPr id="4" name="Slide Number Placeholder 3"/>
          <p:cNvSpPr>
            <a:spLocks noGrp="1"/>
          </p:cNvSpPr>
          <p:nvPr>
            <p:ph type="sldNum" sz="quarter" idx="5"/>
          </p:nvPr>
        </p:nvSpPr>
        <p:spPr/>
        <p:txBody>
          <a:bodyPr/>
          <a:lstStyle/>
          <a:p>
            <a:fld id="{F383FF73-9531-4186-8E34-94CED68CD799}" type="slidenum">
              <a:rPr lang="en-GB" smtClean="0"/>
              <a:t>2</a:t>
            </a:fld>
            <a:endParaRPr lang="en-GB"/>
          </a:p>
        </p:txBody>
      </p:sp>
    </p:spTree>
    <p:extLst>
      <p:ext uri="{BB962C8B-B14F-4D97-AF65-F5344CB8AC3E}">
        <p14:creationId xmlns:p14="http://schemas.microsoft.com/office/powerpoint/2010/main" val="39916911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Different tools can be used in this context.</a:t>
            </a:r>
            <a:endParaRPr lang="en-IN" dirty="0"/>
          </a:p>
          <a:p>
            <a:pPr lvl="0"/>
            <a:r>
              <a:rPr lang="en-GB" dirty="0"/>
              <a:t>For analysing the external environment, the PESTLE Analysis framework can be used.</a:t>
            </a:r>
            <a:endParaRPr lang="en-IN" dirty="0"/>
          </a:p>
          <a:p>
            <a:pPr lvl="0"/>
            <a:r>
              <a:rPr lang="en-GB" dirty="0"/>
              <a:t>By using PESTLE, different external factors such as political, economic, social etc. can be discussed (Khalid and Rahman, 2019)</a:t>
            </a:r>
            <a:endParaRPr lang="en-IN" dirty="0"/>
          </a:p>
          <a:p>
            <a:pPr lvl="0"/>
            <a:r>
              <a:rPr lang="en-GB" dirty="0"/>
              <a:t>Apart from PESTLE, the use of Porter's Five Forces can be identified as one of the most effective tools. </a:t>
            </a:r>
            <a:endParaRPr lang="en-IN" dirty="0"/>
          </a:p>
          <a:p>
            <a:pPr lvl="0"/>
            <a:r>
              <a:rPr lang="en-GB" dirty="0"/>
              <a:t>There are five major forces involved: customers, suppliers, substitutions, new entries, and increasing competition.</a:t>
            </a:r>
            <a:endParaRPr lang="en-IN" dirty="0"/>
          </a:p>
          <a:p>
            <a:pPr lvl="0"/>
            <a:r>
              <a:rPr lang="en-GB" dirty="0"/>
              <a:t>For studying different cultural paradigms application of Focus Group can be successfully used. </a:t>
            </a:r>
            <a:endParaRPr lang="en-IN" dirty="0"/>
          </a:p>
          <a:p>
            <a:pPr lvl="0"/>
            <a:r>
              <a:rPr lang="en-GB" dirty="0"/>
              <a:t>In the focus group, employees from different cultures and different traits could be able to take part. </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By using this tool, individual opinions and traits of the employees can be examined with utmost effectiveness. (Lamb </a:t>
            </a:r>
            <a:r>
              <a:rPr lang="en-GB" i="1" dirty="0"/>
              <a:t>et al., </a:t>
            </a:r>
            <a:r>
              <a:rPr lang="en-GB" dirty="0"/>
              <a:t>2018)</a:t>
            </a:r>
            <a:endParaRPr lang="en-IN" dirty="0"/>
          </a:p>
          <a:p>
            <a:pPr lvl="0"/>
            <a:endParaRPr lang="en-IN" dirty="0"/>
          </a:p>
          <a:p>
            <a:endParaRPr lang="en-GB" dirty="0"/>
          </a:p>
        </p:txBody>
      </p:sp>
      <p:sp>
        <p:nvSpPr>
          <p:cNvPr id="4" name="Slide Number Placeholder 3"/>
          <p:cNvSpPr>
            <a:spLocks noGrp="1"/>
          </p:cNvSpPr>
          <p:nvPr>
            <p:ph type="sldNum" sz="quarter" idx="5"/>
          </p:nvPr>
        </p:nvSpPr>
        <p:spPr/>
        <p:txBody>
          <a:bodyPr/>
          <a:lstStyle/>
          <a:p>
            <a:fld id="{F383FF73-9531-4186-8E34-94CED68CD799}" type="slidenum">
              <a:rPr lang="en-GB" smtClean="0"/>
              <a:t>5</a:t>
            </a:fld>
            <a:endParaRPr lang="en-GB"/>
          </a:p>
        </p:txBody>
      </p:sp>
    </p:spTree>
    <p:extLst>
      <p:ext uri="{BB962C8B-B14F-4D97-AF65-F5344CB8AC3E}">
        <p14:creationId xmlns:p14="http://schemas.microsoft.com/office/powerpoint/2010/main" val="39470124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For example, applying PESTLE can identify the influence of political, economic, legal, environmental, and social factors on organisational business.</a:t>
            </a:r>
            <a:endParaRPr lang="en-IN" dirty="0"/>
          </a:p>
          <a:p>
            <a:pPr lvl="0"/>
            <a:r>
              <a:rPr lang="en-GB" dirty="0"/>
              <a:t>Economic growth would help the company develop a strong customer base that have a good income level.</a:t>
            </a:r>
            <a:endParaRPr lang="en-IN" dirty="0"/>
          </a:p>
          <a:p>
            <a:pPr lvl="0"/>
            <a:r>
              <a:rPr lang="en-GB" dirty="0"/>
              <a:t>Similarly, by implementing advanced technologies, the customers would prefer to grab the exclusive models. </a:t>
            </a:r>
            <a:endParaRPr lang="en-IN" dirty="0"/>
          </a:p>
          <a:p>
            <a:pPr lvl="0"/>
            <a:r>
              <a:rPr lang="en-GB" dirty="0"/>
              <a:t>Similarly, Porter's Five Forces could impact the company's competitive environment. </a:t>
            </a:r>
            <a:endParaRPr lang="en-IN" dirty="0"/>
          </a:p>
          <a:p>
            <a:pPr lvl="0"/>
            <a:r>
              <a:rPr lang="en-GB" dirty="0"/>
              <a:t>For instance, by understanding the individual stake of the customers, the firm determines product and pricing strategy as well (</a:t>
            </a:r>
            <a:r>
              <a:rPr lang="en-GB" dirty="0" err="1"/>
              <a:t>Bruijl</a:t>
            </a:r>
            <a:r>
              <a:rPr lang="en-GB" dirty="0"/>
              <a:t>, 2018)</a:t>
            </a:r>
            <a:endParaRPr lang="en-IN" dirty="0"/>
          </a:p>
          <a:p>
            <a:pPr lvl="0"/>
            <a:r>
              <a:rPr lang="en-GB" dirty="0"/>
              <a:t>On the other hand, Porter's Five Forces tool helps to examine the competitive environment of Apple by identifying major competitors of it.</a:t>
            </a:r>
            <a:endParaRPr lang="en-IN" dirty="0"/>
          </a:p>
          <a:p>
            <a:pPr lvl="0"/>
            <a:r>
              <a:rPr lang="en-GB" dirty="0"/>
              <a:t>Focus Group is also useful.</a:t>
            </a:r>
            <a:endParaRPr lang="en-IN" dirty="0"/>
          </a:p>
          <a:p>
            <a:pPr lvl="0"/>
            <a:r>
              <a:rPr lang="en-GB" dirty="0"/>
              <a:t>For Example, in a Focus Group, the employees from different cultural backgrounds could take part.</a:t>
            </a:r>
            <a:endParaRPr lang="en-IN" dirty="0"/>
          </a:p>
          <a:p>
            <a:pPr lvl="0"/>
            <a:r>
              <a:rPr lang="en-GB" dirty="0"/>
              <a:t>They will share their own traits and understanding</a:t>
            </a:r>
            <a:endParaRPr lang="en-IN" dirty="0"/>
          </a:p>
          <a:p>
            <a:endParaRPr lang="en-GB" dirty="0"/>
          </a:p>
        </p:txBody>
      </p:sp>
      <p:sp>
        <p:nvSpPr>
          <p:cNvPr id="4" name="Slide Number Placeholder 3"/>
          <p:cNvSpPr>
            <a:spLocks noGrp="1"/>
          </p:cNvSpPr>
          <p:nvPr>
            <p:ph type="sldNum" sz="quarter" idx="5"/>
          </p:nvPr>
        </p:nvSpPr>
        <p:spPr/>
        <p:txBody>
          <a:bodyPr/>
          <a:lstStyle/>
          <a:p>
            <a:fld id="{F383FF73-9531-4186-8E34-94CED68CD799}" type="slidenum">
              <a:rPr lang="en-GB" smtClean="0"/>
              <a:t>6</a:t>
            </a:fld>
            <a:endParaRPr lang="en-GB"/>
          </a:p>
        </p:txBody>
      </p:sp>
    </p:spTree>
    <p:extLst>
      <p:ext uri="{BB962C8B-B14F-4D97-AF65-F5344CB8AC3E}">
        <p14:creationId xmlns:p14="http://schemas.microsoft.com/office/powerpoint/2010/main" val="19364512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It can be concluded that the organization's business manager would critically analyse both the internal and external environment.</a:t>
            </a:r>
            <a:endParaRPr lang="en-IN" dirty="0"/>
          </a:p>
          <a:p>
            <a:pPr lvl="0"/>
            <a:r>
              <a:rPr lang="en-GB" dirty="0"/>
              <a:t>Moreover, workplace culture plays a vital role in enhancing business growth and development.</a:t>
            </a:r>
            <a:endParaRPr lang="en-IN" dirty="0"/>
          </a:p>
          <a:p>
            <a:pPr lvl="0"/>
            <a:r>
              <a:rPr lang="en-GB" dirty="0"/>
              <a:t>With the help of different tools such as Interviews, Discussion, Focus groups, and many others, the workplace managers would critically analyse the employees' individual traits.</a:t>
            </a:r>
            <a:endParaRPr lang="en-IN" dirty="0"/>
          </a:p>
          <a:p>
            <a:endParaRPr lang="en-GB" dirty="0"/>
          </a:p>
        </p:txBody>
      </p:sp>
      <p:sp>
        <p:nvSpPr>
          <p:cNvPr id="4" name="Slide Number Placeholder 3"/>
          <p:cNvSpPr>
            <a:spLocks noGrp="1"/>
          </p:cNvSpPr>
          <p:nvPr>
            <p:ph type="sldNum" sz="quarter" idx="5"/>
          </p:nvPr>
        </p:nvSpPr>
        <p:spPr/>
        <p:txBody>
          <a:bodyPr/>
          <a:lstStyle/>
          <a:p>
            <a:fld id="{F383FF73-9531-4186-8E34-94CED68CD799}" type="slidenum">
              <a:rPr lang="en-GB" smtClean="0"/>
              <a:t>7</a:t>
            </a:fld>
            <a:endParaRPr lang="en-GB"/>
          </a:p>
        </p:txBody>
      </p:sp>
    </p:spTree>
    <p:extLst>
      <p:ext uri="{BB962C8B-B14F-4D97-AF65-F5344CB8AC3E}">
        <p14:creationId xmlns:p14="http://schemas.microsoft.com/office/powerpoint/2010/main" val="13534507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Among the above-identified tools, the PESTLE Framework can be identified as one of the effective tools.</a:t>
            </a:r>
            <a:endParaRPr lang="en-IN" dirty="0"/>
          </a:p>
          <a:p>
            <a:pPr lvl="0"/>
            <a:r>
              <a:rPr lang="en-GB" dirty="0"/>
              <a:t>On the other hand, to examine workplace culture, the use of a Focus Group can be recommended as one of the effective tools.</a:t>
            </a:r>
            <a:endParaRPr lang="en-IN" dirty="0"/>
          </a:p>
          <a:p>
            <a:pPr lvl="0"/>
            <a:r>
              <a:rPr lang="en-GB" dirty="0"/>
              <a:t>By using both of the tools, a reputed firm like Apple would be able to critically examine the business environment and external factors along with workplace culture. (</a:t>
            </a:r>
            <a:r>
              <a:rPr lang="en-GB" dirty="0" err="1"/>
              <a:t>Bruijl</a:t>
            </a:r>
            <a:r>
              <a:rPr lang="en-GB" dirty="0"/>
              <a:t>, 2018)</a:t>
            </a:r>
            <a:endParaRPr lang="en-IN" dirty="0"/>
          </a:p>
          <a:p>
            <a:endParaRPr lang="en-GB" dirty="0"/>
          </a:p>
        </p:txBody>
      </p:sp>
      <p:sp>
        <p:nvSpPr>
          <p:cNvPr id="4" name="Slide Number Placeholder 3"/>
          <p:cNvSpPr>
            <a:spLocks noGrp="1"/>
          </p:cNvSpPr>
          <p:nvPr>
            <p:ph type="sldNum" sz="quarter" idx="5"/>
          </p:nvPr>
        </p:nvSpPr>
        <p:spPr/>
        <p:txBody>
          <a:bodyPr/>
          <a:lstStyle/>
          <a:p>
            <a:fld id="{F383FF73-9531-4186-8E34-94CED68CD799}" type="slidenum">
              <a:rPr lang="en-GB" smtClean="0"/>
              <a:t>8</a:t>
            </a:fld>
            <a:endParaRPr lang="en-GB"/>
          </a:p>
        </p:txBody>
      </p:sp>
    </p:spTree>
    <p:extLst>
      <p:ext uri="{BB962C8B-B14F-4D97-AF65-F5344CB8AC3E}">
        <p14:creationId xmlns:p14="http://schemas.microsoft.com/office/powerpoint/2010/main" val="19787065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14AE7F66-0BEC-4E29-9980-970B9375A362}" type="datetimeFigureOut">
              <a:rPr lang="en-IN" smtClean="0"/>
              <a:t>21-08-2022</a:t>
            </a:fld>
            <a:endParaRPr lang="en-IN"/>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endParaRPr lang="en-IN"/>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792B45A0-2D4D-4116-9324-51753A51A966}" type="slidenum">
              <a:rPr lang="en-IN" smtClean="0"/>
              <a:t>‹#›</a:t>
            </a:fld>
            <a:endParaRPr lang="en-IN"/>
          </a:p>
        </p:txBody>
      </p:sp>
    </p:spTree>
    <p:extLst>
      <p:ext uri="{BB962C8B-B14F-4D97-AF65-F5344CB8AC3E}">
        <p14:creationId xmlns:p14="http://schemas.microsoft.com/office/powerpoint/2010/main" val="25045844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AE7F66-0BEC-4E29-9980-970B9375A362}" type="datetimeFigureOut">
              <a:rPr lang="en-IN" smtClean="0"/>
              <a:t>21-08-2022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792B45A0-2D4D-4116-9324-51753A51A966}" type="slidenum">
              <a:rPr lang="en-IN" smtClean="0"/>
              <a:t>‹#›</a:t>
            </a:fld>
            <a:endParaRPr lang="en-IN"/>
          </a:p>
        </p:txBody>
      </p:sp>
    </p:spTree>
    <p:extLst>
      <p:ext uri="{BB962C8B-B14F-4D97-AF65-F5344CB8AC3E}">
        <p14:creationId xmlns:p14="http://schemas.microsoft.com/office/powerpoint/2010/main" val="1443064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AE7F66-0BEC-4E29-9980-970B9375A362}" type="datetimeFigureOut">
              <a:rPr lang="en-IN" smtClean="0"/>
              <a:t>21-08-2022</a:t>
            </a:fld>
            <a:endParaRPr lang="en-IN"/>
          </a:p>
        </p:txBody>
      </p:sp>
      <p:sp>
        <p:nvSpPr>
          <p:cNvPr id="5" name="Footer Placeholder 4"/>
          <p:cNvSpPr>
            <a:spLocks noGrp="1"/>
          </p:cNvSpPr>
          <p:nvPr>
            <p:ph type="ftr" sz="quarter" idx="11"/>
          </p:nvPr>
        </p:nvSpPr>
        <p:spPr/>
        <p:txBody>
          <a:bodyPr/>
          <a:lstStyle/>
          <a:p>
            <a:endParaRPr lang="en-IN"/>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792B45A0-2D4D-4116-9324-51753A51A966}" type="slidenum">
              <a:rPr lang="en-IN" smtClean="0"/>
              <a:t>‹#›</a:t>
            </a:fld>
            <a:endParaRPr lang="en-IN"/>
          </a:p>
        </p:txBody>
      </p:sp>
    </p:spTree>
    <p:extLst>
      <p:ext uri="{BB962C8B-B14F-4D97-AF65-F5344CB8AC3E}">
        <p14:creationId xmlns:p14="http://schemas.microsoft.com/office/powerpoint/2010/main" val="1312848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AE7F66-0BEC-4E29-9980-970B9375A362}" type="datetimeFigureOut">
              <a:rPr lang="en-IN" smtClean="0"/>
              <a:t>21-08-2022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792B45A0-2D4D-4116-9324-51753A51A966}" type="slidenum">
              <a:rPr lang="en-IN" smtClean="0"/>
              <a:t>‹#›</a:t>
            </a:fld>
            <a:endParaRPr lang="en-IN"/>
          </a:p>
        </p:txBody>
      </p:sp>
    </p:spTree>
    <p:extLst>
      <p:ext uri="{BB962C8B-B14F-4D97-AF65-F5344CB8AC3E}">
        <p14:creationId xmlns:p14="http://schemas.microsoft.com/office/powerpoint/2010/main" val="351329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AE7F66-0BEC-4E29-9980-970B9375A362}" type="datetimeFigureOut">
              <a:rPr lang="en-IN" smtClean="0"/>
              <a:t>21-08-2022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792B45A0-2D4D-4116-9324-51753A51A966}" type="slidenum">
              <a:rPr lang="en-IN" smtClean="0"/>
              <a:t>‹#›</a:t>
            </a:fld>
            <a:endParaRPr lang="en-IN"/>
          </a:p>
        </p:txBody>
      </p:sp>
    </p:spTree>
    <p:extLst>
      <p:ext uri="{BB962C8B-B14F-4D97-AF65-F5344CB8AC3E}">
        <p14:creationId xmlns:p14="http://schemas.microsoft.com/office/powerpoint/2010/main" val="883033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AE7F66-0BEC-4E29-9980-970B9375A362}" type="datetimeFigureOut">
              <a:rPr lang="en-IN" smtClean="0"/>
              <a:t>21-08-2022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792B45A0-2D4D-4116-9324-51753A51A966}" type="slidenum">
              <a:rPr lang="en-IN" smtClean="0"/>
              <a:t>‹#›</a:t>
            </a:fld>
            <a:endParaRPr lang="en-IN"/>
          </a:p>
        </p:txBody>
      </p:sp>
    </p:spTree>
    <p:extLst>
      <p:ext uri="{BB962C8B-B14F-4D97-AF65-F5344CB8AC3E}">
        <p14:creationId xmlns:p14="http://schemas.microsoft.com/office/powerpoint/2010/main" val="3935899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14AE7F66-0BEC-4E29-9980-970B9375A362}" type="datetimeFigureOut">
              <a:rPr lang="en-IN" smtClean="0"/>
              <a:t>21-08-2022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792B45A0-2D4D-4116-9324-51753A51A966}" type="slidenum">
              <a:rPr lang="en-IN" smtClean="0"/>
              <a:t>‹#›</a:t>
            </a:fld>
            <a:endParaRPr lang="en-IN"/>
          </a:p>
        </p:txBody>
      </p:sp>
    </p:spTree>
    <p:extLst>
      <p:ext uri="{BB962C8B-B14F-4D97-AF65-F5344CB8AC3E}">
        <p14:creationId xmlns:p14="http://schemas.microsoft.com/office/powerpoint/2010/main" val="3202126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AE7F66-0BEC-4E29-9980-970B9375A362}" type="datetimeFigureOut">
              <a:rPr lang="en-IN" smtClean="0"/>
              <a:t>21-08-2022</a:t>
            </a:fld>
            <a:endParaRPr lang="en-IN"/>
          </a:p>
        </p:txBody>
      </p:sp>
      <p:sp>
        <p:nvSpPr>
          <p:cNvPr id="6" name="Footer Placeholder 5"/>
          <p:cNvSpPr>
            <a:spLocks noGrp="1"/>
          </p:cNvSpPr>
          <p:nvPr>
            <p:ph type="ftr" sz="quarter" idx="11"/>
          </p:nvPr>
        </p:nvSpPr>
        <p:spPr/>
        <p:txBody>
          <a:bodyPr/>
          <a:lstStyle/>
          <a:p>
            <a:endParaRPr lang="en-IN"/>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792B45A0-2D4D-4116-9324-51753A51A966}" type="slidenum">
              <a:rPr lang="en-IN" smtClean="0"/>
              <a:t>‹#›</a:t>
            </a:fld>
            <a:endParaRPr lang="en-IN"/>
          </a:p>
        </p:txBody>
      </p:sp>
    </p:spTree>
    <p:extLst>
      <p:ext uri="{BB962C8B-B14F-4D97-AF65-F5344CB8AC3E}">
        <p14:creationId xmlns:p14="http://schemas.microsoft.com/office/powerpoint/2010/main" val="3164039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AE7F66-0BEC-4E29-9980-970B9375A362}" type="datetimeFigureOut">
              <a:rPr lang="en-IN" smtClean="0"/>
              <a:t>21-08-2022</a:t>
            </a:fld>
            <a:endParaRPr lang="en-IN"/>
          </a:p>
        </p:txBody>
      </p:sp>
      <p:sp>
        <p:nvSpPr>
          <p:cNvPr id="6" name="Footer Placeholder 5"/>
          <p:cNvSpPr>
            <a:spLocks noGrp="1"/>
          </p:cNvSpPr>
          <p:nvPr>
            <p:ph type="ftr" sz="quarter" idx="11"/>
          </p:nvPr>
        </p:nvSpPr>
        <p:spPr/>
        <p:txBody>
          <a:bodyPr/>
          <a:lstStyle/>
          <a:p>
            <a:endParaRPr lang="en-IN"/>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792B45A0-2D4D-4116-9324-51753A51A966}" type="slidenum">
              <a:rPr lang="en-IN" smtClean="0"/>
              <a:t>‹#›</a:t>
            </a:fld>
            <a:endParaRPr lang="en-IN"/>
          </a:p>
        </p:txBody>
      </p:sp>
    </p:spTree>
    <p:extLst>
      <p:ext uri="{BB962C8B-B14F-4D97-AF65-F5344CB8AC3E}">
        <p14:creationId xmlns:p14="http://schemas.microsoft.com/office/powerpoint/2010/main" val="3634807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AE7F66-0BEC-4E29-9980-970B9375A362}" type="datetimeFigureOut">
              <a:rPr lang="en-IN" smtClean="0"/>
              <a:t>21-08-2022</a:t>
            </a:fld>
            <a:endParaRPr lang="en-IN"/>
          </a:p>
        </p:txBody>
      </p:sp>
      <p:sp>
        <p:nvSpPr>
          <p:cNvPr id="6" name="Footer Placeholder 5"/>
          <p:cNvSpPr>
            <a:spLocks noGrp="1"/>
          </p:cNvSpPr>
          <p:nvPr>
            <p:ph type="ftr" sz="quarter" idx="11"/>
          </p:nvPr>
        </p:nvSpPr>
        <p:spPr/>
        <p:txBody>
          <a:bodyPr/>
          <a:lstStyle/>
          <a:p>
            <a:endParaRPr lang="en-IN"/>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792B45A0-2D4D-4116-9324-51753A51A966}" type="slidenum">
              <a:rPr lang="en-IN" smtClean="0"/>
              <a:t>‹#›</a:t>
            </a:fld>
            <a:endParaRPr lang="en-IN"/>
          </a:p>
        </p:txBody>
      </p:sp>
    </p:spTree>
    <p:extLst>
      <p:ext uri="{BB962C8B-B14F-4D97-AF65-F5344CB8AC3E}">
        <p14:creationId xmlns:p14="http://schemas.microsoft.com/office/powerpoint/2010/main" val="2251769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4AE7F66-0BEC-4E29-9980-970B9375A362}" type="datetimeFigureOut">
              <a:rPr lang="en-IN" smtClean="0"/>
              <a:t>21-08-2022</a:t>
            </a:fld>
            <a:endParaRPr lang="en-IN"/>
          </a:p>
        </p:txBody>
      </p:sp>
      <p:sp>
        <p:nvSpPr>
          <p:cNvPr id="5" name="Footer Placeholder 4"/>
          <p:cNvSpPr>
            <a:spLocks noGrp="1"/>
          </p:cNvSpPr>
          <p:nvPr>
            <p:ph type="ftr" sz="quarter" idx="11"/>
          </p:nvPr>
        </p:nvSpPr>
        <p:spPr/>
        <p:txBody>
          <a:bodyPr/>
          <a:lstStyle/>
          <a:p>
            <a:endParaRPr lang="en-IN"/>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792B45A0-2D4D-4116-9324-51753A51A966}" type="slidenum">
              <a:rPr lang="en-IN" smtClean="0"/>
              <a:t>‹#›</a:t>
            </a:fld>
            <a:endParaRPr lang="en-IN"/>
          </a:p>
        </p:txBody>
      </p:sp>
    </p:spTree>
    <p:extLst>
      <p:ext uri="{BB962C8B-B14F-4D97-AF65-F5344CB8AC3E}">
        <p14:creationId xmlns:p14="http://schemas.microsoft.com/office/powerpoint/2010/main" val="4548303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4AE7F66-0BEC-4E29-9980-970B9375A362}" type="datetimeFigureOut">
              <a:rPr lang="en-IN" smtClean="0"/>
              <a:t>21-08-2022</a:t>
            </a:fld>
            <a:endParaRPr lang="en-IN"/>
          </a:p>
        </p:txBody>
      </p:sp>
      <p:sp>
        <p:nvSpPr>
          <p:cNvPr id="5" name="Footer Placeholder 4"/>
          <p:cNvSpPr>
            <a:spLocks noGrp="1"/>
          </p:cNvSpPr>
          <p:nvPr>
            <p:ph type="ftr" sz="quarter" idx="11"/>
          </p:nvPr>
        </p:nvSpPr>
        <p:spPr/>
        <p:txBody>
          <a:bodyPr/>
          <a:lstStyle/>
          <a:p>
            <a:endParaRPr lang="en-IN"/>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792B45A0-2D4D-4116-9324-51753A51A966}" type="slidenum">
              <a:rPr lang="en-IN" smtClean="0"/>
              <a:t>‹#›</a:t>
            </a:fld>
            <a:endParaRPr lang="en-IN"/>
          </a:p>
        </p:txBody>
      </p:sp>
    </p:spTree>
    <p:extLst>
      <p:ext uri="{BB962C8B-B14F-4D97-AF65-F5344CB8AC3E}">
        <p14:creationId xmlns:p14="http://schemas.microsoft.com/office/powerpoint/2010/main" val="15037225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AE7F66-0BEC-4E29-9980-970B9375A362}" type="datetimeFigureOut">
              <a:rPr lang="en-IN" smtClean="0"/>
              <a:t>21-08-2022</a:t>
            </a:fld>
            <a:endParaRPr lang="en-IN"/>
          </a:p>
        </p:txBody>
      </p:sp>
      <p:sp>
        <p:nvSpPr>
          <p:cNvPr id="5" name="Footer Placeholder 4"/>
          <p:cNvSpPr>
            <a:spLocks noGrp="1"/>
          </p:cNvSpPr>
          <p:nvPr>
            <p:ph type="ftr" sz="quarter" idx="11"/>
          </p:nvPr>
        </p:nvSpPr>
        <p:spPr/>
        <p:txBody>
          <a:bodyPr/>
          <a:lstStyle/>
          <a:p>
            <a:endParaRPr lang="en-IN"/>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792B45A0-2D4D-4116-9324-51753A51A966}" type="slidenum">
              <a:rPr lang="en-IN" smtClean="0"/>
              <a:t>‹#›</a:t>
            </a:fld>
            <a:endParaRPr lang="en-IN"/>
          </a:p>
        </p:txBody>
      </p:sp>
    </p:spTree>
    <p:extLst>
      <p:ext uri="{BB962C8B-B14F-4D97-AF65-F5344CB8AC3E}">
        <p14:creationId xmlns:p14="http://schemas.microsoft.com/office/powerpoint/2010/main" val="35699640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4AE7F66-0BEC-4E29-9980-970B9375A362}" type="datetimeFigureOut">
              <a:rPr lang="en-IN" smtClean="0"/>
              <a:t>21-08-2022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792B45A0-2D4D-4116-9324-51753A51A966}" type="slidenum">
              <a:rPr lang="en-IN" smtClean="0"/>
              <a:t>‹#›</a:t>
            </a:fld>
            <a:endParaRPr lang="en-IN"/>
          </a:p>
        </p:txBody>
      </p:sp>
    </p:spTree>
    <p:extLst>
      <p:ext uri="{BB962C8B-B14F-4D97-AF65-F5344CB8AC3E}">
        <p14:creationId xmlns:p14="http://schemas.microsoft.com/office/powerpoint/2010/main" val="5451616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4AE7F66-0BEC-4E29-9980-970B9375A362}" type="datetimeFigureOut">
              <a:rPr lang="en-IN" smtClean="0"/>
              <a:t>21-08-2022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792B45A0-2D4D-4116-9324-51753A51A966}" type="slidenum">
              <a:rPr lang="en-IN" smtClean="0"/>
              <a:t>‹#›</a:t>
            </a:fld>
            <a:endParaRPr lang="en-IN"/>
          </a:p>
        </p:txBody>
      </p:sp>
    </p:spTree>
    <p:extLst>
      <p:ext uri="{BB962C8B-B14F-4D97-AF65-F5344CB8AC3E}">
        <p14:creationId xmlns:p14="http://schemas.microsoft.com/office/powerpoint/2010/main" val="2258675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621301" y="6387910"/>
            <a:ext cx="990599" cy="228659"/>
          </a:xfrm>
        </p:spPr>
        <p:txBody>
          <a:bodyPr/>
          <a:lstStyle/>
          <a:p>
            <a:fld id="{14AE7F66-0BEC-4E29-9980-970B9375A362}" type="datetimeFigureOut">
              <a:rPr lang="en-IN" smtClean="0"/>
              <a:t>21-08-2022</a:t>
            </a:fld>
            <a:endParaRPr lang="en-IN"/>
          </a:p>
        </p:txBody>
      </p:sp>
      <p:sp>
        <p:nvSpPr>
          <p:cNvPr id="5" name="Footer Placeholder 4"/>
          <p:cNvSpPr>
            <a:spLocks noGrp="1"/>
          </p:cNvSpPr>
          <p:nvPr>
            <p:ph type="ftr" sz="quarter" idx="11"/>
          </p:nvPr>
        </p:nvSpPr>
        <p:spPr>
          <a:xfrm>
            <a:off x="516133" y="6387910"/>
            <a:ext cx="3859795" cy="228660"/>
          </a:xfrm>
        </p:spPr>
        <p:txBody>
          <a:bodyPr/>
          <a:lstStyle/>
          <a:p>
            <a:endParaRPr lang="en-IN"/>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792B45A0-2D4D-4116-9324-51753A51A966}" type="slidenum">
              <a:rPr lang="en-IN" smtClean="0"/>
              <a:t>‹#›</a:t>
            </a:fld>
            <a:endParaRPr lang="en-IN"/>
          </a:p>
        </p:txBody>
      </p:sp>
    </p:spTree>
    <p:extLst>
      <p:ext uri="{BB962C8B-B14F-4D97-AF65-F5344CB8AC3E}">
        <p14:creationId xmlns:p14="http://schemas.microsoft.com/office/powerpoint/2010/main" val="1543236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AE7F66-0BEC-4E29-9980-970B9375A362}" type="datetimeFigureOut">
              <a:rPr lang="en-IN" smtClean="0"/>
              <a:t>21-08-2022</a:t>
            </a:fld>
            <a:endParaRPr lang="en-IN"/>
          </a:p>
        </p:txBody>
      </p:sp>
      <p:sp>
        <p:nvSpPr>
          <p:cNvPr id="5" name="Footer Placeholder 4"/>
          <p:cNvSpPr>
            <a:spLocks noGrp="1"/>
          </p:cNvSpPr>
          <p:nvPr>
            <p:ph type="ftr" sz="quarter" idx="11"/>
          </p:nvPr>
        </p:nvSpPr>
        <p:spPr>
          <a:xfrm>
            <a:off x="538546" y="6365498"/>
            <a:ext cx="3859795" cy="228660"/>
          </a:xfrm>
        </p:spPr>
        <p:txBody>
          <a:bodyPr/>
          <a:lstStyle/>
          <a:p>
            <a:endParaRPr lang="en-IN"/>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792B45A0-2D4D-4116-9324-51753A51A966}" type="slidenum">
              <a:rPr lang="en-IN" smtClean="0"/>
              <a:t>‹#›</a:t>
            </a:fld>
            <a:endParaRPr lang="en-IN"/>
          </a:p>
        </p:txBody>
      </p:sp>
    </p:spTree>
    <p:extLst>
      <p:ext uri="{BB962C8B-B14F-4D97-AF65-F5344CB8AC3E}">
        <p14:creationId xmlns:p14="http://schemas.microsoft.com/office/powerpoint/2010/main" val="1308195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14AE7F66-0BEC-4E29-9980-970B9375A362}" type="datetimeFigureOut">
              <a:rPr lang="en-IN" smtClean="0"/>
              <a:t>21-08-2022</a:t>
            </a:fld>
            <a:endParaRPr lang="en-IN"/>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endParaRPr lang="en-IN"/>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792B45A0-2D4D-4116-9324-51753A51A966}" type="slidenum">
              <a:rPr lang="en-IN" smtClean="0"/>
              <a:t>‹#›</a:t>
            </a:fld>
            <a:endParaRPr lang="en-IN"/>
          </a:p>
        </p:txBody>
      </p:sp>
    </p:spTree>
    <p:extLst>
      <p:ext uri="{BB962C8B-B14F-4D97-AF65-F5344CB8AC3E}">
        <p14:creationId xmlns:p14="http://schemas.microsoft.com/office/powerpoint/2010/main" val="394454416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hyperlink" Target="http://simoncollinson.com/report/analysis-conclusion.html" TargetMode="Externa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hyperlink" Target="https://www.wallpaperflare.com/search?wallpaper=apple+products" TargetMode="Externa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hyperlink" Target="https://sw.wikipedia.org/wiki/Apple_Inc." TargetMode="External"/><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19">
            <a:extLst>
              <a:ext uri="{FF2B5EF4-FFF2-40B4-BE49-F238E27FC236}">
                <a16:creationId xmlns:a16="http://schemas.microsoft.com/office/drawing/2014/main" id="{260EE1B3-DDB2-44D7-943C-63D9CEF273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21" name="Rectangle 20">
              <a:extLst>
                <a:ext uri="{FF2B5EF4-FFF2-40B4-BE49-F238E27FC236}">
                  <a16:creationId xmlns:a16="http://schemas.microsoft.com/office/drawing/2014/main" id="{072909CE-AD29-4CE7-A9A7-05D21672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Freeform 5">
              <a:extLst>
                <a:ext uri="{FF2B5EF4-FFF2-40B4-BE49-F238E27FC236}">
                  <a16:creationId xmlns:a16="http://schemas.microsoft.com/office/drawing/2014/main" id="{B8DBF1C0-B8F1-4AAC-8704-256BA0E9D6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15" name="Picture 3" descr="Close-up of a wet granny smith apple">
            <a:extLst>
              <a:ext uri="{FF2B5EF4-FFF2-40B4-BE49-F238E27FC236}">
                <a16:creationId xmlns:a16="http://schemas.microsoft.com/office/drawing/2014/main" id="{DB4551B1-198B-0E33-2376-494206365ADC}"/>
              </a:ext>
            </a:extLst>
          </p:cNvPr>
          <p:cNvPicPr>
            <a:picLocks noChangeAspect="1"/>
          </p:cNvPicPr>
          <p:nvPr/>
        </p:nvPicPr>
        <p:blipFill rotWithShape="1">
          <a:blip r:embed="rId3">
            <a:duotone>
              <a:prstClr val="black"/>
              <a:schemeClr val="accent5">
                <a:tint val="45000"/>
                <a:satMod val="400000"/>
              </a:schemeClr>
            </a:duotone>
            <a:alphaModFix amt="25000"/>
          </a:blip>
          <a:srcRect t="9091" r="13410" b="-1"/>
          <a:stretch/>
        </p:blipFill>
        <p:spPr>
          <a:xfrm>
            <a:off x="355599" y="475488"/>
            <a:ext cx="8432801" cy="5909733"/>
          </a:xfrm>
          <a:prstGeom prst="rect">
            <a:avLst/>
          </a:prstGeom>
        </p:spPr>
      </p:pic>
      <p:sp>
        <p:nvSpPr>
          <p:cNvPr id="2" name="Title 1"/>
          <p:cNvSpPr>
            <a:spLocks noGrp="1"/>
          </p:cNvSpPr>
          <p:nvPr>
            <p:ph type="ctrTitle"/>
          </p:nvPr>
        </p:nvSpPr>
        <p:spPr>
          <a:xfrm>
            <a:off x="866216" y="2099733"/>
            <a:ext cx="6619243" cy="2677648"/>
          </a:xfrm>
        </p:spPr>
        <p:txBody>
          <a:bodyPr>
            <a:normAutofit/>
          </a:bodyPr>
          <a:lstStyle/>
          <a:p>
            <a:r>
              <a:rPr lang="en-GB" b="1"/>
              <a:t> APPLE</a:t>
            </a:r>
            <a:br>
              <a:rPr lang="en-IN" b="1"/>
            </a:br>
            <a:endParaRPr lang="en-IN"/>
          </a:p>
        </p:txBody>
      </p:sp>
      <p:sp>
        <p:nvSpPr>
          <p:cNvPr id="24" name="Rectangle 23">
            <a:extLst>
              <a:ext uri="{FF2B5EF4-FFF2-40B4-BE49-F238E27FC236}">
                <a16:creationId xmlns:a16="http://schemas.microsoft.com/office/drawing/2014/main" id="{B70F7E59-C971-4F55-8E3A-1E583B65F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11405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032" name="Rectangle 1031">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33" name="Oval 1032">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34" name="Oval 1033">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35" name="Oval 1034">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36" name="Oval 1035">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37" name="Oval 1036">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38"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39"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040"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2" name="Rectangle 1041">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4" name="Rectangle 1043">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046"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048"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620146"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4" name="Title 3"/>
          <p:cNvSpPr>
            <a:spLocks noGrp="1"/>
          </p:cNvSpPr>
          <p:nvPr>
            <p:ph type="title"/>
          </p:nvPr>
        </p:nvSpPr>
        <p:spPr>
          <a:xfrm>
            <a:off x="479323" y="629265"/>
            <a:ext cx="4554582" cy="1622322"/>
          </a:xfrm>
        </p:spPr>
        <p:txBody>
          <a:bodyPr vert="horz" lIns="91440" tIns="45720" rIns="91440" bIns="45720" rtlCol="0" anchor="ctr">
            <a:normAutofit/>
          </a:bodyPr>
          <a:lstStyle/>
          <a:p>
            <a:br>
              <a:rPr lang="en-US" sz="3600">
                <a:solidFill>
                  <a:srgbClr val="FFFFFF"/>
                </a:solidFill>
              </a:rPr>
            </a:br>
            <a:endParaRPr lang="en-US" sz="3600">
              <a:solidFill>
                <a:srgbClr val="FFFFFF"/>
              </a:solidFill>
            </a:endParaRPr>
          </a:p>
        </p:txBody>
      </p:sp>
      <p:pic>
        <p:nvPicPr>
          <p:cNvPr id="1026" name="Picture 2"/>
          <p:cNvPicPr>
            <a:picLocks noGrp="1" noChangeAspect="1" noChangeArrowheads="1"/>
          </p:cNvPicPr>
          <p:nvPr>
            <p:ph sz="half" idx="2"/>
          </p:nvPr>
        </p:nvPicPr>
        <p:blipFill rotWithShape="1">
          <a:blip r:embed="rId4" cstate="print">
            <a:extLst>
              <a:ext uri="{28A0092B-C50C-407E-A947-70E740481C1C}">
                <a14:useLocalDpi xmlns:a14="http://schemas.microsoft.com/office/drawing/2010/main" val="0"/>
              </a:ext>
            </a:extLst>
          </a:blip>
          <a:srcRect l="27558" r="25425" b="2"/>
          <a:stretch/>
        </p:blipFill>
        <p:spPr bwMode="auto">
          <a:xfrm>
            <a:off x="5080883" y="480060"/>
            <a:ext cx="3697356"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50" name="Rectangle 1049">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52" name="Oval 1051">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314325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54" name="Oval 1053">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177165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 name="Content Placeholder 4"/>
          <p:cNvSpPr>
            <a:spLocks noGrp="1"/>
          </p:cNvSpPr>
          <p:nvPr>
            <p:ph sz="half" idx="1"/>
          </p:nvPr>
        </p:nvSpPr>
        <p:spPr>
          <a:xfrm>
            <a:off x="498187" y="1676400"/>
            <a:ext cx="4554582" cy="3811740"/>
          </a:xfrm>
        </p:spPr>
        <p:txBody>
          <a:bodyPr vert="horz" lIns="91440" tIns="45720" rIns="91440" bIns="45720" rtlCol="0" anchor="ctr">
            <a:normAutofit/>
          </a:bodyPr>
          <a:lstStyle/>
          <a:p>
            <a:pPr marL="0" indent="0">
              <a:lnSpc>
                <a:spcPct val="90000"/>
              </a:lnSpc>
              <a:buNone/>
            </a:pPr>
            <a:r>
              <a:rPr lang="en-US" sz="1500" dirty="0">
                <a:solidFill>
                  <a:srgbClr val="FFFFFF"/>
                </a:solidFill>
                <a:effectLst/>
              </a:rPr>
              <a:t>Leadership skills plays an important role in every business. For example, the Board of Directors of Apple supervises the CEO and other senior executives in the safely and ethically running of Apple on a daily basis, ensuring that stockholders' long-term objectives are met.</a:t>
            </a:r>
          </a:p>
          <a:p>
            <a:pPr marL="0" indent="0">
              <a:lnSpc>
                <a:spcPct val="90000"/>
              </a:lnSpc>
              <a:buNone/>
            </a:pPr>
            <a:endParaRPr lang="en-US" sz="1500" dirty="0">
              <a:solidFill>
                <a:srgbClr val="FFFFFF"/>
              </a:solidFill>
              <a:effectLst/>
            </a:endParaRPr>
          </a:p>
          <a:p>
            <a:pPr marL="0" indent="0">
              <a:lnSpc>
                <a:spcPct val="90000"/>
              </a:lnSpc>
              <a:buNone/>
            </a:pPr>
            <a:r>
              <a:rPr lang="en-US" sz="1500" dirty="0">
                <a:solidFill>
                  <a:srgbClr val="FFFFFF"/>
                </a:solidFill>
              </a:rPr>
              <a:t>To achieve the Board’s responsibilities, directors must adopt a strategic, systematic approach to their tasks and implement best practices to ensure, Apple is committed to economic success via maintenance of a high level of integrity and ethics.</a:t>
            </a:r>
          </a:p>
        </p:txBody>
      </p:sp>
    </p:spTree>
    <p:extLst>
      <p:ext uri="{BB962C8B-B14F-4D97-AF65-F5344CB8AC3E}">
        <p14:creationId xmlns:p14="http://schemas.microsoft.com/office/powerpoint/2010/main" val="129776059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0" name="Rectangle 9">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9">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2" name="Group 21">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23" name="Rectangle 22">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5D6C844A-4218-4927-8E9B-1DED5949D7CC}"/>
              </a:ext>
            </a:extLst>
          </p:cNvPr>
          <p:cNvSpPr>
            <a:spLocks noGrp="1"/>
          </p:cNvSpPr>
          <p:nvPr>
            <p:ph type="title"/>
          </p:nvPr>
        </p:nvSpPr>
        <p:spPr>
          <a:xfrm>
            <a:off x="866215" y="973668"/>
            <a:ext cx="6571060" cy="706964"/>
          </a:xfrm>
        </p:spPr>
        <p:txBody>
          <a:bodyPr vert="horz" lIns="91440" tIns="45720" rIns="91440" bIns="45720" rtlCol="0" anchor="ctr">
            <a:normAutofit fontScale="90000"/>
          </a:bodyPr>
          <a:lstStyle/>
          <a:p>
            <a:pPr>
              <a:lnSpc>
                <a:spcPct val="90000"/>
              </a:lnSpc>
            </a:pPr>
            <a:br>
              <a:rPr lang="en-US" sz="900" dirty="0">
                <a:solidFill>
                  <a:srgbClr val="FFFFFF"/>
                </a:solidFill>
                <a:effectLst/>
              </a:rPr>
            </a:br>
            <a:br>
              <a:rPr lang="en-US" sz="900" dirty="0">
                <a:solidFill>
                  <a:srgbClr val="FFFFFF"/>
                </a:solidFill>
                <a:effectLst/>
              </a:rPr>
            </a:br>
            <a:r>
              <a:rPr lang="en-US" sz="1300" dirty="0">
                <a:solidFill>
                  <a:srgbClr val="FFFFFF"/>
                </a:solidFill>
                <a:effectLst/>
              </a:rPr>
              <a:t>Moreover, Effective leaders often have the capabilities for communicating well, motivating the team, handling and delegating different responsibilities, listening to feedback.</a:t>
            </a:r>
            <a:br>
              <a:rPr lang="en-US" sz="1300" dirty="0">
                <a:solidFill>
                  <a:srgbClr val="FFFFFF"/>
                </a:solidFill>
                <a:effectLst/>
              </a:rPr>
            </a:br>
            <a:endParaRPr lang="en-US" sz="1300" dirty="0">
              <a:solidFill>
                <a:srgbClr val="FFFFFF"/>
              </a:solidFill>
            </a:endParaRPr>
          </a:p>
        </p:txBody>
      </p:sp>
      <p:sp>
        <p:nvSpPr>
          <p:cNvPr id="26" name="Rectangle 25">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D371D98-D8D0-C494-1EEF-4EED17AF1DF8}"/>
              </a:ext>
            </a:extLst>
          </p:cNvPr>
          <p:cNvGraphicFramePr>
            <a:graphicFrameLocks noGrp="1"/>
          </p:cNvGraphicFramePr>
          <p:nvPr>
            <p:ph sz="half" idx="1"/>
            <p:extLst>
              <p:ext uri="{D42A27DB-BD31-4B8C-83A1-F6EECF244321}">
                <p14:modId xmlns:p14="http://schemas.microsoft.com/office/powerpoint/2010/main" val="3372828488"/>
              </p:ext>
            </p:extLst>
          </p:nvPr>
        </p:nvGraphicFramePr>
        <p:xfrm>
          <a:off x="965200" y="2324100"/>
          <a:ext cx="7219037"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367169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5E9C22-8559-4D1D-8E32-029EA06950C1}"/>
              </a:ext>
            </a:extLst>
          </p:cNvPr>
          <p:cNvSpPr>
            <a:spLocks noGrp="1"/>
          </p:cNvSpPr>
          <p:nvPr>
            <p:ph sz="half" idx="1"/>
          </p:nvPr>
        </p:nvSpPr>
        <p:spPr>
          <a:xfrm>
            <a:off x="457200" y="1484784"/>
            <a:ext cx="8075240" cy="2880320"/>
          </a:xfrm>
        </p:spPr>
        <p:txBody>
          <a:bodyPr/>
          <a:lstStyle/>
          <a:p>
            <a:pPr marL="0" lvl="0" indent="0" algn="just">
              <a:lnSpc>
                <a:spcPct val="150000"/>
              </a:lnSpc>
              <a:buNone/>
            </a:pPr>
            <a:endParaRPr lang="en-GB" sz="1800" u="none" strike="noStrike" dirty="0">
              <a:solidFill>
                <a:schemeClr val="tx1"/>
              </a:solidFill>
              <a:effectLst/>
              <a:latin typeface="Arial" panose="020B0604020202020204" pitchFamily="34" charset="0"/>
              <a:ea typeface="Times New Roman" panose="02020603050405020304" pitchFamily="18" charset="0"/>
            </a:endParaRPr>
          </a:p>
          <a:p>
            <a:pPr algn="just">
              <a:lnSpc>
                <a:spcPct val="150000"/>
              </a:lnSpc>
            </a:pPr>
            <a:r>
              <a:rPr lang="en-GB" sz="1800" u="none" strike="noStrike" dirty="0">
                <a:solidFill>
                  <a:schemeClr val="tx1"/>
                </a:solidFill>
                <a:effectLst/>
                <a:latin typeface="Arial" panose="020B0604020202020204" pitchFamily="34" charset="0"/>
                <a:ea typeface="Times New Roman" panose="02020603050405020304" pitchFamily="18" charset="0"/>
              </a:rPr>
              <a:t>The concerned study will highlight both internal and external factors that could impact Apple's organizational culture.</a:t>
            </a:r>
            <a:endParaRPr lang="en-GB" sz="1800" u="none" strike="noStrike" dirty="0">
              <a:solidFill>
                <a:schemeClr val="tx1"/>
              </a:solidFill>
              <a:effectLst/>
              <a:latin typeface="Arial" panose="020B0604020202020204" pitchFamily="34" charset="0"/>
              <a:ea typeface="Arial" panose="020B0604020202020204" pitchFamily="34" charset="0"/>
            </a:endParaRPr>
          </a:p>
          <a:p>
            <a:pPr algn="just">
              <a:lnSpc>
                <a:spcPct val="150000"/>
              </a:lnSpc>
            </a:pPr>
            <a:r>
              <a:rPr lang="en-GB" sz="1800" u="none" strike="noStrike" dirty="0">
                <a:solidFill>
                  <a:schemeClr val="tx1"/>
                </a:solidFill>
                <a:effectLst/>
                <a:latin typeface="Arial" panose="020B0604020202020204" pitchFamily="34" charset="0"/>
                <a:ea typeface="Times New Roman" panose="02020603050405020304" pitchFamily="18" charset="0"/>
              </a:rPr>
              <a:t>Effective recommendations will be added in the case too.</a:t>
            </a:r>
            <a:endParaRPr lang="en-GB" sz="1800" u="none" strike="noStrike" dirty="0">
              <a:solidFill>
                <a:schemeClr val="tx1"/>
              </a:solidFill>
              <a:effectLst/>
              <a:latin typeface="Arial" panose="020B0604020202020204" pitchFamily="34" charset="0"/>
              <a:ea typeface="Arial" panose="020B0604020202020204" pitchFamily="34" charset="0"/>
            </a:endParaRPr>
          </a:p>
          <a:p>
            <a:endParaRPr lang="en-GB" dirty="0"/>
          </a:p>
        </p:txBody>
      </p:sp>
      <p:pic>
        <p:nvPicPr>
          <p:cNvPr id="6" name="Picture 5" descr="A picture containing silhouette&#10;&#10;Description automatically generated">
            <a:extLst>
              <a:ext uri="{FF2B5EF4-FFF2-40B4-BE49-F238E27FC236}">
                <a16:creationId xmlns:a16="http://schemas.microsoft.com/office/drawing/2014/main" id="{78B31507-6740-4FAC-8640-8CEA9BDE360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059832" y="3933056"/>
            <a:ext cx="4402832" cy="2337575"/>
          </a:xfrm>
          <a:prstGeom prst="rect">
            <a:avLst/>
          </a:prstGeom>
        </p:spPr>
      </p:pic>
    </p:spTree>
    <p:extLst>
      <p:ext uri="{BB962C8B-B14F-4D97-AF65-F5344CB8AC3E}">
        <p14:creationId xmlns:p14="http://schemas.microsoft.com/office/powerpoint/2010/main" val="1545207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580377"/>
            <a:ext cx="6345260" cy="709865"/>
          </a:xfrm>
        </p:spPr>
        <p:txBody>
          <a:bodyPr>
            <a:normAutofit fontScale="90000"/>
          </a:bodyPr>
          <a:lstStyle/>
          <a:p>
            <a:r>
              <a:rPr lang="en-GB" b="1" dirty="0"/>
              <a:t>Tools to be used</a:t>
            </a:r>
            <a:br>
              <a:rPr lang="en-IN" dirty="0"/>
            </a:br>
            <a:endParaRPr lang="en-IN" dirty="0"/>
          </a:p>
        </p:txBody>
      </p:sp>
      <p:pic>
        <p:nvPicPr>
          <p:cNvPr id="2050" name="Picture 2"/>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tretch>
            <a:fillRect/>
          </a:stretch>
        </p:blipFill>
        <p:spPr bwMode="auto">
          <a:xfrm>
            <a:off x="464467" y="1041709"/>
            <a:ext cx="4059238" cy="2292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Content Placeholder 3"/>
          <p:cNvSpPr>
            <a:spLocks noGrp="1"/>
          </p:cNvSpPr>
          <p:nvPr>
            <p:ph sz="half" idx="2"/>
          </p:nvPr>
        </p:nvSpPr>
        <p:spPr>
          <a:xfrm>
            <a:off x="4813917" y="2133600"/>
            <a:ext cx="4059936" cy="4572000"/>
          </a:xfrm>
        </p:spPr>
        <p:txBody>
          <a:bodyPr>
            <a:normAutofit/>
          </a:bodyPr>
          <a:lstStyle/>
          <a:p>
            <a:pPr lvl="0"/>
            <a:r>
              <a:rPr lang="en-US" dirty="0"/>
              <a:t>PESTLE </a:t>
            </a:r>
            <a:endParaRPr lang="en-IN" dirty="0"/>
          </a:p>
          <a:p>
            <a:pPr lvl="0"/>
            <a:r>
              <a:rPr lang="en-GB" dirty="0"/>
              <a:t>Apart from PESTLE, the use of Porter's Five Forces can be identified as one of the most effective tools. </a:t>
            </a:r>
            <a:endParaRPr lang="en-IN" dirty="0"/>
          </a:p>
          <a:p>
            <a:endParaRPr lang="en-IN" dirty="0"/>
          </a:p>
        </p:txBody>
      </p:sp>
      <p:pic>
        <p:nvPicPr>
          <p:cNvPr id="5" name="Picture 4" descr="Diagram&#10;&#10;Description automatically generated with medium confidence">
            <a:extLst>
              <a:ext uri="{FF2B5EF4-FFF2-40B4-BE49-F238E27FC236}">
                <a16:creationId xmlns:a16="http://schemas.microsoft.com/office/drawing/2014/main" id="{1157E273-8C51-4781-82AA-256036FB8FF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25834" y="3546783"/>
            <a:ext cx="4536504" cy="2834545"/>
          </a:xfrm>
          <a:prstGeom prst="rect">
            <a:avLst/>
          </a:prstGeom>
        </p:spPr>
      </p:pic>
      <p:sp>
        <p:nvSpPr>
          <p:cNvPr id="8" name="TextBox 7">
            <a:extLst>
              <a:ext uri="{FF2B5EF4-FFF2-40B4-BE49-F238E27FC236}">
                <a16:creationId xmlns:a16="http://schemas.microsoft.com/office/drawing/2014/main" id="{F8833FA6-7F46-46C2-952A-DAC0CDB12668}"/>
              </a:ext>
            </a:extLst>
          </p:cNvPr>
          <p:cNvSpPr txBox="1"/>
          <p:nvPr/>
        </p:nvSpPr>
        <p:spPr>
          <a:xfrm>
            <a:off x="6459925" y="5157192"/>
            <a:ext cx="2458241" cy="646331"/>
          </a:xfrm>
          <a:prstGeom prst="rect">
            <a:avLst/>
          </a:prstGeom>
          <a:noFill/>
        </p:spPr>
        <p:txBody>
          <a:bodyPr wrap="square" rtlCol="0">
            <a:spAutoFit/>
          </a:bodyPr>
          <a:lstStyle/>
          <a:p>
            <a:r>
              <a:rPr lang="en-GB" dirty="0"/>
              <a:t>(Lamb </a:t>
            </a:r>
            <a:r>
              <a:rPr lang="en-GB" i="1" dirty="0"/>
              <a:t>et al., </a:t>
            </a:r>
            <a:r>
              <a:rPr lang="en-GB" dirty="0"/>
              <a:t>2018)</a:t>
            </a:r>
            <a:endParaRPr lang="en-IN" dirty="0"/>
          </a:p>
          <a:p>
            <a:endParaRPr lang="en-GB" dirty="0"/>
          </a:p>
        </p:txBody>
      </p:sp>
    </p:spTree>
    <p:extLst>
      <p:ext uri="{BB962C8B-B14F-4D97-AF65-F5344CB8AC3E}">
        <p14:creationId xmlns:p14="http://schemas.microsoft.com/office/powerpoint/2010/main" val="2670718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Examples</a:t>
            </a:r>
            <a:br>
              <a:rPr lang="en-IN" dirty="0"/>
            </a:br>
            <a:endParaRPr lang="en-IN" dirty="0"/>
          </a:p>
        </p:txBody>
      </p:sp>
      <p:sp>
        <p:nvSpPr>
          <p:cNvPr id="3" name="Content Placeholder 2"/>
          <p:cNvSpPr>
            <a:spLocks noGrp="1"/>
          </p:cNvSpPr>
          <p:nvPr>
            <p:ph sz="half" idx="1"/>
          </p:nvPr>
        </p:nvSpPr>
        <p:spPr/>
        <p:txBody>
          <a:bodyPr>
            <a:normAutofit/>
          </a:bodyPr>
          <a:lstStyle/>
          <a:p>
            <a:pPr lvl="0"/>
            <a:r>
              <a:rPr lang="en-GB" dirty="0"/>
              <a:t>Economic growth would help the company develop a strong customer base that have a good income level.</a:t>
            </a:r>
            <a:endParaRPr lang="en-IN" dirty="0"/>
          </a:p>
          <a:p>
            <a:pPr lvl="0"/>
            <a:r>
              <a:rPr lang="en-GB" dirty="0"/>
              <a:t>Porter's Five Forces could impact the company's competitive environment. </a:t>
            </a:r>
            <a:endParaRPr lang="en-IN" dirty="0"/>
          </a:p>
          <a:p>
            <a:pPr lvl="0"/>
            <a:r>
              <a:rPr lang="en-GB" dirty="0"/>
              <a:t>Focus Group is also useful.</a:t>
            </a:r>
            <a:endParaRPr lang="en-IN" dirty="0"/>
          </a:p>
          <a:p>
            <a:endParaRPr lang="en-IN" dirty="0"/>
          </a:p>
        </p:txBody>
      </p:sp>
      <p:pic>
        <p:nvPicPr>
          <p:cNvPr id="3074" name="Picture 2"/>
          <p:cNvPicPr>
            <a:picLocks noGrp="1" noChangeAspect="1" noChangeArrowheads="1"/>
          </p:cNvPicPr>
          <p:nvPr>
            <p:ph sz="half" idx="2"/>
          </p:nvPr>
        </p:nvPicPr>
        <p:blipFill rotWithShape="1">
          <a:blip r:embed="rId3" cstate="print">
            <a:extLst>
              <a:ext uri="{28A0092B-C50C-407E-A947-70E740481C1C}">
                <a14:useLocalDpi xmlns:a14="http://schemas.microsoft.com/office/drawing/2010/main" val="0"/>
              </a:ext>
            </a:extLst>
          </a:blip>
          <a:srcRect b="10059"/>
          <a:stretch/>
        </p:blipFill>
        <p:spPr bwMode="auto">
          <a:xfrm>
            <a:off x="4648200" y="1863807"/>
            <a:ext cx="4343400" cy="37749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a:extLst>
              <a:ext uri="{FF2B5EF4-FFF2-40B4-BE49-F238E27FC236}">
                <a16:creationId xmlns:a16="http://schemas.microsoft.com/office/drawing/2014/main" id="{B617F20E-571D-4441-958E-69F56331FE0A}"/>
              </a:ext>
            </a:extLst>
          </p:cNvPr>
          <p:cNvSpPr txBox="1"/>
          <p:nvPr/>
        </p:nvSpPr>
        <p:spPr>
          <a:xfrm>
            <a:off x="2478153" y="5837974"/>
            <a:ext cx="2448272" cy="369332"/>
          </a:xfrm>
          <a:prstGeom prst="rect">
            <a:avLst/>
          </a:prstGeom>
          <a:noFill/>
        </p:spPr>
        <p:txBody>
          <a:bodyPr wrap="square" rtlCol="0">
            <a:spAutoFit/>
          </a:bodyPr>
          <a:lstStyle/>
          <a:p>
            <a:r>
              <a:rPr lang="en-GB" dirty="0"/>
              <a:t>(</a:t>
            </a:r>
            <a:r>
              <a:rPr lang="en-GB" dirty="0" err="1"/>
              <a:t>Bruijl</a:t>
            </a:r>
            <a:r>
              <a:rPr lang="en-GB" dirty="0"/>
              <a:t>, 2018)</a:t>
            </a:r>
          </a:p>
        </p:txBody>
      </p:sp>
    </p:spTree>
    <p:extLst>
      <p:ext uri="{BB962C8B-B14F-4D97-AF65-F5344CB8AC3E}">
        <p14:creationId xmlns:p14="http://schemas.microsoft.com/office/powerpoint/2010/main" val="1460132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1" name="Rectangle 10">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5" name="Freeform: Shape 24">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122264" y="751601"/>
            <a:ext cx="6053670" cy="5354799"/>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7"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866216" y="973668"/>
            <a:ext cx="2206657" cy="1020232"/>
          </a:xfrm>
        </p:spPr>
        <p:txBody>
          <a:bodyPr vert="horz" lIns="91440" tIns="45720" rIns="91440" bIns="45720" rtlCol="0" anchor="ctr">
            <a:normAutofit/>
          </a:bodyPr>
          <a:lstStyle/>
          <a:p>
            <a:pPr>
              <a:lnSpc>
                <a:spcPct val="90000"/>
              </a:lnSpc>
            </a:pPr>
            <a:r>
              <a:rPr lang="en-US" sz="2000">
                <a:solidFill>
                  <a:schemeClr val="tx1"/>
                </a:solidFill>
              </a:rPr>
              <a:t>Concluding Note</a:t>
            </a:r>
            <a:br>
              <a:rPr lang="en-US" sz="2000">
                <a:solidFill>
                  <a:schemeClr val="tx1"/>
                </a:solidFill>
              </a:rPr>
            </a:br>
            <a:endParaRPr lang="en-US" sz="2000">
              <a:solidFill>
                <a:schemeClr val="tx1"/>
              </a:solidFill>
            </a:endParaRPr>
          </a:p>
        </p:txBody>
      </p:sp>
      <p:pic>
        <p:nvPicPr>
          <p:cNvPr id="5" name="Picture 4" descr="A picture containing text&#10;&#10;Description automatically generated">
            <a:extLst>
              <a:ext uri="{FF2B5EF4-FFF2-40B4-BE49-F238E27FC236}">
                <a16:creationId xmlns:a16="http://schemas.microsoft.com/office/drawing/2014/main" id="{37429622-4B02-438A-90CD-6679D011366A}"/>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5745" r="24269" b="1"/>
          <a:stretch/>
        </p:blipFill>
        <p:spPr>
          <a:xfrm>
            <a:off x="3895955" y="803751"/>
            <a:ext cx="4793650" cy="5250498"/>
          </a:xfrm>
          <a:prstGeom prst="rect">
            <a:avLst/>
          </a:prstGeom>
        </p:spPr>
      </p:pic>
      <p:sp>
        <p:nvSpPr>
          <p:cNvPr id="29" name="Rectangle 28">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1" name="Oval 30">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314325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3" name="Oval 32">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177165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 name="Content Placeholder 3"/>
          <p:cNvSpPr>
            <a:spLocks noGrp="1"/>
          </p:cNvSpPr>
          <p:nvPr>
            <p:ph sz="half" idx="1"/>
          </p:nvPr>
        </p:nvSpPr>
        <p:spPr>
          <a:xfrm>
            <a:off x="866216" y="2120900"/>
            <a:ext cx="2350294" cy="3898900"/>
          </a:xfrm>
        </p:spPr>
        <p:txBody>
          <a:bodyPr vert="horz" lIns="91440" tIns="45720" rIns="91440" bIns="45720" rtlCol="0">
            <a:normAutofit/>
          </a:bodyPr>
          <a:lstStyle/>
          <a:p>
            <a:pPr lvl="0"/>
            <a:endParaRPr lang="en-US" sz="1700">
              <a:solidFill>
                <a:schemeClr val="tx1"/>
              </a:solidFill>
            </a:endParaRPr>
          </a:p>
          <a:p>
            <a:pPr lvl="0"/>
            <a:endParaRPr lang="en-US" sz="1700">
              <a:solidFill>
                <a:schemeClr val="tx1"/>
              </a:solidFill>
            </a:endParaRPr>
          </a:p>
          <a:p>
            <a:pPr lvl="0"/>
            <a:endParaRPr lang="en-US" sz="1700">
              <a:solidFill>
                <a:schemeClr val="tx1"/>
              </a:solidFill>
            </a:endParaRPr>
          </a:p>
          <a:p>
            <a:pPr lvl="0"/>
            <a:r>
              <a:rPr lang="en-US" sz="1700">
                <a:solidFill>
                  <a:schemeClr val="tx1"/>
                </a:solidFill>
              </a:rPr>
              <a:t>It can be concluded that the organization's business manager would critically analyse both the internal and external environment.</a:t>
            </a:r>
          </a:p>
          <a:p>
            <a:pPr marL="0" indent="0"/>
            <a:endParaRPr lang="en-US" sz="1700">
              <a:solidFill>
                <a:schemeClr val="tx1"/>
              </a:solidFill>
            </a:endParaRPr>
          </a:p>
        </p:txBody>
      </p:sp>
      <p:sp>
        <p:nvSpPr>
          <p:cNvPr id="35"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1942938"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235582516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Recommendations</a:t>
            </a:r>
            <a:br>
              <a:rPr lang="en-IN" dirty="0"/>
            </a:br>
            <a:endParaRPr lang="en-IN" dirty="0"/>
          </a:p>
        </p:txBody>
      </p:sp>
      <p:pic>
        <p:nvPicPr>
          <p:cNvPr id="4098" name="Picture 2"/>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585153" y="1371600"/>
            <a:ext cx="4059238" cy="243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Content Placeholder 3"/>
          <p:cNvSpPr>
            <a:spLocks noGrp="1"/>
          </p:cNvSpPr>
          <p:nvPr>
            <p:ph sz="half" idx="2"/>
          </p:nvPr>
        </p:nvSpPr>
        <p:spPr/>
        <p:txBody>
          <a:bodyPr>
            <a:normAutofit/>
          </a:bodyPr>
          <a:lstStyle/>
          <a:p>
            <a:pPr lvl="0"/>
            <a:r>
              <a:rPr lang="en-GB" dirty="0"/>
              <a:t>By using both of the tools, a reputed firm like Apple would be able to critically examine the business environment and external factors along with workplace culture.</a:t>
            </a:r>
            <a:endParaRPr lang="en-IN" dirty="0"/>
          </a:p>
          <a:p>
            <a:endParaRPr lang="en-IN" dirty="0"/>
          </a:p>
        </p:txBody>
      </p:sp>
      <p:pic>
        <p:nvPicPr>
          <p:cNvPr id="5" name="Picture 4" descr="Background pattern&#10;&#10;Description automatically generated with low confidence">
            <a:extLst>
              <a:ext uri="{FF2B5EF4-FFF2-40B4-BE49-F238E27FC236}">
                <a16:creationId xmlns:a16="http://schemas.microsoft.com/office/drawing/2014/main" id="{85160C7A-BD0B-4AAF-9A7C-30A5C2198CD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187624" y="3879114"/>
            <a:ext cx="3143250" cy="2362200"/>
          </a:xfrm>
          <a:prstGeom prst="rect">
            <a:avLst/>
          </a:prstGeom>
        </p:spPr>
      </p:pic>
      <p:sp>
        <p:nvSpPr>
          <p:cNvPr id="7" name="TextBox 6">
            <a:extLst>
              <a:ext uri="{FF2B5EF4-FFF2-40B4-BE49-F238E27FC236}">
                <a16:creationId xmlns:a16="http://schemas.microsoft.com/office/drawing/2014/main" id="{EEE21090-5E04-4056-8E20-AC23921E33C9}"/>
              </a:ext>
            </a:extLst>
          </p:cNvPr>
          <p:cNvSpPr txBox="1"/>
          <p:nvPr/>
        </p:nvSpPr>
        <p:spPr>
          <a:xfrm>
            <a:off x="6887772" y="5149252"/>
            <a:ext cx="1512168" cy="369332"/>
          </a:xfrm>
          <a:prstGeom prst="rect">
            <a:avLst/>
          </a:prstGeom>
          <a:noFill/>
        </p:spPr>
        <p:txBody>
          <a:bodyPr wrap="square" rtlCol="0">
            <a:spAutoFit/>
          </a:bodyPr>
          <a:lstStyle/>
          <a:p>
            <a:r>
              <a:rPr lang="en-GB" dirty="0"/>
              <a:t>(Khalid 2019)</a:t>
            </a:r>
          </a:p>
        </p:txBody>
      </p:sp>
    </p:spTree>
    <p:extLst>
      <p:ext uri="{BB962C8B-B14F-4D97-AF65-F5344CB8AC3E}">
        <p14:creationId xmlns:p14="http://schemas.microsoft.com/office/powerpoint/2010/main" val="4068068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endParaRPr lang="en-IN" dirty="0"/>
          </a:p>
        </p:txBody>
      </p:sp>
      <p:sp>
        <p:nvSpPr>
          <p:cNvPr id="3" name="Content Placeholder 2"/>
          <p:cNvSpPr>
            <a:spLocks noGrp="1"/>
          </p:cNvSpPr>
          <p:nvPr>
            <p:ph sz="half" idx="1"/>
          </p:nvPr>
        </p:nvSpPr>
        <p:spPr>
          <a:xfrm>
            <a:off x="457200" y="1600200"/>
            <a:ext cx="7859216" cy="4781128"/>
          </a:xfrm>
        </p:spPr>
        <p:txBody>
          <a:bodyPr>
            <a:normAutofit/>
          </a:bodyPr>
          <a:lstStyle/>
          <a:p>
            <a:endParaRPr lang="en-GB" dirty="0"/>
          </a:p>
          <a:p>
            <a:endParaRPr lang="en-GB" dirty="0"/>
          </a:p>
          <a:p>
            <a:r>
              <a:rPr lang="en-GB" dirty="0"/>
              <a:t>Lamb, A., Martin‐</a:t>
            </a:r>
            <a:r>
              <a:rPr lang="en-GB" dirty="0" err="1"/>
              <a:t>Misener</a:t>
            </a:r>
            <a:r>
              <a:rPr lang="en-GB" dirty="0"/>
              <a:t>, R., Bryant‐</a:t>
            </a:r>
            <a:r>
              <a:rPr lang="en-GB" dirty="0" err="1"/>
              <a:t>Lukosius</a:t>
            </a:r>
            <a:r>
              <a:rPr lang="en-GB" dirty="0"/>
              <a:t>, D. and Latimer, M., 2018. Describing the leadership capabilities of advanced practice nurses using a qualitative descriptive study. </a:t>
            </a:r>
            <a:r>
              <a:rPr lang="en-IN" i="1" dirty="0"/>
              <a:t>Nursing Open</a:t>
            </a:r>
            <a:r>
              <a:rPr lang="en-IN" dirty="0"/>
              <a:t>, </a:t>
            </a:r>
            <a:r>
              <a:rPr lang="en-IN" i="1" dirty="0"/>
              <a:t>5</a:t>
            </a:r>
            <a:r>
              <a:rPr lang="en-IN" dirty="0"/>
              <a:t>(3), pp.400-413.</a:t>
            </a:r>
          </a:p>
          <a:p>
            <a:r>
              <a:rPr lang="en-GB" dirty="0"/>
              <a:t>Khalid, L.S. and </a:t>
            </a:r>
            <a:r>
              <a:rPr lang="en-GB" dirty="0" err="1"/>
              <a:t>Rahman</a:t>
            </a:r>
            <a:r>
              <a:rPr lang="en-GB" dirty="0"/>
              <a:t>, I.A., 2019. Measuring the Effect of the External Factors on Iraqi Construction Projects Performance USING PESTLE Technique.</a:t>
            </a:r>
            <a:endParaRPr lang="en-IN" dirty="0"/>
          </a:p>
          <a:p>
            <a:r>
              <a:rPr lang="en-GB" dirty="0" err="1"/>
              <a:t>Bruijl</a:t>
            </a:r>
            <a:r>
              <a:rPr lang="en-GB" dirty="0"/>
              <a:t>, G.H.T., 2018. The relevance of Porter's five forces in today's innovative and changing business environment. Available at SSRN 3192207.</a:t>
            </a:r>
            <a:endParaRPr lang="en-IN" dirty="0"/>
          </a:p>
          <a:p>
            <a:endParaRPr lang="en-IN" dirty="0"/>
          </a:p>
        </p:txBody>
      </p:sp>
    </p:spTree>
    <p:extLst>
      <p:ext uri="{BB962C8B-B14F-4D97-AF65-F5344CB8AC3E}">
        <p14:creationId xmlns:p14="http://schemas.microsoft.com/office/powerpoint/2010/main" val="21616883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1547664" y="1916832"/>
            <a:ext cx="5320901" cy="29928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098232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61</TotalTime>
  <Words>982</Words>
  <Application>Microsoft Office PowerPoint</Application>
  <PresentationFormat>On-screen Show (4:3)</PresentationFormat>
  <Paragraphs>69</Paragraphs>
  <Slides>10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Ion Boardroom</vt:lpstr>
      <vt:lpstr> APPLE </vt:lpstr>
      <vt:lpstr> </vt:lpstr>
      <vt:lpstr>  Moreover, Effective leaders often have the capabilities for communicating well, motivating the team, handling and delegating different responsibilities, listening to feedback. </vt:lpstr>
      <vt:lpstr>PowerPoint Presentation</vt:lpstr>
      <vt:lpstr>Tools to be used </vt:lpstr>
      <vt:lpstr>Examples </vt:lpstr>
      <vt:lpstr>Concluding Note </vt:lpstr>
      <vt:lpstr>Recommendations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 Video Presentation</dc:title>
  <dc:creator>HOME</dc:creator>
  <cp:lastModifiedBy>Valentina Ionela Cergan</cp:lastModifiedBy>
  <cp:revision>7</cp:revision>
  <dcterms:created xsi:type="dcterms:W3CDTF">2022-01-21T14:44:54Z</dcterms:created>
  <dcterms:modified xsi:type="dcterms:W3CDTF">2022-08-21T19:47:57Z</dcterms:modified>
</cp:coreProperties>
</file>