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6" d="100"/>
          <a:sy n="96" d="100"/>
        </p:scale>
        <p:origin x="58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41582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hyperlink" Target="https://uowtsd-my.sharepoint.com/:v:/r/personal/2437469_student_uwtsd_ac_uk/Documents/Enterprise%20Network%20Security/Enterprise%20Network%20Security%20Video.mp4?d=w3537ff317c4840c3a41db69b72d4a225&amp;csf=1&amp;web=1&amp;nav=eyJyZWZlcnJhbEluZm8iOnsicmVmZXJyYWxBcHAiOiJPbmVEcml2ZUZvckJ1c2luZXNzIiwicmVmZXJyYWxBcHBQbGF0Zm9ybSI6IldlYiIsInJlZmVycmFsTW9kZSI6InZpZXciLCJyZWZlcnJhbFZpZXciOiJNeUZpbGVzTGlua0NvcHkifX0&amp;e=zUf0we"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85800" y="2103120"/>
            <a:ext cx="10195560" cy="822960"/>
          </a:xfrm>
          <a:prstGeom prst="rect">
            <a:avLst/>
          </a:prstGeom>
          <a:noFill/>
          <a:ln/>
        </p:spPr>
        <p:txBody>
          <a:bodyPr wrap="square" rtlCol="0" anchor="ctr"/>
          <a:lstStyle/>
          <a:p>
            <a:pPr marL="0" indent="0">
              <a:buNone/>
            </a:pPr>
            <a:r>
              <a:rPr lang="en-US" sz="3400" b="1" dirty="0">
                <a:solidFill>
                  <a:srgbClr val="222222"/>
                </a:solidFill>
                <a:latin typeface="Times New Roman" panose="02020603050405020304" pitchFamily="18" charset="0"/>
                <a:ea typeface="Calibri" pitchFamily="34" charset="-122"/>
                <a:cs typeface="Times New Roman" panose="02020603050405020304" pitchFamily="18" charset="0"/>
              </a:rPr>
              <a:t>Enterprise Network Security </a:t>
            </a:r>
            <a:endParaRPr lang="en-US" sz="3400" dirty="0">
              <a:latin typeface="Times New Roman" panose="02020603050405020304" pitchFamily="18" charset="0"/>
              <a:cs typeface="Times New Roman" panose="02020603050405020304" pitchFamily="18" charset="0"/>
            </a:endParaRPr>
          </a:p>
        </p:txBody>
      </p:sp>
      <p:sp>
        <p:nvSpPr>
          <p:cNvPr id="3" name="Text 1"/>
          <p:cNvSpPr/>
          <p:nvPr/>
        </p:nvSpPr>
        <p:spPr>
          <a:xfrm>
            <a:off x="685800" y="2880360"/>
            <a:ext cx="10195560" cy="457200"/>
          </a:xfrm>
          <a:prstGeom prst="rect">
            <a:avLst/>
          </a:prstGeom>
          <a:noFill/>
          <a:ln/>
        </p:spPr>
        <p:txBody>
          <a:bodyPr wrap="square" rtlCol="0" anchor="ctr"/>
          <a:lstStyle/>
          <a:p>
            <a:pPr marL="0" indent="0">
              <a:buNone/>
            </a:pPr>
            <a:r>
              <a:rPr lang="en-US" sz="1800" dirty="0">
                <a:solidFill>
                  <a:srgbClr val="555555"/>
                </a:solidFill>
                <a:latin typeface="Times New Roman" panose="02020603050405020304" pitchFamily="18" charset="0"/>
                <a:ea typeface="Calibri" pitchFamily="34" charset="-122"/>
                <a:cs typeface="Times New Roman" panose="02020603050405020304" pitchFamily="18" charset="0"/>
              </a:rPr>
              <a:t>Implementation of a Network Security Solution </a:t>
            </a:r>
            <a:r>
              <a:rPr lang="en-US" dirty="0">
                <a:solidFill>
                  <a:srgbClr val="555555"/>
                </a:solidFill>
                <a:latin typeface="Times New Roman" panose="02020603050405020304" pitchFamily="18" charset="0"/>
                <a:ea typeface="Calibri" pitchFamily="34" charset="-122"/>
                <a:cs typeface="Times New Roman" panose="02020603050405020304" pitchFamily="18" charset="0"/>
              </a:rPr>
              <a:t>- </a:t>
            </a:r>
            <a:r>
              <a:rPr lang="en-US" sz="1800" dirty="0">
                <a:solidFill>
                  <a:srgbClr val="555555"/>
                </a:solidFill>
                <a:latin typeface="Times New Roman" panose="02020603050405020304" pitchFamily="18" charset="0"/>
                <a:ea typeface="Calibri" pitchFamily="34" charset="-122"/>
                <a:cs typeface="Times New Roman" panose="02020603050405020304" pitchFamily="18" charset="0"/>
              </a:rPr>
              <a:t>ACCA7032.</a:t>
            </a:r>
            <a:endParaRPr lang="en-US" sz="1800" dirty="0">
              <a:latin typeface="Times New Roman" panose="02020603050405020304" pitchFamily="18" charset="0"/>
              <a:cs typeface="Times New Roman" panose="02020603050405020304" pitchFamily="18" charset="0"/>
            </a:endParaRPr>
          </a:p>
        </p:txBody>
      </p:sp>
      <p:sp>
        <p:nvSpPr>
          <p:cNvPr id="4" name="Text 2"/>
          <p:cNvSpPr/>
          <p:nvPr/>
        </p:nvSpPr>
        <p:spPr>
          <a:xfrm>
            <a:off x="685800" y="3337560"/>
            <a:ext cx="10195560" cy="365760"/>
          </a:xfrm>
          <a:prstGeom prst="rect">
            <a:avLst/>
          </a:prstGeom>
          <a:noFill/>
          <a:ln/>
        </p:spPr>
        <p:txBody>
          <a:bodyPr wrap="square" rtlCol="0" anchor="ctr"/>
          <a:lstStyle/>
          <a:p>
            <a:pPr marL="0" indent="0">
              <a:buNone/>
            </a:pPr>
            <a:r>
              <a:rPr lang="en-US" sz="1400" i="1" dirty="0">
                <a:solidFill>
                  <a:srgbClr val="555555"/>
                </a:solidFill>
                <a:latin typeface="Times New Roman" panose="02020603050405020304" pitchFamily="18" charset="0"/>
                <a:ea typeface="Calibri" pitchFamily="34" charset="-122"/>
                <a:cs typeface="Times New Roman" panose="02020603050405020304" pitchFamily="18" charset="0"/>
              </a:rPr>
              <a:t>Evidence of Configuration, Testing and Demonstration</a:t>
            </a:r>
            <a:endParaRPr lang="en-US" sz="1400" dirty="0">
              <a:latin typeface="Times New Roman" panose="02020603050405020304" pitchFamily="18" charset="0"/>
              <a:cs typeface="Times New Roman" panose="02020603050405020304" pitchFamily="18" charset="0"/>
            </a:endParaRPr>
          </a:p>
        </p:txBody>
      </p:sp>
      <p:sp>
        <p:nvSpPr>
          <p:cNvPr id="5" name="Text 3"/>
          <p:cNvSpPr/>
          <p:nvPr/>
        </p:nvSpPr>
        <p:spPr>
          <a:xfrm>
            <a:off x="685800" y="4160520"/>
            <a:ext cx="10195560" cy="1280160"/>
          </a:xfrm>
          <a:prstGeom prst="rect">
            <a:avLst/>
          </a:prstGeom>
          <a:noFill/>
          <a:ln/>
        </p:spPr>
        <p:txBody>
          <a:bodyPr wrap="square" rtlCol="0" anchor="ctr"/>
          <a:lstStyle/>
          <a:p>
            <a:pPr marL="0" indent="0">
              <a:lnSpc>
                <a:spcPct val="135000"/>
              </a:lnSpc>
              <a:buNone/>
            </a:pPr>
            <a:r>
              <a:rPr lang="en-US" sz="1400" b="1" dirty="0">
                <a:solidFill>
                  <a:srgbClr val="222222"/>
                </a:solidFill>
                <a:latin typeface="Times New Roman" panose="02020603050405020304" pitchFamily="18" charset="0"/>
                <a:ea typeface="Calibri" pitchFamily="34" charset="-122"/>
                <a:cs typeface="Times New Roman" panose="02020603050405020304" pitchFamily="18" charset="0"/>
              </a:rPr>
              <a:t>Module: Enterprise Network Security (ACCA7032)</a:t>
            </a:r>
            <a:endParaRPr lang="en-US" sz="1400" b="1" dirty="0">
              <a:latin typeface="Times New Roman" panose="02020603050405020304" pitchFamily="18" charset="0"/>
              <a:cs typeface="Times New Roman" panose="02020603050405020304" pitchFamily="18" charset="0"/>
            </a:endParaRPr>
          </a:p>
          <a:p>
            <a:pPr>
              <a:lnSpc>
                <a:spcPct val="135000"/>
              </a:lnSpc>
            </a:pPr>
            <a:r>
              <a:rPr lang="en-US" sz="1400" b="1" dirty="0">
                <a:solidFill>
                  <a:srgbClr val="222222"/>
                </a:solidFill>
                <a:latin typeface="Times New Roman" panose="02020603050405020304" pitchFamily="18" charset="0"/>
                <a:ea typeface="Calibri" pitchFamily="34" charset="-122"/>
                <a:cs typeface="Times New Roman" panose="02020603050405020304" pitchFamily="18" charset="0"/>
              </a:rPr>
              <a:t>Programme: MSc Cybersecurity and Digital Forensics</a:t>
            </a:r>
            <a:br>
              <a:rPr lang="en-US" sz="1400" b="1" dirty="0">
                <a:solidFill>
                  <a:srgbClr val="222222"/>
                </a:solidFill>
                <a:latin typeface="Times New Roman" panose="02020603050405020304" pitchFamily="18" charset="0"/>
                <a:ea typeface="Calibri" pitchFamily="34" charset="-122"/>
                <a:cs typeface="Times New Roman" panose="02020603050405020304" pitchFamily="18" charset="0"/>
              </a:rPr>
            </a:br>
            <a:r>
              <a:rPr lang="en-US" sz="1400" b="1" dirty="0">
                <a:solidFill>
                  <a:srgbClr val="1F2937"/>
                </a:solidFill>
                <a:latin typeface="Times New Roman" panose="02020603050405020304" pitchFamily="18" charset="0"/>
                <a:ea typeface="Arial" pitchFamily="34" charset="-122"/>
                <a:cs typeface="Times New Roman" panose="02020603050405020304" pitchFamily="18" charset="0"/>
              </a:rPr>
              <a:t>Institution: University of Wales Trinity Saint David</a:t>
            </a:r>
            <a:endParaRPr lang="en-US" sz="1400" b="1" dirty="0">
              <a:latin typeface="Times New Roman" panose="02020603050405020304" pitchFamily="18" charset="0"/>
              <a:cs typeface="Times New Roman" panose="02020603050405020304" pitchFamily="18" charset="0"/>
            </a:endParaRPr>
          </a:p>
          <a:p>
            <a:pPr>
              <a:lnSpc>
                <a:spcPct val="135000"/>
              </a:lnSpc>
            </a:pPr>
            <a:r>
              <a:rPr lang="en-US" sz="1400" b="1" dirty="0">
                <a:solidFill>
                  <a:srgbClr val="222222"/>
                </a:solidFill>
                <a:latin typeface="Times New Roman" panose="02020603050405020304" pitchFamily="18" charset="0"/>
                <a:ea typeface="Calibri" pitchFamily="34" charset="-122"/>
                <a:cs typeface="Times New Roman" panose="02020603050405020304" pitchFamily="18" charset="0"/>
              </a:rPr>
              <a:t>Lecturer: </a:t>
            </a:r>
            <a:r>
              <a:rPr lang="en-GB" sz="1400" b="1" dirty="0">
                <a:latin typeface="Times New Roman" panose="02020603050405020304" pitchFamily="18" charset="0"/>
                <a:cs typeface="Times New Roman" panose="02020603050405020304" pitchFamily="18" charset="0"/>
              </a:rPr>
              <a:t>Dr. Alireza Esfahani</a:t>
            </a:r>
          </a:p>
          <a:p>
            <a:pPr marL="0" indent="0">
              <a:lnSpc>
                <a:spcPct val="135000"/>
              </a:lnSpc>
              <a:buNone/>
            </a:pPr>
            <a:r>
              <a:rPr lang="en-US" sz="1400" b="1" dirty="0">
                <a:solidFill>
                  <a:srgbClr val="222222"/>
                </a:solidFill>
                <a:latin typeface="Times New Roman" panose="02020603050405020304" pitchFamily="18" charset="0"/>
                <a:ea typeface="Calibri" pitchFamily="34" charset="-122"/>
                <a:cs typeface="Times New Roman" panose="02020603050405020304" pitchFamily="18" charset="0"/>
              </a:rPr>
              <a:t>Student Name: Md Arafat Rahman   Student ID: 2437469</a:t>
            </a:r>
            <a:endParaRPr lang="en-US" sz="1400" b="1" dirty="0">
              <a:latin typeface="Times New Roman" panose="02020603050405020304" pitchFamily="18" charset="0"/>
              <a:cs typeface="Times New Roman" panose="02020603050405020304" pitchFamily="18" charset="0"/>
            </a:endParaRPr>
          </a:p>
        </p:txBody>
      </p:sp>
      <p:sp>
        <p:nvSpPr>
          <p:cNvPr id="7" name="Text 5"/>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1</a:t>
            </a:r>
            <a:endParaRPr lang="en-US"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OVERVIEW</a:t>
            </a:r>
            <a:endParaRPr lang="en-US" sz="1400" dirty="0"/>
          </a:p>
        </p:txBody>
      </p:sp>
      <p:sp>
        <p:nvSpPr>
          <p:cNvPr id="3" name="Text 1"/>
          <p:cNvSpPr/>
          <p:nvPr/>
        </p:nvSpPr>
        <p:spPr>
          <a:xfrm>
            <a:off x="548640" y="777240"/>
            <a:ext cx="10515600" cy="640080"/>
          </a:xfrm>
          <a:prstGeom prst="rect">
            <a:avLst/>
          </a:prstGeom>
          <a:noFill/>
          <a:ln/>
        </p:spPr>
        <p:txBody>
          <a:bodyPr wrap="square" rtlCol="0" anchor="ctr"/>
          <a:lstStyle/>
          <a:p>
            <a:pPr marL="0" indent="0">
              <a:buNone/>
            </a:pPr>
            <a:r>
              <a:rPr lang="en-US" sz="2600" b="1" dirty="0">
                <a:solidFill>
                  <a:srgbClr val="222222"/>
                </a:solidFill>
                <a:latin typeface="Calibri" pitchFamily="34" charset="0"/>
                <a:ea typeface="Calibri" pitchFamily="34" charset="-122"/>
                <a:cs typeface="Calibri" pitchFamily="34" charset="-120"/>
              </a:rPr>
              <a:t>Structure of this Demonstration</a:t>
            </a:r>
            <a:endParaRPr lang="en-US" sz="2600" dirty="0"/>
          </a:p>
        </p:txBody>
      </p:sp>
      <p:sp>
        <p:nvSpPr>
          <p:cNvPr id="4" name="Text 2"/>
          <p:cNvSpPr/>
          <p:nvPr/>
        </p:nvSpPr>
        <p:spPr>
          <a:xfrm>
            <a:off x="548640" y="1783080"/>
            <a:ext cx="1371600" cy="822960"/>
          </a:xfrm>
          <a:prstGeom prst="rect">
            <a:avLst/>
          </a:prstGeom>
          <a:noFill/>
          <a:ln/>
        </p:spPr>
        <p:txBody>
          <a:bodyPr wrap="square" rtlCol="0" anchor="t"/>
          <a:lstStyle/>
          <a:p>
            <a:pPr marL="0" indent="0">
              <a:buNone/>
            </a:pPr>
            <a:r>
              <a:rPr lang="en-US" sz="1600" b="1" dirty="0">
                <a:solidFill>
                  <a:srgbClr val="1B4F72"/>
                </a:solidFill>
                <a:latin typeface="Calibri" pitchFamily="34" charset="0"/>
                <a:ea typeface="Calibri" pitchFamily="34" charset="-122"/>
                <a:cs typeface="Calibri" pitchFamily="34" charset="-120"/>
              </a:rPr>
              <a:t>Part 1</a:t>
            </a:r>
            <a:endParaRPr lang="en-US" sz="1600" dirty="0"/>
          </a:p>
        </p:txBody>
      </p:sp>
      <p:sp>
        <p:nvSpPr>
          <p:cNvPr id="5" name="Text 3"/>
          <p:cNvSpPr/>
          <p:nvPr/>
        </p:nvSpPr>
        <p:spPr>
          <a:xfrm>
            <a:off x="2011680" y="1783080"/>
            <a:ext cx="7589520" cy="822960"/>
          </a:xfrm>
          <a:prstGeom prst="rect">
            <a:avLst/>
          </a:prstGeom>
          <a:noFill/>
          <a:ln/>
        </p:spPr>
        <p:txBody>
          <a:bodyPr wrap="square" rtlCol="0" anchor="t"/>
          <a:lstStyle/>
          <a:p>
            <a:pPr marL="0" indent="0">
              <a:buNone/>
            </a:pPr>
            <a:r>
              <a:rPr lang="en-US" sz="1400" dirty="0">
                <a:solidFill>
                  <a:srgbClr val="222222"/>
                </a:solidFill>
                <a:latin typeface="Calibri" pitchFamily="34" charset="0"/>
                <a:ea typeface="Calibri" pitchFamily="34" charset="-122"/>
                <a:cs typeface="Calibri" pitchFamily="34" charset="-120"/>
              </a:rPr>
              <a:t>Installation, Configuration &amp; Licensing of A-GW, A-SMS and A-GUI</a:t>
            </a:r>
            <a:endParaRPr lang="en-US" sz="1400" dirty="0"/>
          </a:p>
        </p:txBody>
      </p:sp>
      <p:sp>
        <p:nvSpPr>
          <p:cNvPr id="6" name="Text 4"/>
          <p:cNvSpPr/>
          <p:nvPr/>
        </p:nvSpPr>
        <p:spPr>
          <a:xfrm>
            <a:off x="9692640" y="1783080"/>
            <a:ext cx="1463040" cy="822960"/>
          </a:xfrm>
          <a:prstGeom prst="rect">
            <a:avLst/>
          </a:prstGeom>
          <a:noFill/>
          <a:ln/>
        </p:spPr>
        <p:txBody>
          <a:bodyPr wrap="square" rtlCol="0" anchor="t"/>
          <a:lstStyle/>
          <a:p>
            <a:pPr marL="0" indent="0" algn="r">
              <a:buNone/>
            </a:pPr>
            <a:endParaRPr lang="en-US" sz="1400" dirty="0"/>
          </a:p>
        </p:txBody>
      </p:sp>
      <p:sp>
        <p:nvSpPr>
          <p:cNvPr id="7" name="Text 5"/>
          <p:cNvSpPr/>
          <p:nvPr/>
        </p:nvSpPr>
        <p:spPr>
          <a:xfrm>
            <a:off x="548640" y="2834640"/>
            <a:ext cx="1371600" cy="822960"/>
          </a:xfrm>
          <a:prstGeom prst="rect">
            <a:avLst/>
          </a:prstGeom>
          <a:noFill/>
          <a:ln/>
        </p:spPr>
        <p:txBody>
          <a:bodyPr wrap="square" rtlCol="0" anchor="t"/>
          <a:lstStyle/>
          <a:p>
            <a:pPr marL="0" indent="0">
              <a:buNone/>
            </a:pPr>
            <a:r>
              <a:rPr lang="en-US" sz="1600" b="1" dirty="0">
                <a:solidFill>
                  <a:srgbClr val="1B4F72"/>
                </a:solidFill>
                <a:latin typeface="Calibri" pitchFamily="34" charset="0"/>
                <a:ea typeface="Calibri" pitchFamily="34" charset="-122"/>
                <a:cs typeface="Calibri" pitchFamily="34" charset="-120"/>
              </a:rPr>
              <a:t>Part 2</a:t>
            </a:r>
            <a:endParaRPr lang="en-US" sz="1600" dirty="0"/>
          </a:p>
        </p:txBody>
      </p:sp>
      <p:sp>
        <p:nvSpPr>
          <p:cNvPr id="8" name="Text 6"/>
          <p:cNvSpPr/>
          <p:nvPr/>
        </p:nvSpPr>
        <p:spPr>
          <a:xfrm>
            <a:off x="2011680" y="2834640"/>
            <a:ext cx="7589520" cy="822960"/>
          </a:xfrm>
          <a:prstGeom prst="rect">
            <a:avLst/>
          </a:prstGeom>
          <a:noFill/>
          <a:ln/>
        </p:spPr>
        <p:txBody>
          <a:bodyPr wrap="square" rtlCol="0" anchor="t"/>
          <a:lstStyle/>
          <a:p>
            <a:pPr marL="0" indent="0">
              <a:buNone/>
            </a:pPr>
            <a:r>
              <a:rPr lang="en-US" sz="1400" dirty="0">
                <a:solidFill>
                  <a:srgbClr val="222222"/>
                </a:solidFill>
                <a:latin typeface="Calibri" pitchFamily="34" charset="0"/>
                <a:ea typeface="Calibri" pitchFamily="34" charset="-122"/>
                <a:cs typeface="Calibri" pitchFamily="34" charset="-120"/>
              </a:rPr>
              <a:t>Security Policy - Firewall Access Rules</a:t>
            </a:r>
            <a:endParaRPr lang="en-US" sz="1400" dirty="0"/>
          </a:p>
        </p:txBody>
      </p:sp>
      <p:sp>
        <p:nvSpPr>
          <p:cNvPr id="9" name="Text 7"/>
          <p:cNvSpPr/>
          <p:nvPr/>
        </p:nvSpPr>
        <p:spPr>
          <a:xfrm>
            <a:off x="9692640" y="2834640"/>
            <a:ext cx="1463040" cy="822960"/>
          </a:xfrm>
          <a:prstGeom prst="rect">
            <a:avLst/>
          </a:prstGeom>
          <a:noFill/>
          <a:ln/>
        </p:spPr>
        <p:txBody>
          <a:bodyPr wrap="square" rtlCol="0" anchor="t"/>
          <a:lstStyle/>
          <a:p>
            <a:pPr marL="0" indent="0" algn="r">
              <a:buNone/>
            </a:pPr>
            <a:endParaRPr lang="en-US" sz="1400" dirty="0"/>
          </a:p>
        </p:txBody>
      </p:sp>
      <p:sp>
        <p:nvSpPr>
          <p:cNvPr id="10" name="Text 8"/>
          <p:cNvSpPr/>
          <p:nvPr/>
        </p:nvSpPr>
        <p:spPr>
          <a:xfrm>
            <a:off x="548640" y="3886200"/>
            <a:ext cx="1371600" cy="822960"/>
          </a:xfrm>
          <a:prstGeom prst="rect">
            <a:avLst/>
          </a:prstGeom>
          <a:noFill/>
          <a:ln/>
        </p:spPr>
        <p:txBody>
          <a:bodyPr wrap="square" rtlCol="0" anchor="t"/>
          <a:lstStyle/>
          <a:p>
            <a:pPr marL="0" indent="0">
              <a:buNone/>
            </a:pPr>
            <a:r>
              <a:rPr lang="en-US" sz="1600" b="1" dirty="0">
                <a:solidFill>
                  <a:srgbClr val="1B4F72"/>
                </a:solidFill>
                <a:latin typeface="Calibri" pitchFamily="34" charset="0"/>
                <a:ea typeface="Calibri" pitchFamily="34" charset="-122"/>
                <a:cs typeface="Calibri" pitchFamily="34" charset="-120"/>
              </a:rPr>
              <a:t>Part 3</a:t>
            </a:r>
            <a:endParaRPr lang="en-US" sz="1600" dirty="0"/>
          </a:p>
        </p:txBody>
      </p:sp>
      <p:sp>
        <p:nvSpPr>
          <p:cNvPr id="11" name="Text 9"/>
          <p:cNvSpPr/>
          <p:nvPr/>
        </p:nvSpPr>
        <p:spPr>
          <a:xfrm>
            <a:off x="2011680" y="3886200"/>
            <a:ext cx="7589520" cy="822960"/>
          </a:xfrm>
          <a:prstGeom prst="rect">
            <a:avLst/>
          </a:prstGeom>
          <a:noFill/>
          <a:ln/>
        </p:spPr>
        <p:txBody>
          <a:bodyPr wrap="square" rtlCol="0" anchor="t"/>
          <a:lstStyle/>
          <a:p>
            <a:pPr marL="0" indent="0">
              <a:buNone/>
            </a:pPr>
            <a:r>
              <a:rPr lang="en-US" sz="1400" dirty="0">
                <a:solidFill>
                  <a:srgbClr val="222222"/>
                </a:solidFill>
                <a:latin typeface="Calibri" pitchFamily="34" charset="0"/>
                <a:ea typeface="Calibri" pitchFamily="34" charset="-122"/>
                <a:cs typeface="Calibri" pitchFamily="34" charset="-120"/>
              </a:rPr>
              <a:t>Additional Security Feature - Identity Awareness (Captive Portal)</a:t>
            </a:r>
            <a:endParaRPr lang="en-US" sz="1400" dirty="0"/>
          </a:p>
        </p:txBody>
      </p:sp>
      <p:sp>
        <p:nvSpPr>
          <p:cNvPr id="13" name="Text 11"/>
          <p:cNvSpPr/>
          <p:nvPr/>
        </p:nvSpPr>
        <p:spPr>
          <a:xfrm>
            <a:off x="548640" y="4937760"/>
            <a:ext cx="1371600" cy="822960"/>
          </a:xfrm>
          <a:prstGeom prst="rect">
            <a:avLst/>
          </a:prstGeom>
          <a:noFill/>
          <a:ln/>
        </p:spPr>
        <p:txBody>
          <a:bodyPr wrap="square" rtlCol="0" anchor="t"/>
          <a:lstStyle/>
          <a:p>
            <a:pPr marL="0" indent="0">
              <a:buNone/>
            </a:pPr>
            <a:r>
              <a:rPr lang="en-US" sz="1600" b="1" dirty="0">
                <a:solidFill>
                  <a:srgbClr val="1B4F72"/>
                </a:solidFill>
                <a:latin typeface="Calibri" pitchFamily="34" charset="0"/>
                <a:ea typeface="Calibri" pitchFamily="34" charset="-122"/>
                <a:cs typeface="Calibri" pitchFamily="34" charset="-120"/>
              </a:rPr>
              <a:t>Demo</a:t>
            </a:r>
            <a:endParaRPr lang="en-US" sz="1600" dirty="0"/>
          </a:p>
        </p:txBody>
      </p:sp>
      <p:sp>
        <p:nvSpPr>
          <p:cNvPr id="14" name="Text 12"/>
          <p:cNvSpPr/>
          <p:nvPr/>
        </p:nvSpPr>
        <p:spPr>
          <a:xfrm>
            <a:off x="2011680" y="4937760"/>
            <a:ext cx="7589520" cy="822960"/>
          </a:xfrm>
          <a:prstGeom prst="rect">
            <a:avLst/>
          </a:prstGeom>
          <a:noFill/>
          <a:ln/>
        </p:spPr>
        <p:txBody>
          <a:bodyPr wrap="square" rtlCol="0" anchor="t"/>
          <a:lstStyle/>
          <a:p>
            <a:pPr marL="0" indent="0">
              <a:buNone/>
            </a:pPr>
            <a:r>
              <a:rPr lang="en-US" sz="1400" dirty="0">
                <a:solidFill>
                  <a:srgbClr val="222222"/>
                </a:solidFill>
                <a:latin typeface="Calibri" pitchFamily="34" charset="0"/>
                <a:ea typeface="Calibri" pitchFamily="34" charset="-122"/>
                <a:cs typeface="Calibri" pitchFamily="34" charset="-120"/>
              </a:rPr>
              <a:t>Live demonstration, evidence and response to questioning</a:t>
            </a:r>
            <a:endParaRPr lang="en-US" sz="1400" dirty="0"/>
          </a:p>
        </p:txBody>
      </p:sp>
      <p:sp>
        <p:nvSpPr>
          <p:cNvPr id="15" name="Text 13"/>
          <p:cNvSpPr/>
          <p:nvPr/>
        </p:nvSpPr>
        <p:spPr>
          <a:xfrm>
            <a:off x="9692640" y="4937760"/>
            <a:ext cx="1463040" cy="822960"/>
          </a:xfrm>
          <a:prstGeom prst="rect">
            <a:avLst/>
          </a:prstGeom>
          <a:noFill/>
          <a:ln/>
        </p:spPr>
        <p:txBody>
          <a:bodyPr wrap="square" rtlCol="0" anchor="t"/>
          <a:lstStyle/>
          <a:p>
            <a:pPr marL="0" indent="0" algn="r">
              <a:buNone/>
            </a:pPr>
            <a:endParaRPr lang="en-US" sz="1400" dirty="0"/>
          </a:p>
        </p:txBody>
      </p:sp>
      <p:sp>
        <p:nvSpPr>
          <p:cNvPr id="17" name="Text 15"/>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502920"/>
            <a:ext cx="7315200" cy="365760"/>
          </a:xfrm>
          <a:prstGeom prst="rect">
            <a:avLst/>
          </a:prstGeom>
          <a:noFill/>
          <a:ln/>
        </p:spPr>
        <p:txBody>
          <a:bodyPr wrap="square" rtlCol="0" anchor="ctr"/>
          <a:lstStyle/>
          <a:p>
            <a:pPr marL="0" indent="0">
              <a:buNone/>
            </a:pPr>
            <a:r>
              <a:rPr lang="en-US" sz="1300" b="1" kern="0" spc="100" dirty="0">
                <a:solidFill>
                  <a:srgbClr val="1B4F72"/>
                </a:solidFill>
                <a:latin typeface="Calibri" pitchFamily="34" charset="0"/>
                <a:ea typeface="Calibri" pitchFamily="34" charset="-122"/>
                <a:cs typeface="Calibri" pitchFamily="34" charset="-120"/>
              </a:rPr>
              <a:t>PART 1 OF 3</a:t>
            </a:r>
            <a:endParaRPr lang="en-US" sz="1300" dirty="0"/>
          </a:p>
        </p:txBody>
      </p:sp>
      <p:sp>
        <p:nvSpPr>
          <p:cNvPr id="3" name="Text 1"/>
          <p:cNvSpPr/>
          <p:nvPr/>
        </p:nvSpPr>
        <p:spPr>
          <a:xfrm>
            <a:off x="548640" y="868680"/>
            <a:ext cx="10515600" cy="1005840"/>
          </a:xfrm>
          <a:prstGeom prst="rect">
            <a:avLst/>
          </a:prstGeom>
          <a:noFill/>
          <a:ln/>
        </p:spPr>
        <p:txBody>
          <a:bodyPr wrap="square" rtlCol="0" anchor="ctr"/>
          <a:lstStyle/>
          <a:p>
            <a:pPr marL="0" indent="0">
              <a:buNone/>
            </a:pPr>
            <a:r>
              <a:rPr lang="en-US" sz="3000" b="1" dirty="0">
                <a:solidFill>
                  <a:srgbClr val="222222"/>
                </a:solidFill>
                <a:latin typeface="Calibri" pitchFamily="34" charset="0"/>
                <a:ea typeface="Calibri" pitchFamily="34" charset="-122"/>
                <a:cs typeface="Calibri" pitchFamily="34" charset="-120"/>
              </a:rPr>
              <a:t>Installation, Configuration &amp; Licensing</a:t>
            </a:r>
            <a:endParaRPr lang="en-US" sz="3000" dirty="0"/>
          </a:p>
          <a:p>
            <a:pPr marL="0" indent="0">
              <a:buNone/>
            </a:pPr>
            <a:r>
              <a:rPr lang="en-US" sz="3000" b="1" dirty="0">
                <a:solidFill>
                  <a:srgbClr val="222222"/>
                </a:solidFill>
                <a:latin typeface="Calibri" pitchFamily="34" charset="0"/>
                <a:ea typeface="Calibri" pitchFamily="34" charset="-122"/>
                <a:cs typeface="Calibri" pitchFamily="34" charset="-120"/>
              </a:rPr>
              <a:t>of A-GW, A-SMS and A-GUI</a:t>
            </a:r>
            <a:endParaRPr lang="en-US" sz="3000" dirty="0"/>
          </a:p>
        </p:txBody>
      </p:sp>
      <p:sp>
        <p:nvSpPr>
          <p:cNvPr id="4" name="Text 2"/>
          <p:cNvSpPr/>
          <p:nvPr/>
        </p:nvSpPr>
        <p:spPr>
          <a:xfrm>
            <a:off x="548640" y="1965960"/>
            <a:ext cx="10515600" cy="914400"/>
          </a:xfrm>
          <a:prstGeom prst="rect">
            <a:avLst/>
          </a:prstGeom>
          <a:noFill/>
          <a:ln/>
        </p:spPr>
        <p:txBody>
          <a:bodyPr wrap="square" rtlCol="0" anchor="ctr"/>
          <a:lstStyle/>
          <a:p>
            <a:pPr marL="0" indent="0">
              <a:lnSpc>
                <a:spcPct val="120000"/>
              </a:lnSpc>
              <a:buNone/>
            </a:pPr>
            <a:r>
              <a:rPr lang="en-US" sz="1400" dirty="0">
                <a:solidFill>
                  <a:srgbClr val="222222"/>
                </a:solidFill>
                <a:latin typeface="Calibri" pitchFamily="34" charset="0"/>
                <a:ea typeface="Calibri" pitchFamily="34" charset="-122"/>
                <a:cs typeface="Calibri" pitchFamily="34" charset="-120"/>
              </a:rPr>
              <a:t>A Check Point Security Management Server (A-SMS) and Security Gateway (A-GW) were deployed on Gaia OS and centrally managed through SmartConsole (A-GUI). Both appliances were licensed via SmartUpdate, and successful connectivity plus policy installation confirm centralised management of the Swansea network.</a:t>
            </a:r>
            <a:endParaRPr lang="en-US" sz="1400" dirty="0"/>
          </a:p>
        </p:txBody>
      </p:sp>
      <p:sp>
        <p:nvSpPr>
          <p:cNvPr id="6"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A-GW / A-SMS / A-GUI SETUP</a:t>
            </a:r>
            <a:endParaRPr lang="en-US" sz="1400" dirty="0"/>
          </a:p>
        </p:txBody>
      </p:sp>
      <p:pic>
        <p:nvPicPr>
          <p:cNvPr id="3" name="Image 0" descr="/home/claude/imgs/s3.png"/>
          <p:cNvPicPr>
            <a:picLocks noChangeAspect="1"/>
          </p:cNvPicPr>
          <p:nvPr/>
        </p:nvPicPr>
        <p:blipFill>
          <a:blip r:embed="rId3"/>
          <a:stretch>
            <a:fillRect/>
          </a:stretch>
        </p:blipFill>
        <p:spPr>
          <a:xfrm>
            <a:off x="502920" y="868680"/>
            <a:ext cx="5074920" cy="2852928"/>
          </a:xfrm>
          <a:prstGeom prst="rect">
            <a:avLst/>
          </a:prstGeom>
        </p:spPr>
      </p:pic>
      <p:sp>
        <p:nvSpPr>
          <p:cNvPr id="4" name="Text 1"/>
          <p:cNvSpPr/>
          <p:nvPr/>
        </p:nvSpPr>
        <p:spPr>
          <a:xfrm>
            <a:off x="50292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SmartConsole (A-GUI) login screen used to connect to the Security Management Server, A-SMS (10.1.1.101), so the firewall policy and gateway objects can be managed centrally rather than configured locally on each device.</a:t>
            </a:r>
            <a:endParaRPr lang="en-US" sz="1200" dirty="0"/>
          </a:p>
        </p:txBody>
      </p:sp>
      <p:pic>
        <p:nvPicPr>
          <p:cNvPr id="5" name="Image 1" descr="/home/claude/imgs/s4.png"/>
          <p:cNvPicPr>
            <a:picLocks noChangeAspect="1"/>
          </p:cNvPicPr>
          <p:nvPr/>
        </p:nvPicPr>
        <p:blipFill>
          <a:blip r:embed="rId4"/>
          <a:stretch>
            <a:fillRect/>
          </a:stretch>
        </p:blipFill>
        <p:spPr>
          <a:xfrm>
            <a:off x="6263640" y="868680"/>
            <a:ext cx="5074920" cy="2852928"/>
          </a:xfrm>
          <a:prstGeom prst="rect">
            <a:avLst/>
          </a:prstGeom>
        </p:spPr>
      </p:pic>
      <p:sp>
        <p:nvSpPr>
          <p:cNvPr id="6" name="Text 2"/>
          <p:cNvSpPr/>
          <p:nvPr/>
        </p:nvSpPr>
        <p:spPr>
          <a:xfrm>
            <a:off x="626364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A-GW gateway object summary showing IP 10.1.1.1, version R81.20, the Standard access-control policy already installed, and license status OK, confirming the gateway is correctly registered with A-SMS.</a:t>
            </a:r>
            <a:endParaRPr lang="en-US" sz="1200" dirty="0"/>
          </a:p>
        </p:txBody>
      </p:sp>
      <p:sp>
        <p:nvSpPr>
          <p:cNvPr id="8"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A-GW / A-SMS / A-GUI SETUP</a:t>
            </a:r>
            <a:endParaRPr lang="en-US" sz="1400" dirty="0"/>
          </a:p>
        </p:txBody>
      </p:sp>
      <p:pic>
        <p:nvPicPr>
          <p:cNvPr id="3" name="Image 0" descr="/home/claude/imgs/s5.png"/>
          <p:cNvPicPr>
            <a:picLocks noChangeAspect="1"/>
          </p:cNvPicPr>
          <p:nvPr/>
        </p:nvPicPr>
        <p:blipFill>
          <a:blip r:embed="rId3"/>
          <a:stretch>
            <a:fillRect/>
          </a:stretch>
        </p:blipFill>
        <p:spPr>
          <a:xfrm>
            <a:off x="502920" y="868680"/>
            <a:ext cx="5074920" cy="2852928"/>
          </a:xfrm>
          <a:prstGeom prst="rect">
            <a:avLst/>
          </a:prstGeom>
        </p:spPr>
      </p:pic>
      <p:sp>
        <p:nvSpPr>
          <p:cNvPr id="4" name="Text 1"/>
          <p:cNvSpPr/>
          <p:nvPr/>
        </p:nvSpPr>
        <p:spPr>
          <a:xfrm>
            <a:off x="50292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A-SMS management server summary showing IP 10.1.1.101, version R81.20 and license status OK, confirming the management server itself is healthy and ready to push policy to the gateway.</a:t>
            </a:r>
            <a:endParaRPr lang="en-US" sz="1200" dirty="0"/>
          </a:p>
        </p:txBody>
      </p:sp>
      <p:pic>
        <p:nvPicPr>
          <p:cNvPr id="5" name="Image 1" descr="/home/claude/imgs/s6.png"/>
          <p:cNvPicPr>
            <a:picLocks noChangeAspect="1"/>
          </p:cNvPicPr>
          <p:nvPr/>
        </p:nvPicPr>
        <p:blipFill>
          <a:blip r:embed="rId4"/>
          <a:stretch>
            <a:fillRect/>
          </a:stretch>
        </p:blipFill>
        <p:spPr>
          <a:xfrm>
            <a:off x="6263640" y="868680"/>
            <a:ext cx="5074920" cy="2852928"/>
          </a:xfrm>
          <a:prstGeom prst="rect">
            <a:avLst/>
          </a:prstGeom>
        </p:spPr>
      </p:pic>
      <p:sp>
        <p:nvSpPr>
          <p:cNvPr id="6" name="Text 2"/>
          <p:cNvSpPr/>
          <p:nvPr/>
        </p:nvSpPr>
        <p:spPr>
          <a:xfrm>
            <a:off x="626364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Installing the Standard security policy from SmartConsole onto A-GW , this step pushes every access-control rule created in SmartConsole down to the live gateway so it takes effect.</a:t>
            </a:r>
            <a:endParaRPr lang="en-US" sz="1200" dirty="0"/>
          </a:p>
        </p:txBody>
      </p:sp>
      <p:sp>
        <p:nvSpPr>
          <p:cNvPr id="8"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A-GW / A-SMS / A-GUI SETUP</a:t>
            </a:r>
            <a:endParaRPr lang="en-US" sz="1400" dirty="0"/>
          </a:p>
        </p:txBody>
      </p:sp>
      <p:pic>
        <p:nvPicPr>
          <p:cNvPr id="3" name="Image 0" descr="/home/claude/imgs/s7.png"/>
          <p:cNvPicPr>
            <a:picLocks noChangeAspect="1"/>
          </p:cNvPicPr>
          <p:nvPr/>
        </p:nvPicPr>
        <p:blipFill>
          <a:blip r:embed="rId3"/>
          <a:stretch>
            <a:fillRect/>
          </a:stretch>
        </p:blipFill>
        <p:spPr>
          <a:xfrm>
            <a:off x="502920" y="868680"/>
            <a:ext cx="5074920" cy="2852928"/>
          </a:xfrm>
          <a:prstGeom prst="rect">
            <a:avLst/>
          </a:prstGeom>
        </p:spPr>
      </p:pic>
      <p:sp>
        <p:nvSpPr>
          <p:cNvPr id="4" name="Text 1"/>
          <p:cNvSpPr/>
          <p:nvPr/>
        </p:nvSpPr>
        <p:spPr>
          <a:xfrm>
            <a:off x="50292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Check Point SmartUpdate showing the licenses attached to A-GW and A-SMS, including SKU and expiry dates - required so the Access Control blade stays active and supported.</a:t>
            </a:r>
            <a:endParaRPr lang="en-US" sz="1200" dirty="0"/>
          </a:p>
        </p:txBody>
      </p:sp>
      <p:pic>
        <p:nvPicPr>
          <p:cNvPr id="5" name="Image 1" descr="/home/claude/imgs/s8.png"/>
          <p:cNvPicPr>
            <a:picLocks noChangeAspect="1"/>
          </p:cNvPicPr>
          <p:nvPr/>
        </p:nvPicPr>
        <p:blipFill>
          <a:blip r:embed="rId4"/>
          <a:stretch>
            <a:fillRect/>
          </a:stretch>
        </p:blipFill>
        <p:spPr>
          <a:xfrm>
            <a:off x="6263640" y="868680"/>
            <a:ext cx="5074920" cy="2852928"/>
          </a:xfrm>
          <a:prstGeom prst="rect">
            <a:avLst/>
          </a:prstGeom>
        </p:spPr>
      </p:pic>
      <p:sp>
        <p:nvSpPr>
          <p:cNvPr id="6" name="Text 2"/>
          <p:cNvSpPr/>
          <p:nvPr/>
        </p:nvSpPr>
        <p:spPr>
          <a:xfrm>
            <a:off x="626364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Recent Tasks panel confirming the policy installation on A-GW succeeded, with a timestamped history of earlier attempts shown as evidence of iterative testing and troubleshooting.</a:t>
            </a:r>
            <a:endParaRPr lang="en-US" sz="1200" dirty="0"/>
          </a:p>
        </p:txBody>
      </p:sp>
      <p:sp>
        <p:nvSpPr>
          <p:cNvPr id="8"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502920"/>
            <a:ext cx="7315200" cy="365760"/>
          </a:xfrm>
          <a:prstGeom prst="rect">
            <a:avLst/>
          </a:prstGeom>
          <a:noFill/>
          <a:ln/>
        </p:spPr>
        <p:txBody>
          <a:bodyPr wrap="square" rtlCol="0" anchor="ctr"/>
          <a:lstStyle/>
          <a:p>
            <a:pPr marL="0" indent="0">
              <a:buNone/>
            </a:pPr>
            <a:r>
              <a:rPr lang="en-US" sz="1300" b="1" kern="0" spc="100" dirty="0">
                <a:solidFill>
                  <a:srgbClr val="1B4F72"/>
                </a:solidFill>
                <a:latin typeface="Calibri" pitchFamily="34" charset="0"/>
                <a:ea typeface="Calibri" pitchFamily="34" charset="-122"/>
                <a:cs typeface="Calibri" pitchFamily="34" charset="-120"/>
              </a:rPr>
              <a:t>PART 2 OF 3</a:t>
            </a:r>
            <a:endParaRPr lang="en-US" sz="1300" dirty="0"/>
          </a:p>
        </p:txBody>
      </p:sp>
      <p:sp>
        <p:nvSpPr>
          <p:cNvPr id="3" name="Text 1"/>
          <p:cNvSpPr/>
          <p:nvPr/>
        </p:nvSpPr>
        <p:spPr>
          <a:xfrm>
            <a:off x="548640" y="868680"/>
            <a:ext cx="10515600" cy="1005840"/>
          </a:xfrm>
          <a:prstGeom prst="rect">
            <a:avLst/>
          </a:prstGeom>
          <a:noFill/>
          <a:ln/>
        </p:spPr>
        <p:txBody>
          <a:bodyPr wrap="square" rtlCol="0" anchor="ctr"/>
          <a:lstStyle/>
          <a:p>
            <a:pPr marL="0" indent="0">
              <a:buNone/>
            </a:pPr>
            <a:r>
              <a:rPr lang="en-US" sz="3000" b="1" dirty="0">
                <a:solidFill>
                  <a:srgbClr val="222222"/>
                </a:solidFill>
                <a:latin typeface="Calibri" pitchFamily="34" charset="0"/>
                <a:ea typeface="Calibri" pitchFamily="34" charset="-122"/>
                <a:cs typeface="Calibri" pitchFamily="34" charset="-120"/>
              </a:rPr>
              <a:t>Security Policy -</a:t>
            </a:r>
            <a:endParaRPr lang="en-US" sz="3000" dirty="0"/>
          </a:p>
          <a:p>
            <a:pPr marL="0" indent="0">
              <a:buNone/>
            </a:pPr>
            <a:r>
              <a:rPr lang="en-US" sz="3000" b="1" dirty="0">
                <a:solidFill>
                  <a:srgbClr val="222222"/>
                </a:solidFill>
                <a:latin typeface="Calibri" pitchFamily="34" charset="0"/>
                <a:ea typeface="Calibri" pitchFamily="34" charset="-122"/>
                <a:cs typeface="Calibri" pitchFamily="34" charset="-120"/>
              </a:rPr>
              <a:t>Firewall Access Rules</a:t>
            </a:r>
            <a:endParaRPr lang="en-US" sz="3000" dirty="0"/>
          </a:p>
        </p:txBody>
      </p:sp>
      <p:sp>
        <p:nvSpPr>
          <p:cNvPr id="4" name="Text 2"/>
          <p:cNvSpPr/>
          <p:nvPr/>
        </p:nvSpPr>
        <p:spPr>
          <a:xfrm>
            <a:off x="548640" y="1965960"/>
            <a:ext cx="10515600" cy="914400"/>
          </a:xfrm>
          <a:prstGeom prst="rect">
            <a:avLst/>
          </a:prstGeom>
          <a:noFill/>
          <a:ln/>
        </p:spPr>
        <p:txBody>
          <a:bodyPr wrap="square" rtlCol="0" anchor="ctr"/>
          <a:lstStyle/>
          <a:p>
            <a:pPr marL="0" indent="0">
              <a:lnSpc>
                <a:spcPct val="120000"/>
              </a:lnSpc>
              <a:buNone/>
            </a:pPr>
            <a:r>
              <a:rPr lang="en-US" sz="1400" dirty="0">
                <a:solidFill>
                  <a:srgbClr val="222222"/>
                </a:solidFill>
                <a:latin typeface="Calibri" pitchFamily="34" charset="0"/>
                <a:ea typeface="Calibri" pitchFamily="34" charset="-122"/>
                <a:cs typeface="Calibri" pitchFamily="34" charset="-120"/>
              </a:rPr>
              <a:t>An access control policy was configured on A-GW to permit ICMP, HTTP/HTTPS and SSH management traffic from the Swansea network, while explicitly blocking Telnet as an insecure legacy protocol. Each rule was verified through live traffic tests and confirmed in the SmartConsole logs.</a:t>
            </a:r>
            <a:endParaRPr lang="en-US" sz="1400" dirty="0"/>
          </a:p>
        </p:txBody>
      </p:sp>
      <p:sp>
        <p:nvSpPr>
          <p:cNvPr id="5" name="Text 3"/>
          <p:cNvSpPr/>
          <p:nvPr/>
        </p:nvSpPr>
        <p:spPr>
          <a:xfrm>
            <a:off x="548640" y="2971800"/>
            <a:ext cx="10515600" cy="365760"/>
          </a:xfrm>
          <a:prstGeom prst="rect">
            <a:avLst/>
          </a:prstGeom>
          <a:noFill/>
          <a:ln/>
        </p:spPr>
        <p:txBody>
          <a:bodyPr wrap="square" rtlCol="0" anchor="ctr"/>
          <a:lstStyle/>
          <a:p>
            <a:pPr marL="0" indent="0">
              <a:buNone/>
            </a:pPr>
            <a:r>
              <a:rPr lang="en-US" sz="1400" b="1" dirty="0">
                <a:solidFill>
                  <a:srgbClr val="555555"/>
                </a:solidFill>
                <a:latin typeface="Calibri" pitchFamily="34" charset="0"/>
                <a:ea typeface="Calibri" pitchFamily="34" charset="-122"/>
                <a:cs typeface="Calibri" pitchFamily="34" charset="-120"/>
              </a:rPr>
              <a:t>Why these were added:</a:t>
            </a:r>
            <a:endParaRPr lang="en-US" sz="1400" dirty="0"/>
          </a:p>
        </p:txBody>
      </p:sp>
      <p:sp>
        <p:nvSpPr>
          <p:cNvPr id="6" name="Text 4"/>
          <p:cNvSpPr/>
          <p:nvPr/>
        </p:nvSpPr>
        <p:spPr>
          <a:xfrm>
            <a:off x="548640" y="3383280"/>
            <a:ext cx="10515600" cy="2926080"/>
          </a:xfrm>
          <a:prstGeom prst="rect">
            <a:avLst/>
          </a:prstGeom>
          <a:noFill/>
          <a:ln/>
        </p:spPr>
        <p:txBody>
          <a:bodyPr wrap="square" rtlCol="0" anchor="t"/>
          <a:lstStyle/>
          <a:p>
            <a:pPr marL="342900" indent="-342900">
              <a:lnSpc>
                <a:spcPct val="125000"/>
              </a:lnSpc>
              <a:buSzPct val="100000"/>
              <a:buChar char="•"/>
            </a:pPr>
            <a:r>
              <a:rPr lang="en-US" sz="1300" dirty="0">
                <a:solidFill>
                  <a:srgbClr val="222222"/>
                </a:solidFill>
                <a:latin typeface="Calibri" pitchFamily="34" charset="0"/>
                <a:ea typeface="Calibri" pitchFamily="34" charset="-122"/>
                <a:cs typeface="Calibri" pitchFamily="34" charset="-120"/>
              </a:rPr>
              <a:t>Allow-ICMP - lets admins ping between hosts to test connectivity and troubleshoot the network quickly.</a:t>
            </a:r>
            <a:endParaRPr lang="en-US" sz="1300" dirty="0"/>
          </a:p>
          <a:p>
            <a:pPr marL="342900" indent="-342900">
              <a:lnSpc>
                <a:spcPct val="125000"/>
              </a:lnSpc>
              <a:buSzPct val="100000"/>
              <a:buChar char="•"/>
            </a:pPr>
            <a:r>
              <a:rPr lang="en-US" sz="1300" dirty="0">
                <a:solidFill>
                  <a:srgbClr val="222222"/>
                </a:solidFill>
                <a:latin typeface="Calibri" pitchFamily="34" charset="0"/>
                <a:ea typeface="Calibri" pitchFamily="34" charset="-122"/>
                <a:cs typeface="Calibri" pitchFamily="34" charset="-120"/>
              </a:rPr>
              <a:t>Allow-HTTP/HTTPS -  required so administrators can reach the GAiA WebUI portal for gateway management.</a:t>
            </a:r>
            <a:endParaRPr lang="en-US" sz="1300" dirty="0"/>
          </a:p>
          <a:p>
            <a:pPr marL="342900" indent="-342900">
              <a:lnSpc>
                <a:spcPct val="125000"/>
              </a:lnSpc>
              <a:buSzPct val="100000"/>
              <a:buChar char="•"/>
            </a:pPr>
            <a:r>
              <a:rPr lang="en-US" sz="1300" dirty="0">
                <a:solidFill>
                  <a:srgbClr val="222222"/>
                </a:solidFill>
                <a:latin typeface="Calibri" pitchFamily="34" charset="0"/>
                <a:ea typeface="Calibri" pitchFamily="34" charset="-122"/>
                <a:cs typeface="Calibri" pitchFamily="34" charset="-120"/>
              </a:rPr>
              <a:t>Allow-SSH - gives secure, encrypted command-line access to A-GW instead of relying on Telnet.</a:t>
            </a:r>
            <a:endParaRPr lang="en-US" sz="1300" dirty="0"/>
          </a:p>
          <a:p>
            <a:pPr marL="342900" indent="-342900">
              <a:lnSpc>
                <a:spcPct val="125000"/>
              </a:lnSpc>
              <a:buSzPct val="100000"/>
              <a:buChar char="•"/>
            </a:pPr>
            <a:r>
              <a:rPr lang="en-US" sz="1300" dirty="0">
                <a:solidFill>
                  <a:srgbClr val="222222"/>
                </a:solidFill>
                <a:latin typeface="Calibri" pitchFamily="34" charset="0"/>
                <a:ea typeface="Calibri" pitchFamily="34" charset="-122"/>
                <a:cs typeface="Calibri" pitchFamily="34" charset="-120"/>
              </a:rPr>
              <a:t>Block-Telnet,  Telnet sends usernames and passwords in plain text, so it is explicitly blocked to stop credentials being intercepted.</a:t>
            </a:r>
            <a:endParaRPr lang="en-US" sz="1300" dirty="0"/>
          </a:p>
        </p:txBody>
      </p:sp>
      <p:sp>
        <p:nvSpPr>
          <p:cNvPr id="8" name="Text 6"/>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FIREWALL RULES - ICMP</a:t>
            </a:r>
            <a:endParaRPr lang="en-US" sz="1400" dirty="0"/>
          </a:p>
        </p:txBody>
      </p:sp>
      <p:pic>
        <p:nvPicPr>
          <p:cNvPr id="3" name="Image 0" descr="/home/claude/imgs/s10.png"/>
          <p:cNvPicPr>
            <a:picLocks noChangeAspect="1"/>
          </p:cNvPicPr>
          <p:nvPr/>
        </p:nvPicPr>
        <p:blipFill>
          <a:blip r:embed="rId3"/>
          <a:stretch>
            <a:fillRect/>
          </a:stretch>
        </p:blipFill>
        <p:spPr>
          <a:xfrm>
            <a:off x="502920" y="868680"/>
            <a:ext cx="5074920" cy="2852928"/>
          </a:xfrm>
          <a:prstGeom prst="rect">
            <a:avLst/>
          </a:prstGeom>
        </p:spPr>
      </p:pic>
      <p:sp>
        <p:nvSpPr>
          <p:cNvPr id="4" name="Text 1"/>
          <p:cNvSpPr/>
          <p:nvPr/>
        </p:nvSpPr>
        <p:spPr>
          <a:xfrm>
            <a:off x="50292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Allow-ICMP rule added to the Security Policy so basic reachability (ping) between the management network and A-GW can be tested; verified here with a successful ping from A-GUI to A-GW.</a:t>
            </a:r>
            <a:endParaRPr lang="en-US" sz="1200" dirty="0"/>
          </a:p>
        </p:txBody>
      </p:sp>
      <p:pic>
        <p:nvPicPr>
          <p:cNvPr id="5" name="Image 1" descr="/home/claude/imgs/s11.png"/>
          <p:cNvPicPr>
            <a:picLocks noChangeAspect="1"/>
          </p:cNvPicPr>
          <p:nvPr/>
        </p:nvPicPr>
        <p:blipFill>
          <a:blip r:embed="rId4"/>
          <a:stretch>
            <a:fillRect/>
          </a:stretch>
        </p:blipFill>
        <p:spPr>
          <a:xfrm>
            <a:off x="6263640" y="868680"/>
            <a:ext cx="5074920" cy="2852928"/>
          </a:xfrm>
          <a:prstGeom prst="rect">
            <a:avLst/>
          </a:prstGeom>
        </p:spPr>
      </p:pic>
      <p:sp>
        <p:nvSpPr>
          <p:cNvPr id="6" name="Text 2"/>
          <p:cNvSpPr/>
          <p:nvPr/>
        </p:nvSpPr>
        <p:spPr>
          <a:xfrm>
            <a:off x="626364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SmartConsole log confirming the ICMP echo-request from A-GUI matched the Allow-ICMP rule and was permitted through the firewall, proving the rule is active and working.</a:t>
            </a:r>
            <a:endParaRPr lang="en-US" sz="1200" dirty="0"/>
          </a:p>
        </p:txBody>
      </p:sp>
      <p:sp>
        <p:nvSpPr>
          <p:cNvPr id="8"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FIREWALL RULES - HTTP/HTTPS</a:t>
            </a:r>
            <a:endParaRPr lang="en-US" sz="1400" dirty="0"/>
          </a:p>
        </p:txBody>
      </p:sp>
      <p:pic>
        <p:nvPicPr>
          <p:cNvPr id="3" name="Image 0" descr="/home/claude/imgs/s12.png"/>
          <p:cNvPicPr>
            <a:picLocks noChangeAspect="1"/>
          </p:cNvPicPr>
          <p:nvPr/>
        </p:nvPicPr>
        <p:blipFill>
          <a:blip r:embed="rId3"/>
          <a:stretch>
            <a:fillRect/>
          </a:stretch>
        </p:blipFill>
        <p:spPr>
          <a:xfrm>
            <a:off x="502920" y="868680"/>
            <a:ext cx="5074920" cy="2852928"/>
          </a:xfrm>
          <a:prstGeom prst="rect">
            <a:avLst/>
          </a:prstGeom>
        </p:spPr>
      </p:pic>
      <p:sp>
        <p:nvSpPr>
          <p:cNvPr id="4" name="Text 1"/>
          <p:cNvSpPr/>
          <p:nvPr/>
        </p:nvSpPr>
        <p:spPr>
          <a:xfrm>
            <a:off x="50292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Allow-HTTP(S) rule added so administrators can reach the GAiA WebUI for device management; verified here by successfully loading the portal at https://10.1.1.1 from A-GUI.</a:t>
            </a:r>
            <a:endParaRPr lang="en-US" sz="1200" dirty="0"/>
          </a:p>
        </p:txBody>
      </p:sp>
      <p:pic>
        <p:nvPicPr>
          <p:cNvPr id="5" name="Image 1" descr="/home/claude/imgs/s13.png"/>
          <p:cNvPicPr>
            <a:picLocks noChangeAspect="1"/>
          </p:cNvPicPr>
          <p:nvPr/>
        </p:nvPicPr>
        <p:blipFill>
          <a:blip r:embed="rId4"/>
          <a:stretch>
            <a:fillRect/>
          </a:stretch>
        </p:blipFill>
        <p:spPr>
          <a:xfrm>
            <a:off x="6263640" y="868680"/>
            <a:ext cx="5074920" cy="2852928"/>
          </a:xfrm>
          <a:prstGeom prst="rect">
            <a:avLst/>
          </a:prstGeom>
        </p:spPr>
      </p:pic>
      <p:sp>
        <p:nvSpPr>
          <p:cNvPr id="6" name="Text 2"/>
          <p:cNvSpPr/>
          <p:nvPr/>
        </p:nvSpPr>
        <p:spPr>
          <a:xfrm>
            <a:off x="626364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SmartConsole log showing repeated HTTPS connections from A-GUI to A-GW matched the Allow-HTTP rule, confirming management-portal access is working as intended.</a:t>
            </a:r>
            <a:endParaRPr lang="en-US" sz="1200" dirty="0"/>
          </a:p>
        </p:txBody>
      </p:sp>
      <p:sp>
        <p:nvSpPr>
          <p:cNvPr id="8"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FIREWALL RULES - SSH</a:t>
            </a:r>
            <a:endParaRPr lang="en-US" sz="1400" dirty="0"/>
          </a:p>
        </p:txBody>
      </p:sp>
      <p:pic>
        <p:nvPicPr>
          <p:cNvPr id="3" name="Image 0" descr="/home/claude/imgs/s14.png"/>
          <p:cNvPicPr>
            <a:picLocks noChangeAspect="1"/>
          </p:cNvPicPr>
          <p:nvPr/>
        </p:nvPicPr>
        <p:blipFill>
          <a:blip r:embed="rId3"/>
          <a:stretch>
            <a:fillRect/>
          </a:stretch>
        </p:blipFill>
        <p:spPr>
          <a:xfrm>
            <a:off x="502920" y="868680"/>
            <a:ext cx="5074920" cy="2852928"/>
          </a:xfrm>
          <a:prstGeom prst="rect">
            <a:avLst/>
          </a:prstGeom>
        </p:spPr>
      </p:pic>
      <p:sp>
        <p:nvSpPr>
          <p:cNvPr id="4" name="Text 1"/>
          <p:cNvSpPr/>
          <p:nvPr/>
        </p:nvSpPr>
        <p:spPr>
          <a:xfrm>
            <a:off x="50292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Allow-SSH rule added to permit secure, encrypted command-line administration of A-GW; verified by successfully connecting via SSH from A-GUI into A-GW (10.1.1.1).</a:t>
            </a:r>
            <a:endParaRPr lang="en-US" sz="1200" dirty="0"/>
          </a:p>
        </p:txBody>
      </p:sp>
      <p:pic>
        <p:nvPicPr>
          <p:cNvPr id="5" name="Image 1" descr="/home/claude/imgs/s15.png"/>
          <p:cNvPicPr>
            <a:picLocks noChangeAspect="1"/>
          </p:cNvPicPr>
          <p:nvPr/>
        </p:nvPicPr>
        <p:blipFill>
          <a:blip r:embed="rId4"/>
          <a:stretch>
            <a:fillRect/>
          </a:stretch>
        </p:blipFill>
        <p:spPr>
          <a:xfrm>
            <a:off x="6263640" y="868680"/>
            <a:ext cx="5074920" cy="2852928"/>
          </a:xfrm>
          <a:prstGeom prst="rect">
            <a:avLst/>
          </a:prstGeom>
        </p:spPr>
      </p:pic>
      <p:sp>
        <p:nvSpPr>
          <p:cNvPr id="6" name="Text 2"/>
          <p:cNvSpPr/>
          <p:nvPr/>
        </p:nvSpPr>
        <p:spPr>
          <a:xfrm>
            <a:off x="626364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SmartConsole log confirming the SSH session from A-GUI matched the Allow-SSH rule, showing administrative CLI access is working and being logged for audit purposes.</a:t>
            </a:r>
            <a:endParaRPr lang="en-US" sz="1200" dirty="0"/>
          </a:p>
        </p:txBody>
      </p:sp>
      <p:sp>
        <p:nvSpPr>
          <p:cNvPr id="8"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FIREWALL RULES - TELNET (BLOCKED)</a:t>
            </a:r>
            <a:endParaRPr lang="en-US" sz="1400" dirty="0"/>
          </a:p>
        </p:txBody>
      </p:sp>
      <p:pic>
        <p:nvPicPr>
          <p:cNvPr id="3" name="Image 0" descr="/home/claude/imgs/s16.png"/>
          <p:cNvPicPr>
            <a:picLocks noChangeAspect="1"/>
          </p:cNvPicPr>
          <p:nvPr/>
        </p:nvPicPr>
        <p:blipFill>
          <a:blip r:embed="rId3"/>
          <a:stretch>
            <a:fillRect/>
          </a:stretch>
        </p:blipFill>
        <p:spPr>
          <a:xfrm>
            <a:off x="502920" y="868680"/>
            <a:ext cx="5074920" cy="2852928"/>
          </a:xfrm>
          <a:prstGeom prst="rect">
            <a:avLst/>
          </a:prstGeom>
        </p:spPr>
      </p:pic>
      <p:sp>
        <p:nvSpPr>
          <p:cNvPr id="4" name="Text 1"/>
          <p:cNvSpPr/>
          <p:nvPr/>
        </p:nvSpPr>
        <p:spPr>
          <a:xfrm>
            <a:off x="50292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Block-Telnet rule added because Telnet transmits credentials and data in plain text; verified by attempting a Telnet connection from ClientS1 to S-DC (10.1.1.50), which failed as expected.</a:t>
            </a:r>
            <a:endParaRPr lang="en-US" sz="1200" dirty="0"/>
          </a:p>
        </p:txBody>
      </p:sp>
      <p:pic>
        <p:nvPicPr>
          <p:cNvPr id="5" name="Image 1" descr="/home/claude/imgs/s17.png"/>
          <p:cNvPicPr>
            <a:picLocks noChangeAspect="1"/>
          </p:cNvPicPr>
          <p:nvPr/>
        </p:nvPicPr>
        <p:blipFill>
          <a:blip r:embed="rId4"/>
          <a:stretch>
            <a:fillRect/>
          </a:stretch>
        </p:blipFill>
        <p:spPr>
          <a:xfrm>
            <a:off x="6263640" y="868680"/>
            <a:ext cx="5074920" cy="2852928"/>
          </a:xfrm>
          <a:prstGeom prst="rect">
            <a:avLst/>
          </a:prstGeom>
        </p:spPr>
      </p:pic>
      <p:sp>
        <p:nvSpPr>
          <p:cNvPr id="6" name="Text 2"/>
          <p:cNvSpPr/>
          <p:nvPr/>
        </p:nvSpPr>
        <p:spPr>
          <a:xfrm>
            <a:off x="626364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SmartConsole log confirming the blocked Telnet attempts from ClientS1 to S-DC were dropped by the Block-Telnet rule, proving the insecure protocol cannot be used on the network.</a:t>
            </a:r>
            <a:endParaRPr lang="en-US" sz="1200" dirty="0"/>
          </a:p>
        </p:txBody>
      </p:sp>
      <p:sp>
        <p:nvSpPr>
          <p:cNvPr id="8"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502920"/>
            <a:ext cx="7315200" cy="365760"/>
          </a:xfrm>
          <a:prstGeom prst="rect">
            <a:avLst/>
          </a:prstGeom>
          <a:noFill/>
          <a:ln/>
        </p:spPr>
        <p:txBody>
          <a:bodyPr wrap="square" rtlCol="0" anchor="ctr"/>
          <a:lstStyle/>
          <a:p>
            <a:pPr marL="0" indent="0">
              <a:buNone/>
            </a:pPr>
            <a:r>
              <a:rPr lang="en-US" sz="1300" b="1" kern="0" spc="100" dirty="0">
                <a:solidFill>
                  <a:srgbClr val="1B4F72"/>
                </a:solidFill>
                <a:latin typeface="Calibri" pitchFamily="34" charset="0"/>
                <a:ea typeface="Calibri" pitchFamily="34" charset="-122"/>
                <a:cs typeface="Calibri" pitchFamily="34" charset="-120"/>
              </a:rPr>
              <a:t>PART 3 OF 3</a:t>
            </a:r>
            <a:endParaRPr lang="en-US" sz="1300" dirty="0"/>
          </a:p>
        </p:txBody>
      </p:sp>
      <p:sp>
        <p:nvSpPr>
          <p:cNvPr id="3" name="Text 1"/>
          <p:cNvSpPr/>
          <p:nvPr/>
        </p:nvSpPr>
        <p:spPr>
          <a:xfrm>
            <a:off x="548640" y="868680"/>
            <a:ext cx="10515600" cy="1005840"/>
          </a:xfrm>
          <a:prstGeom prst="rect">
            <a:avLst/>
          </a:prstGeom>
          <a:noFill/>
          <a:ln/>
        </p:spPr>
        <p:txBody>
          <a:bodyPr wrap="square" rtlCol="0" anchor="ctr"/>
          <a:lstStyle/>
          <a:p>
            <a:pPr marL="0" indent="0">
              <a:buNone/>
            </a:pPr>
            <a:r>
              <a:rPr lang="en-US" sz="3000" b="1" dirty="0">
                <a:solidFill>
                  <a:srgbClr val="222222"/>
                </a:solidFill>
                <a:latin typeface="Calibri" pitchFamily="34" charset="0"/>
                <a:ea typeface="Calibri" pitchFamily="34" charset="-122"/>
                <a:cs typeface="Calibri" pitchFamily="34" charset="-120"/>
              </a:rPr>
              <a:t>Additional Security Feature -</a:t>
            </a:r>
            <a:endParaRPr lang="en-US" sz="3000" dirty="0"/>
          </a:p>
          <a:p>
            <a:pPr marL="0" indent="0">
              <a:buNone/>
            </a:pPr>
            <a:r>
              <a:rPr lang="en-US" sz="3000" b="1" dirty="0">
                <a:solidFill>
                  <a:srgbClr val="222222"/>
                </a:solidFill>
                <a:latin typeface="Calibri" pitchFamily="34" charset="0"/>
                <a:ea typeface="Calibri" pitchFamily="34" charset="-122"/>
                <a:cs typeface="Calibri" pitchFamily="34" charset="-120"/>
              </a:rPr>
              <a:t>Identity Awareness (Captive Portal)</a:t>
            </a:r>
            <a:endParaRPr lang="en-US" sz="3000" dirty="0"/>
          </a:p>
        </p:txBody>
      </p:sp>
      <p:sp>
        <p:nvSpPr>
          <p:cNvPr id="4" name="Text 2"/>
          <p:cNvSpPr/>
          <p:nvPr/>
        </p:nvSpPr>
        <p:spPr>
          <a:xfrm>
            <a:off x="548640" y="1965960"/>
            <a:ext cx="10515600" cy="914400"/>
          </a:xfrm>
          <a:prstGeom prst="rect">
            <a:avLst/>
          </a:prstGeom>
          <a:noFill/>
          <a:ln/>
        </p:spPr>
        <p:txBody>
          <a:bodyPr wrap="square" rtlCol="0" anchor="ctr"/>
          <a:lstStyle/>
          <a:p>
            <a:pPr marL="0" indent="0">
              <a:lnSpc>
                <a:spcPct val="120000"/>
              </a:lnSpc>
              <a:buNone/>
            </a:pPr>
            <a:r>
              <a:rPr lang="en-US" sz="1400" dirty="0">
                <a:solidFill>
                  <a:srgbClr val="222222"/>
                </a:solidFill>
                <a:latin typeface="Calibri" pitchFamily="34" charset="0"/>
                <a:ea typeface="Calibri" pitchFamily="34" charset="-122"/>
                <a:cs typeface="Calibri" pitchFamily="34" charset="-120"/>
              </a:rPr>
              <a:t>Identity Awareness was enabled on A-GW using the Captive Portal, requiring users to authenticate before network access is granted. This links traffic to a named identity (e.g. IT-user 1) rather than just an IP address, strengthening access control and audit visibility.</a:t>
            </a:r>
            <a:endParaRPr lang="en-US" sz="1400" dirty="0"/>
          </a:p>
        </p:txBody>
      </p:sp>
      <p:sp>
        <p:nvSpPr>
          <p:cNvPr id="5" name="Text 3"/>
          <p:cNvSpPr/>
          <p:nvPr/>
        </p:nvSpPr>
        <p:spPr>
          <a:xfrm>
            <a:off x="548640" y="2971800"/>
            <a:ext cx="10515600" cy="365760"/>
          </a:xfrm>
          <a:prstGeom prst="rect">
            <a:avLst/>
          </a:prstGeom>
          <a:noFill/>
          <a:ln/>
        </p:spPr>
        <p:txBody>
          <a:bodyPr wrap="square" rtlCol="0" anchor="ctr"/>
          <a:lstStyle/>
          <a:p>
            <a:pPr marL="0" indent="0">
              <a:buNone/>
            </a:pPr>
            <a:r>
              <a:rPr lang="en-US" sz="1400" b="1" dirty="0">
                <a:solidFill>
                  <a:srgbClr val="555555"/>
                </a:solidFill>
                <a:latin typeface="Calibri" pitchFamily="34" charset="0"/>
                <a:ea typeface="Calibri" pitchFamily="34" charset="-122"/>
                <a:cs typeface="Calibri" pitchFamily="34" charset="-120"/>
              </a:rPr>
              <a:t>Why these were added:</a:t>
            </a:r>
            <a:endParaRPr lang="en-US" sz="1400" dirty="0"/>
          </a:p>
        </p:txBody>
      </p:sp>
      <p:sp>
        <p:nvSpPr>
          <p:cNvPr id="6" name="Text 4"/>
          <p:cNvSpPr/>
          <p:nvPr/>
        </p:nvSpPr>
        <p:spPr>
          <a:xfrm>
            <a:off x="548640" y="3383280"/>
            <a:ext cx="10515600" cy="2926080"/>
          </a:xfrm>
          <a:prstGeom prst="rect">
            <a:avLst/>
          </a:prstGeom>
          <a:noFill/>
          <a:ln/>
        </p:spPr>
        <p:txBody>
          <a:bodyPr wrap="square" rtlCol="0" anchor="t"/>
          <a:lstStyle/>
          <a:p>
            <a:pPr marL="342900" indent="-342900">
              <a:lnSpc>
                <a:spcPct val="125000"/>
              </a:lnSpc>
              <a:buSzPct val="100000"/>
              <a:buChar char="•"/>
            </a:pPr>
            <a:r>
              <a:rPr lang="en-US" sz="1300" dirty="0">
                <a:solidFill>
                  <a:srgbClr val="222222"/>
                </a:solidFill>
                <a:latin typeface="Calibri" pitchFamily="34" charset="0"/>
                <a:ea typeface="Calibri" pitchFamily="34" charset="-122"/>
                <a:cs typeface="Calibri" pitchFamily="34" charset="-120"/>
              </a:rPr>
              <a:t>Identity-based access - ties firewall decisions to a verified user, not just a source IP address, so access can be granted per-user rather than per-machine.</a:t>
            </a:r>
            <a:endParaRPr lang="en-US" sz="1300" dirty="0"/>
          </a:p>
          <a:p>
            <a:pPr marL="342900" indent="-342900">
              <a:lnSpc>
                <a:spcPct val="125000"/>
              </a:lnSpc>
              <a:buSzPct val="100000"/>
              <a:buChar char="•"/>
            </a:pPr>
            <a:r>
              <a:rPr lang="en-US" sz="1300" dirty="0">
                <a:solidFill>
                  <a:srgbClr val="222222"/>
                </a:solidFill>
                <a:latin typeface="Calibri" pitchFamily="34" charset="0"/>
                <a:ea typeface="Calibri" pitchFamily="34" charset="-122"/>
                <a:cs typeface="Calibri" pitchFamily="34" charset="-120"/>
              </a:rPr>
              <a:t>Captive Portal authentication - forces every new user to log in before any traffic is allowed through the gateway, closing the gap left by IP-only rules.</a:t>
            </a:r>
            <a:endParaRPr lang="en-US" sz="1300" dirty="0"/>
          </a:p>
          <a:p>
            <a:pPr marL="342900" indent="-342900">
              <a:lnSpc>
                <a:spcPct val="125000"/>
              </a:lnSpc>
              <a:buSzPct val="100000"/>
              <a:buChar char="•"/>
            </a:pPr>
            <a:r>
              <a:rPr lang="en-US" sz="1300" dirty="0">
                <a:solidFill>
                  <a:srgbClr val="222222"/>
                </a:solidFill>
                <a:latin typeface="Calibri" pitchFamily="34" charset="0"/>
                <a:ea typeface="Calibri" pitchFamily="34" charset="-122"/>
                <a:cs typeface="Calibri" pitchFamily="34" charset="-120"/>
              </a:rPr>
              <a:t>Stronger auditing - logs now show exactly which user (e.g. IT-user 1) generated which traffic, making it far easier to investigate incidents.</a:t>
            </a:r>
            <a:endParaRPr lang="en-US" sz="1300" dirty="0"/>
          </a:p>
          <a:p>
            <a:pPr marL="342900" indent="-342900">
              <a:lnSpc>
                <a:spcPct val="125000"/>
              </a:lnSpc>
              <a:buSzPct val="100000"/>
              <a:buChar char="•"/>
            </a:pPr>
            <a:r>
              <a:rPr lang="en-US" sz="1300" dirty="0">
                <a:solidFill>
                  <a:srgbClr val="222222"/>
                </a:solidFill>
                <a:latin typeface="Calibri" pitchFamily="34" charset="0"/>
                <a:ea typeface="Calibri" pitchFamily="34" charset="-122"/>
                <a:cs typeface="Calibri" pitchFamily="34" charset="-120"/>
              </a:rPr>
              <a:t>Meets the coursework requirement - chosen as the additional security feature because it goes beyond basic Allow/Block rules and reflects real enterprise practice.</a:t>
            </a:r>
            <a:endParaRPr lang="en-US" sz="1300" dirty="0"/>
          </a:p>
        </p:txBody>
      </p:sp>
      <p:sp>
        <p:nvSpPr>
          <p:cNvPr id="8" name="Text 6"/>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12</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IDENTITY AWARENESS</a:t>
            </a:r>
            <a:endParaRPr lang="en-US" sz="1400" dirty="0"/>
          </a:p>
        </p:txBody>
      </p:sp>
      <p:pic>
        <p:nvPicPr>
          <p:cNvPr id="3" name="Image 0" descr="/home/claude/imgs/s19.png"/>
          <p:cNvPicPr>
            <a:picLocks noChangeAspect="1"/>
          </p:cNvPicPr>
          <p:nvPr/>
        </p:nvPicPr>
        <p:blipFill>
          <a:blip r:embed="rId3"/>
          <a:stretch>
            <a:fillRect/>
          </a:stretch>
        </p:blipFill>
        <p:spPr>
          <a:xfrm>
            <a:off x="502920" y="868680"/>
            <a:ext cx="5074920" cy="2852928"/>
          </a:xfrm>
          <a:prstGeom prst="rect">
            <a:avLst/>
          </a:prstGeom>
        </p:spPr>
      </p:pic>
      <p:sp>
        <p:nvSpPr>
          <p:cNvPr id="4" name="Text 1"/>
          <p:cNvSpPr/>
          <p:nvPr/>
        </p:nvSpPr>
        <p:spPr>
          <a:xfrm>
            <a:off x="502920" y="3824710"/>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Browsing to the gateway (https://10.1.1.1) is intercepted and redirected to the Captive Portal before any other access is allowed; the certificate warning is expected as the portal uses a self-signed certificate.</a:t>
            </a:r>
            <a:endParaRPr lang="en-US" sz="1200" dirty="0"/>
          </a:p>
        </p:txBody>
      </p:sp>
      <p:pic>
        <p:nvPicPr>
          <p:cNvPr id="5" name="Image 1" descr="/home/claude/imgs/s20.png"/>
          <p:cNvPicPr>
            <a:picLocks noChangeAspect="1"/>
          </p:cNvPicPr>
          <p:nvPr/>
        </p:nvPicPr>
        <p:blipFill>
          <a:blip r:embed="rId4"/>
          <a:stretch>
            <a:fillRect/>
          </a:stretch>
        </p:blipFill>
        <p:spPr>
          <a:xfrm>
            <a:off x="6263640" y="868680"/>
            <a:ext cx="5074920" cy="2852928"/>
          </a:xfrm>
          <a:prstGeom prst="rect">
            <a:avLst/>
          </a:prstGeom>
        </p:spPr>
      </p:pic>
      <p:sp>
        <p:nvSpPr>
          <p:cNvPr id="6" name="Text 2"/>
          <p:cNvSpPr/>
          <p:nvPr/>
        </p:nvSpPr>
        <p:spPr>
          <a:xfrm>
            <a:off x="626364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Check Point Network Access Login page -  the user must enter valid credentials here before Identity Awareness will associate their traffic with an identity and allow it through the gateway.</a:t>
            </a:r>
            <a:endParaRPr lang="en-US" sz="1200" dirty="0"/>
          </a:p>
        </p:txBody>
      </p:sp>
      <p:sp>
        <p:nvSpPr>
          <p:cNvPr id="8"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13</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IDENTITY AWARENESS</a:t>
            </a:r>
            <a:endParaRPr lang="en-US" sz="1400" dirty="0"/>
          </a:p>
        </p:txBody>
      </p:sp>
      <p:pic>
        <p:nvPicPr>
          <p:cNvPr id="3" name="Image 0" descr="/home/claude/imgs/s21.png"/>
          <p:cNvPicPr>
            <a:picLocks noChangeAspect="1"/>
          </p:cNvPicPr>
          <p:nvPr/>
        </p:nvPicPr>
        <p:blipFill>
          <a:blip r:embed="rId3"/>
          <a:stretch>
            <a:fillRect/>
          </a:stretch>
        </p:blipFill>
        <p:spPr>
          <a:xfrm>
            <a:off x="502920" y="868680"/>
            <a:ext cx="5074920" cy="2852928"/>
          </a:xfrm>
          <a:prstGeom prst="rect">
            <a:avLst/>
          </a:prstGeom>
        </p:spPr>
      </p:pic>
      <p:sp>
        <p:nvSpPr>
          <p:cNvPr id="4" name="Text 1"/>
          <p:cNvSpPr/>
          <p:nvPr/>
        </p:nvSpPr>
        <p:spPr>
          <a:xfrm>
            <a:off x="50292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Network Access Granted - after successful authentication the user is identified and given network access for 12 hours, rather than being trusted based on IP address alone.</a:t>
            </a:r>
            <a:endParaRPr lang="en-US" sz="1200" dirty="0"/>
          </a:p>
        </p:txBody>
      </p:sp>
      <p:pic>
        <p:nvPicPr>
          <p:cNvPr id="5" name="Image 1" descr="/home/claude/imgs/s22.png"/>
          <p:cNvPicPr>
            <a:picLocks noChangeAspect="1"/>
          </p:cNvPicPr>
          <p:nvPr/>
        </p:nvPicPr>
        <p:blipFill>
          <a:blip r:embed="rId4"/>
          <a:stretch>
            <a:fillRect/>
          </a:stretch>
        </p:blipFill>
        <p:spPr>
          <a:xfrm>
            <a:off x="6263640" y="868680"/>
            <a:ext cx="5074920" cy="2852928"/>
          </a:xfrm>
          <a:prstGeom prst="rect">
            <a:avLst/>
          </a:prstGeom>
        </p:spPr>
      </p:pic>
      <p:sp>
        <p:nvSpPr>
          <p:cNvPr id="6" name="Text 2"/>
          <p:cNvSpPr/>
          <p:nvPr/>
        </p:nvSpPr>
        <p:spPr>
          <a:xfrm>
            <a:off x="626364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Ping test to A-GW succeeds only after Captive Portal authentication, confirming that Identity Awareness is actively controlling access rather than simply logging it.</a:t>
            </a:r>
            <a:endParaRPr lang="en-US" sz="1200" dirty="0"/>
          </a:p>
        </p:txBody>
      </p:sp>
      <p:sp>
        <p:nvSpPr>
          <p:cNvPr id="8"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14</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IDENTITY AWARENESS</a:t>
            </a:r>
            <a:endParaRPr lang="en-US" sz="1400" dirty="0"/>
          </a:p>
        </p:txBody>
      </p:sp>
      <p:pic>
        <p:nvPicPr>
          <p:cNvPr id="3" name="Image 0" descr="/home/claude/imgs/s23.png"/>
          <p:cNvPicPr>
            <a:picLocks noChangeAspect="1"/>
          </p:cNvPicPr>
          <p:nvPr/>
        </p:nvPicPr>
        <p:blipFill>
          <a:blip r:embed="rId3"/>
          <a:stretch>
            <a:fillRect/>
          </a:stretch>
        </p:blipFill>
        <p:spPr>
          <a:xfrm>
            <a:off x="502920" y="868680"/>
            <a:ext cx="5074920" cy="2852928"/>
          </a:xfrm>
          <a:prstGeom prst="rect">
            <a:avLst/>
          </a:prstGeom>
        </p:spPr>
      </p:pic>
      <p:sp>
        <p:nvSpPr>
          <p:cNvPr id="4" name="Text 1"/>
          <p:cNvSpPr/>
          <p:nvPr/>
        </p:nvSpPr>
        <p:spPr>
          <a:xfrm>
            <a:off x="50292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SmartConsole logs showing traffic from 192.168.1.10 now tagged with the identity ‘IT-user 1' and matched against the IT-Admin-Full-Access rule  proving access is granted by user identity, not just IP address.</a:t>
            </a:r>
            <a:endParaRPr lang="en-US" sz="1200" dirty="0"/>
          </a:p>
        </p:txBody>
      </p:sp>
      <p:pic>
        <p:nvPicPr>
          <p:cNvPr id="5" name="Image 1" descr="/home/claude/imgs/s24.png"/>
          <p:cNvPicPr>
            <a:picLocks noChangeAspect="1"/>
          </p:cNvPicPr>
          <p:nvPr/>
        </p:nvPicPr>
        <p:blipFill>
          <a:blip r:embed="rId4"/>
          <a:stretch>
            <a:fillRect/>
          </a:stretch>
        </p:blipFill>
        <p:spPr>
          <a:xfrm>
            <a:off x="6263640" y="868680"/>
            <a:ext cx="5074920" cy="2852928"/>
          </a:xfrm>
          <a:prstGeom prst="rect">
            <a:avLst/>
          </a:prstGeom>
        </p:spPr>
      </p:pic>
      <p:sp>
        <p:nvSpPr>
          <p:cNvPr id="6" name="Text 2"/>
          <p:cNvSpPr/>
          <p:nvPr/>
        </p:nvSpPr>
        <p:spPr>
          <a:xfrm>
            <a:off x="6263640" y="3831336"/>
            <a:ext cx="5074920" cy="2286000"/>
          </a:xfrm>
          <a:prstGeom prst="rect">
            <a:avLst/>
          </a:prstGeom>
          <a:noFill/>
          <a:ln/>
        </p:spPr>
        <p:txBody>
          <a:bodyPr wrap="square" rtlCol="0" anchor="t"/>
          <a:lstStyle/>
          <a:p>
            <a:pPr marL="0" indent="0" algn="l">
              <a:lnSpc>
                <a:spcPct val="115000"/>
              </a:lnSpc>
              <a:buNone/>
            </a:pPr>
            <a:r>
              <a:rPr lang="en-US" sz="1200" dirty="0">
                <a:solidFill>
                  <a:srgbClr val="222222"/>
                </a:solidFill>
                <a:latin typeface="Calibri" pitchFamily="34" charset="0"/>
                <a:ea typeface="Calibri" pitchFamily="34" charset="-122"/>
                <a:cs typeface="Calibri" pitchFamily="34" charset="-120"/>
              </a:rPr>
              <a:t>Ping test from the Swansea network (ClientS1) to A-SMS (10.1.1.101), confirming end-to-end connectivity between the client network and the management server after Identity Awareness was enabled.</a:t>
            </a:r>
            <a:endParaRPr lang="en-US" sz="1200" dirty="0"/>
          </a:p>
        </p:txBody>
      </p:sp>
      <p:sp>
        <p:nvSpPr>
          <p:cNvPr id="8"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15</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56032"/>
            <a:ext cx="10515600" cy="365760"/>
          </a:xfrm>
          <a:prstGeom prst="rect">
            <a:avLst/>
          </a:prstGeom>
          <a:noFill/>
          <a:ln/>
        </p:spPr>
        <p:txBody>
          <a:bodyPr wrap="square" rtlCol="0" anchor="ctr"/>
          <a:lstStyle/>
          <a:p>
            <a:pPr marL="0" indent="0">
              <a:buNone/>
            </a:pPr>
            <a:r>
              <a:rPr lang="en-US" sz="1400" b="1" kern="0" spc="100" dirty="0">
                <a:solidFill>
                  <a:srgbClr val="555555"/>
                </a:solidFill>
                <a:latin typeface="Calibri" pitchFamily="34" charset="0"/>
                <a:ea typeface="Calibri" pitchFamily="34" charset="-122"/>
                <a:cs typeface="Calibri" pitchFamily="34" charset="-120"/>
              </a:rPr>
              <a:t>SUMMARY</a:t>
            </a:r>
            <a:endParaRPr lang="en-US" sz="1400" dirty="0"/>
          </a:p>
        </p:txBody>
      </p:sp>
      <p:sp>
        <p:nvSpPr>
          <p:cNvPr id="3" name="Text 1"/>
          <p:cNvSpPr/>
          <p:nvPr/>
        </p:nvSpPr>
        <p:spPr>
          <a:xfrm>
            <a:off x="548640" y="777240"/>
            <a:ext cx="10515600" cy="640080"/>
          </a:xfrm>
          <a:prstGeom prst="rect">
            <a:avLst/>
          </a:prstGeom>
          <a:noFill/>
          <a:ln/>
        </p:spPr>
        <p:txBody>
          <a:bodyPr wrap="square" rtlCol="0" anchor="ctr"/>
          <a:lstStyle/>
          <a:p>
            <a:pPr marL="0" indent="0">
              <a:buNone/>
            </a:pPr>
            <a:r>
              <a:rPr lang="en-US" sz="2600" b="1" dirty="0">
                <a:solidFill>
                  <a:srgbClr val="222222"/>
                </a:solidFill>
                <a:latin typeface="Calibri" pitchFamily="34" charset="0"/>
                <a:ea typeface="Calibri" pitchFamily="34" charset="-122"/>
                <a:cs typeface="Calibri" pitchFamily="34" charset="-120"/>
              </a:rPr>
              <a:t>Conclusion</a:t>
            </a:r>
            <a:endParaRPr lang="en-US" sz="2600" dirty="0"/>
          </a:p>
        </p:txBody>
      </p:sp>
      <p:sp>
        <p:nvSpPr>
          <p:cNvPr id="4" name="Text 2"/>
          <p:cNvSpPr/>
          <p:nvPr/>
        </p:nvSpPr>
        <p:spPr>
          <a:xfrm>
            <a:off x="548640" y="1600200"/>
            <a:ext cx="10515600" cy="3931920"/>
          </a:xfrm>
          <a:prstGeom prst="rect">
            <a:avLst/>
          </a:prstGeom>
          <a:noFill/>
          <a:ln/>
        </p:spPr>
        <p:txBody>
          <a:bodyPr wrap="square" rtlCol="0" anchor="t"/>
          <a:lstStyle/>
          <a:p>
            <a:pPr marL="342900" indent="-342900">
              <a:lnSpc>
                <a:spcPct val="135000"/>
              </a:lnSpc>
              <a:buSzPct val="100000"/>
              <a:buChar char="•"/>
            </a:pPr>
            <a:r>
              <a:rPr lang="en-US" sz="1500" dirty="0">
                <a:solidFill>
                  <a:srgbClr val="222222"/>
                </a:solidFill>
                <a:latin typeface="Calibri" pitchFamily="34" charset="0"/>
                <a:ea typeface="Calibri" pitchFamily="34" charset="-122"/>
                <a:cs typeface="Calibri" pitchFamily="34" charset="-120"/>
              </a:rPr>
              <a:t>A-GW, A-SMS and A-GUI were deployed, licensed and centrally managed on Gaia OS, confirming a working Check Point management infrastructure for the Swansea network.</a:t>
            </a:r>
            <a:endParaRPr lang="en-US" sz="1500" dirty="0"/>
          </a:p>
          <a:p>
            <a:pPr marL="342900" indent="-342900">
              <a:lnSpc>
                <a:spcPct val="135000"/>
              </a:lnSpc>
              <a:buSzPct val="100000"/>
              <a:buChar char="•"/>
            </a:pPr>
            <a:r>
              <a:rPr lang="en-US" sz="1500" dirty="0">
                <a:solidFill>
                  <a:srgbClr val="222222"/>
                </a:solidFill>
                <a:latin typeface="Calibri" pitchFamily="34" charset="0"/>
                <a:ea typeface="Calibri" pitchFamily="34" charset="-122"/>
                <a:cs typeface="Calibri" pitchFamily="34" charset="-120"/>
              </a:rPr>
              <a:t>A firewall access policy was implemented and verified for ICMP, HTTP/HTTPS and SSH traffic, while Telnet was explicitly blocked to remove an insecure legacy protocol.</a:t>
            </a:r>
            <a:endParaRPr lang="en-US" sz="1500" dirty="0"/>
          </a:p>
          <a:p>
            <a:pPr marL="342900" indent="-342900">
              <a:lnSpc>
                <a:spcPct val="135000"/>
              </a:lnSpc>
              <a:buSzPct val="100000"/>
              <a:buChar char="•"/>
            </a:pPr>
            <a:r>
              <a:rPr lang="en-US" sz="1500" dirty="0">
                <a:solidFill>
                  <a:srgbClr val="222222"/>
                </a:solidFill>
                <a:latin typeface="Calibri" pitchFamily="34" charset="0"/>
                <a:ea typeface="Calibri" pitchFamily="34" charset="-122"/>
                <a:cs typeface="Calibri" pitchFamily="34" charset="-120"/>
              </a:rPr>
              <a:t>Identity Awareness (Captive Portal) was added as an advanced security feature, moving access control from IP-based rules to verified, user-based identity and improving audit visibility.</a:t>
            </a:r>
            <a:endParaRPr lang="en-US" sz="1500" dirty="0"/>
          </a:p>
          <a:p>
            <a:pPr marL="342900" indent="-342900">
              <a:lnSpc>
                <a:spcPct val="135000"/>
              </a:lnSpc>
              <a:buSzPct val="100000"/>
              <a:buChar char="•"/>
            </a:pPr>
            <a:r>
              <a:rPr lang="en-US" sz="1500" dirty="0">
                <a:solidFill>
                  <a:srgbClr val="222222"/>
                </a:solidFill>
                <a:latin typeface="Calibri" pitchFamily="34" charset="0"/>
                <a:ea typeface="Calibri" pitchFamily="34" charset="-122"/>
                <a:cs typeface="Calibri" pitchFamily="34" charset="-120"/>
              </a:rPr>
              <a:t>Each configuration step was tested end-to-end and evidenced with SmartConsole logs and live traffic tests, satisfying the practical and demonstration requirements of this assessment.</a:t>
            </a:r>
            <a:br>
              <a:rPr lang="en-US" sz="1500" dirty="0">
                <a:solidFill>
                  <a:srgbClr val="222222"/>
                </a:solidFill>
                <a:latin typeface="Calibri" pitchFamily="34" charset="0"/>
                <a:ea typeface="Calibri" pitchFamily="34" charset="-122"/>
                <a:cs typeface="Calibri" pitchFamily="34" charset="-120"/>
              </a:rPr>
            </a:br>
            <a:br>
              <a:rPr lang="en-US" sz="1500" dirty="0">
                <a:solidFill>
                  <a:srgbClr val="222222"/>
                </a:solidFill>
                <a:latin typeface="Calibri" pitchFamily="34" charset="0"/>
                <a:ea typeface="Calibri" pitchFamily="34" charset="-122"/>
                <a:cs typeface="Calibri" pitchFamily="34" charset="-120"/>
              </a:rPr>
            </a:br>
            <a:r>
              <a:rPr lang="en-GB" sz="1600" dirty="0">
                <a:hlinkClick r:id="rId3"/>
              </a:rPr>
              <a:t>Enterprise Network Security Video.mp4</a:t>
            </a:r>
            <a:endParaRPr lang="en-US" sz="1500" dirty="0"/>
          </a:p>
        </p:txBody>
      </p:sp>
      <p:sp>
        <p:nvSpPr>
          <p:cNvPr id="6" name="Text 4"/>
          <p:cNvSpPr/>
          <p:nvPr/>
        </p:nvSpPr>
        <p:spPr>
          <a:xfrm>
            <a:off x="11338560" y="6528816"/>
            <a:ext cx="457200" cy="274320"/>
          </a:xfrm>
          <a:prstGeom prst="rect">
            <a:avLst/>
          </a:prstGeom>
          <a:noFill/>
          <a:ln/>
        </p:spPr>
        <p:txBody>
          <a:bodyPr wrap="square" rtlCol="0" anchor="ctr"/>
          <a:lstStyle/>
          <a:p>
            <a:pPr marL="0" indent="0" algn="r">
              <a:buNone/>
            </a:pPr>
            <a:r>
              <a:rPr lang="en-US" sz="900" dirty="0">
                <a:solidFill>
                  <a:srgbClr val="999999"/>
                </a:solidFill>
                <a:latin typeface="Calibri" pitchFamily="34" charset="0"/>
                <a:ea typeface="Calibri" pitchFamily="34" charset="-122"/>
                <a:cs typeface="Calibri" pitchFamily="34" charset="-120"/>
              </a:rPr>
              <a:t>16</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55</TotalTime>
  <Words>1286</Words>
  <Application>Microsoft Office PowerPoint</Application>
  <PresentationFormat>Widescreen</PresentationFormat>
  <Paragraphs>107</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Securing the Enterprise Network - ACCA7032</dc:title>
  <dc:subject>PptxGenJS Presentation</dc:subject>
  <dc:creator>Student</dc:creator>
  <cp:lastModifiedBy>Md Arafat Rahman (2437469)</cp:lastModifiedBy>
  <cp:revision>9</cp:revision>
  <dcterms:created xsi:type="dcterms:W3CDTF">2026-08-12T10:29:42Z</dcterms:created>
  <dcterms:modified xsi:type="dcterms:W3CDTF">2026-08-12T12:05:52Z</dcterms:modified>
</cp:coreProperties>
</file>