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3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993" autoAdjust="0"/>
    <p:restoredTop sz="94660"/>
  </p:normalViewPr>
  <p:slideViewPr>
    <p:cSldViewPr snapToGrid="0" showGuides="1">
      <p:cViewPr>
        <p:scale>
          <a:sx n="69" d="100"/>
          <a:sy n="69" d="100"/>
        </p:scale>
        <p:origin x="492" y="576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>
            <a:extLst>
              <a:ext uri="{FF2B5EF4-FFF2-40B4-BE49-F238E27FC236}">
                <a16:creationId xmlns:a16="http://schemas.microsoft.com/office/drawing/2014/main" id="{EA67E988-5919-57BB-C7DE-D3EAD38A30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17870" y="6209925"/>
            <a:ext cx="11155680" cy="45719"/>
          </a:xfrm>
          <a:custGeom>
            <a:avLst/>
            <a:gdLst>
              <a:gd name="connsiteX0" fmla="*/ 0 w 8715708"/>
              <a:gd name="connsiteY0" fmla="*/ 0 h 45719"/>
              <a:gd name="connsiteX1" fmla="*/ 3694525 w 8715708"/>
              <a:gd name="connsiteY1" fmla="*/ 0 h 45719"/>
              <a:gd name="connsiteX2" fmla="*/ 5021183 w 8715708"/>
              <a:gd name="connsiteY2" fmla="*/ 0 h 45719"/>
              <a:gd name="connsiteX3" fmla="*/ 8715708 w 8715708"/>
              <a:gd name="connsiteY3" fmla="*/ 0 h 45719"/>
              <a:gd name="connsiteX4" fmla="*/ 8715708 w 8715708"/>
              <a:gd name="connsiteY4" fmla="*/ 45719 h 45719"/>
              <a:gd name="connsiteX5" fmla="*/ 5021183 w 8715708"/>
              <a:gd name="connsiteY5" fmla="*/ 45719 h 45719"/>
              <a:gd name="connsiteX6" fmla="*/ 3694525 w 8715708"/>
              <a:gd name="connsiteY6" fmla="*/ 45719 h 45719"/>
              <a:gd name="connsiteX7" fmla="*/ 0 w 8715708"/>
              <a:gd name="connsiteY7" fmla="*/ 45719 h 457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715708" h="45719">
                <a:moveTo>
                  <a:pt x="0" y="0"/>
                </a:moveTo>
                <a:lnTo>
                  <a:pt x="3694525" y="0"/>
                </a:lnTo>
                <a:lnTo>
                  <a:pt x="5021183" y="0"/>
                </a:lnTo>
                <a:lnTo>
                  <a:pt x="8715708" y="0"/>
                </a:lnTo>
                <a:lnTo>
                  <a:pt x="8715708" y="45719"/>
                </a:lnTo>
                <a:lnTo>
                  <a:pt x="5021183" y="45719"/>
                </a:lnTo>
                <a:lnTo>
                  <a:pt x="3694525" y="45719"/>
                </a:lnTo>
                <a:lnTo>
                  <a:pt x="0" y="4571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B2327B2-BA4B-2C04-0751-5CB63D4AA42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21208" y="978408"/>
            <a:ext cx="11155680" cy="3429000"/>
          </a:xfrm>
        </p:spPr>
        <p:txBody>
          <a:bodyPr anchor="t">
            <a:normAutofit/>
          </a:bodyPr>
          <a:lstStyle>
            <a:lvl1pPr algn="l">
              <a:defRPr sz="7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7201176-DC7A-4C3D-3D8F-352526DA7B5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21208" y="4480560"/>
            <a:ext cx="7104888" cy="1399032"/>
          </a:xfrm>
        </p:spPr>
        <p:txBody>
          <a:bodyPr anchor="b">
            <a:normAutofit/>
          </a:bodyPr>
          <a:lstStyle>
            <a:lvl1pPr marL="0" indent="0" algn="l">
              <a:buNone/>
              <a:defRPr sz="2200" i="1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7DC221-9A2E-7459-102F-C3CFB27CC3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9/12/2026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020671-6F7D-3A03-EEC1-661A87F96F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453D3A-E0F9-8386-2A6C-96671FBB15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8202842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A26D03-149A-DAB3-4B2A-E9B74F2E25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C1E73D-41A7-9934-0990-9208B952329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BB2A3F-E719-673C-5D56-F663712D0E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9/12/2026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4AE594A-52F5-D85E-343C-ADFEE3C72E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07D5C9C-B2E2-FC26-E459-9E880EF975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4233508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29D51F-B2D5-2804-4F7C-C99850FBD0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5020056" cy="4288536"/>
          </a:xfrm>
        </p:spPr>
        <p:txBody>
          <a:bodyPr anchor="t">
            <a:normAutofit/>
          </a:bodyPr>
          <a:lstStyle>
            <a:lvl1pPr>
              <a:defRPr sz="5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5FE5516-03B6-C488-EB4A-68AE681EDFB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1208" y="5266944"/>
            <a:ext cx="5020056" cy="1088136"/>
          </a:xfrm>
        </p:spPr>
        <p:txBody>
          <a:bodyPr anchor="b">
            <a:normAutofit/>
          </a:bodyPr>
          <a:lstStyle>
            <a:lvl1pPr marL="0" indent="0">
              <a:buNone/>
              <a:defRPr sz="2200" i="1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0ECB4D7-49A7-D050-70B9-11A1E2D445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9/12/2026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9A913F-AD00-C1EE-B01A-8590671C01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4FC386-B2AF-6FAD-D053-E22D48CD72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4E1E1B67-3BFF-F04B-52F4-7E724FB3B24D}"/>
              </a:ext>
            </a:extLst>
          </p:cNvPr>
          <p:cNvSpPr/>
          <p:nvPr/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67050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CE3B21-CF4D-1B01-0F4E-D32C1B218B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B39FF2-6858-B514-B695-58442557D0C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21208" y="2578608"/>
            <a:ext cx="5166360" cy="376732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FA30130-974D-B91D-5B93-EC52AABDB5B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519672" y="2578608"/>
            <a:ext cx="5166360" cy="376732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15BED99-6FD7-9C6B-1152-A6E42715BB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9/12/2026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A253AAC-5967-2565-A715-82D3505ABF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4B51313-69FB-E016-3CC1-62CA476ED2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4073016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B3DF9D-B849-CE37-97E4-AD37F88067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11164824" cy="1216152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9D4C626-4008-960A-E601-6AA9F4BB8D8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1208" y="2340864"/>
            <a:ext cx="5166360" cy="658368"/>
          </a:xfrm>
        </p:spPr>
        <p:txBody>
          <a:bodyPr anchor="b">
            <a:normAutofit/>
          </a:bodyPr>
          <a:lstStyle>
            <a:lvl1pPr marL="0" indent="0">
              <a:buNone/>
              <a:defRPr sz="22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06E8D6C-AC07-ED6B-2EA8-9C40A5AEA74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21208" y="3035808"/>
            <a:ext cx="5166360" cy="331012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C52617E-C6D9-246B-E7B7-8159DF17C0A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519672" y="2340864"/>
            <a:ext cx="5166360" cy="658368"/>
          </a:xfrm>
        </p:spPr>
        <p:txBody>
          <a:bodyPr anchor="b">
            <a:normAutofit/>
          </a:bodyPr>
          <a:lstStyle>
            <a:lvl1pPr marL="0" indent="0">
              <a:buNone/>
              <a:defRPr sz="22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BC2094-7EBC-02C5-5AB5-233E63080A9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519672" y="3035808"/>
            <a:ext cx="5166360" cy="331012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3010BD2-59B4-FD2E-3C5E-C83AE60039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9/12/2026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72B35C4-A654-7759-BDA0-94D9D1A216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55F4347-2EC0-CA6E-2637-8048456D7E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6609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34716D-52F2-C7FB-83B1-2DA1AD375E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6F4A371-AC27-6A28-32E6-74A28371BF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9/12/2026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155941A-A24E-885D-E894-0326F4C400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9D5E5B4-971F-FF6A-1B07-A5C8537055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4912434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99F431F-E6DC-4137-3092-A30A0A3628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9/12/2026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6AC814B-67B4-C70F-FA51-6205D5E2CB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1EAA9C9-D895-DD20-1089-EA75EA4289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2825193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B50562-884C-9053-70C1-3B72A0B45E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5020056" cy="2459736"/>
          </a:xfrm>
        </p:spPr>
        <p:txBody>
          <a:bodyPr anchor="t">
            <a:noAutofit/>
          </a:bodyPr>
          <a:lstStyle>
            <a:lvl1pPr>
              <a:defRPr sz="4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18F509-68F0-39D5-1A8B-CE246715AE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19672" y="987424"/>
            <a:ext cx="5166360" cy="535838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158E37C-27CE-3A84-FC74-BDCCD8A9A3E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21208" y="3575304"/>
            <a:ext cx="5020056" cy="2770632"/>
          </a:xfrm>
        </p:spPr>
        <p:txBody>
          <a:bodyPr>
            <a:normAutofit/>
          </a:bodyPr>
          <a:lstStyle>
            <a:lvl1pPr marL="0" indent="0">
              <a:buNone/>
              <a:defRPr sz="2200" i="1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2A95F79-E23E-11D2-40BF-66ED340195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9/12/2026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457F7FC-06F3-3D89-5D1A-4EC4B1D735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554ACD5-6E0B-5713-DC9A-41E9D62AB1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243069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5B2D45-7CDB-D38C-2AAE-273F797674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5020056" cy="2459736"/>
          </a:xfrm>
        </p:spPr>
        <p:txBody>
          <a:bodyPr anchor="t">
            <a:noAutofit/>
          </a:bodyPr>
          <a:lstStyle>
            <a:lvl1pPr>
              <a:defRPr sz="4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CBF0855-1744-56E4-B115-3A3C5EA7834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519672" y="987424"/>
            <a:ext cx="5166360" cy="5358384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85E8A1D-28AE-4A19-BD96-401D4822A53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21208" y="3575304"/>
            <a:ext cx="5020056" cy="2770632"/>
          </a:xfrm>
        </p:spPr>
        <p:txBody>
          <a:bodyPr>
            <a:normAutofit/>
          </a:bodyPr>
          <a:lstStyle>
            <a:lvl1pPr marL="0" indent="0">
              <a:buNone/>
              <a:defRPr sz="2200" i="1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7327DDB-CE95-4C89-DFC5-7DDBFC24E8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9/12/2026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522C835-F3B5-943C-FFC4-D5BA9666AF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8709891-6E3C-ADED-01DD-15FCED37AF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459308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C36771-E72D-FAD8-771E-3E196DD2E1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B5BB827-257D-60D9-792F-E6959004297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CE5D2E7-C856-F78A-E88C-375474982A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9/12/2026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DAB289-9591-51C9-9E3C-B6F2ACC6A6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FE037C-790D-7442-8E43-D2740B3952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77657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2635151-A38B-3766-6A32-FF1DF7687D9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659368" y="978408"/>
            <a:ext cx="2551176" cy="5367528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3D132D1-640C-FB9A-AD6F-D845738349F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521208" y="978408"/>
            <a:ext cx="8010144" cy="536752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955F80A-4BA7-8ED8-9A62-B921942726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9/12/2026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5E38113-D55A-A1A0-D1FE-53C95860FB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919DDB-F89D-4B2D-21A2-82AF1D1023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262572D8-D485-1DB1-34B1-C35C61C89940}"/>
              </a:ext>
            </a:extLst>
          </p:cNvPr>
          <p:cNvSpPr/>
          <p:nvPr/>
        </p:nvSpPr>
        <p:spPr>
          <a:xfrm rot="5400000">
            <a:off x="8936623" y="3585018"/>
            <a:ext cx="5325734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80147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31A28D7-6581-4956-AAE3-9104804DF5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11155680" cy="146304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3CFCCA4-57A4-08A1-FC45-D2BBA66FABF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1208" y="2578608"/>
            <a:ext cx="11155680" cy="37673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FAA0F4-2442-8D45-3C3D-1B8F55C8683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521208" y="6419088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E80C50CD-E178-4744-9B35-B2F624D6C5E9}" type="datetimeFigureOut">
              <a:rPr lang="en-US" smtClean="0"/>
              <a:pPr/>
              <a:t>9/12/2026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03785E-FB42-1D54-92AC-D0A61A8FABD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21208" y="100584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C9CF34-1274-DB45-4809-90E5D244A9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457432" y="6419088"/>
            <a:ext cx="64008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148CC95F-0247-41B6-91CF-DC97C76A7088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774A975B-A886-5202-0489-6965514A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011238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679" r:id="rId2"/>
    <p:sldLayoutId id="2147483680" r:id="rId3"/>
    <p:sldLayoutId id="2147483681" r:id="rId4"/>
    <p:sldLayoutId id="2147483682" r:id="rId5"/>
    <p:sldLayoutId id="2147483676" r:id="rId6"/>
    <p:sldLayoutId id="2147483672" r:id="rId7"/>
    <p:sldLayoutId id="2147483673" r:id="rId8"/>
    <p:sldLayoutId id="2147483674" r:id="rId9"/>
    <p:sldLayoutId id="2147483675" r:id="rId10"/>
    <p:sldLayoutId id="2147483677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tex.stackexchange.com/questions/364356/how-to-edit-the-format-of-citations-e-g-author-et-al-where-et-al-must-be-it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png"/><Relationship Id="rId4" Type="http://schemas.openxmlformats.org/officeDocument/2006/relationships/hyperlink" Target="https://creativecommons.org/licenses/by-sa/3.0/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2.ual.es/apoyoinv/2017/02/21/turnitin-ya-en-la-ual/" TargetMode="Externa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png"/><Relationship Id="rId4" Type="http://schemas.openxmlformats.org/officeDocument/2006/relationships/hyperlink" Target="https://creativecommons.org/licenses/by-nc-nd/3.0/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creativecommons.org/licenses/by-sa/3.0/" TargetMode="External"/><Relationship Id="rId4" Type="http://schemas.openxmlformats.org/officeDocument/2006/relationships/hyperlink" Target="http://ejournal.bsi.ac.id/ejurnal/index.php/jika/article/view/1789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endeley.com/search/" TargetMode="Externa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mendeley.com/reference-management/mendeley-cite" TargetMode="External"/><Relationship Id="rId4" Type="http://schemas.openxmlformats.org/officeDocument/2006/relationships/hyperlink" Target="https://www.mendeley.com/reference-management/web-importer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PJXnfBSq4Lg?feature=oembed" TargetMode="External"/><Relationship Id="rId4" Type="http://schemas.openxmlformats.org/officeDocument/2006/relationships/image" Target="../media/image2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angle 4">
            <a:extLst>
              <a:ext uri="{FF2B5EF4-FFF2-40B4-BE49-F238E27FC236}">
                <a16:creationId xmlns:a16="http://schemas.microsoft.com/office/drawing/2014/main" id="{8BEC44CD-E290-4D60-A056-5BA05B182A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223C8CF-5BA9-2A34-2CEC-A4E6D73645AB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70000"/>
          </a:blip>
          <a:srcRect t="29688"/>
          <a:stretch>
            <a:fillRect/>
          </a:stretch>
        </p:blipFill>
        <p:spPr>
          <a:xfrm>
            <a:off x="-2" y="-4"/>
            <a:ext cx="12192001" cy="6858001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E07AB94-5EDC-FE42-71A7-9EB72596EF4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17870" y="978408"/>
            <a:ext cx="5021182" cy="2450592"/>
          </a:xfrm>
        </p:spPr>
        <p:txBody>
          <a:bodyPr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4200" b="1" dirty="0">
                <a:solidFill>
                  <a:srgbClr val="FFFFFF"/>
                </a:solidFill>
              </a:rPr>
              <a:t>MSc Digital Transformation for the Health and Care Professions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C391F0E-2105-44DB-7E4F-B9AADEC8E92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652366" y="4017818"/>
            <a:ext cx="5040785" cy="1828799"/>
          </a:xfrm>
        </p:spPr>
        <p:txBody>
          <a:bodyPr anchor="b">
            <a:normAutofit fontScale="92500" lnSpcReduction="20000"/>
          </a:bodyPr>
          <a:lstStyle/>
          <a:p>
            <a:pPr algn="ctr">
              <a:lnSpc>
                <a:spcPct val="100000"/>
              </a:lnSpc>
            </a:pPr>
            <a:r>
              <a:rPr lang="en-GB" sz="1900" dirty="0">
                <a:solidFill>
                  <a:srgbClr val="FFFFFF"/>
                </a:solidFill>
              </a:rPr>
              <a:t>First Year Overview </a:t>
            </a:r>
          </a:p>
          <a:p>
            <a:pPr algn="ctr">
              <a:lnSpc>
                <a:spcPct val="100000"/>
              </a:lnSpc>
            </a:pPr>
            <a:r>
              <a:rPr lang="en-GB" sz="1900" dirty="0">
                <a:solidFill>
                  <a:srgbClr val="FFFFFF"/>
                </a:solidFill>
              </a:rPr>
              <a:t>Simona Ferraraccio</a:t>
            </a:r>
          </a:p>
          <a:p>
            <a:pPr algn="ctr">
              <a:lnSpc>
                <a:spcPct val="100000"/>
              </a:lnSpc>
            </a:pPr>
            <a:endParaRPr lang="en-GB" sz="1900" dirty="0">
              <a:solidFill>
                <a:srgbClr val="FFFFFF"/>
              </a:solidFill>
            </a:endParaRPr>
          </a:p>
          <a:p>
            <a:pPr algn="ctr">
              <a:lnSpc>
                <a:spcPct val="100000"/>
              </a:lnSpc>
            </a:pPr>
            <a:r>
              <a:rPr lang="en-GB" sz="1900" i="1" dirty="0">
                <a:solidFill>
                  <a:srgbClr val="FFFFFF"/>
                </a:solidFill>
              </a:rPr>
              <a:t>Residential weekend </a:t>
            </a:r>
          </a:p>
          <a:p>
            <a:pPr algn="ctr">
              <a:lnSpc>
                <a:spcPct val="100000"/>
              </a:lnSpc>
            </a:pPr>
            <a:r>
              <a:rPr lang="en-GB" sz="1900" i="1" dirty="0">
                <a:solidFill>
                  <a:srgbClr val="FFFFFF"/>
                </a:solidFill>
              </a:rPr>
              <a:t>11-12 September 2026</a:t>
            </a:r>
            <a:endParaRPr lang="en-GB" sz="1500" i="1" dirty="0">
              <a:solidFill>
                <a:srgbClr val="FFFFFF"/>
              </a:solidFill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B2C335F7-F61C-4EB4-80F2-4B1438FE66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F1189494-2B67-46D2-93D6-A122A09BF6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62168" y="6209925"/>
            <a:ext cx="5021183" cy="45719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167905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F21B3D-31FA-C44A-800C-AE34341A22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687462"/>
            <a:ext cx="11155680" cy="1463040"/>
          </a:xfrm>
        </p:spPr>
        <p:txBody>
          <a:bodyPr/>
          <a:lstStyle/>
          <a:p>
            <a:r>
              <a:rPr lang="en-GB" dirty="0"/>
              <a:t>3 Modules</a:t>
            </a:r>
          </a:p>
        </p:txBody>
      </p:sp>
      <p:sp>
        <p:nvSpPr>
          <p:cNvPr id="6" name="Freeform: Shape 5">
            <a:extLst>
              <a:ext uri="{FF2B5EF4-FFF2-40B4-BE49-F238E27FC236}">
                <a16:creationId xmlns:a16="http://schemas.microsoft.com/office/drawing/2014/main" id="{3532B064-83CF-AC18-360A-399F94FE2486}"/>
              </a:ext>
            </a:extLst>
          </p:cNvPr>
          <p:cNvSpPr/>
          <p:nvPr/>
        </p:nvSpPr>
        <p:spPr>
          <a:xfrm rot="16200000">
            <a:off x="-200740" y="2259802"/>
            <a:ext cx="5112327" cy="3668432"/>
          </a:xfrm>
          <a:custGeom>
            <a:avLst/>
            <a:gdLst>
              <a:gd name="csX0" fmla="*/ 0 w 2647156"/>
              <a:gd name="csY0" fmla="*/ 132358 h 3176587"/>
              <a:gd name="csX1" fmla="*/ 132358 w 2647156"/>
              <a:gd name="csY1" fmla="*/ 0 h 3176587"/>
              <a:gd name="csX2" fmla="*/ 2514798 w 2647156"/>
              <a:gd name="csY2" fmla="*/ 0 h 3176587"/>
              <a:gd name="csX3" fmla="*/ 2647156 w 2647156"/>
              <a:gd name="csY3" fmla="*/ 132358 h 3176587"/>
              <a:gd name="csX4" fmla="*/ 2647156 w 2647156"/>
              <a:gd name="csY4" fmla="*/ 3044229 h 3176587"/>
              <a:gd name="csX5" fmla="*/ 2514798 w 2647156"/>
              <a:gd name="csY5" fmla="*/ 3176587 h 3176587"/>
              <a:gd name="csX6" fmla="*/ 132358 w 2647156"/>
              <a:gd name="csY6" fmla="*/ 3176587 h 3176587"/>
              <a:gd name="csX7" fmla="*/ 0 w 2647156"/>
              <a:gd name="csY7" fmla="*/ 3044229 h 3176587"/>
              <a:gd name="csX8" fmla="*/ 0 w 2647156"/>
              <a:gd name="csY8" fmla="*/ 132358 h 3176587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</a:cxnLst>
            <a:rect l="l" t="t" r="r" b="b"/>
            <a:pathLst>
              <a:path w="2647156" h="3176587">
                <a:moveTo>
                  <a:pt x="2536857" y="1"/>
                </a:moveTo>
                <a:cubicBezTo>
                  <a:pt x="2597773" y="1"/>
                  <a:pt x="2647156" y="71111"/>
                  <a:pt x="2647156" y="158830"/>
                </a:cubicBezTo>
                <a:lnTo>
                  <a:pt x="2647156" y="3017757"/>
                </a:lnTo>
                <a:cubicBezTo>
                  <a:pt x="2647156" y="3105476"/>
                  <a:pt x="2597773" y="3176586"/>
                  <a:pt x="2536857" y="3176586"/>
                </a:cubicBezTo>
                <a:lnTo>
                  <a:pt x="110299" y="3176586"/>
                </a:lnTo>
                <a:cubicBezTo>
                  <a:pt x="49383" y="3176586"/>
                  <a:pt x="0" y="3105476"/>
                  <a:pt x="0" y="3017757"/>
                </a:cubicBezTo>
                <a:lnTo>
                  <a:pt x="0" y="158830"/>
                </a:lnTo>
                <a:cubicBezTo>
                  <a:pt x="0" y="71111"/>
                  <a:pt x="49383" y="1"/>
                  <a:pt x="110299" y="1"/>
                </a:cubicBezTo>
                <a:lnTo>
                  <a:pt x="2536857" y="1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571785" tIns="102869" rIns="133351" bIns="2117726" numCol="1" spcCol="1270" anchor="t" anchorCtr="0">
            <a:noAutofit/>
          </a:bodyPr>
          <a:lstStyle/>
          <a:p>
            <a:pPr marL="0" lvl="0" indent="0" algn="r" defTabSz="13335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3000" kern="1200" dirty="0"/>
              <a:t>1</a:t>
            </a:r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AB9F6478-5901-504D-B87E-C4788E595B39}"/>
              </a:ext>
            </a:extLst>
          </p:cNvPr>
          <p:cNvSpPr/>
          <p:nvPr/>
        </p:nvSpPr>
        <p:spPr>
          <a:xfrm>
            <a:off x="1254894" y="1537855"/>
            <a:ext cx="2732980" cy="5112325"/>
          </a:xfrm>
          <a:custGeom>
            <a:avLst/>
            <a:gdLst>
              <a:gd name="csX0" fmla="*/ 0 w 1972131"/>
              <a:gd name="csY0" fmla="*/ 0 h 3176587"/>
              <a:gd name="csX1" fmla="*/ 1972131 w 1972131"/>
              <a:gd name="csY1" fmla="*/ 0 h 3176587"/>
              <a:gd name="csX2" fmla="*/ 1972131 w 1972131"/>
              <a:gd name="csY2" fmla="*/ 3176587 h 3176587"/>
              <a:gd name="csX3" fmla="*/ 0 w 1972131"/>
              <a:gd name="csY3" fmla="*/ 3176587 h 3176587"/>
              <a:gd name="csX4" fmla="*/ 0 w 1972131"/>
              <a:gd name="csY4" fmla="*/ 0 h 3176587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</a:cxnLst>
            <a:rect l="l" t="t" r="r" b="b"/>
            <a:pathLst>
              <a:path w="1972131" h="3176587">
                <a:moveTo>
                  <a:pt x="0" y="0"/>
                </a:moveTo>
                <a:lnTo>
                  <a:pt x="1972131" y="0"/>
                </a:lnTo>
                <a:lnTo>
                  <a:pt x="1972131" y="3176587"/>
                </a:lnTo>
                <a:lnTo>
                  <a:pt x="0" y="3176587"/>
                </a:lnTo>
                <a:lnTo>
                  <a:pt x="0" y="0"/>
                </a:lnTo>
                <a:close/>
              </a:path>
            </a:pathLst>
          </a:custGeom>
          <a:noFill/>
          <a:ln>
            <a:noFill/>
          </a:ln>
          <a:sp3d/>
        </p:spPr>
        <p:style>
          <a:lnRef idx="2">
            <a:scrgbClr r="0" g="0" b="0"/>
          </a:lnRef>
          <a:fillRef idx="1">
            <a:scrgbClr r="0" g="0" b="0"/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0" tIns="222885" rIns="0" bIns="0" numCol="1" spcCol="1270" anchor="t" anchorCtr="0">
            <a:noAutofit/>
          </a:bodyPr>
          <a:lstStyle/>
          <a:p>
            <a:pPr marL="0" lvl="0" indent="0" algn="l" defTabSz="28892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endParaRPr lang="en-GB" sz="6500" kern="120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FA76C096-91B5-A571-DDCA-8F8CB7396B83}"/>
              </a:ext>
            </a:extLst>
          </p:cNvPr>
          <p:cNvSpPr/>
          <p:nvPr/>
        </p:nvSpPr>
        <p:spPr>
          <a:xfrm>
            <a:off x="5051720" y="1537855"/>
            <a:ext cx="2732980" cy="5112325"/>
          </a:xfrm>
          <a:custGeom>
            <a:avLst/>
            <a:gdLst>
              <a:gd name="csX0" fmla="*/ 0 w 1972131"/>
              <a:gd name="csY0" fmla="*/ 0 h 3176587"/>
              <a:gd name="csX1" fmla="*/ 1972131 w 1972131"/>
              <a:gd name="csY1" fmla="*/ 0 h 3176587"/>
              <a:gd name="csX2" fmla="*/ 1972131 w 1972131"/>
              <a:gd name="csY2" fmla="*/ 3176587 h 3176587"/>
              <a:gd name="csX3" fmla="*/ 0 w 1972131"/>
              <a:gd name="csY3" fmla="*/ 3176587 h 3176587"/>
              <a:gd name="csX4" fmla="*/ 0 w 1972131"/>
              <a:gd name="csY4" fmla="*/ 0 h 3176587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</a:cxnLst>
            <a:rect l="l" t="t" r="r" b="b"/>
            <a:pathLst>
              <a:path w="1972131" h="3176587">
                <a:moveTo>
                  <a:pt x="0" y="0"/>
                </a:moveTo>
                <a:lnTo>
                  <a:pt x="1972131" y="0"/>
                </a:lnTo>
                <a:lnTo>
                  <a:pt x="1972131" y="3176587"/>
                </a:lnTo>
                <a:lnTo>
                  <a:pt x="0" y="3176587"/>
                </a:lnTo>
                <a:lnTo>
                  <a:pt x="0" y="0"/>
                </a:lnTo>
                <a:close/>
              </a:path>
            </a:pathLst>
          </a:custGeom>
          <a:noFill/>
          <a:ln>
            <a:noFill/>
          </a:ln>
          <a:sp3d/>
        </p:spPr>
        <p:style>
          <a:lnRef idx="2">
            <a:scrgbClr r="0" g="0" b="0"/>
          </a:lnRef>
          <a:fillRef idx="1">
            <a:scrgbClr r="0" g="0" b="0"/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0" tIns="222885" rIns="0" bIns="0" numCol="1" spcCol="1270" anchor="t" anchorCtr="0">
            <a:noAutofit/>
          </a:bodyPr>
          <a:lstStyle/>
          <a:p>
            <a:pPr marL="0" lvl="0" indent="0" algn="l" defTabSz="28892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endParaRPr lang="en-GB" sz="6500" kern="1200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EF82049E-219A-7D02-51FD-3099552F04A7}"/>
              </a:ext>
            </a:extLst>
          </p:cNvPr>
          <p:cNvSpPr/>
          <p:nvPr/>
        </p:nvSpPr>
        <p:spPr>
          <a:xfrm>
            <a:off x="8848545" y="1537855"/>
            <a:ext cx="2732980" cy="5112325"/>
          </a:xfrm>
          <a:custGeom>
            <a:avLst/>
            <a:gdLst>
              <a:gd name="csX0" fmla="*/ 0 w 1972131"/>
              <a:gd name="csY0" fmla="*/ 0 h 3176587"/>
              <a:gd name="csX1" fmla="*/ 1972131 w 1972131"/>
              <a:gd name="csY1" fmla="*/ 0 h 3176587"/>
              <a:gd name="csX2" fmla="*/ 1972131 w 1972131"/>
              <a:gd name="csY2" fmla="*/ 3176587 h 3176587"/>
              <a:gd name="csX3" fmla="*/ 0 w 1972131"/>
              <a:gd name="csY3" fmla="*/ 3176587 h 3176587"/>
              <a:gd name="csX4" fmla="*/ 0 w 1972131"/>
              <a:gd name="csY4" fmla="*/ 0 h 3176587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</a:cxnLst>
            <a:rect l="l" t="t" r="r" b="b"/>
            <a:pathLst>
              <a:path w="1972131" h="3176587">
                <a:moveTo>
                  <a:pt x="0" y="0"/>
                </a:moveTo>
                <a:lnTo>
                  <a:pt x="1972131" y="0"/>
                </a:lnTo>
                <a:lnTo>
                  <a:pt x="1972131" y="3176587"/>
                </a:lnTo>
                <a:lnTo>
                  <a:pt x="0" y="3176587"/>
                </a:lnTo>
                <a:lnTo>
                  <a:pt x="0" y="0"/>
                </a:lnTo>
                <a:close/>
              </a:path>
            </a:pathLst>
          </a:custGeom>
          <a:noFill/>
          <a:ln>
            <a:noFill/>
          </a:ln>
          <a:sp3d/>
        </p:spPr>
        <p:style>
          <a:lnRef idx="2">
            <a:scrgbClr r="0" g="0" b="0"/>
          </a:lnRef>
          <a:fillRef idx="1">
            <a:scrgbClr r="0" g="0" b="0"/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0" tIns="222885" rIns="0" bIns="0" numCol="1" spcCol="1270" anchor="t" anchorCtr="0">
            <a:noAutofit/>
          </a:bodyPr>
          <a:lstStyle/>
          <a:p>
            <a:pPr marL="0" lvl="0" indent="0" algn="l" defTabSz="28892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endParaRPr lang="en-GB" sz="6500" kern="120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42A77829-7424-31D7-5F5D-1277801A8A92}"/>
              </a:ext>
            </a:extLst>
          </p:cNvPr>
          <p:cNvSpPr txBox="1"/>
          <p:nvPr/>
        </p:nvSpPr>
        <p:spPr>
          <a:xfrm>
            <a:off x="684465" y="1678924"/>
            <a:ext cx="334191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/>
              <a:t>BMDS7008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959C6A8B-3825-31A6-A48D-714F56C83C2C}"/>
              </a:ext>
            </a:extLst>
          </p:cNvPr>
          <p:cNvSpPr txBox="1"/>
          <p:nvPr/>
        </p:nvSpPr>
        <p:spPr>
          <a:xfrm>
            <a:off x="684465" y="2110122"/>
            <a:ext cx="337677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/>
              <a:t>Introduction to IT and IS in health and social care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A2969FBC-1AD2-E115-8BE2-4A865B3FB206}"/>
              </a:ext>
            </a:extLst>
          </p:cNvPr>
          <p:cNvSpPr txBox="1"/>
          <p:nvPr/>
        </p:nvSpPr>
        <p:spPr>
          <a:xfrm>
            <a:off x="684465" y="2936450"/>
            <a:ext cx="3303409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lvl="0" indent="-342900" fontAlgn="t">
              <a:buFont typeface="Arial" panose="020B0604020202020204" pitchFamily="34" charset="0"/>
              <a:buChar char="•"/>
            </a:pPr>
            <a:r>
              <a:rPr lang="en-GB" dirty="0">
                <a:latin typeface="Aptos Display" panose="020B0004020202020204" pitchFamily="34" charset="0"/>
              </a:rPr>
              <a:t>Evidence-based practice and critical evaluation.</a:t>
            </a:r>
          </a:p>
          <a:p>
            <a:pPr marL="342900" lvl="0" indent="-342900" fontAlgn="t">
              <a:buFont typeface="Arial" panose="020B0604020202020204" pitchFamily="34" charset="0"/>
              <a:buChar char="•"/>
            </a:pPr>
            <a:r>
              <a:rPr lang="en-GB" dirty="0">
                <a:latin typeface="Aptos Display" panose="020B0004020202020204" pitchFamily="34" charset="0"/>
              </a:rPr>
              <a:t>Academic and research skills for higher education.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Emerging digital systems &amp; technologies in health &amp; social care settings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Introduction to semantic interoperability in health and care systems. 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Introduction to academic writing styles and conventions. 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  <p:grpSp>
        <p:nvGrpSpPr>
          <p:cNvPr id="26" name="Group 25">
            <a:extLst>
              <a:ext uri="{FF2B5EF4-FFF2-40B4-BE49-F238E27FC236}">
                <a16:creationId xmlns:a16="http://schemas.microsoft.com/office/drawing/2014/main" id="{EA9A8F30-4EA7-808B-53A8-D087FBADBB87}"/>
              </a:ext>
            </a:extLst>
          </p:cNvPr>
          <p:cNvGrpSpPr/>
          <p:nvPr/>
        </p:nvGrpSpPr>
        <p:grpSpPr>
          <a:xfrm>
            <a:off x="4318033" y="1537854"/>
            <a:ext cx="3668432" cy="5112327"/>
            <a:chOff x="4318033" y="1537854"/>
            <a:chExt cx="3668432" cy="5112327"/>
          </a:xfrm>
          <a:solidFill>
            <a:schemeClr val="accent5">
              <a:lumMod val="20000"/>
              <a:lumOff val="80000"/>
            </a:schemeClr>
          </a:solidFill>
        </p:grpSpPr>
        <p:grpSp>
          <p:nvGrpSpPr>
            <p:cNvPr id="23" name="Group 22">
              <a:extLst>
                <a:ext uri="{FF2B5EF4-FFF2-40B4-BE49-F238E27FC236}">
                  <a16:creationId xmlns:a16="http://schemas.microsoft.com/office/drawing/2014/main" id="{0542F5CC-BB91-79A6-66C7-82FBDCE4F54A}"/>
                </a:ext>
              </a:extLst>
            </p:cNvPr>
            <p:cNvGrpSpPr/>
            <p:nvPr/>
          </p:nvGrpSpPr>
          <p:grpSpPr>
            <a:xfrm>
              <a:off x="4318033" y="1537854"/>
              <a:ext cx="3668432" cy="5112327"/>
              <a:chOff x="4318033" y="1537854"/>
              <a:chExt cx="3668432" cy="5112327"/>
            </a:xfrm>
            <a:grpFill/>
          </p:grpSpPr>
          <p:sp>
            <p:nvSpPr>
              <p:cNvPr id="8" name="Freeform: Shape 7">
                <a:extLst>
                  <a:ext uri="{FF2B5EF4-FFF2-40B4-BE49-F238E27FC236}">
                    <a16:creationId xmlns:a16="http://schemas.microsoft.com/office/drawing/2014/main" id="{4695493C-2DD3-7C5C-6347-B60A389E4B80}"/>
                  </a:ext>
                </a:extLst>
              </p:cNvPr>
              <p:cNvSpPr/>
              <p:nvPr/>
            </p:nvSpPr>
            <p:spPr>
              <a:xfrm rot="16200000">
                <a:off x="3596085" y="2259802"/>
                <a:ext cx="5112327" cy="3668432"/>
              </a:xfrm>
              <a:custGeom>
                <a:avLst/>
                <a:gdLst>
                  <a:gd name="csX0" fmla="*/ 0 w 2647156"/>
                  <a:gd name="csY0" fmla="*/ 132358 h 3176587"/>
                  <a:gd name="csX1" fmla="*/ 132358 w 2647156"/>
                  <a:gd name="csY1" fmla="*/ 0 h 3176587"/>
                  <a:gd name="csX2" fmla="*/ 2514798 w 2647156"/>
                  <a:gd name="csY2" fmla="*/ 0 h 3176587"/>
                  <a:gd name="csX3" fmla="*/ 2647156 w 2647156"/>
                  <a:gd name="csY3" fmla="*/ 132358 h 3176587"/>
                  <a:gd name="csX4" fmla="*/ 2647156 w 2647156"/>
                  <a:gd name="csY4" fmla="*/ 3044229 h 3176587"/>
                  <a:gd name="csX5" fmla="*/ 2514798 w 2647156"/>
                  <a:gd name="csY5" fmla="*/ 3176587 h 3176587"/>
                  <a:gd name="csX6" fmla="*/ 132358 w 2647156"/>
                  <a:gd name="csY6" fmla="*/ 3176587 h 3176587"/>
                  <a:gd name="csX7" fmla="*/ 0 w 2647156"/>
                  <a:gd name="csY7" fmla="*/ 3044229 h 3176587"/>
                  <a:gd name="csX8" fmla="*/ 0 w 2647156"/>
                  <a:gd name="csY8" fmla="*/ 132358 h 3176587"/>
                </a:gdLst>
                <a:ahLst/>
                <a:cxnLst>
                  <a:cxn ang="0">
                    <a:pos x="csX0" y="csY0"/>
                  </a:cxn>
                  <a:cxn ang="0">
                    <a:pos x="csX1" y="csY1"/>
                  </a:cxn>
                  <a:cxn ang="0">
                    <a:pos x="csX2" y="csY2"/>
                  </a:cxn>
                  <a:cxn ang="0">
                    <a:pos x="csX3" y="csY3"/>
                  </a:cxn>
                  <a:cxn ang="0">
                    <a:pos x="csX4" y="csY4"/>
                  </a:cxn>
                  <a:cxn ang="0">
                    <a:pos x="csX5" y="csY5"/>
                  </a:cxn>
                  <a:cxn ang="0">
                    <a:pos x="csX6" y="csY6"/>
                  </a:cxn>
                  <a:cxn ang="0">
                    <a:pos x="csX7" y="csY7"/>
                  </a:cxn>
                  <a:cxn ang="0">
                    <a:pos x="csX8" y="csY8"/>
                  </a:cxn>
                </a:cxnLst>
                <a:rect l="l" t="t" r="r" b="b"/>
                <a:pathLst>
                  <a:path w="2647156" h="3176587">
                    <a:moveTo>
                      <a:pt x="2536857" y="1"/>
                    </a:moveTo>
                    <a:cubicBezTo>
                      <a:pt x="2597773" y="1"/>
                      <a:pt x="2647156" y="71111"/>
                      <a:pt x="2647156" y="158830"/>
                    </a:cubicBezTo>
                    <a:lnTo>
                      <a:pt x="2647156" y="3017757"/>
                    </a:lnTo>
                    <a:cubicBezTo>
                      <a:pt x="2647156" y="3105476"/>
                      <a:pt x="2597773" y="3176586"/>
                      <a:pt x="2536857" y="3176586"/>
                    </a:cubicBezTo>
                    <a:lnTo>
                      <a:pt x="110299" y="3176586"/>
                    </a:lnTo>
                    <a:cubicBezTo>
                      <a:pt x="49383" y="3176586"/>
                      <a:pt x="0" y="3105476"/>
                      <a:pt x="0" y="3017757"/>
                    </a:cubicBezTo>
                    <a:lnTo>
                      <a:pt x="0" y="158830"/>
                    </a:lnTo>
                    <a:cubicBezTo>
                      <a:pt x="0" y="71111"/>
                      <a:pt x="49383" y="1"/>
                      <a:pt x="110299" y="1"/>
                    </a:cubicBezTo>
                    <a:lnTo>
                      <a:pt x="2536857" y="1"/>
                    </a:lnTo>
                    <a:close/>
                  </a:path>
                </a:pathLst>
              </a:custGeom>
              <a:grpFill/>
            </p:spPr>
            <p:style>
              <a:lnRef idx="2">
                <a:schemeClr val="lt1">
                  <a:hueOff val="0"/>
                  <a:satOff val="0"/>
                  <a:lumOff val="0"/>
                  <a:alphaOff val="0"/>
                </a:schemeClr>
              </a:lnRef>
              <a:fillRef idx="1">
                <a:schemeClr val="accent1">
                  <a:hueOff val="0"/>
                  <a:satOff val="0"/>
                  <a:lumOff val="0"/>
                  <a:alphaOff val="0"/>
                </a:schemeClr>
              </a:fillRef>
              <a:effectRef idx="0">
                <a:schemeClr val="accent1">
                  <a:hueOff val="0"/>
                  <a:satOff val="0"/>
                  <a:lumOff val="0"/>
                  <a:alphaOff val="0"/>
                </a:schemeClr>
              </a:effectRef>
              <a:fontRef idx="minor">
                <a:schemeClr val="lt1"/>
              </a:fontRef>
            </p:style>
            <p:txBody>
              <a:bodyPr spcFirstLastPara="0" vert="horz" wrap="square" lIns="571785" tIns="102870" rIns="133351" bIns="2117726" numCol="1" spcCol="1270" anchor="t" anchorCtr="0">
                <a:noAutofit/>
              </a:bodyPr>
              <a:lstStyle/>
              <a:p>
                <a:pPr marL="0" lvl="0" indent="0" algn="r" defTabSz="1333500">
                  <a:lnSpc>
                    <a:spcPct val="90000"/>
                  </a:lnSpc>
                  <a:spcBef>
                    <a:spcPct val="0"/>
                  </a:spcBef>
                  <a:spcAft>
                    <a:spcPct val="35000"/>
                  </a:spcAft>
                  <a:buNone/>
                </a:pPr>
                <a:r>
                  <a:rPr lang="en-GB" sz="3000" kern="1200" dirty="0"/>
                  <a:t>2</a:t>
                </a:r>
              </a:p>
            </p:txBody>
          </p:sp>
          <p:sp>
            <p:nvSpPr>
              <p:cNvPr id="20" name="TextBox 19">
                <a:extLst>
                  <a:ext uri="{FF2B5EF4-FFF2-40B4-BE49-F238E27FC236}">
                    <a16:creationId xmlns:a16="http://schemas.microsoft.com/office/drawing/2014/main" id="{8F963E21-E1D7-CE2F-A93E-4A61C9858430}"/>
                  </a:ext>
                </a:extLst>
              </p:cNvPr>
              <p:cNvSpPr txBox="1"/>
              <p:nvPr/>
            </p:nvSpPr>
            <p:spPr>
              <a:xfrm>
                <a:off x="4745408" y="1678924"/>
                <a:ext cx="2790747" cy="369332"/>
              </a:xfrm>
              <a:prstGeom prst="rect">
                <a:avLst/>
              </a:prstGeom>
              <a:grp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GB" b="1" dirty="0"/>
                  <a:t>BMDS7009</a:t>
                </a:r>
              </a:p>
            </p:txBody>
          </p:sp>
          <p:sp>
            <p:nvSpPr>
              <p:cNvPr id="22" name="TextBox 21">
                <a:extLst>
                  <a:ext uri="{FF2B5EF4-FFF2-40B4-BE49-F238E27FC236}">
                    <a16:creationId xmlns:a16="http://schemas.microsoft.com/office/drawing/2014/main" id="{8C04FC68-4B51-A488-CBED-177E749FEB1E}"/>
                  </a:ext>
                </a:extLst>
              </p:cNvPr>
              <p:cNvSpPr txBox="1"/>
              <p:nvPr/>
            </p:nvSpPr>
            <p:spPr>
              <a:xfrm>
                <a:off x="4352897" y="2081811"/>
                <a:ext cx="3614322" cy="923330"/>
              </a:xfrm>
              <a:prstGeom prst="rect">
                <a:avLst/>
              </a:prstGeom>
              <a:grpFill/>
            </p:spPr>
            <p:txBody>
              <a:bodyPr wrap="square" rtlCol="0">
                <a:spAutoFit/>
              </a:bodyPr>
              <a:lstStyle/>
              <a:p>
                <a:pPr algn="ctr" fontAlgn="t"/>
                <a:r>
                  <a:rPr lang="en-GB" b="1" dirty="0">
                    <a:solidFill>
                      <a:srgbClr val="000000"/>
                    </a:solidFill>
                  </a:rPr>
                  <a:t>Programme, Project and Change Management in Health and Social Care</a:t>
                </a:r>
                <a:endParaRPr lang="en-GB" sz="1000" b="1" dirty="0">
                  <a:solidFill>
                    <a:srgbClr val="000000"/>
                  </a:solidFill>
                </a:endParaRPr>
              </a:p>
            </p:txBody>
          </p:sp>
        </p:grpSp>
        <p:sp>
          <p:nvSpPr>
            <p:cNvPr id="25" name="TextBox 24">
              <a:extLst>
                <a:ext uri="{FF2B5EF4-FFF2-40B4-BE49-F238E27FC236}">
                  <a16:creationId xmlns:a16="http://schemas.microsoft.com/office/drawing/2014/main" id="{007BF8F5-468B-5770-5335-87DC70152C4C}"/>
                </a:ext>
              </a:extLst>
            </p:cNvPr>
            <p:cNvSpPr txBox="1"/>
            <p:nvPr/>
          </p:nvSpPr>
          <p:spPr>
            <a:xfrm>
              <a:off x="4444295" y="3000894"/>
              <a:ext cx="3468797" cy="341632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pPr marL="342900" lvl="0" indent="-342900" fontAlgn="t">
                <a:buFont typeface="Arial" panose="020B0604020202020204" pitchFamily="34" charset="0"/>
                <a:buChar char="•"/>
              </a:pPr>
              <a:r>
                <a:rPr lang="en-GB" dirty="0">
                  <a:latin typeface="Aptos Display" panose="020B0004020202020204" pitchFamily="34" charset="0"/>
                </a:rPr>
                <a:t>Introducing the concept of complex adaptive systems.</a:t>
              </a:r>
            </a:p>
            <a:p>
              <a:pPr marL="342900" lvl="0" indent="-342900" fontAlgn="t">
                <a:buFont typeface="Arial" panose="020B0604020202020204" pitchFamily="34" charset="0"/>
                <a:buChar char="•"/>
              </a:pPr>
              <a:r>
                <a:rPr lang="en-GB" dirty="0"/>
                <a:t>Understanding the value of a socio-technical approach. </a:t>
              </a:r>
            </a:p>
            <a:p>
              <a:pPr marL="342900" lvl="0" indent="-342900" fontAlgn="t">
                <a:buFont typeface="Arial" panose="020B0604020202020204" pitchFamily="34" charset="0"/>
                <a:buChar char="•"/>
              </a:pPr>
              <a:r>
                <a:rPr lang="en-GB" dirty="0">
                  <a:latin typeface="Aptos Display" panose="020B0004020202020204" pitchFamily="34" charset="0"/>
                </a:rPr>
                <a:t>Introduce and apply FITT framework</a:t>
              </a:r>
            </a:p>
            <a:p>
              <a:pPr marL="342900" lvl="0" indent="-342900" fontAlgn="t">
                <a:buFont typeface="Arial" panose="020B0604020202020204" pitchFamily="34" charset="0"/>
                <a:buChar char="•"/>
              </a:pPr>
              <a:r>
                <a:rPr lang="en-GB" dirty="0"/>
                <a:t>Overview of project management and change management approaches. </a:t>
              </a:r>
            </a:p>
            <a:p>
              <a:pPr marL="342900" lvl="0" indent="-342900" fontAlgn="t">
                <a:buFont typeface="Arial" panose="020B0604020202020204" pitchFamily="34" charset="0"/>
                <a:buChar char="•"/>
              </a:pPr>
              <a:r>
                <a:rPr lang="en-GB" dirty="0"/>
                <a:t>The role of behaviour change theory in digital transformation. </a:t>
              </a:r>
              <a:r>
                <a:rPr lang="en-GB" dirty="0">
                  <a:latin typeface="Aptos Display" panose="020B0004020202020204" pitchFamily="34" charset="0"/>
                </a:rPr>
                <a:t> </a:t>
              </a:r>
            </a:p>
          </p:txBody>
        </p:sp>
      </p:grpSp>
      <p:sp>
        <p:nvSpPr>
          <p:cNvPr id="9" name="Flowchart: Extract 8">
            <a:extLst>
              <a:ext uri="{FF2B5EF4-FFF2-40B4-BE49-F238E27FC236}">
                <a16:creationId xmlns:a16="http://schemas.microsoft.com/office/drawing/2014/main" id="{20842DF0-58C6-7899-3A68-A832E95521E1}"/>
              </a:ext>
            </a:extLst>
          </p:cNvPr>
          <p:cNvSpPr/>
          <p:nvPr/>
        </p:nvSpPr>
        <p:spPr>
          <a:xfrm rot="5400000">
            <a:off x="3960815" y="5644265"/>
            <a:ext cx="751120" cy="550264"/>
          </a:xfrm>
          <a:prstGeom prst="flowChartExtract">
            <a:avLst/>
          </a:prstGeom>
        </p:spPr>
        <p:style>
          <a:lnRef idx="2">
            <a:schemeClr val="accent1">
              <a:hueOff val="0"/>
              <a:satOff val="0"/>
              <a:lumOff val="0"/>
              <a:alphaOff val="0"/>
            </a:schemeClr>
          </a:lnRef>
          <a:fillRef idx="1">
            <a:schemeClr val="lt1">
              <a:hueOff val="0"/>
              <a:satOff val="0"/>
              <a:lumOff val="0"/>
              <a:alphaOff val="0"/>
            </a:schemeClr>
          </a:fillRef>
          <a:effectRef idx="0">
            <a:schemeClr val="lt1"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/>
          <a:lstStyle/>
          <a:p>
            <a:endParaRPr lang="en-GB"/>
          </a:p>
        </p:txBody>
      </p:sp>
      <p:grpSp>
        <p:nvGrpSpPr>
          <p:cNvPr id="36" name="Group 35">
            <a:extLst>
              <a:ext uri="{FF2B5EF4-FFF2-40B4-BE49-F238E27FC236}">
                <a16:creationId xmlns:a16="http://schemas.microsoft.com/office/drawing/2014/main" id="{F290D171-3B05-98DB-40D2-11B1C322954B}"/>
              </a:ext>
            </a:extLst>
          </p:cNvPr>
          <p:cNvGrpSpPr/>
          <p:nvPr/>
        </p:nvGrpSpPr>
        <p:grpSpPr>
          <a:xfrm>
            <a:off x="8114859" y="1537854"/>
            <a:ext cx="3668432" cy="5112327"/>
            <a:chOff x="8114859" y="1537854"/>
            <a:chExt cx="3668432" cy="5112327"/>
          </a:xfrm>
        </p:grpSpPr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95A53C94-AA36-28F6-4CF1-7F7147B213C4}"/>
                </a:ext>
              </a:extLst>
            </p:cNvPr>
            <p:cNvSpPr/>
            <p:nvPr/>
          </p:nvSpPr>
          <p:spPr>
            <a:xfrm rot="16200000">
              <a:off x="7392911" y="2259802"/>
              <a:ext cx="5112327" cy="3668432"/>
            </a:xfrm>
            <a:custGeom>
              <a:avLst/>
              <a:gdLst>
                <a:gd name="csX0" fmla="*/ 0 w 2647156"/>
                <a:gd name="csY0" fmla="*/ 132358 h 3176587"/>
                <a:gd name="csX1" fmla="*/ 132358 w 2647156"/>
                <a:gd name="csY1" fmla="*/ 0 h 3176587"/>
                <a:gd name="csX2" fmla="*/ 2514798 w 2647156"/>
                <a:gd name="csY2" fmla="*/ 0 h 3176587"/>
                <a:gd name="csX3" fmla="*/ 2647156 w 2647156"/>
                <a:gd name="csY3" fmla="*/ 132358 h 3176587"/>
                <a:gd name="csX4" fmla="*/ 2647156 w 2647156"/>
                <a:gd name="csY4" fmla="*/ 3044229 h 3176587"/>
                <a:gd name="csX5" fmla="*/ 2514798 w 2647156"/>
                <a:gd name="csY5" fmla="*/ 3176587 h 3176587"/>
                <a:gd name="csX6" fmla="*/ 132358 w 2647156"/>
                <a:gd name="csY6" fmla="*/ 3176587 h 3176587"/>
                <a:gd name="csX7" fmla="*/ 0 w 2647156"/>
                <a:gd name="csY7" fmla="*/ 3044229 h 3176587"/>
                <a:gd name="csX8" fmla="*/ 0 w 2647156"/>
                <a:gd name="csY8" fmla="*/ 132358 h 3176587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  <a:cxn ang="0">
                  <a:pos x="csX6" y="csY6"/>
                </a:cxn>
                <a:cxn ang="0">
                  <a:pos x="csX7" y="csY7"/>
                </a:cxn>
                <a:cxn ang="0">
                  <a:pos x="csX8" y="csY8"/>
                </a:cxn>
              </a:cxnLst>
              <a:rect l="l" t="t" r="r" b="b"/>
              <a:pathLst>
                <a:path w="2647156" h="3176587">
                  <a:moveTo>
                    <a:pt x="2536857" y="1"/>
                  </a:moveTo>
                  <a:cubicBezTo>
                    <a:pt x="2597773" y="1"/>
                    <a:pt x="2647156" y="71111"/>
                    <a:pt x="2647156" y="158830"/>
                  </a:cubicBezTo>
                  <a:lnTo>
                    <a:pt x="2647156" y="3017757"/>
                  </a:lnTo>
                  <a:cubicBezTo>
                    <a:pt x="2647156" y="3105476"/>
                    <a:pt x="2597773" y="3176586"/>
                    <a:pt x="2536857" y="3176586"/>
                  </a:cubicBezTo>
                  <a:lnTo>
                    <a:pt x="110299" y="3176586"/>
                  </a:lnTo>
                  <a:cubicBezTo>
                    <a:pt x="49383" y="3176586"/>
                    <a:pt x="0" y="3105476"/>
                    <a:pt x="0" y="3017757"/>
                  </a:cubicBezTo>
                  <a:lnTo>
                    <a:pt x="0" y="158830"/>
                  </a:lnTo>
                  <a:cubicBezTo>
                    <a:pt x="0" y="71111"/>
                    <a:pt x="49383" y="1"/>
                    <a:pt x="110299" y="1"/>
                  </a:cubicBezTo>
                  <a:lnTo>
                    <a:pt x="2536857" y="1"/>
                  </a:lnTo>
                  <a:close/>
                </a:path>
              </a:pathLst>
            </a:custGeom>
            <a:solidFill>
              <a:schemeClr val="accent1">
                <a:lumMod val="20000"/>
                <a:lumOff val="80000"/>
              </a:schemeClr>
            </a:solidFill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571785" tIns="102870" rIns="133351" bIns="2117725" numCol="1" spcCol="1270" anchor="t" anchorCtr="0">
              <a:noAutofit/>
            </a:bodyPr>
            <a:lstStyle/>
            <a:p>
              <a:pPr marL="0" lvl="0" indent="0" algn="r" defTabSz="1333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3000" kern="1200" dirty="0"/>
                <a:t>3</a:t>
              </a:r>
            </a:p>
          </p:txBody>
        </p:sp>
        <p:sp>
          <p:nvSpPr>
            <p:cNvPr id="31" name="TextBox 30">
              <a:extLst>
                <a:ext uri="{FF2B5EF4-FFF2-40B4-BE49-F238E27FC236}">
                  <a16:creationId xmlns:a16="http://schemas.microsoft.com/office/drawing/2014/main" id="{31E1D8FB-C3B7-8476-5EEA-2720D6A54922}"/>
                </a:ext>
              </a:extLst>
            </p:cNvPr>
            <p:cNvSpPr txBox="1"/>
            <p:nvPr/>
          </p:nvSpPr>
          <p:spPr>
            <a:xfrm>
              <a:off x="8753182" y="1678924"/>
              <a:ext cx="2522031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b="1" dirty="0"/>
                <a:t>BMDS7007</a:t>
              </a:r>
            </a:p>
          </p:txBody>
        </p:sp>
        <p:sp>
          <p:nvSpPr>
            <p:cNvPr id="33" name="TextBox 32">
              <a:extLst>
                <a:ext uri="{FF2B5EF4-FFF2-40B4-BE49-F238E27FC236}">
                  <a16:creationId xmlns:a16="http://schemas.microsoft.com/office/drawing/2014/main" id="{2415DB21-68E4-A99F-4A03-D589F992E1AC}"/>
                </a:ext>
              </a:extLst>
            </p:cNvPr>
            <p:cNvSpPr txBox="1"/>
            <p:nvPr/>
          </p:nvSpPr>
          <p:spPr>
            <a:xfrm>
              <a:off x="8168985" y="2077564"/>
              <a:ext cx="3518943" cy="923330"/>
            </a:xfrm>
            <a:prstGeom prst="rect">
              <a:avLst/>
            </a:prstGeom>
            <a:solidFill>
              <a:schemeClr val="accent1">
                <a:lumMod val="20000"/>
                <a:lumOff val="80000"/>
              </a:schemeClr>
            </a:solidFill>
          </p:spPr>
          <p:txBody>
            <a:bodyPr wrap="square" rtlCol="0">
              <a:spAutoFit/>
            </a:bodyPr>
            <a:lstStyle/>
            <a:p>
              <a:pPr algn="ctr" fontAlgn="t"/>
              <a:r>
                <a:rPr lang="en-GB" b="1" dirty="0">
                  <a:solidFill>
                    <a:srgbClr val="000000"/>
                  </a:solidFill>
                </a:rPr>
                <a:t>Programme, Project and Change Management in Health and Social Care</a:t>
              </a:r>
              <a:endParaRPr lang="en-GB" sz="1000" b="1" dirty="0">
                <a:solidFill>
                  <a:srgbClr val="000000"/>
                </a:solidFill>
              </a:endParaRPr>
            </a:p>
          </p:txBody>
        </p:sp>
        <p:sp>
          <p:nvSpPr>
            <p:cNvPr id="35" name="TextBox 34">
              <a:extLst>
                <a:ext uri="{FF2B5EF4-FFF2-40B4-BE49-F238E27FC236}">
                  <a16:creationId xmlns:a16="http://schemas.microsoft.com/office/drawing/2014/main" id="{77C822CD-7D05-306C-C1DC-848C6C0E0070}"/>
                </a:ext>
              </a:extLst>
            </p:cNvPr>
            <p:cNvSpPr txBox="1"/>
            <p:nvPr/>
          </p:nvSpPr>
          <p:spPr>
            <a:xfrm>
              <a:off x="8194057" y="3010084"/>
              <a:ext cx="3468797" cy="2308324"/>
            </a:xfrm>
            <a:prstGeom prst="rect">
              <a:avLst/>
            </a:prstGeom>
            <a:solidFill>
              <a:schemeClr val="accent1">
                <a:lumMod val="20000"/>
                <a:lumOff val="80000"/>
              </a:schemeClr>
            </a:solidFill>
          </p:spPr>
          <p:txBody>
            <a:bodyPr wrap="square" rtlCol="0">
              <a:spAutoFit/>
            </a:bodyPr>
            <a:lstStyle/>
            <a:p>
              <a:pPr marL="342900" lvl="0" indent="-342900" fontAlgn="t">
                <a:buFont typeface="Arial" panose="020B0604020202020204" pitchFamily="34" charset="0"/>
                <a:buChar char="•"/>
              </a:pPr>
              <a:r>
                <a:rPr lang="en-GB" dirty="0"/>
                <a:t>Principles for a good digital strategy. </a:t>
              </a:r>
            </a:p>
            <a:p>
              <a:pPr marL="342900" lvl="0" indent="-342900" fontAlgn="t">
                <a:buFont typeface="Arial" panose="020B0604020202020204" pitchFamily="34" charset="0"/>
                <a:buChar char="•"/>
              </a:pPr>
              <a:r>
                <a:rPr lang="en-GB" dirty="0"/>
                <a:t>Methods to assess the safety and efficacy of information systems and maintain patient safety. </a:t>
              </a:r>
            </a:p>
            <a:p>
              <a:pPr marL="342900" lvl="0" indent="-342900" fontAlgn="t">
                <a:buFont typeface="Arial" panose="020B0604020202020204" pitchFamily="34" charset="0"/>
                <a:buChar char="•"/>
              </a:pPr>
              <a:r>
                <a:rPr lang="en-GB" dirty="0">
                  <a:latin typeface="Aptos Display" panose="020B0004020202020204" pitchFamily="34" charset="0"/>
                </a:rPr>
                <a:t>Stakeholder theory</a:t>
              </a:r>
            </a:p>
            <a:p>
              <a:pPr marL="342900" lvl="0" indent="-342900" fontAlgn="t">
                <a:buFont typeface="Arial" panose="020B0604020202020204" pitchFamily="34" charset="0"/>
                <a:buChar char="•"/>
              </a:pPr>
              <a:r>
                <a:rPr lang="en-GB" dirty="0">
                  <a:latin typeface="Aptos Display" panose="020B0004020202020204" pitchFamily="34" charset="0"/>
                </a:rPr>
                <a:t>Reflective practice</a:t>
              </a:r>
            </a:p>
          </p:txBody>
        </p:sp>
      </p:grpSp>
      <p:sp>
        <p:nvSpPr>
          <p:cNvPr id="12" name="Flowchart: Extract 11">
            <a:extLst>
              <a:ext uri="{FF2B5EF4-FFF2-40B4-BE49-F238E27FC236}">
                <a16:creationId xmlns:a16="http://schemas.microsoft.com/office/drawing/2014/main" id="{7C27C874-CD5F-40B2-2926-B4C94B65B597}"/>
              </a:ext>
            </a:extLst>
          </p:cNvPr>
          <p:cNvSpPr/>
          <p:nvPr/>
        </p:nvSpPr>
        <p:spPr>
          <a:xfrm rot="5400000">
            <a:off x="7757641" y="5644265"/>
            <a:ext cx="751120" cy="550264"/>
          </a:xfrm>
          <a:prstGeom prst="flowChartExtract">
            <a:avLst/>
          </a:prstGeom>
        </p:spPr>
        <p:style>
          <a:lnRef idx="2">
            <a:schemeClr val="accent1">
              <a:hueOff val="0"/>
              <a:satOff val="0"/>
              <a:lumOff val="0"/>
              <a:alphaOff val="0"/>
            </a:schemeClr>
          </a:lnRef>
          <a:fillRef idx="1">
            <a:schemeClr val="lt1">
              <a:hueOff val="0"/>
              <a:satOff val="0"/>
              <a:lumOff val="0"/>
              <a:alphaOff val="0"/>
            </a:schemeClr>
          </a:fillRef>
          <a:effectRef idx="0">
            <a:schemeClr val="lt1"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14456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E9007C-E9A8-D0D7-4CDB-490649A806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5110" y="-117348"/>
            <a:ext cx="11155680" cy="1463040"/>
          </a:xfrm>
        </p:spPr>
        <p:txBody>
          <a:bodyPr>
            <a:normAutofit/>
          </a:bodyPr>
          <a:lstStyle/>
          <a:p>
            <a:r>
              <a:rPr lang="en-GB" sz="4000" dirty="0"/>
              <a:t>When?</a:t>
            </a:r>
          </a:p>
        </p:txBody>
      </p:sp>
      <p:graphicFrame>
        <p:nvGraphicFramePr>
          <p:cNvPr id="9" name="Table 8">
            <a:extLst>
              <a:ext uri="{FF2B5EF4-FFF2-40B4-BE49-F238E27FC236}">
                <a16:creationId xmlns:a16="http://schemas.microsoft.com/office/drawing/2014/main" id="{FF34AD67-8F73-1465-AB2A-D009E3DF887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67574262"/>
              </p:ext>
            </p:extLst>
          </p:nvPr>
        </p:nvGraphicFramePr>
        <p:xfrm>
          <a:off x="119853" y="1207008"/>
          <a:ext cx="11946193" cy="5142578"/>
        </p:xfrm>
        <a:graphic>
          <a:graphicData uri="http://schemas.openxmlformats.org/drawingml/2006/table">
            <a:tbl>
              <a:tblPr/>
              <a:tblGrid>
                <a:gridCol w="2704499">
                  <a:extLst>
                    <a:ext uri="{9D8B030D-6E8A-4147-A177-3AD203B41FA5}">
                      <a16:colId xmlns:a16="http://schemas.microsoft.com/office/drawing/2014/main" val="1993524916"/>
                    </a:ext>
                  </a:extLst>
                </a:gridCol>
                <a:gridCol w="1671156">
                  <a:extLst>
                    <a:ext uri="{9D8B030D-6E8A-4147-A177-3AD203B41FA5}">
                      <a16:colId xmlns:a16="http://schemas.microsoft.com/office/drawing/2014/main" val="2051523062"/>
                    </a:ext>
                  </a:extLst>
                </a:gridCol>
                <a:gridCol w="1671156">
                  <a:extLst>
                    <a:ext uri="{9D8B030D-6E8A-4147-A177-3AD203B41FA5}">
                      <a16:colId xmlns:a16="http://schemas.microsoft.com/office/drawing/2014/main" val="2887370091"/>
                    </a:ext>
                  </a:extLst>
                </a:gridCol>
                <a:gridCol w="1671156">
                  <a:extLst>
                    <a:ext uri="{9D8B030D-6E8A-4147-A177-3AD203B41FA5}">
                      <a16:colId xmlns:a16="http://schemas.microsoft.com/office/drawing/2014/main" val="2940195639"/>
                    </a:ext>
                  </a:extLst>
                </a:gridCol>
                <a:gridCol w="1671156">
                  <a:extLst>
                    <a:ext uri="{9D8B030D-6E8A-4147-A177-3AD203B41FA5}">
                      <a16:colId xmlns:a16="http://schemas.microsoft.com/office/drawing/2014/main" val="64263212"/>
                    </a:ext>
                  </a:extLst>
                </a:gridCol>
                <a:gridCol w="2557070">
                  <a:extLst>
                    <a:ext uri="{9D8B030D-6E8A-4147-A177-3AD203B41FA5}">
                      <a16:colId xmlns:a16="http://schemas.microsoft.com/office/drawing/2014/main" val="2780496159"/>
                    </a:ext>
                  </a:extLst>
                </a:gridCol>
              </a:tblGrid>
              <a:tr h="367327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16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Cohort 6 Year 1</a:t>
                      </a:r>
                      <a:endParaRPr lang="en-GB" sz="26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950" marR="13950" marT="1395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16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Module</a:t>
                      </a:r>
                      <a:endParaRPr lang="en-GB" sz="2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950" marR="13950" marT="1395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16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Start time</a:t>
                      </a:r>
                      <a:endParaRPr lang="en-GB" sz="26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950" marR="13950" marT="1395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16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End time</a:t>
                      </a:r>
                      <a:endParaRPr lang="en-GB" sz="2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950" marR="13950" marT="1395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16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Duration</a:t>
                      </a:r>
                      <a:endParaRPr lang="en-GB" sz="2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950" marR="13950" marT="1395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16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Module Lead</a:t>
                      </a:r>
                      <a:endParaRPr lang="en-GB" sz="2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950" marR="13950" marT="1395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136176204"/>
                  </a:ext>
                </a:extLst>
              </a:tr>
              <a:tr h="367327"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17/09/2025</a:t>
                      </a:r>
                      <a:endParaRPr lang="en-GB" sz="26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950" marR="13950" marT="1395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10000"/>
                        <a:lumOff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BMDS7008</a:t>
                      </a:r>
                      <a:endParaRPr lang="en-GB" sz="26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950" marR="13950" marT="1395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10000"/>
                        <a:lumOff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13:00</a:t>
                      </a:r>
                      <a:endParaRPr lang="en-GB" sz="26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950" marR="13950" marT="1395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10000"/>
                        <a:lumOff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15:30</a:t>
                      </a:r>
                      <a:endParaRPr lang="en-GB" sz="26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950" marR="13950" marT="1395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10000"/>
                        <a:lumOff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2:30</a:t>
                      </a:r>
                      <a:endParaRPr lang="en-GB" sz="26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950" marR="13950" marT="1395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10000"/>
                        <a:lumOff val="90000"/>
                      </a:schemeClr>
                    </a:solidFill>
                  </a:tcPr>
                </a:tc>
                <a:tc rowSpan="13">
                  <a:txBody>
                    <a:bodyPr/>
                    <a:lstStyle/>
                    <a:p>
                      <a:pPr algn="l" fontAlgn="ctr">
                        <a:buNone/>
                      </a:pPr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Simona Ferraraccio</a:t>
                      </a:r>
                      <a:endParaRPr lang="en-GB" sz="2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3918" marR="133918" marT="66959" marB="66959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439324888"/>
                  </a:ext>
                </a:extLst>
              </a:tr>
              <a:tr h="367327"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01/10/2025</a:t>
                      </a:r>
                      <a:endParaRPr lang="en-GB" sz="2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950" marR="13950" marT="1395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10000"/>
                        <a:lumOff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BMDS7008</a:t>
                      </a:r>
                      <a:endParaRPr lang="en-GB" sz="2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950" marR="13950" marT="1395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10000"/>
                        <a:lumOff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13:00</a:t>
                      </a:r>
                      <a:endParaRPr lang="en-GB" sz="2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950" marR="13950" marT="1395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10000"/>
                        <a:lumOff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15:30</a:t>
                      </a:r>
                      <a:endParaRPr lang="en-GB" sz="26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950" marR="13950" marT="1395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10000"/>
                        <a:lumOff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2:30</a:t>
                      </a:r>
                      <a:endParaRPr lang="en-GB" sz="2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950" marR="13950" marT="1395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10000"/>
                        <a:lumOff val="90000"/>
                      </a:schemeClr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22675501"/>
                  </a:ext>
                </a:extLst>
              </a:tr>
              <a:tr h="367327"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15/10/2025</a:t>
                      </a:r>
                      <a:endParaRPr lang="en-GB" sz="2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950" marR="13950" marT="1395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10000"/>
                        <a:lumOff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BMDS7008</a:t>
                      </a:r>
                      <a:endParaRPr lang="en-GB" sz="2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950" marR="13950" marT="1395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10000"/>
                        <a:lumOff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13:00</a:t>
                      </a:r>
                      <a:endParaRPr lang="en-GB" sz="2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950" marR="13950" marT="1395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10000"/>
                        <a:lumOff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15:30</a:t>
                      </a:r>
                      <a:endParaRPr lang="en-GB" sz="2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950" marR="13950" marT="1395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10000"/>
                        <a:lumOff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2:30</a:t>
                      </a:r>
                      <a:endParaRPr lang="en-GB" sz="2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950" marR="13950" marT="1395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10000"/>
                        <a:lumOff val="90000"/>
                      </a:schemeClr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5977406"/>
                  </a:ext>
                </a:extLst>
              </a:tr>
              <a:tr h="367327"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29/10/2025</a:t>
                      </a:r>
                      <a:endParaRPr lang="en-GB" sz="2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950" marR="13950" marT="1395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10000"/>
                        <a:lumOff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BMDS7008</a:t>
                      </a:r>
                      <a:endParaRPr lang="en-GB" sz="2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950" marR="13950" marT="1395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10000"/>
                        <a:lumOff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13:00</a:t>
                      </a:r>
                      <a:endParaRPr lang="en-GB" sz="2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950" marR="13950" marT="1395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10000"/>
                        <a:lumOff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15:30</a:t>
                      </a:r>
                      <a:endParaRPr lang="en-GB" sz="2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950" marR="13950" marT="1395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10000"/>
                        <a:lumOff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2:30</a:t>
                      </a:r>
                      <a:endParaRPr lang="en-GB" sz="2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950" marR="13950" marT="1395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10000"/>
                        <a:lumOff val="90000"/>
                      </a:schemeClr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48675618"/>
                  </a:ext>
                </a:extLst>
              </a:tr>
              <a:tr h="367327"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12/11/2025</a:t>
                      </a:r>
                      <a:endParaRPr lang="en-GB" sz="2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950" marR="13950" marT="1395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10000"/>
                        <a:lumOff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BMDS7008</a:t>
                      </a:r>
                      <a:endParaRPr lang="en-GB" sz="2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950" marR="13950" marT="1395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10000"/>
                        <a:lumOff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13:00</a:t>
                      </a:r>
                      <a:endParaRPr lang="en-GB" sz="2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950" marR="13950" marT="1395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10000"/>
                        <a:lumOff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15:30</a:t>
                      </a:r>
                      <a:endParaRPr lang="en-GB" sz="2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950" marR="13950" marT="1395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10000"/>
                        <a:lumOff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2:30</a:t>
                      </a:r>
                      <a:endParaRPr lang="en-GB" sz="2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950" marR="13950" marT="1395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10000"/>
                        <a:lumOff val="90000"/>
                      </a:schemeClr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28112648"/>
                  </a:ext>
                </a:extLst>
              </a:tr>
              <a:tr h="367327"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26/11/2025</a:t>
                      </a:r>
                      <a:endParaRPr lang="en-GB" sz="2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950" marR="13950" marT="1395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BMDS7009</a:t>
                      </a:r>
                      <a:endParaRPr lang="en-GB" sz="2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950" marR="13950" marT="1395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13:00</a:t>
                      </a:r>
                      <a:endParaRPr lang="en-GB" sz="2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950" marR="13950" marT="1395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15:30</a:t>
                      </a:r>
                      <a:endParaRPr lang="en-GB" sz="2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950" marR="13950" marT="1395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2:30</a:t>
                      </a:r>
                      <a:endParaRPr lang="en-GB" sz="2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950" marR="13950" marT="1395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29689445"/>
                  </a:ext>
                </a:extLst>
              </a:tr>
              <a:tr h="367327"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10/12/2025</a:t>
                      </a:r>
                      <a:endParaRPr lang="en-GB" sz="2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950" marR="13950" marT="1395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BMDS7009</a:t>
                      </a:r>
                      <a:endParaRPr lang="en-GB" sz="2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950" marR="13950" marT="1395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13:00</a:t>
                      </a:r>
                      <a:endParaRPr lang="en-GB" sz="2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950" marR="13950" marT="1395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15:30</a:t>
                      </a:r>
                      <a:endParaRPr lang="en-GB" sz="2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950" marR="13950" marT="1395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2:30</a:t>
                      </a:r>
                      <a:endParaRPr lang="en-GB" sz="2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950" marR="13950" marT="1395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90591536"/>
                  </a:ext>
                </a:extLst>
              </a:tr>
              <a:tr h="367327"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28/01/2026</a:t>
                      </a:r>
                      <a:endParaRPr lang="en-GB" sz="2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950" marR="13950" marT="1395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BMDS7009</a:t>
                      </a:r>
                      <a:endParaRPr lang="en-GB" sz="2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950" marR="13950" marT="1395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13:00</a:t>
                      </a:r>
                      <a:endParaRPr lang="en-GB" sz="2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950" marR="13950" marT="1395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15:30</a:t>
                      </a:r>
                      <a:endParaRPr lang="en-GB" sz="2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950" marR="13950" marT="1395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2:30</a:t>
                      </a:r>
                      <a:endParaRPr lang="en-GB" sz="2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950" marR="13950" marT="1395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60448221"/>
                  </a:ext>
                </a:extLst>
              </a:tr>
              <a:tr h="367327"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11/02/2026</a:t>
                      </a:r>
                      <a:endParaRPr lang="en-GB" sz="2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950" marR="13950" marT="1395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BMDS7009</a:t>
                      </a:r>
                      <a:endParaRPr lang="en-GB" sz="2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950" marR="13950" marT="1395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13:00</a:t>
                      </a:r>
                      <a:endParaRPr lang="en-GB" sz="2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950" marR="13950" marT="1395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15:30</a:t>
                      </a:r>
                      <a:endParaRPr lang="en-GB" sz="2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950" marR="13950" marT="1395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2:30</a:t>
                      </a:r>
                      <a:endParaRPr lang="en-GB" sz="2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950" marR="13950" marT="1395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953557"/>
                  </a:ext>
                </a:extLst>
              </a:tr>
              <a:tr h="367327"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25/02/2026</a:t>
                      </a:r>
                      <a:endParaRPr lang="en-GB" sz="2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950" marR="13950" marT="1395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BMDS7007</a:t>
                      </a:r>
                      <a:endParaRPr lang="en-GB" sz="2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950" marR="13950" marT="1395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13:00</a:t>
                      </a:r>
                      <a:endParaRPr lang="en-GB" sz="2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950" marR="13950" marT="1395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15:30</a:t>
                      </a:r>
                      <a:endParaRPr lang="en-GB" sz="2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950" marR="13950" marT="1395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2:30</a:t>
                      </a:r>
                      <a:endParaRPr lang="en-GB" sz="2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950" marR="13950" marT="1395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21023850"/>
                  </a:ext>
                </a:extLst>
              </a:tr>
              <a:tr h="367327"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11/03/2026</a:t>
                      </a:r>
                      <a:endParaRPr lang="en-GB" sz="2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950" marR="13950" marT="1395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BMDS7007</a:t>
                      </a:r>
                      <a:endParaRPr lang="en-GB" sz="2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950" marR="13950" marT="1395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13:00</a:t>
                      </a:r>
                      <a:endParaRPr lang="en-GB" sz="2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950" marR="13950" marT="1395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15:30</a:t>
                      </a:r>
                      <a:endParaRPr lang="en-GB" sz="2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950" marR="13950" marT="1395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2:30</a:t>
                      </a:r>
                      <a:endParaRPr lang="en-GB" sz="2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950" marR="13950" marT="1395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49736095"/>
                  </a:ext>
                </a:extLst>
              </a:tr>
              <a:tr h="367327"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08/04/2026</a:t>
                      </a:r>
                      <a:endParaRPr lang="en-GB" sz="2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950" marR="13950" marT="1395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BMDS7007</a:t>
                      </a:r>
                      <a:endParaRPr lang="en-GB" sz="2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950" marR="13950" marT="1395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13:00</a:t>
                      </a:r>
                      <a:endParaRPr lang="en-GB" sz="2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950" marR="13950" marT="1395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15:30</a:t>
                      </a:r>
                      <a:endParaRPr lang="en-GB" sz="2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950" marR="13950" marT="1395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2:30</a:t>
                      </a:r>
                      <a:endParaRPr lang="en-GB" sz="2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950" marR="13950" marT="1395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50121087"/>
                  </a:ext>
                </a:extLst>
              </a:tr>
              <a:tr h="367327"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22/04/2026</a:t>
                      </a:r>
                      <a:endParaRPr lang="en-GB" sz="2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950" marR="13950" marT="1395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BMDS7007</a:t>
                      </a:r>
                      <a:endParaRPr lang="en-GB" sz="26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950" marR="13950" marT="1395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13:00</a:t>
                      </a:r>
                      <a:endParaRPr lang="en-GB" sz="26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950" marR="13950" marT="1395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15:30</a:t>
                      </a:r>
                      <a:endParaRPr lang="en-GB" sz="2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950" marR="13950" marT="1395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2:30</a:t>
                      </a:r>
                      <a:endParaRPr lang="en-GB" sz="26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950" marR="13950" marT="1395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34041742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22641147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0B3B74-5202-9449-4D20-550580C8AC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8160" y="1158518"/>
            <a:ext cx="11155680" cy="1463040"/>
          </a:xfrm>
        </p:spPr>
        <p:txBody>
          <a:bodyPr/>
          <a:lstStyle/>
          <a:p>
            <a:r>
              <a:rPr lang="en-GB" dirty="0"/>
              <a:t>First session content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233AAC-71CD-BCCE-30F9-1513838CB5B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160" y="3429000"/>
            <a:ext cx="11155680" cy="1079754"/>
          </a:xfrm>
        </p:spPr>
        <p:txBody>
          <a:bodyPr>
            <a:normAutofit/>
          </a:bodyPr>
          <a:lstStyle/>
          <a:p>
            <a:r>
              <a:rPr lang="en-GB" sz="2400" dirty="0"/>
              <a:t>13:00 – 13:30 Introduction to the module and assignments overview</a:t>
            </a:r>
          </a:p>
          <a:p>
            <a:r>
              <a:rPr lang="en-GB" sz="2400" dirty="0"/>
              <a:t>13:30 – 15:30 Library </a:t>
            </a:r>
            <a:r>
              <a:rPr lang="en-GB" sz="2400" dirty="0" err="1"/>
              <a:t>InfoSkills</a:t>
            </a:r>
            <a:r>
              <a:rPr lang="en-GB" sz="2400" dirty="0"/>
              <a:t> session – Lisa Ellis</a:t>
            </a:r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084A0998-FF53-CA96-560C-1AF2C25F18FF}"/>
              </a:ext>
            </a:extLst>
          </p:cNvPr>
          <p:cNvSpPr/>
          <p:nvPr/>
        </p:nvSpPr>
        <p:spPr>
          <a:xfrm>
            <a:off x="637586" y="3933063"/>
            <a:ext cx="7217664" cy="575691"/>
          </a:xfrm>
          <a:prstGeom prst="ellipse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30610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565D96BD-81F4-8DCE-01CA-ABA8FDCB6F8A}"/>
              </a:ext>
            </a:extLst>
          </p:cNvPr>
          <p:cNvSpPr txBox="1">
            <a:spLocks/>
          </p:cNvSpPr>
          <p:nvPr/>
        </p:nvSpPr>
        <p:spPr>
          <a:xfrm>
            <a:off x="1861948" y="71057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sz="4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/>
              <a:t>Referencing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C4620042-EB3E-10D9-58ED-BDCBA666B051}"/>
              </a:ext>
            </a:extLst>
          </p:cNvPr>
          <p:cNvSpPr txBox="1">
            <a:spLocks/>
          </p:cNvSpPr>
          <p:nvPr/>
        </p:nvSpPr>
        <p:spPr>
          <a:xfrm>
            <a:off x="1637628" y="2740009"/>
            <a:ext cx="10515600" cy="377895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1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1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1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1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GB" dirty="0"/>
              <a:t>Referencing is the academic practice of acknowledging the sources of information and ideas in a piece of work, consisting of: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  <a:p>
            <a:pPr marL="514350" indent="-514350">
              <a:buFont typeface="Arial" panose="020B0604020202020204" pitchFamily="34" charset="0"/>
              <a:buAutoNum type="arabicPeriod"/>
            </a:pPr>
            <a:r>
              <a:rPr lang="en-GB" b="1" dirty="0"/>
              <a:t>In-text citations</a:t>
            </a:r>
            <a:r>
              <a:rPr lang="en-GB" dirty="0"/>
              <a:t>: brief indications within your text, such as (Author, year) that point to the source of information.</a:t>
            </a:r>
          </a:p>
          <a:p>
            <a:pPr marL="514350" indent="-514350">
              <a:buFont typeface="Arial" panose="020B0604020202020204" pitchFamily="34" charset="0"/>
              <a:buAutoNum type="arabicPeriod"/>
            </a:pPr>
            <a:r>
              <a:rPr lang="en-GB" b="1" dirty="0"/>
              <a:t>Bibliograph or reference list</a:t>
            </a:r>
            <a:r>
              <a:rPr lang="en-GB" dirty="0"/>
              <a:t>: a comprehensive list at the end of your work that provides the full details of all sources cited in the text including the DOI.</a:t>
            </a:r>
          </a:p>
        </p:txBody>
      </p:sp>
      <p:pic>
        <p:nvPicPr>
          <p:cNvPr id="6" name="Picture 5" descr="A picture containing outdoor, light, hanging, photo&#10;&#10;Description automatically generated">
            <a:extLst>
              <a:ext uri="{FF2B5EF4-FFF2-40B4-BE49-F238E27FC236}">
                <a16:creationId xmlns:a16="http://schemas.microsoft.com/office/drawing/2014/main" id="{26B8A87A-0A88-CC24-D030-A9943104FB80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149609" y="-138545"/>
            <a:ext cx="204749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8971721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7B570A65-85E9-D9CC-CDCD-51D4B2FA6206}"/>
              </a:ext>
            </a:extLst>
          </p:cNvPr>
          <p:cNvSpPr txBox="1">
            <a:spLocks/>
          </p:cNvSpPr>
          <p:nvPr/>
        </p:nvSpPr>
        <p:spPr>
          <a:xfrm>
            <a:off x="1495320" y="-138545"/>
            <a:ext cx="2628900" cy="2547257"/>
          </a:xfrm>
          <a:prstGeom prst="rect">
            <a:avLst/>
          </a:prstGeom>
          <a:noFill/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sz="4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3600" dirty="0"/>
              <a:t>Example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203AE6F-F82F-A57E-C191-F0FF66C1622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904563" y="2408712"/>
            <a:ext cx="9173950" cy="3640616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EDCCEC8A-37A5-9F6D-66D4-516B5DCA7E12}"/>
              </a:ext>
            </a:extLst>
          </p:cNvPr>
          <p:cNvSpPr txBox="1"/>
          <p:nvPr/>
        </p:nvSpPr>
        <p:spPr>
          <a:xfrm>
            <a:off x="4564423" y="4664433"/>
            <a:ext cx="8830907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3" tooltip="http://tex.stackexchange.com/questions/364356/how-to-edit-the-format-of-citations-e-g-author-et-al-where-et-al-must-be-it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4" tooltip="https://creativecommons.org/licenses/by-sa/3.0/"/>
              </a:rPr>
              <a:t>CC BY-SA</a:t>
            </a:r>
            <a:endParaRPr lang="en-GB" sz="900"/>
          </a:p>
        </p:txBody>
      </p:sp>
      <p:pic>
        <p:nvPicPr>
          <p:cNvPr id="8" name="Picture 7" descr="A picture containing outdoor, light, hanging, photo&#10;&#10;Description automatically generated">
            <a:extLst>
              <a:ext uri="{FF2B5EF4-FFF2-40B4-BE49-F238E27FC236}">
                <a16:creationId xmlns:a16="http://schemas.microsoft.com/office/drawing/2014/main" id="{3EC2C7F5-DF1B-A6E2-0433-CD59544B4847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149609" y="-138545"/>
            <a:ext cx="204749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9727910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3A1D943D-4C8E-7F3D-C46F-9CE69F68F9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14478" y="950175"/>
            <a:ext cx="10515600" cy="1325563"/>
          </a:xfrm>
        </p:spPr>
        <p:txBody>
          <a:bodyPr/>
          <a:lstStyle/>
          <a:p>
            <a:r>
              <a:rPr lang="en-GB" b="1" dirty="0"/>
              <a:t>Referencing : why is it important?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327B1C6A-D62C-D16B-23B9-846C25F087C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14479" y="2480398"/>
            <a:ext cx="8835776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/>
              <a:t>Correct and accurate referencing is essential to avoid plagiarism.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 b="1" dirty="0"/>
              <a:t>Plagiarism</a:t>
            </a:r>
            <a:r>
              <a:rPr lang="en-GB" sz="2400" dirty="0"/>
              <a:t> is using someone else’s words, ideas, or work without giving them proper credit, presenting it as your own. It is a serious breach of academic integrity and other ethical standards. 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 dirty="0"/>
              <a:t>At UWTSD, plagiarism is check via Turnitin.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2F76E424-1F1F-66D6-C306-E8E737FD9FA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9447016" y="4020333"/>
            <a:ext cx="2143125" cy="2143125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54A84315-818C-18CA-074D-E913289515B2}"/>
              </a:ext>
            </a:extLst>
          </p:cNvPr>
          <p:cNvSpPr txBox="1"/>
          <p:nvPr/>
        </p:nvSpPr>
        <p:spPr>
          <a:xfrm>
            <a:off x="9447016" y="6163458"/>
            <a:ext cx="214312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3" tooltip="https://www2.ual.es/apoyoinv/2017/02/21/turnitin-ya-en-la-ual/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4" tooltip="https://creativecommons.org/licenses/by-nc-nd/3.0/"/>
              </a:rPr>
              <a:t>CC BY-NC-ND</a:t>
            </a:r>
            <a:endParaRPr lang="en-GB" sz="900"/>
          </a:p>
        </p:txBody>
      </p:sp>
      <p:pic>
        <p:nvPicPr>
          <p:cNvPr id="9" name="Picture 8" descr="A picture containing outdoor, light, hanging, photo&#10;&#10;Description automatically generated">
            <a:extLst>
              <a:ext uri="{FF2B5EF4-FFF2-40B4-BE49-F238E27FC236}">
                <a16:creationId xmlns:a16="http://schemas.microsoft.com/office/drawing/2014/main" id="{B2B14419-6473-7575-B297-985ED9DE186A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0" y="1445"/>
            <a:ext cx="204749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6520161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06637849-22F7-0573-94A2-D2A679D7FC5C}"/>
              </a:ext>
            </a:extLst>
          </p:cNvPr>
          <p:cNvSpPr txBox="1">
            <a:spLocks/>
          </p:cNvSpPr>
          <p:nvPr/>
        </p:nvSpPr>
        <p:spPr>
          <a:xfrm>
            <a:off x="1448003" y="1084222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sz="4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3600" dirty="0"/>
              <a:t>What is Mendeley and why you need to use it?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CFE1FEC1-6452-736D-32F4-5419665BC4C5}"/>
              </a:ext>
            </a:extLst>
          </p:cNvPr>
          <p:cNvSpPr txBox="1">
            <a:spLocks/>
          </p:cNvSpPr>
          <p:nvPr/>
        </p:nvSpPr>
        <p:spPr>
          <a:xfrm>
            <a:off x="1973453" y="3011311"/>
            <a:ext cx="6030582" cy="26436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1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1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1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1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GB" dirty="0"/>
              <a:t>1. Save yourself a lot of time (no more manual citing)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dirty="0"/>
              <a:t>2. Ensure that your references are correctly formatted 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dirty="0"/>
              <a:t>3. Keep your references organised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dirty="0"/>
              <a:t>4. You can share the references with others team members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dirty="0"/>
              <a:t>5. You can even find general journal articles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pic>
        <p:nvPicPr>
          <p:cNvPr id="6" name="Picture 5" descr="A picture containing outdoor, light, hanging, photo&#10;&#10;Description automatically generated">
            <a:extLst>
              <a:ext uri="{FF2B5EF4-FFF2-40B4-BE49-F238E27FC236}">
                <a16:creationId xmlns:a16="http://schemas.microsoft.com/office/drawing/2014/main" id="{44F35BC6-7C2C-C40B-1D5D-04CCB4965D75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38772" y="6703"/>
            <a:ext cx="2047496" cy="6858000"/>
          </a:xfrm>
          <a:prstGeom prst="rect">
            <a:avLst/>
          </a:prstGeom>
        </p:spPr>
      </p:pic>
      <p:pic>
        <p:nvPicPr>
          <p:cNvPr id="7" name="Picture 6" descr="A red logo with white text&#10;&#10;AI-generated content may be incorrect.">
            <a:extLst>
              <a:ext uri="{FF2B5EF4-FFF2-40B4-BE49-F238E27FC236}">
                <a16:creationId xmlns:a16="http://schemas.microsoft.com/office/drawing/2014/main" id="{D7A637D4-D329-EF6D-6AB7-5F0D3A5E95E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8286989" y="2711502"/>
            <a:ext cx="3676614" cy="2943447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BA27E063-57D0-1A69-02B2-C144627A8A9C}"/>
              </a:ext>
            </a:extLst>
          </p:cNvPr>
          <p:cNvSpPr txBox="1"/>
          <p:nvPr/>
        </p:nvSpPr>
        <p:spPr>
          <a:xfrm>
            <a:off x="8286989" y="5725834"/>
            <a:ext cx="8566220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4" tooltip="http://ejournal.bsi.ac.id/ejurnal/index.php/jika/article/view/1789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5" tooltip="https://creativecommons.org/licenses/by-sa/3.0/"/>
              </a:rPr>
              <a:t>CC BY-SA</a:t>
            </a:r>
            <a:endParaRPr lang="en-GB" sz="900"/>
          </a:p>
        </p:txBody>
      </p:sp>
    </p:spTree>
    <p:extLst>
      <p:ext uri="{BB962C8B-B14F-4D97-AF65-F5344CB8AC3E}">
        <p14:creationId xmlns:p14="http://schemas.microsoft.com/office/powerpoint/2010/main" val="4254828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outdoor, light, hanging, photo&#10;&#10;Description automatically generated">
            <a:extLst>
              <a:ext uri="{FF2B5EF4-FFF2-40B4-BE49-F238E27FC236}">
                <a16:creationId xmlns:a16="http://schemas.microsoft.com/office/drawing/2014/main" id="{017DB0CC-12D5-388E-FFD7-240F18E7B538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38772" y="6703"/>
            <a:ext cx="2047496" cy="6858000"/>
          </a:xfrm>
          <a:prstGeom prst="rect">
            <a:avLst/>
          </a:pr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6B0E28CA-CA06-9F16-E4E7-96B8607ED1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86268" y="1393384"/>
            <a:ext cx="10515600" cy="1325563"/>
          </a:xfrm>
        </p:spPr>
        <p:txBody>
          <a:bodyPr/>
          <a:lstStyle/>
          <a:p>
            <a:r>
              <a:rPr lang="en-GB" b="1" dirty="0"/>
              <a:t>Download it and install it !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DFF2C2A7-BCD8-DFF0-C2DC-B5579B81671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86268" y="3329319"/>
            <a:ext cx="6759725" cy="3041839"/>
          </a:xfrm>
        </p:spPr>
        <p:txBody>
          <a:bodyPr>
            <a:normAutofit/>
          </a:bodyPr>
          <a:lstStyle/>
          <a:p>
            <a:pPr marL="514350" indent="-514350">
              <a:buFont typeface="Arial" panose="020B0604020202020204" pitchFamily="34" charset="0"/>
              <a:buAutoNum type="arabicPeriod"/>
            </a:pPr>
            <a:r>
              <a:rPr lang="en-GB" sz="2000" dirty="0"/>
              <a:t>Create an account (use Uni credentials):  </a:t>
            </a:r>
            <a:r>
              <a:rPr lang="en-GB" sz="2000" dirty="0">
                <a:hlinkClick r:id="rId3"/>
              </a:rPr>
              <a:t>Search | Mendeley</a:t>
            </a:r>
            <a:endParaRPr lang="en-GB" sz="2000" dirty="0"/>
          </a:p>
          <a:p>
            <a:pPr marL="514350" indent="-514350">
              <a:buAutoNum type="arabicPeriod"/>
            </a:pPr>
            <a:r>
              <a:rPr lang="en-GB" sz="2000" dirty="0"/>
              <a:t>Add Mendeley Web importer: </a:t>
            </a:r>
            <a:r>
              <a:rPr lang="en-GB" sz="2000" dirty="0">
                <a:hlinkClick r:id="rId4"/>
              </a:rPr>
              <a:t>Web Importer | Mendeley</a:t>
            </a:r>
            <a:endParaRPr lang="en-GB" sz="2000" dirty="0"/>
          </a:p>
          <a:p>
            <a:pPr marL="514350" indent="-514350">
              <a:buAutoNum type="arabicPeriod"/>
            </a:pPr>
            <a:r>
              <a:rPr lang="en-GB" sz="2000" dirty="0"/>
              <a:t>Get Mendeley Cite plug in: </a:t>
            </a:r>
            <a:r>
              <a:rPr lang="en-GB" sz="2000" dirty="0">
                <a:hlinkClick r:id="rId5"/>
              </a:rPr>
              <a:t>Mendeley Cite | Mendeley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52945480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C4249CE6-2C8A-96C8-A433-EDA635C856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79194" y="809085"/>
            <a:ext cx="10515600" cy="1325563"/>
          </a:xfrm>
        </p:spPr>
        <p:txBody>
          <a:bodyPr/>
          <a:lstStyle/>
          <a:p>
            <a:pPr algn="ctr"/>
            <a:r>
              <a:rPr lang="en-GB" b="1" dirty="0"/>
              <a:t>Tutorial for Mendeley installation-use</a:t>
            </a:r>
          </a:p>
        </p:txBody>
      </p:sp>
      <p:pic>
        <p:nvPicPr>
          <p:cNvPr id="5" name="Online Media 3" title="How To Use Mendeley 2025 (Including Web Importer &amp; Cite) - Full Tutorial With Examples">
            <a:hlinkClick r:id="" action="ppaction://media"/>
            <a:extLst>
              <a:ext uri="{FF2B5EF4-FFF2-40B4-BE49-F238E27FC236}">
                <a16:creationId xmlns:a16="http://schemas.microsoft.com/office/drawing/2014/main" id="{600BAE2E-F18B-E42C-6E73-85EBECE18073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2686513" y="2390305"/>
            <a:ext cx="7700963" cy="4351338"/>
          </a:xfrm>
          <a:prstGeom prst="rect">
            <a:avLst/>
          </a:prstGeom>
        </p:spPr>
      </p:pic>
      <p:pic>
        <p:nvPicPr>
          <p:cNvPr id="6" name="Picture 5" descr="A picture containing outdoor, light, hanging, photo&#10;&#10;Description automatically generated">
            <a:extLst>
              <a:ext uri="{FF2B5EF4-FFF2-40B4-BE49-F238E27FC236}">
                <a16:creationId xmlns:a16="http://schemas.microsoft.com/office/drawing/2014/main" id="{EBEB1821-3290-7828-32DD-3DDEB9E14B6B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38772" y="6703"/>
            <a:ext cx="204749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81591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video>
              <p:cMediaNode vol="80000">
                <p:cTn id="12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9E7D9D-B9EB-10F3-16CF-735D098A35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7463" y="2697480"/>
            <a:ext cx="11155680" cy="1463040"/>
          </a:xfrm>
        </p:spPr>
        <p:txBody>
          <a:bodyPr/>
          <a:lstStyle/>
          <a:p>
            <a:pPr algn="ctr"/>
            <a:r>
              <a:rPr lang="en-GB" dirty="0"/>
              <a:t>Moodle and Hwb Overview </a:t>
            </a:r>
          </a:p>
        </p:txBody>
      </p:sp>
    </p:spTree>
    <p:extLst>
      <p:ext uri="{BB962C8B-B14F-4D97-AF65-F5344CB8AC3E}">
        <p14:creationId xmlns:p14="http://schemas.microsoft.com/office/powerpoint/2010/main" val="1168708925"/>
      </p:ext>
    </p:extLst>
  </p:cSld>
  <p:clrMapOvr>
    <a:masterClrMapping/>
  </p:clrMapOvr>
</p:sld>
</file>

<file path=ppt/theme/theme1.xml><?xml version="1.0" encoding="utf-8"?>
<a:theme xmlns:a="http://schemas.openxmlformats.org/drawingml/2006/main" name="GestaltVTI">
  <a:themeElements>
    <a:clrScheme name="Gestalt">
      <a:dk1>
        <a:srgbClr val="000000"/>
      </a:dk1>
      <a:lt1>
        <a:sysClr val="window" lastClr="FFFFFF"/>
      </a:lt1>
      <a:dk2>
        <a:srgbClr val="262626"/>
      </a:dk2>
      <a:lt2>
        <a:srgbClr val="F7F7F7"/>
      </a:lt2>
      <a:accent1>
        <a:srgbClr val="EBA000"/>
      </a:accent1>
      <a:accent2>
        <a:srgbClr val="00BAC8"/>
      </a:accent2>
      <a:accent3>
        <a:srgbClr val="E64823"/>
      </a:accent3>
      <a:accent4>
        <a:srgbClr val="4D5AFF"/>
      </a:accent4>
      <a:accent5>
        <a:srgbClr val="FE5D21"/>
      </a:accent5>
      <a:accent6>
        <a:srgbClr val="00C777"/>
      </a:accent6>
      <a:hlink>
        <a:srgbClr val="2998E3"/>
      </a:hlink>
      <a:folHlink>
        <a:srgbClr val="939393"/>
      </a:folHlink>
    </a:clrScheme>
    <a:fontScheme name="Gestalt">
      <a:majorFont>
        <a:latin typeface="Bierstadt"/>
        <a:ea typeface=""/>
        <a:cs typeface=""/>
      </a:majorFont>
      <a:minorFont>
        <a:latin typeface="Bierstad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GestaltVTI" id="{4F87C71D-53D1-4B71-BF97-FD0EA4B25665}" vid="{A110AFC4-8D8A-4C02-8885-7BA370B379B5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545</Words>
  <Application>Microsoft Office PowerPoint</Application>
  <PresentationFormat>Widescreen</PresentationFormat>
  <Paragraphs>133</Paragraphs>
  <Slides>11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Aptos Display</vt:lpstr>
      <vt:lpstr>Arial</vt:lpstr>
      <vt:lpstr>Bierstadt</vt:lpstr>
      <vt:lpstr>Calibri</vt:lpstr>
      <vt:lpstr>GestaltVTI</vt:lpstr>
      <vt:lpstr>MSc Digital Transformation for the Health and Care Professions</vt:lpstr>
      <vt:lpstr>3 Modules</vt:lpstr>
      <vt:lpstr>When?</vt:lpstr>
      <vt:lpstr>First session content</vt:lpstr>
      <vt:lpstr>PowerPoint Presentation</vt:lpstr>
      <vt:lpstr>PowerPoint Presentation</vt:lpstr>
      <vt:lpstr>Referencing : why is it important?</vt:lpstr>
      <vt:lpstr>PowerPoint Presentation</vt:lpstr>
      <vt:lpstr>Download it and install it !</vt:lpstr>
      <vt:lpstr>Tutorial for Mendeley installation-use</vt:lpstr>
      <vt:lpstr>Moodle and Hwb Overview 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Simona Ferraraccio</dc:creator>
  <cp:lastModifiedBy>Simona Ferraraccio</cp:lastModifiedBy>
  <cp:revision>1</cp:revision>
  <dcterms:created xsi:type="dcterms:W3CDTF">2026-09-12T06:17:04Z</dcterms:created>
  <dcterms:modified xsi:type="dcterms:W3CDTF">2026-09-12T06:54:04Z</dcterms:modified>
</cp:coreProperties>
</file>