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71" r:id="rId3"/>
    <p:sldId id="257" r:id="rId4"/>
    <p:sldId id="265" r:id="rId5"/>
    <p:sldId id="266" r:id="rId6"/>
    <p:sldId id="267" r:id="rId7"/>
    <p:sldId id="268" r:id="rId8"/>
    <p:sldId id="258" r:id="rId9"/>
    <p:sldId id="259" r:id="rId10"/>
    <p:sldId id="260" r:id="rId11"/>
    <p:sldId id="261" r:id="rId12"/>
    <p:sldId id="262" r:id="rId13"/>
    <p:sldId id="263" r:id="rId14"/>
    <p:sldId id="264"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80663" autoAdjust="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31D26B-C644-419D-851C-D22DC81A3122}" type="doc">
      <dgm:prSet loTypeId="urn:microsoft.com/office/officeart/2005/8/layout/cycle8" loCatId="cycle" qsTypeId="urn:microsoft.com/office/officeart/2005/8/quickstyle/simple3" qsCatId="simple" csTypeId="urn:microsoft.com/office/officeart/2005/8/colors/accent2_3" csCatId="accent2" phldr="1"/>
      <dgm:spPr/>
    </dgm:pt>
    <dgm:pt modelId="{4A20819B-E233-4DF3-B8AB-59CC47CEA56E}">
      <dgm:prSet phldrT="[Text]"/>
      <dgm:spPr/>
      <dgm:t>
        <a:bodyPr/>
        <a:lstStyle/>
        <a:p>
          <a:pPr algn="ctr"/>
          <a:r>
            <a:rPr lang="en-US" dirty="0"/>
            <a:t>Shortage of Healthcare Staffs</a:t>
          </a:r>
        </a:p>
      </dgm:t>
    </dgm:pt>
    <dgm:pt modelId="{D0182A53-40AA-4A99-BA65-AAA335ED8D9C}" type="parTrans" cxnId="{D9C728CA-90AC-49B4-AAE0-77676A5D3960}">
      <dgm:prSet/>
      <dgm:spPr/>
      <dgm:t>
        <a:bodyPr/>
        <a:lstStyle/>
        <a:p>
          <a:endParaRPr lang="en-US"/>
        </a:p>
      </dgm:t>
    </dgm:pt>
    <dgm:pt modelId="{876B8804-CD0E-466C-B8DD-93DE9CED8C3B}" type="sibTrans" cxnId="{D9C728CA-90AC-49B4-AAE0-77676A5D3960}">
      <dgm:prSet/>
      <dgm:spPr/>
      <dgm:t>
        <a:bodyPr/>
        <a:lstStyle/>
        <a:p>
          <a:endParaRPr lang="en-US"/>
        </a:p>
      </dgm:t>
    </dgm:pt>
    <dgm:pt modelId="{17CD9CF6-BA9B-4675-A5E1-6FB5E90732BB}">
      <dgm:prSet phldrT="[Text]"/>
      <dgm:spPr/>
      <dgm:t>
        <a:bodyPr/>
        <a:lstStyle/>
        <a:p>
          <a:r>
            <a:rPr lang="en-US" dirty="0"/>
            <a:t>Negative Impact on Healthcare System</a:t>
          </a:r>
        </a:p>
      </dgm:t>
    </dgm:pt>
    <dgm:pt modelId="{41DA741A-9901-4AB9-80E0-D8D32561C155}" type="parTrans" cxnId="{4FD965BA-15D8-4F2F-BDC7-7D15BCDFE96C}">
      <dgm:prSet/>
      <dgm:spPr/>
      <dgm:t>
        <a:bodyPr/>
        <a:lstStyle/>
        <a:p>
          <a:endParaRPr lang="en-US"/>
        </a:p>
      </dgm:t>
    </dgm:pt>
    <dgm:pt modelId="{145126D6-A6B7-4980-82E5-97F0B84E08D4}" type="sibTrans" cxnId="{4FD965BA-15D8-4F2F-BDC7-7D15BCDFE96C}">
      <dgm:prSet/>
      <dgm:spPr/>
      <dgm:t>
        <a:bodyPr/>
        <a:lstStyle/>
        <a:p>
          <a:endParaRPr lang="en-US"/>
        </a:p>
      </dgm:t>
    </dgm:pt>
    <dgm:pt modelId="{E53EED52-6AC7-4C45-A380-4A8F561821F0}">
      <dgm:prSet phldrT="[Text]"/>
      <dgm:spPr/>
      <dgm:t>
        <a:bodyPr/>
        <a:lstStyle/>
        <a:p>
          <a:r>
            <a:rPr lang="en-US" dirty="0"/>
            <a:t>More Stress on The Existing Staffs</a:t>
          </a:r>
        </a:p>
      </dgm:t>
    </dgm:pt>
    <dgm:pt modelId="{40A9CCA4-5CD8-4A52-AE70-F5D6DBD0933F}" type="parTrans" cxnId="{BCF87CF8-3625-4950-A8CF-8884CAD8F8DD}">
      <dgm:prSet/>
      <dgm:spPr/>
      <dgm:t>
        <a:bodyPr/>
        <a:lstStyle/>
        <a:p>
          <a:endParaRPr lang="en-US"/>
        </a:p>
      </dgm:t>
    </dgm:pt>
    <dgm:pt modelId="{8FB6ABC6-84D8-449B-8D76-114069F875B9}" type="sibTrans" cxnId="{BCF87CF8-3625-4950-A8CF-8884CAD8F8DD}">
      <dgm:prSet/>
      <dgm:spPr/>
      <dgm:t>
        <a:bodyPr/>
        <a:lstStyle/>
        <a:p>
          <a:endParaRPr lang="en-US"/>
        </a:p>
      </dgm:t>
    </dgm:pt>
    <dgm:pt modelId="{6FE8D0D7-2EED-45AE-8C73-993595A204DB}" type="pres">
      <dgm:prSet presAssocID="{6031D26B-C644-419D-851C-D22DC81A3122}" presName="compositeShape" presStyleCnt="0">
        <dgm:presLayoutVars>
          <dgm:chMax val="7"/>
          <dgm:dir/>
          <dgm:resizeHandles val="exact"/>
        </dgm:presLayoutVars>
      </dgm:prSet>
      <dgm:spPr/>
    </dgm:pt>
    <dgm:pt modelId="{E004FB1F-C845-4DCF-BB33-152D65C57494}" type="pres">
      <dgm:prSet presAssocID="{6031D26B-C644-419D-851C-D22DC81A3122}" presName="wedge1" presStyleLbl="node1" presStyleIdx="0" presStyleCnt="3"/>
      <dgm:spPr/>
    </dgm:pt>
    <dgm:pt modelId="{0904BD53-EDE8-4CE3-8378-69E2264BDF98}" type="pres">
      <dgm:prSet presAssocID="{6031D26B-C644-419D-851C-D22DC81A3122}" presName="dummy1a" presStyleCnt="0"/>
      <dgm:spPr/>
    </dgm:pt>
    <dgm:pt modelId="{BFEBE932-C3E6-4010-B33A-3A24D11865B9}" type="pres">
      <dgm:prSet presAssocID="{6031D26B-C644-419D-851C-D22DC81A3122}" presName="dummy1b" presStyleCnt="0"/>
      <dgm:spPr/>
    </dgm:pt>
    <dgm:pt modelId="{18E82EF8-C1B2-48FB-9A21-D65072478820}" type="pres">
      <dgm:prSet presAssocID="{6031D26B-C644-419D-851C-D22DC81A3122}" presName="wedge1Tx" presStyleLbl="node1" presStyleIdx="0" presStyleCnt="3">
        <dgm:presLayoutVars>
          <dgm:chMax val="0"/>
          <dgm:chPref val="0"/>
          <dgm:bulletEnabled val="1"/>
        </dgm:presLayoutVars>
      </dgm:prSet>
      <dgm:spPr/>
    </dgm:pt>
    <dgm:pt modelId="{0BB3CDD1-BBE5-40DB-9D40-8CFFFC101E13}" type="pres">
      <dgm:prSet presAssocID="{6031D26B-C644-419D-851C-D22DC81A3122}" presName="wedge2" presStyleLbl="node1" presStyleIdx="1" presStyleCnt="3"/>
      <dgm:spPr/>
    </dgm:pt>
    <dgm:pt modelId="{6CE6F656-41C2-4212-8759-9E2D64A559AA}" type="pres">
      <dgm:prSet presAssocID="{6031D26B-C644-419D-851C-D22DC81A3122}" presName="dummy2a" presStyleCnt="0"/>
      <dgm:spPr/>
    </dgm:pt>
    <dgm:pt modelId="{2380F94F-977E-40FA-A70F-62D235233930}" type="pres">
      <dgm:prSet presAssocID="{6031D26B-C644-419D-851C-D22DC81A3122}" presName="dummy2b" presStyleCnt="0"/>
      <dgm:spPr/>
    </dgm:pt>
    <dgm:pt modelId="{19CF4FD0-E917-4BF2-9212-5844366081B1}" type="pres">
      <dgm:prSet presAssocID="{6031D26B-C644-419D-851C-D22DC81A3122}" presName="wedge2Tx" presStyleLbl="node1" presStyleIdx="1" presStyleCnt="3">
        <dgm:presLayoutVars>
          <dgm:chMax val="0"/>
          <dgm:chPref val="0"/>
          <dgm:bulletEnabled val="1"/>
        </dgm:presLayoutVars>
      </dgm:prSet>
      <dgm:spPr/>
    </dgm:pt>
    <dgm:pt modelId="{E27F01DD-B6F9-43B4-B220-AD376815B5AF}" type="pres">
      <dgm:prSet presAssocID="{6031D26B-C644-419D-851C-D22DC81A3122}" presName="wedge3" presStyleLbl="node1" presStyleIdx="2" presStyleCnt="3"/>
      <dgm:spPr/>
    </dgm:pt>
    <dgm:pt modelId="{1308C698-98FC-4ABC-BB37-1083C9F09296}" type="pres">
      <dgm:prSet presAssocID="{6031D26B-C644-419D-851C-D22DC81A3122}" presName="dummy3a" presStyleCnt="0"/>
      <dgm:spPr/>
    </dgm:pt>
    <dgm:pt modelId="{079ED9C4-E413-4AC5-BD85-FD84DEE6A1EB}" type="pres">
      <dgm:prSet presAssocID="{6031D26B-C644-419D-851C-D22DC81A3122}" presName="dummy3b" presStyleCnt="0"/>
      <dgm:spPr/>
    </dgm:pt>
    <dgm:pt modelId="{BD00ADE1-7898-46B1-819E-8DD2D54F1411}" type="pres">
      <dgm:prSet presAssocID="{6031D26B-C644-419D-851C-D22DC81A3122}" presName="wedge3Tx" presStyleLbl="node1" presStyleIdx="2" presStyleCnt="3">
        <dgm:presLayoutVars>
          <dgm:chMax val="0"/>
          <dgm:chPref val="0"/>
          <dgm:bulletEnabled val="1"/>
        </dgm:presLayoutVars>
      </dgm:prSet>
      <dgm:spPr/>
    </dgm:pt>
    <dgm:pt modelId="{389301AB-0627-4186-86A5-F35EBD902830}" type="pres">
      <dgm:prSet presAssocID="{876B8804-CD0E-466C-B8DD-93DE9CED8C3B}" presName="arrowWedge1" presStyleLbl="fgSibTrans2D1" presStyleIdx="0" presStyleCnt="3"/>
      <dgm:spPr/>
    </dgm:pt>
    <dgm:pt modelId="{DF358869-46BF-42C0-B251-E2DF7F0B759B}" type="pres">
      <dgm:prSet presAssocID="{145126D6-A6B7-4980-82E5-97F0B84E08D4}" presName="arrowWedge2" presStyleLbl="fgSibTrans2D1" presStyleIdx="1" presStyleCnt="3"/>
      <dgm:spPr/>
    </dgm:pt>
    <dgm:pt modelId="{60634EEF-96AF-4455-91FE-8E138BCBF036}" type="pres">
      <dgm:prSet presAssocID="{8FB6ABC6-84D8-449B-8D76-114069F875B9}" presName="arrowWedge3" presStyleLbl="fgSibTrans2D1" presStyleIdx="2" presStyleCnt="3"/>
      <dgm:spPr/>
    </dgm:pt>
  </dgm:ptLst>
  <dgm:cxnLst>
    <dgm:cxn modelId="{10C44D14-11BC-4C3E-8F29-8D8A21052E5F}" type="presOf" srcId="{4A20819B-E233-4DF3-B8AB-59CC47CEA56E}" destId="{18E82EF8-C1B2-48FB-9A21-D65072478820}" srcOrd="1" destOrd="0" presId="urn:microsoft.com/office/officeart/2005/8/layout/cycle8"/>
    <dgm:cxn modelId="{83F95663-CF37-4FB7-A447-C3D4691CB7C5}" type="presOf" srcId="{17CD9CF6-BA9B-4675-A5E1-6FB5E90732BB}" destId="{0BB3CDD1-BBE5-40DB-9D40-8CFFFC101E13}" srcOrd="0" destOrd="0" presId="urn:microsoft.com/office/officeart/2005/8/layout/cycle8"/>
    <dgm:cxn modelId="{828EBA66-9956-4876-8615-7BFA1FFE5936}" type="presOf" srcId="{E53EED52-6AC7-4C45-A380-4A8F561821F0}" destId="{BD00ADE1-7898-46B1-819E-8DD2D54F1411}" srcOrd="1" destOrd="0" presId="urn:microsoft.com/office/officeart/2005/8/layout/cycle8"/>
    <dgm:cxn modelId="{4FD965BA-15D8-4F2F-BDC7-7D15BCDFE96C}" srcId="{6031D26B-C644-419D-851C-D22DC81A3122}" destId="{17CD9CF6-BA9B-4675-A5E1-6FB5E90732BB}" srcOrd="1" destOrd="0" parTransId="{41DA741A-9901-4AB9-80E0-D8D32561C155}" sibTransId="{145126D6-A6B7-4980-82E5-97F0B84E08D4}"/>
    <dgm:cxn modelId="{D9C728CA-90AC-49B4-AAE0-77676A5D3960}" srcId="{6031D26B-C644-419D-851C-D22DC81A3122}" destId="{4A20819B-E233-4DF3-B8AB-59CC47CEA56E}" srcOrd="0" destOrd="0" parTransId="{D0182A53-40AA-4A99-BA65-AAA335ED8D9C}" sibTransId="{876B8804-CD0E-466C-B8DD-93DE9CED8C3B}"/>
    <dgm:cxn modelId="{8256BFCB-F1B4-400A-A267-D8BAF434BDBB}" type="presOf" srcId="{17CD9CF6-BA9B-4675-A5E1-6FB5E90732BB}" destId="{19CF4FD0-E917-4BF2-9212-5844366081B1}" srcOrd="1" destOrd="0" presId="urn:microsoft.com/office/officeart/2005/8/layout/cycle8"/>
    <dgm:cxn modelId="{ECB8E0D9-9F5C-47C4-9B20-03B04F839D91}" type="presOf" srcId="{E53EED52-6AC7-4C45-A380-4A8F561821F0}" destId="{E27F01DD-B6F9-43B4-B220-AD376815B5AF}" srcOrd="0" destOrd="0" presId="urn:microsoft.com/office/officeart/2005/8/layout/cycle8"/>
    <dgm:cxn modelId="{A2EDA3E7-0C99-44A1-8F01-038A05209F1C}" type="presOf" srcId="{4A20819B-E233-4DF3-B8AB-59CC47CEA56E}" destId="{E004FB1F-C845-4DCF-BB33-152D65C57494}" srcOrd="0" destOrd="0" presId="urn:microsoft.com/office/officeart/2005/8/layout/cycle8"/>
    <dgm:cxn modelId="{04640EF7-A849-4F77-9A7F-50A46BFE29EB}" type="presOf" srcId="{6031D26B-C644-419D-851C-D22DC81A3122}" destId="{6FE8D0D7-2EED-45AE-8C73-993595A204DB}" srcOrd="0" destOrd="0" presId="urn:microsoft.com/office/officeart/2005/8/layout/cycle8"/>
    <dgm:cxn modelId="{BCF87CF8-3625-4950-A8CF-8884CAD8F8DD}" srcId="{6031D26B-C644-419D-851C-D22DC81A3122}" destId="{E53EED52-6AC7-4C45-A380-4A8F561821F0}" srcOrd="2" destOrd="0" parTransId="{40A9CCA4-5CD8-4A52-AE70-F5D6DBD0933F}" sibTransId="{8FB6ABC6-84D8-449B-8D76-114069F875B9}"/>
    <dgm:cxn modelId="{535EAA1A-B211-416E-9A6D-2EA27729C56E}" type="presParOf" srcId="{6FE8D0D7-2EED-45AE-8C73-993595A204DB}" destId="{E004FB1F-C845-4DCF-BB33-152D65C57494}" srcOrd="0" destOrd="0" presId="urn:microsoft.com/office/officeart/2005/8/layout/cycle8"/>
    <dgm:cxn modelId="{10CE72B4-B532-4CDF-A7DE-0AD3C44EC5AA}" type="presParOf" srcId="{6FE8D0D7-2EED-45AE-8C73-993595A204DB}" destId="{0904BD53-EDE8-4CE3-8378-69E2264BDF98}" srcOrd="1" destOrd="0" presId="urn:microsoft.com/office/officeart/2005/8/layout/cycle8"/>
    <dgm:cxn modelId="{107D2C81-0FA2-4774-9344-6E708B08E0E9}" type="presParOf" srcId="{6FE8D0D7-2EED-45AE-8C73-993595A204DB}" destId="{BFEBE932-C3E6-4010-B33A-3A24D11865B9}" srcOrd="2" destOrd="0" presId="urn:microsoft.com/office/officeart/2005/8/layout/cycle8"/>
    <dgm:cxn modelId="{CA9B7F37-E043-400A-81E1-933F553B766F}" type="presParOf" srcId="{6FE8D0D7-2EED-45AE-8C73-993595A204DB}" destId="{18E82EF8-C1B2-48FB-9A21-D65072478820}" srcOrd="3" destOrd="0" presId="urn:microsoft.com/office/officeart/2005/8/layout/cycle8"/>
    <dgm:cxn modelId="{807F49DF-93B6-4706-A9E4-DBB71B4C6835}" type="presParOf" srcId="{6FE8D0D7-2EED-45AE-8C73-993595A204DB}" destId="{0BB3CDD1-BBE5-40DB-9D40-8CFFFC101E13}" srcOrd="4" destOrd="0" presId="urn:microsoft.com/office/officeart/2005/8/layout/cycle8"/>
    <dgm:cxn modelId="{C75D89A3-B09A-4359-A57D-FA7438F17401}" type="presParOf" srcId="{6FE8D0D7-2EED-45AE-8C73-993595A204DB}" destId="{6CE6F656-41C2-4212-8759-9E2D64A559AA}" srcOrd="5" destOrd="0" presId="urn:microsoft.com/office/officeart/2005/8/layout/cycle8"/>
    <dgm:cxn modelId="{31376DCC-D984-42DE-B69F-3CE92EF409C3}" type="presParOf" srcId="{6FE8D0D7-2EED-45AE-8C73-993595A204DB}" destId="{2380F94F-977E-40FA-A70F-62D235233930}" srcOrd="6" destOrd="0" presId="urn:microsoft.com/office/officeart/2005/8/layout/cycle8"/>
    <dgm:cxn modelId="{D10C7F41-3CA6-4E96-B551-7E11705BE231}" type="presParOf" srcId="{6FE8D0D7-2EED-45AE-8C73-993595A204DB}" destId="{19CF4FD0-E917-4BF2-9212-5844366081B1}" srcOrd="7" destOrd="0" presId="urn:microsoft.com/office/officeart/2005/8/layout/cycle8"/>
    <dgm:cxn modelId="{0E6CCBC1-E34E-4960-95D0-35D430BD2376}" type="presParOf" srcId="{6FE8D0D7-2EED-45AE-8C73-993595A204DB}" destId="{E27F01DD-B6F9-43B4-B220-AD376815B5AF}" srcOrd="8" destOrd="0" presId="urn:microsoft.com/office/officeart/2005/8/layout/cycle8"/>
    <dgm:cxn modelId="{FF2E59C4-4824-4979-9080-E2934EAE8E97}" type="presParOf" srcId="{6FE8D0D7-2EED-45AE-8C73-993595A204DB}" destId="{1308C698-98FC-4ABC-BB37-1083C9F09296}" srcOrd="9" destOrd="0" presId="urn:microsoft.com/office/officeart/2005/8/layout/cycle8"/>
    <dgm:cxn modelId="{C59489E5-ABE8-4394-814B-975572C53D8F}" type="presParOf" srcId="{6FE8D0D7-2EED-45AE-8C73-993595A204DB}" destId="{079ED9C4-E413-4AC5-BD85-FD84DEE6A1EB}" srcOrd="10" destOrd="0" presId="urn:microsoft.com/office/officeart/2005/8/layout/cycle8"/>
    <dgm:cxn modelId="{766AD0C2-FF67-4650-A416-87C3DBDF1FE9}" type="presParOf" srcId="{6FE8D0D7-2EED-45AE-8C73-993595A204DB}" destId="{BD00ADE1-7898-46B1-819E-8DD2D54F1411}" srcOrd="11" destOrd="0" presId="urn:microsoft.com/office/officeart/2005/8/layout/cycle8"/>
    <dgm:cxn modelId="{B304AC0D-43F1-4AB3-83E7-C49EFA2B9B63}" type="presParOf" srcId="{6FE8D0D7-2EED-45AE-8C73-993595A204DB}" destId="{389301AB-0627-4186-86A5-F35EBD902830}" srcOrd="12" destOrd="0" presId="urn:microsoft.com/office/officeart/2005/8/layout/cycle8"/>
    <dgm:cxn modelId="{CAF1C04B-3B88-4484-B403-E287D0FBB3C3}" type="presParOf" srcId="{6FE8D0D7-2EED-45AE-8C73-993595A204DB}" destId="{DF358869-46BF-42C0-B251-E2DF7F0B759B}" srcOrd="13" destOrd="0" presId="urn:microsoft.com/office/officeart/2005/8/layout/cycle8"/>
    <dgm:cxn modelId="{02B23271-9EB1-4BA5-A40A-EDF06B3D405E}" type="presParOf" srcId="{6FE8D0D7-2EED-45AE-8C73-993595A204DB}" destId="{60634EEF-96AF-4455-91FE-8E138BCBF036}"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F56110-0BB2-4DCC-94B6-A43B5DB6D20F}" type="doc">
      <dgm:prSet loTypeId="urn:microsoft.com/office/officeart/2011/layout/CircleProcess" loCatId="process" qsTypeId="urn:microsoft.com/office/officeart/2005/8/quickstyle/simple2" qsCatId="simple" csTypeId="urn:microsoft.com/office/officeart/2005/8/colors/colorful4" csCatId="colorful" phldr="1"/>
      <dgm:spPr/>
      <dgm:t>
        <a:bodyPr/>
        <a:lstStyle/>
        <a:p>
          <a:endParaRPr lang="en-US"/>
        </a:p>
      </dgm:t>
    </dgm:pt>
    <dgm:pt modelId="{0DE9597E-3356-44BD-A78E-DCB611E5F0FE}">
      <dgm:prSet phldrT="[Text]"/>
      <dgm:spPr/>
      <dgm:t>
        <a:bodyPr/>
        <a:lstStyle/>
        <a:p>
          <a:r>
            <a:rPr lang="en-US" dirty="0"/>
            <a:t>Affecting both the employees and the organizations</a:t>
          </a:r>
        </a:p>
      </dgm:t>
    </dgm:pt>
    <dgm:pt modelId="{FE4852BD-9C5B-4363-8F8C-AFA58D1DF849}" type="parTrans" cxnId="{143D65A0-C836-488C-8EAE-4FFF9B70E748}">
      <dgm:prSet/>
      <dgm:spPr/>
      <dgm:t>
        <a:bodyPr/>
        <a:lstStyle/>
        <a:p>
          <a:endParaRPr lang="en-US"/>
        </a:p>
      </dgm:t>
    </dgm:pt>
    <dgm:pt modelId="{0745D059-F4B2-4E3D-989A-4F8E4EACA9CF}" type="sibTrans" cxnId="{143D65A0-C836-488C-8EAE-4FFF9B70E748}">
      <dgm:prSet/>
      <dgm:spPr/>
      <dgm:t>
        <a:bodyPr/>
        <a:lstStyle/>
        <a:p>
          <a:endParaRPr lang="en-US"/>
        </a:p>
      </dgm:t>
    </dgm:pt>
    <dgm:pt modelId="{888B46EE-1BF8-44AD-B9EB-F6808F5CEB1C}">
      <dgm:prSet phldrT="[Text]"/>
      <dgm:spPr/>
      <dgm:t>
        <a:bodyPr/>
        <a:lstStyle/>
        <a:p>
          <a:r>
            <a:rPr lang="en-US" dirty="0"/>
            <a:t>Severely damaging the entire health system of the country</a:t>
          </a:r>
        </a:p>
      </dgm:t>
    </dgm:pt>
    <dgm:pt modelId="{07A659A1-7680-4397-B268-0981F6672D67}" type="parTrans" cxnId="{F46D049C-FDD7-4903-A043-B65184B37349}">
      <dgm:prSet/>
      <dgm:spPr/>
      <dgm:t>
        <a:bodyPr/>
        <a:lstStyle/>
        <a:p>
          <a:endParaRPr lang="en-US"/>
        </a:p>
      </dgm:t>
    </dgm:pt>
    <dgm:pt modelId="{C050D1BE-93E2-4FFB-B9BA-99DB63A9F8DD}" type="sibTrans" cxnId="{F46D049C-FDD7-4903-A043-B65184B37349}">
      <dgm:prSet/>
      <dgm:spPr/>
      <dgm:t>
        <a:bodyPr/>
        <a:lstStyle/>
        <a:p>
          <a:endParaRPr lang="en-US"/>
        </a:p>
      </dgm:t>
    </dgm:pt>
    <dgm:pt modelId="{35A1CE19-6F47-4F29-9AE8-208AF2D50191}">
      <dgm:prSet phldrT="[Text]"/>
      <dgm:spPr/>
      <dgm:t>
        <a:bodyPr/>
        <a:lstStyle/>
        <a:p>
          <a:r>
            <a:rPr lang="en-US" dirty="0"/>
            <a:t>Creating a vicious circle</a:t>
          </a:r>
        </a:p>
      </dgm:t>
    </dgm:pt>
    <dgm:pt modelId="{CF277BC1-B993-4145-84B1-5D13A21B3604}" type="sibTrans" cxnId="{DFACB2C0-D0A9-49E6-9B5D-D6344B68F703}">
      <dgm:prSet/>
      <dgm:spPr/>
      <dgm:t>
        <a:bodyPr/>
        <a:lstStyle/>
        <a:p>
          <a:endParaRPr lang="en-US"/>
        </a:p>
      </dgm:t>
    </dgm:pt>
    <dgm:pt modelId="{9B7C6497-C1B3-4E12-92FD-70BB4D07350B}" type="parTrans" cxnId="{DFACB2C0-D0A9-49E6-9B5D-D6344B68F703}">
      <dgm:prSet/>
      <dgm:spPr/>
      <dgm:t>
        <a:bodyPr/>
        <a:lstStyle/>
        <a:p>
          <a:endParaRPr lang="en-US"/>
        </a:p>
      </dgm:t>
    </dgm:pt>
    <dgm:pt modelId="{93F01316-D5BF-42A3-A52D-25A76C318A70}" type="pres">
      <dgm:prSet presAssocID="{A3F56110-0BB2-4DCC-94B6-A43B5DB6D20F}" presName="Name0" presStyleCnt="0">
        <dgm:presLayoutVars>
          <dgm:chMax val="11"/>
          <dgm:chPref val="11"/>
          <dgm:dir/>
          <dgm:resizeHandles/>
        </dgm:presLayoutVars>
      </dgm:prSet>
      <dgm:spPr/>
    </dgm:pt>
    <dgm:pt modelId="{C4781FEE-CD32-49F7-AF51-E30892FA76AF}" type="pres">
      <dgm:prSet presAssocID="{888B46EE-1BF8-44AD-B9EB-F6808F5CEB1C}" presName="Accent3" presStyleCnt="0"/>
      <dgm:spPr/>
    </dgm:pt>
    <dgm:pt modelId="{EEC89A13-3844-4766-957B-633B51863A44}" type="pres">
      <dgm:prSet presAssocID="{888B46EE-1BF8-44AD-B9EB-F6808F5CEB1C}" presName="Accent" presStyleLbl="node1" presStyleIdx="0" presStyleCnt="3"/>
      <dgm:spPr/>
    </dgm:pt>
    <dgm:pt modelId="{BAA2CFB4-D6CE-42E0-93BF-4A3D774E6FC6}" type="pres">
      <dgm:prSet presAssocID="{888B46EE-1BF8-44AD-B9EB-F6808F5CEB1C}" presName="ParentBackground3" presStyleCnt="0"/>
      <dgm:spPr/>
    </dgm:pt>
    <dgm:pt modelId="{021F5E28-C305-4D65-AB84-9ACCA50C2E4A}" type="pres">
      <dgm:prSet presAssocID="{888B46EE-1BF8-44AD-B9EB-F6808F5CEB1C}" presName="ParentBackground" presStyleLbl="fgAcc1" presStyleIdx="0" presStyleCnt="3"/>
      <dgm:spPr/>
    </dgm:pt>
    <dgm:pt modelId="{964B6431-B78E-4372-930B-BD9EA7B3E972}" type="pres">
      <dgm:prSet presAssocID="{888B46EE-1BF8-44AD-B9EB-F6808F5CEB1C}" presName="Parent3" presStyleLbl="revTx" presStyleIdx="0" presStyleCnt="0">
        <dgm:presLayoutVars>
          <dgm:chMax val="1"/>
          <dgm:chPref val="1"/>
          <dgm:bulletEnabled val="1"/>
        </dgm:presLayoutVars>
      </dgm:prSet>
      <dgm:spPr/>
    </dgm:pt>
    <dgm:pt modelId="{3AB3C163-ECCD-44C9-9913-8CA2FDB361E3}" type="pres">
      <dgm:prSet presAssocID="{35A1CE19-6F47-4F29-9AE8-208AF2D50191}" presName="Accent2" presStyleCnt="0"/>
      <dgm:spPr/>
    </dgm:pt>
    <dgm:pt modelId="{E97C216C-0AD5-4597-A2C7-7B1B71ECDED1}" type="pres">
      <dgm:prSet presAssocID="{35A1CE19-6F47-4F29-9AE8-208AF2D50191}" presName="Accent" presStyleLbl="node1" presStyleIdx="1" presStyleCnt="3"/>
      <dgm:spPr/>
    </dgm:pt>
    <dgm:pt modelId="{3DD5C2ED-DB97-472A-8EC2-B36B59F7BB13}" type="pres">
      <dgm:prSet presAssocID="{35A1CE19-6F47-4F29-9AE8-208AF2D50191}" presName="ParentBackground2" presStyleCnt="0"/>
      <dgm:spPr/>
    </dgm:pt>
    <dgm:pt modelId="{A5C28208-8398-4E06-9A27-BF0B889A11AF}" type="pres">
      <dgm:prSet presAssocID="{35A1CE19-6F47-4F29-9AE8-208AF2D50191}" presName="ParentBackground" presStyleLbl="fgAcc1" presStyleIdx="1" presStyleCnt="3"/>
      <dgm:spPr/>
    </dgm:pt>
    <dgm:pt modelId="{EE1125B9-D9E8-4D11-A031-956EC358C8F9}" type="pres">
      <dgm:prSet presAssocID="{35A1CE19-6F47-4F29-9AE8-208AF2D50191}" presName="Parent2" presStyleLbl="revTx" presStyleIdx="0" presStyleCnt="0">
        <dgm:presLayoutVars>
          <dgm:chMax val="1"/>
          <dgm:chPref val="1"/>
          <dgm:bulletEnabled val="1"/>
        </dgm:presLayoutVars>
      </dgm:prSet>
      <dgm:spPr/>
    </dgm:pt>
    <dgm:pt modelId="{379CEE89-8C12-442B-8988-850F9DBE0DCC}" type="pres">
      <dgm:prSet presAssocID="{0DE9597E-3356-44BD-A78E-DCB611E5F0FE}" presName="Accent1" presStyleCnt="0"/>
      <dgm:spPr/>
    </dgm:pt>
    <dgm:pt modelId="{3B4A3625-AA90-411F-987E-33A8C1CD2470}" type="pres">
      <dgm:prSet presAssocID="{0DE9597E-3356-44BD-A78E-DCB611E5F0FE}" presName="Accent" presStyleLbl="node1" presStyleIdx="2" presStyleCnt="3"/>
      <dgm:spPr/>
    </dgm:pt>
    <dgm:pt modelId="{61CA9B1C-29AA-421C-804C-FE532A846B20}" type="pres">
      <dgm:prSet presAssocID="{0DE9597E-3356-44BD-A78E-DCB611E5F0FE}" presName="ParentBackground1" presStyleCnt="0"/>
      <dgm:spPr/>
    </dgm:pt>
    <dgm:pt modelId="{AC5CFA7E-78B8-4CAB-A87C-D1EFD28DEEEE}" type="pres">
      <dgm:prSet presAssocID="{0DE9597E-3356-44BD-A78E-DCB611E5F0FE}" presName="ParentBackground" presStyleLbl="fgAcc1" presStyleIdx="2" presStyleCnt="3"/>
      <dgm:spPr/>
    </dgm:pt>
    <dgm:pt modelId="{3CB32353-9F28-4D22-AE15-99F678AD1551}" type="pres">
      <dgm:prSet presAssocID="{0DE9597E-3356-44BD-A78E-DCB611E5F0FE}" presName="Parent1" presStyleLbl="revTx" presStyleIdx="0" presStyleCnt="0">
        <dgm:presLayoutVars>
          <dgm:chMax val="1"/>
          <dgm:chPref val="1"/>
          <dgm:bulletEnabled val="1"/>
        </dgm:presLayoutVars>
      </dgm:prSet>
      <dgm:spPr/>
    </dgm:pt>
  </dgm:ptLst>
  <dgm:cxnLst>
    <dgm:cxn modelId="{DC366800-0F92-4458-9629-967BED538670}" type="presOf" srcId="{35A1CE19-6F47-4F29-9AE8-208AF2D50191}" destId="{EE1125B9-D9E8-4D11-A031-956EC358C8F9}" srcOrd="1" destOrd="0" presId="urn:microsoft.com/office/officeart/2011/layout/CircleProcess"/>
    <dgm:cxn modelId="{4B32DC2D-6B2F-4C97-813C-9706B96D7E46}" type="presOf" srcId="{A3F56110-0BB2-4DCC-94B6-A43B5DB6D20F}" destId="{93F01316-D5BF-42A3-A52D-25A76C318A70}" srcOrd="0" destOrd="0" presId="urn:microsoft.com/office/officeart/2011/layout/CircleProcess"/>
    <dgm:cxn modelId="{480A2E70-5606-4CA6-A03E-C6B43316FE26}" type="presOf" srcId="{35A1CE19-6F47-4F29-9AE8-208AF2D50191}" destId="{A5C28208-8398-4E06-9A27-BF0B889A11AF}" srcOrd="0" destOrd="0" presId="urn:microsoft.com/office/officeart/2011/layout/CircleProcess"/>
    <dgm:cxn modelId="{7E719551-51C2-44BE-A3EC-61B6CC2535E8}" type="presOf" srcId="{0DE9597E-3356-44BD-A78E-DCB611E5F0FE}" destId="{AC5CFA7E-78B8-4CAB-A87C-D1EFD28DEEEE}" srcOrd="0" destOrd="0" presId="urn:microsoft.com/office/officeart/2011/layout/CircleProcess"/>
    <dgm:cxn modelId="{A827A680-C767-4735-B292-C59541370786}" type="presOf" srcId="{0DE9597E-3356-44BD-A78E-DCB611E5F0FE}" destId="{3CB32353-9F28-4D22-AE15-99F678AD1551}" srcOrd="1" destOrd="0" presId="urn:microsoft.com/office/officeart/2011/layout/CircleProcess"/>
    <dgm:cxn modelId="{28D95291-4C07-4846-B22D-96E578D9D01B}" type="presOf" srcId="{888B46EE-1BF8-44AD-B9EB-F6808F5CEB1C}" destId="{021F5E28-C305-4D65-AB84-9ACCA50C2E4A}" srcOrd="0" destOrd="0" presId="urn:microsoft.com/office/officeart/2011/layout/CircleProcess"/>
    <dgm:cxn modelId="{F46D049C-FDD7-4903-A043-B65184B37349}" srcId="{A3F56110-0BB2-4DCC-94B6-A43B5DB6D20F}" destId="{888B46EE-1BF8-44AD-B9EB-F6808F5CEB1C}" srcOrd="2" destOrd="0" parTransId="{07A659A1-7680-4397-B268-0981F6672D67}" sibTransId="{C050D1BE-93E2-4FFB-B9BA-99DB63A9F8DD}"/>
    <dgm:cxn modelId="{143D65A0-C836-488C-8EAE-4FFF9B70E748}" srcId="{A3F56110-0BB2-4DCC-94B6-A43B5DB6D20F}" destId="{0DE9597E-3356-44BD-A78E-DCB611E5F0FE}" srcOrd="0" destOrd="0" parTransId="{FE4852BD-9C5B-4363-8F8C-AFA58D1DF849}" sibTransId="{0745D059-F4B2-4E3D-989A-4F8E4EACA9CF}"/>
    <dgm:cxn modelId="{DFACB2C0-D0A9-49E6-9B5D-D6344B68F703}" srcId="{A3F56110-0BB2-4DCC-94B6-A43B5DB6D20F}" destId="{35A1CE19-6F47-4F29-9AE8-208AF2D50191}" srcOrd="1" destOrd="0" parTransId="{9B7C6497-C1B3-4E12-92FD-70BB4D07350B}" sibTransId="{CF277BC1-B993-4145-84B1-5D13A21B3604}"/>
    <dgm:cxn modelId="{52226EF8-6655-48FE-80AF-FE34017C1F89}" type="presOf" srcId="{888B46EE-1BF8-44AD-B9EB-F6808F5CEB1C}" destId="{964B6431-B78E-4372-930B-BD9EA7B3E972}" srcOrd="1" destOrd="0" presId="urn:microsoft.com/office/officeart/2011/layout/CircleProcess"/>
    <dgm:cxn modelId="{6297B978-2C7D-4BCB-A784-1761B1743F12}" type="presParOf" srcId="{93F01316-D5BF-42A3-A52D-25A76C318A70}" destId="{C4781FEE-CD32-49F7-AF51-E30892FA76AF}" srcOrd="0" destOrd="0" presId="urn:microsoft.com/office/officeart/2011/layout/CircleProcess"/>
    <dgm:cxn modelId="{00B1EE05-7CF6-47DE-B237-DD58F08AF043}" type="presParOf" srcId="{C4781FEE-CD32-49F7-AF51-E30892FA76AF}" destId="{EEC89A13-3844-4766-957B-633B51863A44}" srcOrd="0" destOrd="0" presId="urn:microsoft.com/office/officeart/2011/layout/CircleProcess"/>
    <dgm:cxn modelId="{7F10043D-7244-49A5-A770-D638F53BAEA4}" type="presParOf" srcId="{93F01316-D5BF-42A3-A52D-25A76C318A70}" destId="{BAA2CFB4-D6CE-42E0-93BF-4A3D774E6FC6}" srcOrd="1" destOrd="0" presId="urn:microsoft.com/office/officeart/2011/layout/CircleProcess"/>
    <dgm:cxn modelId="{5E42EDCD-3084-4016-A104-3B4846DB75CB}" type="presParOf" srcId="{BAA2CFB4-D6CE-42E0-93BF-4A3D774E6FC6}" destId="{021F5E28-C305-4D65-AB84-9ACCA50C2E4A}" srcOrd="0" destOrd="0" presId="urn:microsoft.com/office/officeart/2011/layout/CircleProcess"/>
    <dgm:cxn modelId="{B885A576-AC20-4C42-9A4B-C0A0D74B1A98}" type="presParOf" srcId="{93F01316-D5BF-42A3-A52D-25A76C318A70}" destId="{964B6431-B78E-4372-930B-BD9EA7B3E972}" srcOrd="2" destOrd="0" presId="urn:microsoft.com/office/officeart/2011/layout/CircleProcess"/>
    <dgm:cxn modelId="{4B1A071F-82F6-4093-A7F3-ABDFF3B4B27B}" type="presParOf" srcId="{93F01316-D5BF-42A3-A52D-25A76C318A70}" destId="{3AB3C163-ECCD-44C9-9913-8CA2FDB361E3}" srcOrd="3" destOrd="0" presId="urn:microsoft.com/office/officeart/2011/layout/CircleProcess"/>
    <dgm:cxn modelId="{A69EA440-8094-4155-A90E-9C92E15BE436}" type="presParOf" srcId="{3AB3C163-ECCD-44C9-9913-8CA2FDB361E3}" destId="{E97C216C-0AD5-4597-A2C7-7B1B71ECDED1}" srcOrd="0" destOrd="0" presId="urn:microsoft.com/office/officeart/2011/layout/CircleProcess"/>
    <dgm:cxn modelId="{BFB8DFB2-9ED6-49D4-B37C-F6FA4688AF33}" type="presParOf" srcId="{93F01316-D5BF-42A3-A52D-25A76C318A70}" destId="{3DD5C2ED-DB97-472A-8EC2-B36B59F7BB13}" srcOrd="4" destOrd="0" presId="urn:microsoft.com/office/officeart/2011/layout/CircleProcess"/>
    <dgm:cxn modelId="{5991FE4A-773B-4396-A894-436F6455DCAE}" type="presParOf" srcId="{3DD5C2ED-DB97-472A-8EC2-B36B59F7BB13}" destId="{A5C28208-8398-4E06-9A27-BF0B889A11AF}" srcOrd="0" destOrd="0" presId="urn:microsoft.com/office/officeart/2011/layout/CircleProcess"/>
    <dgm:cxn modelId="{0172ADFE-0243-49E8-9792-E02A174A3928}" type="presParOf" srcId="{93F01316-D5BF-42A3-A52D-25A76C318A70}" destId="{EE1125B9-D9E8-4D11-A031-956EC358C8F9}" srcOrd="5" destOrd="0" presId="urn:microsoft.com/office/officeart/2011/layout/CircleProcess"/>
    <dgm:cxn modelId="{E275694C-66BE-423D-887C-E2F6A6B06451}" type="presParOf" srcId="{93F01316-D5BF-42A3-A52D-25A76C318A70}" destId="{379CEE89-8C12-442B-8988-850F9DBE0DCC}" srcOrd="6" destOrd="0" presId="urn:microsoft.com/office/officeart/2011/layout/CircleProcess"/>
    <dgm:cxn modelId="{96B9812A-7E33-44EE-93B0-865C7581EB32}" type="presParOf" srcId="{379CEE89-8C12-442B-8988-850F9DBE0DCC}" destId="{3B4A3625-AA90-411F-987E-33A8C1CD2470}" srcOrd="0" destOrd="0" presId="urn:microsoft.com/office/officeart/2011/layout/CircleProcess"/>
    <dgm:cxn modelId="{EB3F20E2-A3B3-44BF-A14E-DC01F335148D}" type="presParOf" srcId="{93F01316-D5BF-42A3-A52D-25A76C318A70}" destId="{61CA9B1C-29AA-421C-804C-FE532A846B20}" srcOrd="7" destOrd="0" presId="urn:microsoft.com/office/officeart/2011/layout/CircleProcess"/>
    <dgm:cxn modelId="{2B4A64F6-E7F1-4F37-B385-D697AE153BDD}" type="presParOf" srcId="{61CA9B1C-29AA-421C-804C-FE532A846B20}" destId="{AC5CFA7E-78B8-4CAB-A87C-D1EFD28DEEEE}" srcOrd="0" destOrd="0" presId="urn:microsoft.com/office/officeart/2011/layout/CircleProcess"/>
    <dgm:cxn modelId="{2399B404-20D0-4409-AC13-A142CF94F8ED}" type="presParOf" srcId="{93F01316-D5BF-42A3-A52D-25A76C318A70}" destId="{3CB32353-9F28-4D22-AE15-99F678AD1551}" srcOrd="8"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89A9D0-6473-4A20-92BA-C549262F2BCF}" type="doc">
      <dgm:prSet loTypeId="urn:microsoft.com/office/officeart/2008/layout/VerticalCurvedList" loCatId="list" qsTypeId="urn:microsoft.com/office/officeart/2005/8/quickstyle/simple5" qsCatId="simple" csTypeId="urn:microsoft.com/office/officeart/2005/8/colors/accent1_2" csCatId="accent1" phldr="1"/>
      <dgm:spPr/>
      <dgm:t>
        <a:bodyPr/>
        <a:lstStyle/>
        <a:p>
          <a:endParaRPr lang="en-US"/>
        </a:p>
      </dgm:t>
    </dgm:pt>
    <dgm:pt modelId="{AB182643-DE5B-4B22-8449-8635F0FC16CE}">
      <dgm:prSet phldrT="[Text]" custT="1"/>
      <dgm:spPr/>
      <dgm:t>
        <a:bodyPr/>
        <a:lstStyle/>
        <a:p>
          <a:r>
            <a:rPr lang="en-US" sz="3200" dirty="0"/>
            <a:t>Political</a:t>
          </a:r>
        </a:p>
      </dgm:t>
    </dgm:pt>
    <dgm:pt modelId="{0C86223B-CB26-4406-95F8-A9064F48E72C}" type="parTrans" cxnId="{092A847C-A00C-4ECA-B281-AC192FAF4029}">
      <dgm:prSet/>
      <dgm:spPr/>
      <dgm:t>
        <a:bodyPr/>
        <a:lstStyle/>
        <a:p>
          <a:endParaRPr lang="en-US"/>
        </a:p>
      </dgm:t>
    </dgm:pt>
    <dgm:pt modelId="{AFD03DB3-DDEC-48E6-8694-79F89D1C9A5D}" type="sibTrans" cxnId="{092A847C-A00C-4ECA-B281-AC192FAF4029}">
      <dgm:prSet/>
      <dgm:spPr/>
      <dgm:t>
        <a:bodyPr/>
        <a:lstStyle/>
        <a:p>
          <a:endParaRPr lang="en-US"/>
        </a:p>
      </dgm:t>
    </dgm:pt>
    <dgm:pt modelId="{0D333805-D682-426D-8FCB-6EB49E0CE273}">
      <dgm:prSet phldrT="[Text]" custT="1"/>
      <dgm:spPr/>
      <dgm:t>
        <a:bodyPr/>
        <a:lstStyle/>
        <a:p>
          <a:r>
            <a:rPr lang="en-US" sz="2400" dirty="0"/>
            <a:t>Businesses moving outside of UK</a:t>
          </a:r>
        </a:p>
      </dgm:t>
    </dgm:pt>
    <dgm:pt modelId="{5E39F07C-D9FC-415F-86F4-D9FB6CB14DA4}" type="parTrans" cxnId="{3214C767-AF79-435A-B6AA-86BBB8E28C21}">
      <dgm:prSet/>
      <dgm:spPr/>
      <dgm:t>
        <a:bodyPr/>
        <a:lstStyle/>
        <a:p>
          <a:endParaRPr lang="en-US"/>
        </a:p>
      </dgm:t>
    </dgm:pt>
    <dgm:pt modelId="{5CB2D05F-6EF4-4AEB-95FB-31B68C937FD5}" type="sibTrans" cxnId="{3214C767-AF79-435A-B6AA-86BBB8E28C21}">
      <dgm:prSet/>
      <dgm:spPr/>
      <dgm:t>
        <a:bodyPr/>
        <a:lstStyle/>
        <a:p>
          <a:endParaRPr lang="en-US"/>
        </a:p>
      </dgm:t>
    </dgm:pt>
    <dgm:pt modelId="{F5A7C1D8-DE1F-4E3C-9C90-14BC73BD8DC8}">
      <dgm:prSet phldrT="[Text]" custT="1"/>
      <dgm:spPr/>
      <dgm:t>
        <a:bodyPr/>
        <a:lstStyle/>
        <a:p>
          <a:r>
            <a:rPr lang="en-US" sz="3200" dirty="0"/>
            <a:t>Economical</a:t>
          </a:r>
        </a:p>
      </dgm:t>
    </dgm:pt>
    <dgm:pt modelId="{B4B9F6AC-BEA9-4C76-BFFC-5639E69EC7F5}" type="parTrans" cxnId="{6ED26DFB-BFA9-4323-B5E2-A8E6D9DBB5EF}">
      <dgm:prSet/>
      <dgm:spPr/>
      <dgm:t>
        <a:bodyPr/>
        <a:lstStyle/>
        <a:p>
          <a:endParaRPr lang="en-US"/>
        </a:p>
      </dgm:t>
    </dgm:pt>
    <dgm:pt modelId="{84D98167-9F31-4937-B278-B32D31801ECF}" type="sibTrans" cxnId="{6ED26DFB-BFA9-4323-B5E2-A8E6D9DBB5EF}">
      <dgm:prSet/>
      <dgm:spPr/>
      <dgm:t>
        <a:bodyPr/>
        <a:lstStyle/>
        <a:p>
          <a:endParaRPr lang="en-US"/>
        </a:p>
      </dgm:t>
    </dgm:pt>
    <dgm:pt modelId="{D8FCFDA8-B2A0-4EC9-898A-2C2E2F9A007D}">
      <dgm:prSet phldrT="[Text]" custT="1"/>
      <dgm:spPr/>
      <dgm:t>
        <a:bodyPr/>
        <a:lstStyle/>
        <a:p>
          <a:r>
            <a:rPr lang="en-US" sz="1800" dirty="0"/>
            <a:t>Drop of national budget</a:t>
          </a:r>
        </a:p>
      </dgm:t>
    </dgm:pt>
    <dgm:pt modelId="{E30461FC-0D3E-4AEB-A3F3-A50A434CF5B6}" type="parTrans" cxnId="{B2366B60-CDE3-48B0-BBEE-A00A24B2593D}">
      <dgm:prSet/>
      <dgm:spPr/>
      <dgm:t>
        <a:bodyPr/>
        <a:lstStyle/>
        <a:p>
          <a:endParaRPr lang="en-US"/>
        </a:p>
      </dgm:t>
    </dgm:pt>
    <dgm:pt modelId="{5CA49728-B7C8-40A2-86EC-AAFC00372228}" type="sibTrans" cxnId="{B2366B60-CDE3-48B0-BBEE-A00A24B2593D}">
      <dgm:prSet/>
      <dgm:spPr/>
      <dgm:t>
        <a:bodyPr/>
        <a:lstStyle/>
        <a:p>
          <a:endParaRPr lang="en-US"/>
        </a:p>
      </dgm:t>
    </dgm:pt>
    <dgm:pt modelId="{7DA561AD-764F-4D1B-907B-0E5C1E4F58B2}">
      <dgm:prSet phldrT="[Text]" custT="1"/>
      <dgm:spPr/>
      <dgm:t>
        <a:bodyPr/>
        <a:lstStyle/>
        <a:p>
          <a:r>
            <a:rPr lang="en-US" sz="1800" dirty="0"/>
            <a:t>Removing student bursary</a:t>
          </a:r>
        </a:p>
      </dgm:t>
    </dgm:pt>
    <dgm:pt modelId="{D9818F07-C5F7-4D8B-AA3E-C159B392ACA5}" type="parTrans" cxnId="{B7EAD1B4-63D8-4C5B-AB24-4A3C08AB7DC5}">
      <dgm:prSet/>
      <dgm:spPr/>
      <dgm:t>
        <a:bodyPr/>
        <a:lstStyle/>
        <a:p>
          <a:endParaRPr lang="en-US"/>
        </a:p>
      </dgm:t>
    </dgm:pt>
    <dgm:pt modelId="{A255F1BA-6B89-4CC6-8D68-FE76900ED133}" type="sibTrans" cxnId="{B7EAD1B4-63D8-4C5B-AB24-4A3C08AB7DC5}">
      <dgm:prSet/>
      <dgm:spPr/>
      <dgm:t>
        <a:bodyPr/>
        <a:lstStyle/>
        <a:p>
          <a:endParaRPr lang="en-US"/>
        </a:p>
      </dgm:t>
    </dgm:pt>
    <dgm:pt modelId="{07C53DFC-D814-4937-A0E3-D5B9A00E1A3F}">
      <dgm:prSet custT="1"/>
      <dgm:spPr/>
      <dgm:t>
        <a:bodyPr/>
        <a:lstStyle/>
        <a:p>
          <a:r>
            <a:rPr lang="en-US" sz="2400" dirty="0"/>
            <a:t>Brexit hit on foreign professionals &amp; workforce</a:t>
          </a:r>
        </a:p>
      </dgm:t>
    </dgm:pt>
    <dgm:pt modelId="{7EBA82C5-71FB-40ED-ADCF-A846680FE5EB}" type="parTrans" cxnId="{EFB8B9AA-32B5-4203-AB74-DA14B6782FB1}">
      <dgm:prSet/>
      <dgm:spPr/>
      <dgm:t>
        <a:bodyPr/>
        <a:lstStyle/>
        <a:p>
          <a:endParaRPr lang="en-US"/>
        </a:p>
      </dgm:t>
    </dgm:pt>
    <dgm:pt modelId="{854D7C75-6572-4A3B-9538-6FCD3424C4D6}" type="sibTrans" cxnId="{EFB8B9AA-32B5-4203-AB74-DA14B6782FB1}">
      <dgm:prSet/>
      <dgm:spPr/>
      <dgm:t>
        <a:bodyPr/>
        <a:lstStyle/>
        <a:p>
          <a:endParaRPr lang="en-US"/>
        </a:p>
      </dgm:t>
    </dgm:pt>
    <dgm:pt modelId="{322ACA50-7412-4B62-A20A-7CF006794AB4}">
      <dgm:prSet phldrT="[Text]" custT="1"/>
      <dgm:spPr/>
      <dgm:t>
        <a:bodyPr/>
        <a:lstStyle/>
        <a:p>
          <a:r>
            <a:rPr lang="en-US" sz="1800" dirty="0"/>
            <a:t>Low funding in nursing placements</a:t>
          </a:r>
        </a:p>
      </dgm:t>
    </dgm:pt>
    <dgm:pt modelId="{01524ABE-9250-4D26-B3AB-45F5236711FD}" type="parTrans" cxnId="{BFEF7983-7479-4A02-8D1F-689FC16FA9C6}">
      <dgm:prSet/>
      <dgm:spPr/>
      <dgm:t>
        <a:bodyPr/>
        <a:lstStyle/>
        <a:p>
          <a:endParaRPr lang="en-US"/>
        </a:p>
      </dgm:t>
    </dgm:pt>
    <dgm:pt modelId="{EB38FB35-6B27-4B17-8113-1252F2A5454C}" type="sibTrans" cxnId="{BFEF7983-7479-4A02-8D1F-689FC16FA9C6}">
      <dgm:prSet/>
      <dgm:spPr/>
      <dgm:t>
        <a:bodyPr/>
        <a:lstStyle/>
        <a:p>
          <a:endParaRPr lang="en-US"/>
        </a:p>
      </dgm:t>
    </dgm:pt>
    <dgm:pt modelId="{77B99C7D-BA4A-41FB-A5F7-0F5E0A56C21D}">
      <dgm:prSet phldrT="[Text]" custT="1"/>
      <dgm:spPr/>
      <dgm:t>
        <a:bodyPr/>
        <a:lstStyle/>
        <a:p>
          <a:r>
            <a:rPr lang="en-US" sz="1800" dirty="0"/>
            <a:t>Less financial support</a:t>
          </a:r>
        </a:p>
      </dgm:t>
    </dgm:pt>
    <dgm:pt modelId="{FCC1CD91-372F-43DB-A083-02A673C79AE2}" type="parTrans" cxnId="{CEE3AD5B-BA32-421E-8BFE-7589788F9B1C}">
      <dgm:prSet/>
      <dgm:spPr/>
      <dgm:t>
        <a:bodyPr/>
        <a:lstStyle/>
        <a:p>
          <a:endParaRPr lang="en-US"/>
        </a:p>
      </dgm:t>
    </dgm:pt>
    <dgm:pt modelId="{6DE56DF3-AAEB-453B-AFE9-1B7E8713A83C}" type="sibTrans" cxnId="{CEE3AD5B-BA32-421E-8BFE-7589788F9B1C}">
      <dgm:prSet/>
      <dgm:spPr/>
      <dgm:t>
        <a:bodyPr/>
        <a:lstStyle/>
        <a:p>
          <a:endParaRPr lang="en-US"/>
        </a:p>
      </dgm:t>
    </dgm:pt>
    <dgm:pt modelId="{7CEA0207-517F-492A-B392-521AC1819677}" type="pres">
      <dgm:prSet presAssocID="{8A89A9D0-6473-4A20-92BA-C549262F2BCF}" presName="Name0" presStyleCnt="0">
        <dgm:presLayoutVars>
          <dgm:chMax val="7"/>
          <dgm:chPref val="7"/>
          <dgm:dir/>
        </dgm:presLayoutVars>
      </dgm:prSet>
      <dgm:spPr/>
    </dgm:pt>
    <dgm:pt modelId="{10D3DD5A-C253-4895-88A5-E1B32A78D209}" type="pres">
      <dgm:prSet presAssocID="{8A89A9D0-6473-4A20-92BA-C549262F2BCF}" presName="Name1" presStyleCnt="0"/>
      <dgm:spPr/>
    </dgm:pt>
    <dgm:pt modelId="{72A12C06-C8DF-43B5-B14E-DE40BEBD1687}" type="pres">
      <dgm:prSet presAssocID="{8A89A9D0-6473-4A20-92BA-C549262F2BCF}" presName="cycle" presStyleCnt="0"/>
      <dgm:spPr/>
    </dgm:pt>
    <dgm:pt modelId="{1D9919C0-8A69-4C85-9EF1-189193F23BDE}" type="pres">
      <dgm:prSet presAssocID="{8A89A9D0-6473-4A20-92BA-C549262F2BCF}" presName="srcNode" presStyleLbl="node1" presStyleIdx="0" presStyleCnt="2"/>
      <dgm:spPr/>
    </dgm:pt>
    <dgm:pt modelId="{84BAA3AC-E800-4C18-86D6-790E38CF9C74}" type="pres">
      <dgm:prSet presAssocID="{8A89A9D0-6473-4A20-92BA-C549262F2BCF}" presName="conn" presStyleLbl="parChTrans1D2" presStyleIdx="0" presStyleCnt="1"/>
      <dgm:spPr/>
    </dgm:pt>
    <dgm:pt modelId="{8B002099-B0DD-4DF0-917B-5162094303A9}" type="pres">
      <dgm:prSet presAssocID="{8A89A9D0-6473-4A20-92BA-C549262F2BCF}" presName="extraNode" presStyleLbl="node1" presStyleIdx="0" presStyleCnt="2"/>
      <dgm:spPr/>
    </dgm:pt>
    <dgm:pt modelId="{EFA0A265-4593-48A4-B53E-72980F5FE0A5}" type="pres">
      <dgm:prSet presAssocID="{8A89A9D0-6473-4A20-92BA-C549262F2BCF}" presName="dstNode" presStyleLbl="node1" presStyleIdx="0" presStyleCnt="2"/>
      <dgm:spPr/>
    </dgm:pt>
    <dgm:pt modelId="{0F6ADCDC-BFFB-4141-A36D-801E4A0AE379}" type="pres">
      <dgm:prSet presAssocID="{AB182643-DE5B-4B22-8449-8635F0FC16CE}" presName="text_1" presStyleLbl="node1" presStyleIdx="0" presStyleCnt="2">
        <dgm:presLayoutVars>
          <dgm:bulletEnabled val="1"/>
        </dgm:presLayoutVars>
      </dgm:prSet>
      <dgm:spPr/>
    </dgm:pt>
    <dgm:pt modelId="{E0507647-21BA-4F3B-A236-1684A4A2CB65}" type="pres">
      <dgm:prSet presAssocID="{AB182643-DE5B-4B22-8449-8635F0FC16CE}" presName="accent_1" presStyleCnt="0"/>
      <dgm:spPr/>
    </dgm:pt>
    <dgm:pt modelId="{A12E64E6-1532-40A8-BC10-D3697001144E}" type="pres">
      <dgm:prSet presAssocID="{AB182643-DE5B-4B22-8449-8635F0FC16CE}" presName="accentRepeatNode" presStyleLbl="solidFgAcc1" presStyleIdx="0" presStyleCnt="2"/>
      <dgm:spPr/>
    </dgm:pt>
    <dgm:pt modelId="{D060FC8A-A895-400D-99E0-FB701DE36E61}" type="pres">
      <dgm:prSet presAssocID="{F5A7C1D8-DE1F-4E3C-9C90-14BC73BD8DC8}" presName="text_2" presStyleLbl="node1" presStyleIdx="1" presStyleCnt="2" custScaleY="122329">
        <dgm:presLayoutVars>
          <dgm:bulletEnabled val="1"/>
        </dgm:presLayoutVars>
      </dgm:prSet>
      <dgm:spPr/>
    </dgm:pt>
    <dgm:pt modelId="{64862AE6-4656-44DD-B0A3-440C35BE31A5}" type="pres">
      <dgm:prSet presAssocID="{F5A7C1D8-DE1F-4E3C-9C90-14BC73BD8DC8}" presName="accent_2" presStyleCnt="0"/>
      <dgm:spPr/>
    </dgm:pt>
    <dgm:pt modelId="{9898C010-502A-4046-A502-A1E479492CFC}" type="pres">
      <dgm:prSet presAssocID="{F5A7C1D8-DE1F-4E3C-9C90-14BC73BD8DC8}" presName="accentRepeatNode" presStyleLbl="solidFgAcc1" presStyleIdx="1" presStyleCnt="2"/>
      <dgm:spPr/>
    </dgm:pt>
  </dgm:ptLst>
  <dgm:cxnLst>
    <dgm:cxn modelId="{5026C104-B3CD-4EBF-BFBA-FDAD82BC3E6A}" type="presOf" srcId="{07C53DFC-D814-4937-A0E3-D5B9A00E1A3F}" destId="{0F6ADCDC-BFFB-4141-A36D-801E4A0AE379}" srcOrd="0" destOrd="1" presId="urn:microsoft.com/office/officeart/2008/layout/VerticalCurvedList"/>
    <dgm:cxn modelId="{9051903F-EDCB-41F3-A47F-E89476AD7CCD}" type="presOf" srcId="{F5A7C1D8-DE1F-4E3C-9C90-14BC73BD8DC8}" destId="{D060FC8A-A895-400D-99E0-FB701DE36E61}" srcOrd="0" destOrd="0" presId="urn:microsoft.com/office/officeart/2008/layout/VerticalCurvedList"/>
    <dgm:cxn modelId="{CEE3AD5B-BA32-421E-8BFE-7589788F9B1C}" srcId="{F5A7C1D8-DE1F-4E3C-9C90-14BC73BD8DC8}" destId="{77B99C7D-BA4A-41FB-A5F7-0F5E0A56C21D}" srcOrd="3" destOrd="0" parTransId="{FCC1CD91-372F-43DB-A083-02A673C79AE2}" sibTransId="{6DE56DF3-AAEB-453B-AFE9-1B7E8713A83C}"/>
    <dgm:cxn modelId="{B2366B60-CDE3-48B0-BBEE-A00A24B2593D}" srcId="{F5A7C1D8-DE1F-4E3C-9C90-14BC73BD8DC8}" destId="{D8FCFDA8-B2A0-4EC9-898A-2C2E2F9A007D}" srcOrd="0" destOrd="0" parTransId="{E30461FC-0D3E-4AEB-A3F3-A50A434CF5B6}" sibTransId="{5CA49728-B7C8-40A2-86EC-AAFC00372228}"/>
    <dgm:cxn modelId="{3214C767-AF79-435A-B6AA-86BBB8E28C21}" srcId="{AB182643-DE5B-4B22-8449-8635F0FC16CE}" destId="{0D333805-D682-426D-8FCB-6EB49E0CE273}" srcOrd="1" destOrd="0" parTransId="{5E39F07C-D9FC-415F-86F4-D9FB6CB14DA4}" sibTransId="{5CB2D05F-6EF4-4AEB-95FB-31B68C937FD5}"/>
    <dgm:cxn modelId="{9D0AF177-A9B0-47F8-B600-07E073BD6E73}" type="presOf" srcId="{AB182643-DE5B-4B22-8449-8635F0FC16CE}" destId="{0F6ADCDC-BFFB-4141-A36D-801E4A0AE379}" srcOrd="0" destOrd="0" presId="urn:microsoft.com/office/officeart/2008/layout/VerticalCurvedList"/>
    <dgm:cxn modelId="{092A847C-A00C-4ECA-B281-AC192FAF4029}" srcId="{8A89A9D0-6473-4A20-92BA-C549262F2BCF}" destId="{AB182643-DE5B-4B22-8449-8635F0FC16CE}" srcOrd="0" destOrd="0" parTransId="{0C86223B-CB26-4406-95F8-A9064F48E72C}" sibTransId="{AFD03DB3-DDEC-48E6-8694-79F89D1C9A5D}"/>
    <dgm:cxn modelId="{BFEF7983-7479-4A02-8D1F-689FC16FA9C6}" srcId="{F5A7C1D8-DE1F-4E3C-9C90-14BC73BD8DC8}" destId="{322ACA50-7412-4B62-A20A-7CF006794AB4}" srcOrd="2" destOrd="0" parTransId="{01524ABE-9250-4D26-B3AB-45F5236711FD}" sibTransId="{EB38FB35-6B27-4B17-8113-1252F2A5454C}"/>
    <dgm:cxn modelId="{4CB19595-CB4B-44E9-9C80-2A78297C154E}" type="presOf" srcId="{7DA561AD-764F-4D1B-907B-0E5C1E4F58B2}" destId="{D060FC8A-A895-400D-99E0-FB701DE36E61}" srcOrd="0" destOrd="2" presId="urn:microsoft.com/office/officeart/2008/layout/VerticalCurvedList"/>
    <dgm:cxn modelId="{500670A4-2685-47A9-B2AD-56E0B6B1DBAE}" type="presOf" srcId="{322ACA50-7412-4B62-A20A-7CF006794AB4}" destId="{D060FC8A-A895-400D-99E0-FB701DE36E61}" srcOrd="0" destOrd="3" presId="urn:microsoft.com/office/officeart/2008/layout/VerticalCurvedList"/>
    <dgm:cxn modelId="{EFB8B9AA-32B5-4203-AB74-DA14B6782FB1}" srcId="{AB182643-DE5B-4B22-8449-8635F0FC16CE}" destId="{07C53DFC-D814-4937-A0E3-D5B9A00E1A3F}" srcOrd="0" destOrd="0" parTransId="{7EBA82C5-71FB-40ED-ADCF-A846680FE5EB}" sibTransId="{854D7C75-6572-4A3B-9538-6FCD3424C4D6}"/>
    <dgm:cxn modelId="{B7EAD1B4-63D8-4C5B-AB24-4A3C08AB7DC5}" srcId="{F5A7C1D8-DE1F-4E3C-9C90-14BC73BD8DC8}" destId="{7DA561AD-764F-4D1B-907B-0E5C1E4F58B2}" srcOrd="1" destOrd="0" parTransId="{D9818F07-C5F7-4D8B-AA3E-C159B392ACA5}" sibTransId="{A255F1BA-6B89-4CC6-8D68-FE76900ED133}"/>
    <dgm:cxn modelId="{BDF68DBB-A833-4C7F-914A-9ADF03F4D911}" type="presOf" srcId="{0D333805-D682-426D-8FCB-6EB49E0CE273}" destId="{0F6ADCDC-BFFB-4141-A36D-801E4A0AE379}" srcOrd="0" destOrd="2" presId="urn:microsoft.com/office/officeart/2008/layout/VerticalCurvedList"/>
    <dgm:cxn modelId="{956E8AD5-12D1-499D-9006-8BFED2277979}" type="presOf" srcId="{854D7C75-6572-4A3B-9538-6FCD3424C4D6}" destId="{84BAA3AC-E800-4C18-86D6-790E38CF9C74}" srcOrd="0" destOrd="0" presId="urn:microsoft.com/office/officeart/2008/layout/VerticalCurvedList"/>
    <dgm:cxn modelId="{DB37E4EB-CFBE-4F85-A171-7A26A09A8F72}" type="presOf" srcId="{8A89A9D0-6473-4A20-92BA-C549262F2BCF}" destId="{7CEA0207-517F-492A-B392-521AC1819677}" srcOrd="0" destOrd="0" presId="urn:microsoft.com/office/officeart/2008/layout/VerticalCurvedList"/>
    <dgm:cxn modelId="{6ED26DFB-BFA9-4323-B5E2-A8E6D9DBB5EF}" srcId="{8A89A9D0-6473-4A20-92BA-C549262F2BCF}" destId="{F5A7C1D8-DE1F-4E3C-9C90-14BC73BD8DC8}" srcOrd="1" destOrd="0" parTransId="{B4B9F6AC-BEA9-4C76-BFFC-5639E69EC7F5}" sibTransId="{84D98167-9F31-4937-B278-B32D31801ECF}"/>
    <dgm:cxn modelId="{6ACD49FD-F2F1-40A9-8BD9-E736CFCCC215}" type="presOf" srcId="{D8FCFDA8-B2A0-4EC9-898A-2C2E2F9A007D}" destId="{D060FC8A-A895-400D-99E0-FB701DE36E61}" srcOrd="0" destOrd="1" presId="urn:microsoft.com/office/officeart/2008/layout/VerticalCurvedList"/>
    <dgm:cxn modelId="{279619FF-145D-45A2-A987-4EFA55E7D299}" type="presOf" srcId="{77B99C7D-BA4A-41FB-A5F7-0F5E0A56C21D}" destId="{D060FC8A-A895-400D-99E0-FB701DE36E61}" srcOrd="0" destOrd="4" presId="urn:microsoft.com/office/officeart/2008/layout/VerticalCurvedList"/>
    <dgm:cxn modelId="{5DA4C31B-24A2-4ADF-8BC8-3220F9C296EA}" type="presParOf" srcId="{7CEA0207-517F-492A-B392-521AC1819677}" destId="{10D3DD5A-C253-4895-88A5-E1B32A78D209}" srcOrd="0" destOrd="0" presId="urn:microsoft.com/office/officeart/2008/layout/VerticalCurvedList"/>
    <dgm:cxn modelId="{4B296AC5-DF0E-4108-9B01-B1C48E30E6CA}" type="presParOf" srcId="{10D3DD5A-C253-4895-88A5-E1B32A78D209}" destId="{72A12C06-C8DF-43B5-B14E-DE40BEBD1687}" srcOrd="0" destOrd="0" presId="urn:microsoft.com/office/officeart/2008/layout/VerticalCurvedList"/>
    <dgm:cxn modelId="{C5F8CFF8-57CB-44DF-8EB1-6A1777171AA1}" type="presParOf" srcId="{72A12C06-C8DF-43B5-B14E-DE40BEBD1687}" destId="{1D9919C0-8A69-4C85-9EF1-189193F23BDE}" srcOrd="0" destOrd="0" presId="urn:microsoft.com/office/officeart/2008/layout/VerticalCurvedList"/>
    <dgm:cxn modelId="{3B57C6BB-D641-434E-9BF2-A8A78FBB77F3}" type="presParOf" srcId="{72A12C06-C8DF-43B5-B14E-DE40BEBD1687}" destId="{84BAA3AC-E800-4C18-86D6-790E38CF9C74}" srcOrd="1" destOrd="0" presId="urn:microsoft.com/office/officeart/2008/layout/VerticalCurvedList"/>
    <dgm:cxn modelId="{901EB4AD-50AA-43CE-BDA1-2A3437C8922F}" type="presParOf" srcId="{72A12C06-C8DF-43B5-B14E-DE40BEBD1687}" destId="{8B002099-B0DD-4DF0-917B-5162094303A9}" srcOrd="2" destOrd="0" presId="urn:microsoft.com/office/officeart/2008/layout/VerticalCurvedList"/>
    <dgm:cxn modelId="{99BF0D0E-297A-4DEA-AFDA-D1F9D9BE218B}" type="presParOf" srcId="{72A12C06-C8DF-43B5-B14E-DE40BEBD1687}" destId="{EFA0A265-4593-48A4-B53E-72980F5FE0A5}" srcOrd="3" destOrd="0" presId="urn:microsoft.com/office/officeart/2008/layout/VerticalCurvedList"/>
    <dgm:cxn modelId="{6F8A9D4A-AA92-472E-A909-E18B738D9885}" type="presParOf" srcId="{10D3DD5A-C253-4895-88A5-E1B32A78D209}" destId="{0F6ADCDC-BFFB-4141-A36D-801E4A0AE379}" srcOrd="1" destOrd="0" presId="urn:microsoft.com/office/officeart/2008/layout/VerticalCurvedList"/>
    <dgm:cxn modelId="{073A68F3-3507-4585-9114-CFAE320B1A6E}" type="presParOf" srcId="{10D3DD5A-C253-4895-88A5-E1B32A78D209}" destId="{E0507647-21BA-4F3B-A236-1684A4A2CB65}" srcOrd="2" destOrd="0" presId="urn:microsoft.com/office/officeart/2008/layout/VerticalCurvedList"/>
    <dgm:cxn modelId="{2F77AEDD-B36F-4DB7-9850-C23AF6373FA3}" type="presParOf" srcId="{E0507647-21BA-4F3B-A236-1684A4A2CB65}" destId="{A12E64E6-1532-40A8-BC10-D3697001144E}" srcOrd="0" destOrd="0" presId="urn:microsoft.com/office/officeart/2008/layout/VerticalCurvedList"/>
    <dgm:cxn modelId="{6BEF89BE-29BE-41FA-B3B1-70E061F87CBE}" type="presParOf" srcId="{10D3DD5A-C253-4895-88A5-E1B32A78D209}" destId="{D060FC8A-A895-400D-99E0-FB701DE36E61}" srcOrd="3" destOrd="0" presId="urn:microsoft.com/office/officeart/2008/layout/VerticalCurvedList"/>
    <dgm:cxn modelId="{5CF1B296-1AB3-4D80-8E73-D393FED22F88}" type="presParOf" srcId="{10D3DD5A-C253-4895-88A5-E1B32A78D209}" destId="{64862AE6-4656-44DD-B0A3-440C35BE31A5}" srcOrd="4" destOrd="0" presId="urn:microsoft.com/office/officeart/2008/layout/VerticalCurvedList"/>
    <dgm:cxn modelId="{6F4861B4-DA37-46E7-B93E-910758B56A5D}" type="presParOf" srcId="{64862AE6-4656-44DD-B0A3-440C35BE31A5}" destId="{9898C010-502A-4046-A502-A1E479492CF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89A9D0-6473-4A20-92BA-C549262F2BCF}" type="doc">
      <dgm:prSet loTypeId="urn:microsoft.com/office/officeart/2008/layout/VerticalCurvedList" loCatId="list" qsTypeId="urn:microsoft.com/office/officeart/2005/8/quickstyle/simple5" qsCatId="simple" csTypeId="urn:microsoft.com/office/officeart/2005/8/colors/accent1_2" csCatId="accent1" phldr="1"/>
      <dgm:spPr/>
      <dgm:t>
        <a:bodyPr/>
        <a:lstStyle/>
        <a:p>
          <a:endParaRPr lang="en-US"/>
        </a:p>
      </dgm:t>
    </dgm:pt>
    <dgm:pt modelId="{AB182643-DE5B-4B22-8449-8635F0FC16CE}">
      <dgm:prSet phldrT="[Text]"/>
      <dgm:spPr/>
      <dgm:t>
        <a:bodyPr/>
        <a:lstStyle/>
        <a:p>
          <a:r>
            <a:rPr lang="en-US" dirty="0"/>
            <a:t>Social</a:t>
          </a:r>
        </a:p>
      </dgm:t>
    </dgm:pt>
    <dgm:pt modelId="{0C86223B-CB26-4406-95F8-A9064F48E72C}" type="parTrans" cxnId="{092A847C-A00C-4ECA-B281-AC192FAF4029}">
      <dgm:prSet/>
      <dgm:spPr/>
      <dgm:t>
        <a:bodyPr/>
        <a:lstStyle/>
        <a:p>
          <a:endParaRPr lang="en-US"/>
        </a:p>
      </dgm:t>
    </dgm:pt>
    <dgm:pt modelId="{AFD03DB3-DDEC-48E6-8694-79F89D1C9A5D}" type="sibTrans" cxnId="{092A847C-A00C-4ECA-B281-AC192FAF4029}">
      <dgm:prSet/>
      <dgm:spPr/>
      <dgm:t>
        <a:bodyPr/>
        <a:lstStyle/>
        <a:p>
          <a:endParaRPr lang="en-US"/>
        </a:p>
      </dgm:t>
    </dgm:pt>
    <dgm:pt modelId="{F5A7C1D8-DE1F-4E3C-9C90-14BC73BD8DC8}">
      <dgm:prSet phldrT="[Text]"/>
      <dgm:spPr/>
      <dgm:t>
        <a:bodyPr/>
        <a:lstStyle/>
        <a:p>
          <a:r>
            <a:rPr lang="en-US" dirty="0"/>
            <a:t>Technological</a:t>
          </a:r>
        </a:p>
      </dgm:t>
    </dgm:pt>
    <dgm:pt modelId="{B4B9F6AC-BEA9-4C76-BFFC-5639E69EC7F5}" type="parTrans" cxnId="{6ED26DFB-BFA9-4323-B5E2-A8E6D9DBB5EF}">
      <dgm:prSet/>
      <dgm:spPr/>
      <dgm:t>
        <a:bodyPr/>
        <a:lstStyle/>
        <a:p>
          <a:endParaRPr lang="en-US"/>
        </a:p>
      </dgm:t>
    </dgm:pt>
    <dgm:pt modelId="{84D98167-9F31-4937-B278-B32D31801ECF}" type="sibTrans" cxnId="{6ED26DFB-BFA9-4323-B5E2-A8E6D9DBB5EF}">
      <dgm:prSet/>
      <dgm:spPr/>
      <dgm:t>
        <a:bodyPr/>
        <a:lstStyle/>
        <a:p>
          <a:endParaRPr lang="en-US"/>
        </a:p>
      </dgm:t>
    </dgm:pt>
    <dgm:pt modelId="{07C53DFC-D814-4937-A0E3-D5B9A00E1A3F}">
      <dgm:prSet/>
      <dgm:spPr/>
      <dgm:t>
        <a:bodyPr/>
        <a:lstStyle/>
        <a:p>
          <a:r>
            <a:rPr lang="en-US" dirty="0"/>
            <a:t>High Aging population</a:t>
          </a:r>
        </a:p>
      </dgm:t>
    </dgm:pt>
    <dgm:pt modelId="{854D7C75-6572-4A3B-9538-6FCD3424C4D6}" type="sibTrans" cxnId="{EFB8B9AA-32B5-4203-AB74-DA14B6782FB1}">
      <dgm:prSet/>
      <dgm:spPr/>
      <dgm:t>
        <a:bodyPr/>
        <a:lstStyle/>
        <a:p>
          <a:endParaRPr lang="en-US"/>
        </a:p>
      </dgm:t>
    </dgm:pt>
    <dgm:pt modelId="{7EBA82C5-71FB-40ED-ADCF-A846680FE5EB}" type="parTrans" cxnId="{EFB8B9AA-32B5-4203-AB74-DA14B6782FB1}">
      <dgm:prSet/>
      <dgm:spPr/>
      <dgm:t>
        <a:bodyPr/>
        <a:lstStyle/>
        <a:p>
          <a:endParaRPr lang="en-US"/>
        </a:p>
      </dgm:t>
    </dgm:pt>
    <dgm:pt modelId="{D3F0E16B-77A1-430C-A573-AFA01DDD20E4}">
      <dgm:prSet/>
      <dgm:spPr/>
      <dgm:t>
        <a:bodyPr/>
        <a:lstStyle/>
        <a:p>
          <a:r>
            <a:rPr lang="en-US" dirty="0"/>
            <a:t>Inequality in progression opportunities for women</a:t>
          </a:r>
        </a:p>
      </dgm:t>
    </dgm:pt>
    <dgm:pt modelId="{35864AFB-3E42-430C-8730-61DE209CC2E9}" type="parTrans" cxnId="{5CF2F9FF-42F4-4225-BB05-D2ED912FD221}">
      <dgm:prSet/>
      <dgm:spPr/>
    </dgm:pt>
    <dgm:pt modelId="{E5CE9749-A025-4ABA-A7CF-45B01E11A5F7}" type="sibTrans" cxnId="{5CF2F9FF-42F4-4225-BB05-D2ED912FD221}">
      <dgm:prSet/>
      <dgm:spPr/>
    </dgm:pt>
    <dgm:pt modelId="{CDDD8A44-1DAB-4102-A30F-3EB3DF84DA31}">
      <dgm:prSet phldrT="[Text]"/>
      <dgm:spPr/>
      <dgm:t>
        <a:bodyPr/>
        <a:lstStyle/>
        <a:p>
          <a:r>
            <a:rPr lang="en-US" dirty="0"/>
            <a:t>Less exposure to modern technology</a:t>
          </a:r>
        </a:p>
      </dgm:t>
    </dgm:pt>
    <dgm:pt modelId="{29E9FB32-CA54-468F-82D9-A47DC2F0131F}" type="parTrans" cxnId="{2F9E0E32-FA37-4E0B-A0BB-16AEDF5002D7}">
      <dgm:prSet/>
      <dgm:spPr/>
    </dgm:pt>
    <dgm:pt modelId="{4BCFFCD1-644D-496A-AF41-2112B2A084F7}" type="sibTrans" cxnId="{2F9E0E32-FA37-4E0B-A0BB-16AEDF5002D7}">
      <dgm:prSet/>
      <dgm:spPr/>
    </dgm:pt>
    <dgm:pt modelId="{150C3164-A1A1-4A0E-A3DE-BAB7FEF2853A}">
      <dgm:prSet/>
      <dgm:spPr/>
      <dgm:t>
        <a:bodyPr/>
        <a:lstStyle/>
        <a:p>
          <a:r>
            <a:rPr lang="en-US" dirty="0"/>
            <a:t>Improper training fund </a:t>
          </a:r>
        </a:p>
      </dgm:t>
    </dgm:pt>
    <dgm:pt modelId="{6049DBC6-9D3E-4E69-B3C4-38A0C51C1EFE}" type="parTrans" cxnId="{466C2B8F-DFC3-4508-9769-3BD861778900}">
      <dgm:prSet/>
      <dgm:spPr/>
      <dgm:t>
        <a:bodyPr/>
        <a:lstStyle/>
        <a:p>
          <a:endParaRPr lang="en-US"/>
        </a:p>
      </dgm:t>
    </dgm:pt>
    <dgm:pt modelId="{9C015CC3-D48D-4BAC-BAC2-5619568D00BC}" type="sibTrans" cxnId="{466C2B8F-DFC3-4508-9769-3BD861778900}">
      <dgm:prSet/>
      <dgm:spPr/>
      <dgm:t>
        <a:bodyPr/>
        <a:lstStyle/>
        <a:p>
          <a:endParaRPr lang="en-US"/>
        </a:p>
      </dgm:t>
    </dgm:pt>
    <dgm:pt modelId="{7CEA0207-517F-492A-B392-521AC1819677}" type="pres">
      <dgm:prSet presAssocID="{8A89A9D0-6473-4A20-92BA-C549262F2BCF}" presName="Name0" presStyleCnt="0">
        <dgm:presLayoutVars>
          <dgm:chMax val="7"/>
          <dgm:chPref val="7"/>
          <dgm:dir/>
        </dgm:presLayoutVars>
      </dgm:prSet>
      <dgm:spPr/>
    </dgm:pt>
    <dgm:pt modelId="{10D3DD5A-C253-4895-88A5-E1B32A78D209}" type="pres">
      <dgm:prSet presAssocID="{8A89A9D0-6473-4A20-92BA-C549262F2BCF}" presName="Name1" presStyleCnt="0"/>
      <dgm:spPr/>
    </dgm:pt>
    <dgm:pt modelId="{72A12C06-C8DF-43B5-B14E-DE40BEBD1687}" type="pres">
      <dgm:prSet presAssocID="{8A89A9D0-6473-4A20-92BA-C549262F2BCF}" presName="cycle" presStyleCnt="0"/>
      <dgm:spPr/>
    </dgm:pt>
    <dgm:pt modelId="{1D9919C0-8A69-4C85-9EF1-189193F23BDE}" type="pres">
      <dgm:prSet presAssocID="{8A89A9D0-6473-4A20-92BA-C549262F2BCF}" presName="srcNode" presStyleLbl="node1" presStyleIdx="0" presStyleCnt="2"/>
      <dgm:spPr/>
    </dgm:pt>
    <dgm:pt modelId="{84BAA3AC-E800-4C18-86D6-790E38CF9C74}" type="pres">
      <dgm:prSet presAssocID="{8A89A9D0-6473-4A20-92BA-C549262F2BCF}" presName="conn" presStyleLbl="parChTrans1D2" presStyleIdx="0" presStyleCnt="1"/>
      <dgm:spPr/>
    </dgm:pt>
    <dgm:pt modelId="{8B002099-B0DD-4DF0-917B-5162094303A9}" type="pres">
      <dgm:prSet presAssocID="{8A89A9D0-6473-4A20-92BA-C549262F2BCF}" presName="extraNode" presStyleLbl="node1" presStyleIdx="0" presStyleCnt="2"/>
      <dgm:spPr/>
    </dgm:pt>
    <dgm:pt modelId="{EFA0A265-4593-48A4-B53E-72980F5FE0A5}" type="pres">
      <dgm:prSet presAssocID="{8A89A9D0-6473-4A20-92BA-C549262F2BCF}" presName="dstNode" presStyleLbl="node1" presStyleIdx="0" presStyleCnt="2"/>
      <dgm:spPr/>
    </dgm:pt>
    <dgm:pt modelId="{0F6ADCDC-BFFB-4141-A36D-801E4A0AE379}" type="pres">
      <dgm:prSet presAssocID="{AB182643-DE5B-4B22-8449-8635F0FC16CE}" presName="text_1" presStyleLbl="node1" presStyleIdx="0" presStyleCnt="2">
        <dgm:presLayoutVars>
          <dgm:bulletEnabled val="1"/>
        </dgm:presLayoutVars>
      </dgm:prSet>
      <dgm:spPr/>
    </dgm:pt>
    <dgm:pt modelId="{E0507647-21BA-4F3B-A236-1684A4A2CB65}" type="pres">
      <dgm:prSet presAssocID="{AB182643-DE5B-4B22-8449-8635F0FC16CE}" presName="accent_1" presStyleCnt="0"/>
      <dgm:spPr/>
    </dgm:pt>
    <dgm:pt modelId="{A12E64E6-1532-40A8-BC10-D3697001144E}" type="pres">
      <dgm:prSet presAssocID="{AB182643-DE5B-4B22-8449-8635F0FC16CE}" presName="accentRepeatNode" presStyleLbl="solidFgAcc1" presStyleIdx="0" presStyleCnt="2"/>
      <dgm:spPr/>
    </dgm:pt>
    <dgm:pt modelId="{D060FC8A-A895-400D-99E0-FB701DE36E61}" type="pres">
      <dgm:prSet presAssocID="{F5A7C1D8-DE1F-4E3C-9C90-14BC73BD8DC8}" presName="text_2" presStyleLbl="node1" presStyleIdx="1" presStyleCnt="2">
        <dgm:presLayoutVars>
          <dgm:bulletEnabled val="1"/>
        </dgm:presLayoutVars>
      </dgm:prSet>
      <dgm:spPr/>
    </dgm:pt>
    <dgm:pt modelId="{64862AE6-4656-44DD-B0A3-440C35BE31A5}" type="pres">
      <dgm:prSet presAssocID="{F5A7C1D8-DE1F-4E3C-9C90-14BC73BD8DC8}" presName="accent_2" presStyleCnt="0"/>
      <dgm:spPr/>
    </dgm:pt>
    <dgm:pt modelId="{9898C010-502A-4046-A502-A1E479492CFC}" type="pres">
      <dgm:prSet presAssocID="{F5A7C1D8-DE1F-4E3C-9C90-14BC73BD8DC8}" presName="accentRepeatNode" presStyleLbl="solidFgAcc1" presStyleIdx="1" presStyleCnt="2"/>
      <dgm:spPr/>
    </dgm:pt>
  </dgm:ptLst>
  <dgm:cxnLst>
    <dgm:cxn modelId="{0CCED902-5D89-419A-BE1B-DA1AD81D456F}" type="presOf" srcId="{D3F0E16B-77A1-430C-A573-AFA01DDD20E4}" destId="{0F6ADCDC-BFFB-4141-A36D-801E4A0AE379}" srcOrd="0" destOrd="2" presId="urn:microsoft.com/office/officeart/2008/layout/VerticalCurvedList"/>
    <dgm:cxn modelId="{9514812F-9698-494B-BEFE-BFE856EE0172}" type="presOf" srcId="{854D7C75-6572-4A3B-9538-6FCD3424C4D6}" destId="{84BAA3AC-E800-4C18-86D6-790E38CF9C74}" srcOrd="0" destOrd="0" presId="urn:microsoft.com/office/officeart/2008/layout/VerticalCurvedList"/>
    <dgm:cxn modelId="{2F9E0E32-FA37-4E0B-A0BB-16AEDF5002D7}" srcId="{F5A7C1D8-DE1F-4E3C-9C90-14BC73BD8DC8}" destId="{CDDD8A44-1DAB-4102-A30F-3EB3DF84DA31}" srcOrd="0" destOrd="0" parTransId="{29E9FB32-CA54-468F-82D9-A47DC2F0131F}" sibTransId="{4BCFFCD1-644D-496A-AF41-2112B2A084F7}"/>
    <dgm:cxn modelId="{AD6EB73F-2D65-4DD1-B01F-64FADA646676}" type="presOf" srcId="{F5A7C1D8-DE1F-4E3C-9C90-14BC73BD8DC8}" destId="{D060FC8A-A895-400D-99E0-FB701DE36E61}" srcOrd="0" destOrd="0" presId="urn:microsoft.com/office/officeart/2008/layout/VerticalCurvedList"/>
    <dgm:cxn modelId="{3D9D7459-85D3-46B5-ACEF-FD71E22C4D3D}" type="presOf" srcId="{8A89A9D0-6473-4A20-92BA-C549262F2BCF}" destId="{7CEA0207-517F-492A-B392-521AC1819677}" srcOrd="0" destOrd="0" presId="urn:microsoft.com/office/officeart/2008/layout/VerticalCurvedList"/>
    <dgm:cxn modelId="{092A847C-A00C-4ECA-B281-AC192FAF4029}" srcId="{8A89A9D0-6473-4A20-92BA-C549262F2BCF}" destId="{AB182643-DE5B-4B22-8449-8635F0FC16CE}" srcOrd="0" destOrd="0" parTransId="{0C86223B-CB26-4406-95F8-A9064F48E72C}" sibTransId="{AFD03DB3-DDEC-48E6-8694-79F89D1C9A5D}"/>
    <dgm:cxn modelId="{C66F8388-0ADF-44D1-B203-7853A0278649}" type="presOf" srcId="{CDDD8A44-1DAB-4102-A30F-3EB3DF84DA31}" destId="{D060FC8A-A895-400D-99E0-FB701DE36E61}" srcOrd="0" destOrd="1" presId="urn:microsoft.com/office/officeart/2008/layout/VerticalCurvedList"/>
    <dgm:cxn modelId="{466C2B8F-DFC3-4508-9769-3BD861778900}" srcId="{F5A7C1D8-DE1F-4E3C-9C90-14BC73BD8DC8}" destId="{150C3164-A1A1-4A0E-A3DE-BAB7FEF2853A}" srcOrd="1" destOrd="0" parTransId="{6049DBC6-9D3E-4E69-B3C4-38A0C51C1EFE}" sibTransId="{9C015CC3-D48D-4BAC-BAC2-5619568D00BC}"/>
    <dgm:cxn modelId="{EFB8B9AA-32B5-4203-AB74-DA14B6782FB1}" srcId="{AB182643-DE5B-4B22-8449-8635F0FC16CE}" destId="{07C53DFC-D814-4937-A0E3-D5B9A00E1A3F}" srcOrd="0" destOrd="0" parTransId="{7EBA82C5-71FB-40ED-ADCF-A846680FE5EB}" sibTransId="{854D7C75-6572-4A3B-9538-6FCD3424C4D6}"/>
    <dgm:cxn modelId="{45D55BAB-BA38-4286-9D15-7634F3B5344F}" type="presOf" srcId="{150C3164-A1A1-4A0E-A3DE-BAB7FEF2853A}" destId="{D060FC8A-A895-400D-99E0-FB701DE36E61}" srcOrd="0" destOrd="2" presId="urn:microsoft.com/office/officeart/2008/layout/VerticalCurvedList"/>
    <dgm:cxn modelId="{7FDE7CBE-8F0E-4DD0-A5E1-41C75D345E23}" type="presOf" srcId="{07C53DFC-D814-4937-A0E3-D5B9A00E1A3F}" destId="{0F6ADCDC-BFFB-4141-A36D-801E4A0AE379}" srcOrd="0" destOrd="1" presId="urn:microsoft.com/office/officeart/2008/layout/VerticalCurvedList"/>
    <dgm:cxn modelId="{8470D8E1-466E-49BE-B555-8FC76CD0BDE3}" type="presOf" srcId="{AB182643-DE5B-4B22-8449-8635F0FC16CE}" destId="{0F6ADCDC-BFFB-4141-A36D-801E4A0AE379}" srcOrd="0" destOrd="0" presId="urn:microsoft.com/office/officeart/2008/layout/VerticalCurvedList"/>
    <dgm:cxn modelId="{6ED26DFB-BFA9-4323-B5E2-A8E6D9DBB5EF}" srcId="{8A89A9D0-6473-4A20-92BA-C549262F2BCF}" destId="{F5A7C1D8-DE1F-4E3C-9C90-14BC73BD8DC8}" srcOrd="1" destOrd="0" parTransId="{B4B9F6AC-BEA9-4C76-BFFC-5639E69EC7F5}" sibTransId="{84D98167-9F31-4937-B278-B32D31801ECF}"/>
    <dgm:cxn modelId="{5CF2F9FF-42F4-4225-BB05-D2ED912FD221}" srcId="{AB182643-DE5B-4B22-8449-8635F0FC16CE}" destId="{D3F0E16B-77A1-430C-A573-AFA01DDD20E4}" srcOrd="1" destOrd="0" parTransId="{35864AFB-3E42-430C-8730-61DE209CC2E9}" sibTransId="{E5CE9749-A025-4ABA-A7CF-45B01E11A5F7}"/>
    <dgm:cxn modelId="{03BF822E-DF2E-487F-85D0-55A624313A3F}" type="presParOf" srcId="{7CEA0207-517F-492A-B392-521AC1819677}" destId="{10D3DD5A-C253-4895-88A5-E1B32A78D209}" srcOrd="0" destOrd="0" presId="urn:microsoft.com/office/officeart/2008/layout/VerticalCurvedList"/>
    <dgm:cxn modelId="{5D20CF7F-08BD-410B-AC37-96CC09874A44}" type="presParOf" srcId="{10D3DD5A-C253-4895-88A5-E1B32A78D209}" destId="{72A12C06-C8DF-43B5-B14E-DE40BEBD1687}" srcOrd="0" destOrd="0" presId="urn:microsoft.com/office/officeart/2008/layout/VerticalCurvedList"/>
    <dgm:cxn modelId="{88CB3A39-0F96-484E-B941-42C0B50D61EA}" type="presParOf" srcId="{72A12C06-C8DF-43B5-B14E-DE40BEBD1687}" destId="{1D9919C0-8A69-4C85-9EF1-189193F23BDE}" srcOrd="0" destOrd="0" presId="urn:microsoft.com/office/officeart/2008/layout/VerticalCurvedList"/>
    <dgm:cxn modelId="{8E27DFFC-1073-486C-9D77-54FA63931502}" type="presParOf" srcId="{72A12C06-C8DF-43B5-B14E-DE40BEBD1687}" destId="{84BAA3AC-E800-4C18-86D6-790E38CF9C74}" srcOrd="1" destOrd="0" presId="urn:microsoft.com/office/officeart/2008/layout/VerticalCurvedList"/>
    <dgm:cxn modelId="{04813DFE-5C9E-438E-91CE-1A8C07F88B6E}" type="presParOf" srcId="{72A12C06-C8DF-43B5-B14E-DE40BEBD1687}" destId="{8B002099-B0DD-4DF0-917B-5162094303A9}" srcOrd="2" destOrd="0" presId="urn:microsoft.com/office/officeart/2008/layout/VerticalCurvedList"/>
    <dgm:cxn modelId="{76F1DC8B-D11E-4027-963C-6DD86FF47031}" type="presParOf" srcId="{72A12C06-C8DF-43B5-B14E-DE40BEBD1687}" destId="{EFA0A265-4593-48A4-B53E-72980F5FE0A5}" srcOrd="3" destOrd="0" presId="urn:microsoft.com/office/officeart/2008/layout/VerticalCurvedList"/>
    <dgm:cxn modelId="{52C6366A-32F2-4F96-93B8-B7371B412D6F}" type="presParOf" srcId="{10D3DD5A-C253-4895-88A5-E1B32A78D209}" destId="{0F6ADCDC-BFFB-4141-A36D-801E4A0AE379}" srcOrd="1" destOrd="0" presId="urn:microsoft.com/office/officeart/2008/layout/VerticalCurvedList"/>
    <dgm:cxn modelId="{79F3DA2A-3EC8-494E-97D0-1CBA9B0BE28B}" type="presParOf" srcId="{10D3DD5A-C253-4895-88A5-E1B32A78D209}" destId="{E0507647-21BA-4F3B-A236-1684A4A2CB65}" srcOrd="2" destOrd="0" presId="urn:microsoft.com/office/officeart/2008/layout/VerticalCurvedList"/>
    <dgm:cxn modelId="{2631DD2B-774F-462C-B38B-F0ACB70C4D7A}" type="presParOf" srcId="{E0507647-21BA-4F3B-A236-1684A4A2CB65}" destId="{A12E64E6-1532-40A8-BC10-D3697001144E}" srcOrd="0" destOrd="0" presId="urn:microsoft.com/office/officeart/2008/layout/VerticalCurvedList"/>
    <dgm:cxn modelId="{460DF81C-DCF2-4297-AEA3-E6A6C614BC3C}" type="presParOf" srcId="{10D3DD5A-C253-4895-88A5-E1B32A78D209}" destId="{D060FC8A-A895-400D-99E0-FB701DE36E61}" srcOrd="3" destOrd="0" presId="urn:microsoft.com/office/officeart/2008/layout/VerticalCurvedList"/>
    <dgm:cxn modelId="{4212EA59-041C-4BF8-889A-FA63E673F3CD}" type="presParOf" srcId="{10D3DD5A-C253-4895-88A5-E1B32A78D209}" destId="{64862AE6-4656-44DD-B0A3-440C35BE31A5}" srcOrd="4" destOrd="0" presId="urn:microsoft.com/office/officeart/2008/layout/VerticalCurvedList"/>
    <dgm:cxn modelId="{F88D8291-938A-4170-8D99-14A344416BA9}" type="presParOf" srcId="{64862AE6-4656-44DD-B0A3-440C35BE31A5}" destId="{9898C010-502A-4046-A502-A1E479492CF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A89A9D0-6473-4A20-92BA-C549262F2BCF}" type="doc">
      <dgm:prSet loTypeId="urn:microsoft.com/office/officeart/2008/layout/VerticalCurvedList" loCatId="list" qsTypeId="urn:microsoft.com/office/officeart/2005/8/quickstyle/simple5" qsCatId="simple" csTypeId="urn:microsoft.com/office/officeart/2005/8/colors/accent1_2" csCatId="accent1" phldr="1"/>
      <dgm:spPr/>
      <dgm:t>
        <a:bodyPr/>
        <a:lstStyle/>
        <a:p>
          <a:endParaRPr lang="en-US"/>
        </a:p>
      </dgm:t>
    </dgm:pt>
    <dgm:pt modelId="{AB182643-DE5B-4B22-8449-8635F0FC16CE}">
      <dgm:prSet phldrT="[Text]"/>
      <dgm:spPr/>
      <dgm:t>
        <a:bodyPr/>
        <a:lstStyle/>
        <a:p>
          <a:r>
            <a:rPr lang="en-US" dirty="0"/>
            <a:t>Legal</a:t>
          </a:r>
        </a:p>
      </dgm:t>
    </dgm:pt>
    <dgm:pt modelId="{0C86223B-CB26-4406-95F8-A9064F48E72C}" type="parTrans" cxnId="{092A847C-A00C-4ECA-B281-AC192FAF4029}">
      <dgm:prSet/>
      <dgm:spPr/>
      <dgm:t>
        <a:bodyPr/>
        <a:lstStyle/>
        <a:p>
          <a:endParaRPr lang="en-US"/>
        </a:p>
      </dgm:t>
    </dgm:pt>
    <dgm:pt modelId="{AFD03DB3-DDEC-48E6-8694-79F89D1C9A5D}" type="sibTrans" cxnId="{092A847C-A00C-4ECA-B281-AC192FAF4029}">
      <dgm:prSet/>
      <dgm:spPr/>
      <dgm:t>
        <a:bodyPr/>
        <a:lstStyle/>
        <a:p>
          <a:endParaRPr lang="en-US"/>
        </a:p>
      </dgm:t>
    </dgm:pt>
    <dgm:pt modelId="{F5A7C1D8-DE1F-4E3C-9C90-14BC73BD8DC8}">
      <dgm:prSet phldrT="[Text]"/>
      <dgm:spPr/>
      <dgm:t>
        <a:bodyPr/>
        <a:lstStyle/>
        <a:p>
          <a:r>
            <a:rPr lang="en-US" dirty="0"/>
            <a:t>Environmental</a:t>
          </a:r>
        </a:p>
      </dgm:t>
    </dgm:pt>
    <dgm:pt modelId="{B4B9F6AC-BEA9-4C76-BFFC-5639E69EC7F5}" type="parTrans" cxnId="{6ED26DFB-BFA9-4323-B5E2-A8E6D9DBB5EF}">
      <dgm:prSet/>
      <dgm:spPr/>
      <dgm:t>
        <a:bodyPr/>
        <a:lstStyle/>
        <a:p>
          <a:endParaRPr lang="en-US"/>
        </a:p>
      </dgm:t>
    </dgm:pt>
    <dgm:pt modelId="{84D98167-9F31-4937-B278-B32D31801ECF}" type="sibTrans" cxnId="{6ED26DFB-BFA9-4323-B5E2-A8E6D9DBB5EF}">
      <dgm:prSet/>
      <dgm:spPr/>
      <dgm:t>
        <a:bodyPr/>
        <a:lstStyle/>
        <a:p>
          <a:endParaRPr lang="en-US"/>
        </a:p>
      </dgm:t>
    </dgm:pt>
    <dgm:pt modelId="{44D0B2C7-E4B2-4912-8718-6C49D8A07C58}">
      <dgm:prSet/>
      <dgm:spPr/>
      <dgm:t>
        <a:bodyPr/>
        <a:lstStyle/>
        <a:p>
          <a:r>
            <a:rPr lang="en-US" dirty="0"/>
            <a:t>Litigation case</a:t>
          </a:r>
        </a:p>
      </dgm:t>
    </dgm:pt>
    <dgm:pt modelId="{E8743D88-58A9-4E17-90EF-0F6E0D380E55}" type="parTrans" cxnId="{BF61399C-0E67-4905-AAFF-EB6CFC6C1136}">
      <dgm:prSet/>
      <dgm:spPr/>
      <dgm:t>
        <a:bodyPr/>
        <a:lstStyle/>
        <a:p>
          <a:endParaRPr lang="en-US"/>
        </a:p>
      </dgm:t>
    </dgm:pt>
    <dgm:pt modelId="{DF6745E8-1616-42F8-9C92-519EBDA4C7BE}" type="sibTrans" cxnId="{BF61399C-0E67-4905-AAFF-EB6CFC6C1136}">
      <dgm:prSet/>
      <dgm:spPr/>
      <dgm:t>
        <a:bodyPr/>
        <a:lstStyle/>
        <a:p>
          <a:endParaRPr lang="en-US"/>
        </a:p>
      </dgm:t>
    </dgm:pt>
    <dgm:pt modelId="{CDDD8A44-1DAB-4102-A30F-3EB3DF84DA31}">
      <dgm:prSet phldrT="[Text]"/>
      <dgm:spPr/>
      <dgm:t>
        <a:bodyPr/>
        <a:lstStyle/>
        <a:p>
          <a:r>
            <a:rPr lang="en-US" dirty="0"/>
            <a:t>Exposure to COVID-19</a:t>
          </a:r>
        </a:p>
      </dgm:t>
    </dgm:pt>
    <dgm:pt modelId="{4BCFFCD1-644D-496A-AF41-2112B2A084F7}" type="sibTrans" cxnId="{2F9E0E32-FA37-4E0B-A0BB-16AEDF5002D7}">
      <dgm:prSet/>
      <dgm:spPr/>
      <dgm:t>
        <a:bodyPr/>
        <a:lstStyle/>
        <a:p>
          <a:endParaRPr lang="en-US"/>
        </a:p>
      </dgm:t>
    </dgm:pt>
    <dgm:pt modelId="{29E9FB32-CA54-468F-82D9-A47DC2F0131F}" type="parTrans" cxnId="{2F9E0E32-FA37-4E0B-A0BB-16AEDF5002D7}">
      <dgm:prSet/>
      <dgm:spPr/>
      <dgm:t>
        <a:bodyPr/>
        <a:lstStyle/>
        <a:p>
          <a:endParaRPr lang="en-US"/>
        </a:p>
      </dgm:t>
    </dgm:pt>
    <dgm:pt modelId="{7CEA0207-517F-492A-B392-521AC1819677}" type="pres">
      <dgm:prSet presAssocID="{8A89A9D0-6473-4A20-92BA-C549262F2BCF}" presName="Name0" presStyleCnt="0">
        <dgm:presLayoutVars>
          <dgm:chMax val="7"/>
          <dgm:chPref val="7"/>
          <dgm:dir/>
        </dgm:presLayoutVars>
      </dgm:prSet>
      <dgm:spPr/>
    </dgm:pt>
    <dgm:pt modelId="{10D3DD5A-C253-4895-88A5-E1B32A78D209}" type="pres">
      <dgm:prSet presAssocID="{8A89A9D0-6473-4A20-92BA-C549262F2BCF}" presName="Name1" presStyleCnt="0"/>
      <dgm:spPr/>
    </dgm:pt>
    <dgm:pt modelId="{72A12C06-C8DF-43B5-B14E-DE40BEBD1687}" type="pres">
      <dgm:prSet presAssocID="{8A89A9D0-6473-4A20-92BA-C549262F2BCF}" presName="cycle" presStyleCnt="0"/>
      <dgm:spPr/>
    </dgm:pt>
    <dgm:pt modelId="{1D9919C0-8A69-4C85-9EF1-189193F23BDE}" type="pres">
      <dgm:prSet presAssocID="{8A89A9D0-6473-4A20-92BA-C549262F2BCF}" presName="srcNode" presStyleLbl="node1" presStyleIdx="0" presStyleCnt="2"/>
      <dgm:spPr/>
    </dgm:pt>
    <dgm:pt modelId="{84BAA3AC-E800-4C18-86D6-790E38CF9C74}" type="pres">
      <dgm:prSet presAssocID="{8A89A9D0-6473-4A20-92BA-C549262F2BCF}" presName="conn" presStyleLbl="parChTrans1D2" presStyleIdx="0" presStyleCnt="1"/>
      <dgm:spPr/>
    </dgm:pt>
    <dgm:pt modelId="{8B002099-B0DD-4DF0-917B-5162094303A9}" type="pres">
      <dgm:prSet presAssocID="{8A89A9D0-6473-4A20-92BA-C549262F2BCF}" presName="extraNode" presStyleLbl="node1" presStyleIdx="0" presStyleCnt="2"/>
      <dgm:spPr/>
    </dgm:pt>
    <dgm:pt modelId="{EFA0A265-4593-48A4-B53E-72980F5FE0A5}" type="pres">
      <dgm:prSet presAssocID="{8A89A9D0-6473-4A20-92BA-C549262F2BCF}" presName="dstNode" presStyleLbl="node1" presStyleIdx="0" presStyleCnt="2"/>
      <dgm:spPr/>
    </dgm:pt>
    <dgm:pt modelId="{0F6ADCDC-BFFB-4141-A36D-801E4A0AE379}" type="pres">
      <dgm:prSet presAssocID="{AB182643-DE5B-4B22-8449-8635F0FC16CE}" presName="text_1" presStyleLbl="node1" presStyleIdx="0" presStyleCnt="2">
        <dgm:presLayoutVars>
          <dgm:bulletEnabled val="1"/>
        </dgm:presLayoutVars>
      </dgm:prSet>
      <dgm:spPr/>
    </dgm:pt>
    <dgm:pt modelId="{E0507647-21BA-4F3B-A236-1684A4A2CB65}" type="pres">
      <dgm:prSet presAssocID="{AB182643-DE5B-4B22-8449-8635F0FC16CE}" presName="accent_1" presStyleCnt="0"/>
      <dgm:spPr/>
    </dgm:pt>
    <dgm:pt modelId="{A12E64E6-1532-40A8-BC10-D3697001144E}" type="pres">
      <dgm:prSet presAssocID="{AB182643-DE5B-4B22-8449-8635F0FC16CE}" presName="accentRepeatNode" presStyleLbl="solidFgAcc1" presStyleIdx="0" presStyleCnt="2"/>
      <dgm:spPr/>
    </dgm:pt>
    <dgm:pt modelId="{D060FC8A-A895-400D-99E0-FB701DE36E61}" type="pres">
      <dgm:prSet presAssocID="{F5A7C1D8-DE1F-4E3C-9C90-14BC73BD8DC8}" presName="text_2" presStyleLbl="node1" presStyleIdx="1" presStyleCnt="2">
        <dgm:presLayoutVars>
          <dgm:bulletEnabled val="1"/>
        </dgm:presLayoutVars>
      </dgm:prSet>
      <dgm:spPr/>
    </dgm:pt>
    <dgm:pt modelId="{64862AE6-4656-44DD-B0A3-440C35BE31A5}" type="pres">
      <dgm:prSet presAssocID="{F5A7C1D8-DE1F-4E3C-9C90-14BC73BD8DC8}" presName="accent_2" presStyleCnt="0"/>
      <dgm:spPr/>
    </dgm:pt>
    <dgm:pt modelId="{9898C010-502A-4046-A502-A1E479492CFC}" type="pres">
      <dgm:prSet presAssocID="{F5A7C1D8-DE1F-4E3C-9C90-14BC73BD8DC8}" presName="accentRepeatNode" presStyleLbl="solidFgAcc1" presStyleIdx="1" presStyleCnt="2"/>
      <dgm:spPr/>
    </dgm:pt>
  </dgm:ptLst>
  <dgm:cxnLst>
    <dgm:cxn modelId="{19D54127-B9E0-441F-B6DB-8B5E739EA289}" type="presOf" srcId="{F5A7C1D8-DE1F-4E3C-9C90-14BC73BD8DC8}" destId="{D060FC8A-A895-400D-99E0-FB701DE36E61}" srcOrd="0" destOrd="0" presId="urn:microsoft.com/office/officeart/2008/layout/VerticalCurvedList"/>
    <dgm:cxn modelId="{2F9E0E32-FA37-4E0B-A0BB-16AEDF5002D7}" srcId="{F5A7C1D8-DE1F-4E3C-9C90-14BC73BD8DC8}" destId="{CDDD8A44-1DAB-4102-A30F-3EB3DF84DA31}" srcOrd="0" destOrd="0" parTransId="{29E9FB32-CA54-468F-82D9-A47DC2F0131F}" sibTransId="{4BCFFCD1-644D-496A-AF41-2112B2A084F7}"/>
    <dgm:cxn modelId="{E1683361-29C0-446B-A7AC-45C93B26724C}" type="presOf" srcId="{DF6745E8-1616-42F8-9C92-519EBDA4C7BE}" destId="{84BAA3AC-E800-4C18-86D6-790E38CF9C74}" srcOrd="0" destOrd="0" presId="urn:microsoft.com/office/officeart/2008/layout/VerticalCurvedList"/>
    <dgm:cxn modelId="{092A847C-A00C-4ECA-B281-AC192FAF4029}" srcId="{8A89A9D0-6473-4A20-92BA-C549262F2BCF}" destId="{AB182643-DE5B-4B22-8449-8635F0FC16CE}" srcOrd="0" destOrd="0" parTransId="{0C86223B-CB26-4406-95F8-A9064F48E72C}" sibTransId="{AFD03DB3-DDEC-48E6-8694-79F89D1C9A5D}"/>
    <dgm:cxn modelId="{306AF98A-3277-4F05-83F8-12FC088FE050}" type="presOf" srcId="{8A89A9D0-6473-4A20-92BA-C549262F2BCF}" destId="{7CEA0207-517F-492A-B392-521AC1819677}" srcOrd="0" destOrd="0" presId="urn:microsoft.com/office/officeart/2008/layout/VerticalCurvedList"/>
    <dgm:cxn modelId="{BF61399C-0E67-4905-AAFF-EB6CFC6C1136}" srcId="{AB182643-DE5B-4B22-8449-8635F0FC16CE}" destId="{44D0B2C7-E4B2-4912-8718-6C49D8A07C58}" srcOrd="0" destOrd="0" parTransId="{E8743D88-58A9-4E17-90EF-0F6E0D380E55}" sibTransId="{DF6745E8-1616-42F8-9C92-519EBDA4C7BE}"/>
    <dgm:cxn modelId="{8CA1D8C5-0E89-425F-ABEC-2BEFB64A9EA1}" type="presOf" srcId="{AB182643-DE5B-4B22-8449-8635F0FC16CE}" destId="{0F6ADCDC-BFFB-4141-A36D-801E4A0AE379}" srcOrd="0" destOrd="0" presId="urn:microsoft.com/office/officeart/2008/layout/VerticalCurvedList"/>
    <dgm:cxn modelId="{E37672E9-BBEB-4EAF-9926-7FD039F42EEF}" type="presOf" srcId="{CDDD8A44-1DAB-4102-A30F-3EB3DF84DA31}" destId="{D060FC8A-A895-400D-99E0-FB701DE36E61}" srcOrd="0" destOrd="1" presId="urn:microsoft.com/office/officeart/2008/layout/VerticalCurvedList"/>
    <dgm:cxn modelId="{4A37E7FA-D6E1-47F1-B618-B245EC8E6202}" type="presOf" srcId="{44D0B2C7-E4B2-4912-8718-6C49D8A07C58}" destId="{0F6ADCDC-BFFB-4141-A36D-801E4A0AE379}" srcOrd="0" destOrd="1" presId="urn:microsoft.com/office/officeart/2008/layout/VerticalCurvedList"/>
    <dgm:cxn modelId="{6ED26DFB-BFA9-4323-B5E2-A8E6D9DBB5EF}" srcId="{8A89A9D0-6473-4A20-92BA-C549262F2BCF}" destId="{F5A7C1D8-DE1F-4E3C-9C90-14BC73BD8DC8}" srcOrd="1" destOrd="0" parTransId="{B4B9F6AC-BEA9-4C76-BFFC-5639E69EC7F5}" sibTransId="{84D98167-9F31-4937-B278-B32D31801ECF}"/>
    <dgm:cxn modelId="{F025B37B-5B50-43D3-9874-9B897F77AC45}" type="presParOf" srcId="{7CEA0207-517F-492A-B392-521AC1819677}" destId="{10D3DD5A-C253-4895-88A5-E1B32A78D209}" srcOrd="0" destOrd="0" presId="urn:microsoft.com/office/officeart/2008/layout/VerticalCurvedList"/>
    <dgm:cxn modelId="{547C2111-642E-4296-8CAF-1EACA72440C1}" type="presParOf" srcId="{10D3DD5A-C253-4895-88A5-E1B32A78D209}" destId="{72A12C06-C8DF-43B5-B14E-DE40BEBD1687}" srcOrd="0" destOrd="0" presId="urn:microsoft.com/office/officeart/2008/layout/VerticalCurvedList"/>
    <dgm:cxn modelId="{94602FD5-A2FE-40B7-BEF3-C1BF614A0654}" type="presParOf" srcId="{72A12C06-C8DF-43B5-B14E-DE40BEBD1687}" destId="{1D9919C0-8A69-4C85-9EF1-189193F23BDE}" srcOrd="0" destOrd="0" presId="urn:microsoft.com/office/officeart/2008/layout/VerticalCurvedList"/>
    <dgm:cxn modelId="{CED60EB4-55D5-4542-907A-9F0A74A49721}" type="presParOf" srcId="{72A12C06-C8DF-43B5-B14E-DE40BEBD1687}" destId="{84BAA3AC-E800-4C18-86D6-790E38CF9C74}" srcOrd="1" destOrd="0" presId="urn:microsoft.com/office/officeart/2008/layout/VerticalCurvedList"/>
    <dgm:cxn modelId="{27345B3B-A675-4788-A0D2-EF23B00DE982}" type="presParOf" srcId="{72A12C06-C8DF-43B5-B14E-DE40BEBD1687}" destId="{8B002099-B0DD-4DF0-917B-5162094303A9}" srcOrd="2" destOrd="0" presId="urn:microsoft.com/office/officeart/2008/layout/VerticalCurvedList"/>
    <dgm:cxn modelId="{FDF00191-9BD3-414A-8436-EBDF415F9370}" type="presParOf" srcId="{72A12C06-C8DF-43B5-B14E-DE40BEBD1687}" destId="{EFA0A265-4593-48A4-B53E-72980F5FE0A5}" srcOrd="3" destOrd="0" presId="urn:microsoft.com/office/officeart/2008/layout/VerticalCurvedList"/>
    <dgm:cxn modelId="{B520D946-2F7E-487B-8988-A7A93A5E4A33}" type="presParOf" srcId="{10D3DD5A-C253-4895-88A5-E1B32A78D209}" destId="{0F6ADCDC-BFFB-4141-A36D-801E4A0AE379}" srcOrd="1" destOrd="0" presId="urn:microsoft.com/office/officeart/2008/layout/VerticalCurvedList"/>
    <dgm:cxn modelId="{9A5BB455-C6F5-44A8-99F3-250B903D6632}" type="presParOf" srcId="{10D3DD5A-C253-4895-88A5-E1B32A78D209}" destId="{E0507647-21BA-4F3B-A236-1684A4A2CB65}" srcOrd="2" destOrd="0" presId="urn:microsoft.com/office/officeart/2008/layout/VerticalCurvedList"/>
    <dgm:cxn modelId="{0B4982B1-6493-4777-B524-BF154CBEBD42}" type="presParOf" srcId="{E0507647-21BA-4F3B-A236-1684A4A2CB65}" destId="{A12E64E6-1532-40A8-BC10-D3697001144E}" srcOrd="0" destOrd="0" presId="urn:microsoft.com/office/officeart/2008/layout/VerticalCurvedList"/>
    <dgm:cxn modelId="{D9C7B692-870C-4BDE-A7C6-27AA124D4A09}" type="presParOf" srcId="{10D3DD5A-C253-4895-88A5-E1B32A78D209}" destId="{D060FC8A-A895-400D-99E0-FB701DE36E61}" srcOrd="3" destOrd="0" presId="urn:microsoft.com/office/officeart/2008/layout/VerticalCurvedList"/>
    <dgm:cxn modelId="{EEBAA5F8-F660-44C8-A81A-F633999CE567}" type="presParOf" srcId="{10D3DD5A-C253-4895-88A5-E1B32A78D209}" destId="{64862AE6-4656-44DD-B0A3-440C35BE31A5}" srcOrd="4" destOrd="0" presId="urn:microsoft.com/office/officeart/2008/layout/VerticalCurvedList"/>
    <dgm:cxn modelId="{F1395191-8632-470C-91AB-5A7EAF0E1AF0}" type="presParOf" srcId="{64862AE6-4656-44DD-B0A3-440C35BE31A5}" destId="{9898C010-502A-4046-A502-A1E479492CF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9D60832-40F6-4929-8CC3-F6B8749DF439}" type="doc">
      <dgm:prSet loTypeId="urn:microsoft.com/office/officeart/2005/8/layout/default" loCatId="list" qsTypeId="urn:microsoft.com/office/officeart/2005/8/quickstyle/simple3" qsCatId="simple" csTypeId="urn:microsoft.com/office/officeart/2005/8/colors/accent1_2" csCatId="accent1" phldr="1"/>
      <dgm:spPr/>
      <dgm:t>
        <a:bodyPr/>
        <a:lstStyle/>
        <a:p>
          <a:endParaRPr lang="en-US"/>
        </a:p>
      </dgm:t>
    </dgm:pt>
    <dgm:pt modelId="{150ACEB8-DAA8-4675-84B1-84DFE9B8A8D1}">
      <dgm:prSet phldrT="[Text]"/>
      <dgm:spPr/>
      <dgm:t>
        <a:bodyPr/>
        <a:lstStyle/>
        <a:p>
          <a:r>
            <a:rPr lang="en-US" dirty="0"/>
            <a:t>Workforce Redesign</a:t>
          </a:r>
        </a:p>
      </dgm:t>
    </dgm:pt>
    <dgm:pt modelId="{7ED2FA4F-FB9B-4A9C-BDBC-4F6AAC155FD3}" type="parTrans" cxnId="{E5C27597-4CCB-44F8-9229-27BD63AB57DC}">
      <dgm:prSet/>
      <dgm:spPr/>
      <dgm:t>
        <a:bodyPr/>
        <a:lstStyle/>
        <a:p>
          <a:endParaRPr lang="en-US"/>
        </a:p>
      </dgm:t>
    </dgm:pt>
    <dgm:pt modelId="{6865898A-A893-40D3-A5F6-62C9D9C6F522}" type="sibTrans" cxnId="{E5C27597-4CCB-44F8-9229-27BD63AB57DC}">
      <dgm:prSet/>
      <dgm:spPr/>
      <dgm:t>
        <a:bodyPr/>
        <a:lstStyle/>
        <a:p>
          <a:endParaRPr lang="en-US"/>
        </a:p>
      </dgm:t>
    </dgm:pt>
    <dgm:pt modelId="{F649C4C1-6EB0-486B-85EC-4A3C830079E1}">
      <dgm:prSet phldrT="[Text]"/>
      <dgm:spPr/>
      <dgm:t>
        <a:bodyPr/>
        <a:lstStyle/>
        <a:p>
          <a:r>
            <a:rPr lang="en-US" dirty="0"/>
            <a:t>Recruiting part-time</a:t>
          </a:r>
        </a:p>
      </dgm:t>
    </dgm:pt>
    <dgm:pt modelId="{DE98683A-92A5-4837-B807-A6DDCF6B48F5}" type="parTrans" cxnId="{15ABDBE7-3E8B-4212-8F51-8F9A87FE39B7}">
      <dgm:prSet/>
      <dgm:spPr/>
      <dgm:t>
        <a:bodyPr/>
        <a:lstStyle/>
        <a:p>
          <a:endParaRPr lang="en-US"/>
        </a:p>
      </dgm:t>
    </dgm:pt>
    <dgm:pt modelId="{84BAC352-B213-44A9-AF46-65A4BE910011}" type="sibTrans" cxnId="{15ABDBE7-3E8B-4212-8F51-8F9A87FE39B7}">
      <dgm:prSet/>
      <dgm:spPr/>
      <dgm:t>
        <a:bodyPr/>
        <a:lstStyle/>
        <a:p>
          <a:endParaRPr lang="en-US"/>
        </a:p>
      </dgm:t>
    </dgm:pt>
    <dgm:pt modelId="{BE6F17F7-1671-4C6C-92A2-ADE3C8454127}">
      <dgm:prSet phldrT="[Text]"/>
      <dgm:spPr/>
      <dgm:t>
        <a:bodyPr/>
        <a:lstStyle/>
        <a:p>
          <a:r>
            <a:rPr lang="en-US" dirty="0"/>
            <a:t>Hiring International Workers</a:t>
          </a:r>
        </a:p>
      </dgm:t>
    </dgm:pt>
    <dgm:pt modelId="{113F5DDB-9079-43BF-A4B5-9965DACD9F88}" type="parTrans" cxnId="{BDD2E69E-82D7-405F-82F8-25A8BD05E2AE}">
      <dgm:prSet/>
      <dgm:spPr/>
      <dgm:t>
        <a:bodyPr/>
        <a:lstStyle/>
        <a:p>
          <a:endParaRPr lang="en-US"/>
        </a:p>
      </dgm:t>
    </dgm:pt>
    <dgm:pt modelId="{4C805B4F-C0A1-43B6-98C3-927AD2D20201}" type="sibTrans" cxnId="{BDD2E69E-82D7-405F-82F8-25A8BD05E2AE}">
      <dgm:prSet/>
      <dgm:spPr/>
      <dgm:t>
        <a:bodyPr/>
        <a:lstStyle/>
        <a:p>
          <a:endParaRPr lang="en-US"/>
        </a:p>
      </dgm:t>
    </dgm:pt>
    <dgm:pt modelId="{D1FD0CAD-DABE-41E1-8F21-6C733D9ED54A}">
      <dgm:prSet phldrT="[Text]"/>
      <dgm:spPr/>
      <dgm:t>
        <a:bodyPr/>
        <a:lstStyle/>
        <a:p>
          <a:r>
            <a:rPr lang="en-US" dirty="0"/>
            <a:t>Increasing Training and Education</a:t>
          </a:r>
        </a:p>
      </dgm:t>
    </dgm:pt>
    <dgm:pt modelId="{A2B9156E-175B-4A7B-BDBF-7D343EF38E78}" type="parTrans" cxnId="{12815FAF-74BA-46EA-BC00-E33DF519F48C}">
      <dgm:prSet/>
      <dgm:spPr/>
      <dgm:t>
        <a:bodyPr/>
        <a:lstStyle/>
        <a:p>
          <a:endParaRPr lang="en-US"/>
        </a:p>
      </dgm:t>
    </dgm:pt>
    <dgm:pt modelId="{C9C8EB9B-2815-4F1E-9973-F20C97443661}" type="sibTrans" cxnId="{12815FAF-74BA-46EA-BC00-E33DF519F48C}">
      <dgm:prSet/>
      <dgm:spPr/>
      <dgm:t>
        <a:bodyPr/>
        <a:lstStyle/>
        <a:p>
          <a:endParaRPr lang="en-US"/>
        </a:p>
      </dgm:t>
    </dgm:pt>
    <dgm:pt modelId="{1B772149-78BD-4A37-99D3-8922CF33E487}">
      <dgm:prSet phldrT="[Text]"/>
      <dgm:spPr/>
      <dgm:t>
        <a:bodyPr/>
        <a:lstStyle/>
        <a:p>
          <a:r>
            <a:rPr lang="en-US" dirty="0"/>
            <a:t>Workforce planning</a:t>
          </a:r>
        </a:p>
      </dgm:t>
    </dgm:pt>
    <dgm:pt modelId="{E29A20DA-565A-4374-8DD8-6228D4BEBEEB}" type="parTrans" cxnId="{EFF6197F-F8FB-4001-8040-49915CF92993}">
      <dgm:prSet/>
      <dgm:spPr/>
      <dgm:t>
        <a:bodyPr/>
        <a:lstStyle/>
        <a:p>
          <a:endParaRPr lang="en-US"/>
        </a:p>
      </dgm:t>
    </dgm:pt>
    <dgm:pt modelId="{2DD063CA-4E4C-41EF-A2EE-29DDE07DB7F4}" type="sibTrans" cxnId="{EFF6197F-F8FB-4001-8040-49915CF92993}">
      <dgm:prSet/>
      <dgm:spPr/>
      <dgm:t>
        <a:bodyPr/>
        <a:lstStyle/>
        <a:p>
          <a:endParaRPr lang="en-US"/>
        </a:p>
      </dgm:t>
    </dgm:pt>
    <dgm:pt modelId="{5DEF59F8-DE63-46C2-9084-8F4B730F9351}">
      <dgm:prSet/>
      <dgm:spPr/>
      <dgm:t>
        <a:bodyPr/>
        <a:lstStyle/>
        <a:p>
          <a:r>
            <a:rPr lang="en-US" dirty="0"/>
            <a:t>Modifying Pay Policy</a:t>
          </a:r>
        </a:p>
      </dgm:t>
    </dgm:pt>
    <dgm:pt modelId="{91E31A68-2558-4634-91AB-19FC6C710CC5}" type="parTrans" cxnId="{01E744D7-93FA-480E-B928-5112BC98E7C1}">
      <dgm:prSet/>
      <dgm:spPr/>
      <dgm:t>
        <a:bodyPr/>
        <a:lstStyle/>
        <a:p>
          <a:endParaRPr lang="en-US"/>
        </a:p>
      </dgm:t>
    </dgm:pt>
    <dgm:pt modelId="{4A51C855-016F-40CF-8F28-DFBAA1BE5D0E}" type="sibTrans" cxnId="{01E744D7-93FA-480E-B928-5112BC98E7C1}">
      <dgm:prSet/>
      <dgm:spPr/>
      <dgm:t>
        <a:bodyPr/>
        <a:lstStyle/>
        <a:p>
          <a:endParaRPr lang="en-US"/>
        </a:p>
      </dgm:t>
    </dgm:pt>
    <dgm:pt modelId="{B2E182C3-12AF-4D39-AA5F-38A0570203FE}" type="pres">
      <dgm:prSet presAssocID="{E9D60832-40F6-4929-8CC3-F6B8749DF439}" presName="diagram" presStyleCnt="0">
        <dgm:presLayoutVars>
          <dgm:dir/>
          <dgm:resizeHandles val="exact"/>
        </dgm:presLayoutVars>
      </dgm:prSet>
      <dgm:spPr/>
    </dgm:pt>
    <dgm:pt modelId="{D25E9166-B4F2-4A5A-981F-7EAF4894F122}" type="pres">
      <dgm:prSet presAssocID="{150ACEB8-DAA8-4675-84B1-84DFE9B8A8D1}" presName="node" presStyleLbl="node1" presStyleIdx="0" presStyleCnt="6">
        <dgm:presLayoutVars>
          <dgm:bulletEnabled val="1"/>
        </dgm:presLayoutVars>
      </dgm:prSet>
      <dgm:spPr/>
    </dgm:pt>
    <dgm:pt modelId="{E94BE22E-4F6A-4E38-B443-EDBB62646D60}" type="pres">
      <dgm:prSet presAssocID="{6865898A-A893-40D3-A5F6-62C9D9C6F522}" presName="sibTrans" presStyleCnt="0"/>
      <dgm:spPr/>
    </dgm:pt>
    <dgm:pt modelId="{D04D084B-100D-40C2-9F71-91457338D94E}" type="pres">
      <dgm:prSet presAssocID="{F649C4C1-6EB0-486B-85EC-4A3C830079E1}" presName="node" presStyleLbl="node1" presStyleIdx="1" presStyleCnt="6">
        <dgm:presLayoutVars>
          <dgm:bulletEnabled val="1"/>
        </dgm:presLayoutVars>
      </dgm:prSet>
      <dgm:spPr/>
    </dgm:pt>
    <dgm:pt modelId="{49CB57A2-1081-4B46-89DF-28215092EFB4}" type="pres">
      <dgm:prSet presAssocID="{84BAC352-B213-44A9-AF46-65A4BE910011}" presName="sibTrans" presStyleCnt="0"/>
      <dgm:spPr/>
    </dgm:pt>
    <dgm:pt modelId="{983C7EC7-1A56-4219-A21A-A32F57752036}" type="pres">
      <dgm:prSet presAssocID="{BE6F17F7-1671-4C6C-92A2-ADE3C8454127}" presName="node" presStyleLbl="node1" presStyleIdx="2" presStyleCnt="6">
        <dgm:presLayoutVars>
          <dgm:bulletEnabled val="1"/>
        </dgm:presLayoutVars>
      </dgm:prSet>
      <dgm:spPr/>
    </dgm:pt>
    <dgm:pt modelId="{F536D058-56B2-4F5A-B7D9-0F0D312EA114}" type="pres">
      <dgm:prSet presAssocID="{4C805B4F-C0A1-43B6-98C3-927AD2D20201}" presName="sibTrans" presStyleCnt="0"/>
      <dgm:spPr/>
    </dgm:pt>
    <dgm:pt modelId="{6EA2530C-EE93-4775-9CF0-4FE0CDC1DF38}" type="pres">
      <dgm:prSet presAssocID="{D1FD0CAD-DABE-41E1-8F21-6C733D9ED54A}" presName="node" presStyleLbl="node1" presStyleIdx="3" presStyleCnt="6">
        <dgm:presLayoutVars>
          <dgm:bulletEnabled val="1"/>
        </dgm:presLayoutVars>
      </dgm:prSet>
      <dgm:spPr/>
    </dgm:pt>
    <dgm:pt modelId="{07615C41-D82B-4C60-857A-D355371D830C}" type="pres">
      <dgm:prSet presAssocID="{C9C8EB9B-2815-4F1E-9973-F20C97443661}" presName="sibTrans" presStyleCnt="0"/>
      <dgm:spPr/>
    </dgm:pt>
    <dgm:pt modelId="{83775802-E9A1-4210-9A24-0562B91E85E7}" type="pres">
      <dgm:prSet presAssocID="{1B772149-78BD-4A37-99D3-8922CF33E487}" presName="node" presStyleLbl="node1" presStyleIdx="4" presStyleCnt="6">
        <dgm:presLayoutVars>
          <dgm:bulletEnabled val="1"/>
        </dgm:presLayoutVars>
      </dgm:prSet>
      <dgm:spPr/>
    </dgm:pt>
    <dgm:pt modelId="{DCF40628-1CC2-47AE-9704-611A10697BF2}" type="pres">
      <dgm:prSet presAssocID="{2DD063CA-4E4C-41EF-A2EE-29DDE07DB7F4}" presName="sibTrans" presStyleCnt="0"/>
      <dgm:spPr/>
    </dgm:pt>
    <dgm:pt modelId="{ACE8521D-668F-4E5B-944D-A31DB9FC1948}" type="pres">
      <dgm:prSet presAssocID="{5DEF59F8-DE63-46C2-9084-8F4B730F9351}" presName="node" presStyleLbl="node1" presStyleIdx="5" presStyleCnt="6">
        <dgm:presLayoutVars>
          <dgm:bulletEnabled val="1"/>
        </dgm:presLayoutVars>
      </dgm:prSet>
      <dgm:spPr/>
    </dgm:pt>
  </dgm:ptLst>
  <dgm:cxnLst>
    <dgm:cxn modelId="{9C60000D-830D-4D1C-9D16-376001BE74A1}" type="presOf" srcId="{E9D60832-40F6-4929-8CC3-F6B8749DF439}" destId="{B2E182C3-12AF-4D39-AA5F-38A0570203FE}" srcOrd="0" destOrd="0" presId="urn:microsoft.com/office/officeart/2005/8/layout/default"/>
    <dgm:cxn modelId="{B977B630-28F6-4B55-B69F-ECB40CE22C66}" type="presOf" srcId="{5DEF59F8-DE63-46C2-9084-8F4B730F9351}" destId="{ACE8521D-668F-4E5B-944D-A31DB9FC1948}" srcOrd="0" destOrd="0" presId="urn:microsoft.com/office/officeart/2005/8/layout/default"/>
    <dgm:cxn modelId="{517E6735-C6F0-4C11-8D83-DF488C6499A7}" type="presOf" srcId="{F649C4C1-6EB0-486B-85EC-4A3C830079E1}" destId="{D04D084B-100D-40C2-9F71-91457338D94E}" srcOrd="0" destOrd="0" presId="urn:microsoft.com/office/officeart/2005/8/layout/default"/>
    <dgm:cxn modelId="{EFF6197F-F8FB-4001-8040-49915CF92993}" srcId="{E9D60832-40F6-4929-8CC3-F6B8749DF439}" destId="{1B772149-78BD-4A37-99D3-8922CF33E487}" srcOrd="4" destOrd="0" parTransId="{E29A20DA-565A-4374-8DD8-6228D4BEBEEB}" sibTransId="{2DD063CA-4E4C-41EF-A2EE-29DDE07DB7F4}"/>
    <dgm:cxn modelId="{F0C98495-DC7B-48DB-B4E0-1A7C0AFFBD00}" type="presOf" srcId="{1B772149-78BD-4A37-99D3-8922CF33E487}" destId="{83775802-E9A1-4210-9A24-0562B91E85E7}" srcOrd="0" destOrd="0" presId="urn:microsoft.com/office/officeart/2005/8/layout/default"/>
    <dgm:cxn modelId="{E5C27597-4CCB-44F8-9229-27BD63AB57DC}" srcId="{E9D60832-40F6-4929-8CC3-F6B8749DF439}" destId="{150ACEB8-DAA8-4675-84B1-84DFE9B8A8D1}" srcOrd="0" destOrd="0" parTransId="{7ED2FA4F-FB9B-4A9C-BDBC-4F6AAC155FD3}" sibTransId="{6865898A-A893-40D3-A5F6-62C9D9C6F522}"/>
    <dgm:cxn modelId="{BDD2E69E-82D7-405F-82F8-25A8BD05E2AE}" srcId="{E9D60832-40F6-4929-8CC3-F6B8749DF439}" destId="{BE6F17F7-1671-4C6C-92A2-ADE3C8454127}" srcOrd="2" destOrd="0" parTransId="{113F5DDB-9079-43BF-A4B5-9965DACD9F88}" sibTransId="{4C805B4F-C0A1-43B6-98C3-927AD2D20201}"/>
    <dgm:cxn modelId="{F1B531A4-338F-4C00-A3DC-369D1ABB1978}" type="presOf" srcId="{D1FD0CAD-DABE-41E1-8F21-6C733D9ED54A}" destId="{6EA2530C-EE93-4775-9CF0-4FE0CDC1DF38}" srcOrd="0" destOrd="0" presId="urn:microsoft.com/office/officeart/2005/8/layout/default"/>
    <dgm:cxn modelId="{12815FAF-74BA-46EA-BC00-E33DF519F48C}" srcId="{E9D60832-40F6-4929-8CC3-F6B8749DF439}" destId="{D1FD0CAD-DABE-41E1-8F21-6C733D9ED54A}" srcOrd="3" destOrd="0" parTransId="{A2B9156E-175B-4A7B-BDBF-7D343EF38E78}" sibTransId="{C9C8EB9B-2815-4F1E-9973-F20C97443661}"/>
    <dgm:cxn modelId="{D03B95C8-11B2-4676-AE53-C2E29ADD7416}" type="presOf" srcId="{BE6F17F7-1671-4C6C-92A2-ADE3C8454127}" destId="{983C7EC7-1A56-4219-A21A-A32F57752036}" srcOrd="0" destOrd="0" presId="urn:microsoft.com/office/officeart/2005/8/layout/default"/>
    <dgm:cxn modelId="{01E744D7-93FA-480E-B928-5112BC98E7C1}" srcId="{E9D60832-40F6-4929-8CC3-F6B8749DF439}" destId="{5DEF59F8-DE63-46C2-9084-8F4B730F9351}" srcOrd="5" destOrd="0" parTransId="{91E31A68-2558-4634-91AB-19FC6C710CC5}" sibTransId="{4A51C855-016F-40CF-8F28-DFBAA1BE5D0E}"/>
    <dgm:cxn modelId="{9DCDE8DB-B71B-49A9-ABCA-E88D0770AD94}" type="presOf" srcId="{150ACEB8-DAA8-4675-84B1-84DFE9B8A8D1}" destId="{D25E9166-B4F2-4A5A-981F-7EAF4894F122}" srcOrd="0" destOrd="0" presId="urn:microsoft.com/office/officeart/2005/8/layout/default"/>
    <dgm:cxn modelId="{15ABDBE7-3E8B-4212-8F51-8F9A87FE39B7}" srcId="{E9D60832-40F6-4929-8CC3-F6B8749DF439}" destId="{F649C4C1-6EB0-486B-85EC-4A3C830079E1}" srcOrd="1" destOrd="0" parTransId="{DE98683A-92A5-4837-B807-A6DDCF6B48F5}" sibTransId="{84BAC352-B213-44A9-AF46-65A4BE910011}"/>
    <dgm:cxn modelId="{EC352AC8-06A9-47D5-B880-2D6CEB4495DC}" type="presParOf" srcId="{B2E182C3-12AF-4D39-AA5F-38A0570203FE}" destId="{D25E9166-B4F2-4A5A-981F-7EAF4894F122}" srcOrd="0" destOrd="0" presId="urn:microsoft.com/office/officeart/2005/8/layout/default"/>
    <dgm:cxn modelId="{0F250709-4BE0-4100-87E6-5BD8165A14B0}" type="presParOf" srcId="{B2E182C3-12AF-4D39-AA5F-38A0570203FE}" destId="{E94BE22E-4F6A-4E38-B443-EDBB62646D60}" srcOrd="1" destOrd="0" presId="urn:microsoft.com/office/officeart/2005/8/layout/default"/>
    <dgm:cxn modelId="{34F7F477-39F7-4D1A-9223-F4E394AFCCCF}" type="presParOf" srcId="{B2E182C3-12AF-4D39-AA5F-38A0570203FE}" destId="{D04D084B-100D-40C2-9F71-91457338D94E}" srcOrd="2" destOrd="0" presId="urn:microsoft.com/office/officeart/2005/8/layout/default"/>
    <dgm:cxn modelId="{7C37FD78-2FB3-4208-B480-FF6B1CB12061}" type="presParOf" srcId="{B2E182C3-12AF-4D39-AA5F-38A0570203FE}" destId="{49CB57A2-1081-4B46-89DF-28215092EFB4}" srcOrd="3" destOrd="0" presId="urn:microsoft.com/office/officeart/2005/8/layout/default"/>
    <dgm:cxn modelId="{16400F27-4B60-4221-B0E0-C0D4A29F22DB}" type="presParOf" srcId="{B2E182C3-12AF-4D39-AA5F-38A0570203FE}" destId="{983C7EC7-1A56-4219-A21A-A32F57752036}" srcOrd="4" destOrd="0" presId="urn:microsoft.com/office/officeart/2005/8/layout/default"/>
    <dgm:cxn modelId="{5C9378C5-B00D-4057-9252-C4196AFA4338}" type="presParOf" srcId="{B2E182C3-12AF-4D39-AA5F-38A0570203FE}" destId="{F536D058-56B2-4F5A-B7D9-0F0D312EA114}" srcOrd="5" destOrd="0" presId="urn:microsoft.com/office/officeart/2005/8/layout/default"/>
    <dgm:cxn modelId="{51D95C4A-637C-4EC7-A8D6-C643066C08C9}" type="presParOf" srcId="{B2E182C3-12AF-4D39-AA5F-38A0570203FE}" destId="{6EA2530C-EE93-4775-9CF0-4FE0CDC1DF38}" srcOrd="6" destOrd="0" presId="urn:microsoft.com/office/officeart/2005/8/layout/default"/>
    <dgm:cxn modelId="{84733C93-B13A-4EB2-8C32-0891C6AA270F}" type="presParOf" srcId="{B2E182C3-12AF-4D39-AA5F-38A0570203FE}" destId="{07615C41-D82B-4C60-857A-D355371D830C}" srcOrd="7" destOrd="0" presId="urn:microsoft.com/office/officeart/2005/8/layout/default"/>
    <dgm:cxn modelId="{77E9BC07-1064-4F7D-8B23-D8C4E1AE6BFD}" type="presParOf" srcId="{B2E182C3-12AF-4D39-AA5F-38A0570203FE}" destId="{83775802-E9A1-4210-9A24-0562B91E85E7}" srcOrd="8" destOrd="0" presId="urn:microsoft.com/office/officeart/2005/8/layout/default"/>
    <dgm:cxn modelId="{388EA6F4-8D9C-41AF-A123-9DF1F1F17131}" type="presParOf" srcId="{B2E182C3-12AF-4D39-AA5F-38A0570203FE}" destId="{DCF40628-1CC2-47AE-9704-611A10697BF2}" srcOrd="9" destOrd="0" presId="urn:microsoft.com/office/officeart/2005/8/layout/default"/>
    <dgm:cxn modelId="{FF0F4341-D407-4D1C-9F21-AABA6AE71BA3}" type="presParOf" srcId="{B2E182C3-12AF-4D39-AA5F-38A0570203FE}" destId="{ACE8521D-668F-4E5B-944D-A31DB9FC194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9483FE7-04ED-4058-A29E-282A88789ECB}" type="doc">
      <dgm:prSet loTypeId="urn:microsoft.com/office/officeart/2005/8/layout/hList3" loCatId="list" qsTypeId="urn:microsoft.com/office/officeart/2005/8/quickstyle/simple3" qsCatId="simple" csTypeId="urn:microsoft.com/office/officeart/2005/8/colors/accent1_2" csCatId="accent1" phldr="1"/>
      <dgm:spPr/>
      <dgm:t>
        <a:bodyPr/>
        <a:lstStyle/>
        <a:p>
          <a:endParaRPr lang="en-US"/>
        </a:p>
      </dgm:t>
    </dgm:pt>
    <dgm:pt modelId="{5910556A-11A8-4039-BAEC-7BAF48B27CA6}">
      <dgm:prSet phldrT="[Text]"/>
      <dgm:spPr/>
      <dgm:t>
        <a:bodyPr/>
        <a:lstStyle/>
        <a:p>
          <a:r>
            <a:rPr lang="en-US" dirty="0"/>
            <a:t>Redesigning Workforce</a:t>
          </a:r>
        </a:p>
      </dgm:t>
    </dgm:pt>
    <dgm:pt modelId="{EB7DC056-FA3E-452C-A176-C0E6745AC1BF}" type="parTrans" cxnId="{38FBE657-991D-4FBE-81D8-7C35D6EF1CC1}">
      <dgm:prSet/>
      <dgm:spPr/>
      <dgm:t>
        <a:bodyPr/>
        <a:lstStyle/>
        <a:p>
          <a:endParaRPr lang="en-US"/>
        </a:p>
      </dgm:t>
    </dgm:pt>
    <dgm:pt modelId="{683AE778-BB71-4CDB-A309-596A989E990F}" type="sibTrans" cxnId="{38FBE657-991D-4FBE-81D8-7C35D6EF1CC1}">
      <dgm:prSet/>
      <dgm:spPr/>
      <dgm:t>
        <a:bodyPr/>
        <a:lstStyle/>
        <a:p>
          <a:endParaRPr lang="en-US"/>
        </a:p>
      </dgm:t>
    </dgm:pt>
    <dgm:pt modelId="{6195302A-C34B-4671-BF75-B9B17DBBFD82}">
      <dgm:prSet phldrT="[Text]"/>
      <dgm:spPr/>
      <dgm:t>
        <a:bodyPr/>
        <a:lstStyle/>
        <a:p>
          <a:r>
            <a:rPr lang="en-US" dirty="0"/>
            <a:t>Redesigning the primary care team</a:t>
          </a:r>
        </a:p>
      </dgm:t>
    </dgm:pt>
    <dgm:pt modelId="{F20E1D91-A9A0-4474-BD75-72B1E21E9A94}" type="parTrans" cxnId="{5C1399BB-3EA9-49D3-A1D1-2BCCC5B54B7B}">
      <dgm:prSet/>
      <dgm:spPr/>
      <dgm:t>
        <a:bodyPr/>
        <a:lstStyle/>
        <a:p>
          <a:endParaRPr lang="en-US"/>
        </a:p>
      </dgm:t>
    </dgm:pt>
    <dgm:pt modelId="{23DD2B15-B09A-4B9B-8264-3903C592B985}" type="sibTrans" cxnId="{5C1399BB-3EA9-49D3-A1D1-2BCCC5B54B7B}">
      <dgm:prSet/>
      <dgm:spPr/>
      <dgm:t>
        <a:bodyPr/>
        <a:lstStyle/>
        <a:p>
          <a:endParaRPr lang="en-US"/>
        </a:p>
      </dgm:t>
    </dgm:pt>
    <dgm:pt modelId="{5D3BEFE1-EB85-4DD5-A0F0-F87D8F46E105}">
      <dgm:prSet phldrT="[Text]"/>
      <dgm:spPr/>
      <dgm:t>
        <a:bodyPr/>
        <a:lstStyle/>
        <a:p>
          <a:r>
            <a:rPr lang="en-US" dirty="0"/>
            <a:t>Reskilling the staff</a:t>
          </a:r>
        </a:p>
      </dgm:t>
    </dgm:pt>
    <dgm:pt modelId="{BD6EBA2B-96EC-42E3-BBF7-A625893B576C}" type="parTrans" cxnId="{FB648CB2-08F6-4D7E-835F-ED853D4CEBA8}">
      <dgm:prSet/>
      <dgm:spPr/>
      <dgm:t>
        <a:bodyPr/>
        <a:lstStyle/>
        <a:p>
          <a:endParaRPr lang="en-US"/>
        </a:p>
      </dgm:t>
    </dgm:pt>
    <dgm:pt modelId="{28DB22D2-B067-40F1-A4B7-65CC2E65AF46}" type="sibTrans" cxnId="{FB648CB2-08F6-4D7E-835F-ED853D4CEBA8}">
      <dgm:prSet/>
      <dgm:spPr/>
      <dgm:t>
        <a:bodyPr/>
        <a:lstStyle/>
        <a:p>
          <a:endParaRPr lang="en-US"/>
        </a:p>
      </dgm:t>
    </dgm:pt>
    <dgm:pt modelId="{9AA87955-CF20-430B-99DF-A35A97C57FA8}">
      <dgm:prSet phldrT="[Text]"/>
      <dgm:spPr/>
      <dgm:t>
        <a:bodyPr/>
        <a:lstStyle/>
        <a:p>
          <a:r>
            <a:rPr lang="en-US" dirty="0"/>
            <a:t>Utilizing new technologies properly</a:t>
          </a:r>
        </a:p>
      </dgm:t>
    </dgm:pt>
    <dgm:pt modelId="{A494A604-CF9A-42F5-902C-A609675DC700}" type="parTrans" cxnId="{8062563F-09F9-4E56-84D8-0B823B966231}">
      <dgm:prSet/>
      <dgm:spPr/>
      <dgm:t>
        <a:bodyPr/>
        <a:lstStyle/>
        <a:p>
          <a:endParaRPr lang="en-US"/>
        </a:p>
      </dgm:t>
    </dgm:pt>
    <dgm:pt modelId="{D4585C7D-25DB-4409-8FE0-7299630A305A}" type="sibTrans" cxnId="{8062563F-09F9-4E56-84D8-0B823B966231}">
      <dgm:prSet/>
      <dgm:spPr/>
      <dgm:t>
        <a:bodyPr/>
        <a:lstStyle/>
        <a:p>
          <a:endParaRPr lang="en-US"/>
        </a:p>
      </dgm:t>
    </dgm:pt>
    <dgm:pt modelId="{8B0C8BAE-E7ED-4FD8-9AA9-34E582041F8E}" type="pres">
      <dgm:prSet presAssocID="{19483FE7-04ED-4058-A29E-282A88789ECB}" presName="composite" presStyleCnt="0">
        <dgm:presLayoutVars>
          <dgm:chMax val="1"/>
          <dgm:dir/>
          <dgm:resizeHandles val="exact"/>
        </dgm:presLayoutVars>
      </dgm:prSet>
      <dgm:spPr/>
    </dgm:pt>
    <dgm:pt modelId="{65A59578-869B-4F87-808D-58074F4072AE}" type="pres">
      <dgm:prSet presAssocID="{5910556A-11A8-4039-BAEC-7BAF48B27CA6}" presName="roof" presStyleLbl="dkBgShp" presStyleIdx="0" presStyleCnt="2"/>
      <dgm:spPr/>
    </dgm:pt>
    <dgm:pt modelId="{B6816B99-1B61-4EC3-BF45-E57BCEA054AD}" type="pres">
      <dgm:prSet presAssocID="{5910556A-11A8-4039-BAEC-7BAF48B27CA6}" presName="pillars" presStyleCnt="0"/>
      <dgm:spPr/>
    </dgm:pt>
    <dgm:pt modelId="{9A4C8415-A5C0-4537-BCD9-95330C89A2D2}" type="pres">
      <dgm:prSet presAssocID="{5910556A-11A8-4039-BAEC-7BAF48B27CA6}" presName="pillar1" presStyleLbl="node1" presStyleIdx="0" presStyleCnt="3">
        <dgm:presLayoutVars>
          <dgm:bulletEnabled val="1"/>
        </dgm:presLayoutVars>
      </dgm:prSet>
      <dgm:spPr/>
    </dgm:pt>
    <dgm:pt modelId="{4D86600E-2B21-40AA-9CC8-5895DF93974E}" type="pres">
      <dgm:prSet presAssocID="{5D3BEFE1-EB85-4DD5-A0F0-F87D8F46E105}" presName="pillarX" presStyleLbl="node1" presStyleIdx="1" presStyleCnt="3">
        <dgm:presLayoutVars>
          <dgm:bulletEnabled val="1"/>
        </dgm:presLayoutVars>
      </dgm:prSet>
      <dgm:spPr/>
    </dgm:pt>
    <dgm:pt modelId="{E4C34335-36CC-470F-A2BC-F1A9C7674CC0}" type="pres">
      <dgm:prSet presAssocID="{9AA87955-CF20-430B-99DF-A35A97C57FA8}" presName="pillarX" presStyleLbl="node1" presStyleIdx="2" presStyleCnt="3">
        <dgm:presLayoutVars>
          <dgm:bulletEnabled val="1"/>
        </dgm:presLayoutVars>
      </dgm:prSet>
      <dgm:spPr/>
    </dgm:pt>
    <dgm:pt modelId="{D226EDDF-B3A2-4CEF-9069-DD43971546D6}" type="pres">
      <dgm:prSet presAssocID="{5910556A-11A8-4039-BAEC-7BAF48B27CA6}" presName="base" presStyleLbl="dkBgShp" presStyleIdx="1" presStyleCnt="2"/>
      <dgm:spPr/>
    </dgm:pt>
  </dgm:ptLst>
  <dgm:cxnLst>
    <dgm:cxn modelId="{05FE072B-0EB6-4892-8146-2F9D2136C4B5}" type="presOf" srcId="{19483FE7-04ED-4058-A29E-282A88789ECB}" destId="{8B0C8BAE-E7ED-4FD8-9AA9-34E582041F8E}" srcOrd="0" destOrd="0" presId="urn:microsoft.com/office/officeart/2005/8/layout/hList3"/>
    <dgm:cxn modelId="{8062563F-09F9-4E56-84D8-0B823B966231}" srcId="{5910556A-11A8-4039-BAEC-7BAF48B27CA6}" destId="{9AA87955-CF20-430B-99DF-A35A97C57FA8}" srcOrd="2" destOrd="0" parTransId="{A494A604-CF9A-42F5-902C-A609675DC700}" sibTransId="{D4585C7D-25DB-4409-8FE0-7299630A305A}"/>
    <dgm:cxn modelId="{38FBE657-991D-4FBE-81D8-7C35D6EF1CC1}" srcId="{19483FE7-04ED-4058-A29E-282A88789ECB}" destId="{5910556A-11A8-4039-BAEC-7BAF48B27CA6}" srcOrd="0" destOrd="0" parTransId="{EB7DC056-FA3E-452C-A176-C0E6745AC1BF}" sibTransId="{683AE778-BB71-4CDB-A309-596A989E990F}"/>
    <dgm:cxn modelId="{79A9FB90-D84F-4DE0-8E91-6CC728C4A81C}" type="presOf" srcId="{5910556A-11A8-4039-BAEC-7BAF48B27CA6}" destId="{65A59578-869B-4F87-808D-58074F4072AE}" srcOrd="0" destOrd="0" presId="urn:microsoft.com/office/officeart/2005/8/layout/hList3"/>
    <dgm:cxn modelId="{93515A9A-5437-4CFD-8E74-2AF376FE3B5B}" type="presOf" srcId="{6195302A-C34B-4671-BF75-B9B17DBBFD82}" destId="{9A4C8415-A5C0-4537-BCD9-95330C89A2D2}" srcOrd="0" destOrd="0" presId="urn:microsoft.com/office/officeart/2005/8/layout/hList3"/>
    <dgm:cxn modelId="{FB648CB2-08F6-4D7E-835F-ED853D4CEBA8}" srcId="{5910556A-11A8-4039-BAEC-7BAF48B27CA6}" destId="{5D3BEFE1-EB85-4DD5-A0F0-F87D8F46E105}" srcOrd="1" destOrd="0" parTransId="{BD6EBA2B-96EC-42E3-BBF7-A625893B576C}" sibTransId="{28DB22D2-B067-40F1-A4B7-65CC2E65AF46}"/>
    <dgm:cxn modelId="{5C1399BB-3EA9-49D3-A1D1-2BCCC5B54B7B}" srcId="{5910556A-11A8-4039-BAEC-7BAF48B27CA6}" destId="{6195302A-C34B-4671-BF75-B9B17DBBFD82}" srcOrd="0" destOrd="0" parTransId="{F20E1D91-A9A0-4474-BD75-72B1E21E9A94}" sibTransId="{23DD2B15-B09A-4B9B-8264-3903C592B985}"/>
    <dgm:cxn modelId="{D14033DA-7DE1-4E93-B3CA-21B57F8B8947}" type="presOf" srcId="{5D3BEFE1-EB85-4DD5-A0F0-F87D8F46E105}" destId="{4D86600E-2B21-40AA-9CC8-5895DF93974E}" srcOrd="0" destOrd="0" presId="urn:microsoft.com/office/officeart/2005/8/layout/hList3"/>
    <dgm:cxn modelId="{CEBBF4F0-6945-4D26-BA48-1C715429ECCC}" type="presOf" srcId="{9AA87955-CF20-430B-99DF-A35A97C57FA8}" destId="{E4C34335-36CC-470F-A2BC-F1A9C7674CC0}" srcOrd="0" destOrd="0" presId="urn:microsoft.com/office/officeart/2005/8/layout/hList3"/>
    <dgm:cxn modelId="{0547FBBD-2036-4EE4-AB73-0F1F23C1E4A7}" type="presParOf" srcId="{8B0C8BAE-E7ED-4FD8-9AA9-34E582041F8E}" destId="{65A59578-869B-4F87-808D-58074F4072AE}" srcOrd="0" destOrd="0" presId="urn:microsoft.com/office/officeart/2005/8/layout/hList3"/>
    <dgm:cxn modelId="{A20B0D51-CA0A-4004-82C7-F5EFEAF6C479}" type="presParOf" srcId="{8B0C8BAE-E7ED-4FD8-9AA9-34E582041F8E}" destId="{B6816B99-1B61-4EC3-BF45-E57BCEA054AD}" srcOrd="1" destOrd="0" presId="urn:microsoft.com/office/officeart/2005/8/layout/hList3"/>
    <dgm:cxn modelId="{D26DA05C-46B2-4AB7-8AB4-AD3AA1B6EC16}" type="presParOf" srcId="{B6816B99-1B61-4EC3-BF45-E57BCEA054AD}" destId="{9A4C8415-A5C0-4537-BCD9-95330C89A2D2}" srcOrd="0" destOrd="0" presId="urn:microsoft.com/office/officeart/2005/8/layout/hList3"/>
    <dgm:cxn modelId="{13FFCF2F-5286-460D-87F8-B4041892E8D8}" type="presParOf" srcId="{B6816B99-1B61-4EC3-BF45-E57BCEA054AD}" destId="{4D86600E-2B21-40AA-9CC8-5895DF93974E}" srcOrd="1" destOrd="0" presId="urn:microsoft.com/office/officeart/2005/8/layout/hList3"/>
    <dgm:cxn modelId="{3CBBF52F-49C1-4A53-9E04-D2773F99F669}" type="presParOf" srcId="{B6816B99-1B61-4EC3-BF45-E57BCEA054AD}" destId="{E4C34335-36CC-470F-A2BC-F1A9C7674CC0}" srcOrd="2" destOrd="0" presId="urn:microsoft.com/office/officeart/2005/8/layout/hList3"/>
    <dgm:cxn modelId="{13058643-75F3-4BDC-8807-77BE1D8D4C51}" type="presParOf" srcId="{8B0C8BAE-E7ED-4FD8-9AA9-34E582041F8E}" destId="{D226EDDF-B3A2-4CEF-9069-DD43971546D6}"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A5E876-8767-45DA-ABEC-5C5D2D426773}" type="doc">
      <dgm:prSet loTypeId="urn:microsoft.com/office/officeart/2005/8/layout/hProcess9" loCatId="process" qsTypeId="urn:microsoft.com/office/officeart/2005/8/quickstyle/simple3" qsCatId="simple" csTypeId="urn:microsoft.com/office/officeart/2005/8/colors/accent6_2" csCatId="accent6" phldr="1"/>
      <dgm:spPr/>
    </dgm:pt>
    <dgm:pt modelId="{67D793D6-B67B-41FA-A3EB-1C016E49EC80}">
      <dgm:prSet phldrT="[Text]"/>
      <dgm:spPr/>
      <dgm:t>
        <a:bodyPr/>
        <a:lstStyle/>
        <a:p>
          <a:r>
            <a:rPr lang="en-US" dirty="0"/>
            <a:t>Identifying the staff resigning at early age</a:t>
          </a:r>
        </a:p>
      </dgm:t>
    </dgm:pt>
    <dgm:pt modelId="{F8C7B7FC-AED3-42C9-9850-26A19E910E1D}" type="parTrans" cxnId="{F22760B7-5DFA-4CFF-B120-289781A0B8CF}">
      <dgm:prSet/>
      <dgm:spPr/>
      <dgm:t>
        <a:bodyPr/>
        <a:lstStyle/>
        <a:p>
          <a:endParaRPr lang="en-US"/>
        </a:p>
      </dgm:t>
    </dgm:pt>
    <dgm:pt modelId="{C96EEBEC-0DC0-4059-AF20-1110B29C29DC}" type="sibTrans" cxnId="{F22760B7-5DFA-4CFF-B120-289781A0B8CF}">
      <dgm:prSet/>
      <dgm:spPr/>
      <dgm:t>
        <a:bodyPr/>
        <a:lstStyle/>
        <a:p>
          <a:endParaRPr lang="en-US"/>
        </a:p>
      </dgm:t>
    </dgm:pt>
    <dgm:pt modelId="{0B8EEA37-0F56-4D3F-8294-E1B0B5273527}">
      <dgm:prSet phldrT="[Text]"/>
      <dgm:spPr/>
      <dgm:t>
        <a:bodyPr/>
        <a:lstStyle/>
        <a:p>
          <a:r>
            <a:rPr lang="en-US" dirty="0"/>
            <a:t>Identifying skilled staff</a:t>
          </a:r>
        </a:p>
      </dgm:t>
    </dgm:pt>
    <dgm:pt modelId="{FFFFEBC1-A9D7-4DBA-B2EE-80FB3CFEB448}" type="parTrans" cxnId="{BCC91D57-56F9-4CF1-BDA9-6CA767F24477}">
      <dgm:prSet/>
      <dgm:spPr/>
      <dgm:t>
        <a:bodyPr/>
        <a:lstStyle/>
        <a:p>
          <a:endParaRPr lang="en-US"/>
        </a:p>
      </dgm:t>
    </dgm:pt>
    <dgm:pt modelId="{41A0D3D1-4E16-49A6-988A-BC5ACF8E98EE}" type="sibTrans" cxnId="{BCC91D57-56F9-4CF1-BDA9-6CA767F24477}">
      <dgm:prSet/>
      <dgm:spPr/>
      <dgm:t>
        <a:bodyPr/>
        <a:lstStyle/>
        <a:p>
          <a:endParaRPr lang="en-US"/>
        </a:p>
      </dgm:t>
    </dgm:pt>
    <dgm:pt modelId="{319ACDD0-55B4-4808-B77E-179E49120A56}">
      <dgm:prSet phldrT="[Text]"/>
      <dgm:spPr/>
      <dgm:t>
        <a:bodyPr/>
        <a:lstStyle/>
        <a:p>
          <a:r>
            <a:rPr lang="en-US" dirty="0"/>
            <a:t>Recruiting part-time staff</a:t>
          </a:r>
        </a:p>
      </dgm:t>
    </dgm:pt>
    <dgm:pt modelId="{4D3ADCBF-59D1-4D3D-BABE-58D025A94E30}" type="parTrans" cxnId="{F5531C73-0287-4E85-BCBE-A867409C9A98}">
      <dgm:prSet/>
      <dgm:spPr/>
      <dgm:t>
        <a:bodyPr/>
        <a:lstStyle/>
        <a:p>
          <a:endParaRPr lang="en-US"/>
        </a:p>
      </dgm:t>
    </dgm:pt>
    <dgm:pt modelId="{EF87B0DA-6AD9-48EE-873D-80EB67E7702F}" type="sibTrans" cxnId="{F5531C73-0287-4E85-BCBE-A867409C9A98}">
      <dgm:prSet/>
      <dgm:spPr/>
      <dgm:t>
        <a:bodyPr/>
        <a:lstStyle/>
        <a:p>
          <a:endParaRPr lang="en-US"/>
        </a:p>
      </dgm:t>
    </dgm:pt>
    <dgm:pt modelId="{3C42DD3D-BBA9-4650-82BA-712A450F076B}" type="pres">
      <dgm:prSet presAssocID="{92A5E876-8767-45DA-ABEC-5C5D2D426773}" presName="CompostProcess" presStyleCnt="0">
        <dgm:presLayoutVars>
          <dgm:dir/>
          <dgm:resizeHandles val="exact"/>
        </dgm:presLayoutVars>
      </dgm:prSet>
      <dgm:spPr/>
    </dgm:pt>
    <dgm:pt modelId="{10E23758-60F9-4ADA-8FE2-6927EA7D028C}" type="pres">
      <dgm:prSet presAssocID="{92A5E876-8767-45DA-ABEC-5C5D2D426773}" presName="arrow" presStyleLbl="bgShp" presStyleIdx="0" presStyleCnt="1"/>
      <dgm:spPr/>
    </dgm:pt>
    <dgm:pt modelId="{BF1D485E-8358-4966-BEB5-D581E5065FDE}" type="pres">
      <dgm:prSet presAssocID="{92A5E876-8767-45DA-ABEC-5C5D2D426773}" presName="linearProcess" presStyleCnt="0"/>
      <dgm:spPr/>
    </dgm:pt>
    <dgm:pt modelId="{9F5A9BCF-FB74-4159-B1A9-D218A06B07CB}" type="pres">
      <dgm:prSet presAssocID="{67D793D6-B67B-41FA-A3EB-1C016E49EC80}" presName="textNode" presStyleLbl="node1" presStyleIdx="0" presStyleCnt="3">
        <dgm:presLayoutVars>
          <dgm:bulletEnabled val="1"/>
        </dgm:presLayoutVars>
      </dgm:prSet>
      <dgm:spPr/>
    </dgm:pt>
    <dgm:pt modelId="{F65784EE-FB7E-4FA0-B281-FED950C065F2}" type="pres">
      <dgm:prSet presAssocID="{C96EEBEC-0DC0-4059-AF20-1110B29C29DC}" presName="sibTrans" presStyleCnt="0"/>
      <dgm:spPr/>
    </dgm:pt>
    <dgm:pt modelId="{FAEE0140-8E31-4C8D-B728-145DA4BD0AC3}" type="pres">
      <dgm:prSet presAssocID="{0B8EEA37-0F56-4D3F-8294-E1B0B5273527}" presName="textNode" presStyleLbl="node1" presStyleIdx="1" presStyleCnt="3">
        <dgm:presLayoutVars>
          <dgm:bulletEnabled val="1"/>
        </dgm:presLayoutVars>
      </dgm:prSet>
      <dgm:spPr/>
    </dgm:pt>
    <dgm:pt modelId="{23DF720D-560A-4B64-8380-8B20A60405C3}" type="pres">
      <dgm:prSet presAssocID="{41A0D3D1-4E16-49A6-988A-BC5ACF8E98EE}" presName="sibTrans" presStyleCnt="0"/>
      <dgm:spPr/>
    </dgm:pt>
    <dgm:pt modelId="{2BC70A26-1F37-4DDA-AE14-D33C273783E7}" type="pres">
      <dgm:prSet presAssocID="{319ACDD0-55B4-4808-B77E-179E49120A56}" presName="textNode" presStyleLbl="node1" presStyleIdx="2" presStyleCnt="3">
        <dgm:presLayoutVars>
          <dgm:bulletEnabled val="1"/>
        </dgm:presLayoutVars>
      </dgm:prSet>
      <dgm:spPr/>
    </dgm:pt>
  </dgm:ptLst>
  <dgm:cxnLst>
    <dgm:cxn modelId="{CFBA1C27-0CD9-4108-A0D2-29BEB7475369}" type="presOf" srcId="{319ACDD0-55B4-4808-B77E-179E49120A56}" destId="{2BC70A26-1F37-4DDA-AE14-D33C273783E7}" srcOrd="0" destOrd="0" presId="urn:microsoft.com/office/officeart/2005/8/layout/hProcess9"/>
    <dgm:cxn modelId="{01142330-EDED-4A0C-B962-DD0FDDDDCEBE}" type="presOf" srcId="{92A5E876-8767-45DA-ABEC-5C5D2D426773}" destId="{3C42DD3D-BBA9-4650-82BA-712A450F076B}" srcOrd="0" destOrd="0" presId="urn:microsoft.com/office/officeart/2005/8/layout/hProcess9"/>
    <dgm:cxn modelId="{6AA17A35-C4FD-4C4A-B70C-D8CEDFABCD28}" type="presOf" srcId="{0B8EEA37-0F56-4D3F-8294-E1B0B5273527}" destId="{FAEE0140-8E31-4C8D-B728-145DA4BD0AC3}" srcOrd="0" destOrd="0" presId="urn:microsoft.com/office/officeart/2005/8/layout/hProcess9"/>
    <dgm:cxn modelId="{F5531C73-0287-4E85-BCBE-A867409C9A98}" srcId="{92A5E876-8767-45DA-ABEC-5C5D2D426773}" destId="{319ACDD0-55B4-4808-B77E-179E49120A56}" srcOrd="2" destOrd="0" parTransId="{4D3ADCBF-59D1-4D3D-BABE-58D025A94E30}" sibTransId="{EF87B0DA-6AD9-48EE-873D-80EB67E7702F}"/>
    <dgm:cxn modelId="{BCC91D57-56F9-4CF1-BDA9-6CA767F24477}" srcId="{92A5E876-8767-45DA-ABEC-5C5D2D426773}" destId="{0B8EEA37-0F56-4D3F-8294-E1B0B5273527}" srcOrd="1" destOrd="0" parTransId="{FFFFEBC1-A9D7-4DBA-B2EE-80FB3CFEB448}" sibTransId="{41A0D3D1-4E16-49A6-988A-BC5ACF8E98EE}"/>
    <dgm:cxn modelId="{1BFFAEB6-04D1-476D-AA8D-C149B26D179F}" type="presOf" srcId="{67D793D6-B67B-41FA-A3EB-1C016E49EC80}" destId="{9F5A9BCF-FB74-4159-B1A9-D218A06B07CB}" srcOrd="0" destOrd="0" presId="urn:microsoft.com/office/officeart/2005/8/layout/hProcess9"/>
    <dgm:cxn modelId="{F22760B7-5DFA-4CFF-B120-289781A0B8CF}" srcId="{92A5E876-8767-45DA-ABEC-5C5D2D426773}" destId="{67D793D6-B67B-41FA-A3EB-1C016E49EC80}" srcOrd="0" destOrd="0" parTransId="{F8C7B7FC-AED3-42C9-9850-26A19E910E1D}" sibTransId="{C96EEBEC-0DC0-4059-AF20-1110B29C29DC}"/>
    <dgm:cxn modelId="{A65783AD-986B-402C-8FA2-60E94BB2C9B7}" type="presParOf" srcId="{3C42DD3D-BBA9-4650-82BA-712A450F076B}" destId="{10E23758-60F9-4ADA-8FE2-6927EA7D028C}" srcOrd="0" destOrd="0" presId="urn:microsoft.com/office/officeart/2005/8/layout/hProcess9"/>
    <dgm:cxn modelId="{2E1D065D-132C-4568-B261-93CC7975CE1F}" type="presParOf" srcId="{3C42DD3D-BBA9-4650-82BA-712A450F076B}" destId="{BF1D485E-8358-4966-BEB5-D581E5065FDE}" srcOrd="1" destOrd="0" presId="urn:microsoft.com/office/officeart/2005/8/layout/hProcess9"/>
    <dgm:cxn modelId="{C0B14A4A-ADE8-4A35-8088-91DB60093EF6}" type="presParOf" srcId="{BF1D485E-8358-4966-BEB5-D581E5065FDE}" destId="{9F5A9BCF-FB74-4159-B1A9-D218A06B07CB}" srcOrd="0" destOrd="0" presId="urn:microsoft.com/office/officeart/2005/8/layout/hProcess9"/>
    <dgm:cxn modelId="{E340F705-04D0-4747-A990-AE17F44FD8E1}" type="presParOf" srcId="{BF1D485E-8358-4966-BEB5-D581E5065FDE}" destId="{F65784EE-FB7E-4FA0-B281-FED950C065F2}" srcOrd="1" destOrd="0" presId="urn:microsoft.com/office/officeart/2005/8/layout/hProcess9"/>
    <dgm:cxn modelId="{3CC5A72C-72CD-4A16-8680-C6B0B0D4EB9F}" type="presParOf" srcId="{BF1D485E-8358-4966-BEB5-D581E5065FDE}" destId="{FAEE0140-8E31-4C8D-B728-145DA4BD0AC3}" srcOrd="2" destOrd="0" presId="urn:microsoft.com/office/officeart/2005/8/layout/hProcess9"/>
    <dgm:cxn modelId="{1CB7C475-D428-4C75-A436-98020F67B6B8}" type="presParOf" srcId="{BF1D485E-8358-4966-BEB5-D581E5065FDE}" destId="{23DF720D-560A-4B64-8380-8B20A60405C3}" srcOrd="3" destOrd="0" presId="urn:microsoft.com/office/officeart/2005/8/layout/hProcess9"/>
    <dgm:cxn modelId="{76BC3180-DEC5-4093-B134-7E97734B8D8C}" type="presParOf" srcId="{BF1D485E-8358-4966-BEB5-D581E5065FDE}" destId="{2BC70A26-1F37-4DDA-AE14-D33C273783E7}"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5E92592-98D5-4FE1-B99D-E955348BB4A9}" type="doc">
      <dgm:prSet loTypeId="urn:microsoft.com/office/officeart/2008/layout/VerticalCurvedList" loCatId="list" qsTypeId="urn:microsoft.com/office/officeart/2005/8/quickstyle/simple3" qsCatId="simple" csTypeId="urn:microsoft.com/office/officeart/2005/8/colors/accent2_2" csCatId="accent2" phldr="1"/>
      <dgm:spPr/>
      <dgm:t>
        <a:bodyPr/>
        <a:lstStyle/>
        <a:p>
          <a:endParaRPr lang="en-US"/>
        </a:p>
      </dgm:t>
    </dgm:pt>
    <dgm:pt modelId="{6A96E9BE-7A90-498D-BF5B-232A0DFBE485}">
      <dgm:prSet phldrT="[Text]"/>
      <dgm:spPr/>
      <dgm:t>
        <a:bodyPr/>
        <a:lstStyle/>
        <a:p>
          <a:r>
            <a:rPr lang="en-US" dirty="0"/>
            <a:t>Ethical International Recruitment</a:t>
          </a:r>
        </a:p>
      </dgm:t>
    </dgm:pt>
    <dgm:pt modelId="{A78E44AE-5B83-408D-B4C2-BF9A485AED5D}" type="parTrans" cxnId="{F34E4CC8-A8EF-4B3F-B66F-D16BAFE4BEA2}">
      <dgm:prSet/>
      <dgm:spPr/>
      <dgm:t>
        <a:bodyPr/>
        <a:lstStyle/>
        <a:p>
          <a:endParaRPr lang="en-US"/>
        </a:p>
      </dgm:t>
    </dgm:pt>
    <dgm:pt modelId="{71E22197-7058-4A9A-A158-E8736D96214B}" type="sibTrans" cxnId="{F34E4CC8-A8EF-4B3F-B66F-D16BAFE4BEA2}">
      <dgm:prSet/>
      <dgm:spPr/>
      <dgm:t>
        <a:bodyPr/>
        <a:lstStyle/>
        <a:p>
          <a:endParaRPr lang="en-US"/>
        </a:p>
      </dgm:t>
    </dgm:pt>
    <dgm:pt modelId="{1F341B0F-3823-442B-AB18-67582C64F89D}">
      <dgm:prSet phldrT="[Text]"/>
      <dgm:spPr/>
      <dgm:t>
        <a:bodyPr/>
        <a:lstStyle/>
        <a:p>
          <a:r>
            <a:rPr lang="en-US" dirty="0"/>
            <a:t>Solving cost issues</a:t>
          </a:r>
        </a:p>
      </dgm:t>
    </dgm:pt>
    <dgm:pt modelId="{2D166AB1-71E1-4418-8DCA-792246FABD0B}" type="parTrans" cxnId="{244B15CB-270C-47E8-AFBF-BB4AD08A9B15}">
      <dgm:prSet/>
      <dgm:spPr/>
      <dgm:t>
        <a:bodyPr/>
        <a:lstStyle/>
        <a:p>
          <a:endParaRPr lang="en-US"/>
        </a:p>
      </dgm:t>
    </dgm:pt>
    <dgm:pt modelId="{80223070-30B0-4936-AD6A-7088AE8FB5FB}" type="sibTrans" cxnId="{244B15CB-270C-47E8-AFBF-BB4AD08A9B15}">
      <dgm:prSet/>
      <dgm:spPr/>
      <dgm:t>
        <a:bodyPr/>
        <a:lstStyle/>
        <a:p>
          <a:endParaRPr lang="en-US"/>
        </a:p>
      </dgm:t>
    </dgm:pt>
    <dgm:pt modelId="{B5AA82C7-9620-42A3-80DB-5E240E50B4CA}">
      <dgm:prSet phldrT="[Text]"/>
      <dgm:spPr/>
      <dgm:t>
        <a:bodyPr/>
        <a:lstStyle/>
        <a:p>
          <a:r>
            <a:rPr lang="en-US" dirty="0"/>
            <a:t>Solving visa problems</a:t>
          </a:r>
        </a:p>
      </dgm:t>
    </dgm:pt>
    <dgm:pt modelId="{3DF8994E-5358-4F71-8748-363BF9AE0316}" type="parTrans" cxnId="{1B8CBE2B-FC6B-4FC9-B146-86AD429338C0}">
      <dgm:prSet/>
      <dgm:spPr/>
      <dgm:t>
        <a:bodyPr/>
        <a:lstStyle/>
        <a:p>
          <a:endParaRPr lang="en-US"/>
        </a:p>
      </dgm:t>
    </dgm:pt>
    <dgm:pt modelId="{138D30AA-F521-4277-A8A5-BBE8B66F23A8}" type="sibTrans" cxnId="{1B8CBE2B-FC6B-4FC9-B146-86AD429338C0}">
      <dgm:prSet/>
      <dgm:spPr/>
      <dgm:t>
        <a:bodyPr/>
        <a:lstStyle/>
        <a:p>
          <a:endParaRPr lang="en-US"/>
        </a:p>
      </dgm:t>
    </dgm:pt>
    <dgm:pt modelId="{2B5F5555-A660-41C5-B77B-8E37178B7DD7}">
      <dgm:prSet/>
      <dgm:spPr/>
      <dgm:t>
        <a:bodyPr/>
        <a:lstStyle/>
        <a:p>
          <a:r>
            <a:rPr lang="en-US" dirty="0"/>
            <a:t>Regionally led but funded and </a:t>
          </a:r>
          <a:r>
            <a:rPr lang="en-US" dirty="0" err="1"/>
            <a:t>co-ordinated</a:t>
          </a:r>
          <a:r>
            <a:rPr lang="en-US" dirty="0"/>
            <a:t> nationally</a:t>
          </a:r>
        </a:p>
      </dgm:t>
    </dgm:pt>
    <dgm:pt modelId="{5C47FDC6-75FF-4F46-BD7E-2958B8D3E25A}" type="parTrans" cxnId="{9F933B21-E00F-488D-AC8A-B88761255E3E}">
      <dgm:prSet/>
      <dgm:spPr/>
      <dgm:t>
        <a:bodyPr/>
        <a:lstStyle/>
        <a:p>
          <a:endParaRPr lang="en-US"/>
        </a:p>
      </dgm:t>
    </dgm:pt>
    <dgm:pt modelId="{76CA7CF3-BA5C-4D7F-A187-1EA759F85C78}" type="sibTrans" cxnId="{9F933B21-E00F-488D-AC8A-B88761255E3E}">
      <dgm:prSet/>
      <dgm:spPr/>
      <dgm:t>
        <a:bodyPr/>
        <a:lstStyle/>
        <a:p>
          <a:endParaRPr lang="en-US"/>
        </a:p>
      </dgm:t>
    </dgm:pt>
    <dgm:pt modelId="{20DE0EEB-783C-4EF3-B056-D86E67FE8916}" type="pres">
      <dgm:prSet presAssocID="{05E92592-98D5-4FE1-B99D-E955348BB4A9}" presName="Name0" presStyleCnt="0">
        <dgm:presLayoutVars>
          <dgm:chMax val="7"/>
          <dgm:chPref val="7"/>
          <dgm:dir/>
        </dgm:presLayoutVars>
      </dgm:prSet>
      <dgm:spPr/>
    </dgm:pt>
    <dgm:pt modelId="{9FFF8ED8-4D7D-492C-921A-EA30F5186997}" type="pres">
      <dgm:prSet presAssocID="{05E92592-98D5-4FE1-B99D-E955348BB4A9}" presName="Name1" presStyleCnt="0"/>
      <dgm:spPr/>
    </dgm:pt>
    <dgm:pt modelId="{7640F962-D33C-4EE7-803B-3CFD02AEBEC6}" type="pres">
      <dgm:prSet presAssocID="{05E92592-98D5-4FE1-B99D-E955348BB4A9}" presName="cycle" presStyleCnt="0"/>
      <dgm:spPr/>
    </dgm:pt>
    <dgm:pt modelId="{66B50977-5295-4AAC-AF06-E6762CD23A2C}" type="pres">
      <dgm:prSet presAssocID="{05E92592-98D5-4FE1-B99D-E955348BB4A9}" presName="srcNode" presStyleLbl="node1" presStyleIdx="0" presStyleCnt="4"/>
      <dgm:spPr/>
    </dgm:pt>
    <dgm:pt modelId="{0AD5DCA3-73B9-4ABC-808C-21D62804EDE7}" type="pres">
      <dgm:prSet presAssocID="{05E92592-98D5-4FE1-B99D-E955348BB4A9}" presName="conn" presStyleLbl="parChTrans1D2" presStyleIdx="0" presStyleCnt="1"/>
      <dgm:spPr/>
    </dgm:pt>
    <dgm:pt modelId="{FE94BEA5-613E-4BED-A964-EA0BC17FAECC}" type="pres">
      <dgm:prSet presAssocID="{05E92592-98D5-4FE1-B99D-E955348BB4A9}" presName="extraNode" presStyleLbl="node1" presStyleIdx="0" presStyleCnt="4"/>
      <dgm:spPr/>
    </dgm:pt>
    <dgm:pt modelId="{48881F26-1839-417B-B493-17972277F155}" type="pres">
      <dgm:prSet presAssocID="{05E92592-98D5-4FE1-B99D-E955348BB4A9}" presName="dstNode" presStyleLbl="node1" presStyleIdx="0" presStyleCnt="4"/>
      <dgm:spPr/>
    </dgm:pt>
    <dgm:pt modelId="{30B79A44-23C8-48ED-9C47-013FE07DC2EF}" type="pres">
      <dgm:prSet presAssocID="{6A96E9BE-7A90-498D-BF5B-232A0DFBE485}" presName="text_1" presStyleLbl="node1" presStyleIdx="0" presStyleCnt="4">
        <dgm:presLayoutVars>
          <dgm:bulletEnabled val="1"/>
        </dgm:presLayoutVars>
      </dgm:prSet>
      <dgm:spPr/>
    </dgm:pt>
    <dgm:pt modelId="{E48FA2D9-0CCC-4557-B723-0648E08A4A85}" type="pres">
      <dgm:prSet presAssocID="{6A96E9BE-7A90-498D-BF5B-232A0DFBE485}" presName="accent_1" presStyleCnt="0"/>
      <dgm:spPr/>
    </dgm:pt>
    <dgm:pt modelId="{3CBF48D4-51E2-4255-9654-17B05B387FF3}" type="pres">
      <dgm:prSet presAssocID="{6A96E9BE-7A90-498D-BF5B-232A0DFBE485}" presName="accentRepeatNode" presStyleLbl="solidFgAcc1" presStyleIdx="0" presStyleCnt="4"/>
      <dgm:spPr/>
    </dgm:pt>
    <dgm:pt modelId="{4005E4AA-1A05-45AE-8FA7-AD62992A3125}" type="pres">
      <dgm:prSet presAssocID="{1F341B0F-3823-442B-AB18-67582C64F89D}" presName="text_2" presStyleLbl="node1" presStyleIdx="1" presStyleCnt="4">
        <dgm:presLayoutVars>
          <dgm:bulletEnabled val="1"/>
        </dgm:presLayoutVars>
      </dgm:prSet>
      <dgm:spPr/>
    </dgm:pt>
    <dgm:pt modelId="{9F9A063F-B9E6-4090-9C6F-AEE8313C25A0}" type="pres">
      <dgm:prSet presAssocID="{1F341B0F-3823-442B-AB18-67582C64F89D}" presName="accent_2" presStyleCnt="0"/>
      <dgm:spPr/>
    </dgm:pt>
    <dgm:pt modelId="{CA88813E-4B85-4A4B-823B-7C4C35FC8CF3}" type="pres">
      <dgm:prSet presAssocID="{1F341B0F-3823-442B-AB18-67582C64F89D}" presName="accentRepeatNode" presStyleLbl="solidFgAcc1" presStyleIdx="1" presStyleCnt="4"/>
      <dgm:spPr/>
    </dgm:pt>
    <dgm:pt modelId="{195D41A7-6A1A-4EAC-A53F-8570466B5F5A}" type="pres">
      <dgm:prSet presAssocID="{B5AA82C7-9620-42A3-80DB-5E240E50B4CA}" presName="text_3" presStyleLbl="node1" presStyleIdx="2" presStyleCnt="4">
        <dgm:presLayoutVars>
          <dgm:bulletEnabled val="1"/>
        </dgm:presLayoutVars>
      </dgm:prSet>
      <dgm:spPr/>
    </dgm:pt>
    <dgm:pt modelId="{41B0B14D-EF71-4B36-9D58-5FDD3960D5C3}" type="pres">
      <dgm:prSet presAssocID="{B5AA82C7-9620-42A3-80DB-5E240E50B4CA}" presName="accent_3" presStyleCnt="0"/>
      <dgm:spPr/>
    </dgm:pt>
    <dgm:pt modelId="{179AAF92-191D-4534-92DC-FB014C4ADEFD}" type="pres">
      <dgm:prSet presAssocID="{B5AA82C7-9620-42A3-80DB-5E240E50B4CA}" presName="accentRepeatNode" presStyleLbl="solidFgAcc1" presStyleIdx="2" presStyleCnt="4"/>
      <dgm:spPr/>
    </dgm:pt>
    <dgm:pt modelId="{6353E956-F986-48A6-885B-60B75DD0FC11}" type="pres">
      <dgm:prSet presAssocID="{2B5F5555-A660-41C5-B77B-8E37178B7DD7}" presName="text_4" presStyleLbl="node1" presStyleIdx="3" presStyleCnt="4">
        <dgm:presLayoutVars>
          <dgm:bulletEnabled val="1"/>
        </dgm:presLayoutVars>
      </dgm:prSet>
      <dgm:spPr/>
    </dgm:pt>
    <dgm:pt modelId="{07A95BC7-C7B7-4D37-B7A8-2761BC951EDF}" type="pres">
      <dgm:prSet presAssocID="{2B5F5555-A660-41C5-B77B-8E37178B7DD7}" presName="accent_4" presStyleCnt="0"/>
      <dgm:spPr/>
    </dgm:pt>
    <dgm:pt modelId="{03831DA6-2B0C-4575-A012-AF19D1565C35}" type="pres">
      <dgm:prSet presAssocID="{2B5F5555-A660-41C5-B77B-8E37178B7DD7}" presName="accentRepeatNode" presStyleLbl="solidFgAcc1" presStyleIdx="3" presStyleCnt="4"/>
      <dgm:spPr/>
    </dgm:pt>
  </dgm:ptLst>
  <dgm:cxnLst>
    <dgm:cxn modelId="{9F933B21-E00F-488D-AC8A-B88761255E3E}" srcId="{05E92592-98D5-4FE1-B99D-E955348BB4A9}" destId="{2B5F5555-A660-41C5-B77B-8E37178B7DD7}" srcOrd="3" destOrd="0" parTransId="{5C47FDC6-75FF-4F46-BD7E-2958B8D3E25A}" sibTransId="{76CA7CF3-BA5C-4D7F-A187-1EA759F85C78}"/>
    <dgm:cxn modelId="{1B8CBE2B-FC6B-4FC9-B146-86AD429338C0}" srcId="{05E92592-98D5-4FE1-B99D-E955348BB4A9}" destId="{B5AA82C7-9620-42A3-80DB-5E240E50B4CA}" srcOrd="2" destOrd="0" parTransId="{3DF8994E-5358-4F71-8748-363BF9AE0316}" sibTransId="{138D30AA-F521-4277-A8A5-BBE8B66F23A8}"/>
    <dgm:cxn modelId="{0DBC753C-7DFF-4A03-9A51-37FAF3651B1E}" type="presOf" srcId="{1F341B0F-3823-442B-AB18-67582C64F89D}" destId="{4005E4AA-1A05-45AE-8FA7-AD62992A3125}" srcOrd="0" destOrd="0" presId="urn:microsoft.com/office/officeart/2008/layout/VerticalCurvedList"/>
    <dgm:cxn modelId="{8CE76F64-D58A-41AB-A4FF-5ADD9AA1D480}" type="presOf" srcId="{05E92592-98D5-4FE1-B99D-E955348BB4A9}" destId="{20DE0EEB-783C-4EF3-B056-D86E67FE8916}" srcOrd="0" destOrd="0" presId="urn:microsoft.com/office/officeart/2008/layout/VerticalCurvedList"/>
    <dgm:cxn modelId="{F3EB367A-9CF7-4631-9DEC-2006A2905B47}" type="presOf" srcId="{B5AA82C7-9620-42A3-80DB-5E240E50B4CA}" destId="{195D41A7-6A1A-4EAC-A53F-8570466B5F5A}" srcOrd="0" destOrd="0" presId="urn:microsoft.com/office/officeart/2008/layout/VerticalCurvedList"/>
    <dgm:cxn modelId="{4578E7AE-FB43-453F-B26B-738BE844D29C}" type="presOf" srcId="{71E22197-7058-4A9A-A158-E8736D96214B}" destId="{0AD5DCA3-73B9-4ABC-808C-21D62804EDE7}" srcOrd="0" destOrd="0" presId="urn:microsoft.com/office/officeart/2008/layout/VerticalCurvedList"/>
    <dgm:cxn modelId="{E0D998AF-A5B0-464F-BD43-6227D5CDCB9A}" type="presOf" srcId="{2B5F5555-A660-41C5-B77B-8E37178B7DD7}" destId="{6353E956-F986-48A6-885B-60B75DD0FC11}" srcOrd="0" destOrd="0" presId="urn:microsoft.com/office/officeart/2008/layout/VerticalCurvedList"/>
    <dgm:cxn modelId="{F34E4CC8-A8EF-4B3F-B66F-D16BAFE4BEA2}" srcId="{05E92592-98D5-4FE1-B99D-E955348BB4A9}" destId="{6A96E9BE-7A90-498D-BF5B-232A0DFBE485}" srcOrd="0" destOrd="0" parTransId="{A78E44AE-5B83-408D-B4C2-BF9A485AED5D}" sibTransId="{71E22197-7058-4A9A-A158-E8736D96214B}"/>
    <dgm:cxn modelId="{244B15CB-270C-47E8-AFBF-BB4AD08A9B15}" srcId="{05E92592-98D5-4FE1-B99D-E955348BB4A9}" destId="{1F341B0F-3823-442B-AB18-67582C64F89D}" srcOrd="1" destOrd="0" parTransId="{2D166AB1-71E1-4418-8DCA-792246FABD0B}" sibTransId="{80223070-30B0-4936-AD6A-7088AE8FB5FB}"/>
    <dgm:cxn modelId="{014D2ADA-BF19-4A82-83B8-3E53B212E102}" type="presOf" srcId="{6A96E9BE-7A90-498D-BF5B-232A0DFBE485}" destId="{30B79A44-23C8-48ED-9C47-013FE07DC2EF}" srcOrd="0" destOrd="0" presId="urn:microsoft.com/office/officeart/2008/layout/VerticalCurvedList"/>
    <dgm:cxn modelId="{723758CC-9DBF-45B1-99F0-9648FE0D6DC3}" type="presParOf" srcId="{20DE0EEB-783C-4EF3-B056-D86E67FE8916}" destId="{9FFF8ED8-4D7D-492C-921A-EA30F5186997}" srcOrd="0" destOrd="0" presId="urn:microsoft.com/office/officeart/2008/layout/VerticalCurvedList"/>
    <dgm:cxn modelId="{721B84C0-118D-4888-9E46-E76E0FB67C15}" type="presParOf" srcId="{9FFF8ED8-4D7D-492C-921A-EA30F5186997}" destId="{7640F962-D33C-4EE7-803B-3CFD02AEBEC6}" srcOrd="0" destOrd="0" presId="urn:microsoft.com/office/officeart/2008/layout/VerticalCurvedList"/>
    <dgm:cxn modelId="{6CFC6059-0094-478D-BDB7-69CBA7D3B347}" type="presParOf" srcId="{7640F962-D33C-4EE7-803B-3CFD02AEBEC6}" destId="{66B50977-5295-4AAC-AF06-E6762CD23A2C}" srcOrd="0" destOrd="0" presId="urn:microsoft.com/office/officeart/2008/layout/VerticalCurvedList"/>
    <dgm:cxn modelId="{69FC1DAA-C582-41B3-9564-D0E00E1D040B}" type="presParOf" srcId="{7640F962-D33C-4EE7-803B-3CFD02AEBEC6}" destId="{0AD5DCA3-73B9-4ABC-808C-21D62804EDE7}" srcOrd="1" destOrd="0" presId="urn:microsoft.com/office/officeart/2008/layout/VerticalCurvedList"/>
    <dgm:cxn modelId="{5961399A-77CD-4333-89DB-D97064AFA844}" type="presParOf" srcId="{7640F962-D33C-4EE7-803B-3CFD02AEBEC6}" destId="{FE94BEA5-613E-4BED-A964-EA0BC17FAECC}" srcOrd="2" destOrd="0" presId="urn:microsoft.com/office/officeart/2008/layout/VerticalCurvedList"/>
    <dgm:cxn modelId="{3D6029A2-1F85-4384-9FDD-D0C90D4A1173}" type="presParOf" srcId="{7640F962-D33C-4EE7-803B-3CFD02AEBEC6}" destId="{48881F26-1839-417B-B493-17972277F155}" srcOrd="3" destOrd="0" presId="urn:microsoft.com/office/officeart/2008/layout/VerticalCurvedList"/>
    <dgm:cxn modelId="{07F0F2BC-2C48-487A-9908-DE07CFC3AE06}" type="presParOf" srcId="{9FFF8ED8-4D7D-492C-921A-EA30F5186997}" destId="{30B79A44-23C8-48ED-9C47-013FE07DC2EF}" srcOrd="1" destOrd="0" presId="urn:microsoft.com/office/officeart/2008/layout/VerticalCurvedList"/>
    <dgm:cxn modelId="{D3648D5E-5DB0-49F9-86E3-3A1E4672D78A}" type="presParOf" srcId="{9FFF8ED8-4D7D-492C-921A-EA30F5186997}" destId="{E48FA2D9-0CCC-4557-B723-0648E08A4A85}" srcOrd="2" destOrd="0" presId="urn:microsoft.com/office/officeart/2008/layout/VerticalCurvedList"/>
    <dgm:cxn modelId="{D832E2F7-A23B-4503-BE43-1C223B1A6624}" type="presParOf" srcId="{E48FA2D9-0CCC-4557-B723-0648E08A4A85}" destId="{3CBF48D4-51E2-4255-9654-17B05B387FF3}" srcOrd="0" destOrd="0" presId="urn:microsoft.com/office/officeart/2008/layout/VerticalCurvedList"/>
    <dgm:cxn modelId="{C299B035-EB00-41F1-9EE5-16DB31E95662}" type="presParOf" srcId="{9FFF8ED8-4D7D-492C-921A-EA30F5186997}" destId="{4005E4AA-1A05-45AE-8FA7-AD62992A3125}" srcOrd="3" destOrd="0" presId="urn:microsoft.com/office/officeart/2008/layout/VerticalCurvedList"/>
    <dgm:cxn modelId="{F9296048-7BB0-4D8E-9B26-4E6A674F996B}" type="presParOf" srcId="{9FFF8ED8-4D7D-492C-921A-EA30F5186997}" destId="{9F9A063F-B9E6-4090-9C6F-AEE8313C25A0}" srcOrd="4" destOrd="0" presId="urn:microsoft.com/office/officeart/2008/layout/VerticalCurvedList"/>
    <dgm:cxn modelId="{F8AEA3C5-FB9B-47F5-8BDF-CFAF68244C44}" type="presParOf" srcId="{9F9A063F-B9E6-4090-9C6F-AEE8313C25A0}" destId="{CA88813E-4B85-4A4B-823B-7C4C35FC8CF3}" srcOrd="0" destOrd="0" presId="urn:microsoft.com/office/officeart/2008/layout/VerticalCurvedList"/>
    <dgm:cxn modelId="{19951029-56AE-4563-9907-9B3EFCFB01C3}" type="presParOf" srcId="{9FFF8ED8-4D7D-492C-921A-EA30F5186997}" destId="{195D41A7-6A1A-4EAC-A53F-8570466B5F5A}" srcOrd="5" destOrd="0" presId="urn:microsoft.com/office/officeart/2008/layout/VerticalCurvedList"/>
    <dgm:cxn modelId="{44B169D1-654C-43C5-8A4D-35D69BC907E5}" type="presParOf" srcId="{9FFF8ED8-4D7D-492C-921A-EA30F5186997}" destId="{41B0B14D-EF71-4B36-9D58-5FDD3960D5C3}" srcOrd="6" destOrd="0" presId="urn:microsoft.com/office/officeart/2008/layout/VerticalCurvedList"/>
    <dgm:cxn modelId="{5303ED99-FA57-4C7F-A4C3-35A7AA4E16AB}" type="presParOf" srcId="{41B0B14D-EF71-4B36-9D58-5FDD3960D5C3}" destId="{179AAF92-191D-4534-92DC-FB014C4ADEFD}" srcOrd="0" destOrd="0" presId="urn:microsoft.com/office/officeart/2008/layout/VerticalCurvedList"/>
    <dgm:cxn modelId="{D76CE3B1-2869-438D-9322-9857C5A2D686}" type="presParOf" srcId="{9FFF8ED8-4D7D-492C-921A-EA30F5186997}" destId="{6353E956-F986-48A6-885B-60B75DD0FC11}" srcOrd="7" destOrd="0" presId="urn:microsoft.com/office/officeart/2008/layout/VerticalCurvedList"/>
    <dgm:cxn modelId="{48253439-8D27-4B3F-9193-981401B6A5DD}" type="presParOf" srcId="{9FFF8ED8-4D7D-492C-921A-EA30F5186997}" destId="{07A95BC7-C7B7-4D37-B7A8-2761BC951EDF}" srcOrd="8" destOrd="0" presId="urn:microsoft.com/office/officeart/2008/layout/VerticalCurvedList"/>
    <dgm:cxn modelId="{EF264113-D3E9-43E7-A0D1-20846B40380E}" type="presParOf" srcId="{07A95BC7-C7B7-4D37-B7A8-2761BC951EDF}" destId="{03831DA6-2B0C-4575-A012-AF19D1565C35}"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1A4F1FA-896A-4707-A146-E801C7C6F851}" type="doc">
      <dgm:prSet loTypeId="urn:microsoft.com/office/officeart/2005/8/layout/default" loCatId="list" qsTypeId="urn:microsoft.com/office/officeart/2005/8/quickstyle/simple3" qsCatId="simple" csTypeId="urn:microsoft.com/office/officeart/2005/8/colors/accent3_2" csCatId="accent3" phldr="1"/>
      <dgm:spPr/>
      <dgm:t>
        <a:bodyPr/>
        <a:lstStyle/>
        <a:p>
          <a:endParaRPr lang="en-US"/>
        </a:p>
      </dgm:t>
    </dgm:pt>
    <dgm:pt modelId="{3BBA3EC6-1738-45EC-8138-E000F0D175EA}">
      <dgm:prSet phldrT="[Text]"/>
      <dgm:spPr/>
      <dgm:t>
        <a:bodyPr/>
        <a:lstStyle/>
        <a:p>
          <a:r>
            <a:rPr lang="en-US" dirty="0"/>
            <a:t>Costly, long-term but sustainable</a:t>
          </a:r>
        </a:p>
      </dgm:t>
    </dgm:pt>
    <dgm:pt modelId="{3AD3B97E-99FC-4110-8117-129B845EF3C5}" type="parTrans" cxnId="{0661458A-51D0-47F7-A441-A34FBAF8D340}">
      <dgm:prSet/>
      <dgm:spPr/>
      <dgm:t>
        <a:bodyPr/>
        <a:lstStyle/>
        <a:p>
          <a:endParaRPr lang="en-US"/>
        </a:p>
      </dgm:t>
    </dgm:pt>
    <dgm:pt modelId="{E5233959-6FD9-4062-AE14-63164A08F4DF}" type="sibTrans" cxnId="{0661458A-51D0-47F7-A441-A34FBAF8D340}">
      <dgm:prSet/>
      <dgm:spPr/>
      <dgm:t>
        <a:bodyPr/>
        <a:lstStyle/>
        <a:p>
          <a:endParaRPr lang="en-US"/>
        </a:p>
      </dgm:t>
    </dgm:pt>
    <dgm:pt modelId="{0A87769F-1D32-4FE7-BE10-EDA8792F5090}">
      <dgm:prSet phldrT="[Text]"/>
      <dgm:spPr/>
      <dgm:t>
        <a:bodyPr/>
        <a:lstStyle/>
        <a:p>
          <a:r>
            <a:rPr lang="en-US" dirty="0"/>
            <a:t>Need to solve financial problem of nurses while training</a:t>
          </a:r>
        </a:p>
      </dgm:t>
    </dgm:pt>
    <dgm:pt modelId="{8DDF57FA-67E7-4014-806E-C87702E66CC3}" type="parTrans" cxnId="{BF5F0479-ABFA-4B46-A02C-3AD2BF17DA1E}">
      <dgm:prSet/>
      <dgm:spPr/>
      <dgm:t>
        <a:bodyPr/>
        <a:lstStyle/>
        <a:p>
          <a:endParaRPr lang="en-US"/>
        </a:p>
      </dgm:t>
    </dgm:pt>
    <dgm:pt modelId="{F3F57F41-68AA-41B8-987E-4C8B01AE558C}" type="sibTrans" cxnId="{BF5F0479-ABFA-4B46-A02C-3AD2BF17DA1E}">
      <dgm:prSet/>
      <dgm:spPr/>
      <dgm:t>
        <a:bodyPr/>
        <a:lstStyle/>
        <a:p>
          <a:endParaRPr lang="en-US"/>
        </a:p>
      </dgm:t>
    </dgm:pt>
    <dgm:pt modelId="{9AA18399-3BC9-49E0-A85A-0F7E76062583}">
      <dgm:prSet phldrT="[Text]"/>
      <dgm:spPr/>
      <dgm:t>
        <a:bodyPr/>
        <a:lstStyle/>
        <a:p>
          <a:r>
            <a:rPr lang="en-US" dirty="0"/>
            <a:t>Coordination between NHS and commissioners of training</a:t>
          </a:r>
        </a:p>
      </dgm:t>
    </dgm:pt>
    <dgm:pt modelId="{86C00A33-ED4F-436C-A2DA-389EC7DCCD92}" type="parTrans" cxnId="{5A32E4A4-89E5-4371-99FA-2AC64481F9B8}">
      <dgm:prSet/>
      <dgm:spPr/>
      <dgm:t>
        <a:bodyPr/>
        <a:lstStyle/>
        <a:p>
          <a:endParaRPr lang="en-US"/>
        </a:p>
      </dgm:t>
    </dgm:pt>
    <dgm:pt modelId="{3AAAD80E-A4A3-47BC-B6D9-AC633E9852DC}" type="sibTrans" cxnId="{5A32E4A4-89E5-4371-99FA-2AC64481F9B8}">
      <dgm:prSet/>
      <dgm:spPr/>
      <dgm:t>
        <a:bodyPr/>
        <a:lstStyle/>
        <a:p>
          <a:endParaRPr lang="en-US"/>
        </a:p>
      </dgm:t>
    </dgm:pt>
    <dgm:pt modelId="{7042858A-EB9A-470A-ADCB-9057B0D05E35}" type="pres">
      <dgm:prSet presAssocID="{C1A4F1FA-896A-4707-A146-E801C7C6F851}" presName="diagram" presStyleCnt="0">
        <dgm:presLayoutVars>
          <dgm:dir/>
          <dgm:resizeHandles val="exact"/>
        </dgm:presLayoutVars>
      </dgm:prSet>
      <dgm:spPr/>
    </dgm:pt>
    <dgm:pt modelId="{2E953060-554D-49BF-82D1-977E0B8EDB84}" type="pres">
      <dgm:prSet presAssocID="{3BBA3EC6-1738-45EC-8138-E000F0D175EA}" presName="node" presStyleLbl="node1" presStyleIdx="0" presStyleCnt="3">
        <dgm:presLayoutVars>
          <dgm:bulletEnabled val="1"/>
        </dgm:presLayoutVars>
      </dgm:prSet>
      <dgm:spPr/>
    </dgm:pt>
    <dgm:pt modelId="{368CA498-2A4F-46E5-9D39-C55C32B131D3}" type="pres">
      <dgm:prSet presAssocID="{E5233959-6FD9-4062-AE14-63164A08F4DF}" presName="sibTrans" presStyleCnt="0"/>
      <dgm:spPr/>
    </dgm:pt>
    <dgm:pt modelId="{0B32832F-4DBB-44AD-A9F1-AB1D171B4E0E}" type="pres">
      <dgm:prSet presAssocID="{0A87769F-1D32-4FE7-BE10-EDA8792F5090}" presName="node" presStyleLbl="node1" presStyleIdx="1" presStyleCnt="3">
        <dgm:presLayoutVars>
          <dgm:bulletEnabled val="1"/>
        </dgm:presLayoutVars>
      </dgm:prSet>
      <dgm:spPr/>
    </dgm:pt>
    <dgm:pt modelId="{35928107-5E93-4D4C-B8A8-D4FEFFAE3EA7}" type="pres">
      <dgm:prSet presAssocID="{F3F57F41-68AA-41B8-987E-4C8B01AE558C}" presName="sibTrans" presStyleCnt="0"/>
      <dgm:spPr/>
    </dgm:pt>
    <dgm:pt modelId="{73CD89FB-53A5-4378-A8B4-41FD83F9DBEB}" type="pres">
      <dgm:prSet presAssocID="{9AA18399-3BC9-49E0-A85A-0F7E76062583}" presName="node" presStyleLbl="node1" presStyleIdx="2" presStyleCnt="3">
        <dgm:presLayoutVars>
          <dgm:bulletEnabled val="1"/>
        </dgm:presLayoutVars>
      </dgm:prSet>
      <dgm:spPr/>
    </dgm:pt>
  </dgm:ptLst>
  <dgm:cxnLst>
    <dgm:cxn modelId="{4AF9C810-D186-4F19-9ABE-27C787D43321}" type="presOf" srcId="{0A87769F-1D32-4FE7-BE10-EDA8792F5090}" destId="{0B32832F-4DBB-44AD-A9F1-AB1D171B4E0E}" srcOrd="0" destOrd="0" presId="urn:microsoft.com/office/officeart/2005/8/layout/default"/>
    <dgm:cxn modelId="{DF41CE5D-6FD6-4D8F-A66E-932F71357FEA}" type="presOf" srcId="{C1A4F1FA-896A-4707-A146-E801C7C6F851}" destId="{7042858A-EB9A-470A-ADCB-9057B0D05E35}" srcOrd="0" destOrd="0" presId="urn:microsoft.com/office/officeart/2005/8/layout/default"/>
    <dgm:cxn modelId="{BF5F0479-ABFA-4B46-A02C-3AD2BF17DA1E}" srcId="{C1A4F1FA-896A-4707-A146-E801C7C6F851}" destId="{0A87769F-1D32-4FE7-BE10-EDA8792F5090}" srcOrd="1" destOrd="0" parTransId="{8DDF57FA-67E7-4014-806E-C87702E66CC3}" sibTransId="{F3F57F41-68AA-41B8-987E-4C8B01AE558C}"/>
    <dgm:cxn modelId="{0661458A-51D0-47F7-A441-A34FBAF8D340}" srcId="{C1A4F1FA-896A-4707-A146-E801C7C6F851}" destId="{3BBA3EC6-1738-45EC-8138-E000F0D175EA}" srcOrd="0" destOrd="0" parTransId="{3AD3B97E-99FC-4110-8117-129B845EF3C5}" sibTransId="{E5233959-6FD9-4062-AE14-63164A08F4DF}"/>
    <dgm:cxn modelId="{5A32E4A4-89E5-4371-99FA-2AC64481F9B8}" srcId="{C1A4F1FA-896A-4707-A146-E801C7C6F851}" destId="{9AA18399-3BC9-49E0-A85A-0F7E76062583}" srcOrd="2" destOrd="0" parTransId="{86C00A33-ED4F-436C-A2DA-389EC7DCCD92}" sibTransId="{3AAAD80E-A4A3-47BC-B6D9-AC633E9852DC}"/>
    <dgm:cxn modelId="{B7894BAE-F295-4C6C-B228-65F5C44F4BB6}" type="presOf" srcId="{9AA18399-3BC9-49E0-A85A-0F7E76062583}" destId="{73CD89FB-53A5-4378-A8B4-41FD83F9DBEB}" srcOrd="0" destOrd="0" presId="urn:microsoft.com/office/officeart/2005/8/layout/default"/>
    <dgm:cxn modelId="{32E7EBE7-E1E9-4502-AA71-233823A82122}" type="presOf" srcId="{3BBA3EC6-1738-45EC-8138-E000F0D175EA}" destId="{2E953060-554D-49BF-82D1-977E0B8EDB84}" srcOrd="0" destOrd="0" presId="urn:microsoft.com/office/officeart/2005/8/layout/default"/>
    <dgm:cxn modelId="{A25945AB-A419-468A-B7CE-4E0B1A413221}" type="presParOf" srcId="{7042858A-EB9A-470A-ADCB-9057B0D05E35}" destId="{2E953060-554D-49BF-82D1-977E0B8EDB84}" srcOrd="0" destOrd="0" presId="urn:microsoft.com/office/officeart/2005/8/layout/default"/>
    <dgm:cxn modelId="{599B6837-B2C1-4E38-B026-FA4506411B5A}" type="presParOf" srcId="{7042858A-EB9A-470A-ADCB-9057B0D05E35}" destId="{368CA498-2A4F-46E5-9D39-C55C32B131D3}" srcOrd="1" destOrd="0" presId="urn:microsoft.com/office/officeart/2005/8/layout/default"/>
    <dgm:cxn modelId="{DF8F310B-5DE8-4F89-A329-64E56CE82BBF}" type="presParOf" srcId="{7042858A-EB9A-470A-ADCB-9057B0D05E35}" destId="{0B32832F-4DBB-44AD-A9F1-AB1D171B4E0E}" srcOrd="2" destOrd="0" presId="urn:microsoft.com/office/officeart/2005/8/layout/default"/>
    <dgm:cxn modelId="{B875E70E-C389-485B-89EF-F19745FE3283}" type="presParOf" srcId="{7042858A-EB9A-470A-ADCB-9057B0D05E35}" destId="{35928107-5E93-4D4C-B8A8-D4FEFFAE3EA7}" srcOrd="3" destOrd="0" presId="urn:microsoft.com/office/officeart/2005/8/layout/default"/>
    <dgm:cxn modelId="{76721DF6-A41E-4B1A-870B-6FB813042C99}" type="presParOf" srcId="{7042858A-EB9A-470A-ADCB-9057B0D05E35}" destId="{73CD89FB-53A5-4378-A8B4-41FD83F9DBEB}"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3880482-5B8F-4389-B3E6-DEDC3391C102}" type="doc">
      <dgm:prSet loTypeId="urn:microsoft.com/office/officeart/2009/layout/ReverseList" loCatId="relationship" qsTypeId="urn:microsoft.com/office/officeart/2005/8/quickstyle/simple1" qsCatId="simple" csTypeId="urn:microsoft.com/office/officeart/2005/8/colors/accent1_2" csCatId="accent1" phldr="1"/>
      <dgm:spPr/>
      <dgm:t>
        <a:bodyPr/>
        <a:lstStyle/>
        <a:p>
          <a:endParaRPr lang="en-US"/>
        </a:p>
      </dgm:t>
    </dgm:pt>
    <dgm:pt modelId="{3787914F-F44E-47C4-9299-0E6B296AAFCF}">
      <dgm:prSet phldrT="[Text]"/>
      <dgm:spPr/>
      <dgm:t>
        <a:bodyPr/>
        <a:lstStyle/>
        <a:p>
          <a:r>
            <a:rPr lang="en-US" dirty="0"/>
            <a:t>Making a better place to work</a:t>
          </a:r>
        </a:p>
      </dgm:t>
    </dgm:pt>
    <dgm:pt modelId="{AC7C93A1-00FF-433B-9A90-14EAEA062526}" type="parTrans" cxnId="{B6A6B22A-29CE-4431-93FF-08B351983B56}">
      <dgm:prSet/>
      <dgm:spPr/>
      <dgm:t>
        <a:bodyPr/>
        <a:lstStyle/>
        <a:p>
          <a:endParaRPr lang="en-US"/>
        </a:p>
      </dgm:t>
    </dgm:pt>
    <dgm:pt modelId="{CD45925D-7211-4229-A82B-68BB160A17B2}" type="sibTrans" cxnId="{B6A6B22A-29CE-4431-93FF-08B351983B56}">
      <dgm:prSet/>
      <dgm:spPr/>
      <dgm:t>
        <a:bodyPr/>
        <a:lstStyle/>
        <a:p>
          <a:endParaRPr lang="en-US"/>
        </a:p>
      </dgm:t>
    </dgm:pt>
    <dgm:pt modelId="{FE18C861-1B77-4673-8456-E4ABC8F90FB6}">
      <dgm:prSet phldrT="[Text]"/>
      <dgm:spPr/>
      <dgm:t>
        <a:bodyPr/>
        <a:lstStyle/>
        <a:p>
          <a:r>
            <a:rPr lang="en-US" dirty="0"/>
            <a:t>Providing a good career plan</a:t>
          </a:r>
        </a:p>
      </dgm:t>
    </dgm:pt>
    <dgm:pt modelId="{F63C7CF1-5509-4356-A5A5-020B7BAB9F5A}" type="parTrans" cxnId="{FC25B4DB-129B-4F23-9235-A709E78B4338}">
      <dgm:prSet/>
      <dgm:spPr/>
      <dgm:t>
        <a:bodyPr/>
        <a:lstStyle/>
        <a:p>
          <a:endParaRPr lang="en-US"/>
        </a:p>
      </dgm:t>
    </dgm:pt>
    <dgm:pt modelId="{D77AF1E5-E95C-488C-B686-F74FDE884BED}" type="sibTrans" cxnId="{FC25B4DB-129B-4F23-9235-A709E78B4338}">
      <dgm:prSet/>
      <dgm:spPr/>
      <dgm:t>
        <a:bodyPr/>
        <a:lstStyle/>
        <a:p>
          <a:endParaRPr lang="en-US"/>
        </a:p>
      </dgm:t>
    </dgm:pt>
    <dgm:pt modelId="{A244DB0B-9702-410E-B1DE-E0BEE88441A3}" type="pres">
      <dgm:prSet presAssocID="{C3880482-5B8F-4389-B3E6-DEDC3391C102}" presName="Name0" presStyleCnt="0">
        <dgm:presLayoutVars>
          <dgm:chMax val="2"/>
          <dgm:chPref val="2"/>
          <dgm:animLvl val="lvl"/>
        </dgm:presLayoutVars>
      </dgm:prSet>
      <dgm:spPr/>
    </dgm:pt>
    <dgm:pt modelId="{B57B613A-4682-4359-A478-E40654E5C82D}" type="pres">
      <dgm:prSet presAssocID="{C3880482-5B8F-4389-B3E6-DEDC3391C102}" presName="LeftText" presStyleLbl="revTx" presStyleIdx="0" presStyleCnt="0">
        <dgm:presLayoutVars>
          <dgm:bulletEnabled val="1"/>
        </dgm:presLayoutVars>
      </dgm:prSet>
      <dgm:spPr/>
    </dgm:pt>
    <dgm:pt modelId="{5B45B22E-C72E-4100-BDDC-D1FD54D85C11}" type="pres">
      <dgm:prSet presAssocID="{C3880482-5B8F-4389-B3E6-DEDC3391C102}" presName="LeftNode" presStyleLbl="bgImgPlace1" presStyleIdx="0" presStyleCnt="2">
        <dgm:presLayoutVars>
          <dgm:chMax val="2"/>
          <dgm:chPref val="2"/>
        </dgm:presLayoutVars>
      </dgm:prSet>
      <dgm:spPr/>
    </dgm:pt>
    <dgm:pt modelId="{D11C703D-D5B9-4A2F-9086-479A2DEF3B69}" type="pres">
      <dgm:prSet presAssocID="{C3880482-5B8F-4389-B3E6-DEDC3391C102}" presName="RightText" presStyleLbl="revTx" presStyleIdx="0" presStyleCnt="0">
        <dgm:presLayoutVars>
          <dgm:bulletEnabled val="1"/>
        </dgm:presLayoutVars>
      </dgm:prSet>
      <dgm:spPr/>
    </dgm:pt>
    <dgm:pt modelId="{0C8AE38C-2958-4B67-9FBA-2AD621F666D8}" type="pres">
      <dgm:prSet presAssocID="{C3880482-5B8F-4389-B3E6-DEDC3391C102}" presName="RightNode" presStyleLbl="bgImgPlace1" presStyleIdx="1" presStyleCnt="2">
        <dgm:presLayoutVars>
          <dgm:chMax val="0"/>
          <dgm:chPref val="0"/>
        </dgm:presLayoutVars>
      </dgm:prSet>
      <dgm:spPr/>
    </dgm:pt>
    <dgm:pt modelId="{BD89A93A-B1EF-4E33-9059-428F5BE6583D}" type="pres">
      <dgm:prSet presAssocID="{C3880482-5B8F-4389-B3E6-DEDC3391C102}" presName="TopArrow" presStyleLbl="node1" presStyleIdx="0" presStyleCnt="2"/>
      <dgm:spPr/>
    </dgm:pt>
    <dgm:pt modelId="{735D393F-CA1A-4D6D-8751-18D35B37B3A2}" type="pres">
      <dgm:prSet presAssocID="{C3880482-5B8F-4389-B3E6-DEDC3391C102}" presName="BottomArrow" presStyleLbl="node1" presStyleIdx="1" presStyleCnt="2"/>
      <dgm:spPr/>
    </dgm:pt>
  </dgm:ptLst>
  <dgm:cxnLst>
    <dgm:cxn modelId="{61333E22-0DF8-4A4C-8E0D-C8D7E3BD7CEA}" type="presOf" srcId="{3787914F-F44E-47C4-9299-0E6B296AAFCF}" destId="{B57B613A-4682-4359-A478-E40654E5C82D}" srcOrd="0" destOrd="0" presId="urn:microsoft.com/office/officeart/2009/layout/ReverseList"/>
    <dgm:cxn modelId="{B6A6B22A-29CE-4431-93FF-08B351983B56}" srcId="{C3880482-5B8F-4389-B3E6-DEDC3391C102}" destId="{3787914F-F44E-47C4-9299-0E6B296AAFCF}" srcOrd="0" destOrd="0" parTransId="{AC7C93A1-00FF-433B-9A90-14EAEA062526}" sibTransId="{CD45925D-7211-4229-A82B-68BB160A17B2}"/>
    <dgm:cxn modelId="{8AC18D31-641C-4D98-A73E-A260B9DAD337}" type="presOf" srcId="{FE18C861-1B77-4673-8456-E4ABC8F90FB6}" destId="{D11C703D-D5B9-4A2F-9086-479A2DEF3B69}" srcOrd="0" destOrd="0" presId="urn:microsoft.com/office/officeart/2009/layout/ReverseList"/>
    <dgm:cxn modelId="{486B5D33-8BE6-4125-9C0E-EAEA3ABA6D2A}" type="presOf" srcId="{FE18C861-1B77-4673-8456-E4ABC8F90FB6}" destId="{0C8AE38C-2958-4B67-9FBA-2AD621F666D8}" srcOrd="1" destOrd="0" presId="urn:microsoft.com/office/officeart/2009/layout/ReverseList"/>
    <dgm:cxn modelId="{5281B98A-DC02-46D8-8266-7EE7491816B3}" type="presOf" srcId="{3787914F-F44E-47C4-9299-0E6B296AAFCF}" destId="{5B45B22E-C72E-4100-BDDC-D1FD54D85C11}" srcOrd="1" destOrd="0" presId="urn:microsoft.com/office/officeart/2009/layout/ReverseList"/>
    <dgm:cxn modelId="{FC25B4DB-129B-4F23-9235-A709E78B4338}" srcId="{C3880482-5B8F-4389-B3E6-DEDC3391C102}" destId="{FE18C861-1B77-4673-8456-E4ABC8F90FB6}" srcOrd="1" destOrd="0" parTransId="{F63C7CF1-5509-4356-A5A5-020B7BAB9F5A}" sibTransId="{D77AF1E5-E95C-488C-B686-F74FDE884BED}"/>
    <dgm:cxn modelId="{3DC780E7-3375-4191-9283-DA1E075C486B}" type="presOf" srcId="{C3880482-5B8F-4389-B3E6-DEDC3391C102}" destId="{A244DB0B-9702-410E-B1DE-E0BEE88441A3}" srcOrd="0" destOrd="0" presId="urn:microsoft.com/office/officeart/2009/layout/ReverseList"/>
    <dgm:cxn modelId="{229D099E-B218-445E-A2D2-9ECA83428100}" type="presParOf" srcId="{A244DB0B-9702-410E-B1DE-E0BEE88441A3}" destId="{B57B613A-4682-4359-A478-E40654E5C82D}" srcOrd="0" destOrd="0" presId="urn:microsoft.com/office/officeart/2009/layout/ReverseList"/>
    <dgm:cxn modelId="{A553A7A7-F4E8-4159-82AA-3C03834B4900}" type="presParOf" srcId="{A244DB0B-9702-410E-B1DE-E0BEE88441A3}" destId="{5B45B22E-C72E-4100-BDDC-D1FD54D85C11}" srcOrd="1" destOrd="0" presId="urn:microsoft.com/office/officeart/2009/layout/ReverseList"/>
    <dgm:cxn modelId="{ACAAAF00-A9E8-4334-88D9-D292EB2A47DB}" type="presParOf" srcId="{A244DB0B-9702-410E-B1DE-E0BEE88441A3}" destId="{D11C703D-D5B9-4A2F-9086-479A2DEF3B69}" srcOrd="2" destOrd="0" presId="urn:microsoft.com/office/officeart/2009/layout/ReverseList"/>
    <dgm:cxn modelId="{B30860E8-04F7-43E0-ACD6-14BCDE83DEFA}" type="presParOf" srcId="{A244DB0B-9702-410E-B1DE-E0BEE88441A3}" destId="{0C8AE38C-2958-4B67-9FBA-2AD621F666D8}" srcOrd="3" destOrd="0" presId="urn:microsoft.com/office/officeart/2009/layout/ReverseList"/>
    <dgm:cxn modelId="{022537F5-2767-4CC6-B29B-D6A8E4285A23}" type="presParOf" srcId="{A244DB0B-9702-410E-B1DE-E0BEE88441A3}" destId="{BD89A93A-B1EF-4E33-9059-428F5BE6583D}" srcOrd="4" destOrd="0" presId="urn:microsoft.com/office/officeart/2009/layout/ReverseList"/>
    <dgm:cxn modelId="{DFD8AF83-B9B6-4E0E-9B9E-B141D1CED1EF}" type="presParOf" srcId="{A244DB0B-9702-410E-B1DE-E0BEE88441A3}" destId="{735D393F-CA1A-4D6D-8751-18D35B37B3A2}" srcOrd="5" destOrd="0" presId="urn:microsoft.com/office/officeart/2009/layout/Revers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4FB1F-C845-4DCF-BB33-152D65C57494}">
      <dsp:nvSpPr>
        <dsp:cNvPr id="0" name=""/>
        <dsp:cNvSpPr/>
      </dsp:nvSpPr>
      <dsp:spPr>
        <a:xfrm>
          <a:off x="1123491" y="316785"/>
          <a:ext cx="4093845" cy="4093845"/>
        </a:xfrm>
        <a:prstGeom prst="pie">
          <a:avLst>
            <a:gd name="adj1" fmla="val 16200000"/>
            <a:gd name="adj2" fmla="val 1800000"/>
          </a:avLst>
        </a:prstGeom>
        <a:gradFill rotWithShape="0">
          <a:gsLst>
            <a:gs pos="0">
              <a:schemeClr val="accent2">
                <a:shade val="80000"/>
                <a:hueOff val="0"/>
                <a:satOff val="0"/>
                <a:lumOff val="0"/>
                <a:alphaOff val="0"/>
                <a:lumMod val="110000"/>
                <a:satMod val="105000"/>
                <a:tint val="67000"/>
              </a:schemeClr>
            </a:gs>
            <a:gs pos="50000">
              <a:schemeClr val="accent2">
                <a:shade val="80000"/>
                <a:hueOff val="0"/>
                <a:satOff val="0"/>
                <a:lumOff val="0"/>
                <a:alphaOff val="0"/>
                <a:lumMod val="105000"/>
                <a:satMod val="103000"/>
                <a:tint val="73000"/>
              </a:schemeClr>
            </a:gs>
            <a:gs pos="100000">
              <a:schemeClr val="accent2">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Shortage of Healthcare Staffs</a:t>
          </a:r>
        </a:p>
      </dsp:txBody>
      <dsp:txXfrm>
        <a:off x="3281045" y="1184290"/>
        <a:ext cx="1462087" cy="1218406"/>
      </dsp:txXfrm>
    </dsp:sp>
    <dsp:sp modelId="{0BB3CDD1-BBE5-40DB-9D40-8CFFFC101E13}">
      <dsp:nvSpPr>
        <dsp:cNvPr id="0" name=""/>
        <dsp:cNvSpPr/>
      </dsp:nvSpPr>
      <dsp:spPr>
        <a:xfrm>
          <a:off x="1039177" y="462994"/>
          <a:ext cx="4093845" cy="4093845"/>
        </a:xfrm>
        <a:prstGeom prst="pie">
          <a:avLst>
            <a:gd name="adj1" fmla="val 1800000"/>
            <a:gd name="adj2" fmla="val 9000000"/>
          </a:avLst>
        </a:prstGeom>
        <a:gradFill rotWithShape="0">
          <a:gsLst>
            <a:gs pos="0">
              <a:schemeClr val="accent2">
                <a:shade val="80000"/>
                <a:hueOff val="-240708"/>
                <a:satOff val="5083"/>
                <a:lumOff val="13541"/>
                <a:alphaOff val="0"/>
                <a:lumMod val="110000"/>
                <a:satMod val="105000"/>
                <a:tint val="67000"/>
              </a:schemeClr>
            </a:gs>
            <a:gs pos="50000">
              <a:schemeClr val="accent2">
                <a:shade val="80000"/>
                <a:hueOff val="-240708"/>
                <a:satOff val="5083"/>
                <a:lumOff val="13541"/>
                <a:alphaOff val="0"/>
                <a:lumMod val="105000"/>
                <a:satMod val="103000"/>
                <a:tint val="73000"/>
              </a:schemeClr>
            </a:gs>
            <a:gs pos="100000">
              <a:schemeClr val="accent2">
                <a:shade val="80000"/>
                <a:hueOff val="-240708"/>
                <a:satOff val="5083"/>
                <a:lumOff val="1354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Negative Impact on Healthcare System</a:t>
          </a:r>
        </a:p>
      </dsp:txBody>
      <dsp:txXfrm>
        <a:off x="2013902" y="3119120"/>
        <a:ext cx="2193131" cy="1072197"/>
      </dsp:txXfrm>
    </dsp:sp>
    <dsp:sp modelId="{E27F01DD-B6F9-43B4-B220-AD376815B5AF}">
      <dsp:nvSpPr>
        <dsp:cNvPr id="0" name=""/>
        <dsp:cNvSpPr/>
      </dsp:nvSpPr>
      <dsp:spPr>
        <a:xfrm>
          <a:off x="954863" y="316785"/>
          <a:ext cx="4093845" cy="4093845"/>
        </a:xfrm>
        <a:prstGeom prst="pie">
          <a:avLst>
            <a:gd name="adj1" fmla="val 9000000"/>
            <a:gd name="adj2" fmla="val 16200000"/>
          </a:avLst>
        </a:prstGeom>
        <a:gradFill rotWithShape="0">
          <a:gsLst>
            <a:gs pos="0">
              <a:schemeClr val="accent2">
                <a:shade val="80000"/>
                <a:hueOff val="-481415"/>
                <a:satOff val="10166"/>
                <a:lumOff val="27081"/>
                <a:alphaOff val="0"/>
                <a:lumMod val="110000"/>
                <a:satMod val="105000"/>
                <a:tint val="67000"/>
              </a:schemeClr>
            </a:gs>
            <a:gs pos="50000">
              <a:schemeClr val="accent2">
                <a:shade val="80000"/>
                <a:hueOff val="-481415"/>
                <a:satOff val="10166"/>
                <a:lumOff val="27081"/>
                <a:alphaOff val="0"/>
                <a:lumMod val="105000"/>
                <a:satMod val="103000"/>
                <a:tint val="73000"/>
              </a:schemeClr>
            </a:gs>
            <a:gs pos="100000">
              <a:schemeClr val="accent2">
                <a:shade val="80000"/>
                <a:hueOff val="-481415"/>
                <a:satOff val="10166"/>
                <a:lumOff val="2708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More Stress on The Existing Staffs</a:t>
          </a:r>
        </a:p>
      </dsp:txBody>
      <dsp:txXfrm>
        <a:off x="1429067" y="1184290"/>
        <a:ext cx="1462087" cy="1218406"/>
      </dsp:txXfrm>
    </dsp:sp>
    <dsp:sp modelId="{389301AB-0627-4186-86A5-F35EBD902830}">
      <dsp:nvSpPr>
        <dsp:cNvPr id="0" name=""/>
        <dsp:cNvSpPr/>
      </dsp:nvSpPr>
      <dsp:spPr>
        <a:xfrm>
          <a:off x="870400" y="63357"/>
          <a:ext cx="4600702" cy="4600702"/>
        </a:xfrm>
        <a:prstGeom prst="circularArrow">
          <a:avLst>
            <a:gd name="adj1" fmla="val 5085"/>
            <a:gd name="adj2" fmla="val 327528"/>
            <a:gd name="adj3" fmla="val 1472472"/>
            <a:gd name="adj4" fmla="val 16199432"/>
            <a:gd name="adj5" fmla="val 5932"/>
          </a:avLst>
        </a:prstGeom>
        <a:gradFill rotWithShape="0">
          <a:gsLst>
            <a:gs pos="0">
              <a:schemeClr val="accent2">
                <a:shade val="90000"/>
                <a:hueOff val="0"/>
                <a:satOff val="0"/>
                <a:lumOff val="0"/>
                <a:alphaOff val="0"/>
                <a:lumMod val="110000"/>
                <a:satMod val="105000"/>
                <a:tint val="67000"/>
              </a:schemeClr>
            </a:gs>
            <a:gs pos="50000">
              <a:schemeClr val="accent2">
                <a:shade val="90000"/>
                <a:hueOff val="0"/>
                <a:satOff val="0"/>
                <a:lumOff val="0"/>
                <a:alphaOff val="0"/>
                <a:lumMod val="105000"/>
                <a:satMod val="103000"/>
                <a:tint val="73000"/>
              </a:schemeClr>
            </a:gs>
            <a:gs pos="100000">
              <a:schemeClr val="accent2">
                <a:shade val="9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DF358869-46BF-42C0-B251-E2DF7F0B759B}">
      <dsp:nvSpPr>
        <dsp:cNvPr id="0" name=""/>
        <dsp:cNvSpPr/>
      </dsp:nvSpPr>
      <dsp:spPr>
        <a:xfrm>
          <a:off x="785748" y="209307"/>
          <a:ext cx="4600702" cy="4600702"/>
        </a:xfrm>
        <a:prstGeom prst="circularArrow">
          <a:avLst>
            <a:gd name="adj1" fmla="val 5085"/>
            <a:gd name="adj2" fmla="val 327528"/>
            <a:gd name="adj3" fmla="val 8671970"/>
            <a:gd name="adj4" fmla="val 1800502"/>
            <a:gd name="adj5" fmla="val 5932"/>
          </a:avLst>
        </a:prstGeom>
        <a:gradFill rotWithShape="0">
          <a:gsLst>
            <a:gs pos="0">
              <a:schemeClr val="accent2">
                <a:shade val="90000"/>
                <a:hueOff val="-240726"/>
                <a:satOff val="1208"/>
                <a:lumOff val="12130"/>
                <a:alphaOff val="0"/>
                <a:lumMod val="110000"/>
                <a:satMod val="105000"/>
                <a:tint val="67000"/>
              </a:schemeClr>
            </a:gs>
            <a:gs pos="50000">
              <a:schemeClr val="accent2">
                <a:shade val="90000"/>
                <a:hueOff val="-240726"/>
                <a:satOff val="1208"/>
                <a:lumOff val="12130"/>
                <a:alphaOff val="0"/>
                <a:lumMod val="105000"/>
                <a:satMod val="103000"/>
                <a:tint val="73000"/>
              </a:schemeClr>
            </a:gs>
            <a:gs pos="100000">
              <a:schemeClr val="accent2">
                <a:shade val="90000"/>
                <a:hueOff val="-240726"/>
                <a:satOff val="1208"/>
                <a:lumOff val="1213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60634EEF-96AF-4455-91FE-8E138BCBF036}">
      <dsp:nvSpPr>
        <dsp:cNvPr id="0" name=""/>
        <dsp:cNvSpPr/>
      </dsp:nvSpPr>
      <dsp:spPr>
        <a:xfrm>
          <a:off x="701097" y="63357"/>
          <a:ext cx="4600702" cy="4600702"/>
        </a:xfrm>
        <a:prstGeom prst="circularArrow">
          <a:avLst>
            <a:gd name="adj1" fmla="val 5085"/>
            <a:gd name="adj2" fmla="val 327528"/>
            <a:gd name="adj3" fmla="val 15873039"/>
            <a:gd name="adj4" fmla="val 9000000"/>
            <a:gd name="adj5" fmla="val 5932"/>
          </a:avLst>
        </a:prstGeom>
        <a:gradFill rotWithShape="0">
          <a:gsLst>
            <a:gs pos="0">
              <a:schemeClr val="accent2">
                <a:shade val="90000"/>
                <a:hueOff val="-481452"/>
                <a:satOff val="2416"/>
                <a:lumOff val="24259"/>
                <a:alphaOff val="0"/>
                <a:lumMod val="110000"/>
                <a:satMod val="105000"/>
                <a:tint val="67000"/>
              </a:schemeClr>
            </a:gs>
            <a:gs pos="50000">
              <a:schemeClr val="accent2">
                <a:shade val="90000"/>
                <a:hueOff val="-481452"/>
                <a:satOff val="2416"/>
                <a:lumOff val="24259"/>
                <a:alphaOff val="0"/>
                <a:lumMod val="105000"/>
                <a:satMod val="103000"/>
                <a:tint val="73000"/>
              </a:schemeClr>
            </a:gs>
            <a:gs pos="100000">
              <a:schemeClr val="accent2">
                <a:shade val="90000"/>
                <a:hueOff val="-481452"/>
                <a:satOff val="2416"/>
                <a:lumOff val="24259"/>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C89A13-3844-4766-957B-633B51863A44}">
      <dsp:nvSpPr>
        <dsp:cNvPr id="0" name=""/>
        <dsp:cNvSpPr/>
      </dsp:nvSpPr>
      <dsp:spPr>
        <a:xfrm>
          <a:off x="5625185" y="1482419"/>
          <a:ext cx="2453805" cy="2454259"/>
        </a:xfrm>
        <a:prstGeom prst="ellips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021F5E28-C305-4D65-AB84-9ACCA50C2E4A}">
      <dsp:nvSpPr>
        <dsp:cNvPr id="0" name=""/>
        <dsp:cNvSpPr/>
      </dsp:nvSpPr>
      <dsp:spPr>
        <a:xfrm>
          <a:off x="5706659" y="1564242"/>
          <a:ext cx="2290857" cy="2290613"/>
        </a:xfrm>
        <a:prstGeom prst="ellips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Severely damaging the entire health system of the country</a:t>
          </a:r>
        </a:p>
      </dsp:txBody>
      <dsp:txXfrm>
        <a:off x="6034153" y="1891534"/>
        <a:ext cx="1635870" cy="1636029"/>
      </dsp:txXfrm>
    </dsp:sp>
    <dsp:sp modelId="{E97C216C-0AD5-4597-A2C7-7B1B71ECDED1}">
      <dsp:nvSpPr>
        <dsp:cNvPr id="0" name=""/>
        <dsp:cNvSpPr/>
      </dsp:nvSpPr>
      <dsp:spPr>
        <a:xfrm rot="2700000">
          <a:off x="3092062" y="1485386"/>
          <a:ext cx="2447894" cy="2447894"/>
        </a:xfrm>
        <a:prstGeom prst="teardrop">
          <a:avLst>
            <a:gd name="adj" fmla="val 100000"/>
          </a:avLst>
        </a:prstGeom>
        <a:solidFill>
          <a:schemeClr val="accent4">
            <a:hueOff val="4900445"/>
            <a:satOff val="-20388"/>
            <a:lumOff val="480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5C28208-8398-4E06-9A27-BF0B889A11AF}">
      <dsp:nvSpPr>
        <dsp:cNvPr id="0" name=""/>
        <dsp:cNvSpPr/>
      </dsp:nvSpPr>
      <dsp:spPr>
        <a:xfrm>
          <a:off x="3170581" y="1564242"/>
          <a:ext cx="2290857" cy="2290613"/>
        </a:xfrm>
        <a:prstGeom prst="ellipse">
          <a:avLst/>
        </a:prstGeom>
        <a:solidFill>
          <a:schemeClr val="lt1">
            <a:alpha val="90000"/>
            <a:hueOff val="0"/>
            <a:satOff val="0"/>
            <a:lumOff val="0"/>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Creating a vicious circle</a:t>
          </a:r>
        </a:p>
      </dsp:txBody>
      <dsp:txXfrm>
        <a:off x="3498075" y="1891534"/>
        <a:ext cx="1635870" cy="1636029"/>
      </dsp:txXfrm>
    </dsp:sp>
    <dsp:sp modelId="{3B4A3625-AA90-411F-987E-33A8C1CD2470}">
      <dsp:nvSpPr>
        <dsp:cNvPr id="0" name=""/>
        <dsp:cNvSpPr/>
      </dsp:nvSpPr>
      <dsp:spPr>
        <a:xfrm rot="2700000">
          <a:off x="555984" y="1485386"/>
          <a:ext cx="2447894" cy="2447894"/>
        </a:xfrm>
        <a:prstGeom prst="teardrop">
          <a:avLst>
            <a:gd name="adj" fmla="val 100000"/>
          </a:avLst>
        </a:prstGeom>
        <a:solidFill>
          <a:schemeClr val="accent4">
            <a:hueOff val="9800891"/>
            <a:satOff val="-40777"/>
            <a:lumOff val="960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C5CFA7E-78B8-4CAB-A87C-D1EFD28DEEEE}">
      <dsp:nvSpPr>
        <dsp:cNvPr id="0" name=""/>
        <dsp:cNvSpPr/>
      </dsp:nvSpPr>
      <dsp:spPr>
        <a:xfrm>
          <a:off x="634503" y="1564242"/>
          <a:ext cx="2290857" cy="2290613"/>
        </a:xfrm>
        <a:prstGeom prst="ellipse">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Affecting both the employees and the organizations</a:t>
          </a:r>
        </a:p>
      </dsp:txBody>
      <dsp:txXfrm>
        <a:off x="961997" y="1891534"/>
        <a:ext cx="1635870" cy="16360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AA3AC-E800-4C18-86D6-790E38CF9C74}">
      <dsp:nvSpPr>
        <dsp:cNvPr id="0" name=""/>
        <dsp:cNvSpPr/>
      </dsp:nvSpPr>
      <dsp:spPr>
        <a:xfrm>
          <a:off x="-6278272" y="-967992"/>
          <a:ext cx="7532451" cy="7532451"/>
        </a:xfrm>
        <a:prstGeom prst="blockArc">
          <a:avLst>
            <a:gd name="adj1" fmla="val 18900000"/>
            <a:gd name="adj2" fmla="val 2700000"/>
            <a:gd name="adj3" fmla="val 287"/>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6ADCDC-BFFB-4141-A36D-801E4A0AE379}">
      <dsp:nvSpPr>
        <dsp:cNvPr id="0" name=""/>
        <dsp:cNvSpPr/>
      </dsp:nvSpPr>
      <dsp:spPr>
        <a:xfrm>
          <a:off x="1028770" y="799511"/>
          <a:ext cx="7645441" cy="15987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81280" rIns="81280" bIns="81280" numCol="1" spcCol="1270" anchor="t" anchorCtr="0">
          <a:noAutofit/>
        </a:bodyPr>
        <a:lstStyle/>
        <a:p>
          <a:pPr marL="0" lvl="0" indent="0" algn="l" defTabSz="1422400">
            <a:lnSpc>
              <a:spcPct val="90000"/>
            </a:lnSpc>
            <a:spcBef>
              <a:spcPct val="0"/>
            </a:spcBef>
            <a:spcAft>
              <a:spcPct val="35000"/>
            </a:spcAft>
            <a:buNone/>
          </a:pPr>
          <a:r>
            <a:rPr lang="en-US" sz="3200" kern="1200" dirty="0"/>
            <a:t>Political</a:t>
          </a:r>
        </a:p>
        <a:p>
          <a:pPr marL="228600" lvl="1" indent="-228600" algn="l" defTabSz="1066800">
            <a:lnSpc>
              <a:spcPct val="90000"/>
            </a:lnSpc>
            <a:spcBef>
              <a:spcPct val="0"/>
            </a:spcBef>
            <a:spcAft>
              <a:spcPct val="15000"/>
            </a:spcAft>
            <a:buChar char="•"/>
          </a:pPr>
          <a:r>
            <a:rPr lang="en-US" sz="2400" kern="1200" dirty="0"/>
            <a:t>Brexit hit on foreign professionals &amp; workforce</a:t>
          </a:r>
        </a:p>
        <a:p>
          <a:pPr marL="228600" lvl="1" indent="-228600" algn="l" defTabSz="1066800">
            <a:lnSpc>
              <a:spcPct val="90000"/>
            </a:lnSpc>
            <a:spcBef>
              <a:spcPct val="0"/>
            </a:spcBef>
            <a:spcAft>
              <a:spcPct val="15000"/>
            </a:spcAft>
            <a:buChar char="•"/>
          </a:pPr>
          <a:r>
            <a:rPr lang="en-US" sz="2400" kern="1200" dirty="0"/>
            <a:t>Businesses moving outside of UK</a:t>
          </a:r>
        </a:p>
      </dsp:txBody>
      <dsp:txXfrm>
        <a:off x="1028770" y="799511"/>
        <a:ext cx="7645441" cy="1598798"/>
      </dsp:txXfrm>
    </dsp:sp>
    <dsp:sp modelId="{A12E64E6-1532-40A8-BC10-D3697001144E}">
      <dsp:nvSpPr>
        <dsp:cNvPr id="0" name=""/>
        <dsp:cNvSpPr/>
      </dsp:nvSpPr>
      <dsp:spPr>
        <a:xfrm>
          <a:off x="29521" y="599661"/>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D060FC8A-A895-400D-99E0-FB701DE36E61}">
      <dsp:nvSpPr>
        <dsp:cNvPr id="0" name=""/>
        <dsp:cNvSpPr/>
      </dsp:nvSpPr>
      <dsp:spPr>
        <a:xfrm>
          <a:off x="1028770" y="3019659"/>
          <a:ext cx="7645441" cy="19557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81280" rIns="81280" bIns="81280" numCol="1" spcCol="1270" anchor="t" anchorCtr="0">
          <a:noAutofit/>
        </a:bodyPr>
        <a:lstStyle/>
        <a:p>
          <a:pPr marL="0" lvl="0" indent="0" algn="l" defTabSz="1422400">
            <a:lnSpc>
              <a:spcPct val="90000"/>
            </a:lnSpc>
            <a:spcBef>
              <a:spcPct val="0"/>
            </a:spcBef>
            <a:spcAft>
              <a:spcPct val="35000"/>
            </a:spcAft>
            <a:buNone/>
          </a:pPr>
          <a:r>
            <a:rPr lang="en-US" sz="3200" kern="1200" dirty="0"/>
            <a:t>Economical</a:t>
          </a:r>
        </a:p>
        <a:p>
          <a:pPr marL="171450" lvl="1" indent="-171450" algn="l" defTabSz="800100">
            <a:lnSpc>
              <a:spcPct val="90000"/>
            </a:lnSpc>
            <a:spcBef>
              <a:spcPct val="0"/>
            </a:spcBef>
            <a:spcAft>
              <a:spcPct val="15000"/>
            </a:spcAft>
            <a:buChar char="•"/>
          </a:pPr>
          <a:r>
            <a:rPr lang="en-US" sz="1800" kern="1200" dirty="0"/>
            <a:t>Drop of national budget</a:t>
          </a:r>
        </a:p>
        <a:p>
          <a:pPr marL="171450" lvl="1" indent="-171450" algn="l" defTabSz="800100">
            <a:lnSpc>
              <a:spcPct val="90000"/>
            </a:lnSpc>
            <a:spcBef>
              <a:spcPct val="0"/>
            </a:spcBef>
            <a:spcAft>
              <a:spcPct val="15000"/>
            </a:spcAft>
            <a:buChar char="•"/>
          </a:pPr>
          <a:r>
            <a:rPr lang="en-US" sz="1800" kern="1200" dirty="0"/>
            <a:t>Removing student bursary</a:t>
          </a:r>
        </a:p>
        <a:p>
          <a:pPr marL="171450" lvl="1" indent="-171450" algn="l" defTabSz="800100">
            <a:lnSpc>
              <a:spcPct val="90000"/>
            </a:lnSpc>
            <a:spcBef>
              <a:spcPct val="0"/>
            </a:spcBef>
            <a:spcAft>
              <a:spcPct val="15000"/>
            </a:spcAft>
            <a:buChar char="•"/>
          </a:pPr>
          <a:r>
            <a:rPr lang="en-US" sz="1800" kern="1200" dirty="0"/>
            <a:t>Low funding in nursing placements</a:t>
          </a:r>
        </a:p>
        <a:p>
          <a:pPr marL="171450" lvl="1" indent="-171450" algn="l" defTabSz="800100">
            <a:lnSpc>
              <a:spcPct val="90000"/>
            </a:lnSpc>
            <a:spcBef>
              <a:spcPct val="0"/>
            </a:spcBef>
            <a:spcAft>
              <a:spcPct val="15000"/>
            </a:spcAft>
            <a:buChar char="•"/>
          </a:pPr>
          <a:r>
            <a:rPr lang="en-US" sz="1800" kern="1200" dirty="0"/>
            <a:t>Less financial support</a:t>
          </a:r>
        </a:p>
      </dsp:txBody>
      <dsp:txXfrm>
        <a:off x="1028770" y="3019659"/>
        <a:ext cx="7645441" cy="1955794"/>
      </dsp:txXfrm>
    </dsp:sp>
    <dsp:sp modelId="{9898C010-502A-4046-A502-A1E479492CFC}">
      <dsp:nvSpPr>
        <dsp:cNvPr id="0" name=""/>
        <dsp:cNvSpPr/>
      </dsp:nvSpPr>
      <dsp:spPr>
        <a:xfrm>
          <a:off x="29521" y="2998307"/>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AA3AC-E800-4C18-86D6-790E38CF9C74}">
      <dsp:nvSpPr>
        <dsp:cNvPr id="0" name=""/>
        <dsp:cNvSpPr/>
      </dsp:nvSpPr>
      <dsp:spPr>
        <a:xfrm>
          <a:off x="-6278272" y="-967992"/>
          <a:ext cx="7532451" cy="7532451"/>
        </a:xfrm>
        <a:prstGeom prst="blockArc">
          <a:avLst>
            <a:gd name="adj1" fmla="val 18900000"/>
            <a:gd name="adj2" fmla="val 2700000"/>
            <a:gd name="adj3" fmla="val 287"/>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6ADCDC-BFFB-4141-A36D-801E4A0AE379}">
      <dsp:nvSpPr>
        <dsp:cNvPr id="0" name=""/>
        <dsp:cNvSpPr/>
      </dsp:nvSpPr>
      <dsp:spPr>
        <a:xfrm>
          <a:off x="1028770" y="799511"/>
          <a:ext cx="7645441" cy="15987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76200" rIns="76200" bIns="76200" numCol="1" spcCol="1270" anchor="t" anchorCtr="0">
          <a:noAutofit/>
        </a:bodyPr>
        <a:lstStyle/>
        <a:p>
          <a:pPr marL="0" lvl="0" indent="0" algn="l" defTabSz="1333500">
            <a:lnSpc>
              <a:spcPct val="90000"/>
            </a:lnSpc>
            <a:spcBef>
              <a:spcPct val="0"/>
            </a:spcBef>
            <a:spcAft>
              <a:spcPct val="35000"/>
            </a:spcAft>
            <a:buNone/>
          </a:pPr>
          <a:r>
            <a:rPr lang="en-US" sz="3000" kern="1200" dirty="0"/>
            <a:t>Social</a:t>
          </a:r>
        </a:p>
        <a:p>
          <a:pPr marL="228600" lvl="1" indent="-228600" algn="l" defTabSz="1022350">
            <a:lnSpc>
              <a:spcPct val="90000"/>
            </a:lnSpc>
            <a:spcBef>
              <a:spcPct val="0"/>
            </a:spcBef>
            <a:spcAft>
              <a:spcPct val="15000"/>
            </a:spcAft>
            <a:buChar char="•"/>
          </a:pPr>
          <a:r>
            <a:rPr lang="en-US" sz="2300" kern="1200" dirty="0"/>
            <a:t>High Aging population</a:t>
          </a:r>
        </a:p>
        <a:p>
          <a:pPr marL="228600" lvl="1" indent="-228600" algn="l" defTabSz="1022350">
            <a:lnSpc>
              <a:spcPct val="90000"/>
            </a:lnSpc>
            <a:spcBef>
              <a:spcPct val="0"/>
            </a:spcBef>
            <a:spcAft>
              <a:spcPct val="15000"/>
            </a:spcAft>
            <a:buChar char="•"/>
          </a:pPr>
          <a:r>
            <a:rPr lang="en-US" sz="2300" kern="1200" dirty="0"/>
            <a:t>Inequality in progression opportunities for women</a:t>
          </a:r>
        </a:p>
      </dsp:txBody>
      <dsp:txXfrm>
        <a:off x="1028770" y="799511"/>
        <a:ext cx="7645441" cy="1598798"/>
      </dsp:txXfrm>
    </dsp:sp>
    <dsp:sp modelId="{A12E64E6-1532-40A8-BC10-D3697001144E}">
      <dsp:nvSpPr>
        <dsp:cNvPr id="0" name=""/>
        <dsp:cNvSpPr/>
      </dsp:nvSpPr>
      <dsp:spPr>
        <a:xfrm>
          <a:off x="29521" y="599661"/>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D060FC8A-A895-400D-99E0-FB701DE36E61}">
      <dsp:nvSpPr>
        <dsp:cNvPr id="0" name=""/>
        <dsp:cNvSpPr/>
      </dsp:nvSpPr>
      <dsp:spPr>
        <a:xfrm>
          <a:off x="1028770" y="3198157"/>
          <a:ext cx="7645441" cy="15987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76200" rIns="76200" bIns="76200" numCol="1" spcCol="1270" anchor="t" anchorCtr="0">
          <a:noAutofit/>
        </a:bodyPr>
        <a:lstStyle/>
        <a:p>
          <a:pPr marL="0" lvl="0" indent="0" algn="l" defTabSz="1333500">
            <a:lnSpc>
              <a:spcPct val="90000"/>
            </a:lnSpc>
            <a:spcBef>
              <a:spcPct val="0"/>
            </a:spcBef>
            <a:spcAft>
              <a:spcPct val="35000"/>
            </a:spcAft>
            <a:buNone/>
          </a:pPr>
          <a:r>
            <a:rPr lang="en-US" sz="3000" kern="1200" dirty="0"/>
            <a:t>Technological</a:t>
          </a:r>
        </a:p>
        <a:p>
          <a:pPr marL="228600" lvl="1" indent="-228600" algn="l" defTabSz="1022350">
            <a:lnSpc>
              <a:spcPct val="90000"/>
            </a:lnSpc>
            <a:spcBef>
              <a:spcPct val="0"/>
            </a:spcBef>
            <a:spcAft>
              <a:spcPct val="15000"/>
            </a:spcAft>
            <a:buChar char="•"/>
          </a:pPr>
          <a:r>
            <a:rPr lang="en-US" sz="2300" kern="1200" dirty="0"/>
            <a:t>Less exposure to modern technology</a:t>
          </a:r>
        </a:p>
        <a:p>
          <a:pPr marL="228600" lvl="1" indent="-228600" algn="l" defTabSz="1022350">
            <a:lnSpc>
              <a:spcPct val="90000"/>
            </a:lnSpc>
            <a:spcBef>
              <a:spcPct val="0"/>
            </a:spcBef>
            <a:spcAft>
              <a:spcPct val="15000"/>
            </a:spcAft>
            <a:buChar char="•"/>
          </a:pPr>
          <a:r>
            <a:rPr lang="en-US" sz="2300" kern="1200" dirty="0"/>
            <a:t>Improper training fund </a:t>
          </a:r>
        </a:p>
      </dsp:txBody>
      <dsp:txXfrm>
        <a:off x="1028770" y="3198157"/>
        <a:ext cx="7645441" cy="1598798"/>
      </dsp:txXfrm>
    </dsp:sp>
    <dsp:sp modelId="{9898C010-502A-4046-A502-A1E479492CFC}">
      <dsp:nvSpPr>
        <dsp:cNvPr id="0" name=""/>
        <dsp:cNvSpPr/>
      </dsp:nvSpPr>
      <dsp:spPr>
        <a:xfrm>
          <a:off x="29521" y="2998307"/>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AA3AC-E800-4C18-86D6-790E38CF9C74}">
      <dsp:nvSpPr>
        <dsp:cNvPr id="0" name=""/>
        <dsp:cNvSpPr/>
      </dsp:nvSpPr>
      <dsp:spPr>
        <a:xfrm>
          <a:off x="-6278272" y="-967992"/>
          <a:ext cx="7532451" cy="7532451"/>
        </a:xfrm>
        <a:prstGeom prst="blockArc">
          <a:avLst>
            <a:gd name="adj1" fmla="val 18900000"/>
            <a:gd name="adj2" fmla="val 2700000"/>
            <a:gd name="adj3" fmla="val 287"/>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6ADCDC-BFFB-4141-A36D-801E4A0AE379}">
      <dsp:nvSpPr>
        <dsp:cNvPr id="0" name=""/>
        <dsp:cNvSpPr/>
      </dsp:nvSpPr>
      <dsp:spPr>
        <a:xfrm>
          <a:off x="1028770" y="799511"/>
          <a:ext cx="7645441" cy="15987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114300" rIns="114300" bIns="114300" numCol="1" spcCol="1270" anchor="t" anchorCtr="0">
          <a:noAutofit/>
        </a:bodyPr>
        <a:lstStyle/>
        <a:p>
          <a:pPr marL="0" lvl="0" indent="0" algn="l" defTabSz="2000250">
            <a:lnSpc>
              <a:spcPct val="90000"/>
            </a:lnSpc>
            <a:spcBef>
              <a:spcPct val="0"/>
            </a:spcBef>
            <a:spcAft>
              <a:spcPct val="35000"/>
            </a:spcAft>
            <a:buNone/>
          </a:pPr>
          <a:r>
            <a:rPr lang="en-US" sz="4500" kern="1200" dirty="0"/>
            <a:t>Legal</a:t>
          </a:r>
        </a:p>
        <a:p>
          <a:pPr marL="285750" lvl="1" indent="-285750" algn="l" defTabSz="1555750">
            <a:lnSpc>
              <a:spcPct val="90000"/>
            </a:lnSpc>
            <a:spcBef>
              <a:spcPct val="0"/>
            </a:spcBef>
            <a:spcAft>
              <a:spcPct val="15000"/>
            </a:spcAft>
            <a:buChar char="•"/>
          </a:pPr>
          <a:r>
            <a:rPr lang="en-US" sz="3500" kern="1200" dirty="0"/>
            <a:t>Litigation case</a:t>
          </a:r>
        </a:p>
      </dsp:txBody>
      <dsp:txXfrm>
        <a:off x="1028770" y="799511"/>
        <a:ext cx="7645441" cy="1598798"/>
      </dsp:txXfrm>
    </dsp:sp>
    <dsp:sp modelId="{A12E64E6-1532-40A8-BC10-D3697001144E}">
      <dsp:nvSpPr>
        <dsp:cNvPr id="0" name=""/>
        <dsp:cNvSpPr/>
      </dsp:nvSpPr>
      <dsp:spPr>
        <a:xfrm>
          <a:off x="29521" y="599661"/>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D060FC8A-A895-400D-99E0-FB701DE36E61}">
      <dsp:nvSpPr>
        <dsp:cNvPr id="0" name=""/>
        <dsp:cNvSpPr/>
      </dsp:nvSpPr>
      <dsp:spPr>
        <a:xfrm>
          <a:off x="1028770" y="3198157"/>
          <a:ext cx="7645441" cy="15987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114300" rIns="114300" bIns="114300" numCol="1" spcCol="1270" anchor="t" anchorCtr="0">
          <a:noAutofit/>
        </a:bodyPr>
        <a:lstStyle/>
        <a:p>
          <a:pPr marL="0" lvl="0" indent="0" algn="l" defTabSz="2000250">
            <a:lnSpc>
              <a:spcPct val="90000"/>
            </a:lnSpc>
            <a:spcBef>
              <a:spcPct val="0"/>
            </a:spcBef>
            <a:spcAft>
              <a:spcPct val="35000"/>
            </a:spcAft>
            <a:buNone/>
          </a:pPr>
          <a:r>
            <a:rPr lang="en-US" sz="4500" kern="1200" dirty="0"/>
            <a:t>Environmental</a:t>
          </a:r>
        </a:p>
        <a:p>
          <a:pPr marL="285750" lvl="1" indent="-285750" algn="l" defTabSz="1555750">
            <a:lnSpc>
              <a:spcPct val="90000"/>
            </a:lnSpc>
            <a:spcBef>
              <a:spcPct val="0"/>
            </a:spcBef>
            <a:spcAft>
              <a:spcPct val="15000"/>
            </a:spcAft>
            <a:buChar char="•"/>
          </a:pPr>
          <a:r>
            <a:rPr lang="en-US" sz="3500" kern="1200" dirty="0"/>
            <a:t>Exposure to COVID-19</a:t>
          </a:r>
        </a:p>
      </dsp:txBody>
      <dsp:txXfrm>
        <a:off x="1028770" y="3198157"/>
        <a:ext cx="7645441" cy="1598798"/>
      </dsp:txXfrm>
    </dsp:sp>
    <dsp:sp modelId="{9898C010-502A-4046-A502-A1E479492CFC}">
      <dsp:nvSpPr>
        <dsp:cNvPr id="0" name=""/>
        <dsp:cNvSpPr/>
      </dsp:nvSpPr>
      <dsp:spPr>
        <a:xfrm>
          <a:off x="29521" y="2998307"/>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E9166-B4F2-4A5A-981F-7EAF4894F122}">
      <dsp:nvSpPr>
        <dsp:cNvPr id="0" name=""/>
        <dsp:cNvSpPr/>
      </dsp:nvSpPr>
      <dsp:spPr>
        <a:xfrm>
          <a:off x="1221978" y="2645"/>
          <a:ext cx="2706687" cy="162401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Workforce Redesign</a:t>
          </a:r>
        </a:p>
      </dsp:txBody>
      <dsp:txXfrm>
        <a:off x="1221978" y="2645"/>
        <a:ext cx="2706687" cy="1624012"/>
      </dsp:txXfrm>
    </dsp:sp>
    <dsp:sp modelId="{D04D084B-100D-40C2-9F71-91457338D94E}">
      <dsp:nvSpPr>
        <dsp:cNvPr id="0" name=""/>
        <dsp:cNvSpPr/>
      </dsp:nvSpPr>
      <dsp:spPr>
        <a:xfrm>
          <a:off x="4199334" y="2645"/>
          <a:ext cx="2706687" cy="162401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Recruiting part-time</a:t>
          </a:r>
        </a:p>
      </dsp:txBody>
      <dsp:txXfrm>
        <a:off x="4199334" y="2645"/>
        <a:ext cx="2706687" cy="1624012"/>
      </dsp:txXfrm>
    </dsp:sp>
    <dsp:sp modelId="{983C7EC7-1A56-4219-A21A-A32F57752036}">
      <dsp:nvSpPr>
        <dsp:cNvPr id="0" name=""/>
        <dsp:cNvSpPr/>
      </dsp:nvSpPr>
      <dsp:spPr>
        <a:xfrm>
          <a:off x="1221978" y="1897327"/>
          <a:ext cx="2706687" cy="162401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Hiring International Workers</a:t>
          </a:r>
        </a:p>
      </dsp:txBody>
      <dsp:txXfrm>
        <a:off x="1221978" y="1897327"/>
        <a:ext cx="2706687" cy="1624012"/>
      </dsp:txXfrm>
    </dsp:sp>
    <dsp:sp modelId="{6EA2530C-EE93-4775-9CF0-4FE0CDC1DF38}">
      <dsp:nvSpPr>
        <dsp:cNvPr id="0" name=""/>
        <dsp:cNvSpPr/>
      </dsp:nvSpPr>
      <dsp:spPr>
        <a:xfrm>
          <a:off x="4199334" y="1897327"/>
          <a:ext cx="2706687" cy="162401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Increasing Training and Education</a:t>
          </a:r>
        </a:p>
      </dsp:txBody>
      <dsp:txXfrm>
        <a:off x="4199334" y="1897327"/>
        <a:ext cx="2706687" cy="1624012"/>
      </dsp:txXfrm>
    </dsp:sp>
    <dsp:sp modelId="{83775802-E9A1-4210-9A24-0562B91E85E7}">
      <dsp:nvSpPr>
        <dsp:cNvPr id="0" name=""/>
        <dsp:cNvSpPr/>
      </dsp:nvSpPr>
      <dsp:spPr>
        <a:xfrm>
          <a:off x="1221978" y="3792008"/>
          <a:ext cx="2706687" cy="162401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Workforce planning</a:t>
          </a:r>
        </a:p>
      </dsp:txBody>
      <dsp:txXfrm>
        <a:off x="1221978" y="3792008"/>
        <a:ext cx="2706687" cy="1624012"/>
      </dsp:txXfrm>
    </dsp:sp>
    <dsp:sp modelId="{ACE8521D-668F-4E5B-944D-A31DB9FC1948}">
      <dsp:nvSpPr>
        <dsp:cNvPr id="0" name=""/>
        <dsp:cNvSpPr/>
      </dsp:nvSpPr>
      <dsp:spPr>
        <a:xfrm>
          <a:off x="4199334" y="3792008"/>
          <a:ext cx="2706687" cy="162401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Modifying Pay Policy</a:t>
          </a:r>
        </a:p>
      </dsp:txBody>
      <dsp:txXfrm>
        <a:off x="4199334" y="3792008"/>
        <a:ext cx="2706687" cy="162401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59578-869B-4F87-808D-58074F4072AE}">
      <dsp:nvSpPr>
        <dsp:cNvPr id="0" name=""/>
        <dsp:cNvSpPr/>
      </dsp:nvSpPr>
      <dsp:spPr>
        <a:xfrm>
          <a:off x="0" y="0"/>
          <a:ext cx="8128000" cy="1625600"/>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r>
            <a:rPr lang="en-US" sz="6400" kern="1200" dirty="0"/>
            <a:t>Redesigning Workforce</a:t>
          </a:r>
        </a:p>
      </dsp:txBody>
      <dsp:txXfrm>
        <a:off x="0" y="0"/>
        <a:ext cx="8128000" cy="1625600"/>
      </dsp:txXfrm>
    </dsp:sp>
    <dsp:sp modelId="{9A4C8415-A5C0-4537-BCD9-95330C89A2D2}">
      <dsp:nvSpPr>
        <dsp:cNvPr id="0" name=""/>
        <dsp:cNvSpPr/>
      </dsp:nvSpPr>
      <dsp:spPr>
        <a:xfrm>
          <a:off x="3968" y="1625600"/>
          <a:ext cx="2706687" cy="3413760"/>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Redesigning the primary care team</a:t>
          </a:r>
        </a:p>
      </dsp:txBody>
      <dsp:txXfrm>
        <a:off x="3968" y="1625600"/>
        <a:ext cx="2706687" cy="3413760"/>
      </dsp:txXfrm>
    </dsp:sp>
    <dsp:sp modelId="{4D86600E-2B21-40AA-9CC8-5895DF93974E}">
      <dsp:nvSpPr>
        <dsp:cNvPr id="0" name=""/>
        <dsp:cNvSpPr/>
      </dsp:nvSpPr>
      <dsp:spPr>
        <a:xfrm>
          <a:off x="2710656" y="1625600"/>
          <a:ext cx="2706687" cy="3413760"/>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Reskilling the staff</a:t>
          </a:r>
        </a:p>
      </dsp:txBody>
      <dsp:txXfrm>
        <a:off x="2710656" y="1625600"/>
        <a:ext cx="2706687" cy="3413760"/>
      </dsp:txXfrm>
    </dsp:sp>
    <dsp:sp modelId="{E4C34335-36CC-470F-A2BC-F1A9C7674CC0}">
      <dsp:nvSpPr>
        <dsp:cNvPr id="0" name=""/>
        <dsp:cNvSpPr/>
      </dsp:nvSpPr>
      <dsp:spPr>
        <a:xfrm>
          <a:off x="5417343" y="1625600"/>
          <a:ext cx="2706687" cy="3413760"/>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Utilizing new technologies properly</a:t>
          </a:r>
        </a:p>
      </dsp:txBody>
      <dsp:txXfrm>
        <a:off x="5417343" y="1625600"/>
        <a:ext cx="2706687" cy="3413760"/>
      </dsp:txXfrm>
    </dsp:sp>
    <dsp:sp modelId="{D226EDDF-B3A2-4CEF-9069-DD43971546D6}">
      <dsp:nvSpPr>
        <dsp:cNvPr id="0" name=""/>
        <dsp:cNvSpPr/>
      </dsp:nvSpPr>
      <dsp:spPr>
        <a:xfrm>
          <a:off x="0" y="5039360"/>
          <a:ext cx="8128000" cy="379306"/>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E23758-60F9-4ADA-8FE2-6927EA7D028C}">
      <dsp:nvSpPr>
        <dsp:cNvPr id="0" name=""/>
        <dsp:cNvSpPr/>
      </dsp:nvSpPr>
      <dsp:spPr>
        <a:xfrm>
          <a:off x="609599" y="0"/>
          <a:ext cx="6908800" cy="5418667"/>
        </a:xfrm>
        <a:prstGeom prst="rightArrow">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9F5A9BCF-FB74-4159-B1A9-D218A06B07CB}">
      <dsp:nvSpPr>
        <dsp:cNvPr id="0" name=""/>
        <dsp:cNvSpPr/>
      </dsp:nvSpPr>
      <dsp:spPr>
        <a:xfrm>
          <a:off x="275431" y="1625600"/>
          <a:ext cx="2438400" cy="2167466"/>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Identifying the staff resigning at early age</a:t>
          </a:r>
        </a:p>
      </dsp:txBody>
      <dsp:txXfrm>
        <a:off x="381238" y="1731407"/>
        <a:ext cx="2226786" cy="1955852"/>
      </dsp:txXfrm>
    </dsp:sp>
    <dsp:sp modelId="{FAEE0140-8E31-4C8D-B728-145DA4BD0AC3}">
      <dsp:nvSpPr>
        <dsp:cNvPr id="0" name=""/>
        <dsp:cNvSpPr/>
      </dsp:nvSpPr>
      <dsp:spPr>
        <a:xfrm>
          <a:off x="2844799" y="1625600"/>
          <a:ext cx="2438400" cy="2167466"/>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Identifying skilled staff</a:t>
          </a:r>
        </a:p>
      </dsp:txBody>
      <dsp:txXfrm>
        <a:off x="2950606" y="1731407"/>
        <a:ext cx="2226786" cy="1955852"/>
      </dsp:txXfrm>
    </dsp:sp>
    <dsp:sp modelId="{2BC70A26-1F37-4DDA-AE14-D33C273783E7}">
      <dsp:nvSpPr>
        <dsp:cNvPr id="0" name=""/>
        <dsp:cNvSpPr/>
      </dsp:nvSpPr>
      <dsp:spPr>
        <a:xfrm>
          <a:off x="5414168" y="1625600"/>
          <a:ext cx="2438400" cy="2167466"/>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Recruiting part-time staff</a:t>
          </a:r>
        </a:p>
      </dsp:txBody>
      <dsp:txXfrm>
        <a:off x="5519975" y="1731407"/>
        <a:ext cx="2226786" cy="195585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D5DCA3-73B9-4ABC-808C-21D62804EDE7}">
      <dsp:nvSpPr>
        <dsp:cNvPr id="0" name=""/>
        <dsp:cNvSpPr/>
      </dsp:nvSpPr>
      <dsp:spPr>
        <a:xfrm>
          <a:off x="-6126981" y="-937410"/>
          <a:ext cx="7293488" cy="7293488"/>
        </a:xfrm>
        <a:prstGeom prst="blockArc">
          <a:avLst>
            <a:gd name="adj1" fmla="val 18900000"/>
            <a:gd name="adj2" fmla="val 2700000"/>
            <a:gd name="adj3" fmla="val 296"/>
          </a:avLst>
        </a:pr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B79A44-23C8-48ED-9C47-013FE07DC2EF}">
      <dsp:nvSpPr>
        <dsp:cNvPr id="0" name=""/>
        <dsp:cNvSpPr/>
      </dsp:nvSpPr>
      <dsp:spPr>
        <a:xfrm>
          <a:off x="610504" y="416587"/>
          <a:ext cx="7440913" cy="83360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t>Ethical International Recruitment</a:t>
          </a:r>
        </a:p>
      </dsp:txBody>
      <dsp:txXfrm>
        <a:off x="610504" y="416587"/>
        <a:ext cx="7440913" cy="833607"/>
      </dsp:txXfrm>
    </dsp:sp>
    <dsp:sp modelId="{3CBF48D4-51E2-4255-9654-17B05B387FF3}">
      <dsp:nvSpPr>
        <dsp:cNvPr id="0" name=""/>
        <dsp:cNvSpPr/>
      </dsp:nvSpPr>
      <dsp:spPr>
        <a:xfrm>
          <a:off x="89500" y="312386"/>
          <a:ext cx="1042009" cy="1042009"/>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4005E4AA-1A05-45AE-8FA7-AD62992A3125}">
      <dsp:nvSpPr>
        <dsp:cNvPr id="0" name=""/>
        <dsp:cNvSpPr/>
      </dsp:nvSpPr>
      <dsp:spPr>
        <a:xfrm>
          <a:off x="1088431" y="1667215"/>
          <a:ext cx="6962986" cy="83360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t>Solving cost issues</a:t>
          </a:r>
        </a:p>
      </dsp:txBody>
      <dsp:txXfrm>
        <a:off x="1088431" y="1667215"/>
        <a:ext cx="6962986" cy="833607"/>
      </dsp:txXfrm>
    </dsp:sp>
    <dsp:sp modelId="{CA88813E-4B85-4A4B-823B-7C4C35FC8CF3}">
      <dsp:nvSpPr>
        <dsp:cNvPr id="0" name=""/>
        <dsp:cNvSpPr/>
      </dsp:nvSpPr>
      <dsp:spPr>
        <a:xfrm>
          <a:off x="567426" y="1563014"/>
          <a:ext cx="1042009" cy="1042009"/>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195D41A7-6A1A-4EAC-A53F-8570466B5F5A}">
      <dsp:nvSpPr>
        <dsp:cNvPr id="0" name=""/>
        <dsp:cNvSpPr/>
      </dsp:nvSpPr>
      <dsp:spPr>
        <a:xfrm>
          <a:off x="1088431" y="2917843"/>
          <a:ext cx="6962986" cy="83360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t>Solving visa problems</a:t>
          </a:r>
        </a:p>
      </dsp:txBody>
      <dsp:txXfrm>
        <a:off x="1088431" y="2917843"/>
        <a:ext cx="6962986" cy="833607"/>
      </dsp:txXfrm>
    </dsp:sp>
    <dsp:sp modelId="{179AAF92-191D-4534-92DC-FB014C4ADEFD}">
      <dsp:nvSpPr>
        <dsp:cNvPr id="0" name=""/>
        <dsp:cNvSpPr/>
      </dsp:nvSpPr>
      <dsp:spPr>
        <a:xfrm>
          <a:off x="567426" y="2813642"/>
          <a:ext cx="1042009" cy="1042009"/>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6353E956-F986-48A6-885B-60B75DD0FC11}">
      <dsp:nvSpPr>
        <dsp:cNvPr id="0" name=""/>
        <dsp:cNvSpPr/>
      </dsp:nvSpPr>
      <dsp:spPr>
        <a:xfrm>
          <a:off x="610504" y="4168472"/>
          <a:ext cx="7440913" cy="83360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t>Regionally led but funded and </a:t>
          </a:r>
          <a:r>
            <a:rPr lang="en-US" sz="2500" kern="1200" dirty="0" err="1"/>
            <a:t>co-ordinated</a:t>
          </a:r>
          <a:r>
            <a:rPr lang="en-US" sz="2500" kern="1200" dirty="0"/>
            <a:t> nationally</a:t>
          </a:r>
        </a:p>
      </dsp:txBody>
      <dsp:txXfrm>
        <a:off x="610504" y="4168472"/>
        <a:ext cx="7440913" cy="833607"/>
      </dsp:txXfrm>
    </dsp:sp>
    <dsp:sp modelId="{03831DA6-2B0C-4575-A012-AF19D1565C35}">
      <dsp:nvSpPr>
        <dsp:cNvPr id="0" name=""/>
        <dsp:cNvSpPr/>
      </dsp:nvSpPr>
      <dsp:spPr>
        <a:xfrm>
          <a:off x="89500" y="4064271"/>
          <a:ext cx="1042009" cy="1042009"/>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953060-554D-49BF-82D1-977E0B8EDB84}">
      <dsp:nvSpPr>
        <dsp:cNvPr id="0" name=""/>
        <dsp:cNvSpPr/>
      </dsp:nvSpPr>
      <dsp:spPr>
        <a:xfrm>
          <a:off x="992" y="194138"/>
          <a:ext cx="3869531" cy="2321718"/>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Costly, long-term but sustainable</a:t>
          </a:r>
        </a:p>
      </dsp:txBody>
      <dsp:txXfrm>
        <a:off x="992" y="194138"/>
        <a:ext cx="3869531" cy="2321718"/>
      </dsp:txXfrm>
    </dsp:sp>
    <dsp:sp modelId="{0B32832F-4DBB-44AD-A9F1-AB1D171B4E0E}">
      <dsp:nvSpPr>
        <dsp:cNvPr id="0" name=""/>
        <dsp:cNvSpPr/>
      </dsp:nvSpPr>
      <dsp:spPr>
        <a:xfrm>
          <a:off x="4257476" y="194138"/>
          <a:ext cx="3869531" cy="2321718"/>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Need to solve financial problem of nurses while training</a:t>
          </a:r>
        </a:p>
      </dsp:txBody>
      <dsp:txXfrm>
        <a:off x="4257476" y="194138"/>
        <a:ext cx="3869531" cy="2321718"/>
      </dsp:txXfrm>
    </dsp:sp>
    <dsp:sp modelId="{73CD89FB-53A5-4378-A8B4-41FD83F9DBEB}">
      <dsp:nvSpPr>
        <dsp:cNvPr id="0" name=""/>
        <dsp:cNvSpPr/>
      </dsp:nvSpPr>
      <dsp:spPr>
        <a:xfrm>
          <a:off x="2129234" y="2902810"/>
          <a:ext cx="3869531" cy="2321718"/>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Coordination between NHS and commissioners of training</a:t>
          </a:r>
        </a:p>
      </dsp:txBody>
      <dsp:txXfrm>
        <a:off x="2129234" y="2902810"/>
        <a:ext cx="3869531" cy="232171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45B22E-C72E-4100-BDDC-D1FD54D85C11}">
      <dsp:nvSpPr>
        <dsp:cNvPr id="0" name=""/>
        <dsp:cNvSpPr/>
      </dsp:nvSpPr>
      <dsp:spPr>
        <a:xfrm rot="16200000">
          <a:off x="1209392" y="1645161"/>
          <a:ext cx="3483661" cy="2128886"/>
        </a:xfrm>
        <a:prstGeom prst="round2SameRect">
          <a:avLst>
            <a:gd name="adj1" fmla="val 16670"/>
            <a:gd name="adj2" fmla="val 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222250" rIns="200025" bIns="222250" numCol="1" spcCol="1270" anchor="t" anchorCtr="0">
          <a:noAutofit/>
        </a:bodyPr>
        <a:lstStyle/>
        <a:p>
          <a:pPr marL="0" lvl="0" indent="0" algn="l" defTabSz="1555750">
            <a:lnSpc>
              <a:spcPct val="90000"/>
            </a:lnSpc>
            <a:spcBef>
              <a:spcPct val="0"/>
            </a:spcBef>
            <a:spcAft>
              <a:spcPct val="35000"/>
            </a:spcAft>
            <a:buNone/>
          </a:pPr>
          <a:r>
            <a:rPr lang="en-US" sz="3500" kern="1200" dirty="0"/>
            <a:t>Making a better place to work</a:t>
          </a:r>
        </a:p>
      </dsp:txBody>
      <dsp:txXfrm rot="5400000">
        <a:off x="1990721" y="1071716"/>
        <a:ext cx="2024944" cy="3275777"/>
      </dsp:txXfrm>
    </dsp:sp>
    <dsp:sp modelId="{0C8AE38C-2958-4B67-9FBA-2AD621F666D8}">
      <dsp:nvSpPr>
        <dsp:cNvPr id="0" name=""/>
        <dsp:cNvSpPr/>
      </dsp:nvSpPr>
      <dsp:spPr>
        <a:xfrm rot="5400000">
          <a:off x="3434946" y="1645161"/>
          <a:ext cx="3483661" cy="2128886"/>
        </a:xfrm>
        <a:prstGeom prst="round2SameRect">
          <a:avLst>
            <a:gd name="adj1" fmla="val 16670"/>
            <a:gd name="adj2" fmla="val 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0025" tIns="222250" rIns="133350" bIns="222250" numCol="1" spcCol="1270" anchor="t" anchorCtr="0">
          <a:noAutofit/>
        </a:bodyPr>
        <a:lstStyle/>
        <a:p>
          <a:pPr marL="0" lvl="0" indent="0" algn="l" defTabSz="1555750">
            <a:lnSpc>
              <a:spcPct val="90000"/>
            </a:lnSpc>
            <a:spcBef>
              <a:spcPct val="0"/>
            </a:spcBef>
            <a:spcAft>
              <a:spcPct val="35000"/>
            </a:spcAft>
            <a:buNone/>
          </a:pPr>
          <a:r>
            <a:rPr lang="en-US" sz="3500" kern="1200" dirty="0"/>
            <a:t>Providing a good career plan</a:t>
          </a:r>
        </a:p>
      </dsp:txBody>
      <dsp:txXfrm rot="-5400000">
        <a:off x="4112333" y="1071716"/>
        <a:ext cx="2024944" cy="3275777"/>
      </dsp:txXfrm>
    </dsp:sp>
    <dsp:sp modelId="{BD89A93A-B1EF-4E33-9059-428F5BE6583D}">
      <dsp:nvSpPr>
        <dsp:cNvPr id="0" name=""/>
        <dsp:cNvSpPr/>
      </dsp:nvSpPr>
      <dsp:spPr>
        <a:xfrm>
          <a:off x="2951004" y="0"/>
          <a:ext cx="2225554" cy="2225446"/>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5D393F-CA1A-4D6D-8751-18D35B37B3A2}">
      <dsp:nvSpPr>
        <dsp:cNvPr id="0" name=""/>
        <dsp:cNvSpPr/>
      </dsp:nvSpPr>
      <dsp:spPr>
        <a:xfrm rot="10800000">
          <a:off x="2951004" y="3193220"/>
          <a:ext cx="2225554" cy="2225446"/>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509712-4627-4DF6-B548-13B5ED5C5DFF}" type="datetimeFigureOut">
              <a:rPr lang="en-US" smtClean="0"/>
              <a:t>7/8/2022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8B077F-0485-4D1E-97A0-2CA40E6A54FD}" type="slidenum">
              <a:rPr lang="en-US" smtClean="0"/>
              <a:t>‹#›</a:t>
            </a:fld>
            <a:endParaRPr lang="en-US"/>
          </a:p>
        </p:txBody>
      </p:sp>
    </p:spTree>
    <p:extLst>
      <p:ext uri="{BB962C8B-B14F-4D97-AF65-F5344CB8AC3E}">
        <p14:creationId xmlns:p14="http://schemas.microsoft.com/office/powerpoint/2010/main" val="41630307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healthcare system of UK in currently facing a severe shortage of staffs. The Covid-19 pandemic has hit hard on the to the entire health system of the country. Shortage of staffs in different sectors of health system has become a threat to provide quality health service to the people of the country.</a:t>
            </a:r>
          </a:p>
        </p:txBody>
      </p:sp>
      <p:sp>
        <p:nvSpPr>
          <p:cNvPr id="4" name="Slide Number Placeholder 3"/>
          <p:cNvSpPr>
            <a:spLocks noGrp="1"/>
          </p:cNvSpPr>
          <p:nvPr>
            <p:ph type="sldNum" sz="quarter" idx="5"/>
          </p:nvPr>
        </p:nvSpPr>
        <p:spPr/>
        <p:txBody>
          <a:bodyPr/>
          <a:lstStyle/>
          <a:p>
            <a:fld id="{498B077F-0485-4D1E-97A0-2CA40E6A54FD}" type="slidenum">
              <a:rPr lang="en-US" smtClean="0"/>
              <a:t>1</a:t>
            </a:fld>
            <a:endParaRPr lang="en-US"/>
          </a:p>
        </p:txBody>
      </p:sp>
    </p:spTree>
    <p:extLst>
      <p:ext uri="{BB962C8B-B14F-4D97-AF65-F5344CB8AC3E}">
        <p14:creationId xmlns:p14="http://schemas.microsoft.com/office/powerpoint/2010/main" val="2053292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healthcare system of UK in currently facing a severe shortage of staffs. The Covid-19 pandemic has hit hard on the to the entire health system of the country. Shortage of staffs in different sectors of health system has become a threat to provide quality health service to the people of the country.</a:t>
            </a:r>
          </a:p>
        </p:txBody>
      </p:sp>
      <p:sp>
        <p:nvSpPr>
          <p:cNvPr id="4" name="Slide Number Placeholder 3"/>
          <p:cNvSpPr>
            <a:spLocks noGrp="1"/>
          </p:cNvSpPr>
          <p:nvPr>
            <p:ph type="sldNum" sz="quarter" idx="5"/>
          </p:nvPr>
        </p:nvSpPr>
        <p:spPr/>
        <p:txBody>
          <a:bodyPr/>
          <a:lstStyle/>
          <a:p>
            <a:fld id="{498B077F-0485-4D1E-97A0-2CA40E6A54FD}" type="slidenum">
              <a:rPr lang="en-US" smtClean="0"/>
              <a:t>2</a:t>
            </a:fld>
            <a:endParaRPr lang="en-US"/>
          </a:p>
        </p:txBody>
      </p:sp>
    </p:spTree>
    <p:extLst>
      <p:ext uri="{BB962C8B-B14F-4D97-AF65-F5344CB8AC3E}">
        <p14:creationId xmlns:p14="http://schemas.microsoft.com/office/powerpoint/2010/main" val="5294887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shortage of staffs is causing severe harming to the health system of UK for over four years. The problem has turned into severe condition during the covid-19 pandemic by creating a vicious circle. It is affecting all the employees and organizations of the health system. Many health care staff are leaving their jobs which is creating immense pressure on the rest of the staff to tackle the ever growing demand of patients. </a:t>
            </a:r>
          </a:p>
        </p:txBody>
      </p:sp>
      <p:sp>
        <p:nvSpPr>
          <p:cNvPr id="4" name="Slide Number Placeholder 3"/>
          <p:cNvSpPr>
            <a:spLocks noGrp="1"/>
          </p:cNvSpPr>
          <p:nvPr>
            <p:ph type="sldNum" sz="quarter" idx="5"/>
          </p:nvPr>
        </p:nvSpPr>
        <p:spPr/>
        <p:txBody>
          <a:bodyPr/>
          <a:lstStyle/>
          <a:p>
            <a:fld id="{498B077F-0485-4D1E-97A0-2CA40E6A54FD}" type="slidenum">
              <a:rPr lang="en-US" smtClean="0"/>
              <a:t>3</a:t>
            </a:fld>
            <a:endParaRPr lang="en-US"/>
          </a:p>
        </p:txBody>
      </p:sp>
    </p:spTree>
    <p:extLst>
      <p:ext uri="{BB962C8B-B14F-4D97-AF65-F5344CB8AC3E}">
        <p14:creationId xmlns:p14="http://schemas.microsoft.com/office/powerpoint/2010/main" val="24651350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a result of UK’s exit from the European Union, a large number of workforce has dropped themselves from this hospitality service industry. One of the reasons of workforce shortage is less opportunities or costly living standard of foreign professionals in UK. Also, companies shifting from UK to other countries for business purpose has worsen the situation too much.</a:t>
            </a:r>
          </a:p>
          <a:p>
            <a:r>
              <a:rPr lang="en-US" dirty="0"/>
              <a:t>Economical : </a:t>
            </a:r>
          </a:p>
          <a:p>
            <a:r>
              <a:rPr lang="en-US" sz="1200" kern="1200" dirty="0">
                <a:solidFill>
                  <a:schemeClr val="tx1"/>
                </a:solidFill>
                <a:effectLst/>
                <a:latin typeface="+mn-lt"/>
                <a:ea typeface="+mn-ea"/>
                <a:cs typeface="+mn-cs"/>
              </a:rPr>
              <a:t>A decrease in national budget of education &amp; training in this sector, which is happening for over a decade has created an unhealthy situation in overall.</a:t>
            </a:r>
          </a:p>
          <a:p>
            <a:r>
              <a:rPr lang="en-US" sz="1200" kern="1200" dirty="0">
                <a:solidFill>
                  <a:schemeClr val="tx1"/>
                </a:solidFill>
                <a:effectLst/>
                <a:latin typeface="+mn-lt"/>
                <a:ea typeface="+mn-ea"/>
                <a:cs typeface="+mn-cs"/>
              </a:rPr>
              <a:t>Cutting off the financial support for the students has been a reason of the increasing retention rate among nursing undergraduate students. This type of help would encourage the students to continue their education.</a:t>
            </a:r>
          </a:p>
          <a:p>
            <a:r>
              <a:rPr lang="en-US" sz="1200" kern="1200" dirty="0">
                <a:solidFill>
                  <a:schemeClr val="tx1"/>
                </a:solidFill>
                <a:effectLst/>
                <a:latin typeface="+mn-lt"/>
                <a:ea typeface="+mn-ea"/>
                <a:cs typeface="+mn-cs"/>
              </a:rPr>
              <a:t>Placement authorities or companies get a very low amount of funding for the nursing placement. They get almost 10 times higher funding in medical placement funding than nursing placements.</a:t>
            </a:r>
          </a:p>
          <a:p>
            <a:r>
              <a:rPr lang="en-US" sz="1200" kern="1200" dirty="0">
                <a:solidFill>
                  <a:schemeClr val="tx1"/>
                </a:solidFill>
                <a:effectLst/>
                <a:latin typeface="+mn-lt"/>
                <a:ea typeface="+mn-ea"/>
                <a:cs typeface="+mn-cs"/>
              </a:rPr>
              <a:t>Financial support provided to the nurses are low and often it is not even equivalent to the national living wage. This discourages them to stay in this track. Also, they are not exempted of tuition fees and cannot get enough time to work for a 2</a:t>
            </a:r>
            <a:r>
              <a:rPr lang="en-US" sz="1200" kern="1200" baseline="30000" dirty="0">
                <a:solidFill>
                  <a:schemeClr val="tx1"/>
                </a:solidFill>
                <a:effectLst/>
                <a:latin typeface="+mn-lt"/>
                <a:ea typeface="+mn-ea"/>
                <a:cs typeface="+mn-cs"/>
              </a:rPr>
              <a:t>nd</a:t>
            </a:r>
            <a:r>
              <a:rPr lang="en-US" sz="1200" kern="1200" dirty="0">
                <a:solidFill>
                  <a:schemeClr val="tx1"/>
                </a:solidFill>
                <a:effectLst/>
                <a:latin typeface="+mn-lt"/>
                <a:ea typeface="+mn-ea"/>
                <a:cs typeface="+mn-cs"/>
              </a:rPr>
              <a:t> and part time job in order to meet their needs. </a:t>
            </a:r>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98B077F-0485-4D1E-97A0-2CA40E6A54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8375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Social :</a:t>
            </a:r>
          </a:p>
          <a:p>
            <a:r>
              <a:rPr lang="en-US" sz="1200" kern="1200" dirty="0">
                <a:solidFill>
                  <a:schemeClr val="tx1"/>
                </a:solidFill>
                <a:effectLst/>
                <a:latin typeface="+mn-lt"/>
                <a:ea typeface="+mn-ea"/>
                <a:cs typeface="+mn-cs"/>
              </a:rPr>
              <a:t>Because of the age of medical advent the life expectancy of the people has gone up and as a result people of high age is becoming more and more independent for their care and service. The ratio of nurses or social care attendants has decreased in contrast to the demand of this sector. This gap of workforce is also creating a problem.</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Often it is seen that men are compensated higher than women even if the ratio of female in this profession is much higher. This type of inequality creates a sense of social insecurity among the female professionals of this profession and as a result they are leaving nursing jobs and moving to other emerging sectors where there is no inequality.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Technological : </a:t>
            </a:r>
          </a:p>
          <a:p>
            <a:r>
              <a:rPr lang="en-US" sz="1200" kern="1200" dirty="0">
                <a:solidFill>
                  <a:schemeClr val="tx1"/>
                </a:solidFill>
                <a:effectLst/>
                <a:latin typeface="+mn-lt"/>
                <a:ea typeface="+mn-ea"/>
                <a:cs typeface="+mn-cs"/>
              </a:rPr>
              <a:t>There is little or no opportunities for nurses to embrace the modern technology and the chances are is still very low comparing to the medical practitioners. They still have to depend on the doctors for critical usage of the technology. That’s why a workforce is remaining unskilled and creating a gap as modern treatment facilities are mostly technology based. </a:t>
            </a:r>
          </a:p>
          <a:p>
            <a:r>
              <a:rPr lang="en-US" sz="1200" kern="1200" dirty="0">
                <a:solidFill>
                  <a:schemeClr val="tx1"/>
                </a:solidFill>
                <a:effectLst/>
                <a:latin typeface="+mn-lt"/>
                <a:ea typeface="+mn-ea"/>
                <a:cs typeface="+mn-cs"/>
              </a:rPr>
              <a:t>There is no or very low amount of training fund for the nurse or social health care attendants to make them know and learn about the technologies used in this sector.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98B077F-0485-4D1E-97A0-2CA40E6A54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2436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Legal:</a:t>
            </a:r>
          </a:p>
          <a:p>
            <a:r>
              <a:rPr lang="en-US" sz="1200" kern="1200" dirty="0">
                <a:solidFill>
                  <a:schemeClr val="tx1"/>
                </a:solidFill>
                <a:effectLst/>
                <a:latin typeface="+mn-lt"/>
                <a:ea typeface="+mn-ea"/>
                <a:cs typeface="+mn-cs"/>
              </a:rPr>
              <a:t>As a result of decreasing workforce the waiting time for the patients has increased at a significant amount and often this is leading to litigation cases. Unhappy patients with lower quality of care and service is being a bigger issue day by day.</a:t>
            </a:r>
          </a:p>
          <a:p>
            <a:r>
              <a:rPr lang="en-US" sz="1200" kern="1200" dirty="0">
                <a:solidFill>
                  <a:schemeClr val="tx1"/>
                </a:solidFill>
                <a:effectLst/>
                <a:latin typeface="+mn-lt"/>
                <a:ea typeface="+mn-ea"/>
                <a:cs typeface="+mn-cs"/>
              </a:rPr>
              <a:t>Environmental:</a:t>
            </a:r>
          </a:p>
          <a:p>
            <a:r>
              <a:rPr lang="en-US" sz="1200" kern="1200" dirty="0">
                <a:solidFill>
                  <a:schemeClr val="tx1"/>
                </a:solidFill>
                <a:effectLst/>
                <a:latin typeface="+mn-lt"/>
                <a:ea typeface="+mn-ea"/>
                <a:cs typeface="+mn-cs"/>
              </a:rPr>
              <a:t>Health care sector professionals are mostly exposed to the infectious diseases along with covid-19 infections. This type of exposure has taken life of so many health professionals because of proper arrangements and a rush of patients with severe cases. For the sake of their own family and life, many nurses has left the job with a sense of insecurity.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98B077F-0485-4D1E-97A0-2CA40E6A54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71017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reasons are significant for the shortage of health care stuff in UK. High attrition effect has been a terrible enemy for creating this problem. This problem is generating from financial problem of the students and less chance for part time job. Removed bursary also discourages the students to continue their study. Not ensuring of apprenticeship opportunity is also harming as it is a potential route to wide participation of the students. Gender inequality in terms of compensation has been discouraging female professionals in this sector. </a:t>
            </a:r>
            <a:r>
              <a:rPr lang="en-US" dirty="0" err="1"/>
              <a:t>Brexit</a:t>
            </a:r>
            <a:r>
              <a:rPr lang="en-US" dirty="0"/>
              <a:t> effect has decreased workforce because of no or little advantages to the foreign professionals. Low budget on education and training has been a big reason for slow movement of this sector. Lower placement funding is hindering the placement opportunities of the fresher and compelling them to look for another job. </a:t>
            </a:r>
            <a:r>
              <a:rPr lang="en-US"/>
              <a:t>Finally, lower financial support which is sometimes below the national level wage is also discouraging undergraduates to be passionate for this professional sector.</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98B077F-0485-4D1E-97A0-2CA40E6A54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0606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it has already been seen that many factors are causing the staff shortage. The problem cannot be solved rapidly. There is not only one solution that can entirely solve the problem. Each of the factors that are causing the staff shortage should be identified before taking measures. Some of these solutions can tackle the problem for a shorter period while some need to be implemented as long-term solutions. Six solutions are advised to solve the problem of staff shortage in the health care system of the UK.</a:t>
            </a:r>
          </a:p>
          <a:p>
            <a:r>
              <a:rPr lang="en-US" dirty="0"/>
              <a:t>1.	Workforce Redesign</a:t>
            </a:r>
          </a:p>
          <a:p>
            <a:r>
              <a:rPr lang="en-US" dirty="0"/>
              <a:t>2.	Increasing Fund for Training and Education</a:t>
            </a:r>
          </a:p>
          <a:p>
            <a:r>
              <a:rPr lang="en-US" dirty="0"/>
              <a:t>3.	Recruiting part-time</a:t>
            </a:r>
          </a:p>
          <a:p>
            <a:r>
              <a:rPr lang="en-US" dirty="0"/>
              <a:t>4.	Hiring International Workers</a:t>
            </a:r>
          </a:p>
          <a:p>
            <a:r>
              <a:rPr lang="en-US" dirty="0"/>
              <a:t>5.	Workforce planning</a:t>
            </a:r>
          </a:p>
          <a:p>
            <a:r>
              <a:rPr lang="en-US" dirty="0"/>
              <a:t>6.	Modifying Pay Policy</a:t>
            </a:r>
          </a:p>
        </p:txBody>
      </p:sp>
      <p:sp>
        <p:nvSpPr>
          <p:cNvPr id="4" name="Slide Number Placeholder 3"/>
          <p:cNvSpPr>
            <a:spLocks noGrp="1"/>
          </p:cNvSpPr>
          <p:nvPr>
            <p:ph type="sldNum" sz="quarter" idx="5"/>
          </p:nvPr>
        </p:nvSpPr>
        <p:spPr/>
        <p:txBody>
          <a:bodyPr/>
          <a:lstStyle/>
          <a:p>
            <a:fld id="{498B077F-0485-4D1E-97A0-2CA40E6A54FD}" type="slidenum">
              <a:rPr lang="en-US" smtClean="0"/>
              <a:t>8</a:t>
            </a:fld>
            <a:endParaRPr lang="en-US"/>
          </a:p>
        </p:txBody>
      </p:sp>
    </p:spTree>
    <p:extLst>
      <p:ext uri="{BB962C8B-B14F-4D97-AF65-F5344CB8AC3E}">
        <p14:creationId xmlns:p14="http://schemas.microsoft.com/office/powerpoint/2010/main" val="34554825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Workforce redesign is a major long-term measure that can help to support the patients and at the same time can solve the shortage of staff. the primary care team is the main sector where changes should apply. It is also important to reskill the staff to make them capable to perform a new task and making the best use of the existing technology. </a:t>
            </a:r>
          </a:p>
        </p:txBody>
      </p:sp>
      <p:sp>
        <p:nvSpPr>
          <p:cNvPr id="4" name="Slide Number Placeholder 3"/>
          <p:cNvSpPr>
            <a:spLocks noGrp="1"/>
          </p:cNvSpPr>
          <p:nvPr>
            <p:ph type="sldNum" sz="quarter" idx="5"/>
          </p:nvPr>
        </p:nvSpPr>
        <p:spPr/>
        <p:txBody>
          <a:bodyPr/>
          <a:lstStyle/>
          <a:p>
            <a:fld id="{498B077F-0485-4D1E-97A0-2CA40E6A54FD}" type="slidenum">
              <a:rPr lang="en-US" smtClean="0"/>
              <a:t>9</a:t>
            </a:fld>
            <a:endParaRPr lang="en-US"/>
          </a:p>
        </p:txBody>
      </p:sp>
    </p:spTree>
    <p:extLst>
      <p:ext uri="{BB962C8B-B14F-4D97-AF65-F5344CB8AC3E}">
        <p14:creationId xmlns:p14="http://schemas.microsoft.com/office/powerpoint/2010/main" val="1783343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Primary care has the most immediate prospects and evidence of the need for personnel and service transformation. Such a redesign might, in the short term at least, ease the burden on doctors and other personnel while enhancing patient access. Workforce reform will be a part of the change to the enormous issues that other industries, like mental health and social services, are also confronting. Physiotherapists, nurses, paramedics and pharmacists can also be included in the primary care team. Redesigning the workforce should take additional funding as it will increase the number of staff.</a:t>
            </a:r>
          </a:p>
        </p:txBody>
      </p:sp>
      <p:sp>
        <p:nvSpPr>
          <p:cNvPr id="4" name="Slide Number Placeholder 3"/>
          <p:cNvSpPr>
            <a:spLocks noGrp="1"/>
          </p:cNvSpPr>
          <p:nvPr>
            <p:ph type="sldNum" sz="quarter" idx="5"/>
          </p:nvPr>
        </p:nvSpPr>
        <p:spPr/>
        <p:txBody>
          <a:bodyPr/>
          <a:lstStyle/>
          <a:p>
            <a:fld id="{498B077F-0485-4D1E-97A0-2CA40E6A54FD}" type="slidenum">
              <a:rPr lang="en-US" smtClean="0"/>
              <a:t>10</a:t>
            </a:fld>
            <a:endParaRPr lang="en-US"/>
          </a:p>
        </p:txBody>
      </p:sp>
    </p:spTree>
    <p:extLst>
      <p:ext uri="{BB962C8B-B14F-4D97-AF65-F5344CB8AC3E}">
        <p14:creationId xmlns:p14="http://schemas.microsoft.com/office/powerpoint/2010/main" val="21441923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doctors and nurses are resigning or leaving their job at an early age for different reasons. Besides, there are many skilled nurses who have not got the opportunity to perform duty. To solve the shortage of staff, a short-term approach can be hire them as part-time staff. Government needs to provide additional fund to hire part-time staff.</a:t>
            </a:r>
          </a:p>
        </p:txBody>
      </p:sp>
      <p:sp>
        <p:nvSpPr>
          <p:cNvPr id="4" name="Slide Number Placeholder 3"/>
          <p:cNvSpPr>
            <a:spLocks noGrp="1"/>
          </p:cNvSpPr>
          <p:nvPr>
            <p:ph type="sldNum" sz="quarter" idx="5"/>
          </p:nvPr>
        </p:nvSpPr>
        <p:spPr/>
        <p:txBody>
          <a:bodyPr/>
          <a:lstStyle/>
          <a:p>
            <a:fld id="{498B077F-0485-4D1E-97A0-2CA40E6A54FD}" type="slidenum">
              <a:rPr lang="en-US" smtClean="0"/>
              <a:t>11</a:t>
            </a:fld>
            <a:endParaRPr lang="en-US"/>
          </a:p>
        </p:txBody>
      </p:sp>
    </p:spTree>
    <p:extLst>
      <p:ext uri="{BB962C8B-B14F-4D97-AF65-F5344CB8AC3E}">
        <p14:creationId xmlns:p14="http://schemas.microsoft.com/office/powerpoint/2010/main" val="4760757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achieve the 5% vacancy rate for the nurses by 2028, NHS has the capability to recruit nurses domestically. But it is undesirable to wait that long. The target can be achieved by 2023/24 by hiring nurses outside the country. Ethical international recruitment of nurses can play a vital role to solve the shortage of staff within a short period of time. It is important to relax the visa restrictions for health professionals which has been affected by Brexit. Besides, central funding should be used to cover the costs of relocating to work in the NHS, which are presently covered by companies and migrant workers.</a:t>
            </a:r>
          </a:p>
        </p:txBody>
      </p:sp>
      <p:sp>
        <p:nvSpPr>
          <p:cNvPr id="4" name="Slide Number Placeholder 3"/>
          <p:cNvSpPr>
            <a:spLocks noGrp="1"/>
          </p:cNvSpPr>
          <p:nvPr>
            <p:ph type="sldNum" sz="quarter" idx="5"/>
          </p:nvPr>
        </p:nvSpPr>
        <p:spPr/>
        <p:txBody>
          <a:bodyPr/>
          <a:lstStyle/>
          <a:p>
            <a:fld id="{498B077F-0485-4D1E-97A0-2CA40E6A54FD}" type="slidenum">
              <a:rPr lang="en-US" smtClean="0"/>
              <a:t>12</a:t>
            </a:fld>
            <a:endParaRPr lang="en-US"/>
          </a:p>
        </p:txBody>
      </p:sp>
    </p:spTree>
    <p:extLst>
      <p:ext uri="{BB962C8B-B14F-4D97-AF65-F5344CB8AC3E}">
        <p14:creationId xmlns:p14="http://schemas.microsoft.com/office/powerpoint/2010/main" val="30381848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Developing education and training facilities for nurses and other healthcare staff is a long-term and costly process. At the same time it is the most sustainable solution to the staff shortage problem. The collaboration between higher education institutions, training commissioners, and the NHS might be improved in various ways, which could aid in the commissioning of training seats. Improved coordination between these bodies could lead to better estimates of future personnel need and supply, better judgments about the amount of training positions to commission, and coordinated planning for both external and internal to the NHS variables. Financial problems during training must be solved for nursing to avoid attrition. The current loan system only covers the living cost. Students funding and placement provider funding should be provided to solve the financial problem of nursing students.</a:t>
            </a:r>
          </a:p>
        </p:txBody>
      </p:sp>
      <p:sp>
        <p:nvSpPr>
          <p:cNvPr id="4" name="Slide Number Placeholder 3"/>
          <p:cNvSpPr>
            <a:spLocks noGrp="1"/>
          </p:cNvSpPr>
          <p:nvPr>
            <p:ph type="sldNum" sz="quarter" idx="5"/>
          </p:nvPr>
        </p:nvSpPr>
        <p:spPr/>
        <p:txBody>
          <a:bodyPr/>
          <a:lstStyle/>
          <a:p>
            <a:fld id="{498B077F-0485-4D1E-97A0-2CA40E6A54FD}" type="slidenum">
              <a:rPr lang="en-US" smtClean="0"/>
              <a:t>13</a:t>
            </a:fld>
            <a:endParaRPr lang="en-US"/>
          </a:p>
        </p:txBody>
      </p:sp>
    </p:spTree>
    <p:extLst>
      <p:ext uri="{BB962C8B-B14F-4D97-AF65-F5344CB8AC3E}">
        <p14:creationId xmlns:p14="http://schemas.microsoft.com/office/powerpoint/2010/main" val="32160970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NHS should try to be a better employer so that the health care staff find it a good place to work and develop their career. Staff should be supported by NHS who are at the beginning and end of their career. Discrimination and inequality need to be tackled with a concrete actions plans and by providing legal support to the staff.</a:t>
            </a:r>
          </a:p>
        </p:txBody>
      </p:sp>
      <p:sp>
        <p:nvSpPr>
          <p:cNvPr id="4" name="Slide Number Placeholder 3"/>
          <p:cNvSpPr>
            <a:spLocks noGrp="1"/>
          </p:cNvSpPr>
          <p:nvPr>
            <p:ph type="sldNum" sz="quarter" idx="5"/>
          </p:nvPr>
        </p:nvSpPr>
        <p:spPr/>
        <p:txBody>
          <a:bodyPr/>
          <a:lstStyle/>
          <a:p>
            <a:fld id="{498B077F-0485-4D1E-97A0-2CA40E6A54FD}" type="slidenum">
              <a:rPr lang="en-US" smtClean="0"/>
              <a:t>14</a:t>
            </a:fld>
            <a:endParaRPr lang="en-US"/>
          </a:p>
        </p:txBody>
      </p:sp>
    </p:spTree>
    <p:extLst>
      <p:ext uri="{BB962C8B-B14F-4D97-AF65-F5344CB8AC3E}">
        <p14:creationId xmlns:p14="http://schemas.microsoft.com/office/powerpoint/2010/main" val="37832683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B0702-DD01-F1A0-C793-8AFE25187D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C8DF9CE-72E3-90A5-C5B9-7CE3BBC3ED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47CD3FE-D742-F1C2-1617-029BB33F72A3}"/>
              </a:ext>
            </a:extLst>
          </p:cNvPr>
          <p:cNvSpPr>
            <a:spLocks noGrp="1"/>
          </p:cNvSpPr>
          <p:nvPr>
            <p:ph type="dt" sz="half" idx="10"/>
          </p:nvPr>
        </p:nvSpPr>
        <p:spPr/>
        <p:txBody>
          <a:bodyPr/>
          <a:lstStyle/>
          <a:p>
            <a:fld id="{4CB2CE05-CC52-46C9-891A-9267775099C5}" type="datetimeFigureOut">
              <a:rPr lang="en-US" smtClean="0"/>
              <a:t>7/8/2022</a:t>
            </a:fld>
            <a:endParaRPr lang="en-US"/>
          </a:p>
        </p:txBody>
      </p:sp>
      <p:sp>
        <p:nvSpPr>
          <p:cNvPr id="5" name="Footer Placeholder 4">
            <a:extLst>
              <a:ext uri="{FF2B5EF4-FFF2-40B4-BE49-F238E27FC236}">
                <a16:creationId xmlns:a16="http://schemas.microsoft.com/office/drawing/2014/main" id="{D7E86506-6C13-ABB4-12AE-88828D251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36EEA7-42E6-D04F-6FA3-F49FD0BD6252}"/>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573496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CBEA5-2B34-EB09-FAD8-20D24E91FDB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BCD083F-B3D5-502E-1729-6AA8BBCE55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C03C26-1C1B-E672-DA6F-0D85615B335B}"/>
              </a:ext>
            </a:extLst>
          </p:cNvPr>
          <p:cNvSpPr>
            <a:spLocks noGrp="1"/>
          </p:cNvSpPr>
          <p:nvPr>
            <p:ph type="dt" sz="half" idx="10"/>
          </p:nvPr>
        </p:nvSpPr>
        <p:spPr/>
        <p:txBody>
          <a:bodyPr/>
          <a:lstStyle/>
          <a:p>
            <a:fld id="{4CB2CE05-CC52-46C9-891A-9267775099C5}" type="datetimeFigureOut">
              <a:rPr lang="en-US" smtClean="0"/>
              <a:t>7/8/2022</a:t>
            </a:fld>
            <a:endParaRPr lang="en-US"/>
          </a:p>
        </p:txBody>
      </p:sp>
      <p:sp>
        <p:nvSpPr>
          <p:cNvPr id="5" name="Footer Placeholder 4">
            <a:extLst>
              <a:ext uri="{FF2B5EF4-FFF2-40B4-BE49-F238E27FC236}">
                <a16:creationId xmlns:a16="http://schemas.microsoft.com/office/drawing/2014/main" id="{62B8B85B-E8EF-B8B6-8C5C-E8D53CE874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262FE2-417E-0680-D4E4-2EAF8CBB7E93}"/>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1492926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393BD-4448-8E64-356A-B6897DA522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6DAE78B-D336-8A8D-AF96-630B55C3FF2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393C8B-0EAA-C80B-B19C-44C127ACEDA2}"/>
              </a:ext>
            </a:extLst>
          </p:cNvPr>
          <p:cNvSpPr>
            <a:spLocks noGrp="1"/>
          </p:cNvSpPr>
          <p:nvPr>
            <p:ph type="dt" sz="half" idx="10"/>
          </p:nvPr>
        </p:nvSpPr>
        <p:spPr/>
        <p:txBody>
          <a:bodyPr/>
          <a:lstStyle/>
          <a:p>
            <a:fld id="{4CB2CE05-CC52-46C9-891A-9267775099C5}" type="datetimeFigureOut">
              <a:rPr lang="en-US" smtClean="0"/>
              <a:t>7/8/2022</a:t>
            </a:fld>
            <a:endParaRPr lang="en-US"/>
          </a:p>
        </p:txBody>
      </p:sp>
      <p:sp>
        <p:nvSpPr>
          <p:cNvPr id="5" name="Footer Placeholder 4">
            <a:extLst>
              <a:ext uri="{FF2B5EF4-FFF2-40B4-BE49-F238E27FC236}">
                <a16:creationId xmlns:a16="http://schemas.microsoft.com/office/drawing/2014/main" id="{8399ADFD-5A86-416F-E808-C33446881B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49972C-B3D8-84B5-088A-AA6DA0EE4B98}"/>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2150869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D4DF9-0852-2903-7F24-A03A79D161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6FD5C1E-9D83-BEC6-75CB-D5051F3B64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932882D-B773-E6D4-F821-3F093FBE97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375C96A-A0F2-62A2-2314-4A4EDE529AC1}"/>
              </a:ext>
            </a:extLst>
          </p:cNvPr>
          <p:cNvSpPr>
            <a:spLocks noGrp="1"/>
          </p:cNvSpPr>
          <p:nvPr>
            <p:ph type="dt" sz="half" idx="10"/>
          </p:nvPr>
        </p:nvSpPr>
        <p:spPr/>
        <p:txBody>
          <a:bodyPr/>
          <a:lstStyle/>
          <a:p>
            <a:fld id="{4CB2CE05-CC52-46C9-891A-9267775099C5}" type="datetimeFigureOut">
              <a:rPr lang="en-US" smtClean="0"/>
              <a:t>7/8/2022</a:t>
            </a:fld>
            <a:endParaRPr lang="en-US"/>
          </a:p>
        </p:txBody>
      </p:sp>
      <p:sp>
        <p:nvSpPr>
          <p:cNvPr id="6" name="Footer Placeholder 5">
            <a:extLst>
              <a:ext uri="{FF2B5EF4-FFF2-40B4-BE49-F238E27FC236}">
                <a16:creationId xmlns:a16="http://schemas.microsoft.com/office/drawing/2014/main" id="{E45603E4-03B5-7B43-107F-E9B1711F3B8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EBFED9-8B1A-8100-D542-AAC5D86C2E57}"/>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727331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71D36-7F4D-08A9-95F3-6FC63ED23BA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E4C1737-DB42-34D7-2986-6EBA9B9B74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D5A389-617B-347B-2840-B4D48159E6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52CD85C-AB66-2D66-0ACA-58D2189412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E5BE23-7B04-E468-BAC9-A5F0E82477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B48F3CC-AC9E-A028-DAEB-4E0EBB9E0B4D}"/>
              </a:ext>
            </a:extLst>
          </p:cNvPr>
          <p:cNvSpPr>
            <a:spLocks noGrp="1"/>
          </p:cNvSpPr>
          <p:nvPr>
            <p:ph type="dt" sz="half" idx="10"/>
          </p:nvPr>
        </p:nvSpPr>
        <p:spPr/>
        <p:txBody>
          <a:bodyPr/>
          <a:lstStyle/>
          <a:p>
            <a:fld id="{4CB2CE05-CC52-46C9-891A-9267775099C5}" type="datetimeFigureOut">
              <a:rPr lang="en-US" smtClean="0"/>
              <a:t>7/8/2022</a:t>
            </a:fld>
            <a:endParaRPr lang="en-US"/>
          </a:p>
        </p:txBody>
      </p:sp>
      <p:sp>
        <p:nvSpPr>
          <p:cNvPr id="8" name="Footer Placeholder 7">
            <a:extLst>
              <a:ext uri="{FF2B5EF4-FFF2-40B4-BE49-F238E27FC236}">
                <a16:creationId xmlns:a16="http://schemas.microsoft.com/office/drawing/2014/main" id="{F207EBC7-42EE-8037-9C28-2723786641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2B7A91F-5450-CA0F-25A5-DC995A7C4008}"/>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637666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5EB38-3AE9-3AB9-B608-82765684956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FA88EC4-1D6B-13A2-FF31-9621D1B0F0F9}"/>
              </a:ext>
            </a:extLst>
          </p:cNvPr>
          <p:cNvSpPr>
            <a:spLocks noGrp="1"/>
          </p:cNvSpPr>
          <p:nvPr>
            <p:ph type="dt" sz="half" idx="10"/>
          </p:nvPr>
        </p:nvSpPr>
        <p:spPr/>
        <p:txBody>
          <a:bodyPr/>
          <a:lstStyle/>
          <a:p>
            <a:fld id="{4CB2CE05-CC52-46C9-891A-9267775099C5}" type="datetimeFigureOut">
              <a:rPr lang="en-US" smtClean="0"/>
              <a:t>7/8/2022</a:t>
            </a:fld>
            <a:endParaRPr lang="en-US"/>
          </a:p>
        </p:txBody>
      </p:sp>
      <p:sp>
        <p:nvSpPr>
          <p:cNvPr id="4" name="Footer Placeholder 3">
            <a:extLst>
              <a:ext uri="{FF2B5EF4-FFF2-40B4-BE49-F238E27FC236}">
                <a16:creationId xmlns:a16="http://schemas.microsoft.com/office/drawing/2014/main" id="{1E12C8E1-F424-E99A-F683-B7AE60ACE62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C8774-154B-45DB-9DC3-022E1CCF7368}"/>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22250429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66D62A-741D-E275-1415-E87B4648E86C}"/>
              </a:ext>
            </a:extLst>
          </p:cNvPr>
          <p:cNvSpPr>
            <a:spLocks noGrp="1"/>
          </p:cNvSpPr>
          <p:nvPr>
            <p:ph type="dt" sz="half" idx="10"/>
          </p:nvPr>
        </p:nvSpPr>
        <p:spPr/>
        <p:txBody>
          <a:bodyPr/>
          <a:lstStyle/>
          <a:p>
            <a:fld id="{4CB2CE05-CC52-46C9-891A-9267775099C5}" type="datetimeFigureOut">
              <a:rPr lang="en-US" smtClean="0"/>
              <a:t>7/8/2022</a:t>
            </a:fld>
            <a:endParaRPr lang="en-US"/>
          </a:p>
        </p:txBody>
      </p:sp>
      <p:sp>
        <p:nvSpPr>
          <p:cNvPr id="3" name="Footer Placeholder 2">
            <a:extLst>
              <a:ext uri="{FF2B5EF4-FFF2-40B4-BE49-F238E27FC236}">
                <a16:creationId xmlns:a16="http://schemas.microsoft.com/office/drawing/2014/main" id="{082A9B8D-071B-7030-E4B4-D3F8E4A1523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9885D23-9577-6588-2D34-5468B3CAF521}"/>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3656105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0DF35-0733-3A79-6259-209F94DA83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1D0F4F6-B4C9-D0D6-FC9A-7384107DC7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FBFC7F8-13C9-F732-6A11-DD752B555B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CFA76D-F035-9D86-FB75-CEFB83DE7B9A}"/>
              </a:ext>
            </a:extLst>
          </p:cNvPr>
          <p:cNvSpPr>
            <a:spLocks noGrp="1"/>
          </p:cNvSpPr>
          <p:nvPr>
            <p:ph type="dt" sz="half" idx="10"/>
          </p:nvPr>
        </p:nvSpPr>
        <p:spPr/>
        <p:txBody>
          <a:bodyPr/>
          <a:lstStyle/>
          <a:p>
            <a:fld id="{4CB2CE05-CC52-46C9-891A-9267775099C5}" type="datetimeFigureOut">
              <a:rPr lang="en-US" smtClean="0"/>
              <a:t>7/8/2022</a:t>
            </a:fld>
            <a:endParaRPr lang="en-US"/>
          </a:p>
        </p:txBody>
      </p:sp>
      <p:sp>
        <p:nvSpPr>
          <p:cNvPr id="6" name="Footer Placeholder 5">
            <a:extLst>
              <a:ext uri="{FF2B5EF4-FFF2-40B4-BE49-F238E27FC236}">
                <a16:creationId xmlns:a16="http://schemas.microsoft.com/office/drawing/2014/main" id="{DCE9E8F0-B345-F44E-C453-4AB91DD712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78CD21-0693-D443-1C78-D47FF22F0FD7}"/>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46742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B0A82-EE92-ED8F-49DA-641BF10413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2FEB529-3553-4721-F92B-90257370EA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4B68439-710E-2052-3C9B-8662CDE087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CABAAE-B7FD-7873-E953-8E0A6A2BD976}"/>
              </a:ext>
            </a:extLst>
          </p:cNvPr>
          <p:cNvSpPr>
            <a:spLocks noGrp="1"/>
          </p:cNvSpPr>
          <p:nvPr>
            <p:ph type="dt" sz="half" idx="10"/>
          </p:nvPr>
        </p:nvSpPr>
        <p:spPr/>
        <p:txBody>
          <a:bodyPr/>
          <a:lstStyle/>
          <a:p>
            <a:fld id="{4CB2CE05-CC52-46C9-891A-9267775099C5}" type="datetimeFigureOut">
              <a:rPr lang="en-US" smtClean="0"/>
              <a:t>7/8/2022</a:t>
            </a:fld>
            <a:endParaRPr lang="en-US"/>
          </a:p>
        </p:txBody>
      </p:sp>
      <p:sp>
        <p:nvSpPr>
          <p:cNvPr id="6" name="Footer Placeholder 5">
            <a:extLst>
              <a:ext uri="{FF2B5EF4-FFF2-40B4-BE49-F238E27FC236}">
                <a16:creationId xmlns:a16="http://schemas.microsoft.com/office/drawing/2014/main" id="{F4E338BF-7FDA-6A27-4A16-8631894AB5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F3FF9D-260A-CC0A-0662-C400A634AF8F}"/>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3232196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FCADB-6FD6-ACF0-9FE6-58C34D8A748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7A1F10F-D8C6-97BE-E99C-BB7467A6CD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3A0F34-48AA-4CC9-B2E7-6F767509A231}"/>
              </a:ext>
            </a:extLst>
          </p:cNvPr>
          <p:cNvSpPr>
            <a:spLocks noGrp="1"/>
          </p:cNvSpPr>
          <p:nvPr>
            <p:ph type="dt" sz="half" idx="10"/>
          </p:nvPr>
        </p:nvSpPr>
        <p:spPr/>
        <p:txBody>
          <a:bodyPr/>
          <a:lstStyle/>
          <a:p>
            <a:fld id="{4CB2CE05-CC52-46C9-891A-9267775099C5}" type="datetimeFigureOut">
              <a:rPr lang="en-US" smtClean="0"/>
              <a:t>7/8/2022</a:t>
            </a:fld>
            <a:endParaRPr lang="en-US"/>
          </a:p>
        </p:txBody>
      </p:sp>
      <p:sp>
        <p:nvSpPr>
          <p:cNvPr id="5" name="Footer Placeholder 4">
            <a:extLst>
              <a:ext uri="{FF2B5EF4-FFF2-40B4-BE49-F238E27FC236}">
                <a16:creationId xmlns:a16="http://schemas.microsoft.com/office/drawing/2014/main" id="{FEB11F04-373C-EB13-2665-F055A77632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6A93B0-4477-12CC-9C92-77BB3799C062}"/>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1379268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231CAA-4A0C-EA2F-2E48-11CC43856D5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EB48FEB-1396-81A7-9526-D4577E6B78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654ECB-77A8-8ACA-92E8-DAF451832E27}"/>
              </a:ext>
            </a:extLst>
          </p:cNvPr>
          <p:cNvSpPr>
            <a:spLocks noGrp="1"/>
          </p:cNvSpPr>
          <p:nvPr>
            <p:ph type="dt" sz="half" idx="10"/>
          </p:nvPr>
        </p:nvSpPr>
        <p:spPr/>
        <p:txBody>
          <a:bodyPr/>
          <a:lstStyle/>
          <a:p>
            <a:fld id="{4CB2CE05-CC52-46C9-891A-9267775099C5}" type="datetimeFigureOut">
              <a:rPr lang="en-US" smtClean="0"/>
              <a:t>7/8/2022</a:t>
            </a:fld>
            <a:endParaRPr lang="en-US"/>
          </a:p>
        </p:txBody>
      </p:sp>
      <p:sp>
        <p:nvSpPr>
          <p:cNvPr id="5" name="Footer Placeholder 4">
            <a:extLst>
              <a:ext uri="{FF2B5EF4-FFF2-40B4-BE49-F238E27FC236}">
                <a16:creationId xmlns:a16="http://schemas.microsoft.com/office/drawing/2014/main" id="{E3E17DC2-DA6E-7827-0F89-195CBBCFE5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3CA71-0574-73F7-E4A6-F32962410494}"/>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456355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F1A34A-A632-0C96-BD44-95BDC1685C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31E19C4-1946-446D-CE98-2BBB2B033E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0D6A2E-7054-229B-3C06-2942FDF9E7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B2CE05-CC52-46C9-891A-9267775099C5}" type="datetimeFigureOut">
              <a:rPr lang="en-US" smtClean="0"/>
              <a:t>7/8/2022</a:t>
            </a:fld>
            <a:endParaRPr lang="en-US"/>
          </a:p>
        </p:txBody>
      </p:sp>
      <p:sp>
        <p:nvSpPr>
          <p:cNvPr id="5" name="Footer Placeholder 4">
            <a:extLst>
              <a:ext uri="{FF2B5EF4-FFF2-40B4-BE49-F238E27FC236}">
                <a16:creationId xmlns:a16="http://schemas.microsoft.com/office/drawing/2014/main" id="{8F1CCAA9-A95F-8400-C825-C2150B7892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2C6B608-D39B-02DB-A32B-064776CE3B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59EF88-01EF-49DD-A328-5CE390C976E5}" type="slidenum">
              <a:rPr lang="en-US" smtClean="0"/>
              <a:t>‹#›</a:t>
            </a:fld>
            <a:endParaRPr lang="en-US"/>
          </a:p>
        </p:txBody>
      </p:sp>
    </p:spTree>
    <p:extLst>
      <p:ext uri="{BB962C8B-B14F-4D97-AF65-F5344CB8AC3E}">
        <p14:creationId xmlns:p14="http://schemas.microsoft.com/office/powerpoint/2010/main" val="5438481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4F737AD-5C8E-41D3-8AC4-86EB71D1A40D}"/>
              </a:ext>
            </a:extLst>
          </p:cNvPr>
          <p:cNvSpPr txBox="1">
            <a:spLocks noGrp="1"/>
          </p:cNvSpPr>
          <p:nvPr>
            <p:ph idx="1"/>
          </p:nvPr>
        </p:nvSpPr>
        <p:spPr>
          <a:xfrm>
            <a:off x="0" y="0"/>
            <a:ext cx="11801061" cy="6602895"/>
          </a:xfrm>
        </p:spPr>
        <p:txBody>
          <a:bodyPr>
            <a:normAutofit/>
          </a:bodyPr>
          <a:lstStyle/>
          <a:p>
            <a:pPr marL="0" lvl="0" indent="0">
              <a:buNone/>
            </a:pPr>
            <a:endParaRPr lang="en-GB" sz="3200" dirty="0">
              <a:latin typeface="+mj-lt"/>
              <a:cs typeface="Arial" pitchFamily="34"/>
            </a:endParaRPr>
          </a:p>
          <a:p>
            <a:pPr marL="0" lvl="0" indent="0">
              <a:buNone/>
            </a:pPr>
            <a:endParaRPr lang="en-GB" sz="3200" dirty="0">
              <a:latin typeface="+mj-lt"/>
              <a:cs typeface="Arial" pitchFamily="34"/>
            </a:endParaRPr>
          </a:p>
          <a:p>
            <a:pPr marL="0" lvl="0" indent="0">
              <a:buNone/>
            </a:pPr>
            <a:endParaRPr lang="en-GB" dirty="0">
              <a:latin typeface="Arial" pitchFamily="34"/>
              <a:cs typeface="Arial" pitchFamily="34"/>
            </a:endParaRPr>
          </a:p>
          <a:p>
            <a:pPr marL="0" lvl="0" indent="0">
              <a:buNone/>
            </a:pPr>
            <a:endParaRPr lang="en-GB" sz="3200" dirty="0">
              <a:latin typeface="Arial" pitchFamily="34"/>
              <a:cs typeface="Arial" pitchFamily="34"/>
            </a:endParaRPr>
          </a:p>
          <a:p>
            <a:pPr marL="0" lvl="0" indent="0">
              <a:buNone/>
            </a:pPr>
            <a:endParaRPr lang="en-GB" sz="3200" dirty="0">
              <a:latin typeface="Arial" pitchFamily="34"/>
              <a:cs typeface="Arial" pitchFamily="34"/>
            </a:endParaRPr>
          </a:p>
          <a:p>
            <a:pPr marL="0" lvl="0" indent="0">
              <a:buNone/>
            </a:pPr>
            <a:endParaRPr lang="en-GB" sz="3200" dirty="0">
              <a:latin typeface="Arial" pitchFamily="34"/>
              <a:cs typeface="Arial" pitchFamily="34"/>
            </a:endParaRPr>
          </a:p>
          <a:p>
            <a:pPr lvl="0"/>
            <a:r>
              <a:rPr lang="en-GB" sz="2000" dirty="0">
                <a:highlight>
                  <a:srgbClr val="00FF00"/>
                </a:highlight>
              </a:rPr>
              <a:t>Name: PETRU PARASCA</a:t>
            </a:r>
          </a:p>
          <a:p>
            <a:pPr lvl="0"/>
            <a:r>
              <a:rPr lang="en-GB" sz="2000" dirty="0">
                <a:highlight>
                  <a:srgbClr val="00FF00"/>
                </a:highlight>
              </a:rPr>
              <a:t>Student Number: 212310</a:t>
            </a:r>
          </a:p>
          <a:p>
            <a:pPr lvl="0"/>
            <a:r>
              <a:rPr lang="en-GB" sz="2000" dirty="0">
                <a:highlight>
                  <a:srgbClr val="00FF00"/>
                </a:highlight>
              </a:rPr>
              <a:t>Module: </a:t>
            </a:r>
            <a:r>
              <a:rPr lang="en-US" sz="2000" dirty="0">
                <a:highlight>
                  <a:srgbClr val="00FF00"/>
                </a:highlight>
              </a:rPr>
              <a:t>Problem Solving and Decision Making</a:t>
            </a:r>
            <a:endParaRPr lang="en-GB" sz="2000" dirty="0">
              <a:highlight>
                <a:srgbClr val="00FF00"/>
              </a:highlight>
            </a:endParaRPr>
          </a:p>
          <a:p>
            <a:pPr lvl="0"/>
            <a:r>
              <a:rPr lang="en-GB" sz="2000" dirty="0">
                <a:highlight>
                  <a:srgbClr val="00FF00"/>
                </a:highlight>
              </a:rPr>
              <a:t>Lecture: </a:t>
            </a:r>
            <a:r>
              <a:rPr lang="en-GB" sz="2000" dirty="0" err="1">
                <a:highlight>
                  <a:srgbClr val="00FF00"/>
                </a:highlight>
              </a:rPr>
              <a:t>Chijioke</a:t>
            </a:r>
            <a:r>
              <a:rPr lang="en-GB" sz="2000" dirty="0">
                <a:highlight>
                  <a:srgbClr val="00FF00"/>
                </a:highlight>
              </a:rPr>
              <a:t> Uba</a:t>
            </a:r>
          </a:p>
          <a:p>
            <a:pPr lvl="0"/>
            <a:endParaRPr lang="en-GB" sz="3200" dirty="0">
              <a:latin typeface="Arial" pitchFamily="34"/>
              <a:cs typeface="Arial" pitchFamily="34"/>
            </a:endParaRPr>
          </a:p>
        </p:txBody>
      </p:sp>
      <p:sp>
        <p:nvSpPr>
          <p:cNvPr id="3" name="Rectangle 2">
            <a:extLst>
              <a:ext uri="{FF2B5EF4-FFF2-40B4-BE49-F238E27FC236}">
                <a16:creationId xmlns:a16="http://schemas.microsoft.com/office/drawing/2014/main" id="{36F21DCB-DA08-1973-FDB5-3925E7B5A052}"/>
              </a:ext>
            </a:extLst>
          </p:cNvPr>
          <p:cNvSpPr/>
          <p:nvPr/>
        </p:nvSpPr>
        <p:spPr>
          <a:xfrm>
            <a:off x="0" y="0"/>
            <a:ext cx="11522765" cy="1219200"/>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dirty="0">
                <a:solidFill>
                  <a:schemeClr val="tx1"/>
                </a:solidFill>
                <a:latin typeface="+mj-lt"/>
                <a:cs typeface="Arial" pitchFamily="34"/>
              </a:rPr>
              <a:t>Understanding and solving the problem of Staff Shortage in Proper Care</a:t>
            </a:r>
            <a:endParaRPr lang="en-GB" sz="2800" dirty="0">
              <a:solidFill>
                <a:schemeClr val="tx1"/>
              </a:solidFill>
              <a:latin typeface="+mj-lt"/>
            </a:endParaRPr>
          </a:p>
        </p:txBody>
      </p:sp>
    </p:spTree>
    <p:extLst>
      <p:ext uri="{BB962C8B-B14F-4D97-AF65-F5344CB8AC3E}">
        <p14:creationId xmlns:p14="http://schemas.microsoft.com/office/powerpoint/2010/main" val="624351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1ADFA7F-5C33-4076-D8CE-2CB1D4232A7C}"/>
              </a:ext>
            </a:extLst>
          </p:cNvPr>
          <p:cNvSpPr>
            <a:spLocks noGrp="1"/>
          </p:cNvSpPr>
          <p:nvPr>
            <p:ph type="title"/>
          </p:nvPr>
        </p:nvSpPr>
        <p:spPr>
          <a:xfrm>
            <a:off x="0" y="0"/>
            <a:ext cx="4996070" cy="781878"/>
          </a:xfrm>
          <a:solidFill>
            <a:schemeClr val="accent6">
              <a:lumMod val="60000"/>
              <a:lumOff val="40000"/>
            </a:schemeClr>
          </a:solidFill>
        </p:spPr>
        <p:txBody>
          <a:bodyPr anchor="ctr">
            <a:normAutofit fontScale="90000"/>
          </a:bodyPr>
          <a:lstStyle/>
          <a:p>
            <a:pPr algn="ctr"/>
            <a:r>
              <a:rPr lang="en-US" dirty="0"/>
              <a:t>Nature and Impact of The Problem</a:t>
            </a:r>
          </a:p>
        </p:txBody>
      </p:sp>
      <p:graphicFrame>
        <p:nvGraphicFramePr>
          <p:cNvPr id="11" name="Content Placeholder 10">
            <a:extLst>
              <a:ext uri="{FF2B5EF4-FFF2-40B4-BE49-F238E27FC236}">
                <a16:creationId xmlns:a16="http://schemas.microsoft.com/office/drawing/2014/main" id="{95D8B6A6-5C2B-04DE-0FDC-DF59A48BB119}"/>
              </a:ext>
            </a:extLst>
          </p:cNvPr>
          <p:cNvGraphicFramePr>
            <a:graphicFrameLocks noGrp="1"/>
          </p:cNvGraphicFramePr>
          <p:nvPr>
            <p:ph idx="1"/>
          </p:nvPr>
        </p:nvGraphicFramePr>
        <p:xfrm>
          <a:off x="3009900" y="992187"/>
          <a:ext cx="61722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A1657B00-9F40-D668-4A08-18523184918E}"/>
              </a:ext>
            </a:extLst>
          </p:cNvPr>
          <p:cNvSpPr txBox="1"/>
          <p:nvPr/>
        </p:nvSpPr>
        <p:spPr>
          <a:xfrm>
            <a:off x="9182100" y="5998333"/>
            <a:ext cx="2385060" cy="369332"/>
          </a:xfrm>
          <a:prstGeom prst="rect">
            <a:avLst/>
          </a:prstGeom>
          <a:noFill/>
        </p:spPr>
        <p:txBody>
          <a:bodyPr wrap="square">
            <a:spAutoFit/>
          </a:bodyPr>
          <a:lstStyle/>
          <a:p>
            <a:r>
              <a:rPr lang="en-US" dirty="0"/>
              <a:t>(</a:t>
            </a:r>
            <a:r>
              <a:rPr lang="en-US" dirty="0" err="1"/>
              <a:t>Kingsfund</a:t>
            </a:r>
            <a:r>
              <a:rPr lang="en-US" dirty="0"/>
              <a:t>, 2022)</a:t>
            </a:r>
          </a:p>
        </p:txBody>
      </p:sp>
    </p:spTree>
    <p:extLst>
      <p:ext uri="{BB962C8B-B14F-4D97-AF65-F5344CB8AC3E}">
        <p14:creationId xmlns:p14="http://schemas.microsoft.com/office/powerpoint/2010/main" val="1571940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96014D9-9406-180C-582A-8602CBFE624F}"/>
              </a:ext>
            </a:extLst>
          </p:cNvPr>
          <p:cNvGraphicFramePr/>
          <p:nvPr>
            <p:extLst>
              <p:ext uri="{D42A27DB-BD31-4B8C-83A1-F6EECF244321}">
                <p14:modId xmlns:p14="http://schemas.microsoft.com/office/powerpoint/2010/main" val="3068015361"/>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B458FE14-47D3-0207-16B4-3AA5E1989087}"/>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Nature and Impact of The Problem</a:t>
            </a:r>
          </a:p>
        </p:txBody>
      </p:sp>
      <p:sp>
        <p:nvSpPr>
          <p:cNvPr id="5" name="TextBox 4">
            <a:extLst>
              <a:ext uri="{FF2B5EF4-FFF2-40B4-BE49-F238E27FC236}">
                <a16:creationId xmlns:a16="http://schemas.microsoft.com/office/drawing/2014/main" id="{0D3158F1-EE8C-0751-3030-BBB14BBEFDD9}"/>
              </a:ext>
            </a:extLst>
          </p:cNvPr>
          <p:cNvSpPr txBox="1"/>
          <p:nvPr/>
        </p:nvSpPr>
        <p:spPr>
          <a:xfrm>
            <a:off x="9182100" y="5998332"/>
            <a:ext cx="1905000" cy="369332"/>
          </a:xfrm>
          <a:prstGeom prst="rect">
            <a:avLst/>
          </a:prstGeom>
          <a:noFill/>
        </p:spPr>
        <p:txBody>
          <a:bodyPr wrap="square">
            <a:spAutoFit/>
          </a:bodyPr>
          <a:lstStyle/>
          <a:p>
            <a:r>
              <a:rPr lang="en-US" dirty="0"/>
              <a:t>(</a:t>
            </a:r>
            <a:r>
              <a:rPr lang="en-US" dirty="0" err="1"/>
              <a:t>Kingsfund</a:t>
            </a:r>
            <a:r>
              <a:rPr lang="en-US" dirty="0"/>
              <a:t>, 2022)</a:t>
            </a:r>
          </a:p>
        </p:txBody>
      </p:sp>
    </p:spTree>
    <p:extLst>
      <p:ext uri="{BB962C8B-B14F-4D97-AF65-F5344CB8AC3E}">
        <p14:creationId xmlns:p14="http://schemas.microsoft.com/office/powerpoint/2010/main" val="3884602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1ADFA7F-5C33-4076-D8CE-2CB1D4232A7C}"/>
              </a:ext>
            </a:extLst>
          </p:cNvPr>
          <p:cNvSpPr txBox="1">
            <a:spLocks/>
          </p:cNvSpPr>
          <p:nvPr/>
        </p:nvSpPr>
        <p:spPr>
          <a:xfrm>
            <a:off x="0" y="0"/>
            <a:ext cx="4605867"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PESTLE Analysis</a:t>
            </a:r>
          </a:p>
        </p:txBody>
      </p:sp>
      <p:graphicFrame>
        <p:nvGraphicFramePr>
          <p:cNvPr id="5" name="Diagram 4"/>
          <p:cNvGraphicFramePr/>
          <p:nvPr>
            <p:extLst>
              <p:ext uri="{D42A27DB-BD31-4B8C-83A1-F6EECF244321}">
                <p14:modId xmlns:p14="http://schemas.microsoft.com/office/powerpoint/2010/main" val="2937255228"/>
              </p:ext>
            </p:extLst>
          </p:nvPr>
        </p:nvGraphicFramePr>
        <p:xfrm>
          <a:off x="1202266" y="781878"/>
          <a:ext cx="8703733" cy="55964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054040DF-4F9B-375E-DFD6-F12B0CC86D3C}"/>
              </a:ext>
            </a:extLst>
          </p:cNvPr>
          <p:cNvSpPr txBox="1"/>
          <p:nvPr/>
        </p:nvSpPr>
        <p:spPr>
          <a:xfrm>
            <a:off x="9366749" y="6378345"/>
            <a:ext cx="1741516" cy="369332"/>
          </a:xfrm>
          <a:prstGeom prst="rect">
            <a:avLst/>
          </a:prstGeom>
          <a:noFill/>
        </p:spPr>
        <p:txBody>
          <a:bodyPr wrap="square">
            <a:spAutoFit/>
          </a:bodyPr>
          <a:lstStyle/>
          <a:p>
            <a:r>
              <a:rPr lang="en-US" dirty="0"/>
              <a:t>(Bush, 2022)</a:t>
            </a:r>
          </a:p>
        </p:txBody>
      </p:sp>
    </p:spTree>
    <p:extLst>
      <p:ext uri="{BB962C8B-B14F-4D97-AF65-F5344CB8AC3E}">
        <p14:creationId xmlns:p14="http://schemas.microsoft.com/office/powerpoint/2010/main" val="4010845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1ADFA7F-5C33-4076-D8CE-2CB1D4232A7C}"/>
              </a:ext>
            </a:extLst>
          </p:cNvPr>
          <p:cNvSpPr txBox="1">
            <a:spLocks/>
          </p:cNvSpPr>
          <p:nvPr/>
        </p:nvSpPr>
        <p:spPr>
          <a:xfrm>
            <a:off x="0" y="0"/>
            <a:ext cx="4605867"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PESTLE Analysis</a:t>
            </a:r>
          </a:p>
        </p:txBody>
      </p:sp>
      <p:graphicFrame>
        <p:nvGraphicFramePr>
          <p:cNvPr id="5" name="Diagram 4"/>
          <p:cNvGraphicFramePr/>
          <p:nvPr/>
        </p:nvGraphicFramePr>
        <p:xfrm>
          <a:off x="1202266" y="781878"/>
          <a:ext cx="8703733" cy="55964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DE94D4D-1732-37DF-7032-0FCAF68529D7}"/>
              </a:ext>
            </a:extLst>
          </p:cNvPr>
          <p:cNvSpPr txBox="1"/>
          <p:nvPr/>
        </p:nvSpPr>
        <p:spPr>
          <a:xfrm>
            <a:off x="9366749" y="6378345"/>
            <a:ext cx="1741516" cy="369332"/>
          </a:xfrm>
          <a:prstGeom prst="rect">
            <a:avLst/>
          </a:prstGeom>
          <a:noFill/>
        </p:spPr>
        <p:txBody>
          <a:bodyPr wrap="square">
            <a:spAutoFit/>
          </a:bodyPr>
          <a:lstStyle/>
          <a:p>
            <a:r>
              <a:rPr lang="en-US" dirty="0"/>
              <a:t>(Bush, 2022)</a:t>
            </a:r>
          </a:p>
        </p:txBody>
      </p:sp>
    </p:spTree>
    <p:extLst>
      <p:ext uri="{BB962C8B-B14F-4D97-AF65-F5344CB8AC3E}">
        <p14:creationId xmlns:p14="http://schemas.microsoft.com/office/powerpoint/2010/main" val="391023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1ADFA7F-5C33-4076-D8CE-2CB1D4232A7C}"/>
              </a:ext>
            </a:extLst>
          </p:cNvPr>
          <p:cNvSpPr txBox="1">
            <a:spLocks/>
          </p:cNvSpPr>
          <p:nvPr/>
        </p:nvSpPr>
        <p:spPr>
          <a:xfrm>
            <a:off x="0" y="0"/>
            <a:ext cx="4605867"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PESTLE Analysis</a:t>
            </a:r>
          </a:p>
        </p:txBody>
      </p:sp>
      <p:graphicFrame>
        <p:nvGraphicFramePr>
          <p:cNvPr id="5" name="Diagram 4"/>
          <p:cNvGraphicFramePr/>
          <p:nvPr/>
        </p:nvGraphicFramePr>
        <p:xfrm>
          <a:off x="1202266" y="781878"/>
          <a:ext cx="8703733" cy="55964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5740EB0-78D6-EFE5-CC5E-4C4FC3DCCDDB}"/>
              </a:ext>
            </a:extLst>
          </p:cNvPr>
          <p:cNvSpPr txBox="1"/>
          <p:nvPr/>
        </p:nvSpPr>
        <p:spPr>
          <a:xfrm>
            <a:off x="9366749" y="6378345"/>
            <a:ext cx="1741516" cy="369332"/>
          </a:xfrm>
          <a:prstGeom prst="rect">
            <a:avLst/>
          </a:prstGeom>
          <a:noFill/>
        </p:spPr>
        <p:txBody>
          <a:bodyPr wrap="square">
            <a:spAutoFit/>
          </a:bodyPr>
          <a:lstStyle/>
          <a:p>
            <a:r>
              <a:rPr lang="en-US" dirty="0"/>
              <a:t>(Bush, 2022)</a:t>
            </a:r>
          </a:p>
        </p:txBody>
      </p:sp>
    </p:spTree>
    <p:extLst>
      <p:ext uri="{BB962C8B-B14F-4D97-AF65-F5344CB8AC3E}">
        <p14:creationId xmlns:p14="http://schemas.microsoft.com/office/powerpoint/2010/main" val="2099301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1ADFA7F-5C33-4076-D8CE-2CB1D4232A7C}"/>
              </a:ext>
            </a:extLst>
          </p:cNvPr>
          <p:cNvSpPr txBox="1">
            <a:spLocks/>
          </p:cNvSpPr>
          <p:nvPr/>
        </p:nvSpPr>
        <p:spPr>
          <a:xfrm>
            <a:off x="0" y="0"/>
            <a:ext cx="4605867"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Cause &amp; Effect Analysis</a:t>
            </a:r>
          </a:p>
        </p:txBody>
      </p:sp>
      <p:cxnSp>
        <p:nvCxnSpPr>
          <p:cNvPr id="4" name="Straight Connector 3"/>
          <p:cNvCxnSpPr/>
          <p:nvPr/>
        </p:nvCxnSpPr>
        <p:spPr>
          <a:xfrm flipV="1">
            <a:off x="778933" y="4064000"/>
            <a:ext cx="8906934" cy="50800"/>
          </a:xfrm>
          <a:prstGeom prst="line">
            <a:avLst/>
          </a:prstGeom>
          <a:ln w="76200"/>
        </p:spPr>
        <p:style>
          <a:lnRef idx="3">
            <a:schemeClr val="dk1"/>
          </a:lnRef>
          <a:fillRef idx="0">
            <a:schemeClr val="dk1"/>
          </a:fillRef>
          <a:effectRef idx="2">
            <a:schemeClr val="dk1"/>
          </a:effectRef>
          <a:fontRef idx="minor">
            <a:schemeClr val="tx1"/>
          </a:fontRef>
        </p:style>
      </p:cxnSp>
      <p:cxnSp>
        <p:nvCxnSpPr>
          <p:cNvPr id="9" name="Straight Connector 8"/>
          <p:cNvCxnSpPr/>
          <p:nvPr/>
        </p:nvCxnSpPr>
        <p:spPr>
          <a:xfrm>
            <a:off x="1236133" y="2523067"/>
            <a:ext cx="1066800" cy="1540933"/>
          </a:xfrm>
          <a:prstGeom prst="line">
            <a:avLst/>
          </a:prstGeom>
          <a:ln w="57150"/>
        </p:spPr>
        <p:style>
          <a:lnRef idx="3">
            <a:schemeClr val="dk1"/>
          </a:lnRef>
          <a:fillRef idx="0">
            <a:schemeClr val="dk1"/>
          </a:fillRef>
          <a:effectRef idx="2">
            <a:schemeClr val="dk1"/>
          </a:effectRef>
          <a:fontRef idx="minor">
            <a:schemeClr val="tx1"/>
          </a:fontRef>
        </p:style>
      </p:cxnSp>
      <p:cxnSp>
        <p:nvCxnSpPr>
          <p:cNvPr id="11" name="Straight Connector 10"/>
          <p:cNvCxnSpPr/>
          <p:nvPr/>
        </p:nvCxnSpPr>
        <p:spPr>
          <a:xfrm>
            <a:off x="3132667" y="2523067"/>
            <a:ext cx="1066800" cy="1540933"/>
          </a:xfrm>
          <a:prstGeom prst="line">
            <a:avLst/>
          </a:prstGeom>
          <a:ln w="57150"/>
        </p:spPr>
        <p:style>
          <a:lnRef idx="3">
            <a:schemeClr val="dk1"/>
          </a:lnRef>
          <a:fillRef idx="0">
            <a:schemeClr val="dk1"/>
          </a:fillRef>
          <a:effectRef idx="2">
            <a:schemeClr val="dk1"/>
          </a:effectRef>
          <a:fontRef idx="minor">
            <a:schemeClr val="tx1"/>
          </a:fontRef>
        </p:style>
      </p:cxnSp>
      <p:cxnSp>
        <p:nvCxnSpPr>
          <p:cNvPr id="12" name="Straight Connector 11"/>
          <p:cNvCxnSpPr/>
          <p:nvPr/>
        </p:nvCxnSpPr>
        <p:spPr>
          <a:xfrm>
            <a:off x="5054601" y="2523067"/>
            <a:ext cx="1066800" cy="1540933"/>
          </a:xfrm>
          <a:prstGeom prst="line">
            <a:avLst/>
          </a:prstGeom>
          <a:ln w="57150"/>
        </p:spPr>
        <p:style>
          <a:lnRef idx="3">
            <a:schemeClr val="dk1"/>
          </a:lnRef>
          <a:fillRef idx="0">
            <a:schemeClr val="dk1"/>
          </a:fillRef>
          <a:effectRef idx="2">
            <a:schemeClr val="dk1"/>
          </a:effectRef>
          <a:fontRef idx="minor">
            <a:schemeClr val="tx1"/>
          </a:fontRef>
        </p:style>
      </p:cxnSp>
      <p:cxnSp>
        <p:nvCxnSpPr>
          <p:cNvPr id="13" name="Straight Connector 12"/>
          <p:cNvCxnSpPr/>
          <p:nvPr/>
        </p:nvCxnSpPr>
        <p:spPr>
          <a:xfrm>
            <a:off x="6993469" y="2523067"/>
            <a:ext cx="1066800" cy="1540933"/>
          </a:xfrm>
          <a:prstGeom prst="line">
            <a:avLst/>
          </a:prstGeom>
          <a:ln w="57150"/>
        </p:spPr>
        <p:style>
          <a:lnRef idx="3">
            <a:schemeClr val="dk1"/>
          </a:lnRef>
          <a:fillRef idx="0">
            <a:schemeClr val="dk1"/>
          </a:fillRef>
          <a:effectRef idx="2">
            <a:schemeClr val="dk1"/>
          </a:effectRef>
          <a:fontRef idx="minor">
            <a:schemeClr val="tx1"/>
          </a:fontRef>
        </p:style>
      </p:cxnSp>
      <p:cxnSp>
        <p:nvCxnSpPr>
          <p:cNvPr id="14" name="Straight Connector 13"/>
          <p:cNvCxnSpPr/>
          <p:nvPr/>
        </p:nvCxnSpPr>
        <p:spPr>
          <a:xfrm flipH="1">
            <a:off x="1456267" y="4157133"/>
            <a:ext cx="846666" cy="1447800"/>
          </a:xfrm>
          <a:prstGeom prst="line">
            <a:avLst/>
          </a:prstGeom>
          <a:ln w="57150"/>
        </p:spPr>
        <p:style>
          <a:lnRef idx="3">
            <a:schemeClr val="dk1"/>
          </a:lnRef>
          <a:fillRef idx="0">
            <a:schemeClr val="dk1"/>
          </a:fillRef>
          <a:effectRef idx="2">
            <a:schemeClr val="dk1"/>
          </a:effectRef>
          <a:fontRef idx="minor">
            <a:schemeClr val="tx1"/>
          </a:fontRef>
        </p:style>
      </p:cxnSp>
      <p:cxnSp>
        <p:nvCxnSpPr>
          <p:cNvPr id="20" name="Straight Connector 19"/>
          <p:cNvCxnSpPr/>
          <p:nvPr/>
        </p:nvCxnSpPr>
        <p:spPr>
          <a:xfrm flipH="1">
            <a:off x="3352801" y="4157133"/>
            <a:ext cx="846666" cy="1447800"/>
          </a:xfrm>
          <a:prstGeom prst="line">
            <a:avLst/>
          </a:prstGeom>
          <a:ln w="57150"/>
        </p:spPr>
        <p:style>
          <a:lnRef idx="3">
            <a:schemeClr val="dk1"/>
          </a:lnRef>
          <a:fillRef idx="0">
            <a:schemeClr val="dk1"/>
          </a:fillRef>
          <a:effectRef idx="2">
            <a:schemeClr val="dk1"/>
          </a:effectRef>
          <a:fontRef idx="minor">
            <a:schemeClr val="tx1"/>
          </a:fontRef>
        </p:style>
      </p:cxnSp>
      <p:cxnSp>
        <p:nvCxnSpPr>
          <p:cNvPr id="21" name="Straight Connector 20"/>
          <p:cNvCxnSpPr/>
          <p:nvPr/>
        </p:nvCxnSpPr>
        <p:spPr>
          <a:xfrm flipH="1">
            <a:off x="5266269" y="4157133"/>
            <a:ext cx="846666" cy="1447800"/>
          </a:xfrm>
          <a:prstGeom prst="line">
            <a:avLst/>
          </a:prstGeom>
          <a:ln w="57150"/>
        </p:spPr>
        <p:style>
          <a:lnRef idx="3">
            <a:schemeClr val="dk1"/>
          </a:lnRef>
          <a:fillRef idx="0">
            <a:schemeClr val="dk1"/>
          </a:fillRef>
          <a:effectRef idx="2">
            <a:schemeClr val="dk1"/>
          </a:effectRef>
          <a:fontRef idx="minor">
            <a:schemeClr val="tx1"/>
          </a:fontRef>
        </p:style>
      </p:cxnSp>
      <p:cxnSp>
        <p:nvCxnSpPr>
          <p:cNvPr id="22" name="Straight Connector 21"/>
          <p:cNvCxnSpPr/>
          <p:nvPr/>
        </p:nvCxnSpPr>
        <p:spPr>
          <a:xfrm flipH="1">
            <a:off x="7213603" y="4157133"/>
            <a:ext cx="846666" cy="1447800"/>
          </a:xfrm>
          <a:prstGeom prst="line">
            <a:avLst/>
          </a:prstGeom>
          <a:ln w="57150"/>
        </p:spPr>
        <p:style>
          <a:lnRef idx="3">
            <a:schemeClr val="dk1"/>
          </a:lnRef>
          <a:fillRef idx="0">
            <a:schemeClr val="dk1"/>
          </a:fillRef>
          <a:effectRef idx="2">
            <a:schemeClr val="dk1"/>
          </a:effectRef>
          <a:fontRef idx="minor">
            <a:schemeClr val="tx1"/>
          </a:fontRef>
        </p:style>
      </p:cxnSp>
      <p:sp>
        <p:nvSpPr>
          <p:cNvPr id="23" name="Isosceles Triangle 22"/>
          <p:cNvSpPr/>
          <p:nvPr/>
        </p:nvSpPr>
        <p:spPr>
          <a:xfrm rot="5400000">
            <a:off x="8936935" y="2764736"/>
            <a:ext cx="3208868" cy="2725531"/>
          </a:xfrm>
          <a:prstGeom prst="triangle">
            <a:avLst/>
          </a:prstGeom>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p:cNvSpPr txBox="1"/>
          <p:nvPr/>
        </p:nvSpPr>
        <p:spPr>
          <a:xfrm>
            <a:off x="622300" y="1862667"/>
            <a:ext cx="1405467"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High attrition</a:t>
            </a:r>
          </a:p>
        </p:txBody>
      </p:sp>
      <p:sp>
        <p:nvSpPr>
          <p:cNvPr id="25" name="TextBox 24"/>
          <p:cNvSpPr txBox="1"/>
          <p:nvPr/>
        </p:nvSpPr>
        <p:spPr>
          <a:xfrm>
            <a:off x="2370667" y="1862667"/>
            <a:ext cx="1405467"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Removed bursary</a:t>
            </a:r>
          </a:p>
        </p:txBody>
      </p:sp>
      <p:sp>
        <p:nvSpPr>
          <p:cNvPr id="26" name="TextBox 25"/>
          <p:cNvSpPr txBox="1"/>
          <p:nvPr/>
        </p:nvSpPr>
        <p:spPr>
          <a:xfrm>
            <a:off x="4258733" y="1862667"/>
            <a:ext cx="1612900"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Less Apprenticeship</a:t>
            </a:r>
          </a:p>
        </p:txBody>
      </p:sp>
      <p:sp>
        <p:nvSpPr>
          <p:cNvPr id="27" name="TextBox 26"/>
          <p:cNvSpPr txBox="1"/>
          <p:nvPr/>
        </p:nvSpPr>
        <p:spPr>
          <a:xfrm>
            <a:off x="6290735" y="1848598"/>
            <a:ext cx="1405467"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Gender Inequality</a:t>
            </a:r>
          </a:p>
        </p:txBody>
      </p:sp>
      <p:sp>
        <p:nvSpPr>
          <p:cNvPr id="28" name="TextBox 27"/>
          <p:cNvSpPr txBox="1"/>
          <p:nvPr/>
        </p:nvSpPr>
        <p:spPr>
          <a:xfrm>
            <a:off x="778933" y="5604933"/>
            <a:ext cx="1405467"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Brexit</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Effect</a:t>
            </a:r>
          </a:p>
        </p:txBody>
      </p:sp>
      <p:sp>
        <p:nvSpPr>
          <p:cNvPr id="29" name="TextBox 28"/>
          <p:cNvSpPr txBox="1"/>
          <p:nvPr/>
        </p:nvSpPr>
        <p:spPr>
          <a:xfrm>
            <a:off x="6303432" y="5604933"/>
            <a:ext cx="1405467" cy="92333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Lower Financial Support</a:t>
            </a:r>
          </a:p>
        </p:txBody>
      </p:sp>
      <p:sp>
        <p:nvSpPr>
          <p:cNvPr id="30" name="TextBox 29"/>
          <p:cNvSpPr txBox="1"/>
          <p:nvPr/>
        </p:nvSpPr>
        <p:spPr>
          <a:xfrm>
            <a:off x="2650067" y="5604933"/>
            <a:ext cx="1405467"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Low Budget On training </a:t>
            </a:r>
          </a:p>
        </p:txBody>
      </p:sp>
      <p:sp>
        <p:nvSpPr>
          <p:cNvPr id="31" name="TextBox 30"/>
          <p:cNvSpPr txBox="1"/>
          <p:nvPr/>
        </p:nvSpPr>
        <p:spPr>
          <a:xfrm>
            <a:off x="4402668" y="5604933"/>
            <a:ext cx="1405467" cy="92333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Low Placement Funding</a:t>
            </a:r>
          </a:p>
        </p:txBody>
      </p:sp>
      <p:sp>
        <p:nvSpPr>
          <p:cNvPr id="32" name="TextBox 31"/>
          <p:cNvSpPr txBox="1"/>
          <p:nvPr/>
        </p:nvSpPr>
        <p:spPr>
          <a:xfrm>
            <a:off x="9279469" y="3665836"/>
            <a:ext cx="152473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Decreasing Workforce in Health care sector </a:t>
            </a:r>
          </a:p>
        </p:txBody>
      </p:sp>
      <p:sp>
        <p:nvSpPr>
          <p:cNvPr id="33" name="TextBox 32">
            <a:extLst>
              <a:ext uri="{FF2B5EF4-FFF2-40B4-BE49-F238E27FC236}">
                <a16:creationId xmlns:a16="http://schemas.microsoft.com/office/drawing/2014/main" id="{8D36C571-32BD-92F4-7110-B289DEAE80D8}"/>
              </a:ext>
            </a:extLst>
          </p:cNvPr>
          <p:cNvSpPr txBox="1"/>
          <p:nvPr/>
        </p:nvSpPr>
        <p:spPr>
          <a:xfrm>
            <a:off x="8932008" y="6158931"/>
            <a:ext cx="2219654" cy="369332"/>
          </a:xfrm>
          <a:prstGeom prst="rect">
            <a:avLst/>
          </a:prstGeom>
          <a:noFill/>
        </p:spPr>
        <p:txBody>
          <a:bodyPr wrap="square">
            <a:spAutoFit/>
          </a:bodyPr>
          <a:lstStyle/>
          <a:p>
            <a:r>
              <a:rPr lang="en-US" dirty="0"/>
              <a:t>(Watson,  2017)</a:t>
            </a:r>
          </a:p>
        </p:txBody>
      </p:sp>
    </p:spTree>
    <p:extLst>
      <p:ext uri="{BB962C8B-B14F-4D97-AF65-F5344CB8AC3E}">
        <p14:creationId xmlns:p14="http://schemas.microsoft.com/office/powerpoint/2010/main" val="2320873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43DC51C-C858-CE37-9198-4851DDE0515F}"/>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Solution to The Problem</a:t>
            </a:r>
          </a:p>
        </p:txBody>
      </p:sp>
      <p:graphicFrame>
        <p:nvGraphicFramePr>
          <p:cNvPr id="4" name="Diagram 3">
            <a:extLst>
              <a:ext uri="{FF2B5EF4-FFF2-40B4-BE49-F238E27FC236}">
                <a16:creationId xmlns:a16="http://schemas.microsoft.com/office/drawing/2014/main" id="{EC07F9DA-D629-4A68-1263-563C898F3794}"/>
              </a:ext>
            </a:extLst>
          </p:cNvPr>
          <p:cNvGraphicFramePr/>
          <p:nvPr>
            <p:extLst>
              <p:ext uri="{D42A27DB-BD31-4B8C-83A1-F6EECF244321}">
                <p14:modId xmlns:p14="http://schemas.microsoft.com/office/powerpoint/2010/main" val="308077728"/>
              </p:ext>
            </p:extLst>
          </p:nvPr>
        </p:nvGraphicFramePr>
        <p:xfrm>
          <a:off x="2032000" y="969048"/>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31D5677-0ADC-5CA2-A885-4E02D24B8CF5}"/>
              </a:ext>
            </a:extLst>
          </p:cNvPr>
          <p:cNvSpPr txBox="1"/>
          <p:nvPr/>
        </p:nvSpPr>
        <p:spPr>
          <a:xfrm>
            <a:off x="9746673" y="6018383"/>
            <a:ext cx="2256905" cy="369332"/>
          </a:xfrm>
          <a:prstGeom prst="rect">
            <a:avLst/>
          </a:prstGeom>
          <a:noFill/>
        </p:spPr>
        <p:txBody>
          <a:bodyPr wrap="square">
            <a:spAutoFit/>
          </a:bodyPr>
          <a:lstStyle/>
          <a:p>
            <a:r>
              <a:rPr lang="en-US" dirty="0"/>
              <a:t>(WBS, 2022)</a:t>
            </a:r>
          </a:p>
        </p:txBody>
      </p:sp>
    </p:spTree>
    <p:extLst>
      <p:ext uri="{BB962C8B-B14F-4D97-AF65-F5344CB8AC3E}">
        <p14:creationId xmlns:p14="http://schemas.microsoft.com/office/powerpoint/2010/main" val="1593403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868C7EFF-3408-BF6A-C612-A3ED4728C102}"/>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Workforce Redesign</a:t>
            </a:r>
          </a:p>
        </p:txBody>
      </p:sp>
      <p:graphicFrame>
        <p:nvGraphicFramePr>
          <p:cNvPr id="3" name="Diagram 2">
            <a:extLst>
              <a:ext uri="{FF2B5EF4-FFF2-40B4-BE49-F238E27FC236}">
                <a16:creationId xmlns:a16="http://schemas.microsoft.com/office/drawing/2014/main" id="{79AA3846-6A95-A234-FC31-C4C4F2C53775}"/>
              </a:ext>
            </a:extLst>
          </p:cNvPr>
          <p:cNvGraphicFramePr/>
          <p:nvPr>
            <p:extLst>
              <p:ext uri="{D42A27DB-BD31-4B8C-83A1-F6EECF244321}">
                <p14:modId xmlns:p14="http://schemas.microsoft.com/office/powerpoint/2010/main" val="1979513628"/>
              </p:ext>
            </p:extLst>
          </p:nvPr>
        </p:nvGraphicFramePr>
        <p:xfrm>
          <a:off x="2032000" y="98567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CD9F5EF1-F5D4-AA63-D450-DE068F31B773}"/>
              </a:ext>
            </a:extLst>
          </p:cNvPr>
          <p:cNvSpPr txBox="1"/>
          <p:nvPr/>
        </p:nvSpPr>
        <p:spPr>
          <a:xfrm>
            <a:off x="10328564" y="6219674"/>
            <a:ext cx="2256905" cy="369332"/>
          </a:xfrm>
          <a:prstGeom prst="rect">
            <a:avLst/>
          </a:prstGeom>
          <a:noFill/>
        </p:spPr>
        <p:txBody>
          <a:bodyPr wrap="square">
            <a:spAutoFit/>
          </a:bodyPr>
          <a:lstStyle/>
          <a:p>
            <a:r>
              <a:rPr lang="en-US" dirty="0"/>
              <a:t>(WBS, 2022)</a:t>
            </a:r>
          </a:p>
        </p:txBody>
      </p:sp>
    </p:spTree>
    <p:extLst>
      <p:ext uri="{BB962C8B-B14F-4D97-AF65-F5344CB8AC3E}">
        <p14:creationId xmlns:p14="http://schemas.microsoft.com/office/powerpoint/2010/main" val="2965737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868C7EFF-3408-BF6A-C612-A3ED4728C102}"/>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Workforce Redesign</a:t>
            </a:r>
          </a:p>
        </p:txBody>
      </p:sp>
      <p:pic>
        <p:nvPicPr>
          <p:cNvPr id="4" name="Picture 3">
            <a:extLst>
              <a:ext uri="{FF2B5EF4-FFF2-40B4-BE49-F238E27FC236}">
                <a16:creationId xmlns:a16="http://schemas.microsoft.com/office/drawing/2014/main" id="{AB06E1E0-3B37-DEB0-DD61-A2D61E322390}"/>
              </a:ext>
            </a:extLst>
          </p:cNvPr>
          <p:cNvPicPr>
            <a:picLocks noChangeAspect="1"/>
          </p:cNvPicPr>
          <p:nvPr/>
        </p:nvPicPr>
        <p:blipFill>
          <a:blip r:embed="rId3"/>
          <a:stretch>
            <a:fillRect/>
          </a:stretch>
        </p:blipFill>
        <p:spPr>
          <a:xfrm>
            <a:off x="0" y="1479146"/>
            <a:ext cx="6143625" cy="3600450"/>
          </a:xfrm>
          <a:prstGeom prst="rect">
            <a:avLst/>
          </a:prstGeom>
        </p:spPr>
      </p:pic>
      <p:pic>
        <p:nvPicPr>
          <p:cNvPr id="7" name="Picture 6">
            <a:extLst>
              <a:ext uri="{FF2B5EF4-FFF2-40B4-BE49-F238E27FC236}">
                <a16:creationId xmlns:a16="http://schemas.microsoft.com/office/drawing/2014/main" id="{E88AA0A7-9E71-B439-BF9C-145D162A1DAB}"/>
              </a:ext>
            </a:extLst>
          </p:cNvPr>
          <p:cNvPicPr>
            <a:picLocks noChangeAspect="1"/>
          </p:cNvPicPr>
          <p:nvPr/>
        </p:nvPicPr>
        <p:blipFill>
          <a:blip r:embed="rId4"/>
          <a:stretch>
            <a:fillRect/>
          </a:stretch>
        </p:blipFill>
        <p:spPr>
          <a:xfrm>
            <a:off x="5972175" y="1545821"/>
            <a:ext cx="6219825" cy="3467100"/>
          </a:xfrm>
          <a:prstGeom prst="rect">
            <a:avLst/>
          </a:prstGeom>
        </p:spPr>
      </p:pic>
      <p:sp>
        <p:nvSpPr>
          <p:cNvPr id="8" name="Arrow: Curved Down 7">
            <a:extLst>
              <a:ext uri="{FF2B5EF4-FFF2-40B4-BE49-F238E27FC236}">
                <a16:creationId xmlns:a16="http://schemas.microsoft.com/office/drawing/2014/main" id="{1EF762C8-C5CE-485B-D095-E6DE70729FB3}"/>
              </a:ext>
            </a:extLst>
          </p:cNvPr>
          <p:cNvSpPr/>
          <p:nvPr/>
        </p:nvSpPr>
        <p:spPr>
          <a:xfrm>
            <a:off x="5074400" y="1213311"/>
            <a:ext cx="1795549" cy="947997"/>
          </a:xfrm>
          <a:prstGeom prst="curvedDown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0" name="TextBox 9">
            <a:extLst>
              <a:ext uri="{FF2B5EF4-FFF2-40B4-BE49-F238E27FC236}">
                <a16:creationId xmlns:a16="http://schemas.microsoft.com/office/drawing/2014/main" id="{B82A3AC0-038F-2239-6C40-3C145189CA4E}"/>
              </a:ext>
            </a:extLst>
          </p:cNvPr>
          <p:cNvSpPr txBox="1"/>
          <p:nvPr/>
        </p:nvSpPr>
        <p:spPr>
          <a:xfrm>
            <a:off x="8050877" y="6024942"/>
            <a:ext cx="2938548" cy="369332"/>
          </a:xfrm>
          <a:prstGeom prst="rect">
            <a:avLst/>
          </a:prstGeom>
          <a:noFill/>
        </p:spPr>
        <p:txBody>
          <a:bodyPr wrap="square">
            <a:spAutoFit/>
          </a:bodyPr>
          <a:lstStyle/>
          <a:p>
            <a:r>
              <a:rPr lang="en-US" dirty="0"/>
              <a:t>(Nuffieldtrust.org.uk, 2022.)</a:t>
            </a:r>
          </a:p>
        </p:txBody>
      </p:sp>
    </p:spTree>
    <p:extLst>
      <p:ext uri="{BB962C8B-B14F-4D97-AF65-F5344CB8AC3E}">
        <p14:creationId xmlns:p14="http://schemas.microsoft.com/office/powerpoint/2010/main" val="4274991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225D379B-D7C5-29EC-B749-DD3AA9500ACE}"/>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Recruiting Part-time staff</a:t>
            </a:r>
          </a:p>
        </p:txBody>
      </p:sp>
      <p:graphicFrame>
        <p:nvGraphicFramePr>
          <p:cNvPr id="4" name="Diagram 3">
            <a:extLst>
              <a:ext uri="{FF2B5EF4-FFF2-40B4-BE49-F238E27FC236}">
                <a16:creationId xmlns:a16="http://schemas.microsoft.com/office/drawing/2014/main" id="{A309B6B0-1CFA-E97E-58FD-ADE464A4AF39}"/>
              </a:ext>
            </a:extLst>
          </p:cNvPr>
          <p:cNvGraphicFramePr/>
          <p:nvPr>
            <p:extLst>
              <p:ext uri="{D42A27DB-BD31-4B8C-83A1-F6EECF244321}">
                <p14:modId xmlns:p14="http://schemas.microsoft.com/office/powerpoint/2010/main" val="200540437"/>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362F4F76-C829-8CEF-DB35-359B10F17BE6}"/>
              </a:ext>
            </a:extLst>
          </p:cNvPr>
          <p:cNvSpPr txBox="1"/>
          <p:nvPr/>
        </p:nvSpPr>
        <p:spPr>
          <a:xfrm>
            <a:off x="8050877" y="6024942"/>
            <a:ext cx="2938548" cy="369332"/>
          </a:xfrm>
          <a:prstGeom prst="rect">
            <a:avLst/>
          </a:prstGeom>
          <a:noFill/>
        </p:spPr>
        <p:txBody>
          <a:bodyPr wrap="square">
            <a:spAutoFit/>
          </a:bodyPr>
          <a:lstStyle/>
          <a:p>
            <a:r>
              <a:rPr lang="en-US" dirty="0"/>
              <a:t>(Nuffieldtrust.org.uk, 2022.)</a:t>
            </a:r>
          </a:p>
        </p:txBody>
      </p:sp>
    </p:spTree>
    <p:extLst>
      <p:ext uri="{BB962C8B-B14F-4D97-AF65-F5344CB8AC3E}">
        <p14:creationId xmlns:p14="http://schemas.microsoft.com/office/powerpoint/2010/main" val="896680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D6963078-CFA7-9D10-23B7-99BC29356FE7}"/>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Hiring International Workers</a:t>
            </a:r>
          </a:p>
        </p:txBody>
      </p:sp>
      <p:graphicFrame>
        <p:nvGraphicFramePr>
          <p:cNvPr id="6" name="Diagram 5">
            <a:extLst>
              <a:ext uri="{FF2B5EF4-FFF2-40B4-BE49-F238E27FC236}">
                <a16:creationId xmlns:a16="http://schemas.microsoft.com/office/drawing/2014/main" id="{5848A770-F22C-6B26-28A8-CA16950DE085}"/>
              </a:ext>
            </a:extLst>
          </p:cNvPr>
          <p:cNvGraphicFramePr/>
          <p:nvPr>
            <p:extLst>
              <p:ext uri="{D42A27DB-BD31-4B8C-83A1-F6EECF244321}">
                <p14:modId xmlns:p14="http://schemas.microsoft.com/office/powerpoint/2010/main" val="2754819787"/>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D552F15B-2534-93F1-E01B-A2B856FC3E64}"/>
              </a:ext>
            </a:extLst>
          </p:cNvPr>
          <p:cNvSpPr txBox="1"/>
          <p:nvPr/>
        </p:nvSpPr>
        <p:spPr>
          <a:xfrm>
            <a:off x="10328564" y="6219674"/>
            <a:ext cx="2256905" cy="369332"/>
          </a:xfrm>
          <a:prstGeom prst="rect">
            <a:avLst/>
          </a:prstGeom>
          <a:noFill/>
        </p:spPr>
        <p:txBody>
          <a:bodyPr wrap="square">
            <a:spAutoFit/>
          </a:bodyPr>
          <a:lstStyle/>
          <a:p>
            <a:r>
              <a:rPr lang="en-US" dirty="0"/>
              <a:t>(WBS, 2022)</a:t>
            </a:r>
          </a:p>
        </p:txBody>
      </p:sp>
    </p:spTree>
    <p:extLst>
      <p:ext uri="{BB962C8B-B14F-4D97-AF65-F5344CB8AC3E}">
        <p14:creationId xmlns:p14="http://schemas.microsoft.com/office/powerpoint/2010/main" val="2144869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DB5973B5-7EBA-0075-6360-2414021F7706}"/>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Increasing Training and Education</a:t>
            </a:r>
          </a:p>
        </p:txBody>
      </p:sp>
      <p:graphicFrame>
        <p:nvGraphicFramePr>
          <p:cNvPr id="3" name="Diagram 2">
            <a:extLst>
              <a:ext uri="{FF2B5EF4-FFF2-40B4-BE49-F238E27FC236}">
                <a16:creationId xmlns:a16="http://schemas.microsoft.com/office/drawing/2014/main" id="{3DB7335B-0F58-2310-1FD9-DAF2F0FDD434}"/>
              </a:ext>
            </a:extLst>
          </p:cNvPr>
          <p:cNvGraphicFramePr/>
          <p:nvPr>
            <p:extLst>
              <p:ext uri="{D42A27DB-BD31-4B8C-83A1-F6EECF244321}">
                <p14:modId xmlns:p14="http://schemas.microsoft.com/office/powerpoint/2010/main" val="3540720486"/>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033A17F-B65B-56B5-58B1-12991F64DA11}"/>
              </a:ext>
            </a:extLst>
          </p:cNvPr>
          <p:cNvSpPr txBox="1"/>
          <p:nvPr/>
        </p:nvSpPr>
        <p:spPr>
          <a:xfrm>
            <a:off x="8050877" y="6024942"/>
            <a:ext cx="2938548" cy="369332"/>
          </a:xfrm>
          <a:prstGeom prst="rect">
            <a:avLst/>
          </a:prstGeom>
          <a:noFill/>
        </p:spPr>
        <p:txBody>
          <a:bodyPr wrap="square">
            <a:spAutoFit/>
          </a:bodyPr>
          <a:lstStyle/>
          <a:p>
            <a:r>
              <a:rPr lang="en-US" dirty="0"/>
              <a:t>(Nuffieldtrust.org.uk, 2022.)</a:t>
            </a:r>
          </a:p>
        </p:txBody>
      </p:sp>
    </p:spTree>
    <p:extLst>
      <p:ext uri="{BB962C8B-B14F-4D97-AF65-F5344CB8AC3E}">
        <p14:creationId xmlns:p14="http://schemas.microsoft.com/office/powerpoint/2010/main" val="3305479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90498F46-7BC8-A08A-EA50-9ED01BEA0EC7}"/>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Workforce Planning</a:t>
            </a:r>
          </a:p>
        </p:txBody>
      </p:sp>
      <p:graphicFrame>
        <p:nvGraphicFramePr>
          <p:cNvPr id="3" name="Diagram 2">
            <a:extLst>
              <a:ext uri="{FF2B5EF4-FFF2-40B4-BE49-F238E27FC236}">
                <a16:creationId xmlns:a16="http://schemas.microsoft.com/office/drawing/2014/main" id="{86E366E5-30E2-5D6D-CB50-2DADCED89C29}"/>
              </a:ext>
            </a:extLst>
          </p:cNvPr>
          <p:cNvGraphicFramePr/>
          <p:nvPr>
            <p:extLst>
              <p:ext uri="{D42A27DB-BD31-4B8C-83A1-F6EECF244321}">
                <p14:modId xmlns:p14="http://schemas.microsoft.com/office/powerpoint/2010/main" val="3285723512"/>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8EA9E7D-D136-7961-058A-0D9B74C51169}"/>
              </a:ext>
            </a:extLst>
          </p:cNvPr>
          <p:cNvSpPr txBox="1"/>
          <p:nvPr/>
        </p:nvSpPr>
        <p:spPr>
          <a:xfrm>
            <a:off x="8906856" y="5953667"/>
            <a:ext cx="2506287" cy="369332"/>
          </a:xfrm>
          <a:prstGeom prst="rect">
            <a:avLst/>
          </a:prstGeom>
          <a:noFill/>
        </p:spPr>
        <p:txBody>
          <a:bodyPr wrap="square">
            <a:spAutoFit/>
          </a:bodyPr>
          <a:lstStyle/>
          <a:p>
            <a:r>
              <a:rPr lang="en-US" dirty="0"/>
              <a:t>(The Guardian, 2022)</a:t>
            </a:r>
          </a:p>
        </p:txBody>
      </p:sp>
    </p:spTree>
    <p:extLst>
      <p:ext uri="{BB962C8B-B14F-4D97-AF65-F5344CB8AC3E}">
        <p14:creationId xmlns:p14="http://schemas.microsoft.com/office/powerpoint/2010/main" val="3596184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7E636201-E0D6-E4A4-0C41-4B5EB45E3999}"/>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Conclusion</a:t>
            </a:r>
          </a:p>
        </p:txBody>
      </p:sp>
      <p:sp>
        <p:nvSpPr>
          <p:cNvPr id="4" name="TextBox 3">
            <a:extLst>
              <a:ext uri="{FF2B5EF4-FFF2-40B4-BE49-F238E27FC236}">
                <a16:creationId xmlns:a16="http://schemas.microsoft.com/office/drawing/2014/main" id="{E115C007-6573-922B-3ED2-58AE4269812A}"/>
              </a:ext>
            </a:extLst>
          </p:cNvPr>
          <p:cNvSpPr txBox="1"/>
          <p:nvPr/>
        </p:nvSpPr>
        <p:spPr>
          <a:xfrm>
            <a:off x="2344189" y="1679171"/>
            <a:ext cx="7503622" cy="4031873"/>
          </a:xfrm>
          <a:prstGeom prst="rect">
            <a:avLst/>
          </a:prstGeom>
          <a:noFill/>
        </p:spPr>
        <p:txBody>
          <a:bodyPr wrap="square" rtlCol="0">
            <a:spAutoFit/>
          </a:bodyPr>
          <a:lstStyle/>
          <a:p>
            <a:pPr algn="just"/>
            <a:r>
              <a:rPr lang="en-US" sz="3200" dirty="0"/>
              <a:t>The key concern for the NHS is staffing. Patient care and employee satisfaction are already being negatively impacted by workforce shortages. To prevent a spiraling situation of increasing shortages and deteriorating quality, immediate (both long-term and short-term) action is now necessary.</a:t>
            </a:r>
          </a:p>
        </p:txBody>
      </p:sp>
    </p:spTree>
    <p:extLst>
      <p:ext uri="{BB962C8B-B14F-4D97-AF65-F5344CB8AC3E}">
        <p14:creationId xmlns:p14="http://schemas.microsoft.com/office/powerpoint/2010/main" val="4842853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AD9F5B6-283C-1B48-19FB-09C8C4A1892C}"/>
              </a:ext>
            </a:extLst>
          </p:cNvPr>
          <p:cNvSpPr txBox="1"/>
          <p:nvPr/>
        </p:nvSpPr>
        <p:spPr>
          <a:xfrm>
            <a:off x="1213658" y="1479665"/>
            <a:ext cx="9543011" cy="5078313"/>
          </a:xfrm>
          <a:prstGeom prst="rect">
            <a:avLst/>
          </a:prstGeom>
          <a:noFill/>
        </p:spPr>
        <p:txBody>
          <a:bodyPr wrap="square">
            <a:spAutoFit/>
          </a:bodyPr>
          <a:lstStyle/>
          <a:p>
            <a:pPr marL="342900" indent="-342900">
              <a:buFont typeface="+mj-lt"/>
              <a:buAutoNum type="arabicPeriod"/>
            </a:pPr>
            <a:r>
              <a:rPr lang="en-US" dirty="0"/>
              <a:t>Bush, T., 2022. PESTLE Analysis of the NHS. [online] PESTLE Analysis. Available at: &lt;https://pestleanalysis.com/nhs-pestle-analysis/?fbclid=IwAR07c5HY0iUsutIyQBOfkCakSmnJueyc5VOPvQ6FAZtbh-fT8YHks-SyN0I&gt;.</a:t>
            </a:r>
          </a:p>
          <a:p>
            <a:pPr marL="342900" indent="-342900">
              <a:buFont typeface="+mj-lt"/>
              <a:buAutoNum type="arabicPeriod"/>
            </a:pPr>
            <a:r>
              <a:rPr lang="en-US" dirty="0" err="1"/>
              <a:t>Kingsfund</a:t>
            </a:r>
            <a:r>
              <a:rPr lang="en-US" dirty="0"/>
              <a:t>. 2022. The health care workforce in England: make or break?. [online] Available at: &lt;https://www.kingsfund.org.uk/projects/positions/nhs-workforce&gt; [Accessed 30 June 2022].</a:t>
            </a:r>
          </a:p>
          <a:p>
            <a:pPr marL="342900" indent="-342900">
              <a:buFont typeface="+mj-lt"/>
              <a:buAutoNum type="arabicPeriod"/>
            </a:pPr>
            <a:r>
              <a:rPr lang="en-US" dirty="0"/>
              <a:t>Nuffieldtrust.org.uk. 2022. [online] Available at: &lt;https://www.nuffieldtrust.org.uk/files/2019-03/1553101044_heaj6918-workforce-briefing-190320-web.pdf&gt; [Accessed 30 June 2022].</a:t>
            </a:r>
          </a:p>
          <a:p>
            <a:pPr marL="342900" indent="-342900">
              <a:buFont typeface="+mj-lt"/>
              <a:buAutoNum type="arabicPeriod"/>
            </a:pPr>
            <a:r>
              <a:rPr lang="en-US" dirty="0"/>
              <a:t>the Guardian. 2022. Staffing crisis deepens in NHS England with 110,000 posts unfilled. [online] Available at: &lt;https://www.theguardian.com/society/2022/mar/03/staffing-crisis-deepens-in-nhs-england-with-110000-posts-unfilled#:~:text=The%20NHS%20is%20facing%20a,vacancies%20published%20by%20NHS%20Digital.&gt; [Accessed 30 June 2022].</a:t>
            </a:r>
          </a:p>
          <a:p>
            <a:pPr marL="342900" indent="-342900">
              <a:buFont typeface="+mj-lt"/>
              <a:buAutoNum type="arabicPeriod"/>
            </a:pPr>
            <a:r>
              <a:rPr lang="en-US" dirty="0"/>
              <a:t>Watson, R., 2017. Brexit and wage caps are blamed for UK doctor and nurse shortage. BMJ, p.j5510.</a:t>
            </a:r>
          </a:p>
          <a:p>
            <a:pPr marL="342900" indent="-342900">
              <a:buFont typeface="+mj-lt"/>
              <a:buAutoNum type="arabicPeriod"/>
            </a:pPr>
            <a:r>
              <a:rPr lang="en-US" dirty="0"/>
              <a:t>WBS, W. and shortages, F., 2022. Five policies to improve healthcare staff shortages | News | Warwick Business School. [online] Warwick Business School. Available at: &lt;https://www.wbs.ac.uk/news/five-policies-to-improve-healthcare-staff-shortages/&gt; [Accessed 30 June 2022].</a:t>
            </a:r>
          </a:p>
        </p:txBody>
      </p:sp>
      <p:sp>
        <p:nvSpPr>
          <p:cNvPr id="4" name="Title 3">
            <a:extLst>
              <a:ext uri="{FF2B5EF4-FFF2-40B4-BE49-F238E27FC236}">
                <a16:creationId xmlns:a16="http://schemas.microsoft.com/office/drawing/2014/main" id="{EADCD2FD-D015-6E51-7DEF-D9F30562F1FB}"/>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Reference</a:t>
            </a:r>
          </a:p>
        </p:txBody>
      </p:sp>
    </p:spTree>
    <p:extLst>
      <p:ext uri="{BB962C8B-B14F-4D97-AF65-F5344CB8AC3E}">
        <p14:creationId xmlns:p14="http://schemas.microsoft.com/office/powerpoint/2010/main" val="19590904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3838</TotalTime>
  <Words>2299</Words>
  <Application>Microsoft Office PowerPoint</Application>
  <PresentationFormat>Widescreen</PresentationFormat>
  <Paragraphs>154</Paragraphs>
  <Slides>16</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PowerPoint Presentation</vt:lpstr>
      <vt:lpstr>Nature and Impact of The Problem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Nature of The Problem</dc:title>
  <dc:creator>User</dc:creator>
  <cp:lastModifiedBy>Petru Parasca</cp:lastModifiedBy>
  <cp:revision>13</cp:revision>
  <dcterms:created xsi:type="dcterms:W3CDTF">2022-06-29T15:52:50Z</dcterms:created>
  <dcterms:modified xsi:type="dcterms:W3CDTF">2022-07-08T11:36:22Z</dcterms:modified>
</cp:coreProperties>
</file>