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7" d="100"/>
          <a:sy n="67" d="100"/>
        </p:scale>
        <p:origin x="6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F648D687-7A3B-4548-9970-FB703CCA8D7F}" type="datetimeFigureOut">
              <a:rPr lang="en-GB" smtClean="0"/>
              <a:t>10/01/2019</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6C14EBDA-FE6A-44B4-BB60-5C2EE559DA23}" type="slidenum">
              <a:rPr lang="en-GB" smtClean="0"/>
              <a:t>‹#›</a:t>
            </a:fld>
            <a:endParaRPr lang="en-GB"/>
          </a:p>
        </p:txBody>
      </p:sp>
    </p:spTree>
    <p:extLst>
      <p:ext uri="{BB962C8B-B14F-4D97-AF65-F5344CB8AC3E}">
        <p14:creationId xmlns:p14="http://schemas.microsoft.com/office/powerpoint/2010/main" val="2648343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48D687-7A3B-4548-9970-FB703CCA8D7F}"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14EBDA-FE6A-44B4-BB60-5C2EE559DA23}" type="slidenum">
              <a:rPr lang="en-GB" smtClean="0"/>
              <a:t>‹#›</a:t>
            </a:fld>
            <a:endParaRPr lang="en-GB"/>
          </a:p>
        </p:txBody>
      </p:sp>
    </p:spTree>
    <p:extLst>
      <p:ext uri="{BB962C8B-B14F-4D97-AF65-F5344CB8AC3E}">
        <p14:creationId xmlns:p14="http://schemas.microsoft.com/office/powerpoint/2010/main" val="1505325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648D687-7A3B-4548-9970-FB703CCA8D7F}"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14EBDA-FE6A-44B4-BB60-5C2EE559DA23}" type="slidenum">
              <a:rPr lang="en-GB" smtClean="0"/>
              <a:t>‹#›</a:t>
            </a:fld>
            <a:endParaRPr lang="en-GB"/>
          </a:p>
        </p:txBody>
      </p:sp>
    </p:spTree>
    <p:extLst>
      <p:ext uri="{BB962C8B-B14F-4D97-AF65-F5344CB8AC3E}">
        <p14:creationId xmlns:p14="http://schemas.microsoft.com/office/powerpoint/2010/main" val="924254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48D687-7A3B-4548-9970-FB703CCA8D7F}"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14EBDA-FE6A-44B4-BB60-5C2EE559DA23}" type="slidenum">
              <a:rPr lang="en-GB" smtClean="0"/>
              <a:t>‹#›</a:t>
            </a:fld>
            <a:endParaRPr lang="en-GB"/>
          </a:p>
        </p:txBody>
      </p:sp>
    </p:spTree>
    <p:extLst>
      <p:ext uri="{BB962C8B-B14F-4D97-AF65-F5344CB8AC3E}">
        <p14:creationId xmlns:p14="http://schemas.microsoft.com/office/powerpoint/2010/main" val="3831118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48D687-7A3B-4548-9970-FB703CCA8D7F}" type="datetimeFigureOut">
              <a:rPr lang="en-GB" smtClean="0"/>
              <a:t>10/01/2019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14EBDA-FE6A-44B4-BB60-5C2EE559DA23}" type="slidenum">
              <a:rPr lang="en-GB" smtClean="0"/>
              <a:t>‹#›</a:t>
            </a:fld>
            <a:endParaRPr lang="en-GB"/>
          </a:p>
        </p:txBody>
      </p:sp>
    </p:spTree>
    <p:extLst>
      <p:ext uri="{BB962C8B-B14F-4D97-AF65-F5344CB8AC3E}">
        <p14:creationId xmlns:p14="http://schemas.microsoft.com/office/powerpoint/2010/main" val="2365968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48D687-7A3B-4548-9970-FB703CCA8D7F}" type="datetimeFigureOut">
              <a:rPr lang="en-GB" smtClean="0"/>
              <a:t>10/01/2019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14EBDA-FE6A-44B4-BB60-5C2EE559DA23}" type="slidenum">
              <a:rPr lang="en-GB" smtClean="0"/>
              <a:t>‹#›</a:t>
            </a:fld>
            <a:endParaRPr lang="en-GB"/>
          </a:p>
        </p:txBody>
      </p:sp>
    </p:spTree>
    <p:extLst>
      <p:ext uri="{BB962C8B-B14F-4D97-AF65-F5344CB8AC3E}">
        <p14:creationId xmlns:p14="http://schemas.microsoft.com/office/powerpoint/2010/main" val="976645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48D687-7A3B-4548-9970-FB703CCA8D7F}" type="datetimeFigureOut">
              <a:rPr lang="en-GB" smtClean="0"/>
              <a:t>10/01/2019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14EBDA-FE6A-44B4-BB60-5C2EE559DA23}" type="slidenum">
              <a:rPr lang="en-GB" smtClean="0"/>
              <a:t>‹#›</a:t>
            </a:fld>
            <a:endParaRPr lang="en-GB"/>
          </a:p>
        </p:txBody>
      </p:sp>
    </p:spTree>
    <p:extLst>
      <p:ext uri="{BB962C8B-B14F-4D97-AF65-F5344CB8AC3E}">
        <p14:creationId xmlns:p14="http://schemas.microsoft.com/office/powerpoint/2010/main" val="2945441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F648D687-7A3B-4548-9970-FB703CCA8D7F}"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6C14EBDA-FE6A-44B4-BB60-5C2EE559DA23}" type="slidenum">
              <a:rPr lang="en-GB" smtClean="0"/>
              <a:t>‹#›</a:t>
            </a:fld>
            <a:endParaRPr lang="en-GB"/>
          </a:p>
        </p:txBody>
      </p:sp>
    </p:spTree>
    <p:extLst>
      <p:ext uri="{BB962C8B-B14F-4D97-AF65-F5344CB8AC3E}">
        <p14:creationId xmlns:p14="http://schemas.microsoft.com/office/powerpoint/2010/main" val="3376600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F648D687-7A3B-4548-9970-FB703CCA8D7F}" type="datetimeFigureOut">
              <a:rPr lang="en-GB" smtClean="0"/>
              <a:t>10/01/2019</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6C14EBDA-FE6A-44B4-BB60-5C2EE559DA23}" type="slidenum">
              <a:rPr lang="en-GB" smtClean="0"/>
              <a:t>‹#›</a:t>
            </a:fld>
            <a:endParaRPr lang="en-GB"/>
          </a:p>
        </p:txBody>
      </p:sp>
    </p:spTree>
    <p:extLst>
      <p:ext uri="{BB962C8B-B14F-4D97-AF65-F5344CB8AC3E}">
        <p14:creationId xmlns:p14="http://schemas.microsoft.com/office/powerpoint/2010/main" val="269111186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48D687-7A3B-4548-9970-FB703CCA8D7F}"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14EBDA-FE6A-44B4-BB60-5C2EE559DA23}" type="slidenum">
              <a:rPr lang="en-GB" smtClean="0"/>
              <a:t>‹#›</a:t>
            </a:fld>
            <a:endParaRPr lang="en-GB"/>
          </a:p>
        </p:txBody>
      </p:sp>
    </p:spTree>
    <p:extLst>
      <p:ext uri="{BB962C8B-B14F-4D97-AF65-F5344CB8AC3E}">
        <p14:creationId xmlns:p14="http://schemas.microsoft.com/office/powerpoint/2010/main" val="3164884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48D687-7A3B-4548-9970-FB703CCA8D7F}"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14EBDA-FE6A-44B4-BB60-5C2EE559DA23}" type="slidenum">
              <a:rPr lang="en-GB" smtClean="0"/>
              <a:t>‹#›</a:t>
            </a:fld>
            <a:endParaRPr lang="en-GB"/>
          </a:p>
        </p:txBody>
      </p:sp>
    </p:spTree>
    <p:extLst>
      <p:ext uri="{BB962C8B-B14F-4D97-AF65-F5344CB8AC3E}">
        <p14:creationId xmlns:p14="http://schemas.microsoft.com/office/powerpoint/2010/main" val="3292654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F648D687-7A3B-4548-9970-FB703CCA8D7F}" type="datetimeFigureOut">
              <a:rPr lang="en-GB" smtClean="0"/>
              <a:t>10/01/2019</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6C14EBDA-FE6A-44B4-BB60-5C2EE559DA23}" type="slidenum">
              <a:rPr lang="en-GB" smtClean="0"/>
              <a:t>‹#›</a:t>
            </a:fld>
            <a:endParaRPr lang="en-GB"/>
          </a:p>
        </p:txBody>
      </p:sp>
    </p:spTree>
    <p:extLst>
      <p:ext uri="{BB962C8B-B14F-4D97-AF65-F5344CB8AC3E}">
        <p14:creationId xmlns:p14="http://schemas.microsoft.com/office/powerpoint/2010/main" val="1907281391"/>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google.co.uk/url?sa=i&amp;rct=j&amp;q=&amp;esrc=s&amp;source=images&amp;cd=&amp;ved=2ahUKEwic96LupN_fAhVKRBoKHY7FDakQjRx6BAgBEAU&amp;url=http://clipart-library.com/animated-question-mark.html&amp;psig=AOvVaw2_VIa6cuYf1km37V6YTYUq&amp;ust=1547074789755508"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ciencedirect-com.ezproxy.uwtsd.ac.uk/science/article/pii/S027795361730309X#bbib25" TargetMode="External"/><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hyperlink" Target="https://www-sciencedirect-com.ezproxy.uwtsd.ac.uk/science/article/pii/S027795361730309X#bbib31" TargetMode="External"/><Relationship Id="rId4" Type="http://schemas.openxmlformats.org/officeDocument/2006/relationships/hyperlink" Target="https://www-sciencedirect-com.ezproxy.uwtsd.ac.uk/science/article/pii/S027795361730309X#bbib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sciencedirect-com.ezproxy.uwtsd.ac.uk/science/article/pii/S027795361730309X#bbib2" TargetMode="External"/><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hyperlink" Target="https://www-sciencedirect-com.ezproxy.uwtsd.ac.uk/science/article/pii/S027795361730309X#bbib16" TargetMode="External"/><Relationship Id="rId4" Type="http://schemas.openxmlformats.org/officeDocument/2006/relationships/hyperlink" Target="https://www-sciencedirect-com.ezproxy.uwtsd.ac.uk/science/article/pii/S027795361730309X#bbib15"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sciencedirect-com.ezproxy.uwtsd.ac.uk/science/article/pii/S027795361730309X#bbib33"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www-sciencedirect-com.ezproxy.uwtsd.ac.uk/science/article/pii/S027795361730309X#bbib39"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F97E041-634B-4B3E-8669-42583D956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9244"/>
            <a:ext cx="10579608" cy="5239512"/>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047E97D4-1A1F-4180-B4B5-BD9FB946B679}"/>
              </a:ext>
            </a:extLst>
          </p:cNvPr>
          <p:cNvSpPr>
            <a:spLocks noGrp="1"/>
          </p:cNvSpPr>
          <p:nvPr>
            <p:ph type="subTitle" idx="1"/>
          </p:nvPr>
        </p:nvSpPr>
        <p:spPr>
          <a:xfrm>
            <a:off x="1286503" y="4064626"/>
            <a:ext cx="9607159" cy="1476235"/>
          </a:xfrm>
        </p:spPr>
        <p:txBody>
          <a:bodyPr>
            <a:normAutofit/>
          </a:bodyPr>
          <a:lstStyle/>
          <a:p>
            <a:pPr algn="ctr"/>
            <a:r>
              <a:rPr lang="en-GB" sz="2800">
                <a:solidFill>
                  <a:srgbClr val="FFFFFF"/>
                </a:solidFill>
              </a:rPr>
              <a:t>By Paula Ley. </a:t>
            </a:r>
          </a:p>
          <a:p>
            <a:pPr algn="ctr"/>
            <a:endParaRPr lang="en-GB" sz="2800" dirty="0">
              <a:solidFill>
                <a:srgbClr val="FFFFFF"/>
              </a:solidFill>
            </a:endParaRPr>
          </a:p>
        </p:txBody>
      </p:sp>
      <p:sp>
        <p:nvSpPr>
          <p:cNvPr id="2" name="Title 1">
            <a:extLst>
              <a:ext uri="{FF2B5EF4-FFF2-40B4-BE49-F238E27FC236}">
                <a16:creationId xmlns:a16="http://schemas.microsoft.com/office/drawing/2014/main" id="{4812FDDD-92DF-4452-BC39-DA3FBA82F125}"/>
              </a:ext>
            </a:extLst>
          </p:cNvPr>
          <p:cNvSpPr>
            <a:spLocks noGrp="1"/>
          </p:cNvSpPr>
          <p:nvPr>
            <p:ph type="ctrTitle"/>
          </p:nvPr>
        </p:nvSpPr>
        <p:spPr>
          <a:xfrm>
            <a:off x="1286503" y="1285196"/>
            <a:ext cx="9607160" cy="2779429"/>
          </a:xfrm>
        </p:spPr>
        <p:txBody>
          <a:bodyPr>
            <a:normAutofit/>
          </a:bodyPr>
          <a:lstStyle/>
          <a:p>
            <a:pPr algn="ctr"/>
            <a:r>
              <a:rPr lang="en-GB" sz="8000"/>
              <a:t>Supporting Abilities and Behaviours.</a:t>
            </a:r>
            <a:endParaRPr lang="en-GB" sz="8000" dirty="0"/>
          </a:p>
        </p:txBody>
      </p:sp>
    </p:spTree>
    <p:extLst>
      <p:ext uri="{BB962C8B-B14F-4D97-AF65-F5344CB8AC3E}">
        <p14:creationId xmlns:p14="http://schemas.microsoft.com/office/powerpoint/2010/main" val="3565525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AD3E37-E6AE-446E-B316-B6FBD45C7282}"/>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16086" b="8914"/>
          <a:stretch/>
        </p:blipFill>
        <p:spPr>
          <a:xfrm>
            <a:off x="20" y="10"/>
            <a:ext cx="12191980" cy="6857990"/>
          </a:xfrm>
          <a:prstGeom prst="rect">
            <a:avLst/>
          </a:prstGeom>
        </p:spPr>
      </p:pic>
      <p:sp>
        <p:nvSpPr>
          <p:cNvPr id="2" name="Title 1">
            <a:extLst>
              <a:ext uri="{FF2B5EF4-FFF2-40B4-BE49-F238E27FC236}">
                <a16:creationId xmlns:a16="http://schemas.microsoft.com/office/drawing/2014/main" id="{B8095C5E-C9A7-4AD5-8AF2-599BA4617F71}"/>
              </a:ext>
            </a:extLst>
          </p:cNvPr>
          <p:cNvSpPr>
            <a:spLocks noGrp="1"/>
          </p:cNvSpPr>
          <p:nvPr>
            <p:ph type="title"/>
          </p:nvPr>
        </p:nvSpPr>
        <p:spPr>
          <a:xfrm>
            <a:off x="657224" y="499533"/>
            <a:ext cx="10772775" cy="1658198"/>
          </a:xfrm>
        </p:spPr>
        <p:txBody>
          <a:bodyPr>
            <a:normAutofit/>
          </a:bodyPr>
          <a:lstStyle/>
          <a:p>
            <a:r>
              <a:rPr lang="en-GB">
                <a:solidFill>
                  <a:schemeClr val="tx1"/>
                </a:solidFill>
              </a:rPr>
              <a:t>Contents.</a:t>
            </a:r>
            <a:br>
              <a:rPr lang="en-GB">
                <a:solidFill>
                  <a:schemeClr val="tx1"/>
                </a:solidFill>
              </a:rPr>
            </a:br>
            <a:endParaRPr lang="en-GB">
              <a:solidFill>
                <a:schemeClr val="tx1"/>
              </a:solidFill>
            </a:endParaRPr>
          </a:p>
        </p:txBody>
      </p:sp>
      <p:sp>
        <p:nvSpPr>
          <p:cNvPr id="3" name="Content Placeholder 2">
            <a:extLst>
              <a:ext uri="{FF2B5EF4-FFF2-40B4-BE49-F238E27FC236}">
                <a16:creationId xmlns:a16="http://schemas.microsoft.com/office/drawing/2014/main" id="{7E4295E5-26B0-4D42-A9FC-C72381662D64}"/>
              </a:ext>
            </a:extLst>
          </p:cNvPr>
          <p:cNvSpPr>
            <a:spLocks noGrp="1"/>
          </p:cNvSpPr>
          <p:nvPr>
            <p:ph idx="1"/>
          </p:nvPr>
        </p:nvSpPr>
        <p:spPr>
          <a:xfrm>
            <a:off x="676656" y="2011680"/>
            <a:ext cx="10753725" cy="3766185"/>
          </a:xfrm>
        </p:spPr>
        <p:txBody>
          <a:bodyPr>
            <a:normAutofit/>
          </a:bodyPr>
          <a:lstStyle/>
          <a:p>
            <a:r>
              <a:rPr lang="en-GB">
                <a:solidFill>
                  <a:schemeClr val="tx1"/>
                </a:solidFill>
              </a:rPr>
              <a:t>Introduction to Multiagency and Partnership working. </a:t>
            </a:r>
          </a:p>
          <a:p>
            <a:r>
              <a:rPr lang="en-GB">
                <a:solidFill>
                  <a:schemeClr val="tx1"/>
                </a:solidFill>
              </a:rPr>
              <a:t>Policy Background.</a:t>
            </a:r>
          </a:p>
          <a:p>
            <a:r>
              <a:rPr lang="en-GB">
                <a:solidFill>
                  <a:schemeClr val="tx1"/>
                </a:solidFill>
              </a:rPr>
              <a:t>Partnership working in practice. </a:t>
            </a:r>
          </a:p>
          <a:p>
            <a:r>
              <a:rPr lang="en-GB">
                <a:solidFill>
                  <a:schemeClr val="tx1"/>
                </a:solidFill>
              </a:rPr>
              <a:t>Cons of Multiagency/Multidisiplinary work. </a:t>
            </a:r>
          </a:p>
          <a:p>
            <a:r>
              <a:rPr lang="en-GB">
                <a:solidFill>
                  <a:schemeClr val="tx1"/>
                </a:solidFill>
              </a:rPr>
              <a:t>Aims/Positives. </a:t>
            </a:r>
          </a:p>
          <a:p>
            <a:r>
              <a:rPr lang="en-GB">
                <a:solidFill>
                  <a:schemeClr val="tx1"/>
                </a:solidFill>
              </a:rPr>
              <a:t>Concluding Multiagency work. </a:t>
            </a:r>
          </a:p>
          <a:p>
            <a:r>
              <a:rPr lang="en-GB">
                <a:solidFill>
                  <a:schemeClr val="tx1"/>
                </a:solidFill>
              </a:rPr>
              <a:t>Introducing the Social Care Model. </a:t>
            </a:r>
          </a:p>
          <a:p>
            <a:r>
              <a:rPr lang="en-GB">
                <a:solidFill>
                  <a:schemeClr val="tx1"/>
                </a:solidFill>
              </a:rPr>
              <a:t>References. </a:t>
            </a:r>
          </a:p>
        </p:txBody>
      </p:sp>
    </p:spTree>
    <p:extLst>
      <p:ext uri="{BB962C8B-B14F-4D97-AF65-F5344CB8AC3E}">
        <p14:creationId xmlns:p14="http://schemas.microsoft.com/office/powerpoint/2010/main" val="141356978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1F421-055A-4468-9368-61C92563A443}"/>
              </a:ext>
            </a:extLst>
          </p:cNvPr>
          <p:cNvSpPr>
            <a:spLocks noGrp="1"/>
          </p:cNvSpPr>
          <p:nvPr>
            <p:ph type="title"/>
          </p:nvPr>
        </p:nvSpPr>
        <p:spPr>
          <a:xfrm>
            <a:off x="6400800" y="499533"/>
            <a:ext cx="5142271" cy="1658198"/>
          </a:xfrm>
        </p:spPr>
        <p:txBody>
          <a:bodyPr>
            <a:normAutofit/>
          </a:bodyPr>
          <a:lstStyle/>
          <a:p>
            <a:r>
              <a:rPr lang="en-GB">
                <a:solidFill>
                  <a:srgbClr val="2863A6"/>
                </a:solidFill>
              </a:rPr>
              <a:t>Defining Multiagency Work. </a:t>
            </a:r>
          </a:p>
        </p:txBody>
      </p:sp>
      <p:pic>
        <p:nvPicPr>
          <p:cNvPr id="5" name="Picture 4">
            <a:extLst>
              <a:ext uri="{FF2B5EF4-FFF2-40B4-BE49-F238E27FC236}">
                <a16:creationId xmlns:a16="http://schemas.microsoft.com/office/drawing/2014/main" id="{ABAA65BC-58A2-4F60-B1C7-A6905F7A1F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92" y="1735709"/>
            <a:ext cx="5451627" cy="3066540"/>
          </a:xfrm>
          <a:prstGeom prst="rect">
            <a:avLst/>
          </a:prstGeom>
        </p:spPr>
      </p:pic>
      <p:sp>
        <p:nvSpPr>
          <p:cNvPr id="3" name="Content Placeholder 2">
            <a:extLst>
              <a:ext uri="{FF2B5EF4-FFF2-40B4-BE49-F238E27FC236}">
                <a16:creationId xmlns:a16="http://schemas.microsoft.com/office/drawing/2014/main" id="{0B18212F-C37A-429E-A297-BB02FBC7E235}"/>
              </a:ext>
            </a:extLst>
          </p:cNvPr>
          <p:cNvSpPr>
            <a:spLocks noGrp="1"/>
          </p:cNvSpPr>
          <p:nvPr>
            <p:ph idx="1"/>
          </p:nvPr>
        </p:nvSpPr>
        <p:spPr>
          <a:xfrm>
            <a:off x="6400800" y="2011680"/>
            <a:ext cx="5142271" cy="3864732"/>
          </a:xfrm>
        </p:spPr>
        <p:txBody>
          <a:bodyPr>
            <a:normAutofit/>
          </a:bodyPr>
          <a:lstStyle/>
          <a:p>
            <a:r>
              <a:rPr lang="en-GB" dirty="0"/>
              <a:t>Multiagency work is when a group of different health care associations work together to establish a child or young persons care needs and working to support them and their families. </a:t>
            </a:r>
          </a:p>
          <a:p>
            <a:endParaRPr lang="en-GB" dirty="0"/>
          </a:p>
          <a:p>
            <a:r>
              <a:rPr lang="en-GB" dirty="0"/>
              <a:t>More disabled children are in need of support for challenging health care needs, requiring the use of many agencies working together effectively. </a:t>
            </a:r>
          </a:p>
        </p:txBody>
      </p:sp>
    </p:spTree>
    <p:extLst>
      <p:ext uri="{BB962C8B-B14F-4D97-AF65-F5344CB8AC3E}">
        <p14:creationId xmlns:p14="http://schemas.microsoft.com/office/powerpoint/2010/main" val="2834226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3F103-8A70-4C13-8664-1AD6EB47B6AB}"/>
              </a:ext>
            </a:extLst>
          </p:cNvPr>
          <p:cNvSpPr>
            <a:spLocks noGrp="1"/>
          </p:cNvSpPr>
          <p:nvPr>
            <p:ph type="title"/>
          </p:nvPr>
        </p:nvSpPr>
        <p:spPr>
          <a:xfrm>
            <a:off x="657224" y="499533"/>
            <a:ext cx="10772775" cy="1658198"/>
          </a:xfrm>
        </p:spPr>
        <p:txBody>
          <a:bodyPr>
            <a:normAutofit/>
          </a:bodyPr>
          <a:lstStyle/>
          <a:p>
            <a:r>
              <a:rPr lang="en-GB">
                <a:solidFill>
                  <a:srgbClr val="173C66"/>
                </a:solidFill>
              </a:rPr>
              <a:t>Policy Background. </a:t>
            </a:r>
          </a:p>
        </p:txBody>
      </p:sp>
      <p:pic>
        <p:nvPicPr>
          <p:cNvPr id="5" name="Picture 4">
            <a:extLst>
              <a:ext uri="{FF2B5EF4-FFF2-40B4-BE49-F238E27FC236}">
                <a16:creationId xmlns:a16="http://schemas.microsoft.com/office/drawing/2014/main" id="{04C34E6C-CA2E-4172-87F3-AABB12BEA4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2104216"/>
            <a:ext cx="3545840" cy="3383936"/>
          </a:xfrm>
          <a:prstGeom prst="rect">
            <a:avLst/>
          </a:prstGeom>
        </p:spPr>
      </p:pic>
      <p:sp>
        <p:nvSpPr>
          <p:cNvPr id="3" name="Content Placeholder 2">
            <a:extLst>
              <a:ext uri="{FF2B5EF4-FFF2-40B4-BE49-F238E27FC236}">
                <a16:creationId xmlns:a16="http://schemas.microsoft.com/office/drawing/2014/main" id="{4029D16D-CF7B-43DB-A2F8-8BD557AAA5B7}"/>
              </a:ext>
            </a:extLst>
          </p:cNvPr>
          <p:cNvSpPr>
            <a:spLocks noGrp="1"/>
          </p:cNvSpPr>
          <p:nvPr>
            <p:ph idx="1"/>
          </p:nvPr>
        </p:nvSpPr>
        <p:spPr>
          <a:xfrm>
            <a:off x="4745732" y="1939849"/>
            <a:ext cx="6789044" cy="3766185"/>
          </a:xfrm>
        </p:spPr>
        <p:txBody>
          <a:bodyPr>
            <a:normAutofit/>
          </a:bodyPr>
          <a:lstStyle/>
          <a:p>
            <a:r>
              <a:rPr lang="en-GB" sz="1300" dirty="0"/>
              <a:t>This shows how partnership working has evolved since 1970 . collaboration of health and social care has a long history going back 30 years, it is only recently that this way of working has become an integral part of the design and delivery of these important public services. However,  to get the success of many partnerships working it is complex and challenging process which demands high quality leadership, management skills and interventions. </a:t>
            </a:r>
          </a:p>
          <a:p>
            <a:r>
              <a:rPr lang="en-GB" sz="1300" dirty="0"/>
              <a:t>In (1970 Bronfenbrenner) documented that the nation required a joint collaborative work approach. (p163) </a:t>
            </a:r>
          </a:p>
          <a:p>
            <a:r>
              <a:rPr lang="en-GB" sz="1300" dirty="0"/>
              <a:t>Later in  1976 (DHSS) encouraged the importance of including the </a:t>
            </a:r>
            <a:r>
              <a:rPr lang="en-GB" sz="1300" dirty="0" err="1"/>
              <a:t>childs</a:t>
            </a:r>
            <a:r>
              <a:rPr lang="en-GB" sz="1300" dirty="0"/>
              <a:t> family working with professionals which was supported by the Warnock report( DES1978).</a:t>
            </a:r>
          </a:p>
          <a:p>
            <a:r>
              <a:rPr lang="en-GB" sz="1300" dirty="0"/>
              <a:t>In 1989 the children act took the approach further making it local as well as national stating that partnership working and sharing of skills is positive for </a:t>
            </a:r>
            <a:r>
              <a:rPr lang="en-GB" sz="1300" dirty="0" err="1"/>
              <a:t>cyp</a:t>
            </a:r>
            <a:r>
              <a:rPr lang="en-GB" sz="1300" dirty="0"/>
              <a:t>. (DOH1989).</a:t>
            </a:r>
          </a:p>
          <a:p>
            <a:r>
              <a:rPr lang="en-GB" sz="1300" dirty="0"/>
              <a:t>In 1996 the education act involved social services, schools and local authorities to share information. (HMSO).</a:t>
            </a:r>
          </a:p>
          <a:p>
            <a:r>
              <a:rPr lang="en-GB" sz="1300" dirty="0"/>
              <a:t>And in wales, the national service frameworks for </a:t>
            </a:r>
            <a:r>
              <a:rPr lang="en-GB" sz="1300" dirty="0" err="1"/>
              <a:t>cyp</a:t>
            </a:r>
            <a:r>
              <a:rPr lang="en-GB" sz="1300" dirty="0"/>
              <a:t> legislation highlighted the need for multiagency tams and joined working for families with </a:t>
            </a:r>
            <a:r>
              <a:rPr lang="en-GB" sz="1300" dirty="0" err="1"/>
              <a:t>cyp</a:t>
            </a:r>
            <a:r>
              <a:rPr lang="en-GB" sz="1300" dirty="0"/>
              <a:t> with disabilities. </a:t>
            </a:r>
          </a:p>
          <a:p>
            <a:endParaRPr lang="en-GB" sz="1300" dirty="0"/>
          </a:p>
        </p:txBody>
      </p:sp>
    </p:spTree>
    <p:extLst>
      <p:ext uri="{BB962C8B-B14F-4D97-AF65-F5344CB8AC3E}">
        <p14:creationId xmlns:p14="http://schemas.microsoft.com/office/powerpoint/2010/main" val="1965715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F4AA0C77-4ECE-4BEE-B093-4D8E915D1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742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41AF1-226E-4281-9D63-607BBECEC713}"/>
              </a:ext>
            </a:extLst>
          </p:cNvPr>
          <p:cNvSpPr>
            <a:spLocks noGrp="1"/>
          </p:cNvSpPr>
          <p:nvPr>
            <p:ph type="title"/>
          </p:nvPr>
        </p:nvSpPr>
        <p:spPr>
          <a:xfrm>
            <a:off x="603504" y="770467"/>
            <a:ext cx="4205568" cy="3352800"/>
          </a:xfrm>
        </p:spPr>
        <p:txBody>
          <a:bodyPr vert="horz" lIns="91440" tIns="45720" rIns="91440" bIns="45720" rtlCol="0" anchor="b">
            <a:normAutofit/>
          </a:bodyPr>
          <a:lstStyle/>
          <a:p>
            <a:pPr>
              <a:lnSpc>
                <a:spcPct val="80000"/>
              </a:lnSpc>
            </a:pPr>
            <a:r>
              <a:rPr lang="en-US" sz="5000">
                <a:solidFill>
                  <a:srgbClr val="FFFFFF"/>
                </a:solidFill>
              </a:rPr>
              <a:t>Looking at how partnership work has evolved in seven years. </a:t>
            </a:r>
          </a:p>
        </p:txBody>
      </p:sp>
      <p:sp>
        <p:nvSpPr>
          <p:cNvPr id="13" name="Rectangle 12">
            <a:extLst>
              <a:ext uri="{FF2B5EF4-FFF2-40B4-BE49-F238E27FC236}">
                <a16:creationId xmlns:a16="http://schemas.microsoft.com/office/drawing/2014/main" id="{F5586C31-848B-4D51-83B1-B9FD594E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2536" y="0"/>
            <a:ext cx="673946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Content Placeholder 3">
            <a:extLst>
              <a:ext uri="{FF2B5EF4-FFF2-40B4-BE49-F238E27FC236}">
                <a16:creationId xmlns:a16="http://schemas.microsoft.com/office/drawing/2014/main" id="{EC2539AF-4857-4746-A73C-C893B3A1B2D0}"/>
              </a:ext>
            </a:extLst>
          </p:cNvPr>
          <p:cNvPicPr>
            <a:picLocks noGrp="1"/>
          </p:cNvPicPr>
          <p:nvPr>
            <p:ph idx="1"/>
          </p:nvPr>
        </p:nvPicPr>
        <p:blipFill rotWithShape="1">
          <a:blip r:embed="rId2"/>
          <a:srcRect l="41103" t="17727" r="28540" b="18062"/>
          <a:stretch/>
        </p:blipFill>
        <p:spPr bwMode="auto">
          <a:xfrm>
            <a:off x="6096000" y="629265"/>
            <a:ext cx="5608320" cy="5247147"/>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536069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9FFA7-1167-4EC6-B916-FB13FA41977F}"/>
              </a:ext>
            </a:extLst>
          </p:cNvPr>
          <p:cNvSpPr>
            <a:spLocks noGrp="1"/>
          </p:cNvSpPr>
          <p:nvPr>
            <p:ph type="title"/>
          </p:nvPr>
        </p:nvSpPr>
        <p:spPr>
          <a:xfrm>
            <a:off x="657224" y="499533"/>
            <a:ext cx="10772775" cy="1658198"/>
          </a:xfrm>
        </p:spPr>
        <p:txBody>
          <a:bodyPr>
            <a:normAutofit/>
          </a:bodyPr>
          <a:lstStyle/>
          <a:p>
            <a:r>
              <a:rPr lang="en-GB">
                <a:solidFill>
                  <a:srgbClr val="5B7041"/>
                </a:solidFill>
              </a:rPr>
              <a:t>Partnership work in practice. </a:t>
            </a:r>
            <a:br>
              <a:rPr lang="en-GB">
                <a:solidFill>
                  <a:srgbClr val="5B7041"/>
                </a:solidFill>
              </a:rPr>
            </a:br>
            <a:r>
              <a:rPr lang="en-GB">
                <a:solidFill>
                  <a:srgbClr val="5B7041"/>
                </a:solidFill>
              </a:rPr>
              <a:t>Case Study. </a:t>
            </a:r>
          </a:p>
        </p:txBody>
      </p:sp>
      <p:pic>
        <p:nvPicPr>
          <p:cNvPr id="5" name="Picture 4">
            <a:extLst>
              <a:ext uri="{FF2B5EF4-FFF2-40B4-BE49-F238E27FC236}">
                <a16:creationId xmlns:a16="http://schemas.microsoft.com/office/drawing/2014/main" id="{64BBB6D3-1E51-4D84-9C4A-50658858B542}"/>
              </a:ext>
            </a:extLst>
          </p:cNvPr>
          <p:cNvPicPr>
            <a:picLocks noChangeAspect="1"/>
          </p:cNvPicPr>
          <p:nvPr/>
        </p:nvPicPr>
        <p:blipFill rotWithShape="1">
          <a:blip r:embed="rId2">
            <a:extLst>
              <a:ext uri="{28A0092B-C50C-407E-A947-70E740481C1C}">
                <a14:useLocalDpi xmlns:a14="http://schemas.microsoft.com/office/drawing/2010/main" val="0"/>
              </a:ext>
            </a:extLst>
          </a:blip>
          <a:srcRect l="27179" r="17489" b="-1"/>
          <a:stretch/>
        </p:blipFill>
        <p:spPr>
          <a:xfrm>
            <a:off x="162561" y="3429000"/>
            <a:ext cx="3241040" cy="3440068"/>
          </a:xfrm>
          <a:prstGeom prst="rect">
            <a:avLst/>
          </a:prstGeom>
        </p:spPr>
      </p:pic>
      <p:sp>
        <p:nvSpPr>
          <p:cNvPr id="3" name="Content Placeholder 2">
            <a:extLst>
              <a:ext uri="{FF2B5EF4-FFF2-40B4-BE49-F238E27FC236}">
                <a16:creationId xmlns:a16="http://schemas.microsoft.com/office/drawing/2014/main" id="{F4BB329D-B69A-4BA2-9B2B-41857B6E39FC}"/>
              </a:ext>
            </a:extLst>
          </p:cNvPr>
          <p:cNvSpPr>
            <a:spLocks noGrp="1"/>
          </p:cNvSpPr>
          <p:nvPr>
            <p:ph idx="1"/>
          </p:nvPr>
        </p:nvSpPr>
        <p:spPr>
          <a:xfrm>
            <a:off x="3495041" y="2479040"/>
            <a:ext cx="8696960" cy="4378960"/>
          </a:xfrm>
        </p:spPr>
        <p:txBody>
          <a:bodyPr>
            <a:normAutofit/>
          </a:bodyPr>
          <a:lstStyle/>
          <a:p>
            <a:r>
              <a:rPr lang="en-GB" sz="1500" dirty="0"/>
              <a:t>Case study of examples of partnership working in practice. </a:t>
            </a:r>
          </a:p>
          <a:p>
            <a:r>
              <a:rPr lang="en-GB" sz="1500" dirty="0"/>
              <a:t>In this report the child is referred to as Stephen, a 16 year old boy with autism, he wanted and was ready to move on from a local special needs school but his family were having difficulty getting the funding for him to go to college. </a:t>
            </a:r>
          </a:p>
          <a:p>
            <a:r>
              <a:rPr lang="en-GB" sz="1500" dirty="0"/>
              <a:t>Liz his social worker who had been working with him since he was an 8 year old child stepped in and </a:t>
            </a:r>
            <a:r>
              <a:rPr lang="en-GB" sz="1500" dirty="0" err="1"/>
              <a:t>liased</a:t>
            </a:r>
            <a:r>
              <a:rPr lang="en-GB" sz="1500" dirty="0"/>
              <a:t> with the college he was to attend where he had a placement and </a:t>
            </a:r>
            <a:r>
              <a:rPr lang="en-GB" sz="1500" dirty="0" err="1"/>
              <a:t>liz</a:t>
            </a:r>
            <a:r>
              <a:rPr lang="en-GB" sz="1500" dirty="0"/>
              <a:t> worked in partnership with the council and </a:t>
            </a:r>
            <a:r>
              <a:rPr lang="en-GB" sz="1500" dirty="0" err="1"/>
              <a:t>lsd</a:t>
            </a:r>
            <a:r>
              <a:rPr lang="en-GB" sz="1500" dirty="0"/>
              <a:t> learning skills council where she provided them with the relevant financial evidence she had gained from the family which was required for him to gain his place. Liz supported </a:t>
            </a:r>
            <a:r>
              <a:rPr lang="en-GB" sz="1500" dirty="0" err="1"/>
              <a:t>stephens</a:t>
            </a:r>
            <a:r>
              <a:rPr lang="en-GB" sz="1500" dirty="0"/>
              <a:t> family through this financially worrying time and all was well and the funding came through. </a:t>
            </a:r>
          </a:p>
          <a:p>
            <a:r>
              <a:rPr lang="en-GB" sz="1500" dirty="0"/>
              <a:t>ttps://www.theguardian.com/society/2009/mar/17/world-social-work-day-disabled-children. Last accessed 30th Dec 2018.</a:t>
            </a:r>
          </a:p>
          <a:p>
            <a:r>
              <a:rPr lang="en-GB" sz="1500" dirty="0"/>
              <a:t>Here we see the communication and partnership working between the child and his family, the point of contact </a:t>
            </a:r>
            <a:r>
              <a:rPr lang="en-GB" sz="1500" dirty="0" err="1"/>
              <a:t>liz</a:t>
            </a:r>
            <a:r>
              <a:rPr lang="en-GB" sz="1500" dirty="0"/>
              <a:t> who is his social worker and also the college he is looking to attend and the council who provided the funding. </a:t>
            </a:r>
          </a:p>
          <a:p>
            <a:endParaRPr lang="en-GB" sz="1500" dirty="0"/>
          </a:p>
        </p:txBody>
      </p:sp>
    </p:spTree>
    <p:extLst>
      <p:ext uri="{BB962C8B-B14F-4D97-AF65-F5344CB8AC3E}">
        <p14:creationId xmlns:p14="http://schemas.microsoft.com/office/powerpoint/2010/main" val="3610829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197FA-4DC2-476E-999F-800BCA8E1D1C}"/>
              </a:ext>
            </a:extLst>
          </p:cNvPr>
          <p:cNvSpPr>
            <a:spLocks noGrp="1"/>
          </p:cNvSpPr>
          <p:nvPr>
            <p:ph type="title"/>
          </p:nvPr>
        </p:nvSpPr>
        <p:spPr>
          <a:xfrm>
            <a:off x="657224" y="499533"/>
            <a:ext cx="10772775" cy="1658198"/>
          </a:xfrm>
        </p:spPr>
        <p:txBody>
          <a:bodyPr>
            <a:normAutofit/>
          </a:bodyPr>
          <a:lstStyle/>
          <a:p>
            <a:r>
              <a:rPr lang="en-GB">
                <a:solidFill>
                  <a:srgbClr val="5B7041"/>
                </a:solidFill>
              </a:rPr>
              <a:t>Continued..</a:t>
            </a:r>
          </a:p>
        </p:txBody>
      </p:sp>
      <p:pic>
        <p:nvPicPr>
          <p:cNvPr id="5" name="Picture 4">
            <a:extLst>
              <a:ext uri="{FF2B5EF4-FFF2-40B4-BE49-F238E27FC236}">
                <a16:creationId xmlns:a16="http://schemas.microsoft.com/office/drawing/2014/main" id="{5731040E-5B01-411E-B7EE-D2EDFAC89A09}"/>
              </a:ext>
            </a:extLst>
          </p:cNvPr>
          <p:cNvPicPr>
            <a:picLocks noChangeAspect="1"/>
          </p:cNvPicPr>
          <p:nvPr/>
        </p:nvPicPr>
        <p:blipFill rotWithShape="1">
          <a:blip r:embed="rId2">
            <a:extLst>
              <a:ext uri="{28A0092B-C50C-407E-A947-70E740481C1C}">
                <a14:useLocalDpi xmlns:a14="http://schemas.microsoft.com/office/drawing/2010/main" val="0"/>
              </a:ext>
            </a:extLst>
          </a:blip>
          <a:srcRect l="27179" r="17489" b="-1"/>
          <a:stretch/>
        </p:blipFill>
        <p:spPr>
          <a:xfrm>
            <a:off x="799051" y="2076150"/>
            <a:ext cx="3383936" cy="3440068"/>
          </a:xfrm>
          <a:prstGeom prst="rect">
            <a:avLst/>
          </a:prstGeom>
        </p:spPr>
      </p:pic>
      <p:sp>
        <p:nvSpPr>
          <p:cNvPr id="3" name="Content Placeholder 2">
            <a:extLst>
              <a:ext uri="{FF2B5EF4-FFF2-40B4-BE49-F238E27FC236}">
                <a16:creationId xmlns:a16="http://schemas.microsoft.com/office/drawing/2014/main" id="{0FD23160-D963-4AB1-B4E9-23D3C3B93C13}"/>
              </a:ext>
            </a:extLst>
          </p:cNvPr>
          <p:cNvSpPr>
            <a:spLocks noGrp="1"/>
          </p:cNvSpPr>
          <p:nvPr>
            <p:ph idx="1"/>
          </p:nvPr>
        </p:nvSpPr>
        <p:spPr>
          <a:xfrm>
            <a:off x="4641336" y="2011680"/>
            <a:ext cx="6789044" cy="3766185"/>
          </a:xfrm>
        </p:spPr>
        <p:txBody>
          <a:bodyPr>
            <a:normAutofit/>
          </a:bodyPr>
          <a:lstStyle/>
          <a:p>
            <a:r>
              <a:rPr lang="en-GB" dirty="0"/>
              <a:t>Here we look at how partnership work in practice takes place between larger organisations such as local authorities. </a:t>
            </a:r>
          </a:p>
          <a:p>
            <a:r>
              <a:rPr lang="en-GB" dirty="0"/>
              <a:t>Western Bay. (Disabled go guide) Neath Port </a:t>
            </a:r>
            <a:r>
              <a:rPr lang="en-GB" dirty="0" err="1"/>
              <a:t>Talbort</a:t>
            </a:r>
            <a:r>
              <a:rPr lang="en-GB" dirty="0"/>
              <a:t>/Swansea/Bridgend. </a:t>
            </a:r>
          </a:p>
        </p:txBody>
      </p:sp>
    </p:spTree>
    <p:extLst>
      <p:ext uri="{BB962C8B-B14F-4D97-AF65-F5344CB8AC3E}">
        <p14:creationId xmlns:p14="http://schemas.microsoft.com/office/powerpoint/2010/main" val="2135248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12C8716-F84C-46D5-985C-2076A7345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C9E91A-3936-4575-83CF-110ED92F8D07}"/>
              </a:ext>
            </a:extLst>
          </p:cNvPr>
          <p:cNvSpPr>
            <a:spLocks noGrp="1"/>
          </p:cNvSpPr>
          <p:nvPr>
            <p:ph type="title"/>
          </p:nvPr>
        </p:nvSpPr>
        <p:spPr>
          <a:xfrm>
            <a:off x="657225" y="499533"/>
            <a:ext cx="6657975" cy="1658198"/>
          </a:xfrm>
        </p:spPr>
        <p:txBody>
          <a:bodyPr>
            <a:normAutofit/>
          </a:bodyPr>
          <a:lstStyle/>
          <a:p>
            <a:r>
              <a:rPr lang="en-GB">
                <a:solidFill>
                  <a:srgbClr val="FFFFFF"/>
                </a:solidFill>
              </a:rPr>
              <a:t>Cons of Multiagency Work. </a:t>
            </a:r>
          </a:p>
        </p:txBody>
      </p:sp>
      <p:sp>
        <p:nvSpPr>
          <p:cNvPr id="3" name="Content Placeholder 2">
            <a:extLst>
              <a:ext uri="{FF2B5EF4-FFF2-40B4-BE49-F238E27FC236}">
                <a16:creationId xmlns:a16="http://schemas.microsoft.com/office/drawing/2014/main" id="{EB05D1E1-8423-4075-BBD9-5CA65AF94A9C}"/>
              </a:ext>
            </a:extLst>
          </p:cNvPr>
          <p:cNvSpPr>
            <a:spLocks noGrp="1"/>
          </p:cNvSpPr>
          <p:nvPr>
            <p:ph idx="1"/>
          </p:nvPr>
        </p:nvSpPr>
        <p:spPr>
          <a:xfrm>
            <a:off x="676657" y="2157730"/>
            <a:ext cx="6638543" cy="3718681"/>
          </a:xfrm>
        </p:spPr>
        <p:txBody>
          <a:bodyPr>
            <a:normAutofit/>
          </a:bodyPr>
          <a:lstStyle/>
          <a:p>
            <a:r>
              <a:rPr lang="en-GB" sz="1900">
                <a:solidFill>
                  <a:srgbClr val="FFFFFF"/>
                </a:solidFill>
              </a:rPr>
              <a:t>Multiagency working is not always straightforward..</a:t>
            </a:r>
          </a:p>
          <a:p>
            <a:endParaRPr lang="en-GB" sz="1900">
              <a:solidFill>
                <a:srgbClr val="FFFFFF"/>
              </a:solidFill>
            </a:endParaRPr>
          </a:p>
          <a:p>
            <a:pPr lvl="0"/>
            <a:r>
              <a:rPr lang="en-GB" sz="1900">
                <a:solidFill>
                  <a:srgbClr val="FFFFFF"/>
                </a:solidFill>
              </a:rPr>
              <a:t>Who is the highest person/manager/boss.  Power/management dynamic – when you bring people together is it clear who is in charge and if not how are decisions made? </a:t>
            </a:r>
          </a:p>
          <a:p>
            <a:pPr lvl="0"/>
            <a:r>
              <a:rPr lang="en-GB" sz="1900">
                <a:solidFill>
                  <a:srgbClr val="FFFFFF"/>
                </a:solidFill>
              </a:rPr>
              <a:t>Current professional culture- individuals not liking change, (Armistead &amp; Pettigrew, 2004; Edwards, 2007; Kharicha et al, 2005;   Thistlethwaite, 2006)</a:t>
            </a:r>
          </a:p>
          <a:p>
            <a:pPr lvl="0"/>
            <a:r>
              <a:rPr lang="en-GB" sz="1900">
                <a:solidFill>
                  <a:srgbClr val="FFFFFF"/>
                </a:solidFill>
              </a:rPr>
              <a:t>Lack of finances. (Woodward et al, 2007)</a:t>
            </a:r>
          </a:p>
          <a:p>
            <a:pPr lvl="0"/>
            <a:r>
              <a:rPr lang="en-GB" sz="1900">
                <a:solidFill>
                  <a:srgbClr val="FFFFFF"/>
                </a:solidFill>
              </a:rPr>
              <a:t>Implementing change is difficult, team work will only be effective if they collaborate for the collective aim. (Tett 2005)</a:t>
            </a:r>
          </a:p>
          <a:p>
            <a:endParaRPr lang="en-GB" sz="1900">
              <a:solidFill>
                <a:srgbClr val="FFFFFF"/>
              </a:solidFill>
            </a:endParaRPr>
          </a:p>
        </p:txBody>
      </p:sp>
      <p:sp>
        <p:nvSpPr>
          <p:cNvPr id="73" name="Rectangle 72">
            <a:extLst>
              <a:ext uri="{FF2B5EF4-FFF2-40B4-BE49-F238E27FC236}">
                <a16:creationId xmlns:a16="http://schemas.microsoft.com/office/drawing/2014/main" id="{A2AABEFD-D737-4E9B-A997-1C1507F523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0"/>
            <a:ext cx="463905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question mark  animation">
            <a:hlinkClick r:id="rId2"/>
            <a:extLst>
              <a:ext uri="{FF2B5EF4-FFF2-40B4-BE49-F238E27FC236}">
                <a16:creationId xmlns:a16="http://schemas.microsoft.com/office/drawing/2014/main" id="{BF20BDCA-8709-459A-8ECF-AFB0668E0B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19740" y="804673"/>
            <a:ext cx="1905465" cy="254389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69DFCD8-972E-4234-8CE6-46D9BB4416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30139" y="3509435"/>
            <a:ext cx="1284666" cy="2543893"/>
          </a:xfrm>
          <a:prstGeom prst="rect">
            <a:avLst/>
          </a:prstGeom>
        </p:spPr>
      </p:pic>
    </p:spTree>
    <p:extLst>
      <p:ext uri="{BB962C8B-B14F-4D97-AF65-F5344CB8AC3E}">
        <p14:creationId xmlns:p14="http://schemas.microsoft.com/office/powerpoint/2010/main" val="424813870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A4FC3-BDCB-424B-94C7-32C6405495B2}"/>
              </a:ext>
            </a:extLst>
          </p:cNvPr>
          <p:cNvSpPr>
            <a:spLocks noGrp="1"/>
          </p:cNvSpPr>
          <p:nvPr>
            <p:ph type="title"/>
          </p:nvPr>
        </p:nvSpPr>
        <p:spPr>
          <a:xfrm>
            <a:off x="657224" y="499533"/>
            <a:ext cx="10772775" cy="1658198"/>
          </a:xfrm>
        </p:spPr>
        <p:txBody>
          <a:bodyPr>
            <a:normAutofit/>
          </a:bodyPr>
          <a:lstStyle/>
          <a:p>
            <a:r>
              <a:rPr lang="en-GB">
                <a:solidFill>
                  <a:srgbClr val="622C3D"/>
                </a:solidFill>
              </a:rPr>
              <a:t>Aims / Positives. </a:t>
            </a:r>
          </a:p>
        </p:txBody>
      </p:sp>
      <p:pic>
        <p:nvPicPr>
          <p:cNvPr id="5" name="Picture 4" descr="A close up of a toy&#10;&#10;Description automatically generated">
            <a:extLst>
              <a:ext uri="{FF2B5EF4-FFF2-40B4-BE49-F238E27FC236}">
                <a16:creationId xmlns:a16="http://schemas.microsoft.com/office/drawing/2014/main" id="{FE9CBE70-D3D9-492A-8835-631BEEEB9E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9051" y="2844452"/>
            <a:ext cx="3383936" cy="1903464"/>
          </a:xfrm>
          <a:prstGeom prst="rect">
            <a:avLst/>
          </a:prstGeom>
        </p:spPr>
      </p:pic>
      <p:sp>
        <p:nvSpPr>
          <p:cNvPr id="3" name="Content Placeholder 2">
            <a:extLst>
              <a:ext uri="{FF2B5EF4-FFF2-40B4-BE49-F238E27FC236}">
                <a16:creationId xmlns:a16="http://schemas.microsoft.com/office/drawing/2014/main" id="{210C0329-F40E-4EBF-87E7-826F807BF013}"/>
              </a:ext>
            </a:extLst>
          </p:cNvPr>
          <p:cNvSpPr>
            <a:spLocks noGrp="1"/>
          </p:cNvSpPr>
          <p:nvPr>
            <p:ph idx="1"/>
          </p:nvPr>
        </p:nvSpPr>
        <p:spPr>
          <a:xfrm>
            <a:off x="4641336" y="2011680"/>
            <a:ext cx="7550664" cy="4846320"/>
          </a:xfrm>
        </p:spPr>
        <p:txBody>
          <a:bodyPr>
            <a:normAutofit/>
          </a:bodyPr>
          <a:lstStyle/>
          <a:p>
            <a:pPr lvl="0"/>
            <a:r>
              <a:rPr lang="en-GB" sz="1500" dirty="0"/>
              <a:t>Access to a named point of contact, individual person.</a:t>
            </a:r>
            <a:r>
              <a:rPr lang="en-GB" sz="1500" u="sng" dirty="0"/>
              <a:t> </a:t>
            </a:r>
            <a:r>
              <a:rPr lang="en-GB" sz="1500" dirty="0"/>
              <a:t>(Mukherjee et al, 1999).</a:t>
            </a:r>
          </a:p>
          <a:p>
            <a:pPr lvl="0"/>
            <a:r>
              <a:rPr lang="en-GB" sz="1500" dirty="0"/>
              <a:t>Supporting CYP in their own home. </a:t>
            </a:r>
          </a:p>
          <a:p>
            <a:pPr lvl="0"/>
            <a:r>
              <a:rPr lang="en-GB" sz="1500" dirty="0"/>
              <a:t>Making use of each others resources effectively. </a:t>
            </a:r>
          </a:p>
          <a:p>
            <a:pPr lvl="0"/>
            <a:r>
              <a:rPr lang="en-GB" sz="1500" dirty="0"/>
              <a:t>Co ordinating plans. (</a:t>
            </a:r>
            <a:r>
              <a:rPr lang="en-GB" sz="1500" dirty="0" err="1"/>
              <a:t>eg</a:t>
            </a:r>
            <a:r>
              <a:rPr lang="en-GB" sz="1500" dirty="0"/>
              <a:t> discharge from hospital to home environment, nursing care plan).</a:t>
            </a:r>
          </a:p>
          <a:p>
            <a:pPr lvl="0"/>
            <a:r>
              <a:rPr lang="en-GB" sz="1500" dirty="0"/>
              <a:t>Sharing of sensitive information while adhering to protection of data. </a:t>
            </a:r>
          </a:p>
          <a:p>
            <a:pPr lvl="0"/>
            <a:r>
              <a:rPr lang="en-GB" sz="1500" dirty="0"/>
              <a:t>A shared vision which defines the purpose of partnership work supporting families of </a:t>
            </a:r>
            <a:r>
              <a:rPr lang="en-GB" sz="1500" dirty="0" err="1"/>
              <a:t>cyp</a:t>
            </a:r>
            <a:r>
              <a:rPr lang="en-GB" sz="1500" dirty="0"/>
              <a:t> with disabilities. (Leeds Health Action Zone, 2002; Kennedy et al, 2001; Mukherjee et al, 2000).</a:t>
            </a:r>
          </a:p>
          <a:p>
            <a:pPr lvl="0"/>
            <a:r>
              <a:rPr lang="en-GB" sz="1500" dirty="0"/>
              <a:t>Partnership working describes how collaborative working is done through organisational boundaries to give more holistic and more patient – centred care approach (Glasby &amp; Dickinson, 2014).</a:t>
            </a:r>
          </a:p>
          <a:p>
            <a:endParaRPr lang="en-GB" sz="1500" dirty="0"/>
          </a:p>
        </p:txBody>
      </p:sp>
    </p:spTree>
    <p:extLst>
      <p:ext uri="{BB962C8B-B14F-4D97-AF65-F5344CB8AC3E}">
        <p14:creationId xmlns:p14="http://schemas.microsoft.com/office/powerpoint/2010/main" val="636513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393FACC-3EDE-4B74-9C6A-65E49BBE9A60}"/>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l="7132" r="3979"/>
          <a:stretch/>
        </p:blipFill>
        <p:spPr>
          <a:xfrm>
            <a:off x="20" y="10"/>
            <a:ext cx="12191980" cy="6857990"/>
          </a:xfrm>
          <a:prstGeom prst="rect">
            <a:avLst/>
          </a:prstGeom>
        </p:spPr>
      </p:pic>
      <p:sp>
        <p:nvSpPr>
          <p:cNvPr id="2" name="Title 1">
            <a:extLst>
              <a:ext uri="{FF2B5EF4-FFF2-40B4-BE49-F238E27FC236}">
                <a16:creationId xmlns:a16="http://schemas.microsoft.com/office/drawing/2014/main" id="{D078FFBA-9CAD-4729-B473-5AB05D1FBCA2}"/>
              </a:ext>
            </a:extLst>
          </p:cNvPr>
          <p:cNvSpPr>
            <a:spLocks noGrp="1"/>
          </p:cNvSpPr>
          <p:nvPr>
            <p:ph type="title"/>
          </p:nvPr>
        </p:nvSpPr>
        <p:spPr>
          <a:xfrm>
            <a:off x="657224" y="499533"/>
            <a:ext cx="10772775" cy="1658198"/>
          </a:xfrm>
        </p:spPr>
        <p:txBody>
          <a:bodyPr>
            <a:normAutofit/>
          </a:bodyPr>
          <a:lstStyle/>
          <a:p>
            <a:r>
              <a:rPr lang="en-GB">
                <a:solidFill>
                  <a:schemeClr val="tx1"/>
                </a:solidFill>
              </a:rPr>
              <a:t>Concluding Multiagency Work. </a:t>
            </a:r>
          </a:p>
        </p:txBody>
      </p:sp>
      <p:sp>
        <p:nvSpPr>
          <p:cNvPr id="3" name="Content Placeholder 2">
            <a:extLst>
              <a:ext uri="{FF2B5EF4-FFF2-40B4-BE49-F238E27FC236}">
                <a16:creationId xmlns:a16="http://schemas.microsoft.com/office/drawing/2014/main" id="{6D2C0D6D-A1FB-442A-9F53-BB3D5042DB0F}"/>
              </a:ext>
            </a:extLst>
          </p:cNvPr>
          <p:cNvSpPr>
            <a:spLocks noGrp="1"/>
          </p:cNvSpPr>
          <p:nvPr>
            <p:ph idx="1"/>
          </p:nvPr>
        </p:nvSpPr>
        <p:spPr>
          <a:xfrm>
            <a:off x="676656" y="2011680"/>
            <a:ext cx="10753725" cy="3766185"/>
          </a:xfrm>
        </p:spPr>
        <p:txBody>
          <a:bodyPr>
            <a:normAutofit lnSpcReduction="10000"/>
          </a:bodyPr>
          <a:lstStyle/>
          <a:p>
            <a:pPr marL="0" indent="0">
              <a:buNone/>
            </a:pPr>
            <a:endParaRPr lang="en-GB" sz="1900" dirty="0">
              <a:solidFill>
                <a:schemeClr val="tx1"/>
              </a:solidFill>
            </a:endParaRPr>
          </a:p>
          <a:p>
            <a:r>
              <a:rPr lang="en-GB" sz="2000" dirty="0">
                <a:solidFill>
                  <a:schemeClr val="tx1"/>
                </a:solidFill>
              </a:rPr>
              <a:t>To summarise for multi agency working to be effective managers need to achieve the following:</a:t>
            </a:r>
          </a:p>
          <a:p>
            <a:r>
              <a:rPr lang="en-GB" sz="2000" dirty="0">
                <a:solidFill>
                  <a:schemeClr val="tx1"/>
                </a:solidFill>
              </a:rPr>
              <a:t>• Clear and realistic aims and objectives which are understood and accepted by all agencies</a:t>
            </a:r>
          </a:p>
          <a:p>
            <a:r>
              <a:rPr lang="en-GB" sz="2000" dirty="0">
                <a:solidFill>
                  <a:schemeClr val="tx1"/>
                </a:solidFill>
              </a:rPr>
              <a:t>. • Clearly deﬁned roles and responsibilities, so everyone knows what is expected of them and of others, and clear lines of responsibility and accountability. </a:t>
            </a:r>
          </a:p>
          <a:p>
            <a:r>
              <a:rPr lang="en-GB" sz="2000" dirty="0">
                <a:solidFill>
                  <a:schemeClr val="tx1"/>
                </a:solidFill>
              </a:rPr>
              <a:t>• Commitment of both senior and frontline staff, which is aided by involvement of frontline staff in development of policies. • </a:t>
            </a:r>
          </a:p>
          <a:p>
            <a:r>
              <a:rPr lang="en-GB" sz="2000" dirty="0">
                <a:solidFill>
                  <a:schemeClr val="tx1"/>
                </a:solidFill>
              </a:rPr>
              <a:t>Strong leadership and a multi-agency steering or management group. • </a:t>
            </a:r>
          </a:p>
          <a:p>
            <a:r>
              <a:rPr lang="en-GB" sz="2000" dirty="0">
                <a:solidFill>
                  <a:schemeClr val="tx1"/>
                </a:solidFill>
              </a:rPr>
              <a:t>An agreed timetable for implementation of changes and an incremental approach to change. • </a:t>
            </a:r>
          </a:p>
          <a:p>
            <a:r>
              <a:rPr lang="en-GB" sz="2000" dirty="0">
                <a:solidFill>
                  <a:schemeClr val="tx1"/>
                </a:solidFill>
              </a:rPr>
              <a:t>Linking projects into other planning and decision-making processes.</a:t>
            </a:r>
          </a:p>
        </p:txBody>
      </p:sp>
    </p:spTree>
    <p:extLst>
      <p:ext uri="{BB962C8B-B14F-4D97-AF65-F5344CB8AC3E}">
        <p14:creationId xmlns:p14="http://schemas.microsoft.com/office/powerpoint/2010/main" val="42475689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59DBD9AA-9D41-446F-B88A-0CA440E26B7A}"/>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15825" b="27925"/>
          <a:stretch/>
        </p:blipFill>
        <p:spPr>
          <a:xfrm>
            <a:off x="20" y="10"/>
            <a:ext cx="12191980" cy="6857990"/>
          </a:xfrm>
          <a:prstGeom prst="rect">
            <a:avLst/>
          </a:prstGeom>
        </p:spPr>
      </p:pic>
      <p:sp>
        <p:nvSpPr>
          <p:cNvPr id="2" name="Title 1">
            <a:extLst>
              <a:ext uri="{FF2B5EF4-FFF2-40B4-BE49-F238E27FC236}">
                <a16:creationId xmlns:a16="http://schemas.microsoft.com/office/drawing/2014/main" id="{764FA358-943E-47C8-A211-E896B7E3353A}"/>
              </a:ext>
            </a:extLst>
          </p:cNvPr>
          <p:cNvSpPr>
            <a:spLocks noGrp="1"/>
          </p:cNvSpPr>
          <p:nvPr>
            <p:ph type="title"/>
          </p:nvPr>
        </p:nvSpPr>
        <p:spPr>
          <a:xfrm>
            <a:off x="657224" y="499533"/>
            <a:ext cx="10772775" cy="1658198"/>
          </a:xfrm>
        </p:spPr>
        <p:txBody>
          <a:bodyPr>
            <a:normAutofit/>
          </a:bodyPr>
          <a:lstStyle/>
          <a:p>
            <a:r>
              <a:rPr lang="en-GB" dirty="0">
                <a:solidFill>
                  <a:schemeClr val="tx1"/>
                </a:solidFill>
              </a:rPr>
              <a:t>Introducing the Social and the Medical Model of Disability. </a:t>
            </a:r>
          </a:p>
        </p:txBody>
      </p:sp>
      <p:sp>
        <p:nvSpPr>
          <p:cNvPr id="10" name="Content Placeholder 9">
            <a:extLst>
              <a:ext uri="{FF2B5EF4-FFF2-40B4-BE49-F238E27FC236}">
                <a16:creationId xmlns:a16="http://schemas.microsoft.com/office/drawing/2014/main" id="{6ABAF06E-013F-4E60-85CC-32BC6C87D58B}"/>
              </a:ext>
            </a:extLst>
          </p:cNvPr>
          <p:cNvSpPr>
            <a:spLocks noGrp="1"/>
          </p:cNvSpPr>
          <p:nvPr>
            <p:ph idx="1"/>
          </p:nvPr>
        </p:nvSpPr>
        <p:spPr>
          <a:xfrm>
            <a:off x="676656" y="2011680"/>
            <a:ext cx="10753725" cy="3766185"/>
          </a:xfrm>
        </p:spPr>
        <p:txBody>
          <a:bodyPr>
            <a:normAutofit fontScale="92500" lnSpcReduction="20000"/>
          </a:bodyPr>
          <a:lstStyle/>
          <a:p>
            <a:r>
              <a:rPr lang="en-US" dirty="0">
                <a:solidFill>
                  <a:schemeClr val="tx1"/>
                </a:solidFill>
              </a:rPr>
              <a:t>The Social model is about removing barriers and challenging the stigma associated to a </a:t>
            </a:r>
            <a:r>
              <a:rPr lang="en-US" dirty="0" err="1">
                <a:solidFill>
                  <a:schemeClr val="tx1"/>
                </a:solidFill>
              </a:rPr>
              <a:t>cyp</a:t>
            </a:r>
            <a:r>
              <a:rPr lang="en-US" dirty="0">
                <a:solidFill>
                  <a:schemeClr val="tx1"/>
                </a:solidFill>
              </a:rPr>
              <a:t> with a disability. </a:t>
            </a:r>
          </a:p>
          <a:p>
            <a:r>
              <a:rPr lang="en-US" dirty="0">
                <a:solidFill>
                  <a:schemeClr val="tx1"/>
                </a:solidFill>
              </a:rPr>
              <a:t>Example</a:t>
            </a:r>
          </a:p>
          <a:p>
            <a:r>
              <a:rPr lang="en-GB" dirty="0"/>
              <a:t>A child who uses a wheelchair who enters a building requiring the need to an above floor where there are no available lifts or ramps would be unable to go up, the social model would see the environment as the factor being the issue with the lack of lift/ramp preventing the person to go upstairs. </a:t>
            </a:r>
          </a:p>
          <a:p>
            <a:r>
              <a:rPr lang="en-GB" dirty="0"/>
              <a:t>The medical model of disability,</a:t>
            </a:r>
          </a:p>
          <a:p>
            <a:r>
              <a:rPr lang="en-GB" dirty="0"/>
              <a:t> which has in the past dominated the majority of peoples opinions viewing  disability as a deﬁcit from the norm, requiring medical intervention to fix. In the above example the medical model would view the inability to go upstairs as the condition affecting the persons mobility requiring the use of a wheelchair being the cause of not being able to go upstairs and not the lack of lift/ramp. </a:t>
            </a:r>
          </a:p>
          <a:p>
            <a:endParaRPr lang="en-GB" dirty="0">
              <a:solidFill>
                <a:schemeClr val="tx1"/>
              </a:solidFill>
            </a:endParaRPr>
          </a:p>
        </p:txBody>
      </p:sp>
    </p:spTree>
    <p:extLst>
      <p:ext uri="{BB962C8B-B14F-4D97-AF65-F5344CB8AC3E}">
        <p14:creationId xmlns:p14="http://schemas.microsoft.com/office/powerpoint/2010/main" val="29382666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9EB3F-07C5-48A8-B534-D50A9F14DE7A}"/>
              </a:ext>
            </a:extLst>
          </p:cNvPr>
          <p:cNvSpPr>
            <a:spLocks noGrp="1"/>
          </p:cNvSpPr>
          <p:nvPr>
            <p:ph type="title"/>
          </p:nvPr>
        </p:nvSpPr>
        <p:spPr/>
        <p:txBody>
          <a:bodyPr/>
          <a:lstStyle/>
          <a:p>
            <a:r>
              <a:rPr lang="en-GB" dirty="0"/>
              <a:t>Continued.</a:t>
            </a:r>
          </a:p>
        </p:txBody>
      </p:sp>
      <p:pic>
        <p:nvPicPr>
          <p:cNvPr id="5" name="Content Placeholder 4">
            <a:extLst>
              <a:ext uri="{FF2B5EF4-FFF2-40B4-BE49-F238E27FC236}">
                <a16:creationId xmlns:a16="http://schemas.microsoft.com/office/drawing/2014/main" id="{3BA4777A-1848-49A2-B4C7-605E5CBC328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65319" y="2924705"/>
            <a:ext cx="3767137" cy="3767137"/>
          </a:xfrm>
        </p:spPr>
      </p:pic>
      <p:sp>
        <p:nvSpPr>
          <p:cNvPr id="6" name="Rectangle 5">
            <a:extLst>
              <a:ext uri="{FF2B5EF4-FFF2-40B4-BE49-F238E27FC236}">
                <a16:creationId xmlns:a16="http://schemas.microsoft.com/office/drawing/2014/main" id="{25D5D680-17AD-4756-BD06-53BE159B0B28}"/>
              </a:ext>
            </a:extLst>
          </p:cNvPr>
          <p:cNvSpPr/>
          <p:nvPr/>
        </p:nvSpPr>
        <p:spPr>
          <a:xfrm>
            <a:off x="159544" y="1582340"/>
            <a:ext cx="8984456" cy="5078313"/>
          </a:xfrm>
          <a:prstGeom prst="rect">
            <a:avLst/>
          </a:prstGeom>
        </p:spPr>
        <p:txBody>
          <a:bodyPr wrap="square">
            <a:spAutoFit/>
          </a:bodyPr>
          <a:lstStyle/>
          <a:p>
            <a:r>
              <a:rPr lang="en-GB" dirty="0"/>
              <a:t>The social perspective states a more inclusive approach is required and partnership working is more relevant because there are more hurdles to overcome for a </a:t>
            </a:r>
            <a:r>
              <a:rPr lang="en-GB" dirty="0" err="1"/>
              <a:t>cyp</a:t>
            </a:r>
            <a:r>
              <a:rPr lang="en-GB" dirty="0"/>
              <a:t> to have an included holistic life, more help is needed for different agencies to come together to achieve this.</a:t>
            </a:r>
          </a:p>
          <a:p>
            <a:endParaRPr lang="en-GB" dirty="0"/>
          </a:p>
          <a:p>
            <a:r>
              <a:rPr lang="en-GB" dirty="0"/>
              <a:t>Below is an example of achieving the aim of an inclusive holistic, social model approach towards partnership work for a </a:t>
            </a:r>
            <a:r>
              <a:rPr lang="en-GB" dirty="0" err="1"/>
              <a:t>cyp</a:t>
            </a:r>
            <a:r>
              <a:rPr lang="en-GB" dirty="0"/>
              <a:t> with a disability. </a:t>
            </a:r>
          </a:p>
          <a:p>
            <a:endParaRPr lang="en-GB" dirty="0"/>
          </a:p>
          <a:p>
            <a:r>
              <a:rPr lang="en-GB" dirty="0"/>
              <a:t> Taking part in a wheelchair football for teens, many people would be required to come together for the </a:t>
            </a:r>
            <a:r>
              <a:rPr lang="en-GB" dirty="0" err="1"/>
              <a:t>cyp</a:t>
            </a:r>
            <a:r>
              <a:rPr lang="en-GB" dirty="0"/>
              <a:t> to </a:t>
            </a:r>
            <a:r>
              <a:rPr lang="en-GB" dirty="0" err="1"/>
              <a:t>fullfill</a:t>
            </a:r>
            <a:r>
              <a:rPr lang="en-GB" dirty="0"/>
              <a:t> this. </a:t>
            </a:r>
          </a:p>
          <a:p>
            <a:endParaRPr lang="en-GB" dirty="0"/>
          </a:p>
          <a:p>
            <a:r>
              <a:rPr lang="en-GB" dirty="0"/>
              <a:t>Communication to a club that has wheelchair football available.</a:t>
            </a:r>
          </a:p>
          <a:p>
            <a:r>
              <a:rPr lang="en-GB" dirty="0"/>
              <a:t>Travel- an adapted bus. </a:t>
            </a:r>
          </a:p>
          <a:p>
            <a:r>
              <a:rPr lang="en-GB" dirty="0"/>
              <a:t>Environment accessible football area (indoor or outdoor).</a:t>
            </a:r>
          </a:p>
          <a:p>
            <a:endParaRPr lang="en-GB" dirty="0"/>
          </a:p>
          <a:p>
            <a:r>
              <a:rPr lang="en-GB" dirty="0"/>
              <a:t>Above is an example of differing partnerships required to come together to </a:t>
            </a:r>
            <a:r>
              <a:rPr lang="en-GB" dirty="0" err="1"/>
              <a:t>fullfill</a:t>
            </a:r>
            <a:r>
              <a:rPr lang="en-GB" dirty="0"/>
              <a:t> the social model’s inclusive approach of a </a:t>
            </a:r>
            <a:r>
              <a:rPr lang="en-GB" dirty="0" err="1"/>
              <a:t>cyp</a:t>
            </a:r>
            <a:r>
              <a:rPr lang="en-GB" dirty="0"/>
              <a:t> being able to join in with a football activity. </a:t>
            </a:r>
          </a:p>
          <a:p>
            <a:r>
              <a:rPr lang="en-GB" dirty="0"/>
              <a:t>However Finances can be a difficulty in achieving the social models aim. If a service doesn’t have the nesecarry resources it can be difficult to achieve. </a:t>
            </a:r>
            <a:endParaRPr lang="en-US" dirty="0"/>
          </a:p>
        </p:txBody>
      </p:sp>
    </p:spTree>
    <p:extLst>
      <p:ext uri="{BB962C8B-B14F-4D97-AF65-F5344CB8AC3E}">
        <p14:creationId xmlns:p14="http://schemas.microsoft.com/office/powerpoint/2010/main" val="1870240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1">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AC252-4D8B-4331-ACE7-5698FA491C4F}"/>
              </a:ext>
            </a:extLst>
          </p:cNvPr>
          <p:cNvSpPr>
            <a:spLocks noGrp="1"/>
          </p:cNvSpPr>
          <p:nvPr>
            <p:ph type="title"/>
          </p:nvPr>
        </p:nvSpPr>
        <p:spPr>
          <a:xfrm>
            <a:off x="8173212" y="499533"/>
            <a:ext cx="3401568" cy="1920240"/>
          </a:xfrm>
        </p:spPr>
        <p:txBody>
          <a:bodyPr anchor="b">
            <a:normAutofit/>
          </a:bodyPr>
          <a:lstStyle/>
          <a:p>
            <a:r>
              <a:rPr lang="en-GB" sz="4000">
                <a:solidFill>
                  <a:srgbClr val="FFFFFF"/>
                </a:solidFill>
              </a:rPr>
              <a:t>References. </a:t>
            </a:r>
          </a:p>
        </p:txBody>
      </p:sp>
      <p:pic>
        <p:nvPicPr>
          <p:cNvPr id="7" name="Picture 6" descr="A close up of a piece of paper&#10;&#10;Description automatically generated">
            <a:extLst>
              <a:ext uri="{FF2B5EF4-FFF2-40B4-BE49-F238E27FC236}">
                <a16:creationId xmlns:a16="http://schemas.microsoft.com/office/drawing/2014/main" id="{B03234C2-3E6C-4DAE-B3D8-4432D7E48FB2}"/>
              </a:ext>
            </a:extLst>
          </p:cNvPr>
          <p:cNvPicPr>
            <a:picLocks noChangeAspect="1"/>
          </p:cNvPicPr>
          <p:nvPr/>
        </p:nvPicPr>
        <p:blipFill rotWithShape="1">
          <a:blip r:embed="rId2">
            <a:extLst>
              <a:ext uri="{28A0092B-C50C-407E-A947-70E740481C1C}">
                <a14:useLocalDpi xmlns:a14="http://schemas.microsoft.com/office/drawing/2010/main" val="0"/>
              </a:ext>
            </a:extLst>
          </a:blip>
          <a:srcRect l="7740" r="7993"/>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8C2D1882-09AF-45AC-919D-31B6CF066F6C}"/>
              </a:ext>
            </a:extLst>
          </p:cNvPr>
          <p:cNvSpPr>
            <a:spLocks noGrp="1"/>
          </p:cNvSpPr>
          <p:nvPr>
            <p:ph idx="1"/>
          </p:nvPr>
        </p:nvSpPr>
        <p:spPr>
          <a:xfrm>
            <a:off x="8173212" y="2419773"/>
            <a:ext cx="3401568" cy="3358092"/>
          </a:xfrm>
        </p:spPr>
        <p:txBody>
          <a:bodyPr>
            <a:normAutofit/>
          </a:bodyPr>
          <a:lstStyle/>
          <a:p>
            <a:r>
              <a:rPr lang="en-GB" sz="1100"/>
              <a:t>TOWNSLEY, R., WATSON, D. and ABBOTT, D., 2004. Working Partnerships? A Critique of the Process of Multi-Agency Working in Services to Disabled Children with Complex Health Care Needs. </a:t>
            </a:r>
            <a:r>
              <a:rPr lang="en-GB" sz="1100" i="1"/>
              <a:t>Journal of Integrated Care, </a:t>
            </a:r>
            <a:r>
              <a:rPr lang="en-GB" sz="1100" b="1"/>
              <a:t>12</a:t>
            </a:r>
            <a:r>
              <a:rPr lang="en-GB" sz="1100"/>
              <a:t>(2), pp. 24-34.</a:t>
            </a:r>
          </a:p>
          <a:p>
            <a:r>
              <a:rPr lang="en-GB" sz="1100"/>
              <a:t>Joint Improvement Team, Scotland, (2009) </a:t>
            </a:r>
            <a:r>
              <a:rPr lang="en-GB" sz="1100" u="sng"/>
              <a:t>Barriers to Partnership Working.</a:t>
            </a:r>
            <a:r>
              <a:rPr lang="en-GB" sz="1100"/>
              <a:t> [online]Available https:// </a:t>
            </a:r>
            <a:r>
              <a:rPr lang="en-GB" sz="1100" u="sng"/>
              <a:t>www.jitscotland.org.uk/wp-content/uploads/2014/10/Chapter-4-barriers-to-Partnership-Working</a:t>
            </a:r>
            <a:r>
              <a:rPr lang="en-GB" sz="1100"/>
              <a:t>. (Accessed 29th dec 2018).</a:t>
            </a:r>
          </a:p>
          <a:p>
            <a:r>
              <a:rPr lang="en-GB" sz="1100"/>
              <a:t>BRONFENBRENNER, U. (1970) Two worlds of childhood: US and USSR. New York: Sage.</a:t>
            </a:r>
          </a:p>
          <a:p>
            <a:r>
              <a:rPr lang="en-GB" sz="1100"/>
              <a:t>DEPARTMENT OF EDUCATION AND SCIENCE (DES) (1978) The Report of the Committee Enquiry into the Education of Handicapped Children and Young People, (The Warnock Report),London;HMSO.</a:t>
            </a:r>
          </a:p>
          <a:p>
            <a:endParaRPr lang="en-GB" sz="1100" u="sng"/>
          </a:p>
          <a:p>
            <a:endParaRPr lang="en-GB" sz="1100" u="sng"/>
          </a:p>
          <a:p>
            <a:pPr marL="0" indent="0">
              <a:buNone/>
            </a:pPr>
            <a:endParaRPr lang="en-GB" sz="1100"/>
          </a:p>
        </p:txBody>
      </p:sp>
    </p:spTree>
    <p:extLst>
      <p:ext uri="{BB962C8B-B14F-4D97-AF65-F5344CB8AC3E}">
        <p14:creationId xmlns:p14="http://schemas.microsoft.com/office/powerpoint/2010/main" val="8837150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9B719-ED09-4AAC-9EE3-6DEFB9D46DBE}"/>
              </a:ext>
            </a:extLst>
          </p:cNvPr>
          <p:cNvSpPr>
            <a:spLocks noGrp="1"/>
          </p:cNvSpPr>
          <p:nvPr>
            <p:ph type="title"/>
          </p:nvPr>
        </p:nvSpPr>
        <p:spPr>
          <a:xfrm>
            <a:off x="8173212" y="499533"/>
            <a:ext cx="3401568" cy="1920240"/>
          </a:xfrm>
        </p:spPr>
        <p:txBody>
          <a:bodyPr anchor="b">
            <a:normAutofit/>
          </a:bodyPr>
          <a:lstStyle/>
          <a:p>
            <a:r>
              <a:rPr lang="en-GB" sz="4000">
                <a:solidFill>
                  <a:srgbClr val="FFFFFF"/>
                </a:solidFill>
              </a:rPr>
              <a:t>Continued.</a:t>
            </a:r>
            <a:br>
              <a:rPr lang="en-GB" sz="4000">
                <a:solidFill>
                  <a:srgbClr val="FFFFFF"/>
                </a:solidFill>
              </a:rPr>
            </a:br>
            <a:endParaRPr lang="en-GB" sz="4000">
              <a:solidFill>
                <a:srgbClr val="FFFFFF"/>
              </a:solidFill>
            </a:endParaRPr>
          </a:p>
        </p:txBody>
      </p:sp>
      <p:pic>
        <p:nvPicPr>
          <p:cNvPr id="5" name="Picture 4" descr="A close up of a piece of paper&#10;&#10;Description automatically generated">
            <a:extLst>
              <a:ext uri="{FF2B5EF4-FFF2-40B4-BE49-F238E27FC236}">
                <a16:creationId xmlns:a16="http://schemas.microsoft.com/office/drawing/2014/main" id="{14D68A98-2A6F-43C7-84D5-4969E2122343}"/>
              </a:ext>
            </a:extLst>
          </p:cNvPr>
          <p:cNvPicPr>
            <a:picLocks noChangeAspect="1"/>
          </p:cNvPicPr>
          <p:nvPr/>
        </p:nvPicPr>
        <p:blipFill rotWithShape="1">
          <a:blip r:embed="rId2">
            <a:extLst>
              <a:ext uri="{28A0092B-C50C-407E-A947-70E740481C1C}">
                <a14:useLocalDpi xmlns:a14="http://schemas.microsoft.com/office/drawing/2010/main" val="0"/>
              </a:ext>
            </a:extLst>
          </a:blip>
          <a:srcRect l="7740" r="7993"/>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7E1E6D57-DAB9-4477-BD2C-7789AB31A37D}"/>
              </a:ext>
            </a:extLst>
          </p:cNvPr>
          <p:cNvSpPr>
            <a:spLocks noGrp="1"/>
          </p:cNvSpPr>
          <p:nvPr>
            <p:ph idx="1"/>
          </p:nvPr>
        </p:nvSpPr>
        <p:spPr>
          <a:xfrm>
            <a:off x="8173212" y="2419773"/>
            <a:ext cx="3401568" cy="3358092"/>
          </a:xfrm>
        </p:spPr>
        <p:txBody>
          <a:bodyPr>
            <a:normAutofit/>
          </a:bodyPr>
          <a:lstStyle/>
          <a:p>
            <a:r>
              <a:rPr lang="en-GB" sz="1100"/>
              <a:t>COURT REPORT (1976) Fit for the Future: The Report of the Committee on Child Health Services. Cmnd 6684,London:Department for Health and Social Services.</a:t>
            </a:r>
          </a:p>
          <a:p>
            <a:r>
              <a:rPr lang="en-GB" sz="1100"/>
              <a:t>DEPARTMENT OF HEALTH (DoH) (1989) The Children Act, London:HMSO.</a:t>
            </a:r>
          </a:p>
          <a:p>
            <a:pPr marL="0" indent="0">
              <a:buNone/>
            </a:pPr>
            <a:r>
              <a:rPr lang="en-GB" sz="1100"/>
              <a:t>QCA (1999) The National Inclusion Statement, 458,Sudbury: QCA. DfES (2001) Special Educational Needs Code of Practice, Annesley:DfES.</a:t>
            </a:r>
          </a:p>
          <a:p>
            <a:pPr marL="0" indent="0">
              <a:buNone/>
            </a:pPr>
            <a:r>
              <a:rPr lang="en-GB" sz="1100"/>
              <a:t>HMSO (2003) Every Child Matters, Norwich:TSO.</a:t>
            </a:r>
          </a:p>
          <a:p>
            <a:pPr marL="0" indent="0">
              <a:buNone/>
            </a:pPr>
            <a:r>
              <a:rPr lang="en-GB" sz="1100"/>
              <a:t>HMSO (2004) Children Act 2004, Norwich:TSO.</a:t>
            </a:r>
          </a:p>
          <a:p>
            <a:r>
              <a:rPr lang="en-GB" sz="1100"/>
              <a:t>TETT, L. (2005) ‘Inter-agency partnerships and integrated Community Schools: a Scottish perspective,’ in Support for Learning (2005) Volume 20, Number 4:157–161.</a:t>
            </a:r>
          </a:p>
          <a:p>
            <a:pPr marL="0" indent="0">
              <a:buNone/>
            </a:pPr>
            <a:endParaRPr lang="en-GB" sz="1100"/>
          </a:p>
          <a:p>
            <a:pPr marL="0" indent="0">
              <a:buNone/>
            </a:pPr>
            <a:endParaRPr lang="en-GB" sz="1100"/>
          </a:p>
          <a:p>
            <a:pPr marL="0" indent="0">
              <a:buNone/>
            </a:pPr>
            <a:endParaRPr lang="en-GB" sz="1100"/>
          </a:p>
          <a:p>
            <a:pPr marL="0" indent="0">
              <a:buNone/>
            </a:pPr>
            <a:endParaRPr lang="en-GB" sz="1100"/>
          </a:p>
        </p:txBody>
      </p:sp>
    </p:spTree>
    <p:extLst>
      <p:ext uri="{BB962C8B-B14F-4D97-AF65-F5344CB8AC3E}">
        <p14:creationId xmlns:p14="http://schemas.microsoft.com/office/powerpoint/2010/main" val="26262233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44EF99-D083-4D03-9C53-CE6EDFF989B5}"/>
              </a:ext>
            </a:extLst>
          </p:cNvPr>
          <p:cNvSpPr>
            <a:spLocks noGrp="1"/>
          </p:cNvSpPr>
          <p:nvPr>
            <p:ph type="title"/>
          </p:nvPr>
        </p:nvSpPr>
        <p:spPr>
          <a:xfrm>
            <a:off x="8173212" y="499533"/>
            <a:ext cx="3401568" cy="1920240"/>
          </a:xfrm>
        </p:spPr>
        <p:txBody>
          <a:bodyPr anchor="b">
            <a:normAutofit/>
          </a:bodyPr>
          <a:lstStyle/>
          <a:p>
            <a:r>
              <a:rPr lang="en-GB" sz="4000">
                <a:solidFill>
                  <a:srgbClr val="FFFFFF"/>
                </a:solidFill>
              </a:rPr>
              <a:t>Continued.</a:t>
            </a:r>
          </a:p>
        </p:txBody>
      </p:sp>
      <p:pic>
        <p:nvPicPr>
          <p:cNvPr id="5" name="Picture 4" descr="A close up of a piece of paper&#10;&#10;Description automatically generated">
            <a:extLst>
              <a:ext uri="{FF2B5EF4-FFF2-40B4-BE49-F238E27FC236}">
                <a16:creationId xmlns:a16="http://schemas.microsoft.com/office/drawing/2014/main" id="{02605486-CEB3-4F67-A1A2-6D9D0A842D15}"/>
              </a:ext>
            </a:extLst>
          </p:cNvPr>
          <p:cNvPicPr>
            <a:picLocks noChangeAspect="1"/>
          </p:cNvPicPr>
          <p:nvPr/>
        </p:nvPicPr>
        <p:blipFill rotWithShape="1">
          <a:blip r:embed="rId2">
            <a:extLst>
              <a:ext uri="{28A0092B-C50C-407E-A947-70E740481C1C}">
                <a14:useLocalDpi xmlns:a14="http://schemas.microsoft.com/office/drawing/2010/main" val="0"/>
              </a:ext>
            </a:extLst>
          </a:blip>
          <a:srcRect l="7740" r="7993"/>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1C747DF0-9A85-46E7-B8A7-B6BA83BC0FFE}"/>
              </a:ext>
            </a:extLst>
          </p:cNvPr>
          <p:cNvSpPr>
            <a:spLocks noGrp="1"/>
          </p:cNvSpPr>
          <p:nvPr>
            <p:ph idx="1"/>
          </p:nvPr>
        </p:nvSpPr>
        <p:spPr>
          <a:xfrm>
            <a:off x="8173212" y="2419773"/>
            <a:ext cx="3401568" cy="3358092"/>
          </a:xfrm>
        </p:spPr>
        <p:txBody>
          <a:bodyPr>
            <a:normAutofit/>
          </a:bodyPr>
          <a:lstStyle/>
          <a:p>
            <a:r>
              <a:rPr lang="en-GB" sz="1300"/>
              <a:t>Soan, Sue, 2006. Multi-Agency Working: Are the Needs of Children and Young People with Social, Emotional and Behavioural Needs Being Served within a Multi-Agency Framework. </a:t>
            </a:r>
            <a:r>
              <a:rPr lang="en-GB" sz="1300" i="1"/>
              <a:t>Support for Learning</a:t>
            </a:r>
            <a:r>
              <a:rPr lang="en-GB" sz="1300"/>
              <a:t>, 21(4), pp.210–215.</a:t>
            </a:r>
          </a:p>
          <a:p>
            <a:r>
              <a:rPr lang="en-GB" sz="1300"/>
              <a:t>Ahmad,A. (2009). </a:t>
            </a:r>
            <a:r>
              <a:rPr lang="en-GB" sz="1300" i="1"/>
              <a:t>'Our only experience of social workers has been Liz and I can't sing her praises enough' .</a:t>
            </a:r>
            <a:r>
              <a:rPr lang="en-GB" sz="1300"/>
              <a:t> Available: https://www.theguardian.com/society/2009/mar/17/world-social-work-day-disabled-children. Last accessed 30th Dec 2018.</a:t>
            </a:r>
          </a:p>
          <a:p>
            <a:r>
              <a:rPr lang="en-GB" sz="1300" i="1"/>
              <a:t>Studies in Collaboration Health and Social Care Partnerships in Wales.</a:t>
            </a:r>
            <a:r>
              <a:rPr lang="en-GB" sz="1300"/>
              <a:t> Available: http://www.wales.nhs.uk/sitesplus/documents/829/Case%20Studies%20in%20Collaboration%20Intro.pdf. Last accessed 5th Jan 2019.</a:t>
            </a:r>
          </a:p>
          <a:p>
            <a:endParaRPr lang="en-GB" sz="1300"/>
          </a:p>
          <a:p>
            <a:endParaRPr lang="en-GB" sz="1300"/>
          </a:p>
        </p:txBody>
      </p:sp>
    </p:spTree>
    <p:extLst>
      <p:ext uri="{BB962C8B-B14F-4D97-AF65-F5344CB8AC3E}">
        <p14:creationId xmlns:p14="http://schemas.microsoft.com/office/powerpoint/2010/main" val="5387666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C17DA-38D3-4DC4-AAAF-742093A1A319}"/>
              </a:ext>
            </a:extLst>
          </p:cNvPr>
          <p:cNvSpPr>
            <a:spLocks noGrp="1"/>
          </p:cNvSpPr>
          <p:nvPr>
            <p:ph type="title"/>
          </p:nvPr>
        </p:nvSpPr>
        <p:spPr>
          <a:xfrm>
            <a:off x="8173212" y="499533"/>
            <a:ext cx="3401568" cy="1920240"/>
          </a:xfrm>
        </p:spPr>
        <p:txBody>
          <a:bodyPr anchor="b">
            <a:normAutofit/>
          </a:bodyPr>
          <a:lstStyle/>
          <a:p>
            <a:r>
              <a:rPr lang="en-GB" sz="4000">
                <a:solidFill>
                  <a:srgbClr val="FFFFFF"/>
                </a:solidFill>
              </a:rPr>
              <a:t>Continued.</a:t>
            </a:r>
          </a:p>
        </p:txBody>
      </p:sp>
      <p:pic>
        <p:nvPicPr>
          <p:cNvPr id="5" name="Picture 4" descr="A close up of a piece of paper&#10;&#10;Description automatically generated">
            <a:extLst>
              <a:ext uri="{FF2B5EF4-FFF2-40B4-BE49-F238E27FC236}">
                <a16:creationId xmlns:a16="http://schemas.microsoft.com/office/drawing/2014/main" id="{5C937319-36DE-45E8-A54D-6BDFADD8A997}"/>
              </a:ext>
            </a:extLst>
          </p:cNvPr>
          <p:cNvPicPr>
            <a:picLocks noChangeAspect="1"/>
          </p:cNvPicPr>
          <p:nvPr/>
        </p:nvPicPr>
        <p:blipFill rotWithShape="1">
          <a:blip r:embed="rId2">
            <a:extLst>
              <a:ext uri="{28A0092B-C50C-407E-A947-70E740481C1C}">
                <a14:useLocalDpi xmlns:a14="http://schemas.microsoft.com/office/drawing/2010/main" val="0"/>
              </a:ext>
            </a:extLst>
          </a:blip>
          <a:srcRect l="7740" r="7993"/>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A3234753-6143-4F48-B12B-CF5B8C11D44F}"/>
              </a:ext>
            </a:extLst>
          </p:cNvPr>
          <p:cNvSpPr>
            <a:spLocks noGrp="1"/>
          </p:cNvSpPr>
          <p:nvPr>
            <p:ph idx="1"/>
          </p:nvPr>
        </p:nvSpPr>
        <p:spPr>
          <a:xfrm>
            <a:off x="8173212" y="2419773"/>
            <a:ext cx="3401568" cy="3358092"/>
          </a:xfrm>
        </p:spPr>
        <p:txBody>
          <a:bodyPr>
            <a:normAutofit/>
          </a:bodyPr>
          <a:lstStyle/>
          <a:p>
            <a:r>
              <a:rPr lang="en-GB" sz="900"/>
              <a:t> </a:t>
            </a:r>
          </a:p>
          <a:p>
            <a:r>
              <a:rPr lang="en-GB" sz="900" u="sng">
                <a:hlinkClick r:id="rId3"/>
              </a:rPr>
              <a:t>Oliver, 2013</a:t>
            </a:r>
            <a:endParaRPr lang="en-GB" sz="900"/>
          </a:p>
          <a:p>
            <a:r>
              <a:rPr lang="en-GB" sz="900"/>
              <a:t>Mike Oliver</a:t>
            </a:r>
            <a:r>
              <a:rPr lang="en-GB" sz="900" b="1"/>
              <a:t>The social model of disability: thirty years on</a:t>
            </a:r>
            <a:endParaRPr lang="en-GB" sz="900"/>
          </a:p>
          <a:p>
            <a:r>
              <a:rPr lang="en-GB" sz="900"/>
              <a:t>Disabil. Soc., 28 (7) (2013), pp. 1024-1026</a:t>
            </a:r>
          </a:p>
          <a:p>
            <a:r>
              <a:rPr lang="en-GB" sz="900" u="sng">
                <a:hlinkClick r:id="rId4"/>
              </a:rPr>
              <a:t>Shakespeare, 2004</a:t>
            </a:r>
            <a:endParaRPr lang="en-GB" sz="900"/>
          </a:p>
          <a:p>
            <a:r>
              <a:rPr lang="en-GB" sz="900"/>
              <a:t>Tom Shakespeare</a:t>
            </a:r>
            <a:r>
              <a:rPr lang="en-GB" sz="900" b="1"/>
              <a:t>Social models of disability and other life strategies</a:t>
            </a:r>
            <a:endParaRPr lang="en-GB" sz="900"/>
          </a:p>
          <a:p>
            <a:r>
              <a:rPr lang="en-GB" sz="900"/>
              <a:t>Scandanavian J. Disabil. Res., 6 (1) (2004), pp. 8-21</a:t>
            </a:r>
          </a:p>
          <a:p>
            <a:r>
              <a:rPr lang="en-GB" sz="900" u="sng">
                <a:hlinkClick r:id="rId5"/>
              </a:rPr>
              <a:t>Shakespeare and Watson, 2001</a:t>
            </a:r>
            <a:endParaRPr lang="en-GB" sz="900"/>
          </a:p>
          <a:p>
            <a:r>
              <a:rPr lang="en-GB" sz="900"/>
              <a:t>Tom Shakespeare, Nick Watson</a:t>
            </a:r>
            <a:r>
              <a:rPr lang="en-GB" sz="900" b="1"/>
              <a:t>Making the difference: disability, politics and recognition</a:t>
            </a:r>
            <a:endParaRPr lang="en-GB" sz="900"/>
          </a:p>
          <a:p>
            <a:r>
              <a:rPr lang="en-GB" sz="900"/>
              <a:t>G.L. Albrecht, K.D. Seelman, M. Bury (Eds.), Handbook of Disability Studies, Sage Publications, Thousand Oaks, CA (2001)</a:t>
            </a:r>
          </a:p>
          <a:p>
            <a:endParaRPr lang="en-GB" sz="900"/>
          </a:p>
        </p:txBody>
      </p:sp>
    </p:spTree>
    <p:extLst>
      <p:ext uri="{BB962C8B-B14F-4D97-AF65-F5344CB8AC3E}">
        <p14:creationId xmlns:p14="http://schemas.microsoft.com/office/powerpoint/2010/main" val="768448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76D01C-7632-4722-9552-DC586128CE30}"/>
              </a:ext>
            </a:extLst>
          </p:cNvPr>
          <p:cNvSpPr>
            <a:spLocks noGrp="1"/>
          </p:cNvSpPr>
          <p:nvPr>
            <p:ph type="title"/>
          </p:nvPr>
        </p:nvSpPr>
        <p:spPr>
          <a:xfrm>
            <a:off x="8173212" y="499533"/>
            <a:ext cx="3401568" cy="1920240"/>
          </a:xfrm>
        </p:spPr>
        <p:txBody>
          <a:bodyPr anchor="b">
            <a:normAutofit/>
          </a:bodyPr>
          <a:lstStyle/>
          <a:p>
            <a:r>
              <a:rPr lang="en-GB" sz="4000">
                <a:solidFill>
                  <a:srgbClr val="FFFFFF"/>
                </a:solidFill>
              </a:rPr>
              <a:t>Continued.</a:t>
            </a:r>
          </a:p>
        </p:txBody>
      </p:sp>
      <p:pic>
        <p:nvPicPr>
          <p:cNvPr id="5" name="Picture 4" descr="A close up of a piece of paper&#10;&#10;Description automatically generated">
            <a:extLst>
              <a:ext uri="{FF2B5EF4-FFF2-40B4-BE49-F238E27FC236}">
                <a16:creationId xmlns:a16="http://schemas.microsoft.com/office/drawing/2014/main" id="{552BAE65-DF8A-40E6-9381-C7D31477EF57}"/>
              </a:ext>
            </a:extLst>
          </p:cNvPr>
          <p:cNvPicPr>
            <a:picLocks noChangeAspect="1"/>
          </p:cNvPicPr>
          <p:nvPr/>
        </p:nvPicPr>
        <p:blipFill rotWithShape="1">
          <a:blip r:embed="rId2">
            <a:extLst>
              <a:ext uri="{28A0092B-C50C-407E-A947-70E740481C1C}">
                <a14:useLocalDpi xmlns:a14="http://schemas.microsoft.com/office/drawing/2010/main" val="0"/>
              </a:ext>
            </a:extLst>
          </a:blip>
          <a:srcRect l="7740" r="7993"/>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04B71C8C-368C-43AF-A385-8C0F102A398D}"/>
              </a:ext>
            </a:extLst>
          </p:cNvPr>
          <p:cNvSpPr>
            <a:spLocks noGrp="1"/>
          </p:cNvSpPr>
          <p:nvPr>
            <p:ph idx="1"/>
          </p:nvPr>
        </p:nvSpPr>
        <p:spPr>
          <a:xfrm>
            <a:off x="8173212" y="2419773"/>
            <a:ext cx="3401568" cy="3358092"/>
          </a:xfrm>
        </p:spPr>
        <p:txBody>
          <a:bodyPr>
            <a:normAutofit/>
          </a:bodyPr>
          <a:lstStyle/>
          <a:p>
            <a:r>
              <a:rPr lang="en-GB" sz="1100" u="sng">
                <a:hlinkClick r:id="rId3"/>
              </a:rPr>
              <a:t>Asch, 1998</a:t>
            </a:r>
            <a:endParaRPr lang="en-GB" sz="1100"/>
          </a:p>
          <a:p>
            <a:r>
              <a:rPr lang="en-GB" sz="1100"/>
              <a:t>Adrienne Asch</a:t>
            </a:r>
            <a:r>
              <a:rPr lang="en-GB" sz="1100" b="1"/>
              <a:t>Distracted by disability</a:t>
            </a:r>
            <a:endParaRPr lang="en-GB" sz="1100"/>
          </a:p>
          <a:p>
            <a:r>
              <a:rPr lang="en-GB" sz="1100"/>
              <a:t>Camb. Q. Healthc. Ethics, 7 (1) (1998), pp. 77-87</a:t>
            </a:r>
          </a:p>
          <a:p>
            <a:r>
              <a:rPr lang="en-GB" sz="1100" u="sng">
                <a:hlinkClick r:id="rId4"/>
              </a:rPr>
              <a:t>Landsman, 2005</a:t>
            </a:r>
            <a:endParaRPr lang="en-GB" sz="1100"/>
          </a:p>
          <a:p>
            <a:r>
              <a:rPr lang="en-GB" sz="1100"/>
              <a:t>Gail H. Landsman</a:t>
            </a:r>
            <a:r>
              <a:rPr lang="en-GB" sz="1100" b="1"/>
              <a:t>Mothers and models of disability</a:t>
            </a:r>
            <a:endParaRPr lang="en-GB" sz="1100"/>
          </a:p>
          <a:p>
            <a:r>
              <a:rPr lang="en-GB" sz="1100"/>
              <a:t>J. Med. Humanit., 26 (2–3) (2005), pp. 121-139</a:t>
            </a:r>
          </a:p>
          <a:p>
            <a:r>
              <a:rPr lang="en-GB" sz="1100" u="sng">
                <a:hlinkClick r:id="rId5"/>
              </a:rPr>
              <a:t>Landsman, 2009</a:t>
            </a:r>
            <a:endParaRPr lang="en-GB" sz="1100"/>
          </a:p>
          <a:p>
            <a:r>
              <a:rPr lang="en-GB" sz="1100"/>
              <a:t>Gail H. Landsman</a:t>
            </a:r>
            <a:r>
              <a:rPr lang="en-GB" sz="1100" b="1"/>
              <a:t>Reconstructing Disability and Motherhood in the Age of Perfect Babies</a:t>
            </a:r>
            <a:endParaRPr lang="en-GB" sz="1100"/>
          </a:p>
          <a:p>
            <a:r>
              <a:rPr lang="en-GB" sz="1100"/>
              <a:t>Routledge, NY (2009)</a:t>
            </a:r>
          </a:p>
          <a:p>
            <a:endParaRPr lang="en-GB" sz="1100"/>
          </a:p>
        </p:txBody>
      </p:sp>
    </p:spTree>
    <p:extLst>
      <p:ext uri="{BB962C8B-B14F-4D97-AF65-F5344CB8AC3E}">
        <p14:creationId xmlns:p14="http://schemas.microsoft.com/office/powerpoint/2010/main" val="21965563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A4A7EF-A880-4D5E-802F-A4806DD5862A}"/>
              </a:ext>
            </a:extLst>
          </p:cNvPr>
          <p:cNvSpPr>
            <a:spLocks noGrp="1"/>
          </p:cNvSpPr>
          <p:nvPr>
            <p:ph type="title"/>
          </p:nvPr>
        </p:nvSpPr>
        <p:spPr>
          <a:xfrm>
            <a:off x="8173212" y="499533"/>
            <a:ext cx="3401568" cy="1920240"/>
          </a:xfrm>
        </p:spPr>
        <p:txBody>
          <a:bodyPr anchor="b">
            <a:normAutofit/>
          </a:bodyPr>
          <a:lstStyle/>
          <a:p>
            <a:r>
              <a:rPr lang="en-GB" sz="4000">
                <a:solidFill>
                  <a:srgbClr val="FFFFFF"/>
                </a:solidFill>
              </a:rPr>
              <a:t>Continued.</a:t>
            </a:r>
          </a:p>
        </p:txBody>
      </p:sp>
      <p:pic>
        <p:nvPicPr>
          <p:cNvPr id="5" name="Picture 4" descr="A close up of a piece of paper&#10;&#10;Description automatically generated">
            <a:extLst>
              <a:ext uri="{FF2B5EF4-FFF2-40B4-BE49-F238E27FC236}">
                <a16:creationId xmlns:a16="http://schemas.microsoft.com/office/drawing/2014/main" id="{85A16958-1FCC-4856-803C-4AF9AF5BA9DC}"/>
              </a:ext>
            </a:extLst>
          </p:cNvPr>
          <p:cNvPicPr>
            <a:picLocks noChangeAspect="1"/>
          </p:cNvPicPr>
          <p:nvPr/>
        </p:nvPicPr>
        <p:blipFill rotWithShape="1">
          <a:blip r:embed="rId2">
            <a:extLst>
              <a:ext uri="{28A0092B-C50C-407E-A947-70E740481C1C}">
                <a14:useLocalDpi xmlns:a14="http://schemas.microsoft.com/office/drawing/2010/main" val="0"/>
              </a:ext>
            </a:extLst>
          </a:blip>
          <a:srcRect l="7740" r="7993"/>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BF819FEA-0B85-4324-A6BC-A83B52BD72C0}"/>
              </a:ext>
            </a:extLst>
          </p:cNvPr>
          <p:cNvSpPr>
            <a:spLocks noGrp="1"/>
          </p:cNvSpPr>
          <p:nvPr>
            <p:ph idx="1"/>
          </p:nvPr>
        </p:nvSpPr>
        <p:spPr>
          <a:xfrm>
            <a:off x="8173212" y="2419773"/>
            <a:ext cx="3401568" cy="3358092"/>
          </a:xfrm>
        </p:spPr>
        <p:txBody>
          <a:bodyPr>
            <a:normAutofit/>
          </a:bodyPr>
          <a:lstStyle/>
          <a:p>
            <a:r>
              <a:rPr lang="en-GB" sz="1300" u="sng">
                <a:hlinkClick r:id="rId3"/>
              </a:rPr>
              <a:t>Smith, 2004</a:t>
            </a:r>
            <a:endParaRPr lang="en-GB" sz="1300"/>
          </a:p>
          <a:p>
            <a:r>
              <a:rPr lang="en-GB" sz="1300"/>
              <a:t>Phil Smith</a:t>
            </a:r>
            <a:r>
              <a:rPr lang="en-GB" sz="1300" b="1"/>
              <a:t>Whitness, normal theory and disability studies</a:t>
            </a:r>
            <a:endParaRPr lang="en-GB" sz="1300"/>
          </a:p>
          <a:p>
            <a:r>
              <a:rPr lang="en-GB" sz="1300"/>
              <a:t>Disabil. Stud. Q., 24 (2) (2004), pp. 4-6</a:t>
            </a:r>
          </a:p>
          <a:p>
            <a:r>
              <a:rPr lang="en-GB" sz="1300"/>
              <a:t> </a:t>
            </a:r>
          </a:p>
          <a:p>
            <a:r>
              <a:rPr lang="en-GB" sz="1300" u="sng">
                <a:hlinkClick r:id="rId4"/>
              </a:rPr>
              <a:t>UPIAS, 1976</a:t>
            </a:r>
            <a:endParaRPr lang="en-GB" sz="1300"/>
          </a:p>
          <a:p>
            <a:r>
              <a:rPr lang="en-GB" sz="1300"/>
              <a:t>Union of the Physically Impaired Against Segregation (UPIAS)</a:t>
            </a:r>
            <a:r>
              <a:rPr lang="en-GB" sz="1300" b="1"/>
              <a:t>Fundamental Principles of Disability(1976).</a:t>
            </a:r>
          </a:p>
          <a:p>
            <a:r>
              <a:rPr lang="en-GB" sz="1300"/>
              <a:t>Manago,B et al.. (2017). Discourse in Action: Parents’ use of medical and social models to resist disability stigma. </a:t>
            </a:r>
            <a:r>
              <a:rPr lang="en-GB" sz="1300" i="1"/>
              <a:t>Social Science &amp; Medicine</a:t>
            </a:r>
            <a:r>
              <a:rPr lang="en-GB" sz="1300"/>
              <a:t>. 184, p169-177.</a:t>
            </a:r>
          </a:p>
          <a:p>
            <a:endParaRPr lang="en-GB" sz="1300" b="1"/>
          </a:p>
          <a:p>
            <a:endParaRPr lang="en-GB" sz="1300"/>
          </a:p>
          <a:p>
            <a:endParaRPr lang="en-GB" sz="1300"/>
          </a:p>
        </p:txBody>
      </p:sp>
    </p:spTree>
    <p:extLst>
      <p:ext uri="{BB962C8B-B14F-4D97-AF65-F5344CB8AC3E}">
        <p14:creationId xmlns:p14="http://schemas.microsoft.com/office/powerpoint/2010/main" val="13783769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48AE4B-267D-4CA7-A0A1-20931EC84209}"/>
              </a:ext>
            </a:extLst>
          </p:cNvPr>
          <p:cNvSpPr>
            <a:spLocks noGrp="1"/>
          </p:cNvSpPr>
          <p:nvPr>
            <p:ph type="title"/>
          </p:nvPr>
        </p:nvSpPr>
        <p:spPr>
          <a:xfrm>
            <a:off x="8173212" y="499533"/>
            <a:ext cx="3401568" cy="1920240"/>
          </a:xfrm>
        </p:spPr>
        <p:txBody>
          <a:bodyPr anchor="b">
            <a:normAutofit/>
          </a:bodyPr>
          <a:lstStyle/>
          <a:p>
            <a:r>
              <a:rPr lang="en-GB" sz="4000">
                <a:solidFill>
                  <a:srgbClr val="FFFFFF"/>
                </a:solidFill>
              </a:rPr>
              <a:t>Continued.</a:t>
            </a:r>
            <a:br>
              <a:rPr lang="en-GB" sz="4000">
                <a:solidFill>
                  <a:srgbClr val="FFFFFF"/>
                </a:solidFill>
              </a:rPr>
            </a:br>
            <a:endParaRPr lang="en-GB" sz="4000">
              <a:solidFill>
                <a:srgbClr val="FFFFFF"/>
              </a:solidFill>
            </a:endParaRPr>
          </a:p>
        </p:txBody>
      </p:sp>
      <p:pic>
        <p:nvPicPr>
          <p:cNvPr id="5" name="Picture 4" descr="A close up of a piece of paper&#10;&#10;Description automatically generated">
            <a:extLst>
              <a:ext uri="{FF2B5EF4-FFF2-40B4-BE49-F238E27FC236}">
                <a16:creationId xmlns:a16="http://schemas.microsoft.com/office/drawing/2014/main" id="{058128D5-195E-41EA-8464-8043AE572379}"/>
              </a:ext>
            </a:extLst>
          </p:cNvPr>
          <p:cNvPicPr>
            <a:picLocks noChangeAspect="1"/>
          </p:cNvPicPr>
          <p:nvPr/>
        </p:nvPicPr>
        <p:blipFill rotWithShape="1">
          <a:blip r:embed="rId2">
            <a:extLst>
              <a:ext uri="{28A0092B-C50C-407E-A947-70E740481C1C}">
                <a14:useLocalDpi xmlns:a14="http://schemas.microsoft.com/office/drawing/2010/main" val="0"/>
              </a:ext>
            </a:extLst>
          </a:blip>
          <a:srcRect l="7740" r="7993"/>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0569EFED-CDDA-47DD-A98D-726A20403376}"/>
              </a:ext>
            </a:extLst>
          </p:cNvPr>
          <p:cNvSpPr>
            <a:spLocks noGrp="1"/>
          </p:cNvSpPr>
          <p:nvPr>
            <p:ph idx="1"/>
          </p:nvPr>
        </p:nvSpPr>
        <p:spPr>
          <a:xfrm>
            <a:off x="8173212" y="2419773"/>
            <a:ext cx="3401568" cy="3358092"/>
          </a:xfrm>
        </p:spPr>
        <p:txBody>
          <a:bodyPr>
            <a:normAutofit/>
          </a:bodyPr>
          <a:lstStyle/>
          <a:p>
            <a:r>
              <a:rPr lang="en-GB" sz="1800"/>
              <a:t>Aitken, S., Millar, S. &amp; Nisbet, P., 2001. Applying the new medical model: intervening in the environment of children who are multiply disabled. </a:t>
            </a:r>
            <a:r>
              <a:rPr lang="en-GB" sz="1800" i="1"/>
              <a:t>British Journal of Visual Impairment</a:t>
            </a:r>
            <a:r>
              <a:rPr lang="en-GB" sz="1800"/>
              <a:t>, 19(2), pp.74–80.</a:t>
            </a:r>
          </a:p>
          <a:p>
            <a:endParaRPr lang="en-GB" sz="1800"/>
          </a:p>
        </p:txBody>
      </p:sp>
    </p:spTree>
    <p:extLst>
      <p:ext uri="{BB962C8B-B14F-4D97-AF65-F5344CB8AC3E}">
        <p14:creationId xmlns:p14="http://schemas.microsoft.com/office/powerpoint/2010/main" val="523117137"/>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otalTime>3</TotalTime>
  <Words>1839</Words>
  <Application>Microsoft Office PowerPoint</Application>
  <PresentationFormat>Widescreen</PresentationFormat>
  <Paragraphs>126</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 Light</vt:lpstr>
      <vt:lpstr>Metropolitan</vt:lpstr>
      <vt:lpstr>Supporting Abilities and Behaviours.</vt:lpstr>
      <vt:lpstr>Contents. </vt:lpstr>
      <vt:lpstr>Defining Multiagency Work. </vt:lpstr>
      <vt:lpstr>Policy Background. </vt:lpstr>
      <vt:lpstr>Looking at how partnership work has evolved in seven years. </vt:lpstr>
      <vt:lpstr>Partnership work in practice.  Case Study. </vt:lpstr>
      <vt:lpstr>Continued..</vt:lpstr>
      <vt:lpstr>Cons of Multiagency Work. </vt:lpstr>
      <vt:lpstr>Aims / Positives. </vt:lpstr>
      <vt:lpstr>Concluding Multiagency Work. </vt:lpstr>
      <vt:lpstr>Introducing the Social and the Medical Model of Disability. </vt:lpstr>
      <vt:lpstr>Continued.</vt:lpstr>
      <vt:lpstr>References. </vt:lpstr>
      <vt:lpstr>Continued. </vt:lpstr>
      <vt:lpstr>Continued.</vt:lpstr>
      <vt:lpstr>Continued.</vt:lpstr>
      <vt:lpstr>Continued.</vt:lpstr>
      <vt:lpstr>Continued.</vt:lpstr>
      <vt:lpstr>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Abilities and Behaviours.</dc:title>
  <dc:creator>Dan Ley</dc:creator>
  <cp:lastModifiedBy>Dan Ley</cp:lastModifiedBy>
  <cp:revision>2</cp:revision>
  <dcterms:created xsi:type="dcterms:W3CDTF">2019-01-10T13:32:34Z</dcterms:created>
  <dcterms:modified xsi:type="dcterms:W3CDTF">2019-01-10T13:35:36Z</dcterms:modified>
</cp:coreProperties>
</file>