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0" r:id="rId3"/>
    <p:sldId id="261" r:id="rId4"/>
    <p:sldId id="258" r:id="rId5"/>
    <p:sldId id="259"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60" d="100"/>
          <a:sy n="60" d="100"/>
        </p:scale>
        <p:origin x="908"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592C20-FD44-E5FB-1869-13A6A9F75934}"/>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914C2E64-2F3C-43CC-CE6F-FFAEF6158FE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9DF2D6C8-B0EB-87E1-F448-369279831821}"/>
              </a:ext>
            </a:extLst>
          </p:cNvPr>
          <p:cNvSpPr>
            <a:spLocks noGrp="1"/>
          </p:cNvSpPr>
          <p:nvPr>
            <p:ph type="dt" sz="half" idx="10"/>
          </p:nvPr>
        </p:nvSpPr>
        <p:spPr/>
        <p:txBody>
          <a:bodyPr/>
          <a:lstStyle/>
          <a:p>
            <a:fld id="{2AEB86CD-09CB-4CBB-9FBC-539634413932}" type="datetimeFigureOut">
              <a:rPr lang="en-GB" smtClean="0"/>
              <a:t>09/04/2025</a:t>
            </a:fld>
            <a:endParaRPr lang="en-GB"/>
          </a:p>
        </p:txBody>
      </p:sp>
      <p:sp>
        <p:nvSpPr>
          <p:cNvPr id="5" name="Footer Placeholder 4">
            <a:extLst>
              <a:ext uri="{FF2B5EF4-FFF2-40B4-BE49-F238E27FC236}">
                <a16:creationId xmlns:a16="http://schemas.microsoft.com/office/drawing/2014/main" id="{AA204217-5469-9607-3569-5F73FB655BE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E1441B7-0FF4-2020-60CF-E2E3C657ED6E}"/>
              </a:ext>
            </a:extLst>
          </p:cNvPr>
          <p:cNvSpPr>
            <a:spLocks noGrp="1"/>
          </p:cNvSpPr>
          <p:nvPr>
            <p:ph type="sldNum" sz="quarter" idx="12"/>
          </p:nvPr>
        </p:nvSpPr>
        <p:spPr/>
        <p:txBody>
          <a:bodyPr/>
          <a:lstStyle/>
          <a:p>
            <a:fld id="{4A41D9ED-D90B-4082-B477-E4B112F035DA}" type="slidenum">
              <a:rPr lang="en-GB" smtClean="0"/>
              <a:t>‹#›</a:t>
            </a:fld>
            <a:endParaRPr lang="en-GB"/>
          </a:p>
        </p:txBody>
      </p:sp>
    </p:spTree>
    <p:extLst>
      <p:ext uri="{BB962C8B-B14F-4D97-AF65-F5344CB8AC3E}">
        <p14:creationId xmlns:p14="http://schemas.microsoft.com/office/powerpoint/2010/main" val="32360678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9CBF6C-C8C7-6230-28B8-7D914FCAD17A}"/>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83080CD1-6A44-7174-DA90-E6DEBC320002}"/>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C967506-D68A-8BE6-C5D1-9BF5085A00A1}"/>
              </a:ext>
            </a:extLst>
          </p:cNvPr>
          <p:cNvSpPr>
            <a:spLocks noGrp="1"/>
          </p:cNvSpPr>
          <p:nvPr>
            <p:ph type="dt" sz="half" idx="10"/>
          </p:nvPr>
        </p:nvSpPr>
        <p:spPr/>
        <p:txBody>
          <a:bodyPr/>
          <a:lstStyle/>
          <a:p>
            <a:fld id="{2AEB86CD-09CB-4CBB-9FBC-539634413932}" type="datetimeFigureOut">
              <a:rPr lang="en-GB" smtClean="0"/>
              <a:t>09/04/2025</a:t>
            </a:fld>
            <a:endParaRPr lang="en-GB"/>
          </a:p>
        </p:txBody>
      </p:sp>
      <p:sp>
        <p:nvSpPr>
          <p:cNvPr id="5" name="Footer Placeholder 4">
            <a:extLst>
              <a:ext uri="{FF2B5EF4-FFF2-40B4-BE49-F238E27FC236}">
                <a16:creationId xmlns:a16="http://schemas.microsoft.com/office/drawing/2014/main" id="{0DA4A6D8-7398-721B-AAE2-94FCF02736C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BEB2E84-E4E2-84C5-FA22-4392B15B3FB0}"/>
              </a:ext>
            </a:extLst>
          </p:cNvPr>
          <p:cNvSpPr>
            <a:spLocks noGrp="1"/>
          </p:cNvSpPr>
          <p:nvPr>
            <p:ph type="sldNum" sz="quarter" idx="12"/>
          </p:nvPr>
        </p:nvSpPr>
        <p:spPr/>
        <p:txBody>
          <a:bodyPr/>
          <a:lstStyle/>
          <a:p>
            <a:fld id="{4A41D9ED-D90B-4082-B477-E4B112F035DA}" type="slidenum">
              <a:rPr lang="en-GB" smtClean="0"/>
              <a:t>‹#›</a:t>
            </a:fld>
            <a:endParaRPr lang="en-GB"/>
          </a:p>
        </p:txBody>
      </p:sp>
    </p:spTree>
    <p:extLst>
      <p:ext uri="{BB962C8B-B14F-4D97-AF65-F5344CB8AC3E}">
        <p14:creationId xmlns:p14="http://schemas.microsoft.com/office/powerpoint/2010/main" val="4311658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FE3BD9-8928-AA04-BAB2-D2CBF079A886}"/>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9EC5FA11-63EB-C719-993C-13B7EF1DDDD3}"/>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13A0B9BC-E250-18C4-3FB5-CE9B96E2BAE7}"/>
              </a:ext>
            </a:extLst>
          </p:cNvPr>
          <p:cNvSpPr>
            <a:spLocks noGrp="1"/>
          </p:cNvSpPr>
          <p:nvPr>
            <p:ph type="dt" sz="half" idx="10"/>
          </p:nvPr>
        </p:nvSpPr>
        <p:spPr/>
        <p:txBody>
          <a:bodyPr/>
          <a:lstStyle/>
          <a:p>
            <a:fld id="{2AEB86CD-09CB-4CBB-9FBC-539634413932}" type="datetimeFigureOut">
              <a:rPr lang="en-GB" smtClean="0"/>
              <a:t>09/04/2025</a:t>
            </a:fld>
            <a:endParaRPr lang="en-GB"/>
          </a:p>
        </p:txBody>
      </p:sp>
      <p:sp>
        <p:nvSpPr>
          <p:cNvPr id="5" name="Footer Placeholder 4">
            <a:extLst>
              <a:ext uri="{FF2B5EF4-FFF2-40B4-BE49-F238E27FC236}">
                <a16:creationId xmlns:a16="http://schemas.microsoft.com/office/drawing/2014/main" id="{C00BC93B-1024-90E2-3203-CAD60254E08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29BA52D-B02A-6B88-8693-C03ECC687CBC}"/>
              </a:ext>
            </a:extLst>
          </p:cNvPr>
          <p:cNvSpPr>
            <a:spLocks noGrp="1"/>
          </p:cNvSpPr>
          <p:nvPr>
            <p:ph type="sldNum" sz="quarter" idx="12"/>
          </p:nvPr>
        </p:nvSpPr>
        <p:spPr/>
        <p:txBody>
          <a:bodyPr/>
          <a:lstStyle/>
          <a:p>
            <a:fld id="{4A41D9ED-D90B-4082-B477-E4B112F035DA}" type="slidenum">
              <a:rPr lang="en-GB" smtClean="0"/>
              <a:t>‹#›</a:t>
            </a:fld>
            <a:endParaRPr lang="en-GB"/>
          </a:p>
        </p:txBody>
      </p:sp>
    </p:spTree>
    <p:extLst>
      <p:ext uri="{BB962C8B-B14F-4D97-AF65-F5344CB8AC3E}">
        <p14:creationId xmlns:p14="http://schemas.microsoft.com/office/powerpoint/2010/main" val="1870345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C2C0B-10AC-FC9C-43AF-24508B76B374}"/>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F6782A4D-2F0B-6780-F45C-52B2694BD49D}"/>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D222A1A3-7382-9F98-4106-C15C91B316DA}"/>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B64B4170-43AA-D905-3A01-D93F786B76D5}"/>
              </a:ext>
            </a:extLst>
          </p:cNvPr>
          <p:cNvSpPr>
            <a:spLocks noGrp="1"/>
          </p:cNvSpPr>
          <p:nvPr>
            <p:ph type="dt" sz="half" idx="10"/>
          </p:nvPr>
        </p:nvSpPr>
        <p:spPr/>
        <p:txBody>
          <a:bodyPr/>
          <a:lstStyle/>
          <a:p>
            <a:fld id="{2AEB86CD-09CB-4CBB-9FBC-539634413932}" type="datetimeFigureOut">
              <a:rPr lang="en-GB" smtClean="0"/>
              <a:t>09/04/2025</a:t>
            </a:fld>
            <a:endParaRPr lang="en-GB"/>
          </a:p>
        </p:txBody>
      </p:sp>
      <p:sp>
        <p:nvSpPr>
          <p:cNvPr id="6" name="Footer Placeholder 5">
            <a:extLst>
              <a:ext uri="{FF2B5EF4-FFF2-40B4-BE49-F238E27FC236}">
                <a16:creationId xmlns:a16="http://schemas.microsoft.com/office/drawing/2014/main" id="{4384B423-986E-51FE-254F-C50478838BC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40F35F4-E7A7-1FEE-1983-DF39D09A754C}"/>
              </a:ext>
            </a:extLst>
          </p:cNvPr>
          <p:cNvSpPr>
            <a:spLocks noGrp="1"/>
          </p:cNvSpPr>
          <p:nvPr>
            <p:ph type="sldNum" sz="quarter" idx="12"/>
          </p:nvPr>
        </p:nvSpPr>
        <p:spPr/>
        <p:txBody>
          <a:bodyPr/>
          <a:lstStyle/>
          <a:p>
            <a:fld id="{4A41D9ED-D90B-4082-B477-E4B112F035DA}" type="slidenum">
              <a:rPr lang="en-GB" smtClean="0"/>
              <a:t>‹#›</a:t>
            </a:fld>
            <a:endParaRPr lang="en-GB"/>
          </a:p>
        </p:txBody>
      </p:sp>
    </p:spTree>
    <p:extLst>
      <p:ext uri="{BB962C8B-B14F-4D97-AF65-F5344CB8AC3E}">
        <p14:creationId xmlns:p14="http://schemas.microsoft.com/office/powerpoint/2010/main" val="19362569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A63BE8-5B59-FCCB-1230-B355DFBBD644}"/>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DB5848FB-7EC6-7F9E-C2E3-2143B6D1AD2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ACC4BDAE-9570-73FC-2E2E-0700D0537C82}"/>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88B23055-64E9-7059-1EDD-D0DA8F68854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EE6C7CF4-379F-1166-71C6-757774422237}"/>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5AAE6387-2D13-7B2E-98E1-8787AD3E0146}"/>
              </a:ext>
            </a:extLst>
          </p:cNvPr>
          <p:cNvSpPr>
            <a:spLocks noGrp="1"/>
          </p:cNvSpPr>
          <p:nvPr>
            <p:ph type="dt" sz="half" idx="10"/>
          </p:nvPr>
        </p:nvSpPr>
        <p:spPr/>
        <p:txBody>
          <a:bodyPr/>
          <a:lstStyle/>
          <a:p>
            <a:fld id="{2AEB86CD-09CB-4CBB-9FBC-539634413932}" type="datetimeFigureOut">
              <a:rPr lang="en-GB" smtClean="0"/>
              <a:t>09/04/2025</a:t>
            </a:fld>
            <a:endParaRPr lang="en-GB"/>
          </a:p>
        </p:txBody>
      </p:sp>
      <p:sp>
        <p:nvSpPr>
          <p:cNvPr id="8" name="Footer Placeholder 7">
            <a:extLst>
              <a:ext uri="{FF2B5EF4-FFF2-40B4-BE49-F238E27FC236}">
                <a16:creationId xmlns:a16="http://schemas.microsoft.com/office/drawing/2014/main" id="{8594399D-506B-C559-11D3-C18D208F114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799A056-0C55-63B9-D5BE-24A86507E729}"/>
              </a:ext>
            </a:extLst>
          </p:cNvPr>
          <p:cNvSpPr>
            <a:spLocks noGrp="1"/>
          </p:cNvSpPr>
          <p:nvPr>
            <p:ph type="sldNum" sz="quarter" idx="12"/>
          </p:nvPr>
        </p:nvSpPr>
        <p:spPr/>
        <p:txBody>
          <a:bodyPr/>
          <a:lstStyle/>
          <a:p>
            <a:fld id="{4A41D9ED-D90B-4082-B477-E4B112F035DA}" type="slidenum">
              <a:rPr lang="en-GB" smtClean="0"/>
              <a:t>‹#›</a:t>
            </a:fld>
            <a:endParaRPr lang="en-GB"/>
          </a:p>
        </p:txBody>
      </p:sp>
    </p:spTree>
    <p:extLst>
      <p:ext uri="{BB962C8B-B14F-4D97-AF65-F5344CB8AC3E}">
        <p14:creationId xmlns:p14="http://schemas.microsoft.com/office/powerpoint/2010/main" val="40700894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8B97C3-081C-F174-7C4A-A540C093CE1B}"/>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DC6D8E25-E119-8288-7C1D-B67D7871A8A4}"/>
              </a:ext>
            </a:extLst>
          </p:cNvPr>
          <p:cNvSpPr>
            <a:spLocks noGrp="1"/>
          </p:cNvSpPr>
          <p:nvPr>
            <p:ph type="dt" sz="half" idx="10"/>
          </p:nvPr>
        </p:nvSpPr>
        <p:spPr/>
        <p:txBody>
          <a:bodyPr/>
          <a:lstStyle/>
          <a:p>
            <a:fld id="{2AEB86CD-09CB-4CBB-9FBC-539634413932}" type="datetimeFigureOut">
              <a:rPr lang="en-GB" smtClean="0"/>
              <a:t>09/04/2025</a:t>
            </a:fld>
            <a:endParaRPr lang="en-GB"/>
          </a:p>
        </p:txBody>
      </p:sp>
      <p:sp>
        <p:nvSpPr>
          <p:cNvPr id="4" name="Footer Placeholder 3">
            <a:extLst>
              <a:ext uri="{FF2B5EF4-FFF2-40B4-BE49-F238E27FC236}">
                <a16:creationId xmlns:a16="http://schemas.microsoft.com/office/drawing/2014/main" id="{8B05FD95-F2A8-3979-04B7-38BC6FD16DB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F53EF90-0BF0-FC27-6C8E-D6CA48F21543}"/>
              </a:ext>
            </a:extLst>
          </p:cNvPr>
          <p:cNvSpPr>
            <a:spLocks noGrp="1"/>
          </p:cNvSpPr>
          <p:nvPr>
            <p:ph type="sldNum" sz="quarter" idx="12"/>
          </p:nvPr>
        </p:nvSpPr>
        <p:spPr/>
        <p:txBody>
          <a:bodyPr/>
          <a:lstStyle/>
          <a:p>
            <a:fld id="{4A41D9ED-D90B-4082-B477-E4B112F035DA}" type="slidenum">
              <a:rPr lang="en-GB" smtClean="0"/>
              <a:t>‹#›</a:t>
            </a:fld>
            <a:endParaRPr lang="en-GB"/>
          </a:p>
        </p:txBody>
      </p:sp>
    </p:spTree>
    <p:extLst>
      <p:ext uri="{BB962C8B-B14F-4D97-AF65-F5344CB8AC3E}">
        <p14:creationId xmlns:p14="http://schemas.microsoft.com/office/powerpoint/2010/main" val="34464394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A277FB5-331F-EFDE-3E9F-A8282804884B}"/>
              </a:ext>
            </a:extLst>
          </p:cNvPr>
          <p:cNvSpPr>
            <a:spLocks noGrp="1"/>
          </p:cNvSpPr>
          <p:nvPr>
            <p:ph type="dt" sz="half" idx="10"/>
          </p:nvPr>
        </p:nvSpPr>
        <p:spPr/>
        <p:txBody>
          <a:bodyPr/>
          <a:lstStyle/>
          <a:p>
            <a:fld id="{2AEB86CD-09CB-4CBB-9FBC-539634413932}" type="datetimeFigureOut">
              <a:rPr lang="en-GB" smtClean="0"/>
              <a:t>09/04/2025</a:t>
            </a:fld>
            <a:endParaRPr lang="en-GB"/>
          </a:p>
        </p:txBody>
      </p:sp>
      <p:sp>
        <p:nvSpPr>
          <p:cNvPr id="3" name="Footer Placeholder 2">
            <a:extLst>
              <a:ext uri="{FF2B5EF4-FFF2-40B4-BE49-F238E27FC236}">
                <a16:creationId xmlns:a16="http://schemas.microsoft.com/office/drawing/2014/main" id="{21D7A286-448A-8B7A-39FD-DE3FA630342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413AC50-08B6-1DC4-480B-5A71BFA19FF2}"/>
              </a:ext>
            </a:extLst>
          </p:cNvPr>
          <p:cNvSpPr>
            <a:spLocks noGrp="1"/>
          </p:cNvSpPr>
          <p:nvPr>
            <p:ph type="sldNum" sz="quarter" idx="12"/>
          </p:nvPr>
        </p:nvSpPr>
        <p:spPr/>
        <p:txBody>
          <a:bodyPr/>
          <a:lstStyle/>
          <a:p>
            <a:fld id="{4A41D9ED-D90B-4082-B477-E4B112F035DA}" type="slidenum">
              <a:rPr lang="en-GB" smtClean="0"/>
              <a:t>‹#›</a:t>
            </a:fld>
            <a:endParaRPr lang="en-GB"/>
          </a:p>
        </p:txBody>
      </p:sp>
    </p:spTree>
    <p:extLst>
      <p:ext uri="{BB962C8B-B14F-4D97-AF65-F5344CB8AC3E}">
        <p14:creationId xmlns:p14="http://schemas.microsoft.com/office/powerpoint/2010/main" val="18944509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3F17EE-262D-77E9-EA8B-E6AC945882A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65143C1D-DDE1-0660-62BB-FCC38BB91DE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4C3FDB7D-4004-ED14-8F62-E78CBEC03EF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B1F1B9C-9DA4-6E78-73BE-8FFE3C1C6730}"/>
              </a:ext>
            </a:extLst>
          </p:cNvPr>
          <p:cNvSpPr>
            <a:spLocks noGrp="1"/>
          </p:cNvSpPr>
          <p:nvPr>
            <p:ph type="dt" sz="half" idx="10"/>
          </p:nvPr>
        </p:nvSpPr>
        <p:spPr/>
        <p:txBody>
          <a:bodyPr/>
          <a:lstStyle/>
          <a:p>
            <a:fld id="{2AEB86CD-09CB-4CBB-9FBC-539634413932}" type="datetimeFigureOut">
              <a:rPr lang="en-GB" smtClean="0"/>
              <a:t>09/04/2025</a:t>
            </a:fld>
            <a:endParaRPr lang="en-GB"/>
          </a:p>
        </p:txBody>
      </p:sp>
      <p:sp>
        <p:nvSpPr>
          <p:cNvPr id="6" name="Footer Placeholder 5">
            <a:extLst>
              <a:ext uri="{FF2B5EF4-FFF2-40B4-BE49-F238E27FC236}">
                <a16:creationId xmlns:a16="http://schemas.microsoft.com/office/drawing/2014/main" id="{AC2FD96E-81D5-161B-230E-28EDA108EC9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7479F4A-D531-103B-D483-7AAE479372D8}"/>
              </a:ext>
            </a:extLst>
          </p:cNvPr>
          <p:cNvSpPr>
            <a:spLocks noGrp="1"/>
          </p:cNvSpPr>
          <p:nvPr>
            <p:ph type="sldNum" sz="quarter" idx="12"/>
          </p:nvPr>
        </p:nvSpPr>
        <p:spPr/>
        <p:txBody>
          <a:bodyPr/>
          <a:lstStyle/>
          <a:p>
            <a:fld id="{4A41D9ED-D90B-4082-B477-E4B112F035DA}" type="slidenum">
              <a:rPr lang="en-GB" smtClean="0"/>
              <a:t>‹#›</a:t>
            </a:fld>
            <a:endParaRPr lang="en-GB"/>
          </a:p>
        </p:txBody>
      </p:sp>
    </p:spTree>
    <p:extLst>
      <p:ext uri="{BB962C8B-B14F-4D97-AF65-F5344CB8AC3E}">
        <p14:creationId xmlns:p14="http://schemas.microsoft.com/office/powerpoint/2010/main" val="9865974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8D41CE-E6F1-2793-8B41-9C07B988410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7088A403-90EE-A5D1-7B21-44DFE6F1403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F211A00-4416-6A16-79DA-8EDB2B60C75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4FE592F-357B-1ECA-6CA3-E9044ABF0F6A}"/>
              </a:ext>
            </a:extLst>
          </p:cNvPr>
          <p:cNvSpPr>
            <a:spLocks noGrp="1"/>
          </p:cNvSpPr>
          <p:nvPr>
            <p:ph type="dt" sz="half" idx="10"/>
          </p:nvPr>
        </p:nvSpPr>
        <p:spPr/>
        <p:txBody>
          <a:bodyPr/>
          <a:lstStyle/>
          <a:p>
            <a:fld id="{2AEB86CD-09CB-4CBB-9FBC-539634413932}" type="datetimeFigureOut">
              <a:rPr lang="en-GB" smtClean="0"/>
              <a:t>09/04/2025</a:t>
            </a:fld>
            <a:endParaRPr lang="en-GB"/>
          </a:p>
        </p:txBody>
      </p:sp>
      <p:sp>
        <p:nvSpPr>
          <p:cNvPr id="6" name="Footer Placeholder 5">
            <a:extLst>
              <a:ext uri="{FF2B5EF4-FFF2-40B4-BE49-F238E27FC236}">
                <a16:creationId xmlns:a16="http://schemas.microsoft.com/office/drawing/2014/main" id="{67E2FD68-12B1-BA87-9189-8365709FA9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4D078CB-65AC-F657-953E-1E7D894DDDF8}"/>
              </a:ext>
            </a:extLst>
          </p:cNvPr>
          <p:cNvSpPr>
            <a:spLocks noGrp="1"/>
          </p:cNvSpPr>
          <p:nvPr>
            <p:ph type="sldNum" sz="quarter" idx="12"/>
          </p:nvPr>
        </p:nvSpPr>
        <p:spPr/>
        <p:txBody>
          <a:bodyPr/>
          <a:lstStyle/>
          <a:p>
            <a:fld id="{4A41D9ED-D90B-4082-B477-E4B112F035DA}" type="slidenum">
              <a:rPr lang="en-GB" smtClean="0"/>
              <a:t>‹#›</a:t>
            </a:fld>
            <a:endParaRPr lang="en-GB"/>
          </a:p>
        </p:txBody>
      </p:sp>
    </p:spTree>
    <p:extLst>
      <p:ext uri="{BB962C8B-B14F-4D97-AF65-F5344CB8AC3E}">
        <p14:creationId xmlns:p14="http://schemas.microsoft.com/office/powerpoint/2010/main" val="17991310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76D04E-D42B-6DBE-AA7C-63A114E99B38}"/>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9CC0E783-A0CD-6479-9B51-72B9253EB302}"/>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1516F01-C9E0-42F0-0F1E-B015E3A940CB}"/>
              </a:ext>
            </a:extLst>
          </p:cNvPr>
          <p:cNvSpPr>
            <a:spLocks noGrp="1"/>
          </p:cNvSpPr>
          <p:nvPr>
            <p:ph type="dt" sz="half" idx="10"/>
          </p:nvPr>
        </p:nvSpPr>
        <p:spPr/>
        <p:txBody>
          <a:bodyPr/>
          <a:lstStyle/>
          <a:p>
            <a:fld id="{2AEB86CD-09CB-4CBB-9FBC-539634413932}" type="datetimeFigureOut">
              <a:rPr lang="en-GB" smtClean="0"/>
              <a:t>09/04/2025</a:t>
            </a:fld>
            <a:endParaRPr lang="en-GB"/>
          </a:p>
        </p:txBody>
      </p:sp>
      <p:sp>
        <p:nvSpPr>
          <p:cNvPr id="5" name="Footer Placeholder 4">
            <a:extLst>
              <a:ext uri="{FF2B5EF4-FFF2-40B4-BE49-F238E27FC236}">
                <a16:creationId xmlns:a16="http://schemas.microsoft.com/office/drawing/2014/main" id="{B252F25A-3038-00A1-1560-8C0432F55D6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5DDFC53-DB23-8D86-50C3-56BFEB288D2A}"/>
              </a:ext>
            </a:extLst>
          </p:cNvPr>
          <p:cNvSpPr>
            <a:spLocks noGrp="1"/>
          </p:cNvSpPr>
          <p:nvPr>
            <p:ph type="sldNum" sz="quarter" idx="12"/>
          </p:nvPr>
        </p:nvSpPr>
        <p:spPr/>
        <p:txBody>
          <a:bodyPr/>
          <a:lstStyle/>
          <a:p>
            <a:fld id="{4A41D9ED-D90B-4082-B477-E4B112F035DA}" type="slidenum">
              <a:rPr lang="en-GB" smtClean="0"/>
              <a:t>‹#›</a:t>
            </a:fld>
            <a:endParaRPr lang="en-GB"/>
          </a:p>
        </p:txBody>
      </p:sp>
    </p:spTree>
    <p:extLst>
      <p:ext uri="{BB962C8B-B14F-4D97-AF65-F5344CB8AC3E}">
        <p14:creationId xmlns:p14="http://schemas.microsoft.com/office/powerpoint/2010/main" val="14646052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FE0B7FD-4012-A9F6-D3EA-F2C92F4C8522}"/>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FCE5EC0C-A15C-1256-1E05-A782E63C02DF}"/>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80DE506-1683-2855-472D-5C85CC6ED94B}"/>
              </a:ext>
            </a:extLst>
          </p:cNvPr>
          <p:cNvSpPr>
            <a:spLocks noGrp="1"/>
          </p:cNvSpPr>
          <p:nvPr>
            <p:ph type="dt" sz="half" idx="10"/>
          </p:nvPr>
        </p:nvSpPr>
        <p:spPr/>
        <p:txBody>
          <a:bodyPr/>
          <a:lstStyle/>
          <a:p>
            <a:fld id="{2AEB86CD-09CB-4CBB-9FBC-539634413932}" type="datetimeFigureOut">
              <a:rPr lang="en-GB" smtClean="0"/>
              <a:t>09/04/2025</a:t>
            </a:fld>
            <a:endParaRPr lang="en-GB"/>
          </a:p>
        </p:txBody>
      </p:sp>
      <p:sp>
        <p:nvSpPr>
          <p:cNvPr id="5" name="Footer Placeholder 4">
            <a:extLst>
              <a:ext uri="{FF2B5EF4-FFF2-40B4-BE49-F238E27FC236}">
                <a16:creationId xmlns:a16="http://schemas.microsoft.com/office/drawing/2014/main" id="{2D6A0897-F967-A5A7-D741-30D665B638F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E117690-C792-99FC-9C49-68A1BD9037F4}"/>
              </a:ext>
            </a:extLst>
          </p:cNvPr>
          <p:cNvSpPr>
            <a:spLocks noGrp="1"/>
          </p:cNvSpPr>
          <p:nvPr>
            <p:ph type="sldNum" sz="quarter" idx="12"/>
          </p:nvPr>
        </p:nvSpPr>
        <p:spPr/>
        <p:txBody>
          <a:bodyPr/>
          <a:lstStyle/>
          <a:p>
            <a:fld id="{4A41D9ED-D90B-4082-B477-E4B112F035DA}" type="slidenum">
              <a:rPr lang="en-GB" smtClean="0"/>
              <a:t>‹#›</a:t>
            </a:fld>
            <a:endParaRPr lang="en-GB"/>
          </a:p>
        </p:txBody>
      </p:sp>
    </p:spTree>
    <p:extLst>
      <p:ext uri="{BB962C8B-B14F-4D97-AF65-F5344CB8AC3E}">
        <p14:creationId xmlns:p14="http://schemas.microsoft.com/office/powerpoint/2010/main" val="1730983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A292E85-252A-1D2F-F641-0C43DED2343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97DCF8C7-9655-D979-79C1-9065511AF43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9D36CA3-DF8C-AD91-84B1-34D96EA57DE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2AEB86CD-09CB-4CBB-9FBC-539634413932}" type="datetimeFigureOut">
              <a:rPr lang="en-GB" smtClean="0"/>
              <a:t>09/04/2025</a:t>
            </a:fld>
            <a:endParaRPr lang="en-GB"/>
          </a:p>
        </p:txBody>
      </p:sp>
      <p:sp>
        <p:nvSpPr>
          <p:cNvPr id="5" name="Footer Placeholder 4">
            <a:extLst>
              <a:ext uri="{FF2B5EF4-FFF2-40B4-BE49-F238E27FC236}">
                <a16:creationId xmlns:a16="http://schemas.microsoft.com/office/drawing/2014/main" id="{124A0F84-D0A7-664F-C73A-D556B11D996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3FAE6C7A-859B-BB4C-2C73-8AA6EB6ABC5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A41D9ED-D90B-4082-B477-E4B112F035DA}" type="slidenum">
              <a:rPr lang="en-GB" smtClean="0"/>
              <a:t>‹#›</a:t>
            </a:fld>
            <a:endParaRPr lang="en-GB"/>
          </a:p>
        </p:txBody>
      </p:sp>
    </p:spTree>
    <p:extLst>
      <p:ext uri="{BB962C8B-B14F-4D97-AF65-F5344CB8AC3E}">
        <p14:creationId xmlns:p14="http://schemas.microsoft.com/office/powerpoint/2010/main" val="410372645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2" Type="http://schemas.openxmlformats.org/officeDocument/2006/relationships/hyperlink" Target="https://cloud.google.com/learn/what-is-big-data"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s://www.google.com/about/careers/applications/how-we-hire/"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16F42E0-28DF-4093-AFC5-CA01F54C88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Video 4" descr="Icon Of People Connecting">
            <a:extLst>
              <a:ext uri="{FF2B5EF4-FFF2-40B4-BE49-F238E27FC236}">
                <a16:creationId xmlns:a16="http://schemas.microsoft.com/office/drawing/2014/main" id="{66E65B87-CB50-5495-17FF-9599187BD5DE}"/>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t="284" r="1" b="1"/>
          <a:stretch/>
        </p:blipFill>
        <p:spPr>
          <a:xfrm>
            <a:off x="3" y="-22"/>
            <a:ext cx="12191997" cy="6858022"/>
          </a:xfrm>
          <a:prstGeom prst="rect">
            <a:avLst/>
          </a:prstGeom>
        </p:spPr>
      </p:pic>
      <p:sp>
        <p:nvSpPr>
          <p:cNvPr id="11" name="Rectangle 10">
            <a:extLst>
              <a:ext uri="{FF2B5EF4-FFF2-40B4-BE49-F238E27FC236}">
                <a16:creationId xmlns:a16="http://schemas.microsoft.com/office/drawing/2014/main" id="{4063B759-00FC-46D1-9898-8E8625268F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206190" y="2206184"/>
            <a:ext cx="6858003" cy="2445624"/>
          </a:xfrm>
          <a:prstGeom prst="rect">
            <a:avLst/>
          </a:prstGeom>
          <a:gradFill flip="none" rotWithShape="1">
            <a:gsLst>
              <a:gs pos="48000">
                <a:srgbClr val="000000">
                  <a:alpha val="24000"/>
                </a:srgbClr>
              </a:gs>
              <a:gs pos="85000">
                <a:srgbClr val="000000">
                  <a:alpha val="45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5B012D8-7F27-4758-9AC6-C889B154BD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37374" y="1100316"/>
            <a:ext cx="6858003" cy="4657347"/>
          </a:xfrm>
          <a:prstGeom prst="rect">
            <a:avLst/>
          </a:prstGeom>
          <a:gradFill flip="none" rotWithShape="1">
            <a:gsLst>
              <a:gs pos="48000">
                <a:srgbClr val="000000">
                  <a:alpha val="24000"/>
                </a:srgbClr>
              </a:gs>
              <a:gs pos="85000">
                <a:srgbClr val="000000">
                  <a:alpha val="45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EB1E00-3C28-57AF-95F4-0D5372EF0841}"/>
              </a:ext>
            </a:extLst>
          </p:cNvPr>
          <p:cNvSpPr>
            <a:spLocks noGrp="1"/>
          </p:cNvSpPr>
          <p:nvPr>
            <p:ph type="ctrTitle"/>
          </p:nvPr>
        </p:nvSpPr>
        <p:spPr>
          <a:xfrm>
            <a:off x="6096006" y="728897"/>
            <a:ext cx="5452529" cy="3728614"/>
          </a:xfrm>
        </p:spPr>
        <p:txBody>
          <a:bodyPr anchor="t">
            <a:normAutofit/>
          </a:bodyPr>
          <a:lstStyle/>
          <a:p>
            <a:pPr algn="r"/>
            <a:r>
              <a:rPr lang="en-GB" sz="5200" dirty="0"/>
              <a:t>Recruitment &amp; Selection</a:t>
            </a:r>
          </a:p>
        </p:txBody>
      </p:sp>
      <p:sp>
        <p:nvSpPr>
          <p:cNvPr id="3" name="Subtitle 2">
            <a:extLst>
              <a:ext uri="{FF2B5EF4-FFF2-40B4-BE49-F238E27FC236}">
                <a16:creationId xmlns:a16="http://schemas.microsoft.com/office/drawing/2014/main" id="{3EDAF240-B4E0-F246-F3A1-23C4E2C1494B}"/>
              </a:ext>
            </a:extLst>
          </p:cNvPr>
          <p:cNvSpPr>
            <a:spLocks noGrp="1"/>
          </p:cNvSpPr>
          <p:nvPr>
            <p:ph type="subTitle" idx="1"/>
          </p:nvPr>
        </p:nvSpPr>
        <p:spPr>
          <a:xfrm>
            <a:off x="5730950" y="4907814"/>
            <a:ext cx="5817585" cy="1499873"/>
          </a:xfrm>
        </p:spPr>
        <p:txBody>
          <a:bodyPr anchor="b">
            <a:normAutofit/>
          </a:bodyPr>
          <a:lstStyle/>
          <a:p>
            <a:pPr algn="r"/>
            <a:endParaRPr lang="en-GB" sz="2000" dirty="0">
              <a:solidFill>
                <a:srgbClr val="FFFFFF"/>
              </a:solidFill>
            </a:endParaRPr>
          </a:p>
          <a:p>
            <a:pPr algn="r"/>
            <a:r>
              <a:rPr lang="en-GB" sz="2000" dirty="0"/>
              <a:t>Activity 5.5 Managing People in Organisations </a:t>
            </a:r>
          </a:p>
          <a:p>
            <a:pPr algn="r"/>
            <a:r>
              <a:rPr lang="en-GB" sz="2000" dirty="0"/>
              <a:t>Amy Thomas &amp; Jane Harvey – Newport City Council</a:t>
            </a:r>
          </a:p>
        </p:txBody>
      </p:sp>
    </p:spTree>
    <p:extLst>
      <p:ext uri="{BB962C8B-B14F-4D97-AF65-F5344CB8AC3E}">
        <p14:creationId xmlns:p14="http://schemas.microsoft.com/office/powerpoint/2010/main" val="6486232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00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p:cMediaNode mute="1">
                <p:cTn id="12" repeatCount="indefinite" fill="hold" display="0">
                  <p:stCondLst>
                    <p:cond delay="indefinite"/>
                  </p:stCondLst>
                </p:cTn>
                <p:tgtEl>
                  <p:spTgt spid="5"/>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A90947-FC70-EF16-284E-3A377921D9C3}"/>
              </a:ext>
            </a:extLst>
          </p:cNvPr>
          <p:cNvSpPr>
            <a:spLocks noGrp="1"/>
          </p:cNvSpPr>
          <p:nvPr>
            <p:ph type="title"/>
          </p:nvPr>
        </p:nvSpPr>
        <p:spPr>
          <a:xfrm>
            <a:off x="686834" y="1153572"/>
            <a:ext cx="3200400" cy="4461163"/>
          </a:xfrm>
        </p:spPr>
        <p:txBody>
          <a:bodyPr>
            <a:normAutofit/>
          </a:bodyPr>
          <a:lstStyle/>
          <a:p>
            <a:r>
              <a:rPr lang="en-GB" dirty="0">
                <a:solidFill>
                  <a:srgbClr val="FFFFFF"/>
                </a:solidFill>
              </a:rPr>
              <a:t>Context</a:t>
            </a:r>
          </a:p>
        </p:txBody>
      </p:sp>
      <p:sp>
        <p:nvSpPr>
          <p:cNvPr id="14" name="Arc 13">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5" name="Content Placeholder 4">
            <a:extLst>
              <a:ext uri="{FF2B5EF4-FFF2-40B4-BE49-F238E27FC236}">
                <a16:creationId xmlns:a16="http://schemas.microsoft.com/office/drawing/2014/main" id="{D5E770EB-DC88-258E-D7BF-65653B85D4E8}"/>
              </a:ext>
            </a:extLst>
          </p:cNvPr>
          <p:cNvSpPr>
            <a:spLocks noGrp="1"/>
          </p:cNvSpPr>
          <p:nvPr>
            <p:ph idx="1"/>
          </p:nvPr>
        </p:nvSpPr>
        <p:spPr>
          <a:xfrm>
            <a:off x="4445536" y="797442"/>
            <a:ext cx="6906491" cy="4618787"/>
          </a:xfrm>
        </p:spPr>
        <p:txBody>
          <a:bodyPr anchor="ctr">
            <a:normAutofit/>
          </a:bodyPr>
          <a:lstStyle/>
          <a:p>
            <a:pPr marL="0" indent="0">
              <a:buNone/>
            </a:pPr>
            <a:r>
              <a:rPr lang="en-GB" sz="2000" b="1" dirty="0"/>
              <a:t>Big Data</a:t>
            </a:r>
          </a:p>
          <a:p>
            <a:pPr marL="0" indent="0">
              <a:buNone/>
            </a:pPr>
            <a:r>
              <a:rPr lang="en-GB" sz="2000" dirty="0"/>
              <a:t>Referring to large, complex or sets of data that is difficult to manage, process or analyse using traditional data processing tools. Data sets are usually characterised by Volume, Velocity and Variety (Google Cloud, 2025) </a:t>
            </a:r>
            <a:r>
              <a:rPr lang="en-GB" sz="2000" dirty="0">
                <a:hlinkClick r:id="rId2"/>
              </a:rPr>
              <a:t>Big Data Defined: Examples and Benefits | Google Cloud</a:t>
            </a:r>
            <a:endParaRPr lang="en-US" sz="2000" dirty="0"/>
          </a:p>
          <a:p>
            <a:pPr marL="0" indent="0">
              <a:buNone/>
            </a:pPr>
            <a:endParaRPr lang="en-US" sz="2000" dirty="0"/>
          </a:p>
          <a:p>
            <a:pPr marL="0" indent="0">
              <a:buNone/>
            </a:pPr>
            <a:endParaRPr lang="en-US" sz="2000" dirty="0"/>
          </a:p>
          <a:p>
            <a:pPr marL="0" indent="0">
              <a:buNone/>
            </a:pPr>
            <a:r>
              <a:rPr lang="en-GB" sz="2000" b="1" dirty="0"/>
              <a:t>Advanced Technology</a:t>
            </a:r>
          </a:p>
          <a:p>
            <a:pPr marL="0" indent="0">
              <a:buNone/>
            </a:pPr>
            <a:r>
              <a:rPr lang="en-GB" sz="2000" dirty="0"/>
              <a:t>Referring to innovative and transformative technology. Examples including, AI and machine learning, augmented reality and virtual reality</a:t>
            </a:r>
          </a:p>
          <a:p>
            <a:pPr marL="0" indent="0">
              <a:buNone/>
            </a:pPr>
            <a:endParaRPr lang="en-GB" sz="1600" b="1" dirty="0"/>
          </a:p>
        </p:txBody>
      </p:sp>
    </p:spTree>
    <p:extLst>
      <p:ext uri="{BB962C8B-B14F-4D97-AF65-F5344CB8AC3E}">
        <p14:creationId xmlns:p14="http://schemas.microsoft.com/office/powerpoint/2010/main" val="3069137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F32D115-C10F-885A-3F9B-BDE716418FA1}"/>
            </a:ext>
          </a:extLst>
        </p:cNvPr>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2A8D5B5-8DFA-5936-545F-EDB3EA165B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1F4FEBE0-8C77-2055-94CF-10658A5011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C171A4-C836-3BC0-8DD7-DEA9FED1B6AB}"/>
              </a:ext>
            </a:extLst>
          </p:cNvPr>
          <p:cNvSpPr>
            <a:spLocks noGrp="1"/>
          </p:cNvSpPr>
          <p:nvPr>
            <p:ph type="title"/>
          </p:nvPr>
        </p:nvSpPr>
        <p:spPr>
          <a:xfrm>
            <a:off x="686834" y="1153572"/>
            <a:ext cx="3200400" cy="4461163"/>
          </a:xfrm>
        </p:spPr>
        <p:txBody>
          <a:bodyPr>
            <a:normAutofit/>
          </a:bodyPr>
          <a:lstStyle/>
          <a:p>
            <a:r>
              <a:rPr lang="en-GB">
                <a:solidFill>
                  <a:srgbClr val="FFFFFF"/>
                </a:solidFill>
              </a:rPr>
              <a:t>Newport City Council</a:t>
            </a:r>
          </a:p>
        </p:txBody>
      </p:sp>
      <p:sp>
        <p:nvSpPr>
          <p:cNvPr id="14" name="Arc 13">
            <a:extLst>
              <a:ext uri="{FF2B5EF4-FFF2-40B4-BE49-F238E27FC236}">
                <a16:creationId xmlns:a16="http://schemas.microsoft.com/office/drawing/2014/main" id="{6F623C73-EF81-7DDB-5A1E-FDB861560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5" name="Content Placeholder 4">
            <a:extLst>
              <a:ext uri="{FF2B5EF4-FFF2-40B4-BE49-F238E27FC236}">
                <a16:creationId xmlns:a16="http://schemas.microsoft.com/office/drawing/2014/main" id="{F543E635-4B46-C2E2-6CFC-19A41540287D}"/>
              </a:ext>
            </a:extLst>
          </p:cNvPr>
          <p:cNvSpPr>
            <a:spLocks noGrp="1"/>
          </p:cNvSpPr>
          <p:nvPr>
            <p:ph idx="1"/>
          </p:nvPr>
        </p:nvSpPr>
        <p:spPr>
          <a:xfrm>
            <a:off x="4371108" y="206829"/>
            <a:ext cx="6906491" cy="6176963"/>
          </a:xfrm>
        </p:spPr>
        <p:txBody>
          <a:bodyPr anchor="ctr">
            <a:normAutofit/>
          </a:bodyPr>
          <a:lstStyle/>
          <a:p>
            <a:r>
              <a:rPr lang="en-GB" sz="1600" dirty="0"/>
              <a:t>Big data and advanced technology not used in Newport City Council</a:t>
            </a:r>
            <a:endParaRPr lang="en-GB" sz="1600" b="1" dirty="0"/>
          </a:p>
          <a:p>
            <a:pPr marL="0" indent="0">
              <a:buNone/>
            </a:pPr>
            <a:r>
              <a:rPr lang="en-GB" sz="1600" b="1" dirty="0"/>
              <a:t>Why?</a:t>
            </a:r>
          </a:p>
          <a:p>
            <a:pPr marL="0" indent="0">
              <a:buNone/>
            </a:pPr>
            <a:endParaRPr lang="en-GB" sz="1600" b="1" dirty="0"/>
          </a:p>
          <a:p>
            <a:r>
              <a:rPr lang="en-GB" sz="1600" dirty="0"/>
              <a:t>Cost – software requirements are expensive and not necessarily high on the list of organisational priorities  </a:t>
            </a:r>
          </a:p>
          <a:p>
            <a:r>
              <a:rPr lang="en-GB" sz="1600" dirty="0"/>
              <a:t>Information would all be stored electronically – implications for information governance management and resource. Capability challenges to manage GDPR, the volume of data on servers as well as capacity and security of servers to protect data</a:t>
            </a:r>
          </a:p>
          <a:p>
            <a:r>
              <a:rPr lang="en-GB" sz="1600" dirty="0"/>
              <a:t>Systems used in NCC are used by individual teams/departments relevant to their objectives. HR are not looking at who is successful in recruitment and selection and who is not. It’s a process undertaken by managers independently so HR not identifying bottlenecks or challenges currently to need big data or advanced technology</a:t>
            </a:r>
          </a:p>
          <a:p>
            <a:r>
              <a:rPr lang="en-GB" sz="1600" dirty="0" err="1"/>
              <a:t>NCC’s</a:t>
            </a:r>
            <a:r>
              <a:rPr lang="en-GB" sz="1600" dirty="0"/>
              <a:t> priority is looking at talent within for succession planning, rather than attraction of candidates/employees</a:t>
            </a:r>
          </a:p>
          <a:p>
            <a:r>
              <a:rPr lang="en-GB" sz="1600" dirty="0"/>
              <a:t>To build software that can be tailored to the nuanced and niched roles within the council, would be expensive and ever changing (over 800 different services)</a:t>
            </a:r>
          </a:p>
          <a:p>
            <a:r>
              <a:rPr lang="en-GB" sz="1600" dirty="0"/>
              <a:t>Traits of talent and person specifications for employees are down to individual managers for recruitment and performance, not HR. </a:t>
            </a:r>
          </a:p>
        </p:txBody>
      </p:sp>
    </p:spTree>
    <p:extLst>
      <p:ext uri="{BB962C8B-B14F-4D97-AF65-F5344CB8AC3E}">
        <p14:creationId xmlns:p14="http://schemas.microsoft.com/office/powerpoint/2010/main" val="12159542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980E03-82A5-FE96-D5F6-6DEC7BAA00AB}"/>
              </a:ext>
            </a:extLst>
          </p:cNvPr>
          <p:cNvSpPr>
            <a:spLocks noGrp="1"/>
          </p:cNvSpPr>
          <p:nvPr>
            <p:ph type="title"/>
          </p:nvPr>
        </p:nvSpPr>
        <p:spPr>
          <a:xfrm>
            <a:off x="686834" y="591344"/>
            <a:ext cx="3200400" cy="5585619"/>
          </a:xfrm>
        </p:spPr>
        <p:txBody>
          <a:bodyPr>
            <a:normAutofit/>
          </a:bodyPr>
          <a:lstStyle/>
          <a:p>
            <a:r>
              <a:rPr lang="en-GB" sz="4100">
                <a:solidFill>
                  <a:srgbClr val="FFFFFF"/>
                </a:solidFill>
              </a:rPr>
              <a:t>Potential Opportunities</a:t>
            </a:r>
          </a:p>
        </p:txBody>
      </p:sp>
      <p:sp>
        <p:nvSpPr>
          <p:cNvPr id="18" name="Arc 17">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933871BC-CD83-F1CA-FA60-9FAE2150FF32}"/>
              </a:ext>
            </a:extLst>
          </p:cNvPr>
          <p:cNvSpPr>
            <a:spLocks noGrp="1"/>
          </p:cNvSpPr>
          <p:nvPr>
            <p:ph idx="1"/>
          </p:nvPr>
        </p:nvSpPr>
        <p:spPr>
          <a:xfrm>
            <a:off x="4469080" y="134767"/>
            <a:ext cx="6525492" cy="6498771"/>
          </a:xfrm>
        </p:spPr>
        <p:txBody>
          <a:bodyPr anchor="ctr">
            <a:normAutofit/>
          </a:bodyPr>
          <a:lstStyle/>
          <a:p>
            <a:pPr>
              <a:spcAft>
                <a:spcPts val="800"/>
              </a:spcAft>
            </a:pPr>
            <a:r>
              <a:rPr lang="en-GB" sz="1600" dirty="0"/>
              <a:t>AI could support identification of skills needed for a particular job or skills missing within a team </a:t>
            </a:r>
          </a:p>
          <a:p>
            <a:pPr>
              <a:spcAft>
                <a:spcPts val="800"/>
              </a:spcAft>
            </a:pPr>
            <a:r>
              <a:rPr lang="en-GB" sz="1600" dirty="0"/>
              <a:t>Advanced technology could streamline/analyse applications to support identification of the best candidates (i.e., shortlisting which can usually take hours)</a:t>
            </a:r>
          </a:p>
          <a:p>
            <a:pPr>
              <a:spcAft>
                <a:spcPts val="800"/>
              </a:spcAft>
            </a:pPr>
            <a:r>
              <a:rPr lang="en-GB" sz="1600" dirty="0"/>
              <a:t>Machine learning could help identify training needs for posts – could possibly identified somebody internally who would have applied or the right person for the job</a:t>
            </a:r>
          </a:p>
          <a:p>
            <a:pPr>
              <a:spcAft>
                <a:spcPts val="800"/>
              </a:spcAft>
            </a:pPr>
            <a:r>
              <a:rPr lang="en-GB" sz="1600" dirty="0"/>
              <a:t>Understand the profile of people applying – if individuals are applying for several roles can support understanding</a:t>
            </a:r>
          </a:p>
          <a:p>
            <a:pPr>
              <a:spcAft>
                <a:spcPts val="800"/>
              </a:spcAft>
            </a:pPr>
            <a:r>
              <a:rPr lang="en-GB" sz="1600" dirty="0"/>
              <a:t>AI could identify who meets criteria in terms of protected characteristics or job requirements – female, care leaver, over 25. Currently only privy to if somebody is disabled</a:t>
            </a:r>
          </a:p>
          <a:p>
            <a:pPr>
              <a:spcAft>
                <a:spcPts val="800"/>
              </a:spcAft>
            </a:pPr>
            <a:r>
              <a:rPr lang="en-GB" sz="1600" dirty="0"/>
              <a:t>Filter out applications with real-life examples/who has used AI to complete job applications </a:t>
            </a:r>
          </a:p>
          <a:p>
            <a:pPr>
              <a:spcAft>
                <a:spcPts val="800"/>
              </a:spcAft>
            </a:pPr>
            <a:r>
              <a:rPr lang="en-GB" sz="1600" dirty="0"/>
              <a:t>Can give insight into how many times a job is turning over – support manager/department to unpick reasons why </a:t>
            </a:r>
          </a:p>
          <a:p>
            <a:pPr>
              <a:spcAft>
                <a:spcPts val="800"/>
              </a:spcAft>
            </a:pPr>
            <a:r>
              <a:rPr lang="en-GB" sz="1600" dirty="0"/>
              <a:t>Can build in personality test (Myers Briggs/Belbin) for data driven decision making for better suit to team or role (Google, 2025) </a:t>
            </a:r>
            <a:r>
              <a:rPr lang="en-GB" sz="1600" dirty="0">
                <a:hlinkClick r:id="rId2"/>
              </a:rPr>
              <a:t>Our hiring process - Google Careers</a:t>
            </a:r>
            <a:endParaRPr lang="en-GB" sz="1600" dirty="0"/>
          </a:p>
        </p:txBody>
      </p:sp>
    </p:spTree>
    <p:extLst>
      <p:ext uri="{BB962C8B-B14F-4D97-AF65-F5344CB8AC3E}">
        <p14:creationId xmlns:p14="http://schemas.microsoft.com/office/powerpoint/2010/main" val="12156018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450BC4-3BCA-B9A0-C027-B379FA3F2EC2}"/>
              </a:ext>
            </a:extLst>
          </p:cNvPr>
          <p:cNvSpPr>
            <a:spLocks noGrp="1"/>
          </p:cNvSpPr>
          <p:nvPr>
            <p:ph type="title"/>
          </p:nvPr>
        </p:nvSpPr>
        <p:spPr>
          <a:xfrm>
            <a:off x="686834" y="591344"/>
            <a:ext cx="3200400" cy="5585619"/>
          </a:xfrm>
        </p:spPr>
        <p:txBody>
          <a:bodyPr>
            <a:normAutofit/>
          </a:bodyPr>
          <a:lstStyle/>
          <a:p>
            <a:r>
              <a:rPr lang="en-GB" dirty="0">
                <a:solidFill>
                  <a:srgbClr val="FFFFFF"/>
                </a:solidFill>
              </a:rPr>
              <a:t>Risks to development</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B48FF245-5745-FA6D-2E63-761E7013CAC6}"/>
              </a:ext>
            </a:extLst>
          </p:cNvPr>
          <p:cNvSpPr>
            <a:spLocks noGrp="1"/>
          </p:cNvSpPr>
          <p:nvPr>
            <p:ph idx="1"/>
          </p:nvPr>
        </p:nvSpPr>
        <p:spPr>
          <a:xfrm>
            <a:off x="4352353" y="-507578"/>
            <a:ext cx="7186527" cy="7191163"/>
          </a:xfrm>
        </p:spPr>
        <p:txBody>
          <a:bodyPr anchor="ctr">
            <a:normAutofit/>
          </a:bodyPr>
          <a:lstStyle/>
          <a:p>
            <a:pPr>
              <a:spcAft>
                <a:spcPts val="800"/>
              </a:spcAft>
            </a:pPr>
            <a:r>
              <a:rPr lang="en-GB" sz="1600" kern="100" dirty="0">
                <a:effectLst/>
                <a:latin typeface="Aptos" panose="020B0004020202020204" pitchFamily="34" charset="0"/>
                <a:ea typeface="Aptos" panose="020B0004020202020204" pitchFamily="34" charset="0"/>
                <a:cs typeface="Times New Roman" panose="02020603050405020304" pitchFamily="18" charset="0"/>
              </a:rPr>
              <a:t>Information is anonymised as part of selectio</a:t>
            </a:r>
            <a:r>
              <a:rPr lang="en-GB" sz="1600" kern="100" dirty="0">
                <a:latin typeface="Aptos" panose="020B0004020202020204" pitchFamily="34" charset="0"/>
                <a:ea typeface="Aptos" panose="020B0004020202020204" pitchFamily="34" charset="0"/>
                <a:cs typeface="Times New Roman" panose="02020603050405020304" pitchFamily="18" charset="0"/>
              </a:rPr>
              <a:t>n process </a:t>
            </a:r>
            <a:r>
              <a:rPr lang="en-GB" sz="1600" kern="100" dirty="0">
                <a:effectLst/>
                <a:latin typeface="Aptos" panose="020B0004020202020204" pitchFamily="34" charset="0"/>
                <a:ea typeface="Aptos" panose="020B0004020202020204" pitchFamily="34" charset="0"/>
                <a:cs typeface="Times New Roman" panose="02020603050405020304" pitchFamily="18" charset="0"/>
              </a:rPr>
              <a:t>– no equal opportunity information provided so cannot identify characteristics outlined in job adverts. Could open up to legal challenge, reputational damage, corporate risk </a:t>
            </a:r>
          </a:p>
          <a:p>
            <a:pPr>
              <a:spcAft>
                <a:spcPts val="800"/>
              </a:spcAft>
            </a:pPr>
            <a:r>
              <a:rPr lang="en-GB" sz="1600" kern="100" dirty="0">
                <a:effectLst/>
                <a:latin typeface="Aptos" panose="020B0004020202020204" pitchFamily="34" charset="0"/>
                <a:ea typeface="Aptos" panose="020B0004020202020204" pitchFamily="34" charset="0"/>
                <a:cs typeface="Times New Roman" panose="02020603050405020304" pitchFamily="18" charset="0"/>
              </a:rPr>
              <a:t>Risk of holding large amounts of data and keeping it safe against cyber breach</a:t>
            </a:r>
          </a:p>
          <a:p>
            <a:pPr>
              <a:spcAft>
                <a:spcPts val="800"/>
              </a:spcAft>
            </a:pPr>
            <a:r>
              <a:rPr lang="en-GB" sz="1600" kern="100" dirty="0">
                <a:effectLst/>
                <a:latin typeface="Aptos" panose="020B0004020202020204" pitchFamily="34" charset="0"/>
                <a:ea typeface="Aptos" panose="020B0004020202020204" pitchFamily="34" charset="0"/>
                <a:cs typeface="Times New Roman" panose="02020603050405020304" pitchFamily="18" charset="0"/>
              </a:rPr>
              <a:t>Privacy notice – individuals </a:t>
            </a:r>
            <a:r>
              <a:rPr lang="en-GB" sz="1600" kern="100" dirty="0">
                <a:latin typeface="Aptos" panose="020B0004020202020204" pitchFamily="34" charset="0"/>
                <a:ea typeface="Aptos" panose="020B0004020202020204" pitchFamily="34" charset="0"/>
                <a:cs typeface="Times New Roman" panose="02020603050405020304" pitchFamily="18" charset="0"/>
              </a:rPr>
              <a:t>may want to o</a:t>
            </a:r>
            <a:r>
              <a:rPr lang="en-GB" sz="1600" kern="100" dirty="0">
                <a:effectLst/>
                <a:latin typeface="Aptos" panose="020B0004020202020204" pitchFamily="34" charset="0"/>
                <a:ea typeface="Aptos" panose="020B0004020202020204" pitchFamily="34" charset="0"/>
                <a:cs typeface="Times New Roman" panose="02020603050405020304" pitchFamily="18" charset="0"/>
              </a:rPr>
              <a:t>bject to their data being held and analysed by AI. Risk to organisation that they might not get  the best people as privacy notices are rarely, or possibly not able to be challenged </a:t>
            </a:r>
          </a:p>
          <a:p>
            <a:pPr>
              <a:spcAft>
                <a:spcPts val="800"/>
              </a:spcAft>
            </a:pPr>
            <a:r>
              <a:rPr lang="en-GB" sz="1600" kern="100" dirty="0">
                <a:effectLst/>
                <a:latin typeface="Aptos" panose="020B0004020202020204" pitchFamily="34" charset="0"/>
                <a:ea typeface="Aptos" panose="020B0004020202020204" pitchFamily="34" charset="0"/>
                <a:cs typeface="Times New Roman" panose="02020603050405020304" pitchFamily="18" charset="0"/>
              </a:rPr>
              <a:t>Phishing attacks – recruitment agencies purporting to be NCC could lead to reputational damage </a:t>
            </a:r>
          </a:p>
          <a:p>
            <a:pPr>
              <a:spcAft>
                <a:spcPts val="800"/>
              </a:spcAft>
            </a:pPr>
            <a:r>
              <a:rPr lang="en-GB" sz="1600" kern="100" dirty="0">
                <a:effectLst/>
                <a:latin typeface="Aptos" panose="020B0004020202020204" pitchFamily="34" charset="0"/>
                <a:ea typeface="Aptos" panose="020B0004020202020204" pitchFamily="34" charset="0"/>
                <a:cs typeface="Times New Roman" panose="02020603050405020304" pitchFamily="18" charset="0"/>
              </a:rPr>
              <a:t>Data literacy – need skilled people in posts to analyse big data. Not having the right people hinders ability to analyse big data effectively. Generational divide in employees would also create challenges. Younger employees more open/able to use AI, older employees (Boomers etc.) may need more time or support, or be against new technology</a:t>
            </a:r>
          </a:p>
          <a:p>
            <a:pPr>
              <a:spcAft>
                <a:spcPts val="800"/>
              </a:spcAft>
            </a:pPr>
            <a:r>
              <a:rPr lang="en-GB" sz="1600" kern="100" dirty="0">
                <a:effectLst/>
                <a:latin typeface="Aptos" panose="020B0004020202020204" pitchFamily="34" charset="0"/>
                <a:ea typeface="Aptos" panose="020B0004020202020204" pitchFamily="34" charset="0"/>
                <a:cs typeface="Times New Roman" panose="02020603050405020304" pitchFamily="18" charset="0"/>
              </a:rPr>
              <a:t>Resource constraints – people investment would be available through HR as change agents, but financial resource and continued investment for implementation, mobilisation and updating would be problematic. Organisation still cannot implement cloud technology without challenges</a:t>
            </a:r>
          </a:p>
        </p:txBody>
      </p:sp>
    </p:spTree>
    <p:extLst>
      <p:ext uri="{BB962C8B-B14F-4D97-AF65-F5344CB8AC3E}">
        <p14:creationId xmlns:p14="http://schemas.microsoft.com/office/powerpoint/2010/main" val="228666970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166</TotalTime>
  <Words>685</Words>
  <Application>Microsoft Office PowerPoint</Application>
  <PresentationFormat>Widescreen</PresentationFormat>
  <Paragraphs>37</Paragraphs>
  <Slides>5</Slides>
  <Notes>0</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vt:i4>
      </vt:variant>
    </vt:vector>
  </HeadingPairs>
  <TitlesOfParts>
    <vt:vector size="9" baseType="lpstr">
      <vt:lpstr>Aptos</vt:lpstr>
      <vt:lpstr>Aptos Display</vt:lpstr>
      <vt:lpstr>Arial</vt:lpstr>
      <vt:lpstr>Office Theme</vt:lpstr>
      <vt:lpstr>Recruitment &amp; Selection</vt:lpstr>
      <vt:lpstr>Context</vt:lpstr>
      <vt:lpstr>Newport City Council</vt:lpstr>
      <vt:lpstr>Potential Opportunities</vt:lpstr>
      <vt:lpstr>Risks to development</vt:lpstr>
    </vt:vector>
  </TitlesOfParts>
  <Company>SRSW</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Amy Thomas (Regional Lead Advisor Gwent VAWDASV)</dc:creator>
  <cp:lastModifiedBy>Amy Thomas (Regional Lead Advisor Gwent VAWDASV)</cp:lastModifiedBy>
  <cp:revision>2</cp:revision>
  <dcterms:created xsi:type="dcterms:W3CDTF">2025-04-09T12:41:55Z</dcterms:created>
  <dcterms:modified xsi:type="dcterms:W3CDTF">2025-04-09T15:27:56Z</dcterms:modified>
</cp:coreProperties>
</file>