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5"/>
  </p:handoutMasterIdLst>
  <p:sldIdLst>
    <p:sldId id="256" r:id="rId5"/>
    <p:sldId id="258" r:id="rId6"/>
    <p:sldId id="261" r:id="rId7"/>
    <p:sldId id="266" r:id="rId8"/>
    <p:sldId id="267" r:id="rId9"/>
    <p:sldId id="264" r:id="rId10"/>
    <p:sldId id="269" r:id="rId11"/>
    <p:sldId id="268" r:id="rId12"/>
    <p:sldId id="270"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19/10/2015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19/10/2015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19/10/2015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19/10/2015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19/10/2015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19/10/2015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19/10/2015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19/10/2015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19/10/2015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uk/url?sa=i&amp;rct=j&amp;q=&amp;esrc=s&amp;source=images&amp;cd=&amp;cad=rja&amp;uact=8&amp;ved=0CAcQjRxqFQoTCIfds--ez8gCFUnUGgodc68BSg&amp;url=https%3A%2F%2Fmisswolferrs.wordpress.com%2Fcategory%2Flinda-finlay%2F&amp;psig=AFQjCNGU-XfTSNDhE8Siazgsq6DGkLb-vg&amp;ust=1445368357380882"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britannica.com/topic/skepticism" TargetMode="External"/><Relationship Id="rId2" Type="http://schemas.openxmlformats.org/officeDocument/2006/relationships/hyperlink" Target="http://www.britannica.com/topic/knowledg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srmo.sagepub.com/view/the-sage-dictionary-of-qualitative-management-research/n43.x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srmo.sagepub.com/view/key-concepts-in-social-research/n32.x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83568" y="1196752"/>
            <a:ext cx="8064896" cy="5447645"/>
          </a:xfrm>
          <a:prstGeom prst="rect">
            <a:avLst/>
          </a:prstGeom>
          <a:noFill/>
        </p:spPr>
        <p:txBody>
          <a:bodyPr wrap="square" rtlCol="0">
            <a:spAutoFit/>
          </a:bodyPr>
          <a:lstStyle/>
          <a:p>
            <a:pPr algn="ctr"/>
            <a:r>
              <a:rPr lang="en-GB" sz="4800" dirty="0" err="1" smtClean="0">
                <a:latin typeface="Arial" panose="020B0604020202020204" pitchFamily="34" charset="0"/>
                <a:cs typeface="Arial" panose="020B0604020202020204" pitchFamily="34" charset="0"/>
              </a:rPr>
              <a:t>Dadl</a:t>
            </a:r>
            <a:r>
              <a:rPr lang="en-GB" sz="4800" dirty="0" smtClean="0">
                <a:latin typeface="Arial" panose="020B0604020202020204" pitchFamily="34" charset="0"/>
                <a:cs typeface="Arial" panose="020B0604020202020204" pitchFamily="34" charset="0"/>
              </a:rPr>
              <a:t> </a:t>
            </a:r>
            <a:r>
              <a:rPr lang="en-GB" sz="4800" dirty="0" err="1" smtClean="0">
                <a:latin typeface="Arial" panose="020B0604020202020204" pitchFamily="34" charset="0"/>
                <a:cs typeface="Arial" panose="020B0604020202020204" pitchFamily="34" charset="0"/>
              </a:rPr>
              <a:t>Adfyfyriol</a:t>
            </a:r>
            <a:r>
              <a:rPr lang="en-GB" sz="4800" dirty="0" smtClean="0">
                <a:latin typeface="Arial" panose="020B0604020202020204" pitchFamily="34" charset="0"/>
                <a:cs typeface="Arial" panose="020B0604020202020204" pitchFamily="34" charset="0"/>
              </a:rPr>
              <a:t> a </a:t>
            </a:r>
            <a:r>
              <a:rPr lang="en-GB" sz="4800" dirty="0" err="1" smtClean="0">
                <a:latin typeface="Arial" panose="020B0604020202020204" pitchFamily="34" charset="0"/>
                <a:cs typeface="Arial" panose="020B0604020202020204" pitchFamily="34" charset="0"/>
              </a:rPr>
              <a:t>Gwerthusiad</a:t>
            </a:r>
            <a:r>
              <a:rPr lang="en-GB" sz="4800" dirty="0" smtClean="0">
                <a:latin typeface="Arial" panose="020B0604020202020204" pitchFamily="34" charset="0"/>
                <a:cs typeface="Arial" panose="020B0604020202020204" pitchFamily="34" charset="0"/>
              </a:rPr>
              <a:t> </a:t>
            </a:r>
            <a:r>
              <a:rPr lang="en-GB" sz="4800" dirty="0" err="1" smtClean="0">
                <a:latin typeface="Arial" panose="020B0604020202020204" pitchFamily="34" charset="0"/>
                <a:cs typeface="Arial" panose="020B0604020202020204" pitchFamily="34" charset="0"/>
              </a:rPr>
              <a:t>Gwerthrychol</a:t>
            </a:r>
            <a:endParaRPr lang="en-GB" sz="4800" dirty="0" smtClean="0">
              <a:latin typeface="Arial" panose="020B0604020202020204" pitchFamily="34" charset="0"/>
              <a:cs typeface="Arial" panose="020B0604020202020204" pitchFamily="34" charset="0"/>
            </a:endParaRPr>
          </a:p>
          <a:p>
            <a:pPr algn="ctr"/>
            <a:endParaRPr lang="en-GB" sz="3600" dirty="0" smtClean="0">
              <a:latin typeface="Arial" panose="020B0604020202020204" pitchFamily="34" charset="0"/>
              <a:cs typeface="Arial" panose="020B0604020202020204" pitchFamily="34" charset="0"/>
            </a:endParaRPr>
          </a:p>
          <a:p>
            <a:pPr algn="ctr"/>
            <a:endParaRPr lang="en-GB" sz="3600" dirty="0">
              <a:latin typeface="Arial" panose="020B0604020202020204" pitchFamily="34" charset="0"/>
              <a:cs typeface="Arial" panose="020B0604020202020204" pitchFamily="34" charset="0"/>
            </a:endParaRPr>
          </a:p>
          <a:p>
            <a:pPr algn="ctr"/>
            <a:r>
              <a:rPr lang="en-GB" sz="4800" dirty="0" smtClean="0">
                <a:latin typeface="Arial" panose="020B0604020202020204" pitchFamily="34" charset="0"/>
                <a:cs typeface="Arial" panose="020B0604020202020204" pitchFamily="34" charset="0"/>
              </a:rPr>
              <a:t>Reflective Debate and Objective Evaluation</a:t>
            </a:r>
            <a:endParaRPr lang="en-GB" sz="4800" dirty="0">
              <a:latin typeface="Arial" panose="020B0604020202020204" pitchFamily="34" charset="0"/>
              <a:cs typeface="Arial" panose="020B0604020202020204" pitchFamily="34" charset="0"/>
            </a:endParaRPr>
          </a:p>
          <a:p>
            <a:pPr algn="ctr"/>
            <a:endParaRPr lang="en-GB" sz="3600" dirty="0" smtClean="0">
              <a:latin typeface="Arial" panose="020B0604020202020204" pitchFamily="34" charset="0"/>
              <a:cs typeface="Arial" panose="020B0604020202020204" pitchFamily="34" charset="0"/>
            </a:endParaRPr>
          </a:p>
          <a:p>
            <a:pPr algn="ctr"/>
            <a:endParaRPr lang="en-GB" sz="4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764704"/>
            <a:ext cx="4320480" cy="4708981"/>
          </a:xfrm>
          <a:prstGeom prst="rect">
            <a:avLst/>
          </a:prstGeom>
          <a:noFill/>
        </p:spPr>
        <p:txBody>
          <a:bodyPr wrap="square" rtlCol="0">
            <a:spAutoFit/>
          </a:bodyPr>
          <a:lstStyle/>
          <a:p>
            <a:r>
              <a:rPr lang="en-GB" sz="2800" b="1" dirty="0" smtClean="0"/>
              <a:t>Nod </a:t>
            </a:r>
            <a:endParaRPr lang="en-GB" sz="2800" b="1" dirty="0" smtClean="0"/>
          </a:p>
          <a:p>
            <a:endParaRPr lang="en-GB" sz="2800" b="1" dirty="0" smtClean="0"/>
          </a:p>
          <a:p>
            <a:r>
              <a:rPr lang="en-GB" sz="2800" dirty="0" err="1" smtClean="0"/>
              <a:t>Adolygu</a:t>
            </a:r>
            <a:r>
              <a:rPr lang="en-GB" sz="2800" dirty="0" smtClean="0"/>
              <a:t> </a:t>
            </a:r>
            <a:r>
              <a:rPr lang="en-GB" sz="2800" dirty="0" err="1" smtClean="0"/>
              <a:t>adfyfyriad</a:t>
            </a:r>
            <a:r>
              <a:rPr lang="en-GB" sz="2800" dirty="0" smtClean="0"/>
              <a:t> a </a:t>
            </a:r>
            <a:r>
              <a:rPr lang="en-GB" sz="2800" dirty="0" err="1" smtClean="0"/>
              <a:t>gwrthrychedd</a:t>
            </a:r>
            <a:endParaRPr lang="en-GB" sz="2800" dirty="0" smtClean="0"/>
          </a:p>
          <a:p>
            <a:endParaRPr lang="en-GB" sz="2800" dirty="0"/>
          </a:p>
          <a:p>
            <a:r>
              <a:rPr lang="en-GB" sz="2800" b="1" dirty="0" err="1" smtClean="0"/>
              <a:t>Amcan</a:t>
            </a:r>
            <a:endParaRPr lang="en-GB" sz="2800" b="1" dirty="0" smtClean="0"/>
          </a:p>
          <a:p>
            <a:endParaRPr lang="en-GB" sz="2800" b="1" dirty="0" smtClean="0"/>
          </a:p>
          <a:p>
            <a:pPr marL="342900" indent="-342900">
              <a:buFont typeface="Arial" panose="020B0604020202020204" pitchFamily="34" charset="0"/>
              <a:buChar char="•"/>
            </a:pPr>
            <a:r>
              <a:rPr lang="en-GB" sz="2800" dirty="0" err="1" smtClean="0"/>
              <a:t>Perthnasu</a:t>
            </a:r>
            <a:r>
              <a:rPr lang="en-GB" sz="2800" dirty="0" smtClean="0"/>
              <a:t> </a:t>
            </a:r>
            <a:r>
              <a:rPr lang="en-GB" sz="2800" dirty="0" err="1" smtClean="0"/>
              <a:t>i’r</a:t>
            </a:r>
            <a:r>
              <a:rPr lang="en-GB" sz="2800" dirty="0" smtClean="0"/>
              <a:t> </a:t>
            </a:r>
            <a:r>
              <a:rPr lang="en-GB" sz="2800" dirty="0" err="1" smtClean="0"/>
              <a:t>cynllun</a:t>
            </a:r>
            <a:r>
              <a:rPr lang="en-GB" sz="2800" dirty="0" smtClean="0"/>
              <a:t> </a:t>
            </a:r>
            <a:r>
              <a:rPr lang="en-GB" sz="2800" dirty="0" err="1" smtClean="0"/>
              <a:t>prosiect</a:t>
            </a:r>
            <a:r>
              <a:rPr lang="en-GB" sz="2800" dirty="0" smtClean="0"/>
              <a:t> </a:t>
            </a:r>
            <a:r>
              <a:rPr lang="en-GB" sz="2800" dirty="0" err="1" smtClean="0"/>
              <a:t>ymchwil</a:t>
            </a:r>
            <a:r>
              <a:rPr lang="en-GB" sz="2800" dirty="0" smtClean="0"/>
              <a:t> a </a:t>
            </a:r>
            <a:r>
              <a:rPr lang="en-GB" sz="2800" dirty="0" err="1" smtClean="0"/>
              <a:t>dogfennau</a:t>
            </a:r>
            <a:r>
              <a:rPr lang="en-GB" sz="2800" dirty="0" smtClean="0"/>
              <a:t> </a:t>
            </a:r>
            <a:r>
              <a:rPr lang="en-GB" sz="2800" dirty="0" err="1" smtClean="0"/>
              <a:t>perthnasol</a:t>
            </a:r>
            <a:endParaRPr lang="en-GB" sz="2800" dirty="0" smtClean="0"/>
          </a:p>
          <a:p>
            <a:endParaRPr lang="en-GB" sz="2000" dirty="0"/>
          </a:p>
        </p:txBody>
      </p:sp>
      <p:sp>
        <p:nvSpPr>
          <p:cNvPr id="5" name="TextBox 4"/>
          <p:cNvSpPr txBox="1"/>
          <p:nvPr/>
        </p:nvSpPr>
        <p:spPr>
          <a:xfrm>
            <a:off x="4860032" y="764704"/>
            <a:ext cx="4104456" cy="4401205"/>
          </a:xfrm>
          <a:prstGeom prst="rect">
            <a:avLst/>
          </a:prstGeom>
          <a:noFill/>
        </p:spPr>
        <p:txBody>
          <a:bodyPr wrap="square" rtlCol="0">
            <a:spAutoFit/>
          </a:bodyPr>
          <a:lstStyle/>
          <a:p>
            <a:r>
              <a:rPr lang="en-GB" sz="2800" b="1" dirty="0" smtClean="0"/>
              <a:t>Aim</a:t>
            </a:r>
          </a:p>
          <a:p>
            <a:endParaRPr lang="en-GB" sz="2800" b="1" dirty="0" smtClean="0"/>
          </a:p>
          <a:p>
            <a:r>
              <a:rPr lang="en-GB" sz="2800" dirty="0" smtClean="0"/>
              <a:t>Review </a:t>
            </a:r>
            <a:r>
              <a:rPr lang="en-GB" sz="2800" dirty="0" smtClean="0"/>
              <a:t>reflection and objectivity</a:t>
            </a:r>
            <a:endParaRPr lang="en-GB" sz="2800" dirty="0" smtClean="0"/>
          </a:p>
          <a:p>
            <a:endParaRPr lang="en-GB" sz="2800" dirty="0"/>
          </a:p>
          <a:p>
            <a:r>
              <a:rPr lang="en-GB" sz="2800" b="1" dirty="0" smtClean="0"/>
              <a:t>Objective</a:t>
            </a:r>
          </a:p>
          <a:p>
            <a:endParaRPr lang="en-GB" sz="2800" b="1" dirty="0" smtClean="0"/>
          </a:p>
          <a:p>
            <a:pPr marL="342900" indent="-342900">
              <a:buFont typeface="Arial" panose="020B0604020202020204" pitchFamily="34" charset="0"/>
              <a:buChar char="•"/>
            </a:pPr>
            <a:r>
              <a:rPr lang="en-GB" sz="2800" dirty="0" smtClean="0"/>
              <a:t>Relate to the research project and relevant documents</a:t>
            </a:r>
            <a:endParaRPr lang="en-GB" sz="2800" dirty="0" smtClean="0"/>
          </a:p>
        </p:txBody>
      </p:sp>
    </p:spTree>
    <p:extLst>
      <p:ext uri="{BB962C8B-B14F-4D97-AF65-F5344CB8AC3E}">
        <p14:creationId xmlns:p14="http://schemas.microsoft.com/office/powerpoint/2010/main" val="8804181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misswolferrs.files.wordpress.com/2015/09/model.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332656"/>
            <a:ext cx="6200775" cy="387667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899592" y="4939965"/>
            <a:ext cx="7632848" cy="523220"/>
          </a:xfrm>
          <a:prstGeom prst="rect">
            <a:avLst/>
          </a:prstGeom>
        </p:spPr>
        <p:txBody>
          <a:bodyPr wrap="square">
            <a:spAutoFit/>
          </a:bodyPr>
          <a:lstStyle/>
          <a:p>
            <a:r>
              <a:rPr lang="en-GB" sz="1400" dirty="0" err="1"/>
              <a:t>Eby</a:t>
            </a:r>
            <a:r>
              <a:rPr lang="en-GB" sz="1400" dirty="0"/>
              <a:t>, M.A. (2000) Understanding professional development. In A. </a:t>
            </a:r>
            <a:r>
              <a:rPr lang="en-GB" sz="1400" dirty="0" err="1"/>
              <a:t>Brechin</a:t>
            </a:r>
            <a:r>
              <a:rPr lang="en-GB" sz="1400" dirty="0"/>
              <a:t>, H. Brown and M.A. </a:t>
            </a:r>
            <a:r>
              <a:rPr lang="en-GB" sz="1400" dirty="0" err="1" smtClean="0"/>
              <a:t>Eby</a:t>
            </a:r>
            <a:r>
              <a:rPr lang="en-GB" sz="1400" dirty="0" smtClean="0"/>
              <a:t> (</a:t>
            </a:r>
            <a:r>
              <a:rPr lang="en-GB" sz="1400" dirty="0"/>
              <a:t>eds.) Critical practice in health and social care. London: Sage.</a:t>
            </a:r>
          </a:p>
        </p:txBody>
      </p:sp>
    </p:spTree>
    <p:extLst>
      <p:ext uri="{BB962C8B-B14F-4D97-AF65-F5344CB8AC3E}">
        <p14:creationId xmlns:p14="http://schemas.microsoft.com/office/powerpoint/2010/main" val="36811315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5576" y="548680"/>
            <a:ext cx="7632848" cy="2215991"/>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 its broadest sense, 'phenomenology' refers to a person's perception of the meaning of an event, as opposed to the event as it exists externally to (outside of) that person.</a:t>
            </a:r>
          </a:p>
          <a:p>
            <a:endParaRPr lang="en-GB" dirty="0"/>
          </a:p>
        </p:txBody>
      </p:sp>
    </p:spTree>
    <p:extLst>
      <p:ext uri="{BB962C8B-B14F-4D97-AF65-F5344CB8AC3E}">
        <p14:creationId xmlns:p14="http://schemas.microsoft.com/office/powerpoint/2010/main" val="92191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5576" y="548680"/>
            <a:ext cx="7920880" cy="4493538"/>
          </a:xfrm>
          <a:prstGeom prst="rect">
            <a:avLst/>
          </a:prstGeom>
          <a:noFill/>
        </p:spPr>
        <p:txBody>
          <a:bodyPr wrap="square" rtlCol="0">
            <a:spAutoFit/>
          </a:bodyPr>
          <a:lstStyle/>
          <a:p>
            <a:r>
              <a:rPr lang="en-GB" sz="2200" dirty="0" smtClean="0">
                <a:latin typeface="Arial" panose="020B0604020202020204" pitchFamily="34" charset="0"/>
                <a:cs typeface="Arial" panose="020B0604020202020204" pitchFamily="34" charset="0"/>
              </a:rPr>
              <a:t>Scepticism</a:t>
            </a:r>
            <a:r>
              <a:rPr lang="en-GB" sz="2200" dirty="0">
                <a:latin typeface="Arial" panose="020B0604020202020204" pitchFamily="34" charset="0"/>
                <a:cs typeface="Arial" panose="020B0604020202020204" pitchFamily="34" charset="0"/>
              </a:rPr>
              <a:t>  </a:t>
            </a:r>
            <a:r>
              <a:rPr lang="en-GB" sz="2200" dirty="0" smtClean="0">
                <a:latin typeface="Arial" panose="020B0604020202020204" pitchFamily="34" charset="0"/>
                <a:cs typeface="Arial" panose="020B0604020202020204" pitchFamily="34" charset="0"/>
              </a:rPr>
              <a:t>… is </a:t>
            </a:r>
            <a:r>
              <a:rPr lang="en-GB" sz="2200" dirty="0">
                <a:latin typeface="Arial" panose="020B0604020202020204" pitchFamily="34" charset="0"/>
                <a:cs typeface="Arial" panose="020B0604020202020204" pitchFamily="34" charset="0"/>
              </a:rPr>
              <a:t>the attitude of doubting </a:t>
            </a:r>
            <a:r>
              <a:rPr lang="en-GB" sz="2200" dirty="0">
                <a:latin typeface="Arial" panose="020B0604020202020204" pitchFamily="34" charset="0"/>
                <a:cs typeface="Arial" panose="020B0604020202020204" pitchFamily="34" charset="0"/>
                <a:hlinkClick r:id="rId2"/>
              </a:rPr>
              <a:t>knowledge</a:t>
            </a:r>
            <a:r>
              <a:rPr lang="en-GB" sz="2200" dirty="0">
                <a:latin typeface="Arial" panose="020B0604020202020204" pitchFamily="34" charset="0"/>
                <a:cs typeface="Arial" panose="020B0604020202020204" pitchFamily="34" charset="0"/>
              </a:rPr>
              <a:t> claims set forth in various areas. </a:t>
            </a:r>
            <a:r>
              <a:rPr lang="en-GB" sz="2200" dirty="0" smtClean="0">
                <a:latin typeface="Arial" panose="020B0604020202020204" pitchFamily="34" charset="0"/>
                <a:cs typeface="Arial" panose="020B0604020202020204" pitchFamily="34" charset="0"/>
              </a:rPr>
              <a:t>Sceptics </a:t>
            </a:r>
            <a:r>
              <a:rPr lang="en-GB" sz="2200" dirty="0">
                <a:latin typeface="Arial" panose="020B0604020202020204" pitchFamily="34" charset="0"/>
                <a:cs typeface="Arial" panose="020B0604020202020204" pitchFamily="34" charset="0"/>
              </a:rPr>
              <a:t>have challenged the adequacy or reliability of these claims by asking what principles they are based upon or what they actually establish. They have questioned whether some such claims really are, as alleged, indubitable or necessarily true, and they have challenged the purported rational grounds of accepted assumptions. In everyday life, practically everyone is </a:t>
            </a:r>
            <a:r>
              <a:rPr lang="en-GB" sz="2200" dirty="0" smtClean="0">
                <a:latin typeface="Arial" panose="020B0604020202020204" pitchFamily="34" charset="0"/>
                <a:cs typeface="Arial" panose="020B0604020202020204" pitchFamily="34" charset="0"/>
              </a:rPr>
              <a:t>sceptical </a:t>
            </a:r>
            <a:r>
              <a:rPr lang="en-GB" sz="2200" dirty="0">
                <a:latin typeface="Arial" panose="020B0604020202020204" pitchFamily="34" charset="0"/>
                <a:cs typeface="Arial" panose="020B0604020202020204" pitchFamily="34" charset="0"/>
              </a:rPr>
              <a:t>about some knowledge claims; but philosophical </a:t>
            </a:r>
            <a:r>
              <a:rPr lang="en-GB" sz="2200" dirty="0" smtClean="0">
                <a:latin typeface="Arial" panose="020B0604020202020204" pitchFamily="34" charset="0"/>
                <a:cs typeface="Arial" panose="020B0604020202020204" pitchFamily="34" charset="0"/>
              </a:rPr>
              <a:t>sceptics </a:t>
            </a:r>
            <a:r>
              <a:rPr lang="en-GB" sz="2200" dirty="0">
                <a:latin typeface="Arial" panose="020B0604020202020204" pitchFamily="34" charset="0"/>
                <a:cs typeface="Arial" panose="020B0604020202020204" pitchFamily="34" charset="0"/>
              </a:rPr>
              <a:t>have doubted the possibility of any knowledge beyond that of the contents of directly felt </a:t>
            </a:r>
            <a:r>
              <a:rPr lang="en-GB" sz="2200" dirty="0" smtClean="0">
                <a:latin typeface="Arial" panose="020B0604020202020204" pitchFamily="34" charset="0"/>
                <a:cs typeface="Arial" panose="020B0604020202020204" pitchFamily="34" charset="0"/>
              </a:rPr>
              <a:t>experience.</a:t>
            </a:r>
          </a:p>
          <a:p>
            <a:endParaRPr lang="en-GB" sz="2200" dirty="0" smtClean="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hlinkClick r:id="rId3"/>
              </a:rPr>
              <a:t>http</a:t>
            </a:r>
            <a:r>
              <a:rPr lang="en-GB" sz="2200" dirty="0">
                <a:latin typeface="Arial" panose="020B0604020202020204" pitchFamily="34" charset="0"/>
                <a:cs typeface="Arial" panose="020B0604020202020204" pitchFamily="34" charset="0"/>
                <a:hlinkClick r:id="rId3"/>
              </a:rPr>
              <a:t>://</a:t>
            </a:r>
            <a:r>
              <a:rPr lang="en-GB" sz="2200" dirty="0" smtClean="0">
                <a:latin typeface="Arial" panose="020B0604020202020204" pitchFamily="34" charset="0"/>
                <a:cs typeface="Arial" panose="020B0604020202020204" pitchFamily="34" charset="0"/>
                <a:hlinkClick r:id="rId3"/>
              </a:rPr>
              <a:t>www.britannica.com/topic/skepticism</a:t>
            </a:r>
            <a:r>
              <a:rPr lang="en-GB" sz="2200" dirty="0" smtClean="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045594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5576" y="548680"/>
            <a:ext cx="7992888" cy="5170646"/>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EXISTENTIAL PHENOMENOLOGY </a:t>
            </a:r>
            <a:r>
              <a:rPr lang="en-GB" sz="2200" b="1" dirty="0" smtClean="0">
                <a:latin typeface="Arial" panose="020B0604020202020204" pitchFamily="34" charset="0"/>
                <a:cs typeface="Arial" panose="020B0604020202020204" pitchFamily="34" charset="0"/>
              </a:rPr>
              <a:t> (</a:t>
            </a:r>
            <a:r>
              <a:rPr lang="en-GB" sz="2200" dirty="0" smtClean="0">
                <a:latin typeface="Arial" panose="020B0604020202020204" pitchFamily="34" charset="0"/>
                <a:cs typeface="Arial" panose="020B0604020202020204" pitchFamily="34" charset="0"/>
              </a:rPr>
              <a:t>Jong </a:t>
            </a:r>
            <a:r>
              <a:rPr lang="en-GB" sz="2200" dirty="0">
                <a:latin typeface="Arial" panose="020B0604020202020204" pitchFamily="34" charset="0"/>
                <a:cs typeface="Arial" panose="020B0604020202020204" pitchFamily="34" charset="0"/>
              </a:rPr>
              <a:t>S. </a:t>
            </a:r>
            <a:r>
              <a:rPr lang="en-GB" sz="2200" dirty="0" smtClean="0">
                <a:latin typeface="Arial" panose="020B0604020202020204" pitchFamily="34" charset="0"/>
                <a:cs typeface="Arial" panose="020B0604020202020204" pitchFamily="34" charset="0"/>
              </a:rPr>
              <a:t>Jun)</a:t>
            </a: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Existential phenomenology describes subjective human experience as it reflects people's values, purposes, ideals, intentions, emotions, and relationships. Existential phenomenology concerns itself with the experiences and actions of the individual, rather than conformity or behaviour. The individual is seen as an active and creative subject, rather than an object in nature: in other words, the existential person is not merely passive or reactive, subject to environmental influences, but also a purposeful being who has inner experiences and can interpret the meaning of his or her existence and relationships with others in a social world. </a:t>
            </a:r>
            <a:endParaRPr lang="en-GB" sz="2200" dirty="0" smtClean="0">
              <a:latin typeface="Arial" panose="020B0604020202020204" pitchFamily="34" charset="0"/>
              <a:cs typeface="Arial" panose="020B0604020202020204" pitchFamily="34" charset="0"/>
            </a:endParaRPr>
          </a:p>
          <a:p>
            <a:endParaRPr lang="en-GB" sz="2200" dirty="0" smtClean="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hlinkClick r:id="rId2"/>
              </a:rPr>
              <a:t>https://</a:t>
            </a:r>
            <a:r>
              <a:rPr lang="en-GB" sz="2200" dirty="0" smtClean="0">
                <a:latin typeface="Arial" panose="020B0604020202020204" pitchFamily="34" charset="0"/>
                <a:cs typeface="Arial" panose="020B0604020202020204" pitchFamily="34" charset="0"/>
                <a:hlinkClick r:id="rId2"/>
              </a:rPr>
              <a:t>srmo.sagepub.com/view/the-sage-dictionary-of-qualitative-management-research/n43.xml</a:t>
            </a:r>
            <a:r>
              <a:rPr lang="en-GB" sz="2200" dirty="0" smtClean="0">
                <a:latin typeface="Arial" panose="020B0604020202020204" pitchFamily="34" charset="0"/>
                <a:cs typeface="Arial" panose="020B0604020202020204" pitchFamily="34" charset="0"/>
              </a:rPr>
              <a:t> </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59916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objectivity in resear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1916832"/>
            <a:ext cx="5586948" cy="251829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71600" y="779194"/>
            <a:ext cx="6959956" cy="1015663"/>
          </a:xfrm>
          <a:prstGeom prst="rect">
            <a:avLst/>
          </a:prstGeom>
          <a:solidFill>
            <a:schemeClr val="tx2">
              <a:lumMod val="40000"/>
              <a:lumOff val="60000"/>
            </a:schemeClr>
          </a:solidFill>
          <a:ln>
            <a:solidFill>
              <a:schemeClr val="tx2">
                <a:lumMod val="40000"/>
                <a:lumOff val="60000"/>
              </a:schemeClr>
            </a:solidFill>
          </a:ln>
        </p:spPr>
        <p:style>
          <a:lnRef idx="1">
            <a:schemeClr val="accent1"/>
          </a:lnRef>
          <a:fillRef idx="2">
            <a:schemeClr val="accent1"/>
          </a:fillRef>
          <a:effectRef idx="1">
            <a:schemeClr val="accent1"/>
          </a:effectRef>
          <a:fontRef idx="minor">
            <a:schemeClr val="dk1"/>
          </a:fontRef>
        </p:style>
        <p:txBody>
          <a:bodyPr wrap="square" lIns="91440" tIns="45720" rIns="91440" bIns="45720">
            <a:spAutoFit/>
          </a:bodyPr>
          <a:lstStyle/>
          <a:p>
            <a:pPr algn="ctr"/>
            <a:r>
              <a:rPr lang="en-US" sz="6000" b="1" cap="all" spc="0"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Gwrthrychedd</a:t>
            </a:r>
            <a:endParaRPr lang="en-US" sz="60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extLst>
      <p:ext uri="{BB962C8B-B14F-4D97-AF65-F5344CB8AC3E}">
        <p14:creationId xmlns:p14="http://schemas.microsoft.com/office/powerpoint/2010/main" val="30649172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95536" y="548680"/>
            <a:ext cx="8568952" cy="5447645"/>
          </a:xfrm>
          <a:prstGeom prst="rect">
            <a:avLst/>
          </a:prstGeom>
          <a:noFill/>
        </p:spPr>
        <p:txBody>
          <a:bodyPr wrap="square" rtlCol="0">
            <a:spAutoFit/>
          </a:bodyPr>
          <a:lstStyle/>
          <a:p>
            <a:r>
              <a:rPr lang="en-GB" sz="2400" b="1" dirty="0" smtClean="0"/>
              <a:t>Objectivity </a:t>
            </a:r>
            <a:endParaRPr lang="en-GB" sz="2400" b="1" dirty="0"/>
          </a:p>
          <a:p>
            <a:r>
              <a:rPr lang="en-GB" sz="2000" dirty="0" smtClean="0">
                <a:latin typeface="Arial" panose="020B0604020202020204" pitchFamily="34" charset="0"/>
                <a:cs typeface="Arial" panose="020B0604020202020204" pitchFamily="34" charset="0"/>
              </a:rPr>
              <a:t>Objectivity </a:t>
            </a:r>
            <a:r>
              <a:rPr lang="en-GB" sz="2000" dirty="0">
                <a:latin typeface="Arial" panose="020B0604020202020204" pitchFamily="34" charset="0"/>
                <a:cs typeface="Arial" panose="020B0604020202020204" pitchFamily="34" charset="0"/>
              </a:rPr>
              <a:t>in social research is the principle drawn from positivism that, as far as is possible, researchers should remain distanced from what they study so findings depend on the nature of what was studied rather than on the personality, beliefs and values of the researcher (an approach not accepted by researchers in the critical, standpoint or interpretivist traditions</a:t>
            </a:r>
            <a:r>
              <a:rPr lang="en-GB" sz="2000" dirty="0" smtClean="0">
                <a:latin typeface="Arial" panose="020B0604020202020204" pitchFamily="34" charset="0"/>
                <a:cs typeface="Arial" panose="020B0604020202020204" pitchFamily="34" charset="0"/>
              </a:rPr>
              <a:t>). // Objectivity </a:t>
            </a:r>
            <a:r>
              <a:rPr lang="en-GB" sz="2000" dirty="0">
                <a:latin typeface="Arial" panose="020B0604020202020204" pitchFamily="34" charset="0"/>
                <a:cs typeface="Arial" panose="020B0604020202020204" pitchFamily="34" charset="0"/>
              </a:rPr>
              <a:t>and bias. Objectivity as orientation. Findings should not depend on who did the research. </a:t>
            </a:r>
            <a:r>
              <a:rPr lang="en-GB" sz="2000" dirty="0" smtClean="0">
                <a:latin typeface="Arial" panose="020B0604020202020204" pitchFamily="34" charset="0"/>
                <a:cs typeface="Arial" panose="020B0604020202020204" pitchFamily="34" charset="0"/>
              </a:rPr>
              <a:t>// Early </a:t>
            </a:r>
            <a:r>
              <a:rPr lang="en-GB" sz="2000" dirty="0">
                <a:latin typeface="Arial" panose="020B0604020202020204" pitchFamily="34" charset="0"/>
                <a:cs typeface="Arial" panose="020B0604020202020204" pitchFamily="34" charset="0"/>
              </a:rPr>
              <a:t>positivism: the detached ‘scientific’ view. Is neutrality actually conservative? Declaring values in ‘qualified objectivity’. Are researchers aware of their lack of objectivity? Value freedom as an unachievable goal, at all stages of a project. Qualified objectivity; standpoint theory; </a:t>
            </a:r>
            <a:r>
              <a:rPr lang="en-GB" sz="2000" dirty="0" smtClean="0">
                <a:latin typeface="Arial" panose="020B0604020202020204" pitchFamily="34" charset="0"/>
                <a:cs typeface="Arial" panose="020B0604020202020204" pitchFamily="34" charset="0"/>
              </a:rPr>
              <a:t>credibility/transparency /density </a:t>
            </a:r>
            <a:r>
              <a:rPr lang="en-GB" sz="2000" dirty="0">
                <a:latin typeface="Arial" panose="020B0604020202020204" pitchFamily="34" charset="0"/>
                <a:cs typeface="Arial" panose="020B0604020202020204" pitchFamily="34" charset="0"/>
              </a:rPr>
              <a:t>in qualitative methods. Reliability and </a:t>
            </a:r>
            <a:r>
              <a:rPr lang="en-GB" sz="2000" dirty="0" smtClean="0">
                <a:latin typeface="Arial" panose="020B0604020202020204" pitchFamily="34" charset="0"/>
                <a:cs typeface="Arial" panose="020B0604020202020204" pitchFamily="34" charset="0"/>
              </a:rPr>
              <a:t>validity. </a:t>
            </a:r>
            <a:r>
              <a:rPr lang="en-GB" sz="2000" dirty="0">
                <a:latin typeface="Arial" panose="020B0604020202020204" pitchFamily="34" charset="0"/>
                <a:cs typeface="Arial" panose="020B0604020202020204" pitchFamily="34" charset="0"/>
              </a:rPr>
              <a:t>Although the terms ‘objectivity’ and ‘bias’ are often used to refer to the same issues, it is helpful to reserve them for different dimensions of the ... </a:t>
            </a:r>
            <a:r>
              <a:rPr lang="en-GB" sz="2200" dirty="0" smtClean="0">
                <a:latin typeface="Arial" panose="020B0604020202020204" pitchFamily="34" charset="0"/>
                <a:cs typeface="Arial" panose="020B0604020202020204" pitchFamily="34" charset="0"/>
                <a:hlinkClick r:id="rId2"/>
              </a:rPr>
              <a:t>https</a:t>
            </a:r>
            <a:r>
              <a:rPr lang="en-GB" sz="2200" dirty="0">
                <a:latin typeface="Arial" panose="020B0604020202020204" pitchFamily="34" charset="0"/>
                <a:cs typeface="Arial" panose="020B0604020202020204" pitchFamily="34" charset="0"/>
                <a:hlinkClick r:id="rId2"/>
              </a:rPr>
              <a:t>://</a:t>
            </a:r>
            <a:r>
              <a:rPr lang="en-GB" sz="2200" dirty="0" smtClean="0">
                <a:latin typeface="Arial" panose="020B0604020202020204" pitchFamily="34" charset="0"/>
                <a:cs typeface="Arial" panose="020B0604020202020204" pitchFamily="34" charset="0"/>
                <a:hlinkClick r:id="rId2"/>
              </a:rPr>
              <a:t>srmo.sagepub.com/view/key-concepts-in-social-research/n32.xml</a:t>
            </a:r>
            <a:r>
              <a:rPr lang="en-GB" sz="2200" dirty="0" smtClean="0">
                <a:latin typeface="Arial" panose="020B0604020202020204" pitchFamily="34" charset="0"/>
                <a:cs typeface="Arial" panose="020B0604020202020204" pitchFamily="34" charset="0"/>
              </a:rPr>
              <a:t> </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68028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560" y="692696"/>
            <a:ext cx="8280920" cy="5355312"/>
          </a:xfrm>
          <a:prstGeom prst="rect">
            <a:avLst/>
          </a:prstGeom>
          <a:noFill/>
        </p:spPr>
        <p:txBody>
          <a:bodyPr wrap="square" rtlCol="0">
            <a:spAutoFit/>
          </a:bodyPr>
          <a:lstStyle/>
          <a:p>
            <a:r>
              <a:rPr lang="en-GB" sz="2400" dirty="0"/>
              <a:t>D</a:t>
            </a:r>
            <a:r>
              <a:rPr lang="en-GB" sz="2400" dirty="0" smtClean="0"/>
              <a:t>eepening criticality </a:t>
            </a:r>
            <a:r>
              <a:rPr lang="en-GB" sz="2400" dirty="0" smtClean="0">
                <a:latin typeface="Arial" panose="020B0604020202020204" pitchFamily="34" charset="0"/>
                <a:cs typeface="Arial" panose="020B0604020202020204" pitchFamily="34" charset="0"/>
              </a:rPr>
              <a:t>“Introspection </a:t>
            </a:r>
            <a:r>
              <a:rPr lang="en-GB" sz="2400" dirty="0">
                <a:latin typeface="Arial" panose="020B0604020202020204" pitchFamily="34" charset="0"/>
                <a:cs typeface="Arial" panose="020B0604020202020204" pitchFamily="34" charset="0"/>
              </a:rPr>
              <a:t>and intersubjective reflection without critical self-analysis </a:t>
            </a:r>
            <a:r>
              <a:rPr lang="en-GB" sz="2400" dirty="0" smtClean="0">
                <a:latin typeface="Arial" panose="020B0604020202020204" pitchFamily="34" charset="0"/>
                <a:cs typeface="Arial" panose="020B0604020202020204" pitchFamily="34" charset="0"/>
              </a:rPr>
              <a:t>is…of limited </a:t>
            </a:r>
            <a:r>
              <a:rPr lang="en-GB" sz="2400" dirty="0">
                <a:latin typeface="Arial" panose="020B0604020202020204" pitchFamily="34" charset="0"/>
                <a:cs typeface="Arial" panose="020B0604020202020204" pitchFamily="34" charset="0"/>
              </a:rPr>
              <a:t>value and open to the charge of self-indulgence. Collaborative </a:t>
            </a:r>
            <a:r>
              <a:rPr lang="en-GB" sz="2400" dirty="0" smtClean="0">
                <a:latin typeface="Arial" panose="020B0604020202020204" pitchFamily="34" charset="0"/>
                <a:cs typeface="Arial" panose="020B0604020202020204" pitchFamily="34" charset="0"/>
              </a:rPr>
              <a:t>reflexivity which </a:t>
            </a:r>
            <a:r>
              <a:rPr lang="en-GB" sz="2400" dirty="0">
                <a:latin typeface="Arial" panose="020B0604020202020204" pitchFamily="34" charset="0"/>
                <a:cs typeface="Arial" panose="020B0604020202020204" pitchFamily="34" charset="0"/>
              </a:rPr>
              <a:t>fails to reveal conflicting voices and lacks a well-grounded </a:t>
            </a:r>
            <a:r>
              <a:rPr lang="en-GB" sz="2400" dirty="0" smtClean="0">
                <a:latin typeface="Arial" panose="020B0604020202020204" pitchFamily="34" charset="0"/>
                <a:cs typeface="Arial" panose="020B0604020202020204" pitchFamily="34" charset="0"/>
              </a:rPr>
              <a:t>critical rationale </a:t>
            </a:r>
            <a:r>
              <a:rPr lang="en-GB" sz="2400" dirty="0">
                <a:latin typeface="Arial" panose="020B0604020202020204" pitchFamily="34" charset="0"/>
                <a:cs typeface="Arial" panose="020B0604020202020204" pitchFamily="34" charset="0"/>
              </a:rPr>
              <a:t>can rhetorically disguise inequalities present. In the case of </a:t>
            </a:r>
            <a:r>
              <a:rPr lang="en-GB" sz="2400" dirty="0" smtClean="0">
                <a:latin typeface="Arial" panose="020B0604020202020204" pitchFamily="34" charset="0"/>
                <a:cs typeface="Arial" panose="020B0604020202020204" pitchFamily="34" charset="0"/>
              </a:rPr>
              <a:t>reflexivity as </a:t>
            </a:r>
            <a:r>
              <a:rPr lang="en-GB" sz="2400" dirty="0">
                <a:latin typeface="Arial" panose="020B0604020202020204" pitchFamily="34" charset="0"/>
                <a:cs typeface="Arial" panose="020B0604020202020204" pitchFamily="34" charset="0"/>
              </a:rPr>
              <a:t>social critique, it is naïve, if not disingenuous, to pay lip-service to the </a:t>
            </a:r>
            <a:r>
              <a:rPr lang="en-GB" sz="2400" dirty="0" smtClean="0">
                <a:latin typeface="Arial" panose="020B0604020202020204" pitchFamily="34" charset="0"/>
                <a:cs typeface="Arial" panose="020B0604020202020204" pitchFamily="34" charset="0"/>
              </a:rPr>
              <a:t>power dimension </a:t>
            </a:r>
            <a:r>
              <a:rPr lang="en-GB" sz="2400" dirty="0">
                <a:latin typeface="Arial" panose="020B0604020202020204" pitchFamily="34" charset="0"/>
                <a:cs typeface="Arial" panose="020B0604020202020204" pitchFamily="34" charset="0"/>
              </a:rPr>
              <a:t>by assuming a fixed and knowable subject position: the focus, instead</a:t>
            </a:r>
            <a:r>
              <a:rPr lang="en-GB" sz="2400" dirty="0" smtClean="0">
                <a:latin typeface="Arial" panose="020B0604020202020204" pitchFamily="34" charset="0"/>
                <a:cs typeface="Arial" panose="020B0604020202020204" pitchFamily="34" charset="0"/>
              </a:rPr>
              <a:t>, needs </a:t>
            </a:r>
            <a:r>
              <a:rPr lang="en-GB" sz="2400" dirty="0">
                <a:latin typeface="Arial" panose="020B0604020202020204" pitchFamily="34" charset="0"/>
                <a:cs typeface="Arial" panose="020B0604020202020204" pitchFamily="34" charset="0"/>
              </a:rPr>
              <a:t>to be on the diverse and shifting positions mutually adopted. Finally </a:t>
            </a:r>
            <a:r>
              <a:rPr lang="en-GB" sz="2400" dirty="0" smtClean="0">
                <a:latin typeface="Arial" panose="020B0604020202020204" pitchFamily="34" charset="0"/>
                <a:cs typeface="Arial" panose="020B0604020202020204" pitchFamily="34" charset="0"/>
              </a:rPr>
              <a:t>ironic deconstructions</a:t>
            </a:r>
            <a:r>
              <a:rPr lang="en-GB" sz="2400" dirty="0">
                <a:latin typeface="Arial" panose="020B0604020202020204" pitchFamily="34" charset="0"/>
                <a:cs typeface="Arial" panose="020B0604020202020204" pitchFamily="34" charset="0"/>
              </a:rPr>
              <a:t>, taken too far, can become irritating rather than </a:t>
            </a:r>
            <a:r>
              <a:rPr lang="en-GB" sz="2400" dirty="0" smtClean="0">
                <a:latin typeface="Arial" panose="020B0604020202020204" pitchFamily="34" charset="0"/>
                <a:cs typeface="Arial" panose="020B0604020202020204" pitchFamily="34" charset="0"/>
              </a:rPr>
              <a:t>thought provoking</a:t>
            </a:r>
            <a:r>
              <a:rPr lang="en-GB" sz="2400" dirty="0">
                <a:latin typeface="Arial" panose="020B0604020202020204" pitchFamily="34" charset="0"/>
                <a:cs typeface="Arial" panose="020B0604020202020204" pitchFamily="34" charset="0"/>
              </a:rPr>
              <a:t>.”</a:t>
            </a:r>
          </a:p>
          <a:p>
            <a:r>
              <a:rPr lang="en-GB" dirty="0"/>
              <a:t>(Finlay, 2003, p.17</a:t>
            </a:r>
            <a:r>
              <a:rPr lang="en-GB" dirty="0" smtClean="0"/>
              <a:t>) </a:t>
            </a:r>
            <a:r>
              <a:rPr lang="en-GB" dirty="0"/>
              <a:t>Finlay, L. (2003) Mapping multiple routes. In </a:t>
            </a:r>
            <a:r>
              <a:rPr lang="en-GB" dirty="0" err="1"/>
              <a:t>L.Finlay</a:t>
            </a:r>
            <a:r>
              <a:rPr lang="en-GB" dirty="0"/>
              <a:t> and B. Gough (eds.) </a:t>
            </a:r>
            <a:r>
              <a:rPr lang="en-GB" i="1" dirty="0"/>
              <a:t>Reflexivity: a practical </a:t>
            </a:r>
            <a:r>
              <a:rPr lang="en-GB" i="1" dirty="0" smtClean="0"/>
              <a:t>guide for </a:t>
            </a:r>
            <a:r>
              <a:rPr lang="en-GB" i="1" dirty="0"/>
              <a:t>researchers in health and social sciences. </a:t>
            </a:r>
            <a:r>
              <a:rPr lang="en-GB" dirty="0"/>
              <a:t>Oxford: Blackwell Publishing.</a:t>
            </a:r>
            <a:endParaRPr lang="en-GB" dirty="0"/>
          </a:p>
        </p:txBody>
      </p:sp>
    </p:spTree>
    <p:extLst>
      <p:ext uri="{BB962C8B-B14F-4D97-AF65-F5344CB8AC3E}">
        <p14:creationId xmlns:p14="http://schemas.microsoft.com/office/powerpoint/2010/main" val="39772627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560" y="692696"/>
            <a:ext cx="8280920" cy="4893647"/>
          </a:xfrm>
          <a:prstGeom prst="rect">
            <a:avLst/>
          </a:prstGeom>
          <a:noFill/>
        </p:spPr>
        <p:txBody>
          <a:bodyPr wrap="square" rtlCol="0">
            <a:spAutoFit/>
          </a:bodyPr>
          <a:lstStyle/>
          <a:p>
            <a:r>
              <a:rPr lang="en-GB" sz="2400" dirty="0" smtClean="0"/>
              <a:t>Engagement </a:t>
            </a:r>
            <a:r>
              <a:rPr lang="en-GB" sz="2400" dirty="0"/>
              <a:t>in critical, more reflexive, reflection is to link </a:t>
            </a:r>
            <a:r>
              <a:rPr lang="en-GB" sz="2400" dirty="0" smtClean="0"/>
              <a:t>skills with </a:t>
            </a:r>
            <a:r>
              <a:rPr lang="en-GB" sz="2400" dirty="0"/>
              <a:t>the critical analysis demanded when doing research. </a:t>
            </a:r>
            <a:r>
              <a:rPr lang="en-GB" sz="2400" dirty="0" smtClean="0"/>
              <a:t>E.g.</a:t>
            </a:r>
          </a:p>
          <a:p>
            <a:pPr marL="457200" indent="-457200">
              <a:buAutoNum type="arabicParenR"/>
            </a:pPr>
            <a:r>
              <a:rPr lang="en-GB" sz="2400" i="1" dirty="0" err="1" smtClean="0"/>
              <a:t>ethnomethodological</a:t>
            </a:r>
            <a:r>
              <a:rPr lang="en-GB" sz="2400" i="1" dirty="0" smtClean="0"/>
              <a:t> </a:t>
            </a:r>
            <a:r>
              <a:rPr lang="en-GB" sz="2400" dirty="0"/>
              <a:t>analysis – examining taken-for-granted assumptions and rules of everyday social behaviour</a:t>
            </a:r>
            <a:r>
              <a:rPr lang="en-GB" sz="2400" dirty="0" smtClean="0"/>
              <a:t>; </a:t>
            </a:r>
          </a:p>
          <a:p>
            <a:pPr marL="457200" indent="-457200">
              <a:buAutoNum type="arabicParenR"/>
            </a:pPr>
            <a:r>
              <a:rPr lang="en-GB" sz="2400" i="1" dirty="0" smtClean="0"/>
              <a:t>hermeneutic </a:t>
            </a:r>
            <a:r>
              <a:rPr lang="en-GB" sz="2400" i="1" dirty="0"/>
              <a:t>phenomenological </a:t>
            </a:r>
            <a:r>
              <a:rPr lang="en-GB" sz="2400" dirty="0"/>
              <a:t>analysis – reflecting on </a:t>
            </a:r>
            <a:r>
              <a:rPr lang="en-GB" sz="2400" dirty="0" smtClean="0"/>
              <a:t>interpretations of </a:t>
            </a:r>
            <a:r>
              <a:rPr lang="en-GB" sz="2400" dirty="0"/>
              <a:t>both the learner’s experience and the phenomena being studied so as to move beyond the partiality of previous understandings;</a:t>
            </a:r>
          </a:p>
          <a:p>
            <a:pPr marL="457200" indent="-457200"/>
            <a:r>
              <a:rPr lang="en-GB" sz="2400" dirty="0"/>
              <a:t>3) </a:t>
            </a:r>
            <a:r>
              <a:rPr lang="en-GB" sz="2400" i="1" dirty="0"/>
              <a:t>discursive analysis </a:t>
            </a:r>
            <a:r>
              <a:rPr lang="en-GB" sz="2400" dirty="0"/>
              <a:t>– probing how speech and texts construct social ‘truths’</a:t>
            </a:r>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537891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www.w3.org/XML/1998/namespace"/>
    <ds:schemaRef ds:uri="http://schemas.microsoft.com/office/2006/documentManagement/types"/>
    <ds:schemaRef ds:uri="http://purl.org/dc/terms/"/>
    <ds:schemaRef ds:uri="http://purl.org/dc/dcmitype/"/>
    <ds:schemaRef ds:uri="http://schemas.microsoft.com/office/infopath/2007/PartnerControls"/>
    <ds:schemaRef ds:uri="http://schemas.openxmlformats.org/package/2006/metadata/core-properti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375</TotalTime>
  <Words>645</Words>
  <Application>Microsoft Office PowerPoint</Application>
  <PresentationFormat>On-screen Show (4:3)</PresentationFormat>
  <Paragraphs>37</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37</cp:revision>
  <dcterms:created xsi:type="dcterms:W3CDTF">2015-04-14T15:21:28Z</dcterms:created>
  <dcterms:modified xsi:type="dcterms:W3CDTF">2015-10-19T20:17:48Z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