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7" r:id="rId1"/>
  </p:sldMasterIdLst>
  <p:notesMasterIdLst>
    <p:notesMasterId r:id="rId15"/>
  </p:notesMasterIdLst>
  <p:sldIdLst>
    <p:sldId id="256" r:id="rId2"/>
    <p:sldId id="257" r:id="rId3"/>
    <p:sldId id="258" r:id="rId4"/>
    <p:sldId id="274" r:id="rId5"/>
    <p:sldId id="263" r:id="rId6"/>
    <p:sldId id="275" r:id="rId7"/>
    <p:sldId id="261" r:id="rId8"/>
    <p:sldId id="278" r:id="rId9"/>
    <p:sldId id="259" r:id="rId10"/>
    <p:sldId id="268" r:id="rId11"/>
    <p:sldId id="264" r:id="rId12"/>
    <p:sldId id="279" r:id="rId13"/>
    <p:sldId id="280" r:id="rId14"/>
  </p:sldIdLst>
  <p:sldSz cx="9144000" cy="5143500" type="screen16x9"/>
  <p:notesSz cx="6858000" cy="9144000"/>
  <p:embeddedFontLst>
    <p:embeddedFont>
      <p:font typeface="Cambria" panose="02040503050406030204" pitchFamily="18" charset="0"/>
      <p:regular r:id="rId16"/>
      <p:bold r:id="rId17"/>
      <p:italic r:id="rId18"/>
      <p:boldItalic r:id="rId19"/>
    </p:embeddedFont>
    <p:embeddedFont>
      <p:font typeface="Kodchasan Medium" pitchFamily="2" charset="-34"/>
      <p:regular r:id="rId20"/>
      <p:bold r:id="rId21"/>
      <p:italic r:id="rId22"/>
      <p:boldItalic r:id="rId23"/>
    </p:embeddedFont>
    <p:embeddedFont>
      <p:font typeface="Open Sans" panose="020B0606030504020204" pitchFamily="34" charset="0"/>
      <p:regular r:id="rId24"/>
      <p:bold r:id="rId25"/>
      <p:italic r:id="rId26"/>
      <p:boldItalic r:id="rId27"/>
    </p:embeddedFont>
    <p:embeddedFont>
      <p:font typeface="Palanquin" panose="020B0004020203020204" pitchFamily="34" charset="77"/>
      <p:regular r:id="rId28"/>
      <p:bold r:id="rId29"/>
    </p:embeddedFont>
    <p:embeddedFont>
      <p:font typeface="Palanquin Dark" panose="020B0004020203020204" pitchFamily="34" charset="77"/>
      <p:regular r:id="rId30"/>
      <p:bold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62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2e200f52062_1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g2e200f52062_1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2e200f52062_1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g2e200f52062_1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2e200f52062_1_1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g2e200f52062_1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2e200f52062_1_2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 name="Google Shape;257;g2e200f52062_1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2e200f52062_1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(Interventions)</a:t>
            </a:r>
          </a:p>
          <a:p>
            <a:pPr marL="0" lvl="0" indent="0" algn="l" rtl="0">
              <a:spcBef>
                <a:spcPts val="0"/>
              </a:spcBef>
              <a:spcAft>
                <a:spcPts val="0"/>
              </a:spcAft>
              <a:buNone/>
            </a:pPr>
            <a:r>
              <a:rPr lang="en-GB" dirty="0"/>
              <a:t>Research on </a:t>
            </a:r>
            <a:r>
              <a:rPr lang="en-GB" dirty="0" err="1"/>
              <a:t>cohlear</a:t>
            </a:r>
            <a:r>
              <a:rPr lang="en-GB" dirty="0"/>
              <a:t> implant</a:t>
            </a:r>
          </a:p>
          <a:p>
            <a:pPr marL="0" lvl="0" indent="0" algn="l" rtl="0">
              <a:spcBef>
                <a:spcPts val="0"/>
              </a:spcBef>
              <a:spcAft>
                <a:spcPts val="0"/>
              </a:spcAft>
              <a:buNone/>
            </a:pPr>
            <a:r>
              <a:rPr lang="en-GB" dirty="0"/>
              <a:t>- how serve re the diagnosis’s require a </a:t>
            </a:r>
            <a:r>
              <a:rPr lang="en-GB" dirty="0" err="1"/>
              <a:t>cohlear</a:t>
            </a:r>
            <a:r>
              <a:rPr lang="en-GB" dirty="0"/>
              <a:t> implant</a:t>
            </a:r>
          </a:p>
          <a:p>
            <a:pPr marL="0" lvl="0" indent="0" algn="l" rtl="0">
              <a:spcBef>
                <a:spcPts val="0"/>
              </a:spcBef>
              <a:spcAft>
                <a:spcPts val="0"/>
              </a:spcAft>
              <a:buNone/>
            </a:pPr>
            <a:r>
              <a:rPr lang="en-GB" dirty="0"/>
              <a:t>-statistics on how technology has impacted health care world</a:t>
            </a:r>
          </a:p>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r>
              <a:rPr lang="en-GB" dirty="0"/>
              <a:t>Support </a:t>
            </a:r>
          </a:p>
          <a:p>
            <a:pPr marL="0" lvl="0" indent="0" algn="l" rtl="0">
              <a:spcBef>
                <a:spcPts val="0"/>
              </a:spcBef>
              <a:spcAft>
                <a:spcPts val="0"/>
              </a:spcAft>
              <a:buNone/>
            </a:pPr>
            <a:r>
              <a:rPr lang="en-GB" dirty="0"/>
              <a:t>Link how in BSL has become mandatory in needed interviews, court proceedings, hearings, public forums etc(INCLUSION-</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
        <p:nvSpPr>
          <p:cNvPr id="309" name="Google Shape;309;g2e200f52062_1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2e200f52062_1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a:p>
            <a:pPr marL="0" indent="0">
              <a:buNone/>
            </a:pPr>
            <a:endParaRPr lang="en-GB" dirty="0"/>
          </a:p>
          <a:p>
            <a:pPr marL="0" indent="0">
              <a:buNone/>
            </a:pPr>
            <a:r>
              <a:rPr lang="en-GB" dirty="0"/>
              <a:t>A review taken on the physical activity of disabled children to non </a:t>
            </a:r>
            <a:r>
              <a:rPr lang="en-GB" dirty="0" err="1"/>
              <a:t>sidabled</a:t>
            </a:r>
            <a:r>
              <a:rPr lang="en-GB" dirty="0"/>
              <a:t> children proved how more active non </a:t>
            </a:r>
            <a:r>
              <a:rPr lang="en-GB" dirty="0" err="1"/>
              <a:t>disbaled</a:t>
            </a:r>
            <a:r>
              <a:rPr lang="en-GB" dirty="0"/>
              <a:t> children are to </a:t>
            </a:r>
            <a:r>
              <a:rPr lang="en-GB" dirty="0" err="1"/>
              <a:t>diabled</a:t>
            </a:r>
            <a:r>
              <a:rPr lang="en-GB" dirty="0"/>
              <a:t> children. This </a:t>
            </a:r>
            <a:r>
              <a:rPr lang="en-GB" dirty="0" err="1"/>
              <a:t>brigns</a:t>
            </a:r>
            <a:r>
              <a:rPr lang="en-GB" dirty="0"/>
              <a:t> up the </a:t>
            </a:r>
            <a:r>
              <a:rPr lang="en-GB" dirty="0" err="1"/>
              <a:t>quaetion</a:t>
            </a:r>
            <a:r>
              <a:rPr lang="en-GB" dirty="0"/>
              <a:t> of </a:t>
            </a:r>
            <a:r>
              <a:rPr lang="en-GB" dirty="0" err="1"/>
              <a:t>saafegurding</a:t>
            </a:r>
            <a:r>
              <a:rPr lang="en-GB" dirty="0"/>
              <a:t> and how to create and inclusive </a:t>
            </a:r>
            <a:r>
              <a:rPr lang="en-GB" dirty="0" err="1"/>
              <a:t>enviroment</a:t>
            </a:r>
            <a:r>
              <a:rPr lang="en-GB" dirty="0"/>
              <a:t> for sports. </a:t>
            </a:r>
          </a:p>
          <a:p>
            <a:pPr marL="0" indent="0">
              <a:buNone/>
            </a:pPr>
            <a:endParaRPr lang="en-GB" dirty="0"/>
          </a:p>
          <a:p>
            <a:pPr marL="0" indent="0">
              <a:buNone/>
            </a:pPr>
            <a:r>
              <a:rPr lang="en-GB" dirty="0"/>
              <a:t>A key social determinant studied in children with Hearing impairment revealed children </a:t>
            </a:r>
            <a:r>
              <a:rPr lang="en-GB" dirty="0" err="1"/>
              <a:t>sjowed</a:t>
            </a:r>
            <a:r>
              <a:rPr lang="en-GB" dirty="0"/>
              <a:t> delayed patterns in Theory of mind concepts.Theory of mind(TOM)  typically develops around ages 3-5 years.</a:t>
            </a:r>
          </a:p>
          <a:p>
            <a:pPr marL="0" indent="0">
              <a:buNone/>
            </a:pPr>
            <a:endParaRPr lang="en-GB" dirty="0"/>
          </a:p>
          <a:p>
            <a:pPr marL="0" indent="0">
              <a:buNone/>
            </a:pPr>
            <a:endParaRPr lang="en-GB" dirty="0"/>
          </a:p>
          <a:p>
            <a:pPr marL="0" indent="0">
              <a:buNone/>
            </a:pPr>
            <a:endParaRPr lang="en-GB" dirty="0"/>
          </a:p>
          <a:p>
            <a:pPr marL="0" indent="0">
              <a:buNone/>
            </a:pPr>
            <a:r>
              <a:rPr lang="en-GB" dirty="0"/>
              <a:t>Almost 21% of PHL children report to have at least one </a:t>
            </a:r>
            <a:r>
              <a:rPr lang="en-GB" dirty="0" err="1"/>
              <a:t>psychologicl</a:t>
            </a:r>
            <a:r>
              <a:rPr lang="en-GB" dirty="0"/>
              <a:t> condition (depression, social anxiety) compared to about 12% of hearing children. – link to national deaf society support groups </a:t>
            </a:r>
          </a:p>
        </p:txBody>
      </p:sp>
      <p:sp>
        <p:nvSpPr>
          <p:cNvPr id="171" name="Google Shape;171;g2e200f52062_1_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2e200f52062_1_2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 name="Google Shape;257;g2e200f52062_1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a:extLst>
            <a:ext uri="{FF2B5EF4-FFF2-40B4-BE49-F238E27FC236}">
              <a16:creationId xmlns:a16="http://schemas.microsoft.com/office/drawing/2014/main" id="{2884393A-D389-EEB0-809C-EE276C5835E7}"/>
            </a:ext>
          </a:extLst>
        </p:cNvPr>
        <p:cNvGrpSpPr/>
        <p:nvPr/>
      </p:nvGrpSpPr>
      <p:grpSpPr>
        <a:xfrm>
          <a:off x="0" y="0"/>
          <a:ext cx="0" cy="0"/>
          <a:chOff x="0" y="0"/>
          <a:chExt cx="0" cy="0"/>
        </a:xfrm>
      </p:grpSpPr>
      <p:sp>
        <p:nvSpPr>
          <p:cNvPr id="308" name="Google Shape;308;g2e200f52062_1_296:notes">
            <a:extLst>
              <a:ext uri="{FF2B5EF4-FFF2-40B4-BE49-F238E27FC236}">
                <a16:creationId xmlns:a16="http://schemas.microsoft.com/office/drawing/2014/main" id="{F636E982-0431-4EEF-FA9C-B774E81BB54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r>
              <a:rPr lang="en"/>
              <a:t>"Among white </a:t>
            </a:r>
            <a:r>
              <a:rPr lang="en" err="1"/>
              <a:t>british</a:t>
            </a:r>
            <a:r>
              <a:rPr lang="en"/>
              <a:t> people, Pensioners were most likely out of all age groups to be in persistent low income </a:t>
            </a:r>
            <a:r>
              <a:rPr lang="en" err="1"/>
              <a:t>thersh</a:t>
            </a:r>
            <a:r>
              <a:rPr lang="en"/>
              <a:t> (11%)" (</a:t>
            </a:r>
            <a:r>
              <a:rPr lang="en" err="1"/>
              <a:t>governmenr</a:t>
            </a:r>
            <a:r>
              <a:rPr lang="en"/>
              <a:t> digital service, 2022).</a:t>
            </a:r>
            <a:endParaRPr lang="en-US"/>
          </a:p>
        </p:txBody>
      </p:sp>
      <p:sp>
        <p:nvSpPr>
          <p:cNvPr id="309" name="Google Shape;309;g2e200f52062_1_296:notes">
            <a:extLst>
              <a:ext uri="{FF2B5EF4-FFF2-40B4-BE49-F238E27FC236}">
                <a16:creationId xmlns:a16="http://schemas.microsoft.com/office/drawing/2014/main" id="{9FDC8D0A-69BA-4D0D-F794-1846D5E0700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4303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2e200f52062_1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r>
              <a:rPr lang="en-GB"/>
              <a:t>There are financial support groups, polices and pension schemes. </a:t>
            </a:r>
            <a:endParaRPr lang="en-US"/>
          </a:p>
          <a:p>
            <a:pPr marL="0" indent="0">
              <a:buNone/>
            </a:pPr>
            <a:endParaRPr lang="en-GB"/>
          </a:p>
        </p:txBody>
      </p:sp>
      <p:sp>
        <p:nvSpPr>
          <p:cNvPr id="171" name="Google Shape;171;g2e200f52062_1_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2e200f52062_1_3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9" name="Google Shape;409;g2e200f52062_1_3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2e200f52062_1_3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2" name="Google Shape;332;g2e200f52062_1_3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a:extLst>
            <a:ext uri="{FF2B5EF4-FFF2-40B4-BE49-F238E27FC236}">
              <a16:creationId xmlns:a16="http://schemas.microsoft.com/office/drawing/2014/main" id="{BC5E47AC-8C29-5DEF-A2B8-08BAF9A67B63}"/>
            </a:ext>
          </a:extLst>
        </p:cNvPr>
        <p:cNvGrpSpPr/>
        <p:nvPr/>
      </p:nvGrpSpPr>
      <p:grpSpPr>
        <a:xfrm>
          <a:off x="0" y="0"/>
          <a:ext cx="0" cy="0"/>
          <a:chOff x="0" y="0"/>
          <a:chExt cx="0" cy="0"/>
        </a:xfrm>
      </p:grpSpPr>
      <p:sp>
        <p:nvSpPr>
          <p:cNvPr id="331" name="Google Shape;331;g2e200f52062_1_318:notes">
            <a:extLst>
              <a:ext uri="{FF2B5EF4-FFF2-40B4-BE49-F238E27FC236}">
                <a16:creationId xmlns:a16="http://schemas.microsoft.com/office/drawing/2014/main" id="{5272C4E8-EBE2-4D51-76E6-E521C105E3D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2" name="Google Shape;332;g2e200f52062_1_318:notes">
            <a:extLst>
              <a:ext uri="{FF2B5EF4-FFF2-40B4-BE49-F238E27FC236}">
                <a16:creationId xmlns:a16="http://schemas.microsoft.com/office/drawing/2014/main" id="{DF95FAA8-9E28-E117-98EC-DFFC27594F6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7865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a:extLst>
            <a:ext uri="{FF2B5EF4-FFF2-40B4-BE49-F238E27FC236}">
              <a16:creationId xmlns:a16="http://schemas.microsoft.com/office/drawing/2014/main" id="{6FBAA11F-F62B-0347-017D-06AF639FE316}"/>
            </a:ext>
          </a:extLst>
        </p:cNvPr>
        <p:cNvGrpSpPr/>
        <p:nvPr/>
      </p:nvGrpSpPr>
      <p:grpSpPr>
        <a:xfrm>
          <a:off x="0" y="0"/>
          <a:ext cx="0" cy="0"/>
          <a:chOff x="0" y="0"/>
          <a:chExt cx="0" cy="0"/>
        </a:xfrm>
      </p:grpSpPr>
      <p:sp>
        <p:nvSpPr>
          <p:cNvPr id="331" name="Google Shape;331;g2e200f52062_1_318:notes">
            <a:extLst>
              <a:ext uri="{FF2B5EF4-FFF2-40B4-BE49-F238E27FC236}">
                <a16:creationId xmlns:a16="http://schemas.microsoft.com/office/drawing/2014/main" id="{A72A16D5-0E7C-AA03-4B5F-D4C32512E3D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2" name="Google Shape;332;g2e200f52062_1_318:notes">
            <a:extLst>
              <a:ext uri="{FF2B5EF4-FFF2-40B4-BE49-F238E27FC236}">
                <a16:creationId xmlns:a16="http://schemas.microsoft.com/office/drawing/2014/main" id="{A3641F8D-6943-D5F9-E93C-57072B60C77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315659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3575" y="-7125"/>
            <a:ext cx="9144000" cy="2750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alanquin Dark"/>
              <a:ea typeface="Palanquin Dark"/>
              <a:cs typeface="Palanquin Dark"/>
              <a:sym typeface="Palanquin Dark"/>
            </a:endParaRPr>
          </a:p>
        </p:txBody>
      </p:sp>
      <p:sp>
        <p:nvSpPr>
          <p:cNvPr id="12" name="Google Shape;12;p2"/>
          <p:cNvSpPr/>
          <p:nvPr/>
        </p:nvSpPr>
        <p:spPr>
          <a:xfrm rot="-779677">
            <a:off x="213581" y="127411"/>
            <a:ext cx="1396163" cy="2058685"/>
          </a:xfrm>
          <a:custGeom>
            <a:avLst/>
            <a:gdLst/>
            <a:ahLst/>
            <a:cxnLst/>
            <a:rect l="l" t="t" r="r" b="b"/>
            <a:pathLst>
              <a:path w="2790583" h="4114800" extrusionOk="0">
                <a:moveTo>
                  <a:pt x="0" y="0"/>
                </a:moveTo>
                <a:lnTo>
                  <a:pt x="2790583" y="0"/>
                </a:lnTo>
                <a:lnTo>
                  <a:pt x="2790583" y="4114800"/>
                </a:lnTo>
                <a:lnTo>
                  <a:pt x="0" y="4114800"/>
                </a:lnTo>
                <a:lnTo>
                  <a:pt x="0" y="0"/>
                </a:lnTo>
                <a:close/>
              </a:path>
            </a:pathLst>
          </a:custGeom>
          <a:blipFill rotWithShape="1">
            <a:blip r:embed="rId2">
              <a:alphaModFix/>
            </a:blip>
            <a:stretch>
              <a:fillRect/>
            </a:stretch>
          </a:blipFill>
          <a:ln>
            <a:noFill/>
          </a:ln>
        </p:spPr>
      </p:sp>
      <p:sp>
        <p:nvSpPr>
          <p:cNvPr id="13" name="Google Shape;13;p2"/>
          <p:cNvSpPr/>
          <p:nvPr/>
        </p:nvSpPr>
        <p:spPr>
          <a:xfrm rot="1470904">
            <a:off x="-44775" y="1676085"/>
            <a:ext cx="2024062" cy="2057734"/>
          </a:xfrm>
          <a:custGeom>
            <a:avLst/>
            <a:gdLst/>
            <a:ahLst/>
            <a:cxnLst/>
            <a:rect l="l" t="t" r="r" b="b"/>
            <a:pathLst>
              <a:path w="4047467" h="4114800" extrusionOk="0">
                <a:moveTo>
                  <a:pt x="0" y="0"/>
                </a:moveTo>
                <a:lnTo>
                  <a:pt x="4047466" y="0"/>
                </a:lnTo>
                <a:lnTo>
                  <a:pt x="4047466" y="4114800"/>
                </a:lnTo>
                <a:lnTo>
                  <a:pt x="0" y="4114800"/>
                </a:lnTo>
                <a:lnTo>
                  <a:pt x="0" y="0"/>
                </a:lnTo>
                <a:close/>
              </a:path>
            </a:pathLst>
          </a:custGeom>
          <a:blipFill rotWithShape="1">
            <a:blip r:embed="rId3">
              <a:alphaModFix/>
            </a:blip>
            <a:stretch>
              <a:fillRect/>
            </a:stretch>
          </a:blipFill>
          <a:ln>
            <a:noFill/>
          </a:ln>
        </p:spPr>
      </p:sp>
      <p:sp>
        <p:nvSpPr>
          <p:cNvPr id="14" name="Google Shape;14;p2"/>
          <p:cNvSpPr/>
          <p:nvPr/>
        </p:nvSpPr>
        <p:spPr>
          <a:xfrm rot="4637080">
            <a:off x="2389378" y="-306136"/>
            <a:ext cx="1211405" cy="2056397"/>
          </a:xfrm>
          <a:custGeom>
            <a:avLst/>
            <a:gdLst/>
            <a:ahLst/>
            <a:cxnLst/>
            <a:rect l="l" t="t" r="r" b="b"/>
            <a:pathLst>
              <a:path w="2423991" h="4114800" extrusionOk="0">
                <a:moveTo>
                  <a:pt x="0" y="0"/>
                </a:moveTo>
                <a:lnTo>
                  <a:pt x="2423992" y="0"/>
                </a:lnTo>
                <a:lnTo>
                  <a:pt x="2423992" y="4114800"/>
                </a:lnTo>
                <a:lnTo>
                  <a:pt x="0" y="4114800"/>
                </a:lnTo>
                <a:lnTo>
                  <a:pt x="0" y="0"/>
                </a:lnTo>
                <a:close/>
              </a:path>
            </a:pathLst>
          </a:custGeom>
          <a:blipFill rotWithShape="1">
            <a:blip r:embed="rId4">
              <a:alphaModFix/>
            </a:blip>
            <a:stretch>
              <a:fillRect/>
            </a:stretch>
          </a:blipFill>
          <a:ln>
            <a:noFill/>
          </a:ln>
        </p:spPr>
      </p:sp>
      <p:sp>
        <p:nvSpPr>
          <p:cNvPr id="15" name="Google Shape;15;p2"/>
          <p:cNvSpPr/>
          <p:nvPr/>
        </p:nvSpPr>
        <p:spPr>
          <a:xfrm>
            <a:off x="3338842" y="1543050"/>
            <a:ext cx="1727215" cy="1749481"/>
          </a:xfrm>
          <a:custGeom>
            <a:avLst/>
            <a:gdLst/>
            <a:ahLst/>
            <a:cxnLst/>
            <a:rect l="l" t="t" r="r" b="b"/>
            <a:pathLst>
              <a:path w="3454430" h="3498962" extrusionOk="0">
                <a:moveTo>
                  <a:pt x="0" y="0"/>
                </a:moveTo>
                <a:lnTo>
                  <a:pt x="3454430" y="0"/>
                </a:lnTo>
                <a:lnTo>
                  <a:pt x="3454430" y="3498962"/>
                </a:lnTo>
                <a:lnTo>
                  <a:pt x="0" y="3498962"/>
                </a:lnTo>
                <a:lnTo>
                  <a:pt x="0" y="0"/>
                </a:lnTo>
                <a:close/>
              </a:path>
            </a:pathLst>
          </a:custGeom>
          <a:blipFill rotWithShape="1">
            <a:blip r:embed="rId5">
              <a:alphaModFix/>
            </a:blip>
            <a:stretch>
              <a:fillRect/>
            </a:stretch>
          </a:blipFill>
          <a:ln>
            <a:noFill/>
          </a:ln>
        </p:spPr>
      </p:sp>
      <p:sp>
        <p:nvSpPr>
          <p:cNvPr id="16" name="Google Shape;16;p2"/>
          <p:cNvSpPr/>
          <p:nvPr/>
        </p:nvSpPr>
        <p:spPr>
          <a:xfrm rot="1013502">
            <a:off x="4479736" y="33969"/>
            <a:ext cx="1394724" cy="1379509"/>
          </a:xfrm>
          <a:custGeom>
            <a:avLst/>
            <a:gdLst/>
            <a:ahLst/>
            <a:cxnLst/>
            <a:rect l="l" t="t" r="r" b="b"/>
            <a:pathLst>
              <a:path w="2794869" h="2764380" extrusionOk="0">
                <a:moveTo>
                  <a:pt x="0" y="0"/>
                </a:moveTo>
                <a:lnTo>
                  <a:pt x="2794869" y="0"/>
                </a:lnTo>
                <a:lnTo>
                  <a:pt x="2794869" y="2764380"/>
                </a:lnTo>
                <a:lnTo>
                  <a:pt x="0" y="2764380"/>
                </a:lnTo>
                <a:lnTo>
                  <a:pt x="0" y="0"/>
                </a:lnTo>
                <a:close/>
              </a:path>
            </a:pathLst>
          </a:custGeom>
          <a:blipFill rotWithShape="1">
            <a:blip r:embed="rId6">
              <a:alphaModFix/>
            </a:blip>
            <a:stretch>
              <a:fillRect/>
            </a:stretch>
          </a:blipFill>
          <a:ln>
            <a:noFill/>
          </a:ln>
        </p:spPr>
      </p:sp>
      <p:sp>
        <p:nvSpPr>
          <p:cNvPr id="17" name="Google Shape;17;p2"/>
          <p:cNvSpPr/>
          <p:nvPr/>
        </p:nvSpPr>
        <p:spPr>
          <a:xfrm rot="2016649">
            <a:off x="5371085" y="1368864"/>
            <a:ext cx="1893944" cy="1680445"/>
          </a:xfrm>
          <a:custGeom>
            <a:avLst/>
            <a:gdLst/>
            <a:ahLst/>
            <a:cxnLst/>
            <a:rect l="l" t="t" r="r" b="b"/>
            <a:pathLst>
              <a:path w="3777984" h="3352102" extrusionOk="0">
                <a:moveTo>
                  <a:pt x="0" y="0"/>
                </a:moveTo>
                <a:lnTo>
                  <a:pt x="3777984" y="0"/>
                </a:lnTo>
                <a:lnTo>
                  <a:pt x="3777984" y="3352103"/>
                </a:lnTo>
                <a:lnTo>
                  <a:pt x="0" y="3352103"/>
                </a:lnTo>
                <a:lnTo>
                  <a:pt x="0" y="0"/>
                </a:lnTo>
                <a:close/>
              </a:path>
            </a:pathLst>
          </a:custGeom>
          <a:blipFill rotWithShape="1">
            <a:blip r:embed="rId7">
              <a:alphaModFix/>
            </a:blip>
            <a:stretch>
              <a:fillRect/>
            </a:stretch>
          </a:blipFill>
          <a:ln>
            <a:noFill/>
          </a:ln>
        </p:spPr>
      </p:sp>
      <p:sp>
        <p:nvSpPr>
          <p:cNvPr id="18" name="Google Shape;18;p2"/>
          <p:cNvSpPr/>
          <p:nvPr/>
        </p:nvSpPr>
        <p:spPr>
          <a:xfrm rot="4168652">
            <a:off x="6105493" y="438576"/>
            <a:ext cx="1402504" cy="1091403"/>
          </a:xfrm>
          <a:custGeom>
            <a:avLst/>
            <a:gdLst/>
            <a:ahLst/>
            <a:cxnLst/>
            <a:rect l="l" t="t" r="r" b="b"/>
            <a:pathLst>
              <a:path w="2809612" h="2186389" extrusionOk="0">
                <a:moveTo>
                  <a:pt x="0" y="0"/>
                </a:moveTo>
                <a:lnTo>
                  <a:pt x="2809611" y="0"/>
                </a:lnTo>
                <a:lnTo>
                  <a:pt x="2809611" y="2186389"/>
                </a:lnTo>
                <a:lnTo>
                  <a:pt x="0" y="2186389"/>
                </a:lnTo>
                <a:lnTo>
                  <a:pt x="0" y="0"/>
                </a:lnTo>
                <a:close/>
              </a:path>
            </a:pathLst>
          </a:custGeom>
          <a:blipFill rotWithShape="1">
            <a:blip r:embed="rId8">
              <a:alphaModFix/>
            </a:blip>
            <a:stretch>
              <a:fillRect/>
            </a:stretch>
          </a:blipFill>
          <a:ln>
            <a:noFill/>
          </a:ln>
        </p:spPr>
      </p:sp>
      <p:sp>
        <p:nvSpPr>
          <p:cNvPr id="19" name="Google Shape;19;p2"/>
          <p:cNvSpPr/>
          <p:nvPr/>
        </p:nvSpPr>
        <p:spPr>
          <a:xfrm rot="-817112">
            <a:off x="7262056" y="2348812"/>
            <a:ext cx="712211" cy="1341494"/>
          </a:xfrm>
          <a:custGeom>
            <a:avLst/>
            <a:gdLst/>
            <a:ahLst/>
            <a:cxnLst/>
            <a:rect l="l" t="t" r="r" b="b"/>
            <a:pathLst>
              <a:path w="1427190" h="2688201" extrusionOk="0">
                <a:moveTo>
                  <a:pt x="0" y="0"/>
                </a:moveTo>
                <a:lnTo>
                  <a:pt x="1427190" y="0"/>
                </a:lnTo>
                <a:lnTo>
                  <a:pt x="1427190" y="2688201"/>
                </a:lnTo>
                <a:lnTo>
                  <a:pt x="0" y="2688201"/>
                </a:lnTo>
                <a:lnTo>
                  <a:pt x="0" y="0"/>
                </a:lnTo>
                <a:close/>
              </a:path>
            </a:pathLst>
          </a:custGeom>
          <a:blipFill rotWithShape="1">
            <a:blip r:embed="rId9">
              <a:alphaModFix/>
            </a:blip>
            <a:stretch>
              <a:fillRect/>
            </a:stretch>
          </a:blipFill>
          <a:ln>
            <a:noFill/>
          </a:ln>
        </p:spPr>
      </p:sp>
      <p:sp>
        <p:nvSpPr>
          <p:cNvPr id="20" name="Google Shape;20;p2"/>
          <p:cNvSpPr/>
          <p:nvPr/>
        </p:nvSpPr>
        <p:spPr>
          <a:xfrm rot="-1122441">
            <a:off x="7608681" y="-576529"/>
            <a:ext cx="1022612" cy="2052688"/>
          </a:xfrm>
          <a:custGeom>
            <a:avLst/>
            <a:gdLst/>
            <a:ahLst/>
            <a:cxnLst/>
            <a:rect l="l" t="t" r="r" b="b"/>
            <a:pathLst>
              <a:path w="2049919" h="4114800" extrusionOk="0">
                <a:moveTo>
                  <a:pt x="0" y="0"/>
                </a:moveTo>
                <a:lnTo>
                  <a:pt x="2049919" y="0"/>
                </a:lnTo>
                <a:lnTo>
                  <a:pt x="2049919" y="4114800"/>
                </a:lnTo>
                <a:lnTo>
                  <a:pt x="0" y="4114800"/>
                </a:lnTo>
                <a:lnTo>
                  <a:pt x="0" y="0"/>
                </a:lnTo>
                <a:close/>
              </a:path>
            </a:pathLst>
          </a:custGeom>
          <a:blipFill rotWithShape="1">
            <a:blip r:embed="rId10">
              <a:alphaModFix/>
            </a:blip>
            <a:stretch>
              <a:fillRect/>
            </a:stretch>
          </a:blipFill>
          <a:ln>
            <a:noFill/>
          </a:ln>
        </p:spPr>
      </p:sp>
      <p:sp>
        <p:nvSpPr>
          <p:cNvPr id="21" name="Google Shape;21;p2"/>
          <p:cNvSpPr/>
          <p:nvPr/>
        </p:nvSpPr>
        <p:spPr>
          <a:xfrm>
            <a:off x="8055449" y="1732937"/>
            <a:ext cx="1148404" cy="2057400"/>
          </a:xfrm>
          <a:custGeom>
            <a:avLst/>
            <a:gdLst/>
            <a:ahLst/>
            <a:cxnLst/>
            <a:rect l="l" t="t" r="r" b="b"/>
            <a:pathLst>
              <a:path w="2296807" h="4114800" extrusionOk="0">
                <a:moveTo>
                  <a:pt x="0" y="0"/>
                </a:moveTo>
                <a:lnTo>
                  <a:pt x="2296806" y="0"/>
                </a:lnTo>
                <a:lnTo>
                  <a:pt x="2296806" y="4114800"/>
                </a:lnTo>
                <a:lnTo>
                  <a:pt x="0" y="4114800"/>
                </a:lnTo>
                <a:lnTo>
                  <a:pt x="0" y="0"/>
                </a:lnTo>
                <a:close/>
              </a:path>
            </a:pathLst>
          </a:custGeom>
          <a:blipFill rotWithShape="1">
            <a:blip r:embed="rId11">
              <a:alphaModFix/>
            </a:blip>
            <a:stretch>
              <a:fillRect/>
            </a:stretch>
          </a:blipFill>
          <a:ln>
            <a:noFill/>
          </a:ln>
        </p:spPr>
      </p:sp>
      <p:sp>
        <p:nvSpPr>
          <p:cNvPr id="22" name="Google Shape;22;p2"/>
          <p:cNvSpPr/>
          <p:nvPr/>
        </p:nvSpPr>
        <p:spPr>
          <a:xfrm>
            <a:off x="-52325" y="2753977"/>
            <a:ext cx="9196200" cy="240030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alanquin Dark"/>
              <a:ea typeface="Palanquin Dark"/>
              <a:cs typeface="Palanquin Dark"/>
              <a:sym typeface="Palanquin Dark"/>
            </a:endParaRPr>
          </a:p>
        </p:txBody>
      </p:sp>
      <p:sp>
        <p:nvSpPr>
          <p:cNvPr id="23" name="Google Shape;23;p2"/>
          <p:cNvSpPr txBox="1">
            <a:spLocks noGrp="1"/>
          </p:cNvSpPr>
          <p:nvPr>
            <p:ph type="ctrTitle"/>
          </p:nvPr>
        </p:nvSpPr>
        <p:spPr>
          <a:xfrm>
            <a:off x="995700" y="2403275"/>
            <a:ext cx="7152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24" name="Google Shape;24;p2"/>
          <p:cNvSpPr txBox="1">
            <a:spLocks noGrp="1"/>
          </p:cNvSpPr>
          <p:nvPr>
            <p:ph type="subTitle" idx="1"/>
          </p:nvPr>
        </p:nvSpPr>
        <p:spPr>
          <a:xfrm>
            <a:off x="311700" y="44928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rgbClr val="AFFCFF"/>
              </a:buClr>
              <a:buSzPts val="2800"/>
              <a:buNone/>
              <a:defRPr sz="2800">
                <a:solidFill>
                  <a:srgbClr val="AFFCFF"/>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5"/>
        <p:cNvGrpSpPr/>
        <p:nvPr/>
      </p:nvGrpSpPr>
      <p:grpSpPr>
        <a:xfrm>
          <a:off x="0" y="0"/>
          <a:ext cx="0" cy="0"/>
          <a:chOff x="0" y="0"/>
          <a:chExt cx="0" cy="0"/>
        </a:xfrm>
      </p:grpSpPr>
      <p:sp>
        <p:nvSpPr>
          <p:cNvPr id="26" name="Google Shape;26;p3"/>
          <p:cNvSpPr/>
          <p:nvPr/>
        </p:nvSpPr>
        <p:spPr>
          <a:xfrm>
            <a:off x="3781451" y="2384600"/>
            <a:ext cx="5351700" cy="1348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alanquin Dark"/>
              <a:ea typeface="Palanquin Dark"/>
              <a:cs typeface="Palanquin Dark"/>
              <a:sym typeface="Palanquin Dark"/>
            </a:endParaRPr>
          </a:p>
        </p:txBody>
      </p:sp>
      <p:sp>
        <p:nvSpPr>
          <p:cNvPr id="27" name="Google Shape;27;p3"/>
          <p:cNvSpPr txBox="1">
            <a:spLocks noGrp="1"/>
          </p:cNvSpPr>
          <p:nvPr>
            <p:ph type="title"/>
          </p:nvPr>
        </p:nvSpPr>
        <p:spPr>
          <a:xfrm>
            <a:off x="4274625" y="2562675"/>
            <a:ext cx="43572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600"/>
              <a:buNone/>
              <a:defRPr sz="3600">
                <a:solidFill>
                  <a:schemeClr val="lt1"/>
                </a:solidFill>
              </a:defRPr>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8" name="Google Shape;2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9" name="Google Shape;29;p3"/>
          <p:cNvSpPr/>
          <p:nvPr/>
        </p:nvSpPr>
        <p:spPr>
          <a:xfrm>
            <a:off x="3303506" y="141827"/>
            <a:ext cx="3481754" cy="2057400"/>
          </a:xfrm>
          <a:custGeom>
            <a:avLst/>
            <a:gdLst/>
            <a:ahLst/>
            <a:cxnLst/>
            <a:rect l="l" t="t" r="r" b="b"/>
            <a:pathLst>
              <a:path w="6963508" h="4114800" extrusionOk="0">
                <a:moveTo>
                  <a:pt x="0" y="0"/>
                </a:moveTo>
                <a:lnTo>
                  <a:pt x="6963507" y="0"/>
                </a:lnTo>
                <a:lnTo>
                  <a:pt x="6963507" y="4114800"/>
                </a:lnTo>
                <a:lnTo>
                  <a:pt x="0" y="4114800"/>
                </a:lnTo>
                <a:lnTo>
                  <a:pt x="0" y="0"/>
                </a:lnTo>
                <a:close/>
              </a:path>
            </a:pathLst>
          </a:custGeom>
          <a:blipFill rotWithShape="1">
            <a:blip r:embed="rId2">
              <a:alphaModFix/>
            </a:blip>
            <a:stretch>
              <a:fillRect/>
            </a:stretch>
          </a:blipFill>
          <a:ln>
            <a:noFill/>
          </a:ln>
        </p:spPr>
      </p:sp>
      <p:sp>
        <p:nvSpPr>
          <p:cNvPr id="30" name="Google Shape;30;p3"/>
          <p:cNvSpPr/>
          <p:nvPr/>
        </p:nvSpPr>
        <p:spPr>
          <a:xfrm rot="3187806">
            <a:off x="6714951" y="639044"/>
            <a:ext cx="2863325" cy="1952267"/>
          </a:xfrm>
          <a:custGeom>
            <a:avLst/>
            <a:gdLst/>
            <a:ahLst/>
            <a:cxnLst/>
            <a:rect l="l" t="t" r="r" b="b"/>
            <a:pathLst>
              <a:path w="5726650" h="3904534" extrusionOk="0">
                <a:moveTo>
                  <a:pt x="0" y="0"/>
                </a:moveTo>
                <a:lnTo>
                  <a:pt x="5726649" y="0"/>
                </a:lnTo>
                <a:lnTo>
                  <a:pt x="5726649" y="3904534"/>
                </a:lnTo>
                <a:lnTo>
                  <a:pt x="0" y="3904534"/>
                </a:lnTo>
                <a:lnTo>
                  <a:pt x="0" y="0"/>
                </a:lnTo>
                <a:close/>
              </a:path>
            </a:pathLst>
          </a:custGeom>
          <a:blipFill rotWithShape="1">
            <a:blip r:embed="rId3">
              <a:alphaModFix/>
            </a:blip>
            <a:stretch>
              <a:fillRect/>
            </a:stretch>
          </a:blipFill>
          <a:ln>
            <a:noFill/>
          </a:ln>
        </p:spPr>
      </p:sp>
      <p:sp>
        <p:nvSpPr>
          <p:cNvPr id="31" name="Google Shape;31;p3"/>
          <p:cNvSpPr>
            <a:spLocks noGrp="1"/>
          </p:cNvSpPr>
          <p:nvPr>
            <p:ph type="pic" idx="2"/>
          </p:nvPr>
        </p:nvSpPr>
        <p:spPr>
          <a:xfrm>
            <a:off x="3575" y="3575"/>
            <a:ext cx="3157200" cy="5143500"/>
          </a:xfrm>
          <a:prstGeom prst="rect">
            <a:avLst/>
          </a:prstGeom>
          <a:no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2"/>
        <p:cNvGrpSpPr/>
        <p:nvPr/>
      </p:nvGrpSpPr>
      <p:grpSpPr>
        <a:xfrm>
          <a:off x="0" y="0"/>
          <a:ext cx="0" cy="0"/>
          <a:chOff x="0" y="0"/>
          <a:chExt cx="0" cy="0"/>
        </a:xfrm>
      </p:grpSpPr>
      <p:sp>
        <p:nvSpPr>
          <p:cNvPr id="33" name="Google Shape;33;p4"/>
          <p:cNvSpPr>
            <a:spLocks noGrp="1"/>
          </p:cNvSpPr>
          <p:nvPr>
            <p:ph type="pic" idx="2"/>
          </p:nvPr>
        </p:nvSpPr>
        <p:spPr>
          <a:xfrm>
            <a:off x="5298300" y="-17825"/>
            <a:ext cx="3845700" cy="5161200"/>
          </a:xfrm>
          <a:prstGeom prst="rect">
            <a:avLst/>
          </a:prstGeom>
          <a:noFill/>
          <a:ln>
            <a:noFill/>
          </a:ln>
        </p:spPr>
      </p:sp>
      <p:sp>
        <p:nvSpPr>
          <p:cNvPr id="34" name="Google Shape;34;p4"/>
          <p:cNvSpPr/>
          <p:nvPr/>
        </p:nvSpPr>
        <p:spPr>
          <a:xfrm>
            <a:off x="311700" y="1105900"/>
            <a:ext cx="4986600" cy="27612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alanquin Dark"/>
              <a:ea typeface="Palanquin Dark"/>
              <a:cs typeface="Palanquin Dark"/>
              <a:sym typeface="Palanquin Dark"/>
            </a:endParaRPr>
          </a:p>
        </p:txBody>
      </p:sp>
      <p:sp>
        <p:nvSpPr>
          <p:cNvPr id="35" name="Google Shape;35;p4"/>
          <p:cNvSpPr txBox="1">
            <a:spLocks noGrp="1"/>
          </p:cNvSpPr>
          <p:nvPr>
            <p:ph type="title"/>
          </p:nvPr>
        </p:nvSpPr>
        <p:spPr>
          <a:xfrm>
            <a:off x="83100" y="445025"/>
            <a:ext cx="51300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6" name="Google Shape;36;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7" name="Google Shape;37;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8" name="Google Shape;38;p4"/>
          <p:cNvSpPr/>
          <p:nvPr/>
        </p:nvSpPr>
        <p:spPr>
          <a:xfrm rot="162391">
            <a:off x="3707050" y="3903141"/>
            <a:ext cx="1559580" cy="1378101"/>
          </a:xfrm>
          <a:custGeom>
            <a:avLst/>
            <a:gdLst/>
            <a:ahLst/>
            <a:cxnLst/>
            <a:rect l="l" t="t" r="r" b="b"/>
            <a:pathLst>
              <a:path w="2265949" h="2002275" extrusionOk="0">
                <a:moveTo>
                  <a:pt x="0" y="0"/>
                </a:moveTo>
                <a:lnTo>
                  <a:pt x="2265949" y="0"/>
                </a:lnTo>
                <a:lnTo>
                  <a:pt x="2265949" y="2002276"/>
                </a:lnTo>
                <a:lnTo>
                  <a:pt x="0" y="2002276"/>
                </a:lnTo>
                <a:lnTo>
                  <a:pt x="0" y="0"/>
                </a:lnTo>
                <a:close/>
              </a:path>
            </a:pathLst>
          </a:custGeom>
          <a:blipFill rotWithShape="1">
            <a:blip r:embed="rId2">
              <a:alphaModFix/>
            </a:blip>
            <a:stretch>
              <a:fillRect/>
            </a:stretch>
          </a:blipFill>
          <a:ln>
            <a:noFill/>
          </a:ln>
        </p:spPr>
      </p:sp>
      <p:sp>
        <p:nvSpPr>
          <p:cNvPr id="39" name="Google Shape;39;p4"/>
          <p:cNvSpPr/>
          <p:nvPr/>
        </p:nvSpPr>
        <p:spPr>
          <a:xfrm rot="-830091">
            <a:off x="4957336" y="2833985"/>
            <a:ext cx="1128024" cy="1394187"/>
          </a:xfrm>
          <a:custGeom>
            <a:avLst/>
            <a:gdLst/>
            <a:ahLst/>
            <a:cxnLst/>
            <a:rect l="l" t="t" r="r" b="b"/>
            <a:pathLst>
              <a:path w="1634775" h="2020508" extrusionOk="0">
                <a:moveTo>
                  <a:pt x="0" y="0"/>
                </a:moveTo>
                <a:lnTo>
                  <a:pt x="1634775" y="0"/>
                </a:lnTo>
                <a:lnTo>
                  <a:pt x="1634775" y="2020508"/>
                </a:lnTo>
                <a:lnTo>
                  <a:pt x="0" y="2020508"/>
                </a:lnTo>
                <a:lnTo>
                  <a:pt x="0" y="0"/>
                </a:lnTo>
                <a:close/>
              </a:path>
            </a:pathLst>
          </a:custGeom>
          <a:blipFill rotWithShape="1">
            <a:blip r:embed="rId3">
              <a:alphaModFix/>
            </a:blip>
            <a:stretch>
              <a:fillRect/>
            </a:stretch>
          </a:blip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0"/>
        <p:cNvGrpSpPr/>
        <p:nvPr/>
      </p:nvGrpSpPr>
      <p:grpSpPr>
        <a:xfrm>
          <a:off x="0" y="0"/>
          <a:ext cx="0" cy="0"/>
          <a:chOff x="0" y="0"/>
          <a:chExt cx="0" cy="0"/>
        </a:xfrm>
      </p:grpSpPr>
      <p:sp>
        <p:nvSpPr>
          <p:cNvPr id="41" name="Google Shape;4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2" name="Google Shape;4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3" name="Google Shape;4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4" name="Google Shape;4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45" name="Google Shape;45;p5"/>
          <p:cNvSpPr/>
          <p:nvPr/>
        </p:nvSpPr>
        <p:spPr>
          <a:xfrm rot="-780411">
            <a:off x="342515" y="2680380"/>
            <a:ext cx="1418575" cy="2091732"/>
          </a:xfrm>
          <a:custGeom>
            <a:avLst/>
            <a:gdLst/>
            <a:ahLst/>
            <a:cxnLst/>
            <a:rect l="l" t="t" r="r" b="b"/>
            <a:pathLst>
              <a:path w="1616583" h="2383701" extrusionOk="0">
                <a:moveTo>
                  <a:pt x="0" y="0"/>
                </a:moveTo>
                <a:lnTo>
                  <a:pt x="1616583" y="0"/>
                </a:lnTo>
                <a:lnTo>
                  <a:pt x="1616583" y="2383701"/>
                </a:lnTo>
                <a:lnTo>
                  <a:pt x="0" y="2383701"/>
                </a:lnTo>
                <a:lnTo>
                  <a:pt x="0" y="0"/>
                </a:lnTo>
                <a:close/>
              </a:path>
            </a:pathLst>
          </a:custGeom>
          <a:blipFill rotWithShape="1">
            <a:blip r:embed="rId2">
              <a:alphaModFix/>
            </a:blip>
            <a:stretch>
              <a:fillRect/>
            </a:stretch>
          </a:blipFill>
          <a:ln>
            <a:noFill/>
          </a:ln>
        </p:spPr>
      </p:sp>
      <p:sp>
        <p:nvSpPr>
          <p:cNvPr id="46" name="Google Shape;46;p5"/>
          <p:cNvSpPr/>
          <p:nvPr/>
        </p:nvSpPr>
        <p:spPr>
          <a:xfrm rot="4636097">
            <a:off x="4586411" y="3352728"/>
            <a:ext cx="860169" cy="1460163"/>
          </a:xfrm>
          <a:custGeom>
            <a:avLst/>
            <a:gdLst/>
            <a:ahLst/>
            <a:cxnLst/>
            <a:rect l="l" t="t" r="r" b="b"/>
            <a:pathLst>
              <a:path w="1404217" h="2383701" extrusionOk="0">
                <a:moveTo>
                  <a:pt x="0" y="0"/>
                </a:moveTo>
                <a:lnTo>
                  <a:pt x="1404217" y="0"/>
                </a:lnTo>
                <a:lnTo>
                  <a:pt x="1404217" y="2383701"/>
                </a:lnTo>
                <a:lnTo>
                  <a:pt x="0" y="2383701"/>
                </a:lnTo>
                <a:lnTo>
                  <a:pt x="0" y="0"/>
                </a:lnTo>
                <a:close/>
              </a:path>
            </a:pathLst>
          </a:custGeom>
          <a:blipFill rotWithShape="1">
            <a:blip r:embed="rId3">
              <a:alphaModFix/>
            </a:blip>
            <a:stretch>
              <a:fillRect/>
            </a:stretch>
          </a:blipFill>
          <a:ln>
            <a:noFill/>
          </a:ln>
        </p:spPr>
      </p:sp>
      <p:sp>
        <p:nvSpPr>
          <p:cNvPr id="47" name="Google Shape;47;p5"/>
          <p:cNvSpPr/>
          <p:nvPr/>
        </p:nvSpPr>
        <p:spPr>
          <a:xfrm>
            <a:off x="6889147" y="3561635"/>
            <a:ext cx="1225704" cy="1241505"/>
          </a:xfrm>
          <a:custGeom>
            <a:avLst/>
            <a:gdLst/>
            <a:ahLst/>
            <a:cxnLst/>
            <a:rect l="l" t="t" r="r" b="b"/>
            <a:pathLst>
              <a:path w="2001149" h="2026947" extrusionOk="0">
                <a:moveTo>
                  <a:pt x="0" y="0"/>
                </a:moveTo>
                <a:lnTo>
                  <a:pt x="2001149" y="0"/>
                </a:lnTo>
                <a:lnTo>
                  <a:pt x="2001149" y="2026947"/>
                </a:lnTo>
                <a:lnTo>
                  <a:pt x="0" y="2026947"/>
                </a:lnTo>
                <a:lnTo>
                  <a:pt x="0" y="0"/>
                </a:lnTo>
                <a:close/>
              </a:path>
            </a:pathLst>
          </a:custGeom>
          <a:blipFill rotWithShape="1">
            <a:blip r:embed="rId4">
              <a:alphaModFix/>
            </a:blip>
            <a:stretch>
              <a:fillRect/>
            </a:stretch>
          </a:blip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8"/>
        <p:cNvGrpSpPr/>
        <p:nvPr/>
      </p:nvGrpSpPr>
      <p:grpSpPr>
        <a:xfrm>
          <a:off x="0" y="0"/>
          <a:ext cx="0" cy="0"/>
          <a:chOff x="0" y="0"/>
          <a:chExt cx="0" cy="0"/>
        </a:xfrm>
      </p:grpSpPr>
      <p:sp>
        <p:nvSpPr>
          <p:cNvPr id="49" name="Google Shape;49;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lgn="ctr">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50" name="Google Shape;50;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1" name="Google Shape;51;p6"/>
          <p:cNvSpPr>
            <a:spLocks noGrp="1"/>
          </p:cNvSpPr>
          <p:nvPr>
            <p:ph type="pic" idx="2"/>
          </p:nvPr>
        </p:nvSpPr>
        <p:spPr>
          <a:xfrm>
            <a:off x="-1200" y="1180825"/>
            <a:ext cx="9144000" cy="2668800"/>
          </a:xfrm>
          <a:prstGeom prst="rect">
            <a:avLst/>
          </a:prstGeom>
          <a:noFill/>
          <a:ln>
            <a:noFill/>
          </a:ln>
        </p:spPr>
      </p:sp>
      <p:grpSp>
        <p:nvGrpSpPr>
          <p:cNvPr id="52" name="Google Shape;52;p6"/>
          <p:cNvGrpSpPr/>
          <p:nvPr/>
        </p:nvGrpSpPr>
        <p:grpSpPr>
          <a:xfrm>
            <a:off x="0" y="3849721"/>
            <a:ext cx="9143818" cy="1293949"/>
            <a:chOff x="0" y="-9525"/>
            <a:chExt cx="4816592" cy="681600"/>
          </a:xfrm>
        </p:grpSpPr>
        <p:sp>
          <p:nvSpPr>
            <p:cNvPr id="53" name="Google Shape;53;p6"/>
            <p:cNvSpPr/>
            <p:nvPr/>
          </p:nvSpPr>
          <p:spPr>
            <a:xfrm>
              <a:off x="0" y="0"/>
              <a:ext cx="4816592" cy="671972"/>
            </a:xfrm>
            <a:custGeom>
              <a:avLst/>
              <a:gdLst/>
              <a:ahLst/>
              <a:cxnLst/>
              <a:rect l="l" t="t" r="r" b="b"/>
              <a:pathLst>
                <a:path w="4816592" h="671972" extrusionOk="0">
                  <a:moveTo>
                    <a:pt x="0" y="0"/>
                  </a:moveTo>
                  <a:lnTo>
                    <a:pt x="4816592" y="0"/>
                  </a:lnTo>
                  <a:lnTo>
                    <a:pt x="4816592" y="671972"/>
                  </a:lnTo>
                  <a:lnTo>
                    <a:pt x="0" y="671972"/>
                  </a:lnTo>
                  <a:close/>
                </a:path>
              </a:pathLst>
            </a:custGeom>
            <a:solidFill>
              <a:srgbClr val="AFFCFF"/>
            </a:solidFill>
            <a:ln>
              <a:noFill/>
            </a:ln>
          </p:spPr>
        </p:sp>
        <p:sp>
          <p:nvSpPr>
            <p:cNvPr id="54" name="Google Shape;54;p6"/>
            <p:cNvSpPr txBox="1"/>
            <p:nvPr/>
          </p:nvSpPr>
          <p:spPr>
            <a:xfrm>
              <a:off x="0" y="-9525"/>
              <a:ext cx="4816500" cy="681600"/>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5"/>
        <p:cNvGrpSpPr/>
        <p:nvPr/>
      </p:nvGrpSpPr>
      <p:grpSpPr>
        <a:xfrm>
          <a:off x="0" y="0"/>
          <a:ext cx="0" cy="0"/>
          <a:chOff x="0" y="0"/>
          <a:chExt cx="0" cy="0"/>
        </a:xfrm>
      </p:grpSpPr>
      <p:grpSp>
        <p:nvGrpSpPr>
          <p:cNvPr id="56" name="Google Shape;56;p7"/>
          <p:cNvGrpSpPr/>
          <p:nvPr/>
        </p:nvGrpSpPr>
        <p:grpSpPr>
          <a:xfrm>
            <a:off x="4865145" y="-14869"/>
            <a:ext cx="4278857" cy="5158417"/>
            <a:chOff x="0" y="-9525"/>
            <a:chExt cx="2741100" cy="3304559"/>
          </a:xfrm>
        </p:grpSpPr>
        <p:sp>
          <p:nvSpPr>
            <p:cNvPr id="57" name="Google Shape;57;p7"/>
            <p:cNvSpPr/>
            <p:nvPr/>
          </p:nvSpPr>
          <p:spPr>
            <a:xfrm>
              <a:off x="0" y="0"/>
              <a:ext cx="2740980" cy="3295034"/>
            </a:xfrm>
            <a:custGeom>
              <a:avLst/>
              <a:gdLst/>
              <a:ahLst/>
              <a:cxnLst/>
              <a:rect l="l" t="t" r="r" b="b"/>
              <a:pathLst>
                <a:path w="2740980" h="3295034" extrusionOk="0">
                  <a:moveTo>
                    <a:pt x="0" y="0"/>
                  </a:moveTo>
                  <a:lnTo>
                    <a:pt x="2740980" y="0"/>
                  </a:lnTo>
                  <a:lnTo>
                    <a:pt x="2740980" y="3295034"/>
                  </a:lnTo>
                  <a:lnTo>
                    <a:pt x="0" y="3295034"/>
                  </a:lnTo>
                  <a:close/>
                </a:path>
              </a:pathLst>
            </a:custGeom>
            <a:solidFill>
              <a:srgbClr val="FFFFFF"/>
            </a:solidFill>
            <a:ln w="66675" cap="sq" cmpd="sng">
              <a:solidFill>
                <a:srgbClr val="AFFCFF"/>
              </a:solidFill>
              <a:prstDash val="solid"/>
              <a:miter lim="8000"/>
              <a:headEnd type="none" w="sm" len="sm"/>
              <a:tailEnd type="none" w="sm" len="sm"/>
            </a:ln>
          </p:spPr>
        </p:sp>
        <p:sp>
          <p:nvSpPr>
            <p:cNvPr id="58" name="Google Shape;58;p7"/>
            <p:cNvSpPr txBox="1"/>
            <p:nvPr/>
          </p:nvSpPr>
          <p:spPr>
            <a:xfrm>
              <a:off x="0" y="-9525"/>
              <a:ext cx="2741100" cy="3304500"/>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pic>
        <p:nvPicPr>
          <p:cNvPr id="59" name="Google Shape;59;p7"/>
          <p:cNvPicPr preferRelativeResize="0"/>
          <p:nvPr/>
        </p:nvPicPr>
        <p:blipFill rotWithShape="1">
          <a:blip r:embed="rId2">
            <a:alphaModFix/>
          </a:blip>
          <a:srcRect/>
          <a:stretch/>
        </p:blipFill>
        <p:spPr>
          <a:xfrm>
            <a:off x="4825118" y="165998"/>
            <a:ext cx="4180224" cy="3907282"/>
          </a:xfrm>
          <a:prstGeom prst="rect">
            <a:avLst/>
          </a:prstGeom>
          <a:noFill/>
          <a:ln>
            <a:noFill/>
          </a:ln>
        </p:spPr>
      </p:pic>
      <p:sp>
        <p:nvSpPr>
          <p:cNvPr id="60" name="Google Shape;60;p7"/>
          <p:cNvSpPr txBox="1">
            <a:spLocks noGrp="1"/>
          </p:cNvSpPr>
          <p:nvPr>
            <p:ph type="title"/>
          </p:nvPr>
        </p:nvSpPr>
        <p:spPr>
          <a:xfrm>
            <a:off x="204525" y="450150"/>
            <a:ext cx="46206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61" name="Google Shape;6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62" name="Google Shape;62;p7"/>
          <p:cNvSpPr/>
          <p:nvPr/>
        </p:nvSpPr>
        <p:spPr>
          <a:xfrm rot="-1154972">
            <a:off x="2352194" y="3104123"/>
            <a:ext cx="1505387" cy="1524793"/>
          </a:xfrm>
          <a:custGeom>
            <a:avLst/>
            <a:gdLst/>
            <a:ahLst/>
            <a:cxnLst/>
            <a:rect l="l" t="t" r="r" b="b"/>
            <a:pathLst>
              <a:path w="3007880" h="3046656" extrusionOk="0">
                <a:moveTo>
                  <a:pt x="0" y="0"/>
                </a:moveTo>
                <a:lnTo>
                  <a:pt x="3007880" y="0"/>
                </a:lnTo>
                <a:lnTo>
                  <a:pt x="3007880" y="3046656"/>
                </a:lnTo>
                <a:lnTo>
                  <a:pt x="0" y="3046656"/>
                </a:lnTo>
                <a:lnTo>
                  <a:pt x="0" y="0"/>
                </a:lnTo>
                <a:close/>
              </a:path>
            </a:pathLst>
          </a:custGeom>
          <a:blipFill rotWithShape="1">
            <a:blip r:embed="rId3">
              <a:alphaModFix/>
            </a:blip>
            <a:stretch>
              <a:fillRect/>
            </a:stretch>
          </a:blip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3"/>
        <p:cNvGrpSpPr/>
        <p:nvPr/>
      </p:nvGrpSpPr>
      <p:grpSpPr>
        <a:xfrm>
          <a:off x="0" y="0"/>
          <a:ext cx="0" cy="0"/>
          <a:chOff x="0" y="0"/>
          <a:chExt cx="0" cy="0"/>
        </a:xfrm>
      </p:grpSpPr>
      <p:sp>
        <p:nvSpPr>
          <p:cNvPr id="64" name="Google Shape;64;p8"/>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8"/>
          <p:cNvSpPr txBox="1">
            <a:spLocks noGrp="1"/>
          </p:cNvSpPr>
          <p:nvPr>
            <p:ph type="title"/>
          </p:nvPr>
        </p:nvSpPr>
        <p:spPr>
          <a:xfrm>
            <a:off x="265500" y="14617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6" name="Google Shape;66;p8"/>
          <p:cNvSpPr txBox="1">
            <a:spLocks noGrp="1"/>
          </p:cNvSpPr>
          <p:nvPr>
            <p:ph type="subTitle" idx="1"/>
          </p:nvPr>
        </p:nvSpPr>
        <p:spPr>
          <a:xfrm>
            <a:off x="622350" y="3031675"/>
            <a:ext cx="33315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7" name="Google Shape;67;p8"/>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68" name="Google Shape;68;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69" name="Google Shape;69;p8"/>
          <p:cNvSpPr/>
          <p:nvPr/>
        </p:nvSpPr>
        <p:spPr>
          <a:xfrm rot="516939">
            <a:off x="3872523" y="3692653"/>
            <a:ext cx="1653805" cy="1635763"/>
          </a:xfrm>
          <a:custGeom>
            <a:avLst/>
            <a:gdLst/>
            <a:ahLst/>
            <a:cxnLst/>
            <a:rect l="l" t="t" r="r" b="b"/>
            <a:pathLst>
              <a:path w="3303318" h="3267282" extrusionOk="0">
                <a:moveTo>
                  <a:pt x="0" y="0"/>
                </a:moveTo>
                <a:lnTo>
                  <a:pt x="3303318" y="0"/>
                </a:lnTo>
                <a:lnTo>
                  <a:pt x="3303318" y="3267283"/>
                </a:lnTo>
                <a:lnTo>
                  <a:pt x="0" y="3267283"/>
                </a:lnTo>
                <a:lnTo>
                  <a:pt x="0" y="0"/>
                </a:lnTo>
                <a:close/>
              </a:path>
            </a:pathLst>
          </a:custGeom>
          <a:blipFill rotWithShape="1">
            <a:blip r:embed="rId2">
              <a:alphaModFix/>
            </a:blip>
            <a:stretch>
              <a:fillRect/>
            </a:stretch>
          </a:blip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0"/>
        <p:cNvGrpSpPr/>
        <p:nvPr/>
      </p:nvGrpSpPr>
      <p:grpSpPr>
        <a:xfrm>
          <a:off x="0" y="0"/>
          <a:ext cx="0" cy="0"/>
          <a:chOff x="0" y="0"/>
          <a:chExt cx="0" cy="0"/>
        </a:xfrm>
      </p:grpSpPr>
      <p:sp>
        <p:nvSpPr>
          <p:cNvPr id="71" name="Google Shape;71;p9"/>
          <p:cNvSpPr>
            <a:spLocks noGrp="1"/>
          </p:cNvSpPr>
          <p:nvPr>
            <p:ph type="pic" idx="2"/>
          </p:nvPr>
        </p:nvSpPr>
        <p:spPr>
          <a:xfrm>
            <a:off x="-20225" y="-7125"/>
            <a:ext cx="9144000" cy="5143500"/>
          </a:xfrm>
          <a:prstGeom prst="rect">
            <a:avLst/>
          </a:prstGeom>
          <a:noFill/>
          <a:ln>
            <a:noFill/>
          </a:ln>
        </p:spPr>
      </p:sp>
      <p:sp>
        <p:nvSpPr>
          <p:cNvPr id="72" name="Google Shape;72;p9"/>
          <p:cNvSpPr/>
          <p:nvPr/>
        </p:nvSpPr>
        <p:spPr>
          <a:xfrm>
            <a:off x="6900" y="4234075"/>
            <a:ext cx="3964800" cy="6051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Palanquin Dark"/>
              <a:ea typeface="Palanquin Dark"/>
              <a:cs typeface="Palanquin Dark"/>
              <a:sym typeface="Palanquin Dark"/>
            </a:endParaRPr>
          </a:p>
        </p:txBody>
      </p:sp>
      <p:sp>
        <p:nvSpPr>
          <p:cNvPr id="73" name="Google Shape;73;p9"/>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74" name="Google Shape;74;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75" name="Google Shape;75;p9"/>
          <p:cNvSpPr/>
          <p:nvPr/>
        </p:nvSpPr>
        <p:spPr>
          <a:xfrm rot="-817112">
            <a:off x="705747" y="281424"/>
            <a:ext cx="412584" cy="777126"/>
          </a:xfrm>
          <a:custGeom>
            <a:avLst/>
            <a:gdLst/>
            <a:ahLst/>
            <a:cxnLst/>
            <a:rect l="l" t="t" r="r" b="b"/>
            <a:pathLst>
              <a:path w="826771" h="1557273" extrusionOk="0">
                <a:moveTo>
                  <a:pt x="0" y="0"/>
                </a:moveTo>
                <a:lnTo>
                  <a:pt x="826770" y="0"/>
                </a:lnTo>
                <a:lnTo>
                  <a:pt x="826770" y="1557273"/>
                </a:lnTo>
                <a:lnTo>
                  <a:pt x="0" y="1557273"/>
                </a:lnTo>
                <a:lnTo>
                  <a:pt x="0" y="0"/>
                </a:lnTo>
                <a:close/>
              </a:path>
            </a:pathLst>
          </a:custGeom>
          <a:blipFill rotWithShape="1">
            <a:blip r:embed="rId2">
              <a:alphaModFix/>
            </a:blip>
            <a:stretch>
              <a:fillRect/>
            </a:stretch>
          </a:blipFill>
          <a:ln>
            <a:noFill/>
          </a:ln>
        </p:spPr>
      </p:sp>
      <p:sp>
        <p:nvSpPr>
          <p:cNvPr id="76" name="Google Shape;76;p9"/>
          <p:cNvSpPr/>
          <p:nvPr/>
        </p:nvSpPr>
        <p:spPr>
          <a:xfrm>
            <a:off x="161621" y="3259482"/>
            <a:ext cx="590174" cy="776545"/>
          </a:xfrm>
          <a:custGeom>
            <a:avLst/>
            <a:gdLst/>
            <a:ahLst/>
            <a:cxnLst/>
            <a:rect l="l" t="t" r="r" b="b"/>
            <a:pathLst>
              <a:path w="1180348" h="1553089" extrusionOk="0">
                <a:moveTo>
                  <a:pt x="0" y="0"/>
                </a:moveTo>
                <a:lnTo>
                  <a:pt x="1180348" y="0"/>
                </a:lnTo>
                <a:lnTo>
                  <a:pt x="1180348" y="1553090"/>
                </a:lnTo>
                <a:lnTo>
                  <a:pt x="0" y="1553090"/>
                </a:lnTo>
                <a:lnTo>
                  <a:pt x="0" y="0"/>
                </a:lnTo>
                <a:close/>
              </a:path>
            </a:pathLst>
          </a:custGeom>
          <a:blipFill rotWithShape="1">
            <a:blip r:embed="rId3">
              <a:alphaModFix/>
            </a:blip>
            <a:stretch>
              <a:fillRect/>
            </a:stretch>
          </a:blipFill>
          <a:ln>
            <a:noFill/>
          </a:ln>
        </p:spPr>
      </p:sp>
      <p:sp>
        <p:nvSpPr>
          <p:cNvPr id="77" name="Google Shape;77;p9"/>
          <p:cNvSpPr/>
          <p:nvPr/>
        </p:nvSpPr>
        <p:spPr>
          <a:xfrm rot="258638">
            <a:off x="7558694" y="3278490"/>
            <a:ext cx="1285411" cy="738527"/>
          </a:xfrm>
          <a:custGeom>
            <a:avLst/>
            <a:gdLst/>
            <a:ahLst/>
            <a:cxnLst/>
            <a:rect l="l" t="t" r="r" b="b"/>
            <a:pathLst>
              <a:path w="2576432" h="1480278" extrusionOk="0">
                <a:moveTo>
                  <a:pt x="0" y="0"/>
                </a:moveTo>
                <a:lnTo>
                  <a:pt x="2576433" y="0"/>
                </a:lnTo>
                <a:lnTo>
                  <a:pt x="2576433" y="1480278"/>
                </a:lnTo>
                <a:lnTo>
                  <a:pt x="0" y="1480278"/>
                </a:lnTo>
                <a:lnTo>
                  <a:pt x="0" y="0"/>
                </a:lnTo>
                <a:close/>
              </a:path>
            </a:pathLst>
          </a:custGeom>
          <a:blipFill rotWithShape="1">
            <a:blip r:embed="rId4">
              <a:alphaModFix/>
            </a:blip>
            <a:stretch>
              <a:fillRect/>
            </a:stretch>
          </a:blipFill>
          <a:ln>
            <a:no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8"/>
        <p:cNvGrpSpPr/>
        <p:nvPr/>
      </p:nvGrpSpPr>
      <p:grpSpPr>
        <a:xfrm>
          <a:off x="0" y="0"/>
          <a:ext cx="0" cy="0"/>
          <a:chOff x="0" y="0"/>
          <a:chExt cx="0" cy="0"/>
        </a:xfrm>
      </p:grpSpPr>
      <p:sp>
        <p:nvSpPr>
          <p:cNvPr id="79" name="Google Shape;79;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Font typeface="Palanquin Dark"/>
              <a:buNone/>
              <a:defRPr sz="2800" b="1">
                <a:solidFill>
                  <a:schemeClr val="dk1"/>
                </a:solidFill>
                <a:latin typeface="Palanquin Dark"/>
                <a:ea typeface="Palanquin Dark"/>
                <a:cs typeface="Palanquin Dark"/>
                <a:sym typeface="Palanquin Dark"/>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Palanquin Dark"/>
              <a:buChar char="●"/>
              <a:defRPr sz="1800" b="1">
                <a:solidFill>
                  <a:schemeClr val="dk2"/>
                </a:solidFill>
                <a:latin typeface="Palanquin Dark"/>
                <a:ea typeface="Palanquin Dark"/>
                <a:cs typeface="Palanquin Dark"/>
                <a:sym typeface="Palanquin Dark"/>
              </a:defRPr>
            </a:lvl1pPr>
            <a:lvl2pPr marL="914400" lvl="1" indent="-317500">
              <a:lnSpc>
                <a:spcPct val="115000"/>
              </a:lnSpc>
              <a:spcBef>
                <a:spcPts val="0"/>
              </a:spcBef>
              <a:spcAft>
                <a:spcPts val="0"/>
              </a:spcAft>
              <a:buClr>
                <a:schemeClr val="dk2"/>
              </a:buClr>
              <a:buSzPts val="1400"/>
              <a:buFont typeface="Palanquin Dark"/>
              <a:buChar char="○"/>
              <a:defRPr b="1">
                <a:solidFill>
                  <a:schemeClr val="dk2"/>
                </a:solidFill>
                <a:latin typeface="Palanquin Dark"/>
                <a:ea typeface="Palanquin Dark"/>
                <a:cs typeface="Palanquin Dark"/>
                <a:sym typeface="Palanquin Dark"/>
              </a:defRPr>
            </a:lvl2pPr>
            <a:lvl3pPr marL="1371600" lvl="2" indent="-317500">
              <a:lnSpc>
                <a:spcPct val="115000"/>
              </a:lnSpc>
              <a:spcBef>
                <a:spcPts val="0"/>
              </a:spcBef>
              <a:spcAft>
                <a:spcPts val="0"/>
              </a:spcAft>
              <a:buClr>
                <a:schemeClr val="dk2"/>
              </a:buClr>
              <a:buSzPts val="1400"/>
              <a:buFont typeface="Palanquin Medium"/>
              <a:buChar char="■"/>
              <a:defRPr>
                <a:solidFill>
                  <a:schemeClr val="dk2"/>
                </a:solidFill>
                <a:latin typeface="Palanquin Medium"/>
                <a:ea typeface="Palanquin Medium"/>
                <a:cs typeface="Palanquin Medium"/>
                <a:sym typeface="Palanquin Medium"/>
              </a:defRPr>
            </a:lvl3pPr>
            <a:lvl4pPr marL="1828800" lvl="3" indent="-317500">
              <a:lnSpc>
                <a:spcPct val="115000"/>
              </a:lnSpc>
              <a:spcBef>
                <a:spcPts val="0"/>
              </a:spcBef>
              <a:spcAft>
                <a:spcPts val="0"/>
              </a:spcAft>
              <a:buClr>
                <a:schemeClr val="dk2"/>
              </a:buClr>
              <a:buSzPts val="1400"/>
              <a:buFont typeface="Palanquin Medium"/>
              <a:buChar char="●"/>
              <a:defRPr>
                <a:solidFill>
                  <a:schemeClr val="dk2"/>
                </a:solidFill>
                <a:latin typeface="Palanquin Medium"/>
                <a:ea typeface="Palanquin Medium"/>
                <a:cs typeface="Palanquin Medium"/>
                <a:sym typeface="Palanquin Medium"/>
              </a:defRPr>
            </a:lvl4pPr>
            <a:lvl5pPr marL="2286000" lvl="4" indent="-317500">
              <a:lnSpc>
                <a:spcPct val="115000"/>
              </a:lnSpc>
              <a:spcBef>
                <a:spcPts val="0"/>
              </a:spcBef>
              <a:spcAft>
                <a:spcPts val="0"/>
              </a:spcAft>
              <a:buClr>
                <a:schemeClr val="dk2"/>
              </a:buClr>
              <a:buSzPts val="1400"/>
              <a:buFont typeface="Palanquin Medium"/>
              <a:buChar char="○"/>
              <a:defRPr>
                <a:solidFill>
                  <a:schemeClr val="dk2"/>
                </a:solidFill>
                <a:latin typeface="Palanquin Medium"/>
                <a:ea typeface="Palanquin Medium"/>
                <a:cs typeface="Palanquin Medium"/>
                <a:sym typeface="Palanquin Medium"/>
              </a:defRPr>
            </a:lvl5pPr>
            <a:lvl6pPr marL="2743200" lvl="5" indent="-317500">
              <a:lnSpc>
                <a:spcPct val="115000"/>
              </a:lnSpc>
              <a:spcBef>
                <a:spcPts val="0"/>
              </a:spcBef>
              <a:spcAft>
                <a:spcPts val="0"/>
              </a:spcAft>
              <a:buClr>
                <a:schemeClr val="dk2"/>
              </a:buClr>
              <a:buSzPts val="1400"/>
              <a:buFont typeface="Palanquin Medium"/>
              <a:buChar char="■"/>
              <a:defRPr>
                <a:solidFill>
                  <a:schemeClr val="dk2"/>
                </a:solidFill>
                <a:latin typeface="Palanquin Medium"/>
                <a:ea typeface="Palanquin Medium"/>
                <a:cs typeface="Palanquin Medium"/>
                <a:sym typeface="Palanquin Medium"/>
              </a:defRPr>
            </a:lvl6pPr>
            <a:lvl7pPr marL="3200400" lvl="6" indent="-317500">
              <a:lnSpc>
                <a:spcPct val="115000"/>
              </a:lnSpc>
              <a:spcBef>
                <a:spcPts val="0"/>
              </a:spcBef>
              <a:spcAft>
                <a:spcPts val="0"/>
              </a:spcAft>
              <a:buClr>
                <a:schemeClr val="dk2"/>
              </a:buClr>
              <a:buSzPts val="1400"/>
              <a:buFont typeface="Palanquin Medium"/>
              <a:buChar char="●"/>
              <a:defRPr>
                <a:solidFill>
                  <a:schemeClr val="dk2"/>
                </a:solidFill>
                <a:latin typeface="Palanquin Medium"/>
                <a:ea typeface="Palanquin Medium"/>
                <a:cs typeface="Palanquin Medium"/>
                <a:sym typeface="Palanquin Medium"/>
              </a:defRPr>
            </a:lvl7pPr>
            <a:lvl8pPr marL="3657600" lvl="7" indent="-317500">
              <a:lnSpc>
                <a:spcPct val="115000"/>
              </a:lnSpc>
              <a:spcBef>
                <a:spcPts val="0"/>
              </a:spcBef>
              <a:spcAft>
                <a:spcPts val="0"/>
              </a:spcAft>
              <a:buClr>
                <a:schemeClr val="dk2"/>
              </a:buClr>
              <a:buSzPts val="1400"/>
              <a:buFont typeface="Palanquin Medium"/>
              <a:buChar char="○"/>
              <a:defRPr>
                <a:solidFill>
                  <a:schemeClr val="dk2"/>
                </a:solidFill>
                <a:latin typeface="Palanquin Medium"/>
                <a:ea typeface="Palanquin Medium"/>
                <a:cs typeface="Palanquin Medium"/>
                <a:sym typeface="Palanquin Medium"/>
              </a:defRPr>
            </a:lvl8pPr>
            <a:lvl9pPr marL="4114800" lvl="8" indent="-317500">
              <a:lnSpc>
                <a:spcPct val="115000"/>
              </a:lnSpc>
              <a:spcBef>
                <a:spcPts val="0"/>
              </a:spcBef>
              <a:spcAft>
                <a:spcPts val="0"/>
              </a:spcAft>
              <a:buClr>
                <a:schemeClr val="dk2"/>
              </a:buClr>
              <a:buSzPts val="1400"/>
              <a:buFont typeface="Palanquin Medium"/>
              <a:buChar char="■"/>
              <a:defRPr>
                <a:solidFill>
                  <a:schemeClr val="dk2"/>
                </a:solidFill>
                <a:latin typeface="Palanquin Medium"/>
                <a:ea typeface="Palanquin Medium"/>
                <a:cs typeface="Palanquin Medium"/>
                <a:sym typeface="Palanquin Medium"/>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19.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20.png"/><Relationship Id="rId5" Type="http://schemas.openxmlformats.org/officeDocument/2006/relationships/image" Target="../media/image1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image" Target="../media/image26.gif"/><Relationship Id="rId4" Type="http://schemas.openxmlformats.org/officeDocument/2006/relationships/image" Target="../media/image25.gif"/></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9.xml"/><Relationship Id="rId5" Type="http://schemas.openxmlformats.org/officeDocument/2006/relationships/image" Target="../media/image34.jpeg"/><Relationship Id="rId4" Type="http://schemas.openxmlformats.org/officeDocument/2006/relationships/image" Target="../media/image33.jpe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image" Target="../media/image36.png"/><Relationship Id="rId5" Type="http://schemas.openxmlformats.org/officeDocument/2006/relationships/image" Target="../media/image8.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hyperlink" Target="https://www.ageuk.org.uk/information-advice/money-legal/benefits-entitlements/" TargetMode="External"/><Relationship Id="rId7" Type="http://schemas.openxmlformats.org/officeDocument/2006/relationships/hyperlink" Target="https://www.nhsinform.scot/healthy-living/food-and-nutrition/eating-well/health-benefits-of-eating-well/" TargetMode="External"/><Relationship Id="rId2" Type="http://schemas.openxmlformats.org/officeDocument/2006/relationships/notesSlide" Target="../notesSlides/notesSlide11.xml"/><Relationship Id="rId1" Type="http://schemas.openxmlformats.org/officeDocument/2006/relationships/slideLayout" Target="../slideLayouts/slideLayout9.xml"/><Relationship Id="rId6" Type="http://schemas.openxmlformats.org/officeDocument/2006/relationships/hyperlink" Target="https://www.health.harvard.edu/blog/healthy-lifestyle-5-keys-to-a-longer-life-2018070514186" TargetMode="External"/><Relationship Id="rId5" Type="http://schemas.openxmlformats.org/officeDocument/2006/relationships/hyperlink" Target="https://www.gov.wales/material-deprivation-and-low-income-april-2022-march-2023" TargetMode="External"/><Relationship Id="rId4" Type="http://schemas.openxmlformats.org/officeDocument/2006/relationships/hyperlink" Target="https://www.ethnicity-facts-figures.service.gov.uk/work-pay-and-benefits/pay-and-income/low-income/latest"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gov.uk/guidance/newborn-hearing-screening-programme-overview#newborn-hearing-screening-tests" TargetMode="External"/><Relationship Id="rId3" Type="http://schemas.openxmlformats.org/officeDocument/2006/relationships/hyperlink" Target="https://www.nhs.uk/conditions/baby/newborn-screening/hearing-test/" TargetMode="External"/><Relationship Id="rId7" Type="http://schemas.openxmlformats.org/officeDocument/2006/relationships/hyperlink" Target="https://www.gov.uk/government/publications/the-british-sign-language-bsl-report-2022/the-british-sign-language-bsl-report-2022" TargetMode="External"/><Relationship Id="rId2" Type="http://schemas.openxmlformats.org/officeDocument/2006/relationships/notesSlide" Target="../notesSlides/notesSlide12.xml"/><Relationship Id="rId1" Type="http://schemas.openxmlformats.org/officeDocument/2006/relationships/slideLayout" Target="../slideLayouts/slideLayout9.xml"/><Relationship Id="rId6" Type="http://schemas.openxmlformats.org/officeDocument/2006/relationships/hyperlink" Target="https://thecpsu.org.uk/help-advice/topics/deaf-and-disabled/" TargetMode="External"/><Relationship Id="rId5" Type="http://schemas.openxmlformats.org/officeDocument/2006/relationships/hyperlink" Target="https://www.rch.org.au/kidsinfo/fact_sheets/Nutrition_older_children/" TargetMode="External"/><Relationship Id="rId4" Type="http://schemas.openxmlformats.org/officeDocument/2006/relationships/hyperlink" Target="https://www.gov.uk/government/publications/health-matters-life-course-approach-to-prevention/health-matters-prevention-a-life-course-approach"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83"/>
        <p:cNvGrpSpPr/>
        <p:nvPr/>
      </p:nvGrpSpPr>
      <p:grpSpPr>
        <a:xfrm>
          <a:off x="0" y="0"/>
          <a:ext cx="0" cy="0"/>
          <a:chOff x="0" y="0"/>
          <a:chExt cx="0" cy="0"/>
        </a:xfrm>
      </p:grpSpPr>
      <p:grpSp>
        <p:nvGrpSpPr>
          <p:cNvPr id="84" name="Google Shape;84;p11"/>
          <p:cNvGrpSpPr/>
          <p:nvPr/>
        </p:nvGrpSpPr>
        <p:grpSpPr>
          <a:xfrm>
            <a:off x="119249" y="467827"/>
            <a:ext cx="8838777" cy="3107299"/>
            <a:chOff x="0" y="-9525"/>
            <a:chExt cx="4655817" cy="1636766"/>
          </a:xfrm>
        </p:grpSpPr>
        <p:sp>
          <p:nvSpPr>
            <p:cNvPr id="85" name="Google Shape;85;p11"/>
            <p:cNvSpPr/>
            <p:nvPr/>
          </p:nvSpPr>
          <p:spPr>
            <a:xfrm>
              <a:off x="0" y="0"/>
              <a:ext cx="4655817" cy="1627241"/>
            </a:xfrm>
            <a:custGeom>
              <a:avLst/>
              <a:gdLst/>
              <a:ahLst/>
              <a:cxnLst/>
              <a:rect l="l" t="t" r="r" b="b"/>
              <a:pathLst>
                <a:path w="4655817" h="1627241" extrusionOk="0">
                  <a:moveTo>
                    <a:pt x="0" y="0"/>
                  </a:moveTo>
                  <a:lnTo>
                    <a:pt x="4655817" y="0"/>
                  </a:lnTo>
                  <a:lnTo>
                    <a:pt x="4655817" y="1627241"/>
                  </a:lnTo>
                  <a:lnTo>
                    <a:pt x="0" y="1627241"/>
                  </a:lnTo>
                  <a:close/>
                </a:path>
              </a:pathLst>
            </a:custGeom>
            <a:solidFill>
              <a:srgbClr val="FFFFFF"/>
            </a:solidFill>
            <a:ln>
              <a:noFill/>
            </a:ln>
          </p:spPr>
        </p:sp>
        <p:sp>
          <p:nvSpPr>
            <p:cNvPr id="86" name="Google Shape;86;p11"/>
            <p:cNvSpPr txBox="1"/>
            <p:nvPr/>
          </p:nvSpPr>
          <p:spPr>
            <a:xfrm>
              <a:off x="0" y="-9525"/>
              <a:ext cx="4655817" cy="1636766"/>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87" name="Google Shape;87;p11"/>
          <p:cNvSpPr/>
          <p:nvPr/>
        </p:nvSpPr>
        <p:spPr>
          <a:xfrm rot="-772086">
            <a:off x="211578" y="129535"/>
            <a:ext cx="1395292" cy="2057400"/>
          </a:xfrm>
          <a:custGeom>
            <a:avLst/>
            <a:gdLst/>
            <a:ahLst/>
            <a:cxnLst/>
            <a:rect l="l" t="t" r="r" b="b"/>
            <a:pathLst>
              <a:path w="2790583" h="4114800" extrusionOk="0">
                <a:moveTo>
                  <a:pt x="0" y="0"/>
                </a:moveTo>
                <a:lnTo>
                  <a:pt x="2790583" y="0"/>
                </a:lnTo>
                <a:lnTo>
                  <a:pt x="2790583" y="4114800"/>
                </a:lnTo>
                <a:lnTo>
                  <a:pt x="0" y="4114800"/>
                </a:lnTo>
                <a:lnTo>
                  <a:pt x="0" y="0"/>
                </a:lnTo>
                <a:close/>
              </a:path>
            </a:pathLst>
          </a:custGeom>
          <a:blipFill rotWithShape="1">
            <a:blip r:embed="rId3">
              <a:alphaModFix/>
            </a:blip>
            <a:stretch>
              <a:fillRect/>
            </a:stretch>
          </a:blipFill>
          <a:ln>
            <a:noFill/>
          </a:ln>
        </p:spPr>
      </p:sp>
      <p:sp>
        <p:nvSpPr>
          <p:cNvPr id="88" name="Google Shape;88;p11"/>
          <p:cNvSpPr/>
          <p:nvPr/>
        </p:nvSpPr>
        <p:spPr>
          <a:xfrm rot="1464676">
            <a:off x="597447" y="1939990"/>
            <a:ext cx="1552300" cy="1578123"/>
          </a:xfrm>
          <a:custGeom>
            <a:avLst/>
            <a:gdLst/>
            <a:ahLst/>
            <a:cxnLst/>
            <a:rect l="l" t="t" r="r" b="b"/>
            <a:pathLst>
              <a:path w="4047467" h="4114800" extrusionOk="0">
                <a:moveTo>
                  <a:pt x="0" y="0"/>
                </a:moveTo>
                <a:lnTo>
                  <a:pt x="4047466" y="0"/>
                </a:lnTo>
                <a:lnTo>
                  <a:pt x="4047466" y="4114800"/>
                </a:lnTo>
                <a:lnTo>
                  <a:pt x="0" y="4114800"/>
                </a:lnTo>
                <a:lnTo>
                  <a:pt x="0" y="0"/>
                </a:lnTo>
                <a:close/>
              </a:path>
            </a:pathLst>
          </a:custGeom>
          <a:blipFill rotWithShape="1">
            <a:blip r:embed="rId4">
              <a:alphaModFix/>
            </a:blip>
            <a:stretch>
              <a:fillRect/>
            </a:stretch>
          </a:blipFill>
          <a:ln>
            <a:noFill/>
          </a:ln>
        </p:spPr>
      </p:sp>
      <p:sp>
        <p:nvSpPr>
          <p:cNvPr id="89" name="Google Shape;89;p11"/>
          <p:cNvSpPr/>
          <p:nvPr/>
        </p:nvSpPr>
        <p:spPr>
          <a:xfrm rot="4636663">
            <a:off x="2300522" y="285537"/>
            <a:ext cx="1042851" cy="1770271"/>
          </a:xfrm>
          <a:custGeom>
            <a:avLst/>
            <a:gdLst/>
            <a:ahLst/>
            <a:cxnLst/>
            <a:rect l="l" t="t" r="r" b="b"/>
            <a:pathLst>
              <a:path w="2423991" h="4114800" extrusionOk="0">
                <a:moveTo>
                  <a:pt x="0" y="0"/>
                </a:moveTo>
                <a:lnTo>
                  <a:pt x="2423992" y="0"/>
                </a:lnTo>
                <a:lnTo>
                  <a:pt x="2423992" y="4114800"/>
                </a:lnTo>
                <a:lnTo>
                  <a:pt x="0" y="4114800"/>
                </a:lnTo>
                <a:lnTo>
                  <a:pt x="0" y="0"/>
                </a:lnTo>
                <a:close/>
              </a:path>
            </a:pathLst>
          </a:custGeom>
          <a:blipFill rotWithShape="1">
            <a:blip r:embed="rId5">
              <a:alphaModFix/>
            </a:blip>
            <a:stretch>
              <a:fillRect/>
            </a:stretch>
          </a:blipFill>
          <a:ln>
            <a:noFill/>
          </a:ln>
        </p:spPr>
      </p:sp>
      <p:sp>
        <p:nvSpPr>
          <p:cNvPr id="90" name="Google Shape;90;p11"/>
          <p:cNvSpPr/>
          <p:nvPr/>
        </p:nvSpPr>
        <p:spPr>
          <a:xfrm rot="1029706">
            <a:off x="1961114" y="1973717"/>
            <a:ext cx="1241403" cy="1845329"/>
          </a:xfrm>
          <a:custGeom>
            <a:avLst/>
            <a:gdLst/>
            <a:ahLst/>
            <a:cxnLst/>
            <a:rect l="l" t="t" r="r" b="b"/>
            <a:pathLst>
              <a:path w="2768138" h="4114800" extrusionOk="0">
                <a:moveTo>
                  <a:pt x="0" y="0"/>
                </a:moveTo>
                <a:lnTo>
                  <a:pt x="2768138" y="0"/>
                </a:lnTo>
                <a:lnTo>
                  <a:pt x="2768138" y="4114800"/>
                </a:lnTo>
                <a:lnTo>
                  <a:pt x="0" y="4114800"/>
                </a:lnTo>
                <a:lnTo>
                  <a:pt x="0" y="0"/>
                </a:lnTo>
                <a:close/>
              </a:path>
            </a:pathLst>
          </a:custGeom>
          <a:blipFill rotWithShape="1">
            <a:blip r:embed="rId6">
              <a:alphaModFix/>
            </a:blip>
            <a:stretch>
              <a:fillRect/>
            </a:stretch>
          </a:blipFill>
          <a:ln>
            <a:noFill/>
          </a:ln>
        </p:spPr>
      </p:sp>
      <p:sp>
        <p:nvSpPr>
          <p:cNvPr id="91" name="Google Shape;91;p11"/>
          <p:cNvSpPr/>
          <p:nvPr/>
        </p:nvSpPr>
        <p:spPr>
          <a:xfrm>
            <a:off x="3372081" y="1769252"/>
            <a:ext cx="1727215" cy="1749481"/>
          </a:xfrm>
          <a:custGeom>
            <a:avLst/>
            <a:gdLst/>
            <a:ahLst/>
            <a:cxnLst/>
            <a:rect l="l" t="t" r="r" b="b"/>
            <a:pathLst>
              <a:path w="3454430" h="3498962" extrusionOk="0">
                <a:moveTo>
                  <a:pt x="0" y="0"/>
                </a:moveTo>
                <a:lnTo>
                  <a:pt x="3454430" y="0"/>
                </a:lnTo>
                <a:lnTo>
                  <a:pt x="3454430" y="3498962"/>
                </a:lnTo>
                <a:lnTo>
                  <a:pt x="0" y="3498962"/>
                </a:lnTo>
                <a:lnTo>
                  <a:pt x="0" y="0"/>
                </a:lnTo>
                <a:close/>
              </a:path>
            </a:pathLst>
          </a:custGeom>
          <a:blipFill rotWithShape="1">
            <a:blip r:embed="rId7">
              <a:alphaModFix/>
            </a:blip>
            <a:stretch>
              <a:fillRect/>
            </a:stretch>
          </a:blipFill>
          <a:ln>
            <a:noFill/>
          </a:ln>
        </p:spPr>
      </p:sp>
      <p:sp>
        <p:nvSpPr>
          <p:cNvPr id="92" name="Google Shape;92;p11"/>
          <p:cNvSpPr/>
          <p:nvPr/>
        </p:nvSpPr>
        <p:spPr>
          <a:xfrm rot="1013385">
            <a:off x="4496993" y="454902"/>
            <a:ext cx="1315671" cy="1301318"/>
          </a:xfrm>
          <a:custGeom>
            <a:avLst/>
            <a:gdLst/>
            <a:ahLst/>
            <a:cxnLst/>
            <a:rect l="l" t="t" r="r" b="b"/>
            <a:pathLst>
              <a:path w="2794869" h="2764380" extrusionOk="0">
                <a:moveTo>
                  <a:pt x="0" y="0"/>
                </a:moveTo>
                <a:lnTo>
                  <a:pt x="2794869" y="0"/>
                </a:lnTo>
                <a:lnTo>
                  <a:pt x="2794869" y="2764380"/>
                </a:lnTo>
                <a:lnTo>
                  <a:pt x="0" y="2764380"/>
                </a:lnTo>
                <a:lnTo>
                  <a:pt x="0" y="0"/>
                </a:lnTo>
                <a:close/>
              </a:path>
            </a:pathLst>
          </a:custGeom>
          <a:blipFill rotWithShape="1">
            <a:blip r:embed="rId8">
              <a:alphaModFix/>
            </a:blip>
            <a:stretch>
              <a:fillRect/>
            </a:stretch>
          </a:blipFill>
          <a:ln>
            <a:noFill/>
          </a:ln>
        </p:spPr>
      </p:sp>
      <p:sp>
        <p:nvSpPr>
          <p:cNvPr id="93" name="Google Shape;93;p11"/>
          <p:cNvSpPr/>
          <p:nvPr/>
        </p:nvSpPr>
        <p:spPr>
          <a:xfrm rot="2018310">
            <a:off x="5161192" y="1719636"/>
            <a:ext cx="1071357" cy="1193669"/>
          </a:xfrm>
          <a:custGeom>
            <a:avLst/>
            <a:gdLst/>
            <a:ahLst/>
            <a:cxnLst/>
            <a:rect l="l" t="t" r="r" b="b"/>
            <a:pathLst>
              <a:path w="3777984" h="3352102" extrusionOk="0">
                <a:moveTo>
                  <a:pt x="0" y="0"/>
                </a:moveTo>
                <a:lnTo>
                  <a:pt x="3777984" y="0"/>
                </a:lnTo>
                <a:lnTo>
                  <a:pt x="3777984" y="3352103"/>
                </a:lnTo>
                <a:lnTo>
                  <a:pt x="0" y="3352103"/>
                </a:lnTo>
                <a:lnTo>
                  <a:pt x="0" y="0"/>
                </a:lnTo>
                <a:close/>
              </a:path>
            </a:pathLst>
          </a:custGeom>
          <a:blipFill rotWithShape="1">
            <a:blip r:embed="rId9">
              <a:alphaModFix/>
            </a:blip>
            <a:stretch>
              <a:fillRect/>
            </a:stretch>
          </a:blipFill>
          <a:ln>
            <a:noFill/>
          </a:ln>
        </p:spPr>
        <p:txBody>
          <a:bodyPr/>
          <a:lstStyle/>
          <a:p>
            <a:endParaRPr lang="en-US"/>
          </a:p>
        </p:txBody>
      </p:sp>
      <p:sp>
        <p:nvSpPr>
          <p:cNvPr id="94" name="Google Shape;94;p11"/>
          <p:cNvSpPr/>
          <p:nvPr/>
        </p:nvSpPr>
        <p:spPr>
          <a:xfrm rot="4175485">
            <a:off x="6141689" y="748877"/>
            <a:ext cx="1404806" cy="1093195"/>
          </a:xfrm>
          <a:custGeom>
            <a:avLst/>
            <a:gdLst/>
            <a:ahLst/>
            <a:cxnLst/>
            <a:rect l="l" t="t" r="r" b="b"/>
            <a:pathLst>
              <a:path w="2809612" h="2186389" extrusionOk="0">
                <a:moveTo>
                  <a:pt x="0" y="0"/>
                </a:moveTo>
                <a:lnTo>
                  <a:pt x="2809611" y="0"/>
                </a:lnTo>
                <a:lnTo>
                  <a:pt x="2809611" y="2186389"/>
                </a:lnTo>
                <a:lnTo>
                  <a:pt x="0" y="2186389"/>
                </a:lnTo>
                <a:lnTo>
                  <a:pt x="0" y="0"/>
                </a:lnTo>
                <a:close/>
              </a:path>
            </a:pathLst>
          </a:custGeom>
          <a:blipFill rotWithShape="1">
            <a:blip r:embed="rId10">
              <a:alphaModFix/>
            </a:blip>
            <a:stretch>
              <a:fillRect/>
            </a:stretch>
          </a:blipFill>
          <a:ln>
            <a:noFill/>
          </a:ln>
        </p:spPr>
      </p:sp>
      <p:sp>
        <p:nvSpPr>
          <p:cNvPr id="95" name="Google Shape;95;p11"/>
          <p:cNvSpPr/>
          <p:nvPr/>
        </p:nvSpPr>
        <p:spPr>
          <a:xfrm rot="-812878">
            <a:off x="6594580" y="2132334"/>
            <a:ext cx="770740" cy="1344101"/>
          </a:xfrm>
          <a:custGeom>
            <a:avLst/>
            <a:gdLst/>
            <a:ahLst/>
            <a:cxnLst/>
            <a:rect l="l" t="t" r="r" b="b"/>
            <a:pathLst>
              <a:path w="1427190" h="2688201" extrusionOk="0">
                <a:moveTo>
                  <a:pt x="0" y="0"/>
                </a:moveTo>
                <a:lnTo>
                  <a:pt x="1427190" y="0"/>
                </a:lnTo>
                <a:lnTo>
                  <a:pt x="1427190" y="2688201"/>
                </a:lnTo>
                <a:lnTo>
                  <a:pt x="0" y="2688201"/>
                </a:lnTo>
                <a:lnTo>
                  <a:pt x="0" y="0"/>
                </a:lnTo>
                <a:close/>
              </a:path>
            </a:pathLst>
          </a:custGeom>
          <a:blipFill rotWithShape="1">
            <a:blip r:embed="rId11">
              <a:alphaModFix/>
            </a:blip>
            <a:stretch>
              <a:fillRect/>
            </a:stretch>
          </a:blipFill>
          <a:ln>
            <a:noFill/>
          </a:ln>
        </p:spPr>
      </p:sp>
      <p:sp>
        <p:nvSpPr>
          <p:cNvPr id="96" name="Google Shape;96;p11"/>
          <p:cNvSpPr/>
          <p:nvPr/>
        </p:nvSpPr>
        <p:spPr>
          <a:xfrm rot="-1126213">
            <a:off x="7683252" y="271015"/>
            <a:ext cx="1024960" cy="2057400"/>
          </a:xfrm>
          <a:custGeom>
            <a:avLst/>
            <a:gdLst/>
            <a:ahLst/>
            <a:cxnLst/>
            <a:rect l="l" t="t" r="r" b="b"/>
            <a:pathLst>
              <a:path w="2049919" h="4114800" extrusionOk="0">
                <a:moveTo>
                  <a:pt x="0" y="0"/>
                </a:moveTo>
                <a:lnTo>
                  <a:pt x="2049919" y="0"/>
                </a:lnTo>
                <a:lnTo>
                  <a:pt x="2049919" y="4114800"/>
                </a:lnTo>
                <a:lnTo>
                  <a:pt x="0" y="4114800"/>
                </a:lnTo>
                <a:lnTo>
                  <a:pt x="0" y="0"/>
                </a:lnTo>
                <a:close/>
              </a:path>
            </a:pathLst>
          </a:custGeom>
          <a:blipFill rotWithShape="1">
            <a:blip r:embed="rId12">
              <a:alphaModFix/>
            </a:blip>
            <a:stretch>
              <a:fillRect/>
            </a:stretch>
          </a:blipFill>
          <a:ln>
            <a:noFill/>
          </a:ln>
        </p:spPr>
      </p:sp>
      <p:sp>
        <p:nvSpPr>
          <p:cNvPr id="97" name="Google Shape;97;p11"/>
          <p:cNvSpPr/>
          <p:nvPr/>
        </p:nvSpPr>
        <p:spPr>
          <a:xfrm rot="19975478">
            <a:off x="7647634" y="1999480"/>
            <a:ext cx="847782" cy="1556865"/>
          </a:xfrm>
          <a:custGeom>
            <a:avLst/>
            <a:gdLst/>
            <a:ahLst/>
            <a:cxnLst/>
            <a:rect l="l" t="t" r="r" b="b"/>
            <a:pathLst>
              <a:path w="2296807" h="4114800" extrusionOk="0">
                <a:moveTo>
                  <a:pt x="0" y="0"/>
                </a:moveTo>
                <a:lnTo>
                  <a:pt x="2296806" y="0"/>
                </a:lnTo>
                <a:lnTo>
                  <a:pt x="2296806" y="4114800"/>
                </a:lnTo>
                <a:lnTo>
                  <a:pt x="0" y="4114800"/>
                </a:lnTo>
                <a:lnTo>
                  <a:pt x="0" y="0"/>
                </a:lnTo>
                <a:close/>
              </a:path>
            </a:pathLst>
          </a:custGeom>
          <a:blipFill rotWithShape="1">
            <a:blip r:embed="rId13">
              <a:alphaModFix/>
            </a:blip>
            <a:stretch>
              <a:fillRect/>
            </a:stretch>
          </a:blipFill>
          <a:ln>
            <a:noFill/>
          </a:ln>
        </p:spPr>
      </p:sp>
      <p:grpSp>
        <p:nvGrpSpPr>
          <p:cNvPr id="98" name="Google Shape;98;p11"/>
          <p:cNvGrpSpPr/>
          <p:nvPr/>
        </p:nvGrpSpPr>
        <p:grpSpPr>
          <a:xfrm>
            <a:off x="0" y="-18083"/>
            <a:ext cx="9320498" cy="178906"/>
            <a:chOff x="0" y="-9525"/>
            <a:chExt cx="4909562" cy="94238"/>
          </a:xfrm>
        </p:grpSpPr>
        <p:sp>
          <p:nvSpPr>
            <p:cNvPr id="99" name="Google Shape;99;p11"/>
            <p:cNvSpPr/>
            <p:nvPr/>
          </p:nvSpPr>
          <p:spPr>
            <a:xfrm>
              <a:off x="0" y="0"/>
              <a:ext cx="4909562" cy="84713"/>
            </a:xfrm>
            <a:custGeom>
              <a:avLst/>
              <a:gdLst/>
              <a:ahLst/>
              <a:cxnLst/>
              <a:rect l="l" t="t" r="r" b="b"/>
              <a:pathLst>
                <a:path w="4909562" h="84713" extrusionOk="0">
                  <a:moveTo>
                    <a:pt x="0" y="0"/>
                  </a:moveTo>
                  <a:lnTo>
                    <a:pt x="4909562" y="0"/>
                  </a:lnTo>
                  <a:lnTo>
                    <a:pt x="4909562" y="84713"/>
                  </a:lnTo>
                  <a:lnTo>
                    <a:pt x="0" y="84713"/>
                  </a:lnTo>
                  <a:close/>
                </a:path>
              </a:pathLst>
            </a:custGeom>
            <a:solidFill>
              <a:srgbClr val="38B6FF"/>
            </a:solidFill>
            <a:ln>
              <a:noFill/>
            </a:ln>
          </p:spPr>
        </p:sp>
        <p:sp>
          <p:nvSpPr>
            <p:cNvPr id="100" name="Google Shape;100;p11"/>
            <p:cNvSpPr txBox="1"/>
            <p:nvPr/>
          </p:nvSpPr>
          <p:spPr>
            <a:xfrm>
              <a:off x="0" y="-9525"/>
              <a:ext cx="4909562" cy="94238"/>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01" name="Google Shape;101;p11"/>
          <p:cNvGrpSpPr/>
          <p:nvPr/>
        </p:nvGrpSpPr>
        <p:grpSpPr>
          <a:xfrm>
            <a:off x="2321" y="3575835"/>
            <a:ext cx="9144059" cy="558369"/>
            <a:chOff x="0" y="-9525"/>
            <a:chExt cx="4909562" cy="294126"/>
          </a:xfrm>
        </p:grpSpPr>
        <p:sp>
          <p:nvSpPr>
            <p:cNvPr id="102" name="Google Shape;102;p11"/>
            <p:cNvSpPr/>
            <p:nvPr/>
          </p:nvSpPr>
          <p:spPr>
            <a:xfrm>
              <a:off x="0" y="0"/>
              <a:ext cx="4909562" cy="284601"/>
            </a:xfrm>
            <a:custGeom>
              <a:avLst/>
              <a:gdLst/>
              <a:ahLst/>
              <a:cxnLst/>
              <a:rect l="l" t="t" r="r" b="b"/>
              <a:pathLst>
                <a:path w="4909562" h="284601" extrusionOk="0">
                  <a:moveTo>
                    <a:pt x="0" y="0"/>
                  </a:moveTo>
                  <a:lnTo>
                    <a:pt x="4909562" y="0"/>
                  </a:lnTo>
                  <a:lnTo>
                    <a:pt x="4909562" y="284601"/>
                  </a:lnTo>
                  <a:lnTo>
                    <a:pt x="0" y="284601"/>
                  </a:lnTo>
                  <a:close/>
                </a:path>
              </a:pathLst>
            </a:custGeom>
            <a:solidFill>
              <a:srgbClr val="38B6FF"/>
            </a:solidFill>
            <a:ln>
              <a:noFill/>
            </a:ln>
          </p:spPr>
        </p:sp>
        <p:sp>
          <p:nvSpPr>
            <p:cNvPr id="103" name="Google Shape;103;p11"/>
            <p:cNvSpPr txBox="1"/>
            <p:nvPr/>
          </p:nvSpPr>
          <p:spPr>
            <a:xfrm>
              <a:off x="0" y="-9525"/>
              <a:ext cx="4909562" cy="294126"/>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r>
                <a:rPr lang="en-GB" sz="2000" b="0" i="0" u="none" strike="noStrike" cap="none">
                  <a:solidFill>
                    <a:schemeClr val="dk1"/>
                  </a:solidFill>
                  <a:latin typeface="Calibri"/>
                  <a:ea typeface="Calibri"/>
                  <a:cs typeface="Calibri"/>
                  <a:sym typeface="Calibri"/>
                </a:rPr>
                <a:t>Lifestyle And Health: Life-course Perspective </a:t>
              </a:r>
            </a:p>
          </p:txBody>
        </p:sp>
      </p:grpSp>
      <p:grpSp>
        <p:nvGrpSpPr>
          <p:cNvPr id="104" name="Google Shape;104;p11"/>
          <p:cNvGrpSpPr/>
          <p:nvPr/>
        </p:nvGrpSpPr>
        <p:grpSpPr>
          <a:xfrm>
            <a:off x="5707" y="-18083"/>
            <a:ext cx="150790" cy="3538271"/>
            <a:chOff x="0" y="-9525"/>
            <a:chExt cx="79428" cy="1863780"/>
          </a:xfrm>
        </p:grpSpPr>
        <p:sp>
          <p:nvSpPr>
            <p:cNvPr id="105" name="Google Shape;105;p11"/>
            <p:cNvSpPr/>
            <p:nvPr/>
          </p:nvSpPr>
          <p:spPr>
            <a:xfrm>
              <a:off x="0" y="0"/>
              <a:ext cx="79428" cy="1854255"/>
            </a:xfrm>
            <a:custGeom>
              <a:avLst/>
              <a:gdLst/>
              <a:ahLst/>
              <a:cxnLst/>
              <a:rect l="l" t="t" r="r" b="b"/>
              <a:pathLst>
                <a:path w="79428" h="1854255" extrusionOk="0">
                  <a:moveTo>
                    <a:pt x="0" y="0"/>
                  </a:moveTo>
                  <a:lnTo>
                    <a:pt x="79428" y="0"/>
                  </a:lnTo>
                  <a:lnTo>
                    <a:pt x="79428" y="1854255"/>
                  </a:lnTo>
                  <a:lnTo>
                    <a:pt x="0" y="1854255"/>
                  </a:lnTo>
                  <a:close/>
                </a:path>
              </a:pathLst>
            </a:custGeom>
            <a:solidFill>
              <a:srgbClr val="38B6FF"/>
            </a:solidFill>
            <a:ln>
              <a:noFill/>
            </a:ln>
          </p:spPr>
        </p:sp>
        <p:sp>
          <p:nvSpPr>
            <p:cNvPr id="106" name="Google Shape;106;p11"/>
            <p:cNvSpPr txBox="1"/>
            <p:nvPr/>
          </p:nvSpPr>
          <p:spPr>
            <a:xfrm>
              <a:off x="0" y="-9525"/>
              <a:ext cx="79428" cy="1863780"/>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07" name="Google Shape;107;p11"/>
          <p:cNvGrpSpPr/>
          <p:nvPr/>
        </p:nvGrpSpPr>
        <p:grpSpPr>
          <a:xfrm>
            <a:off x="8977076" y="-18083"/>
            <a:ext cx="150790" cy="3538271"/>
            <a:chOff x="0" y="-9525"/>
            <a:chExt cx="79428" cy="1863780"/>
          </a:xfrm>
        </p:grpSpPr>
        <p:sp>
          <p:nvSpPr>
            <p:cNvPr id="108" name="Google Shape;108;p11"/>
            <p:cNvSpPr/>
            <p:nvPr/>
          </p:nvSpPr>
          <p:spPr>
            <a:xfrm>
              <a:off x="0" y="0"/>
              <a:ext cx="79428" cy="1854255"/>
            </a:xfrm>
            <a:custGeom>
              <a:avLst/>
              <a:gdLst/>
              <a:ahLst/>
              <a:cxnLst/>
              <a:rect l="l" t="t" r="r" b="b"/>
              <a:pathLst>
                <a:path w="79428" h="1854255" extrusionOk="0">
                  <a:moveTo>
                    <a:pt x="0" y="0"/>
                  </a:moveTo>
                  <a:lnTo>
                    <a:pt x="79428" y="0"/>
                  </a:lnTo>
                  <a:lnTo>
                    <a:pt x="79428" y="1854255"/>
                  </a:lnTo>
                  <a:lnTo>
                    <a:pt x="0" y="1854255"/>
                  </a:lnTo>
                  <a:close/>
                </a:path>
              </a:pathLst>
            </a:custGeom>
            <a:solidFill>
              <a:srgbClr val="38B6FF"/>
            </a:solidFill>
            <a:ln>
              <a:noFill/>
            </a:ln>
          </p:spPr>
        </p:sp>
        <p:sp>
          <p:nvSpPr>
            <p:cNvPr id="109" name="Google Shape;109;p11"/>
            <p:cNvSpPr txBox="1"/>
            <p:nvPr/>
          </p:nvSpPr>
          <p:spPr>
            <a:xfrm>
              <a:off x="0" y="-9525"/>
              <a:ext cx="79428" cy="1863780"/>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110" name="Google Shape;110;p11"/>
          <p:cNvSpPr txBox="1"/>
          <p:nvPr/>
        </p:nvSpPr>
        <p:spPr>
          <a:xfrm>
            <a:off x="2695102" y="4007473"/>
            <a:ext cx="3227139" cy="135729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GB" sz="2100">
                <a:solidFill>
                  <a:srgbClr val="AFFCFF"/>
                </a:solidFill>
                <a:latin typeface="Kodchasan Medium"/>
                <a:cs typeface="Kodchasan Medium"/>
                <a:sym typeface="Kodchasan Medium"/>
              </a:rPr>
              <a:t>Celeste Bryant</a:t>
            </a:r>
          </a:p>
          <a:p>
            <a:pPr marL="0" marR="0" lvl="0" indent="0" algn="ctr" rtl="0">
              <a:lnSpc>
                <a:spcPct val="140000"/>
              </a:lnSpc>
              <a:spcBef>
                <a:spcPts val="0"/>
              </a:spcBef>
              <a:spcAft>
                <a:spcPts val="0"/>
              </a:spcAft>
              <a:buNone/>
            </a:pPr>
            <a:r>
              <a:rPr lang="en-GB" sz="2100">
                <a:solidFill>
                  <a:srgbClr val="AFFCFF"/>
                </a:solidFill>
                <a:latin typeface="Kodchasan Medium"/>
                <a:cs typeface="Kodchasan Medium"/>
                <a:sym typeface="Kodchasan Medium"/>
              </a:rPr>
              <a:t>BMNS4014</a:t>
            </a:r>
          </a:p>
          <a:p>
            <a:pPr marL="0" marR="0" lvl="0" indent="0" algn="ctr" rtl="0">
              <a:lnSpc>
                <a:spcPct val="140000"/>
              </a:lnSpc>
              <a:spcBef>
                <a:spcPts val="0"/>
              </a:spcBef>
              <a:spcAft>
                <a:spcPts val="0"/>
              </a:spcAft>
              <a:buNone/>
            </a:pPr>
            <a:endParaRPr sz="21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115"/>
        <p:cNvGrpSpPr/>
        <p:nvPr/>
      </p:nvGrpSpPr>
      <p:grpSpPr>
        <a:xfrm>
          <a:off x="0" y="0"/>
          <a:ext cx="0" cy="0"/>
          <a:chOff x="0" y="0"/>
          <a:chExt cx="0" cy="0"/>
        </a:xfrm>
      </p:grpSpPr>
      <p:grpSp>
        <p:nvGrpSpPr>
          <p:cNvPr id="116" name="Google Shape;116;p12"/>
          <p:cNvGrpSpPr/>
          <p:nvPr/>
        </p:nvGrpSpPr>
        <p:grpSpPr>
          <a:xfrm>
            <a:off x="490186" y="425583"/>
            <a:ext cx="8163628" cy="1057828"/>
            <a:chOff x="0" y="-9525"/>
            <a:chExt cx="4300183" cy="557210"/>
          </a:xfrm>
        </p:grpSpPr>
        <p:sp>
          <p:nvSpPr>
            <p:cNvPr id="117" name="Google Shape;117;p12"/>
            <p:cNvSpPr/>
            <p:nvPr/>
          </p:nvSpPr>
          <p:spPr>
            <a:xfrm>
              <a:off x="0" y="0"/>
              <a:ext cx="4300182" cy="547685"/>
            </a:xfrm>
            <a:custGeom>
              <a:avLst/>
              <a:gdLst/>
              <a:ahLst/>
              <a:cxnLst/>
              <a:rect l="l" t="t" r="r" b="b"/>
              <a:pathLst>
                <a:path w="4300182" h="547685" extrusionOk="0">
                  <a:moveTo>
                    <a:pt x="0" y="0"/>
                  </a:moveTo>
                  <a:lnTo>
                    <a:pt x="4300182" y="0"/>
                  </a:lnTo>
                  <a:lnTo>
                    <a:pt x="4300182" y="547685"/>
                  </a:lnTo>
                  <a:lnTo>
                    <a:pt x="0" y="547685"/>
                  </a:lnTo>
                  <a:close/>
                </a:path>
              </a:pathLst>
            </a:custGeom>
            <a:solidFill>
              <a:srgbClr val="FFFFFF"/>
            </a:solidFill>
            <a:ln>
              <a:noFill/>
            </a:ln>
          </p:spPr>
        </p:sp>
        <p:sp>
          <p:nvSpPr>
            <p:cNvPr id="118" name="Google Shape;118;p12"/>
            <p:cNvSpPr txBox="1"/>
            <p:nvPr/>
          </p:nvSpPr>
          <p:spPr>
            <a:xfrm>
              <a:off x="0" y="-9525"/>
              <a:ext cx="4300183" cy="557210"/>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19" name="Google Shape;119;p12"/>
          <p:cNvGrpSpPr/>
          <p:nvPr/>
        </p:nvGrpSpPr>
        <p:grpSpPr>
          <a:xfrm>
            <a:off x="490186" y="2003647"/>
            <a:ext cx="1782862" cy="2696188"/>
            <a:chOff x="0" y="-9525"/>
            <a:chExt cx="939121" cy="1420214"/>
          </a:xfrm>
        </p:grpSpPr>
        <p:sp>
          <p:nvSpPr>
            <p:cNvPr id="120" name="Google Shape;120;p12"/>
            <p:cNvSpPr/>
            <p:nvPr/>
          </p:nvSpPr>
          <p:spPr>
            <a:xfrm>
              <a:off x="0" y="0"/>
              <a:ext cx="939121" cy="1410689"/>
            </a:xfrm>
            <a:custGeom>
              <a:avLst/>
              <a:gdLst/>
              <a:ahLst/>
              <a:cxnLst/>
              <a:rect l="l" t="t" r="r" b="b"/>
              <a:pathLst>
                <a:path w="939121" h="1410689" extrusionOk="0">
                  <a:moveTo>
                    <a:pt x="0" y="0"/>
                  </a:moveTo>
                  <a:lnTo>
                    <a:pt x="939121" y="0"/>
                  </a:lnTo>
                  <a:lnTo>
                    <a:pt x="939121" y="1410689"/>
                  </a:lnTo>
                  <a:lnTo>
                    <a:pt x="0" y="1410689"/>
                  </a:lnTo>
                  <a:close/>
                </a:path>
              </a:pathLst>
            </a:custGeom>
            <a:solidFill>
              <a:srgbClr val="FFFFFF"/>
            </a:solidFill>
            <a:ln w="66675" cap="sq" cmpd="sng">
              <a:solidFill>
                <a:srgbClr val="AFFCFF"/>
              </a:solidFill>
              <a:prstDash val="solid"/>
              <a:miter lim="8000"/>
              <a:headEnd type="none" w="sm" len="sm"/>
              <a:tailEnd type="none" w="sm" len="sm"/>
            </a:ln>
          </p:spPr>
        </p:sp>
        <p:sp>
          <p:nvSpPr>
            <p:cNvPr id="121" name="Google Shape;121;p12"/>
            <p:cNvSpPr txBox="1"/>
            <p:nvPr/>
          </p:nvSpPr>
          <p:spPr>
            <a:xfrm>
              <a:off x="0" y="-9525"/>
              <a:ext cx="939121" cy="1420214"/>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22" name="Google Shape;122;p12"/>
          <p:cNvGrpSpPr/>
          <p:nvPr/>
        </p:nvGrpSpPr>
        <p:grpSpPr>
          <a:xfrm>
            <a:off x="490186" y="1714325"/>
            <a:ext cx="1782862" cy="1162236"/>
            <a:chOff x="0" y="-161925"/>
            <a:chExt cx="939121" cy="612207"/>
          </a:xfrm>
        </p:grpSpPr>
        <p:sp>
          <p:nvSpPr>
            <p:cNvPr id="123" name="Google Shape;123;p12"/>
            <p:cNvSpPr/>
            <p:nvPr/>
          </p:nvSpPr>
          <p:spPr>
            <a:xfrm>
              <a:off x="0" y="0"/>
              <a:ext cx="939121" cy="450282"/>
            </a:xfrm>
            <a:custGeom>
              <a:avLst/>
              <a:gdLst/>
              <a:ahLst/>
              <a:cxnLst/>
              <a:rect l="l" t="t" r="r" b="b"/>
              <a:pathLst>
                <a:path w="939121" h="450282" extrusionOk="0">
                  <a:moveTo>
                    <a:pt x="0" y="0"/>
                  </a:moveTo>
                  <a:lnTo>
                    <a:pt x="939121" y="0"/>
                  </a:lnTo>
                  <a:lnTo>
                    <a:pt x="939121" y="450282"/>
                  </a:lnTo>
                  <a:lnTo>
                    <a:pt x="0" y="450282"/>
                  </a:lnTo>
                  <a:close/>
                </a:path>
              </a:pathLst>
            </a:custGeom>
            <a:solidFill>
              <a:srgbClr val="AFFCFF"/>
            </a:solidFill>
            <a:ln>
              <a:noFill/>
            </a:ln>
          </p:spPr>
        </p:sp>
        <p:sp>
          <p:nvSpPr>
            <p:cNvPr id="124" name="Google Shape;124;p12"/>
            <p:cNvSpPr txBox="1"/>
            <p:nvPr/>
          </p:nvSpPr>
          <p:spPr>
            <a:xfrm>
              <a:off x="0" y="-161925"/>
              <a:ext cx="939121" cy="612207"/>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25" name="Google Shape;125;p12"/>
          <p:cNvGrpSpPr/>
          <p:nvPr/>
        </p:nvGrpSpPr>
        <p:grpSpPr>
          <a:xfrm>
            <a:off x="2617108" y="2003647"/>
            <a:ext cx="1782862" cy="2696188"/>
            <a:chOff x="0" y="-9525"/>
            <a:chExt cx="939121" cy="1420214"/>
          </a:xfrm>
        </p:grpSpPr>
        <p:sp>
          <p:nvSpPr>
            <p:cNvPr id="126" name="Google Shape;126;p12"/>
            <p:cNvSpPr/>
            <p:nvPr/>
          </p:nvSpPr>
          <p:spPr>
            <a:xfrm>
              <a:off x="0" y="0"/>
              <a:ext cx="939121" cy="1410689"/>
            </a:xfrm>
            <a:custGeom>
              <a:avLst/>
              <a:gdLst/>
              <a:ahLst/>
              <a:cxnLst/>
              <a:rect l="l" t="t" r="r" b="b"/>
              <a:pathLst>
                <a:path w="939121" h="1410689" extrusionOk="0">
                  <a:moveTo>
                    <a:pt x="0" y="0"/>
                  </a:moveTo>
                  <a:lnTo>
                    <a:pt x="939121" y="0"/>
                  </a:lnTo>
                  <a:lnTo>
                    <a:pt x="939121" y="1410689"/>
                  </a:lnTo>
                  <a:lnTo>
                    <a:pt x="0" y="1410689"/>
                  </a:lnTo>
                  <a:close/>
                </a:path>
              </a:pathLst>
            </a:custGeom>
            <a:solidFill>
              <a:srgbClr val="FFFFFF"/>
            </a:solidFill>
            <a:ln w="66675" cap="sq" cmpd="sng">
              <a:solidFill>
                <a:srgbClr val="AFFCFF"/>
              </a:solidFill>
              <a:prstDash val="solid"/>
              <a:miter lim="8000"/>
              <a:headEnd type="none" w="sm" len="sm"/>
              <a:tailEnd type="none" w="sm" len="sm"/>
            </a:ln>
          </p:spPr>
        </p:sp>
        <p:sp>
          <p:nvSpPr>
            <p:cNvPr id="127" name="Google Shape;127;p12"/>
            <p:cNvSpPr txBox="1"/>
            <p:nvPr/>
          </p:nvSpPr>
          <p:spPr>
            <a:xfrm>
              <a:off x="0" y="-9525"/>
              <a:ext cx="939121" cy="1420214"/>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28" name="Google Shape;128;p12"/>
          <p:cNvGrpSpPr/>
          <p:nvPr/>
        </p:nvGrpSpPr>
        <p:grpSpPr>
          <a:xfrm>
            <a:off x="2618268" y="1714325"/>
            <a:ext cx="1782862" cy="1162236"/>
            <a:chOff x="0" y="-161925"/>
            <a:chExt cx="939121" cy="612207"/>
          </a:xfrm>
        </p:grpSpPr>
        <p:sp>
          <p:nvSpPr>
            <p:cNvPr id="129" name="Google Shape;129;p12"/>
            <p:cNvSpPr/>
            <p:nvPr/>
          </p:nvSpPr>
          <p:spPr>
            <a:xfrm>
              <a:off x="0" y="0"/>
              <a:ext cx="939121" cy="450282"/>
            </a:xfrm>
            <a:custGeom>
              <a:avLst/>
              <a:gdLst/>
              <a:ahLst/>
              <a:cxnLst/>
              <a:rect l="l" t="t" r="r" b="b"/>
              <a:pathLst>
                <a:path w="939121" h="450282" extrusionOk="0">
                  <a:moveTo>
                    <a:pt x="0" y="0"/>
                  </a:moveTo>
                  <a:lnTo>
                    <a:pt x="939121" y="0"/>
                  </a:lnTo>
                  <a:lnTo>
                    <a:pt x="939121" y="450282"/>
                  </a:lnTo>
                  <a:lnTo>
                    <a:pt x="0" y="450282"/>
                  </a:lnTo>
                  <a:close/>
                </a:path>
              </a:pathLst>
            </a:custGeom>
            <a:solidFill>
              <a:srgbClr val="AFFCFF"/>
            </a:solidFill>
            <a:ln>
              <a:noFill/>
            </a:ln>
          </p:spPr>
        </p:sp>
        <p:sp>
          <p:nvSpPr>
            <p:cNvPr id="130" name="Google Shape;130;p12"/>
            <p:cNvSpPr txBox="1"/>
            <p:nvPr/>
          </p:nvSpPr>
          <p:spPr>
            <a:xfrm>
              <a:off x="0" y="-161925"/>
              <a:ext cx="939121" cy="612207"/>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31" name="Google Shape;131;p12"/>
          <p:cNvGrpSpPr/>
          <p:nvPr/>
        </p:nvGrpSpPr>
        <p:grpSpPr>
          <a:xfrm>
            <a:off x="4744030" y="2003647"/>
            <a:ext cx="1782862" cy="2696188"/>
            <a:chOff x="0" y="-9525"/>
            <a:chExt cx="939121" cy="1420214"/>
          </a:xfrm>
        </p:grpSpPr>
        <p:sp>
          <p:nvSpPr>
            <p:cNvPr id="132" name="Google Shape;132;p12"/>
            <p:cNvSpPr/>
            <p:nvPr/>
          </p:nvSpPr>
          <p:spPr>
            <a:xfrm>
              <a:off x="0" y="0"/>
              <a:ext cx="939121" cy="1410689"/>
            </a:xfrm>
            <a:custGeom>
              <a:avLst/>
              <a:gdLst/>
              <a:ahLst/>
              <a:cxnLst/>
              <a:rect l="l" t="t" r="r" b="b"/>
              <a:pathLst>
                <a:path w="939121" h="1410689" extrusionOk="0">
                  <a:moveTo>
                    <a:pt x="0" y="0"/>
                  </a:moveTo>
                  <a:lnTo>
                    <a:pt x="939121" y="0"/>
                  </a:lnTo>
                  <a:lnTo>
                    <a:pt x="939121" y="1410689"/>
                  </a:lnTo>
                  <a:lnTo>
                    <a:pt x="0" y="1410689"/>
                  </a:lnTo>
                  <a:close/>
                </a:path>
              </a:pathLst>
            </a:custGeom>
            <a:solidFill>
              <a:srgbClr val="FFFFFF"/>
            </a:solidFill>
            <a:ln w="66675" cap="sq" cmpd="sng">
              <a:solidFill>
                <a:srgbClr val="AFFCFF"/>
              </a:solidFill>
              <a:prstDash val="solid"/>
              <a:miter lim="8000"/>
              <a:headEnd type="none" w="sm" len="sm"/>
              <a:tailEnd type="none" w="sm" len="sm"/>
            </a:ln>
          </p:spPr>
        </p:sp>
        <p:sp>
          <p:nvSpPr>
            <p:cNvPr id="133" name="Google Shape;133;p12"/>
            <p:cNvSpPr txBox="1"/>
            <p:nvPr/>
          </p:nvSpPr>
          <p:spPr>
            <a:xfrm>
              <a:off x="0" y="-9525"/>
              <a:ext cx="939121" cy="1420214"/>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34" name="Google Shape;134;p12"/>
          <p:cNvGrpSpPr/>
          <p:nvPr/>
        </p:nvGrpSpPr>
        <p:grpSpPr>
          <a:xfrm>
            <a:off x="4744030" y="1714325"/>
            <a:ext cx="1782862" cy="1162236"/>
            <a:chOff x="0" y="-161925"/>
            <a:chExt cx="939121" cy="612207"/>
          </a:xfrm>
        </p:grpSpPr>
        <p:sp>
          <p:nvSpPr>
            <p:cNvPr id="135" name="Google Shape;135;p12"/>
            <p:cNvSpPr/>
            <p:nvPr/>
          </p:nvSpPr>
          <p:spPr>
            <a:xfrm>
              <a:off x="0" y="0"/>
              <a:ext cx="939121" cy="450282"/>
            </a:xfrm>
            <a:custGeom>
              <a:avLst/>
              <a:gdLst/>
              <a:ahLst/>
              <a:cxnLst/>
              <a:rect l="l" t="t" r="r" b="b"/>
              <a:pathLst>
                <a:path w="939121" h="450282" extrusionOk="0">
                  <a:moveTo>
                    <a:pt x="0" y="0"/>
                  </a:moveTo>
                  <a:lnTo>
                    <a:pt x="939121" y="0"/>
                  </a:lnTo>
                  <a:lnTo>
                    <a:pt x="939121" y="450282"/>
                  </a:lnTo>
                  <a:lnTo>
                    <a:pt x="0" y="450282"/>
                  </a:lnTo>
                  <a:close/>
                </a:path>
              </a:pathLst>
            </a:custGeom>
            <a:solidFill>
              <a:srgbClr val="AFFCFF"/>
            </a:solidFill>
            <a:ln>
              <a:noFill/>
            </a:ln>
          </p:spPr>
        </p:sp>
        <p:sp>
          <p:nvSpPr>
            <p:cNvPr id="136" name="Google Shape;136;p12"/>
            <p:cNvSpPr txBox="1"/>
            <p:nvPr/>
          </p:nvSpPr>
          <p:spPr>
            <a:xfrm>
              <a:off x="0" y="-161925"/>
              <a:ext cx="939121" cy="612207"/>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37" name="Google Shape;137;p12"/>
          <p:cNvGrpSpPr/>
          <p:nvPr/>
        </p:nvGrpSpPr>
        <p:grpSpPr>
          <a:xfrm>
            <a:off x="6870952" y="2003647"/>
            <a:ext cx="1782862" cy="2696188"/>
            <a:chOff x="0" y="-9525"/>
            <a:chExt cx="939121" cy="1420214"/>
          </a:xfrm>
        </p:grpSpPr>
        <p:sp>
          <p:nvSpPr>
            <p:cNvPr id="138" name="Google Shape;138;p12"/>
            <p:cNvSpPr/>
            <p:nvPr/>
          </p:nvSpPr>
          <p:spPr>
            <a:xfrm>
              <a:off x="0" y="0"/>
              <a:ext cx="939121" cy="1410689"/>
            </a:xfrm>
            <a:custGeom>
              <a:avLst/>
              <a:gdLst/>
              <a:ahLst/>
              <a:cxnLst/>
              <a:rect l="l" t="t" r="r" b="b"/>
              <a:pathLst>
                <a:path w="939121" h="1410689" extrusionOk="0">
                  <a:moveTo>
                    <a:pt x="0" y="0"/>
                  </a:moveTo>
                  <a:lnTo>
                    <a:pt x="939121" y="0"/>
                  </a:lnTo>
                  <a:lnTo>
                    <a:pt x="939121" y="1410689"/>
                  </a:lnTo>
                  <a:lnTo>
                    <a:pt x="0" y="1410689"/>
                  </a:lnTo>
                  <a:close/>
                </a:path>
              </a:pathLst>
            </a:custGeom>
            <a:solidFill>
              <a:srgbClr val="FFFFFF"/>
            </a:solidFill>
            <a:ln w="66675" cap="sq" cmpd="sng">
              <a:solidFill>
                <a:srgbClr val="AFFCFF"/>
              </a:solidFill>
              <a:prstDash val="solid"/>
              <a:miter lim="8000"/>
              <a:headEnd type="none" w="sm" len="sm"/>
              <a:tailEnd type="none" w="sm" len="sm"/>
            </a:ln>
          </p:spPr>
        </p:sp>
        <p:sp>
          <p:nvSpPr>
            <p:cNvPr id="139" name="Google Shape;139;p12"/>
            <p:cNvSpPr txBox="1"/>
            <p:nvPr/>
          </p:nvSpPr>
          <p:spPr>
            <a:xfrm>
              <a:off x="0" y="-9525"/>
              <a:ext cx="939121" cy="1420214"/>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40" name="Google Shape;140;p12"/>
          <p:cNvGrpSpPr/>
          <p:nvPr/>
        </p:nvGrpSpPr>
        <p:grpSpPr>
          <a:xfrm>
            <a:off x="6869792" y="1714325"/>
            <a:ext cx="1782862" cy="1162236"/>
            <a:chOff x="0" y="-161925"/>
            <a:chExt cx="939121" cy="612207"/>
          </a:xfrm>
        </p:grpSpPr>
        <p:sp>
          <p:nvSpPr>
            <p:cNvPr id="141" name="Google Shape;141;p12"/>
            <p:cNvSpPr/>
            <p:nvPr/>
          </p:nvSpPr>
          <p:spPr>
            <a:xfrm>
              <a:off x="0" y="0"/>
              <a:ext cx="939121" cy="450282"/>
            </a:xfrm>
            <a:custGeom>
              <a:avLst/>
              <a:gdLst/>
              <a:ahLst/>
              <a:cxnLst/>
              <a:rect l="l" t="t" r="r" b="b"/>
              <a:pathLst>
                <a:path w="939121" h="450282" extrusionOk="0">
                  <a:moveTo>
                    <a:pt x="0" y="0"/>
                  </a:moveTo>
                  <a:lnTo>
                    <a:pt x="939121" y="0"/>
                  </a:lnTo>
                  <a:lnTo>
                    <a:pt x="939121" y="450282"/>
                  </a:lnTo>
                  <a:lnTo>
                    <a:pt x="0" y="450282"/>
                  </a:lnTo>
                  <a:close/>
                </a:path>
              </a:pathLst>
            </a:custGeom>
            <a:solidFill>
              <a:srgbClr val="AFFCFF"/>
            </a:solidFill>
            <a:ln>
              <a:noFill/>
            </a:ln>
          </p:spPr>
        </p:sp>
        <p:sp>
          <p:nvSpPr>
            <p:cNvPr id="142" name="Google Shape;142;p12"/>
            <p:cNvSpPr txBox="1"/>
            <p:nvPr/>
          </p:nvSpPr>
          <p:spPr>
            <a:xfrm>
              <a:off x="0" y="-161925"/>
              <a:ext cx="939121" cy="612207"/>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143" name="Google Shape;143;p12"/>
          <p:cNvSpPr/>
          <p:nvPr/>
        </p:nvSpPr>
        <p:spPr>
          <a:xfrm>
            <a:off x="751442" y="207494"/>
            <a:ext cx="1360932" cy="1202569"/>
          </a:xfrm>
          <a:custGeom>
            <a:avLst/>
            <a:gdLst/>
            <a:ahLst/>
            <a:cxnLst/>
            <a:rect l="l" t="t" r="r" b="b"/>
            <a:pathLst>
              <a:path w="2721863" h="2405137" extrusionOk="0">
                <a:moveTo>
                  <a:pt x="0" y="0"/>
                </a:moveTo>
                <a:lnTo>
                  <a:pt x="2721863" y="0"/>
                </a:lnTo>
                <a:lnTo>
                  <a:pt x="2721863" y="2405137"/>
                </a:lnTo>
                <a:lnTo>
                  <a:pt x="0" y="2405137"/>
                </a:lnTo>
                <a:lnTo>
                  <a:pt x="0" y="0"/>
                </a:lnTo>
                <a:close/>
              </a:path>
            </a:pathLst>
          </a:custGeom>
          <a:blipFill rotWithShape="1">
            <a:blip r:embed="rId3">
              <a:alphaModFix/>
            </a:blip>
            <a:stretch>
              <a:fillRect/>
            </a:stretch>
          </a:blipFill>
          <a:ln>
            <a:noFill/>
          </a:ln>
        </p:spPr>
      </p:sp>
      <p:sp>
        <p:nvSpPr>
          <p:cNvPr id="144" name="Google Shape;144;p12"/>
          <p:cNvSpPr/>
          <p:nvPr/>
        </p:nvSpPr>
        <p:spPr>
          <a:xfrm>
            <a:off x="3026449" y="2921395"/>
            <a:ext cx="1132888" cy="1005181"/>
          </a:xfrm>
          <a:custGeom>
            <a:avLst/>
            <a:gdLst/>
            <a:ahLst/>
            <a:cxnLst/>
            <a:rect l="l" t="t" r="r" b="b"/>
            <a:pathLst>
              <a:path w="2728062" h="2420535" extrusionOk="0">
                <a:moveTo>
                  <a:pt x="0" y="0"/>
                </a:moveTo>
                <a:lnTo>
                  <a:pt x="2728062" y="0"/>
                </a:lnTo>
                <a:lnTo>
                  <a:pt x="2728062" y="2420535"/>
                </a:lnTo>
                <a:lnTo>
                  <a:pt x="0" y="2420535"/>
                </a:lnTo>
                <a:lnTo>
                  <a:pt x="0" y="0"/>
                </a:lnTo>
                <a:close/>
              </a:path>
            </a:pathLst>
          </a:custGeom>
          <a:blipFill rotWithShape="1">
            <a:blip r:embed="rId4">
              <a:alphaModFix/>
            </a:blip>
            <a:stretch>
              <a:fillRect/>
            </a:stretch>
          </a:blipFill>
          <a:ln>
            <a:noFill/>
          </a:ln>
        </p:spPr>
      </p:sp>
      <p:sp>
        <p:nvSpPr>
          <p:cNvPr id="145" name="Google Shape;145;p12"/>
          <p:cNvSpPr/>
          <p:nvPr/>
        </p:nvSpPr>
        <p:spPr>
          <a:xfrm>
            <a:off x="7485949" y="3153041"/>
            <a:ext cx="550548" cy="1008463"/>
          </a:xfrm>
          <a:custGeom>
            <a:avLst/>
            <a:gdLst/>
            <a:ahLst/>
            <a:cxnLst/>
            <a:rect l="l" t="t" r="r" b="b"/>
            <a:pathLst>
              <a:path w="1996540" h="2627027" extrusionOk="0">
                <a:moveTo>
                  <a:pt x="0" y="0"/>
                </a:moveTo>
                <a:lnTo>
                  <a:pt x="1996540" y="0"/>
                </a:lnTo>
                <a:lnTo>
                  <a:pt x="1996540" y="2627027"/>
                </a:lnTo>
                <a:lnTo>
                  <a:pt x="0" y="2627027"/>
                </a:lnTo>
                <a:lnTo>
                  <a:pt x="0" y="0"/>
                </a:lnTo>
                <a:close/>
              </a:path>
            </a:pathLst>
          </a:custGeom>
          <a:blipFill rotWithShape="1">
            <a:blip r:embed="rId5">
              <a:alphaModFix/>
            </a:blip>
            <a:stretch>
              <a:fillRect/>
            </a:stretch>
          </a:blipFill>
          <a:ln>
            <a:noFill/>
          </a:ln>
        </p:spPr>
      </p:sp>
      <p:sp>
        <p:nvSpPr>
          <p:cNvPr id="146" name="Google Shape;146;p12"/>
          <p:cNvSpPr/>
          <p:nvPr/>
        </p:nvSpPr>
        <p:spPr>
          <a:xfrm>
            <a:off x="5438018" y="3153041"/>
            <a:ext cx="410676" cy="773535"/>
          </a:xfrm>
          <a:custGeom>
            <a:avLst/>
            <a:gdLst/>
            <a:ahLst/>
            <a:cxnLst/>
            <a:rect l="l" t="t" r="r" b="b"/>
            <a:pathLst>
              <a:path w="1339015" h="2522117" extrusionOk="0">
                <a:moveTo>
                  <a:pt x="0" y="0"/>
                </a:moveTo>
                <a:lnTo>
                  <a:pt x="1339015" y="0"/>
                </a:lnTo>
                <a:lnTo>
                  <a:pt x="1339015" y="2522117"/>
                </a:lnTo>
                <a:lnTo>
                  <a:pt x="0" y="2522117"/>
                </a:lnTo>
                <a:lnTo>
                  <a:pt x="0" y="0"/>
                </a:lnTo>
                <a:close/>
              </a:path>
            </a:pathLst>
          </a:custGeom>
          <a:blipFill rotWithShape="1">
            <a:blip r:embed="rId6">
              <a:alphaModFix/>
            </a:blip>
            <a:stretch>
              <a:fillRect/>
            </a:stretch>
          </a:blipFill>
          <a:ln>
            <a:noFill/>
          </a:ln>
        </p:spPr>
      </p:sp>
      <p:sp>
        <p:nvSpPr>
          <p:cNvPr id="147" name="Google Shape;147;p12"/>
          <p:cNvSpPr txBox="1"/>
          <p:nvPr/>
        </p:nvSpPr>
        <p:spPr>
          <a:xfrm>
            <a:off x="2763105" y="2012708"/>
            <a:ext cx="1490868" cy="746399"/>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02</a:t>
            </a:r>
            <a:endParaRPr sz="700"/>
          </a:p>
        </p:txBody>
      </p:sp>
      <p:sp>
        <p:nvSpPr>
          <p:cNvPr id="148" name="Google Shape;148;p12"/>
          <p:cNvSpPr txBox="1"/>
          <p:nvPr/>
        </p:nvSpPr>
        <p:spPr>
          <a:xfrm>
            <a:off x="4868742" y="2012708"/>
            <a:ext cx="1533438" cy="746399"/>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03</a:t>
            </a:r>
            <a:endParaRPr sz="700"/>
          </a:p>
        </p:txBody>
      </p:sp>
      <p:sp>
        <p:nvSpPr>
          <p:cNvPr id="149" name="Google Shape;149;p12"/>
          <p:cNvSpPr txBox="1"/>
          <p:nvPr/>
        </p:nvSpPr>
        <p:spPr>
          <a:xfrm>
            <a:off x="7046424" y="2012708"/>
            <a:ext cx="1431918" cy="746399"/>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04</a:t>
            </a:r>
            <a:endParaRPr sz="700"/>
          </a:p>
        </p:txBody>
      </p:sp>
      <p:sp>
        <p:nvSpPr>
          <p:cNvPr id="150" name="Google Shape;150;p12"/>
          <p:cNvSpPr txBox="1"/>
          <p:nvPr/>
        </p:nvSpPr>
        <p:spPr>
          <a:xfrm>
            <a:off x="650861" y="2012708"/>
            <a:ext cx="1461513" cy="746399"/>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01</a:t>
            </a:r>
            <a:endParaRPr sz="700"/>
          </a:p>
        </p:txBody>
      </p:sp>
      <p:sp>
        <p:nvSpPr>
          <p:cNvPr id="151" name="Google Shape;151;p12"/>
          <p:cNvSpPr txBox="1"/>
          <p:nvPr/>
        </p:nvSpPr>
        <p:spPr>
          <a:xfrm>
            <a:off x="549275" y="4264944"/>
            <a:ext cx="1782861" cy="258532"/>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GB" sz="1200">
                <a:latin typeface="Kodchasan Medium"/>
                <a:cs typeface="Kodchasan Medium"/>
                <a:sym typeface="Kodchasan Medium"/>
              </a:rPr>
              <a:t>Life Course Approach </a:t>
            </a:r>
            <a:endParaRPr sz="1200"/>
          </a:p>
        </p:txBody>
      </p:sp>
      <p:sp>
        <p:nvSpPr>
          <p:cNvPr id="152" name="Google Shape;152;p12"/>
          <p:cNvSpPr txBox="1"/>
          <p:nvPr/>
        </p:nvSpPr>
        <p:spPr>
          <a:xfrm>
            <a:off x="2847459" y="4063343"/>
            <a:ext cx="1490868" cy="51706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GB" sz="1200">
                <a:latin typeface="Kodchasan Medium"/>
                <a:cs typeface="Kodchasan Medium"/>
                <a:sym typeface="Kodchasan Medium"/>
              </a:rPr>
              <a:t>Early life impact</a:t>
            </a:r>
          </a:p>
          <a:p>
            <a:pPr marL="0" marR="0" lvl="0" indent="0" algn="ctr" rtl="0">
              <a:lnSpc>
                <a:spcPct val="140000"/>
              </a:lnSpc>
              <a:spcBef>
                <a:spcPts val="0"/>
              </a:spcBef>
              <a:spcAft>
                <a:spcPts val="0"/>
              </a:spcAft>
              <a:buNone/>
            </a:pPr>
            <a:r>
              <a:rPr lang="en-GB" sz="1200">
                <a:latin typeface="Kodchasan Medium"/>
                <a:cs typeface="Kodchasan Medium"/>
                <a:sym typeface="Kodchasan Medium"/>
              </a:rPr>
              <a:t>On aging.</a:t>
            </a:r>
          </a:p>
        </p:txBody>
      </p:sp>
      <p:sp>
        <p:nvSpPr>
          <p:cNvPr id="153" name="Google Shape;153;p12"/>
          <p:cNvSpPr txBox="1"/>
          <p:nvPr/>
        </p:nvSpPr>
        <p:spPr>
          <a:xfrm>
            <a:off x="4710937" y="4041085"/>
            <a:ext cx="1761194" cy="51706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GB" sz="1200">
                <a:latin typeface="Kodchasan Medium"/>
                <a:cs typeface="Kodchasan Medium"/>
                <a:sym typeface="Kodchasan Medium"/>
              </a:rPr>
              <a:t>Impact of lifestyle choices on aging.</a:t>
            </a:r>
          </a:p>
        </p:txBody>
      </p:sp>
      <p:sp>
        <p:nvSpPr>
          <p:cNvPr id="154" name="Google Shape;154;p12"/>
          <p:cNvSpPr txBox="1"/>
          <p:nvPr/>
        </p:nvSpPr>
        <p:spPr>
          <a:xfrm>
            <a:off x="6869792" y="4119338"/>
            <a:ext cx="1761194" cy="32316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GB" sz="1500">
                <a:latin typeface="Kodchasan Medium"/>
                <a:cs typeface="Kodchasan Medium"/>
                <a:sym typeface="Kodchasan Medium"/>
              </a:rPr>
              <a:t>References. </a:t>
            </a:r>
            <a:endParaRPr sz="700"/>
          </a:p>
        </p:txBody>
      </p:sp>
      <p:sp>
        <p:nvSpPr>
          <p:cNvPr id="155" name="Google Shape;155;p12"/>
          <p:cNvSpPr txBox="1"/>
          <p:nvPr/>
        </p:nvSpPr>
        <p:spPr>
          <a:xfrm>
            <a:off x="1066325" y="477000"/>
            <a:ext cx="7011300" cy="1335750"/>
          </a:xfrm>
          <a:prstGeom prst="rect">
            <a:avLst/>
          </a:prstGeom>
          <a:noFill/>
          <a:ln>
            <a:noFill/>
          </a:ln>
        </p:spPr>
        <p:txBody>
          <a:bodyPr spcFirstLastPara="1" wrap="square" lIns="0" tIns="0" rIns="0" bIns="0" anchor="t" anchorCtr="0">
            <a:spAutoFit/>
          </a:bodyPr>
          <a:lstStyle/>
          <a:p>
            <a:pPr marL="0" marR="0" lvl="0" indent="0" algn="ctr" rtl="0">
              <a:lnSpc>
                <a:spcPct val="139998"/>
              </a:lnSpc>
              <a:spcBef>
                <a:spcPts val="0"/>
              </a:spcBef>
              <a:spcAft>
                <a:spcPts val="0"/>
              </a:spcAft>
              <a:buNone/>
            </a:pPr>
            <a:r>
              <a:rPr lang="en-GB" sz="6200" b="1">
                <a:solidFill>
                  <a:srgbClr val="38B6FF"/>
                </a:solidFill>
                <a:latin typeface="Palanquin Dark"/>
                <a:cs typeface="Palanquin Dark"/>
                <a:sym typeface="Palanquin Dark"/>
              </a:rPr>
              <a:t>AGENDA</a:t>
            </a:r>
            <a:endParaRPr sz="700"/>
          </a:p>
        </p:txBody>
      </p:sp>
      <p:sp>
        <p:nvSpPr>
          <p:cNvPr id="4" name="Google Shape;87;p11">
            <a:extLst>
              <a:ext uri="{FF2B5EF4-FFF2-40B4-BE49-F238E27FC236}">
                <a16:creationId xmlns:a16="http://schemas.microsoft.com/office/drawing/2014/main" id="{22FC2A9F-BE21-035D-E8FC-124BB38C4ACB}"/>
              </a:ext>
            </a:extLst>
          </p:cNvPr>
          <p:cNvSpPr/>
          <p:nvPr/>
        </p:nvSpPr>
        <p:spPr>
          <a:xfrm rot="-772086">
            <a:off x="995917" y="2906292"/>
            <a:ext cx="771399" cy="1137451"/>
          </a:xfrm>
          <a:custGeom>
            <a:avLst/>
            <a:gdLst/>
            <a:ahLst/>
            <a:cxnLst/>
            <a:rect l="l" t="t" r="r" b="b"/>
            <a:pathLst>
              <a:path w="2790583" h="4114800" extrusionOk="0">
                <a:moveTo>
                  <a:pt x="0" y="0"/>
                </a:moveTo>
                <a:lnTo>
                  <a:pt x="2790583" y="0"/>
                </a:lnTo>
                <a:lnTo>
                  <a:pt x="2790583" y="4114800"/>
                </a:lnTo>
                <a:lnTo>
                  <a:pt x="0" y="4114800"/>
                </a:lnTo>
                <a:lnTo>
                  <a:pt x="0" y="0"/>
                </a:lnTo>
                <a:close/>
              </a:path>
            </a:pathLst>
          </a:custGeom>
          <a:blipFill rotWithShape="1">
            <a:blip r:embed="rId7">
              <a:alphaModFix/>
            </a:blip>
            <a:stretch>
              <a:fillRect/>
            </a:stretch>
          </a:blipFill>
          <a:ln>
            <a:noFill/>
          </a:ln>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159"/>
        <p:cNvGrpSpPr/>
        <p:nvPr/>
      </p:nvGrpSpPr>
      <p:grpSpPr>
        <a:xfrm>
          <a:off x="0" y="0"/>
          <a:ext cx="0" cy="0"/>
          <a:chOff x="0" y="0"/>
          <a:chExt cx="0" cy="0"/>
        </a:xfrm>
      </p:grpSpPr>
      <p:grpSp>
        <p:nvGrpSpPr>
          <p:cNvPr id="161" name="Google Shape;161;p13"/>
          <p:cNvGrpSpPr/>
          <p:nvPr/>
        </p:nvGrpSpPr>
        <p:grpSpPr>
          <a:xfrm>
            <a:off x="12444" y="0"/>
            <a:ext cx="4272664" cy="5143500"/>
            <a:chOff x="0" y="-9525"/>
            <a:chExt cx="3043733" cy="1433545"/>
          </a:xfrm>
        </p:grpSpPr>
        <p:sp>
          <p:nvSpPr>
            <p:cNvPr id="162" name="Google Shape;162;p13"/>
            <p:cNvSpPr/>
            <p:nvPr/>
          </p:nvSpPr>
          <p:spPr>
            <a:xfrm>
              <a:off x="0" y="0"/>
              <a:ext cx="3043733" cy="1424020"/>
            </a:xfrm>
            <a:custGeom>
              <a:avLst/>
              <a:gdLst/>
              <a:ahLst/>
              <a:cxnLst/>
              <a:rect l="l" t="t" r="r" b="b"/>
              <a:pathLst>
                <a:path w="3043733" h="1424020" extrusionOk="0">
                  <a:moveTo>
                    <a:pt x="0" y="0"/>
                  </a:moveTo>
                  <a:lnTo>
                    <a:pt x="3043733" y="0"/>
                  </a:lnTo>
                  <a:lnTo>
                    <a:pt x="3043733" y="1424020"/>
                  </a:lnTo>
                  <a:lnTo>
                    <a:pt x="0" y="1424020"/>
                  </a:lnTo>
                  <a:close/>
                </a:path>
              </a:pathLst>
            </a:custGeom>
            <a:solidFill>
              <a:srgbClr val="FFFFFF"/>
            </a:solidFill>
            <a:ln>
              <a:noFill/>
            </a:ln>
          </p:spPr>
        </p:sp>
        <p:sp>
          <p:nvSpPr>
            <p:cNvPr id="163" name="Google Shape;163;p13"/>
            <p:cNvSpPr txBox="1"/>
            <p:nvPr/>
          </p:nvSpPr>
          <p:spPr>
            <a:xfrm>
              <a:off x="0" y="-9525"/>
              <a:ext cx="3043733" cy="143354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166" name="Google Shape;166;p13"/>
          <p:cNvSpPr txBox="1"/>
          <p:nvPr/>
        </p:nvSpPr>
        <p:spPr>
          <a:xfrm>
            <a:off x="-371297" y="69718"/>
            <a:ext cx="5040146" cy="710964"/>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None/>
            </a:pPr>
            <a:r>
              <a:rPr lang="en-GB" sz="3300" b="1">
                <a:solidFill>
                  <a:srgbClr val="38B6FF"/>
                </a:solidFill>
                <a:latin typeface="Palanquin Dark"/>
                <a:cs typeface="Palanquin Dark"/>
                <a:sym typeface="Palanquin Dark"/>
              </a:rPr>
              <a:t>Life Course Approach</a:t>
            </a:r>
            <a:endParaRPr sz="3300"/>
          </a:p>
        </p:txBody>
      </p:sp>
      <p:sp>
        <p:nvSpPr>
          <p:cNvPr id="167" name="Google Shape;167;p13"/>
          <p:cNvSpPr txBox="1"/>
          <p:nvPr/>
        </p:nvSpPr>
        <p:spPr>
          <a:xfrm>
            <a:off x="295353" y="1121295"/>
            <a:ext cx="3606014" cy="707886"/>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GB" sz="1100">
                <a:latin typeface="Palanquin"/>
                <a:cs typeface="Palanquin"/>
                <a:sym typeface="Palanquin"/>
              </a:rPr>
              <a:t>A Life course Approach in health is a framework that assess wellbeing and the effects of various determinants on health at various life stages. (Public Health England, 2019).  </a:t>
            </a:r>
          </a:p>
          <a:p>
            <a:pPr marL="0" marR="0" lvl="0" indent="0" algn="l" rtl="0">
              <a:lnSpc>
                <a:spcPct val="115000"/>
              </a:lnSpc>
              <a:spcBef>
                <a:spcPts val="0"/>
              </a:spcBef>
              <a:spcAft>
                <a:spcPts val="0"/>
              </a:spcAft>
              <a:buNone/>
            </a:pPr>
            <a:endParaRPr sz="700"/>
          </a:p>
        </p:txBody>
      </p:sp>
      <p:sp>
        <p:nvSpPr>
          <p:cNvPr id="168" name="Google Shape;168;p13"/>
          <p:cNvSpPr txBox="1"/>
          <p:nvPr/>
        </p:nvSpPr>
        <p:spPr>
          <a:xfrm>
            <a:off x="778561" y="2272816"/>
            <a:ext cx="4938258" cy="1168012"/>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GB" sz="1100">
                <a:latin typeface="Palanquin"/>
                <a:cs typeface="Palanquin"/>
                <a:sym typeface="Palanquin"/>
              </a:rPr>
              <a:t>What does a healthy lifestyle look like?</a:t>
            </a:r>
          </a:p>
          <a:p>
            <a:pPr marL="228600" marR="0" lvl="0" indent="-228600" algn="l" rtl="0">
              <a:lnSpc>
                <a:spcPct val="115000"/>
              </a:lnSpc>
              <a:spcBef>
                <a:spcPts val="0"/>
              </a:spcBef>
              <a:spcAft>
                <a:spcPts val="0"/>
              </a:spcAft>
              <a:buFont typeface="+mj-lt"/>
              <a:buAutoNum type="arabicPeriod"/>
            </a:pPr>
            <a:r>
              <a:rPr lang="en-GB" sz="1100">
                <a:latin typeface="Palanquin"/>
                <a:cs typeface="Palanquin"/>
                <a:sym typeface="Palanquin"/>
              </a:rPr>
              <a:t>Healthy Diet</a:t>
            </a:r>
          </a:p>
          <a:p>
            <a:pPr marL="228600" marR="0" lvl="0" indent="-228600" algn="l" rtl="0">
              <a:lnSpc>
                <a:spcPct val="115000"/>
              </a:lnSpc>
              <a:spcBef>
                <a:spcPts val="0"/>
              </a:spcBef>
              <a:spcAft>
                <a:spcPts val="0"/>
              </a:spcAft>
              <a:buFont typeface="+mj-lt"/>
              <a:buAutoNum type="arabicPeriod"/>
            </a:pPr>
            <a:r>
              <a:rPr lang="en-GB" sz="1100">
                <a:latin typeface="Palanquin"/>
                <a:cs typeface="Palanquin"/>
                <a:sym typeface="Palanquin"/>
              </a:rPr>
              <a:t>Balanced physical activities</a:t>
            </a:r>
          </a:p>
          <a:p>
            <a:pPr marL="228600" marR="0" lvl="0" indent="-228600" algn="l" rtl="0">
              <a:lnSpc>
                <a:spcPct val="115000"/>
              </a:lnSpc>
              <a:spcBef>
                <a:spcPts val="0"/>
              </a:spcBef>
              <a:spcAft>
                <a:spcPts val="0"/>
              </a:spcAft>
              <a:buFont typeface="+mj-lt"/>
              <a:buAutoNum type="arabicPeriod"/>
            </a:pPr>
            <a:r>
              <a:rPr lang="en-GB" sz="1100">
                <a:latin typeface="Palanquin"/>
                <a:cs typeface="Palanquin"/>
                <a:sym typeface="Palanquin"/>
              </a:rPr>
              <a:t>Healthy Body weight</a:t>
            </a:r>
          </a:p>
          <a:p>
            <a:pPr marL="228600" marR="0" lvl="0" indent="-228600" algn="l" rtl="0">
              <a:lnSpc>
                <a:spcPct val="115000"/>
              </a:lnSpc>
              <a:spcBef>
                <a:spcPts val="0"/>
              </a:spcBef>
              <a:spcAft>
                <a:spcPts val="0"/>
              </a:spcAft>
              <a:buFont typeface="+mj-lt"/>
              <a:buAutoNum type="arabicPeriod"/>
            </a:pPr>
            <a:r>
              <a:rPr lang="en-GB" sz="1100">
                <a:latin typeface="Palanquin"/>
                <a:cs typeface="Palanquin"/>
                <a:sym typeface="Palanquin"/>
              </a:rPr>
              <a:t>No Smoking</a:t>
            </a:r>
          </a:p>
          <a:p>
            <a:pPr marL="228600" marR="0" lvl="0" indent="-228600" algn="l" rtl="0">
              <a:lnSpc>
                <a:spcPct val="115000"/>
              </a:lnSpc>
              <a:spcBef>
                <a:spcPts val="0"/>
              </a:spcBef>
              <a:spcAft>
                <a:spcPts val="0"/>
              </a:spcAft>
              <a:buFont typeface="+mj-lt"/>
              <a:buAutoNum type="arabicPeriod"/>
            </a:pPr>
            <a:r>
              <a:rPr lang="en-GB" sz="1100">
                <a:latin typeface="Palanquin"/>
                <a:cs typeface="Palanquin"/>
                <a:sym typeface="Palanquin"/>
              </a:rPr>
              <a:t>Moderate Alcohol intake (Tello, 2020).</a:t>
            </a:r>
          </a:p>
        </p:txBody>
      </p:sp>
      <p:pic>
        <p:nvPicPr>
          <p:cNvPr id="3" name="Picture 2">
            <a:extLst>
              <a:ext uri="{FF2B5EF4-FFF2-40B4-BE49-F238E27FC236}">
                <a16:creationId xmlns:a16="http://schemas.microsoft.com/office/drawing/2014/main" id="{C4DCEB60-D3C3-A8EE-3FA4-9C8BA44CA0F0}"/>
              </a:ext>
            </a:extLst>
          </p:cNvPr>
          <p:cNvPicPr>
            <a:picLocks noChangeAspect="1"/>
          </p:cNvPicPr>
          <p:nvPr/>
        </p:nvPicPr>
        <p:blipFill>
          <a:blip r:embed="rId3"/>
          <a:stretch>
            <a:fillRect/>
          </a:stretch>
        </p:blipFill>
        <p:spPr>
          <a:xfrm>
            <a:off x="4285108" y="0"/>
            <a:ext cx="5046890" cy="51435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258"/>
        <p:cNvGrpSpPr/>
        <p:nvPr/>
      </p:nvGrpSpPr>
      <p:grpSpPr>
        <a:xfrm>
          <a:off x="0" y="0"/>
          <a:ext cx="0" cy="0"/>
          <a:chOff x="0" y="0"/>
          <a:chExt cx="0" cy="0"/>
        </a:xfrm>
      </p:grpSpPr>
      <p:pic>
        <p:nvPicPr>
          <p:cNvPr id="259" name="Google Shape;259;p16"/>
          <p:cNvPicPr preferRelativeResize="0"/>
          <p:nvPr/>
        </p:nvPicPr>
        <p:blipFill rotWithShape="1">
          <a:blip r:embed="rId3">
            <a:alphaModFix/>
          </a:blip>
          <a:srcRect r="3651"/>
          <a:stretch/>
        </p:blipFill>
        <p:spPr>
          <a:xfrm>
            <a:off x="5892426" y="0"/>
            <a:ext cx="3251573" cy="5143501"/>
          </a:xfrm>
          <a:prstGeom prst="rect">
            <a:avLst/>
          </a:prstGeom>
          <a:noFill/>
          <a:ln>
            <a:noFill/>
          </a:ln>
        </p:spPr>
      </p:pic>
      <p:sp>
        <p:nvSpPr>
          <p:cNvPr id="262" name="Google Shape;262;p16"/>
          <p:cNvSpPr txBox="1"/>
          <p:nvPr/>
        </p:nvSpPr>
        <p:spPr>
          <a:xfrm>
            <a:off x="3732778" y="513412"/>
            <a:ext cx="1291605" cy="1310234"/>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sp>
        <p:nvSpPr>
          <p:cNvPr id="264" name="Google Shape;264;p16"/>
          <p:cNvSpPr txBox="1"/>
          <p:nvPr/>
        </p:nvSpPr>
        <p:spPr>
          <a:xfrm>
            <a:off x="854987" y="794899"/>
            <a:ext cx="4190817" cy="307777"/>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GB" sz="2000" b="1">
                <a:solidFill>
                  <a:srgbClr val="FFFFFF"/>
                </a:solidFill>
                <a:latin typeface="Palanquin Dark"/>
                <a:cs typeface="Palanquin Dark"/>
                <a:sym typeface="Palanquin Dark"/>
              </a:rPr>
              <a:t>EARLY LIFE IMPACTS ON HEALTH </a:t>
            </a:r>
            <a:endParaRPr sz="2000"/>
          </a:p>
        </p:txBody>
      </p:sp>
      <p:grpSp>
        <p:nvGrpSpPr>
          <p:cNvPr id="265" name="Google Shape;265;p16"/>
          <p:cNvGrpSpPr/>
          <p:nvPr/>
        </p:nvGrpSpPr>
        <p:grpSpPr>
          <a:xfrm>
            <a:off x="345600" y="1399168"/>
            <a:ext cx="4950575" cy="3494843"/>
            <a:chOff x="0" y="-9525"/>
            <a:chExt cx="3043733" cy="1314040"/>
          </a:xfrm>
        </p:grpSpPr>
        <p:sp>
          <p:nvSpPr>
            <p:cNvPr id="266" name="Google Shape;266;p16"/>
            <p:cNvSpPr/>
            <p:nvPr/>
          </p:nvSpPr>
          <p:spPr>
            <a:xfrm>
              <a:off x="0" y="0"/>
              <a:ext cx="3043733" cy="1304515"/>
            </a:xfrm>
            <a:custGeom>
              <a:avLst/>
              <a:gdLst/>
              <a:ahLst/>
              <a:cxnLst/>
              <a:rect l="l" t="t" r="r" b="b"/>
              <a:pathLst>
                <a:path w="3043733" h="1304515" extrusionOk="0">
                  <a:moveTo>
                    <a:pt x="0" y="0"/>
                  </a:moveTo>
                  <a:lnTo>
                    <a:pt x="3043733" y="0"/>
                  </a:lnTo>
                  <a:lnTo>
                    <a:pt x="3043733" y="1304515"/>
                  </a:lnTo>
                  <a:lnTo>
                    <a:pt x="0" y="1304515"/>
                  </a:lnTo>
                  <a:close/>
                </a:path>
              </a:pathLst>
            </a:custGeom>
            <a:solidFill>
              <a:srgbClr val="FFFFFF"/>
            </a:solidFill>
            <a:ln>
              <a:noFill/>
            </a:ln>
          </p:spPr>
        </p:sp>
        <p:sp>
          <p:nvSpPr>
            <p:cNvPr id="267" name="Google Shape;267;p16"/>
            <p:cNvSpPr txBox="1"/>
            <p:nvPr/>
          </p:nvSpPr>
          <p:spPr>
            <a:xfrm>
              <a:off x="0" y="-9525"/>
              <a:ext cx="3043733" cy="1314040"/>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269" name="Google Shape;269;p16"/>
          <p:cNvSpPr txBox="1"/>
          <p:nvPr/>
        </p:nvSpPr>
        <p:spPr>
          <a:xfrm>
            <a:off x="595969" y="1559859"/>
            <a:ext cx="4449835" cy="849463"/>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GB" sz="1200" dirty="0"/>
              <a:t>Nathan, age 6 years old. Diagnosed with Hearing impairment in both ears. No family history of hearing loss. He is the youngest of 2 older brothers. History of being bullied in school and mocked for his speech delay. </a:t>
            </a:r>
          </a:p>
        </p:txBody>
      </p:sp>
      <p:pic>
        <p:nvPicPr>
          <p:cNvPr id="3" name="Picture 2">
            <a:extLst>
              <a:ext uri="{FF2B5EF4-FFF2-40B4-BE49-F238E27FC236}">
                <a16:creationId xmlns:a16="http://schemas.microsoft.com/office/drawing/2014/main" id="{D0BE73EC-7733-AE1D-6A0E-89F7DF654244}"/>
              </a:ext>
            </a:extLst>
          </p:cNvPr>
          <p:cNvPicPr>
            <a:picLocks noChangeAspect="1"/>
          </p:cNvPicPr>
          <p:nvPr/>
        </p:nvPicPr>
        <p:blipFill>
          <a:blip r:embed="rId4"/>
          <a:stretch>
            <a:fillRect/>
          </a:stretch>
        </p:blipFill>
        <p:spPr>
          <a:xfrm>
            <a:off x="5892426" y="49464"/>
            <a:ext cx="3224702" cy="5094036"/>
          </a:xfrm>
          <a:prstGeom prst="rect">
            <a:avLst/>
          </a:prstGeom>
        </p:spPr>
      </p:pic>
      <p:graphicFrame>
        <p:nvGraphicFramePr>
          <p:cNvPr id="4" name="Table 3">
            <a:extLst>
              <a:ext uri="{FF2B5EF4-FFF2-40B4-BE49-F238E27FC236}">
                <a16:creationId xmlns:a16="http://schemas.microsoft.com/office/drawing/2014/main" id="{519ECC7F-60EB-6047-F748-D1B176CDE7D4}"/>
              </a:ext>
            </a:extLst>
          </p:cNvPr>
          <p:cNvGraphicFramePr>
            <a:graphicFrameLocks noGrp="1"/>
          </p:cNvGraphicFramePr>
          <p:nvPr>
            <p:extLst>
              <p:ext uri="{D42A27DB-BD31-4B8C-83A1-F6EECF244321}">
                <p14:modId xmlns:p14="http://schemas.microsoft.com/office/powerpoint/2010/main" val="3137279767"/>
              </p:ext>
            </p:extLst>
          </p:nvPr>
        </p:nvGraphicFramePr>
        <p:xfrm>
          <a:off x="1259392" y="2566181"/>
          <a:ext cx="3312608" cy="2130078"/>
        </p:xfrm>
        <a:graphic>
          <a:graphicData uri="http://schemas.openxmlformats.org/drawingml/2006/table">
            <a:tbl>
              <a:tblPr firstRow="1" bandRow="1">
                <a:tableStyleId>{5C22544A-7EE6-4342-B048-85BDC9FD1C3A}</a:tableStyleId>
              </a:tblPr>
              <a:tblGrid>
                <a:gridCol w="1656304">
                  <a:extLst>
                    <a:ext uri="{9D8B030D-6E8A-4147-A177-3AD203B41FA5}">
                      <a16:colId xmlns:a16="http://schemas.microsoft.com/office/drawing/2014/main" val="1822421406"/>
                    </a:ext>
                  </a:extLst>
                </a:gridCol>
                <a:gridCol w="1656304">
                  <a:extLst>
                    <a:ext uri="{9D8B030D-6E8A-4147-A177-3AD203B41FA5}">
                      <a16:colId xmlns:a16="http://schemas.microsoft.com/office/drawing/2014/main" val="3261203538"/>
                    </a:ext>
                  </a:extLst>
                </a:gridCol>
              </a:tblGrid>
              <a:tr h="649052">
                <a:tc>
                  <a:txBody>
                    <a:bodyPr/>
                    <a:lstStyle/>
                    <a:p>
                      <a:r>
                        <a:rPr lang="en-GB">
                          <a:solidFill>
                            <a:schemeClr val="bg2"/>
                          </a:solidFill>
                        </a:rPr>
                        <a:t>Diagnosis</a:t>
                      </a:r>
                      <a:endParaRPr lang="en-US">
                        <a:solidFill>
                          <a:schemeClr val="bg2"/>
                        </a:solidFill>
                      </a:endParaRPr>
                    </a:p>
                  </a:txBody>
                  <a:tcPr/>
                </a:tc>
                <a:tc>
                  <a:txBody>
                    <a:bodyPr/>
                    <a:lstStyle/>
                    <a:p>
                      <a:r>
                        <a:rPr lang="en-GB">
                          <a:solidFill>
                            <a:schemeClr val="bg2"/>
                          </a:solidFill>
                        </a:rPr>
                        <a:t>Interventions</a:t>
                      </a:r>
                    </a:p>
                    <a:p>
                      <a:endParaRPr lang="en-US"/>
                    </a:p>
                  </a:txBody>
                  <a:tcPr/>
                </a:tc>
                <a:extLst>
                  <a:ext uri="{0D108BD9-81ED-4DB2-BD59-A6C34878D82A}">
                    <a16:rowId xmlns:a16="http://schemas.microsoft.com/office/drawing/2014/main" val="3273653946"/>
                  </a:ext>
                </a:extLst>
              </a:tr>
              <a:tr h="916309">
                <a:tc>
                  <a:txBody>
                    <a:bodyPr/>
                    <a:lstStyle/>
                    <a:p>
                      <a:r>
                        <a:rPr lang="en-GB">
                          <a:solidFill>
                            <a:schemeClr val="bg2"/>
                          </a:solidFill>
                        </a:rPr>
                        <a:t>Hearing Impairment in Both ears</a:t>
                      </a:r>
                    </a:p>
                  </a:txBody>
                  <a:tcPr/>
                </a:tc>
                <a:tc>
                  <a:txBody>
                    <a:bodyPr/>
                    <a:lstStyle/>
                    <a:p>
                      <a:r>
                        <a:rPr lang="en-GB" dirty="0">
                          <a:solidFill>
                            <a:schemeClr val="bg2"/>
                          </a:solidFill>
                        </a:rPr>
                        <a:t>Universal newborn hearing </a:t>
                      </a:r>
                      <a:r>
                        <a:rPr lang="en-GB" dirty="0" err="1">
                          <a:solidFill>
                            <a:schemeClr val="bg2"/>
                          </a:solidFill>
                        </a:rPr>
                        <a:t>screenin</a:t>
                      </a:r>
                      <a:r>
                        <a:rPr lang="en-GB" dirty="0">
                          <a:solidFill>
                            <a:schemeClr val="bg2"/>
                          </a:solidFill>
                        </a:rPr>
                        <a:t> </a:t>
                      </a:r>
                      <a:endParaRPr lang="en-US" dirty="0">
                        <a:solidFill>
                          <a:schemeClr val="bg2"/>
                        </a:solidFill>
                      </a:endParaRPr>
                    </a:p>
                  </a:txBody>
                  <a:tcPr/>
                </a:tc>
                <a:extLst>
                  <a:ext uri="{0D108BD9-81ED-4DB2-BD59-A6C34878D82A}">
                    <a16:rowId xmlns:a16="http://schemas.microsoft.com/office/drawing/2014/main" val="2179477273"/>
                  </a:ext>
                </a:extLst>
              </a:tr>
              <a:tr h="564717">
                <a:tc>
                  <a:txBody>
                    <a:bodyPr/>
                    <a:lstStyle/>
                    <a:p>
                      <a:r>
                        <a:rPr lang="en-GB" dirty="0">
                          <a:solidFill>
                            <a:schemeClr val="bg2"/>
                          </a:solidFill>
                        </a:rPr>
                        <a:t>Speech Delay</a:t>
                      </a:r>
                      <a:endParaRPr lang="en-US" dirty="0">
                        <a:solidFill>
                          <a:schemeClr val="bg2"/>
                        </a:solidFill>
                      </a:endParaRPr>
                    </a:p>
                  </a:txBody>
                  <a:tcPr/>
                </a:tc>
                <a:tc>
                  <a:txBody>
                    <a:bodyPr/>
                    <a:lstStyle/>
                    <a:p>
                      <a:r>
                        <a:rPr lang="en-GB" dirty="0">
                          <a:solidFill>
                            <a:schemeClr val="bg2"/>
                          </a:solidFill>
                        </a:rPr>
                        <a:t>Speech and language therapy </a:t>
                      </a:r>
                      <a:endParaRPr lang="en-US" dirty="0">
                        <a:solidFill>
                          <a:schemeClr val="bg2"/>
                        </a:solidFill>
                      </a:endParaRPr>
                    </a:p>
                  </a:txBody>
                  <a:tcPr/>
                </a:tc>
                <a:extLst>
                  <a:ext uri="{0D108BD9-81ED-4DB2-BD59-A6C34878D82A}">
                    <a16:rowId xmlns:a16="http://schemas.microsoft.com/office/drawing/2014/main" val="4136722155"/>
                  </a:ext>
                </a:extLst>
              </a:tr>
            </a:tbl>
          </a:graphicData>
        </a:graphic>
      </p:graphicFrame>
    </p:spTree>
    <p:extLst>
      <p:ext uri="{BB962C8B-B14F-4D97-AF65-F5344CB8AC3E}">
        <p14:creationId xmlns:p14="http://schemas.microsoft.com/office/powerpoint/2010/main" val="3990858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310"/>
        <p:cNvGrpSpPr/>
        <p:nvPr/>
      </p:nvGrpSpPr>
      <p:grpSpPr>
        <a:xfrm>
          <a:off x="0" y="0"/>
          <a:ext cx="0" cy="0"/>
          <a:chOff x="0" y="0"/>
          <a:chExt cx="0" cy="0"/>
        </a:xfrm>
      </p:grpSpPr>
      <p:grpSp>
        <p:nvGrpSpPr>
          <p:cNvPr id="311" name="Google Shape;311;p18"/>
          <p:cNvGrpSpPr/>
          <p:nvPr/>
        </p:nvGrpSpPr>
        <p:grpSpPr>
          <a:xfrm>
            <a:off x="243006" y="2034518"/>
            <a:ext cx="2708868" cy="2830290"/>
            <a:chOff x="0" y="-76200"/>
            <a:chExt cx="1426893" cy="1490852"/>
          </a:xfrm>
        </p:grpSpPr>
        <p:sp>
          <p:nvSpPr>
            <p:cNvPr id="312" name="Google Shape;312;p18"/>
            <p:cNvSpPr/>
            <p:nvPr/>
          </p:nvSpPr>
          <p:spPr>
            <a:xfrm>
              <a:off x="0" y="0"/>
              <a:ext cx="1426893" cy="1414652"/>
            </a:xfrm>
            <a:custGeom>
              <a:avLst/>
              <a:gdLst/>
              <a:ahLst/>
              <a:cxnLst/>
              <a:rect l="l" t="t" r="r" b="b"/>
              <a:pathLst>
                <a:path w="1426893" h="1414652" extrusionOk="0">
                  <a:moveTo>
                    <a:pt x="0" y="0"/>
                  </a:moveTo>
                  <a:lnTo>
                    <a:pt x="1426893" y="0"/>
                  </a:lnTo>
                  <a:lnTo>
                    <a:pt x="1426893" y="1414652"/>
                  </a:lnTo>
                  <a:lnTo>
                    <a:pt x="0" y="1414652"/>
                  </a:lnTo>
                  <a:close/>
                </a:path>
              </a:pathLst>
            </a:custGeom>
            <a:solidFill>
              <a:srgbClr val="AFFCFF"/>
            </a:solidFill>
            <a:ln>
              <a:noFill/>
            </a:ln>
          </p:spPr>
        </p:sp>
        <p:sp>
          <p:nvSpPr>
            <p:cNvPr id="313" name="Google Shape;313;p18"/>
            <p:cNvSpPr txBox="1"/>
            <p:nvPr/>
          </p:nvSpPr>
          <p:spPr>
            <a:xfrm>
              <a:off x="0" y="-76200"/>
              <a:ext cx="1426893" cy="1490852"/>
            </a:xfrm>
            <a:prstGeom prst="rect">
              <a:avLst/>
            </a:prstGeom>
            <a:noFill/>
            <a:ln>
              <a:noFill/>
            </a:ln>
          </p:spPr>
          <p:txBody>
            <a:bodyPr spcFirstLastPara="1" wrap="square" lIns="25400" tIns="25400" rIns="25400" bIns="25400" anchor="ctr" anchorCtr="0">
              <a:noAutofit/>
            </a:bodyPr>
            <a:lstStyle/>
            <a:p>
              <a:pPr marL="0" marR="0" lvl="0" indent="0" algn="ctr" rtl="0">
                <a:lnSpc>
                  <a:spcPct val="177777"/>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314" name="Google Shape;314;p18"/>
          <p:cNvGrpSpPr/>
          <p:nvPr/>
        </p:nvGrpSpPr>
        <p:grpSpPr>
          <a:xfrm>
            <a:off x="6285583" y="2017709"/>
            <a:ext cx="2708867" cy="2830290"/>
            <a:chOff x="0" y="-76200"/>
            <a:chExt cx="1426893" cy="1490852"/>
          </a:xfrm>
        </p:grpSpPr>
        <p:sp>
          <p:nvSpPr>
            <p:cNvPr id="315" name="Google Shape;315;p18"/>
            <p:cNvSpPr/>
            <p:nvPr/>
          </p:nvSpPr>
          <p:spPr>
            <a:xfrm>
              <a:off x="0" y="0"/>
              <a:ext cx="1426893" cy="1414652"/>
            </a:xfrm>
            <a:custGeom>
              <a:avLst/>
              <a:gdLst/>
              <a:ahLst/>
              <a:cxnLst/>
              <a:rect l="l" t="t" r="r" b="b"/>
              <a:pathLst>
                <a:path w="1426893" h="1414652" extrusionOk="0">
                  <a:moveTo>
                    <a:pt x="0" y="0"/>
                  </a:moveTo>
                  <a:lnTo>
                    <a:pt x="1426893" y="0"/>
                  </a:lnTo>
                  <a:lnTo>
                    <a:pt x="1426893" y="1414652"/>
                  </a:lnTo>
                  <a:lnTo>
                    <a:pt x="0" y="1414652"/>
                  </a:lnTo>
                  <a:close/>
                </a:path>
              </a:pathLst>
            </a:custGeom>
            <a:solidFill>
              <a:srgbClr val="AFFCFF"/>
            </a:solidFill>
            <a:ln>
              <a:noFill/>
            </a:ln>
          </p:spPr>
        </p:sp>
        <p:sp>
          <p:nvSpPr>
            <p:cNvPr id="316" name="Google Shape;316;p18"/>
            <p:cNvSpPr txBox="1"/>
            <p:nvPr/>
          </p:nvSpPr>
          <p:spPr>
            <a:xfrm>
              <a:off x="0" y="-76200"/>
              <a:ext cx="1426893" cy="1490852"/>
            </a:xfrm>
            <a:prstGeom prst="rect">
              <a:avLst/>
            </a:prstGeom>
            <a:noFill/>
            <a:ln>
              <a:noFill/>
            </a:ln>
          </p:spPr>
          <p:txBody>
            <a:bodyPr spcFirstLastPara="1" wrap="square" lIns="25400" tIns="25400" rIns="25400" bIns="25400" anchor="ctr" anchorCtr="0">
              <a:noAutofit/>
            </a:bodyPr>
            <a:lstStyle/>
            <a:p>
              <a:pPr marL="0" marR="0" lvl="0" indent="0" algn="ctr" rtl="0">
                <a:lnSpc>
                  <a:spcPct val="177777"/>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317" name="Google Shape;317;p18"/>
          <p:cNvGrpSpPr/>
          <p:nvPr/>
        </p:nvGrpSpPr>
        <p:grpSpPr>
          <a:xfrm>
            <a:off x="3217567" y="2017709"/>
            <a:ext cx="2708867" cy="2830290"/>
            <a:chOff x="0" y="-76200"/>
            <a:chExt cx="1426893" cy="1490852"/>
          </a:xfrm>
        </p:grpSpPr>
        <p:sp>
          <p:nvSpPr>
            <p:cNvPr id="318" name="Google Shape;318;p18"/>
            <p:cNvSpPr/>
            <p:nvPr/>
          </p:nvSpPr>
          <p:spPr>
            <a:xfrm>
              <a:off x="0" y="0"/>
              <a:ext cx="1426893" cy="1414652"/>
            </a:xfrm>
            <a:custGeom>
              <a:avLst/>
              <a:gdLst/>
              <a:ahLst/>
              <a:cxnLst/>
              <a:rect l="l" t="t" r="r" b="b"/>
              <a:pathLst>
                <a:path w="1426893" h="1414652" extrusionOk="0">
                  <a:moveTo>
                    <a:pt x="0" y="0"/>
                  </a:moveTo>
                  <a:lnTo>
                    <a:pt x="1426893" y="0"/>
                  </a:lnTo>
                  <a:lnTo>
                    <a:pt x="1426893" y="1414652"/>
                  </a:lnTo>
                  <a:lnTo>
                    <a:pt x="0" y="1414652"/>
                  </a:lnTo>
                  <a:close/>
                </a:path>
              </a:pathLst>
            </a:custGeom>
            <a:solidFill>
              <a:srgbClr val="AFFCFF"/>
            </a:solidFill>
            <a:ln>
              <a:noFill/>
            </a:ln>
          </p:spPr>
        </p:sp>
        <p:sp>
          <p:nvSpPr>
            <p:cNvPr id="319" name="Google Shape;319;p18"/>
            <p:cNvSpPr txBox="1"/>
            <p:nvPr/>
          </p:nvSpPr>
          <p:spPr>
            <a:xfrm>
              <a:off x="0" y="-76200"/>
              <a:ext cx="1426893" cy="1490852"/>
            </a:xfrm>
            <a:prstGeom prst="rect">
              <a:avLst/>
            </a:prstGeom>
            <a:noFill/>
            <a:ln>
              <a:noFill/>
            </a:ln>
          </p:spPr>
          <p:txBody>
            <a:bodyPr spcFirstLastPara="1" wrap="square" lIns="25400" tIns="25400" rIns="25400" bIns="25400" anchor="ctr" anchorCtr="0">
              <a:noAutofit/>
            </a:bodyPr>
            <a:lstStyle/>
            <a:p>
              <a:pPr marL="0" marR="0" lvl="0" indent="0" algn="ctr" rtl="0">
                <a:lnSpc>
                  <a:spcPct val="177777"/>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pic>
        <p:nvPicPr>
          <p:cNvPr id="320" name="Google Shape;320;p18"/>
          <p:cNvPicPr preferRelativeResize="0"/>
          <p:nvPr/>
        </p:nvPicPr>
        <p:blipFill rotWithShape="1">
          <a:blip r:embed="rId3">
            <a:alphaModFix/>
          </a:blip>
          <a:srcRect l="6205" t="23949" r="71268" b="36788"/>
          <a:stretch/>
        </p:blipFill>
        <p:spPr>
          <a:xfrm>
            <a:off x="567475" y="658226"/>
            <a:ext cx="2059800" cy="2019600"/>
          </a:xfrm>
          <a:prstGeom prst="ellipse">
            <a:avLst/>
          </a:prstGeom>
          <a:noFill/>
          <a:ln>
            <a:noFill/>
          </a:ln>
        </p:spPr>
      </p:pic>
      <p:pic>
        <p:nvPicPr>
          <p:cNvPr id="321" name="Google Shape;321;p18"/>
          <p:cNvPicPr preferRelativeResize="0"/>
          <p:nvPr/>
        </p:nvPicPr>
        <p:blipFill rotWithShape="1">
          <a:blip r:embed="rId4">
            <a:alphaModFix/>
          </a:blip>
          <a:srcRect l="38735" t="23949" r="38738" b="36788"/>
          <a:stretch/>
        </p:blipFill>
        <p:spPr>
          <a:xfrm>
            <a:off x="3542025" y="658226"/>
            <a:ext cx="2059800" cy="2019600"/>
          </a:xfrm>
          <a:prstGeom prst="ellipse">
            <a:avLst/>
          </a:prstGeom>
          <a:noFill/>
          <a:ln>
            <a:noFill/>
          </a:ln>
        </p:spPr>
      </p:pic>
      <p:pic>
        <p:nvPicPr>
          <p:cNvPr id="322" name="Google Shape;322;p18"/>
          <p:cNvPicPr preferRelativeResize="0"/>
          <p:nvPr/>
        </p:nvPicPr>
        <p:blipFill rotWithShape="1">
          <a:blip r:embed="rId5">
            <a:alphaModFix/>
          </a:blip>
          <a:srcRect l="71275" t="23949" r="6199" b="36788"/>
          <a:stretch/>
        </p:blipFill>
        <p:spPr>
          <a:xfrm>
            <a:off x="6610049" y="658226"/>
            <a:ext cx="2059800" cy="2019600"/>
          </a:xfrm>
          <a:prstGeom prst="ellipse">
            <a:avLst/>
          </a:prstGeom>
          <a:noFill/>
          <a:ln>
            <a:noFill/>
          </a:ln>
        </p:spPr>
      </p:pic>
      <p:sp>
        <p:nvSpPr>
          <p:cNvPr id="323" name="Google Shape;323;p18"/>
          <p:cNvSpPr txBox="1"/>
          <p:nvPr/>
        </p:nvSpPr>
        <p:spPr>
          <a:xfrm>
            <a:off x="1931400" y="229666"/>
            <a:ext cx="5281201" cy="430887"/>
          </a:xfrm>
          <a:prstGeom prst="rect">
            <a:avLst/>
          </a:prstGeom>
          <a:noFill/>
          <a:ln>
            <a:noFill/>
          </a:ln>
        </p:spPr>
        <p:txBody>
          <a:bodyPr spcFirstLastPara="1" wrap="square" lIns="0" tIns="0" rIns="0" bIns="0" anchor="t" anchorCtr="0">
            <a:spAutoFit/>
          </a:bodyPr>
          <a:lstStyle/>
          <a:p>
            <a:pPr marL="0" marR="0" lvl="0" indent="0" algn="ctr" rtl="0">
              <a:lnSpc>
                <a:spcPct val="140004"/>
              </a:lnSpc>
              <a:spcBef>
                <a:spcPts val="0"/>
              </a:spcBef>
              <a:spcAft>
                <a:spcPts val="0"/>
              </a:spcAft>
              <a:buNone/>
            </a:pPr>
            <a:r>
              <a:rPr lang="en" sz="2000" b="1" i="0" u="none" strike="noStrike" cap="none">
                <a:solidFill>
                  <a:srgbClr val="FFFFFF"/>
                </a:solidFill>
                <a:latin typeface="Palanquin Dark"/>
                <a:ea typeface="Palanquin Dark"/>
                <a:cs typeface="Palanquin Dark"/>
                <a:sym typeface="Palanquin Dark"/>
              </a:rPr>
              <a:t>Understanding </a:t>
            </a:r>
            <a:r>
              <a:rPr lang="en" sz="2000" b="1">
                <a:solidFill>
                  <a:srgbClr val="FFFFFF"/>
                </a:solidFill>
                <a:latin typeface="Palanquin Dark"/>
                <a:ea typeface="Palanquin Dark"/>
                <a:cs typeface="Palanquin Dark"/>
                <a:sym typeface="Palanquin Dark"/>
              </a:rPr>
              <a:t>Nathan</a:t>
            </a:r>
            <a:endParaRPr sz="2000"/>
          </a:p>
        </p:txBody>
      </p:sp>
      <p:sp>
        <p:nvSpPr>
          <p:cNvPr id="324" name="Google Shape;324;p18"/>
          <p:cNvSpPr txBox="1"/>
          <p:nvPr/>
        </p:nvSpPr>
        <p:spPr>
          <a:xfrm>
            <a:off x="651549" y="2573203"/>
            <a:ext cx="2064073" cy="323165"/>
          </a:xfrm>
          <a:prstGeom prst="rect">
            <a:avLst/>
          </a:prstGeom>
          <a:noFill/>
          <a:ln>
            <a:noFill/>
          </a:ln>
        </p:spPr>
        <p:txBody>
          <a:bodyPr spcFirstLastPara="1" wrap="square" lIns="0" tIns="0" rIns="0" bIns="0" anchor="t" anchorCtr="0">
            <a:spAutoFit/>
          </a:bodyPr>
          <a:lstStyle/>
          <a:p>
            <a:pPr algn="ctr">
              <a:lnSpc>
                <a:spcPct val="140000"/>
              </a:lnSpc>
            </a:pPr>
            <a:r>
              <a:rPr lang="en" sz="1500">
                <a:latin typeface="Kodchasan Medium"/>
                <a:cs typeface="Kodchasan Medium"/>
                <a:sym typeface="Kodchasan Medium"/>
              </a:rPr>
              <a:t>Evaluation</a:t>
            </a:r>
            <a:endParaRPr lang="en" sz="1500">
              <a:latin typeface="Kodchasan Medium"/>
              <a:cs typeface="Kodchasan Medium"/>
            </a:endParaRPr>
          </a:p>
        </p:txBody>
      </p:sp>
      <p:sp>
        <p:nvSpPr>
          <p:cNvPr id="325" name="Google Shape;325;p18"/>
          <p:cNvSpPr txBox="1"/>
          <p:nvPr/>
        </p:nvSpPr>
        <p:spPr>
          <a:xfrm>
            <a:off x="6794977" y="2674057"/>
            <a:ext cx="1874974" cy="323165"/>
          </a:xfrm>
          <a:prstGeom prst="rect">
            <a:avLst/>
          </a:prstGeom>
          <a:noFill/>
          <a:ln>
            <a:noFill/>
          </a:ln>
        </p:spPr>
        <p:txBody>
          <a:bodyPr spcFirstLastPara="1" wrap="square" lIns="0" tIns="0" rIns="0" bIns="0" anchor="t" anchorCtr="0">
            <a:spAutoFit/>
          </a:bodyPr>
          <a:lstStyle/>
          <a:p>
            <a:pPr algn="ctr">
              <a:lnSpc>
                <a:spcPct val="140000"/>
              </a:lnSpc>
            </a:pPr>
            <a:r>
              <a:rPr lang="en" sz="1500">
                <a:latin typeface="Kodchasan Medium"/>
                <a:cs typeface="Kodchasan Medium"/>
              </a:rPr>
              <a:t>Support</a:t>
            </a:r>
          </a:p>
        </p:txBody>
      </p:sp>
      <p:sp>
        <p:nvSpPr>
          <p:cNvPr id="326" name="Google Shape;326;p18"/>
          <p:cNvSpPr txBox="1"/>
          <p:nvPr/>
        </p:nvSpPr>
        <p:spPr>
          <a:xfrm>
            <a:off x="3542064" y="2623630"/>
            <a:ext cx="2085084" cy="32316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 sz="1500">
                <a:latin typeface="Kodchasan Medium"/>
                <a:cs typeface="Kodchasan Medium"/>
              </a:rPr>
              <a:t>Intervention</a:t>
            </a:r>
          </a:p>
        </p:txBody>
      </p:sp>
      <p:sp>
        <p:nvSpPr>
          <p:cNvPr id="327" name="Google Shape;327;p18"/>
          <p:cNvSpPr txBox="1"/>
          <p:nvPr/>
        </p:nvSpPr>
        <p:spPr>
          <a:xfrm>
            <a:off x="651518" y="2948589"/>
            <a:ext cx="2059800" cy="1362681"/>
          </a:xfrm>
          <a:prstGeom prst="rect">
            <a:avLst/>
          </a:prstGeom>
          <a:noFill/>
          <a:ln>
            <a:noFill/>
          </a:ln>
        </p:spPr>
        <p:txBody>
          <a:bodyPr spcFirstLastPara="1" wrap="square" lIns="0" tIns="0" rIns="0" bIns="0" anchor="t" anchorCtr="0">
            <a:spAutoFit/>
          </a:bodyPr>
          <a:lstStyle/>
          <a:p>
            <a:pPr algn="ctr">
              <a:lnSpc>
                <a:spcPct val="115000"/>
              </a:lnSpc>
            </a:pPr>
            <a:r>
              <a:rPr lang="en" sz="1100">
                <a:latin typeface="+mj-lt"/>
                <a:ea typeface="Palanquin"/>
                <a:cs typeface="Palanquin"/>
                <a:sym typeface="Palanquin"/>
              </a:rPr>
              <a:t>Universal newborn hearing screening tests aids in early identification. (NHS, 2021).</a:t>
            </a:r>
          </a:p>
          <a:p>
            <a:pPr algn="ctr">
              <a:lnSpc>
                <a:spcPct val="114999"/>
              </a:lnSpc>
            </a:pPr>
            <a:endParaRPr lang="en" sz="1100">
              <a:latin typeface="+mj-lt"/>
              <a:ea typeface="Palanquin"/>
              <a:cs typeface="Palanquin"/>
            </a:endParaRPr>
          </a:p>
          <a:p>
            <a:pPr algn="ctr">
              <a:lnSpc>
                <a:spcPct val="114999"/>
              </a:lnSpc>
            </a:pPr>
            <a:r>
              <a:rPr lang="en" sz="1100">
                <a:latin typeface="+mj-lt"/>
                <a:ea typeface="Palanquin"/>
                <a:cs typeface="Palanquin"/>
              </a:rPr>
              <a:t>UNHS is 1 of 11 NHS national population screening programs. (NHS, </a:t>
            </a:r>
            <a:r>
              <a:rPr lang="en" sz="1100" err="1">
                <a:latin typeface="+mj-lt"/>
                <a:ea typeface="Palanquin"/>
                <a:cs typeface="Palanquin"/>
              </a:rPr>
              <a:t>Engl</a:t>
            </a:r>
            <a:r>
              <a:rPr lang="en-GB" sz="1100">
                <a:latin typeface="+mj-lt"/>
                <a:ea typeface="Palanquin"/>
                <a:cs typeface="Palanquin"/>
              </a:rPr>
              <a:t>and). </a:t>
            </a:r>
            <a:r>
              <a:rPr lang="en" sz="1100">
                <a:latin typeface="+mj-lt"/>
                <a:ea typeface="Palanquin"/>
                <a:cs typeface="Palanquin"/>
              </a:rPr>
              <a:t>.</a:t>
            </a:r>
          </a:p>
        </p:txBody>
      </p:sp>
      <p:sp>
        <p:nvSpPr>
          <p:cNvPr id="328" name="Google Shape;328;p18"/>
          <p:cNvSpPr txBox="1"/>
          <p:nvPr/>
        </p:nvSpPr>
        <p:spPr>
          <a:xfrm>
            <a:off x="6702499" y="2999015"/>
            <a:ext cx="2059800" cy="1752018"/>
          </a:xfrm>
          <a:prstGeom prst="rect">
            <a:avLst/>
          </a:prstGeom>
          <a:noFill/>
          <a:ln>
            <a:noFill/>
          </a:ln>
        </p:spPr>
        <p:txBody>
          <a:bodyPr spcFirstLastPara="1" wrap="square" lIns="0" tIns="0" rIns="0" bIns="0" anchor="t" anchorCtr="0">
            <a:spAutoFit/>
          </a:bodyPr>
          <a:lstStyle/>
          <a:p>
            <a:pPr algn="ctr">
              <a:lnSpc>
                <a:spcPct val="115000"/>
              </a:lnSpc>
            </a:pPr>
            <a:r>
              <a:rPr lang="en" sz="1100" dirty="0">
                <a:latin typeface="+mj-lt"/>
                <a:ea typeface="Palanquin"/>
                <a:cs typeface="Palanquin"/>
                <a:sym typeface="Palanquin"/>
              </a:rPr>
              <a:t>Social polices aid</a:t>
            </a:r>
            <a:r>
              <a:rPr lang="en-GB" sz="1100" dirty="0">
                <a:latin typeface="+mj-lt"/>
                <a:ea typeface="Palanquin"/>
                <a:cs typeface="Palanquin"/>
                <a:sym typeface="Palanquin"/>
              </a:rPr>
              <a:t> </a:t>
            </a:r>
            <a:r>
              <a:rPr lang="en" sz="1100" dirty="0">
                <a:latin typeface="+mj-lt"/>
                <a:ea typeface="Palanquin"/>
                <a:cs typeface="Palanquin"/>
                <a:sym typeface="Palanquin"/>
              </a:rPr>
              <a:t>ensures all people are included in society</a:t>
            </a:r>
            <a:r>
              <a:rPr lang="en" sz="1100" b="0" i="0" u="none" strike="noStrike" cap="none" dirty="0">
                <a:solidFill>
                  <a:srgbClr val="000000"/>
                </a:solidFill>
                <a:latin typeface="+mj-lt"/>
                <a:ea typeface="Palanquin"/>
                <a:cs typeface="Palanquin"/>
                <a:sym typeface="Palanquin"/>
              </a:rPr>
              <a:t>.</a:t>
            </a:r>
            <a:r>
              <a:rPr lang="en" sz="1100" dirty="0">
                <a:latin typeface="+mj-lt"/>
                <a:ea typeface="Palanquin"/>
                <a:cs typeface="Palanquin"/>
                <a:sym typeface="Palanquin"/>
              </a:rPr>
              <a:t> Equality Act 2010(UK Government, 2010).</a:t>
            </a:r>
          </a:p>
          <a:p>
            <a:pPr algn="ctr">
              <a:lnSpc>
                <a:spcPct val="114999"/>
              </a:lnSpc>
            </a:pPr>
            <a:endParaRPr lang="en" sz="1100" dirty="0">
              <a:latin typeface="+mj-lt"/>
              <a:ea typeface="Palanquin"/>
              <a:cs typeface="Palanquin"/>
            </a:endParaRPr>
          </a:p>
          <a:p>
            <a:pPr algn="ctr">
              <a:lnSpc>
                <a:spcPct val="114999"/>
              </a:lnSpc>
            </a:pPr>
            <a:r>
              <a:rPr lang="en" sz="1100" dirty="0">
                <a:latin typeface="+mj-lt"/>
                <a:ea typeface="Palanquin"/>
                <a:cs typeface="Palanquin"/>
              </a:rPr>
              <a:t>National Deaf children society, focuses on advocating for deaf children. (National Deaf Society, n.d).</a:t>
            </a:r>
          </a:p>
        </p:txBody>
      </p:sp>
      <p:sp>
        <p:nvSpPr>
          <p:cNvPr id="329" name="Google Shape;329;p18"/>
          <p:cNvSpPr txBox="1"/>
          <p:nvPr/>
        </p:nvSpPr>
        <p:spPr>
          <a:xfrm>
            <a:off x="3659697" y="2948589"/>
            <a:ext cx="2059800" cy="1557349"/>
          </a:xfrm>
          <a:prstGeom prst="rect">
            <a:avLst/>
          </a:prstGeom>
          <a:noFill/>
          <a:ln>
            <a:noFill/>
          </a:ln>
        </p:spPr>
        <p:txBody>
          <a:bodyPr spcFirstLastPara="1" wrap="square" lIns="0" tIns="0" rIns="0" bIns="0" anchor="t" anchorCtr="0">
            <a:spAutoFit/>
          </a:bodyPr>
          <a:lstStyle/>
          <a:p>
            <a:pPr algn="ctr">
              <a:lnSpc>
                <a:spcPct val="114999"/>
              </a:lnSpc>
            </a:pPr>
            <a:endParaRPr lang="en" sz="1100" dirty="0">
              <a:latin typeface="Palanquin"/>
              <a:ea typeface="Palanquin"/>
              <a:cs typeface="Palanquin"/>
            </a:endParaRPr>
          </a:p>
          <a:p>
            <a:pPr algn="ctr">
              <a:lnSpc>
                <a:spcPct val="114999"/>
              </a:lnSpc>
            </a:pPr>
            <a:r>
              <a:rPr lang="en" sz="1100" dirty="0">
                <a:latin typeface="+mj-lt"/>
                <a:ea typeface="Palanquin"/>
                <a:cs typeface="Palanquin"/>
              </a:rPr>
              <a:t>"Prior to UNHS programs, the average literacy, social and speech development of children with Permanent hearing loss was lower than peers with normal hearing" (</a:t>
            </a:r>
            <a:r>
              <a:rPr lang="en" sz="1100" dirty="0" err="1">
                <a:latin typeface="+mj-lt"/>
                <a:ea typeface="Palanquin"/>
                <a:cs typeface="Palanquin"/>
              </a:rPr>
              <a:t>Yoshinaga-itano</a:t>
            </a:r>
            <a:r>
              <a:rPr lang="en" sz="1100" dirty="0">
                <a:latin typeface="+mj-lt"/>
                <a:ea typeface="Palanquin"/>
                <a:cs typeface="Palanquin"/>
              </a:rPr>
              <a:t>, </a:t>
            </a:r>
            <a:r>
              <a:rPr lang="en" sz="1100" dirty="0" err="1">
                <a:latin typeface="+mj-lt"/>
                <a:ea typeface="Palanquin"/>
                <a:cs typeface="Palanquin"/>
              </a:rPr>
              <a:t>Manchaiah</a:t>
            </a:r>
            <a:r>
              <a:rPr lang="en" sz="1100" dirty="0">
                <a:latin typeface="+mj-lt"/>
                <a:ea typeface="Palanquin"/>
                <a:cs typeface="Palanquin"/>
              </a:rPr>
              <a:t> &amp; </a:t>
            </a:r>
            <a:r>
              <a:rPr lang="en" sz="1100" dirty="0" err="1">
                <a:latin typeface="+mj-lt"/>
                <a:ea typeface="Palanquin"/>
                <a:cs typeface="Palanquin"/>
              </a:rPr>
              <a:t>Hunnicutt</a:t>
            </a:r>
            <a:r>
              <a:rPr lang="en" sz="1100" dirty="0">
                <a:latin typeface="+mj-lt"/>
                <a:ea typeface="Palanquin"/>
                <a:cs typeface="Palanquin"/>
              </a:rPr>
              <a:t>, 2021).</a:t>
            </a:r>
            <a:endParaRPr lang="en" sz="1100" dirty="0">
              <a:latin typeface="+mj-lt"/>
              <a:cs typeface="Palanqui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172"/>
        <p:cNvGrpSpPr/>
        <p:nvPr/>
      </p:nvGrpSpPr>
      <p:grpSpPr>
        <a:xfrm>
          <a:off x="0" y="0"/>
          <a:ext cx="0" cy="0"/>
          <a:chOff x="0" y="0"/>
          <a:chExt cx="0" cy="0"/>
        </a:xfrm>
      </p:grpSpPr>
      <p:cxnSp>
        <p:nvCxnSpPr>
          <p:cNvPr id="173" name="Google Shape;173;p14"/>
          <p:cNvCxnSpPr/>
          <p:nvPr/>
        </p:nvCxnSpPr>
        <p:spPr>
          <a:xfrm>
            <a:off x="4572000" y="-123588"/>
            <a:ext cx="0" cy="5390677"/>
          </a:xfrm>
          <a:prstGeom prst="straightConnector1">
            <a:avLst/>
          </a:prstGeom>
          <a:noFill/>
          <a:ln w="66675" cap="flat" cmpd="sng">
            <a:solidFill>
              <a:srgbClr val="AFFCFF"/>
            </a:solidFill>
            <a:prstDash val="solid"/>
            <a:round/>
            <a:headEnd type="none" w="sm" len="sm"/>
            <a:tailEnd type="none" w="sm" len="sm"/>
          </a:ln>
        </p:spPr>
      </p:cxnSp>
      <p:grpSp>
        <p:nvGrpSpPr>
          <p:cNvPr id="174" name="Google Shape;174;p14"/>
          <p:cNvGrpSpPr/>
          <p:nvPr/>
        </p:nvGrpSpPr>
        <p:grpSpPr>
          <a:xfrm>
            <a:off x="4206880" y="558658"/>
            <a:ext cx="730240" cy="730240"/>
            <a:chOff x="0" y="0"/>
            <a:chExt cx="812800" cy="812800"/>
          </a:xfrm>
        </p:grpSpPr>
        <p:sp>
          <p:nvSpPr>
            <p:cNvPr id="175" name="Google Shape;175;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FFCFF"/>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76" name="Google Shape;176;p14"/>
            <p:cNvSpPr txBox="1"/>
            <p:nvPr/>
          </p:nvSpPr>
          <p:spPr>
            <a:xfrm>
              <a:off x="76200" y="66675"/>
              <a:ext cx="660400" cy="6699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77" name="Google Shape;177;p14"/>
          <p:cNvGrpSpPr/>
          <p:nvPr/>
        </p:nvGrpSpPr>
        <p:grpSpPr>
          <a:xfrm>
            <a:off x="658014" y="274526"/>
            <a:ext cx="3439328" cy="1578912"/>
            <a:chOff x="0" y="-9525"/>
            <a:chExt cx="2050758" cy="822325"/>
          </a:xfrm>
        </p:grpSpPr>
        <p:sp>
          <p:nvSpPr>
            <p:cNvPr id="178" name="Google Shape;178;p14"/>
            <p:cNvSpPr/>
            <p:nvPr/>
          </p:nvSpPr>
          <p:spPr>
            <a:xfrm>
              <a:off x="0" y="0"/>
              <a:ext cx="2050758" cy="812800"/>
            </a:xfrm>
            <a:custGeom>
              <a:avLst/>
              <a:gdLst/>
              <a:ahLst/>
              <a:cxnLst/>
              <a:rect l="l" t="t" r="r" b="b"/>
              <a:pathLst>
                <a:path w="2050758" h="812800" extrusionOk="0">
                  <a:moveTo>
                    <a:pt x="0" y="0"/>
                  </a:moveTo>
                  <a:lnTo>
                    <a:pt x="2050758" y="0"/>
                  </a:lnTo>
                  <a:lnTo>
                    <a:pt x="2050758" y="812800"/>
                  </a:lnTo>
                  <a:lnTo>
                    <a:pt x="0" y="812800"/>
                  </a:lnTo>
                  <a:close/>
                </a:path>
              </a:pathLst>
            </a:custGeom>
            <a:solidFill>
              <a:srgbClr val="FFFFFF"/>
            </a:solidFill>
            <a:ln w="66675" cap="sq" cmpd="sng">
              <a:solidFill>
                <a:srgbClr val="AFFCFF"/>
              </a:solidFill>
              <a:prstDash val="solid"/>
              <a:miter lim="8000"/>
              <a:headEnd type="none" w="sm" len="sm"/>
              <a:tailEnd type="none" w="sm" len="sm"/>
            </a:ln>
          </p:spPr>
        </p:sp>
        <p:sp>
          <p:nvSpPr>
            <p:cNvPr id="179" name="Google Shape;179;p14"/>
            <p:cNvSpPr txBox="1"/>
            <p:nvPr/>
          </p:nvSpPr>
          <p:spPr>
            <a:xfrm>
              <a:off x="0" y="-9525"/>
              <a:ext cx="2050758" cy="8223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80" name="Google Shape;180;p14"/>
          <p:cNvGrpSpPr/>
          <p:nvPr/>
        </p:nvGrpSpPr>
        <p:grpSpPr>
          <a:xfrm>
            <a:off x="658014" y="-8485"/>
            <a:ext cx="993199" cy="1833348"/>
            <a:chOff x="0" y="-161925"/>
            <a:chExt cx="515641" cy="830248"/>
          </a:xfrm>
        </p:grpSpPr>
        <p:sp>
          <p:nvSpPr>
            <p:cNvPr id="181" name="Google Shape;181;p14"/>
            <p:cNvSpPr/>
            <p:nvPr/>
          </p:nvSpPr>
          <p:spPr>
            <a:xfrm>
              <a:off x="0" y="0"/>
              <a:ext cx="515641" cy="668323"/>
            </a:xfrm>
            <a:custGeom>
              <a:avLst/>
              <a:gdLst/>
              <a:ahLst/>
              <a:cxnLst/>
              <a:rect l="l" t="t" r="r" b="b"/>
              <a:pathLst>
                <a:path w="515641" h="668323" extrusionOk="0">
                  <a:moveTo>
                    <a:pt x="0" y="0"/>
                  </a:moveTo>
                  <a:lnTo>
                    <a:pt x="515641" y="0"/>
                  </a:lnTo>
                  <a:lnTo>
                    <a:pt x="515641" y="668323"/>
                  </a:lnTo>
                  <a:lnTo>
                    <a:pt x="0" y="668323"/>
                  </a:lnTo>
                  <a:close/>
                </a:path>
              </a:pathLst>
            </a:custGeom>
            <a:solidFill>
              <a:srgbClr val="AFFCFF"/>
            </a:solidFill>
            <a:ln>
              <a:noFill/>
            </a:ln>
          </p:spPr>
        </p:sp>
        <p:sp>
          <p:nvSpPr>
            <p:cNvPr id="182" name="Google Shape;182;p14"/>
            <p:cNvSpPr txBox="1"/>
            <p:nvPr/>
          </p:nvSpPr>
          <p:spPr>
            <a:xfrm>
              <a:off x="0" y="-161925"/>
              <a:ext cx="515641" cy="830248"/>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83" name="Google Shape;183;p14"/>
          <p:cNvGrpSpPr/>
          <p:nvPr/>
        </p:nvGrpSpPr>
        <p:grpSpPr>
          <a:xfrm>
            <a:off x="4206880" y="2755954"/>
            <a:ext cx="730240" cy="730240"/>
            <a:chOff x="0" y="0"/>
            <a:chExt cx="812800" cy="812800"/>
          </a:xfrm>
        </p:grpSpPr>
        <p:sp>
          <p:nvSpPr>
            <p:cNvPr id="184" name="Google Shape;184;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FFCFF"/>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85" name="Google Shape;185;p14"/>
            <p:cNvSpPr txBox="1"/>
            <p:nvPr/>
          </p:nvSpPr>
          <p:spPr>
            <a:xfrm>
              <a:off x="76200" y="66675"/>
              <a:ext cx="660400" cy="6699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86" name="Google Shape;186;p14"/>
          <p:cNvGrpSpPr/>
          <p:nvPr/>
        </p:nvGrpSpPr>
        <p:grpSpPr>
          <a:xfrm>
            <a:off x="658014" y="2480225"/>
            <a:ext cx="3201203" cy="1283637"/>
            <a:chOff x="0" y="-9525"/>
            <a:chExt cx="2050758" cy="822325"/>
          </a:xfrm>
        </p:grpSpPr>
        <p:sp>
          <p:nvSpPr>
            <p:cNvPr id="187" name="Google Shape;187;p14"/>
            <p:cNvSpPr/>
            <p:nvPr/>
          </p:nvSpPr>
          <p:spPr>
            <a:xfrm>
              <a:off x="0" y="0"/>
              <a:ext cx="2050758" cy="812800"/>
            </a:xfrm>
            <a:custGeom>
              <a:avLst/>
              <a:gdLst/>
              <a:ahLst/>
              <a:cxnLst/>
              <a:rect l="l" t="t" r="r" b="b"/>
              <a:pathLst>
                <a:path w="2050758" h="812800" extrusionOk="0">
                  <a:moveTo>
                    <a:pt x="0" y="0"/>
                  </a:moveTo>
                  <a:lnTo>
                    <a:pt x="2050758" y="0"/>
                  </a:lnTo>
                  <a:lnTo>
                    <a:pt x="2050758" y="812800"/>
                  </a:lnTo>
                  <a:lnTo>
                    <a:pt x="0" y="812800"/>
                  </a:lnTo>
                  <a:close/>
                </a:path>
              </a:pathLst>
            </a:custGeom>
            <a:solidFill>
              <a:srgbClr val="FFFFFF"/>
            </a:solidFill>
            <a:ln w="66675" cap="sq" cmpd="sng">
              <a:solidFill>
                <a:srgbClr val="AFFCFF"/>
              </a:solidFill>
              <a:prstDash val="solid"/>
              <a:miter lim="8000"/>
              <a:headEnd type="none" w="sm" len="sm"/>
              <a:tailEnd type="none" w="sm" len="sm"/>
            </a:ln>
          </p:spPr>
        </p:sp>
        <p:sp>
          <p:nvSpPr>
            <p:cNvPr id="188" name="Google Shape;188;p14"/>
            <p:cNvSpPr txBox="1"/>
            <p:nvPr/>
          </p:nvSpPr>
          <p:spPr>
            <a:xfrm>
              <a:off x="0" y="-9525"/>
              <a:ext cx="2050758" cy="8223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89" name="Google Shape;189;p14"/>
          <p:cNvGrpSpPr/>
          <p:nvPr/>
        </p:nvGrpSpPr>
        <p:grpSpPr>
          <a:xfrm>
            <a:off x="658014" y="2179285"/>
            <a:ext cx="978912" cy="1576173"/>
            <a:chOff x="0" y="-161925"/>
            <a:chExt cx="515641" cy="830248"/>
          </a:xfrm>
        </p:grpSpPr>
        <p:sp>
          <p:nvSpPr>
            <p:cNvPr id="190" name="Google Shape;190;p14"/>
            <p:cNvSpPr/>
            <p:nvPr/>
          </p:nvSpPr>
          <p:spPr>
            <a:xfrm>
              <a:off x="0" y="0"/>
              <a:ext cx="515641" cy="668323"/>
            </a:xfrm>
            <a:custGeom>
              <a:avLst/>
              <a:gdLst/>
              <a:ahLst/>
              <a:cxnLst/>
              <a:rect l="l" t="t" r="r" b="b"/>
              <a:pathLst>
                <a:path w="515641" h="668323" extrusionOk="0">
                  <a:moveTo>
                    <a:pt x="0" y="0"/>
                  </a:moveTo>
                  <a:lnTo>
                    <a:pt x="515641" y="0"/>
                  </a:lnTo>
                  <a:lnTo>
                    <a:pt x="515641" y="668323"/>
                  </a:lnTo>
                  <a:lnTo>
                    <a:pt x="0" y="668323"/>
                  </a:lnTo>
                  <a:close/>
                </a:path>
              </a:pathLst>
            </a:custGeom>
            <a:solidFill>
              <a:srgbClr val="AFFCFF"/>
            </a:solidFill>
            <a:ln>
              <a:noFill/>
            </a:ln>
          </p:spPr>
        </p:sp>
        <p:sp>
          <p:nvSpPr>
            <p:cNvPr id="191" name="Google Shape;191;p14"/>
            <p:cNvSpPr txBox="1"/>
            <p:nvPr/>
          </p:nvSpPr>
          <p:spPr>
            <a:xfrm>
              <a:off x="0" y="-161925"/>
              <a:ext cx="515641" cy="830248"/>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92" name="Google Shape;192;p14"/>
          <p:cNvGrpSpPr/>
          <p:nvPr/>
        </p:nvGrpSpPr>
        <p:grpSpPr>
          <a:xfrm>
            <a:off x="4206880" y="1657306"/>
            <a:ext cx="730240" cy="730240"/>
            <a:chOff x="0" y="0"/>
            <a:chExt cx="812800" cy="812800"/>
          </a:xfrm>
        </p:grpSpPr>
        <p:sp>
          <p:nvSpPr>
            <p:cNvPr id="193" name="Google Shape;193;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FFCFF"/>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94" name="Google Shape;194;p14"/>
            <p:cNvSpPr txBox="1"/>
            <p:nvPr/>
          </p:nvSpPr>
          <p:spPr>
            <a:xfrm>
              <a:off x="76200" y="66675"/>
              <a:ext cx="660400" cy="6699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95" name="Google Shape;195;p14"/>
          <p:cNvGrpSpPr/>
          <p:nvPr/>
        </p:nvGrpSpPr>
        <p:grpSpPr>
          <a:xfrm>
            <a:off x="5428446" y="1360566"/>
            <a:ext cx="3470889" cy="1576173"/>
            <a:chOff x="0" y="-9525"/>
            <a:chExt cx="2050758" cy="822325"/>
          </a:xfrm>
        </p:grpSpPr>
        <p:sp>
          <p:nvSpPr>
            <p:cNvPr id="196" name="Google Shape;196;p14"/>
            <p:cNvSpPr/>
            <p:nvPr/>
          </p:nvSpPr>
          <p:spPr>
            <a:xfrm>
              <a:off x="0" y="0"/>
              <a:ext cx="2050758" cy="812800"/>
            </a:xfrm>
            <a:custGeom>
              <a:avLst/>
              <a:gdLst/>
              <a:ahLst/>
              <a:cxnLst/>
              <a:rect l="l" t="t" r="r" b="b"/>
              <a:pathLst>
                <a:path w="2050758" h="812800" extrusionOk="0">
                  <a:moveTo>
                    <a:pt x="0" y="0"/>
                  </a:moveTo>
                  <a:lnTo>
                    <a:pt x="2050758" y="0"/>
                  </a:lnTo>
                  <a:lnTo>
                    <a:pt x="2050758" y="812800"/>
                  </a:lnTo>
                  <a:lnTo>
                    <a:pt x="0" y="812800"/>
                  </a:lnTo>
                  <a:close/>
                </a:path>
              </a:pathLst>
            </a:custGeom>
            <a:solidFill>
              <a:srgbClr val="FFFFFF"/>
            </a:solidFill>
            <a:ln w="66675" cap="sq" cmpd="sng">
              <a:solidFill>
                <a:srgbClr val="AFFCFF"/>
              </a:solidFill>
              <a:prstDash val="solid"/>
              <a:miter lim="8000"/>
              <a:headEnd type="none" w="sm" len="sm"/>
              <a:tailEnd type="none" w="sm" len="sm"/>
            </a:ln>
          </p:spPr>
        </p:sp>
        <p:sp>
          <p:nvSpPr>
            <p:cNvPr id="197" name="Google Shape;197;p14"/>
            <p:cNvSpPr txBox="1"/>
            <p:nvPr/>
          </p:nvSpPr>
          <p:spPr>
            <a:xfrm>
              <a:off x="0" y="-9525"/>
              <a:ext cx="2050758" cy="8223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r>
                <a:rPr lang="en-GB" sz="900" b="0" i="0" u="none" strike="noStrike" cap="none">
                  <a:solidFill>
                    <a:schemeClr val="dk1"/>
                  </a:solidFill>
                  <a:latin typeface="Calibri"/>
                  <a:ea typeface="Calibri"/>
                  <a:cs typeface="Calibri"/>
                  <a:sym typeface="Calibri"/>
                </a:rPr>
                <a:t>IT</a:t>
              </a:r>
              <a:endParaRPr sz="900" b="0" i="0" u="none" strike="noStrike" cap="none">
                <a:solidFill>
                  <a:schemeClr val="dk1"/>
                </a:solidFill>
                <a:latin typeface="Calibri"/>
                <a:ea typeface="Calibri"/>
                <a:cs typeface="Calibri"/>
                <a:sym typeface="Calibri"/>
              </a:endParaRPr>
            </a:p>
          </p:txBody>
        </p:sp>
      </p:grpSp>
      <p:grpSp>
        <p:nvGrpSpPr>
          <p:cNvPr id="198" name="Google Shape;198;p14"/>
          <p:cNvGrpSpPr/>
          <p:nvPr/>
        </p:nvGrpSpPr>
        <p:grpSpPr>
          <a:xfrm>
            <a:off x="5428447" y="1080637"/>
            <a:ext cx="978911" cy="1856102"/>
            <a:chOff x="0" y="-161925"/>
            <a:chExt cx="515641" cy="830248"/>
          </a:xfrm>
        </p:grpSpPr>
        <p:sp>
          <p:nvSpPr>
            <p:cNvPr id="199" name="Google Shape;199;p14"/>
            <p:cNvSpPr/>
            <p:nvPr/>
          </p:nvSpPr>
          <p:spPr>
            <a:xfrm>
              <a:off x="0" y="0"/>
              <a:ext cx="515641" cy="668323"/>
            </a:xfrm>
            <a:custGeom>
              <a:avLst/>
              <a:gdLst/>
              <a:ahLst/>
              <a:cxnLst/>
              <a:rect l="l" t="t" r="r" b="b"/>
              <a:pathLst>
                <a:path w="515641" h="668323" extrusionOk="0">
                  <a:moveTo>
                    <a:pt x="0" y="0"/>
                  </a:moveTo>
                  <a:lnTo>
                    <a:pt x="515641" y="0"/>
                  </a:lnTo>
                  <a:lnTo>
                    <a:pt x="515641" y="668323"/>
                  </a:lnTo>
                  <a:lnTo>
                    <a:pt x="0" y="668323"/>
                  </a:lnTo>
                  <a:close/>
                </a:path>
              </a:pathLst>
            </a:custGeom>
            <a:solidFill>
              <a:srgbClr val="AFFCFF"/>
            </a:solidFill>
            <a:ln>
              <a:noFill/>
            </a:ln>
          </p:spPr>
        </p:sp>
        <p:sp>
          <p:nvSpPr>
            <p:cNvPr id="200" name="Google Shape;200;p14"/>
            <p:cNvSpPr txBox="1"/>
            <p:nvPr/>
          </p:nvSpPr>
          <p:spPr>
            <a:xfrm>
              <a:off x="0" y="-161925"/>
              <a:ext cx="515641" cy="830248"/>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201" name="Google Shape;201;p14"/>
          <p:cNvGrpSpPr/>
          <p:nvPr/>
        </p:nvGrpSpPr>
        <p:grpSpPr>
          <a:xfrm>
            <a:off x="4206880" y="3854602"/>
            <a:ext cx="730240" cy="730240"/>
            <a:chOff x="0" y="0"/>
            <a:chExt cx="812800" cy="812800"/>
          </a:xfrm>
        </p:grpSpPr>
        <p:sp>
          <p:nvSpPr>
            <p:cNvPr id="202" name="Google Shape;202;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FFCFF"/>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203" name="Google Shape;203;p14"/>
            <p:cNvSpPr txBox="1"/>
            <p:nvPr/>
          </p:nvSpPr>
          <p:spPr>
            <a:xfrm>
              <a:off x="76200" y="66675"/>
              <a:ext cx="660400" cy="6699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204" name="Google Shape;204;p14"/>
          <p:cNvGrpSpPr/>
          <p:nvPr/>
        </p:nvGrpSpPr>
        <p:grpSpPr>
          <a:xfrm>
            <a:off x="5428447" y="3570469"/>
            <a:ext cx="3201204" cy="1283637"/>
            <a:chOff x="0" y="-9525"/>
            <a:chExt cx="2050758" cy="822325"/>
          </a:xfrm>
        </p:grpSpPr>
        <p:sp>
          <p:nvSpPr>
            <p:cNvPr id="205" name="Google Shape;205;p14"/>
            <p:cNvSpPr/>
            <p:nvPr/>
          </p:nvSpPr>
          <p:spPr>
            <a:xfrm>
              <a:off x="0" y="0"/>
              <a:ext cx="2050758" cy="812800"/>
            </a:xfrm>
            <a:custGeom>
              <a:avLst/>
              <a:gdLst/>
              <a:ahLst/>
              <a:cxnLst/>
              <a:rect l="l" t="t" r="r" b="b"/>
              <a:pathLst>
                <a:path w="2050758" h="812800" extrusionOk="0">
                  <a:moveTo>
                    <a:pt x="0" y="0"/>
                  </a:moveTo>
                  <a:lnTo>
                    <a:pt x="2050758" y="0"/>
                  </a:lnTo>
                  <a:lnTo>
                    <a:pt x="2050758" y="812800"/>
                  </a:lnTo>
                  <a:lnTo>
                    <a:pt x="0" y="812800"/>
                  </a:lnTo>
                  <a:close/>
                </a:path>
              </a:pathLst>
            </a:custGeom>
            <a:solidFill>
              <a:srgbClr val="FFFFFF"/>
            </a:solidFill>
            <a:ln w="66675" cap="sq" cmpd="sng">
              <a:solidFill>
                <a:srgbClr val="AFFCFF"/>
              </a:solidFill>
              <a:prstDash val="solid"/>
              <a:miter lim="8000"/>
              <a:headEnd type="none" w="sm" len="sm"/>
              <a:tailEnd type="none" w="sm" len="sm"/>
            </a:ln>
          </p:spPr>
        </p:sp>
        <p:sp>
          <p:nvSpPr>
            <p:cNvPr id="206" name="Google Shape;206;p14"/>
            <p:cNvSpPr txBox="1"/>
            <p:nvPr/>
          </p:nvSpPr>
          <p:spPr>
            <a:xfrm>
              <a:off x="0" y="-9525"/>
              <a:ext cx="2050758" cy="736319"/>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207" name="Google Shape;207;p14"/>
          <p:cNvGrpSpPr/>
          <p:nvPr/>
        </p:nvGrpSpPr>
        <p:grpSpPr>
          <a:xfrm>
            <a:off x="5428447" y="1477775"/>
            <a:ext cx="2515818" cy="3376331"/>
            <a:chOff x="0" y="-1110157"/>
            <a:chExt cx="1325206" cy="1778480"/>
          </a:xfrm>
        </p:grpSpPr>
        <p:sp>
          <p:nvSpPr>
            <p:cNvPr id="208" name="Google Shape;208;p14"/>
            <p:cNvSpPr/>
            <p:nvPr/>
          </p:nvSpPr>
          <p:spPr>
            <a:xfrm>
              <a:off x="0" y="0"/>
              <a:ext cx="515641" cy="668323"/>
            </a:xfrm>
            <a:custGeom>
              <a:avLst/>
              <a:gdLst/>
              <a:ahLst/>
              <a:cxnLst/>
              <a:rect l="l" t="t" r="r" b="b"/>
              <a:pathLst>
                <a:path w="515641" h="668323" extrusionOk="0">
                  <a:moveTo>
                    <a:pt x="0" y="0"/>
                  </a:moveTo>
                  <a:lnTo>
                    <a:pt x="515641" y="0"/>
                  </a:lnTo>
                  <a:lnTo>
                    <a:pt x="515641" y="668323"/>
                  </a:lnTo>
                  <a:lnTo>
                    <a:pt x="0" y="668323"/>
                  </a:lnTo>
                  <a:close/>
                </a:path>
              </a:pathLst>
            </a:custGeom>
            <a:solidFill>
              <a:srgbClr val="AFFCFF"/>
            </a:solidFill>
            <a:ln>
              <a:noFill/>
            </a:ln>
          </p:spPr>
        </p:sp>
        <p:sp>
          <p:nvSpPr>
            <p:cNvPr id="209" name="Google Shape;209;p14"/>
            <p:cNvSpPr txBox="1"/>
            <p:nvPr/>
          </p:nvSpPr>
          <p:spPr>
            <a:xfrm>
              <a:off x="809565" y="-1110157"/>
              <a:ext cx="515641" cy="830248"/>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210" name="Google Shape;210;p14"/>
          <p:cNvSpPr/>
          <p:nvPr/>
        </p:nvSpPr>
        <p:spPr>
          <a:xfrm>
            <a:off x="756734" y="519062"/>
            <a:ext cx="781471" cy="809434"/>
          </a:xfrm>
          <a:custGeom>
            <a:avLst/>
            <a:gdLst/>
            <a:ahLst/>
            <a:cxnLst/>
            <a:rect l="l" t="t" r="r" b="b"/>
            <a:pathLst>
              <a:path w="1562942" h="1618867" extrusionOk="0">
                <a:moveTo>
                  <a:pt x="0" y="0"/>
                </a:moveTo>
                <a:lnTo>
                  <a:pt x="1562942" y="0"/>
                </a:lnTo>
                <a:lnTo>
                  <a:pt x="1562942" y="1618866"/>
                </a:lnTo>
                <a:lnTo>
                  <a:pt x="0" y="1618866"/>
                </a:lnTo>
                <a:lnTo>
                  <a:pt x="0" y="0"/>
                </a:lnTo>
                <a:close/>
              </a:path>
            </a:pathLst>
          </a:custGeom>
          <a:blipFill rotWithShape="1">
            <a:blip r:embed="rId3">
              <a:alphaModFix/>
            </a:blip>
            <a:stretch>
              <a:fillRect/>
            </a:stretch>
          </a:blipFill>
          <a:ln>
            <a:noFill/>
          </a:ln>
        </p:spPr>
      </p:sp>
      <p:sp>
        <p:nvSpPr>
          <p:cNvPr id="211" name="Google Shape;211;p14"/>
          <p:cNvSpPr/>
          <p:nvPr/>
        </p:nvSpPr>
        <p:spPr>
          <a:xfrm>
            <a:off x="5502949" y="1594798"/>
            <a:ext cx="838151" cy="855256"/>
          </a:xfrm>
          <a:custGeom>
            <a:avLst/>
            <a:gdLst/>
            <a:ahLst/>
            <a:cxnLst/>
            <a:rect l="l" t="t" r="r" b="b"/>
            <a:pathLst>
              <a:path w="1676303" h="1710513" extrusionOk="0">
                <a:moveTo>
                  <a:pt x="0" y="0"/>
                </a:moveTo>
                <a:lnTo>
                  <a:pt x="1676304" y="0"/>
                </a:lnTo>
                <a:lnTo>
                  <a:pt x="1676304" y="1710513"/>
                </a:lnTo>
                <a:lnTo>
                  <a:pt x="0" y="1710513"/>
                </a:lnTo>
                <a:lnTo>
                  <a:pt x="0" y="0"/>
                </a:lnTo>
                <a:close/>
              </a:path>
            </a:pathLst>
          </a:custGeom>
          <a:blipFill rotWithShape="1">
            <a:blip r:embed="rId4">
              <a:alphaModFix/>
            </a:blip>
            <a:stretch>
              <a:fillRect/>
            </a:stretch>
          </a:blipFill>
          <a:ln>
            <a:noFill/>
          </a:ln>
        </p:spPr>
      </p:sp>
      <p:sp>
        <p:nvSpPr>
          <p:cNvPr id="212" name="Google Shape;212;p14"/>
          <p:cNvSpPr/>
          <p:nvPr/>
        </p:nvSpPr>
        <p:spPr>
          <a:xfrm>
            <a:off x="888917" y="2617294"/>
            <a:ext cx="501949" cy="1007561"/>
          </a:xfrm>
          <a:custGeom>
            <a:avLst/>
            <a:gdLst/>
            <a:ahLst/>
            <a:cxnLst/>
            <a:rect l="l" t="t" r="r" b="b"/>
            <a:pathLst>
              <a:path w="1003897" h="2015121" extrusionOk="0">
                <a:moveTo>
                  <a:pt x="0" y="0"/>
                </a:moveTo>
                <a:lnTo>
                  <a:pt x="1003897" y="0"/>
                </a:lnTo>
                <a:lnTo>
                  <a:pt x="1003897" y="2015121"/>
                </a:lnTo>
                <a:lnTo>
                  <a:pt x="0" y="2015121"/>
                </a:lnTo>
                <a:lnTo>
                  <a:pt x="0" y="0"/>
                </a:lnTo>
                <a:close/>
              </a:path>
            </a:pathLst>
          </a:custGeom>
          <a:blipFill rotWithShape="1">
            <a:blip r:embed="rId5">
              <a:alphaModFix/>
            </a:blip>
            <a:stretch>
              <a:fillRect/>
            </a:stretch>
          </a:blipFill>
          <a:ln>
            <a:noFill/>
          </a:ln>
        </p:spPr>
      </p:sp>
      <p:sp>
        <p:nvSpPr>
          <p:cNvPr id="213" name="Google Shape;213;p14"/>
          <p:cNvSpPr/>
          <p:nvPr/>
        </p:nvSpPr>
        <p:spPr>
          <a:xfrm rot="-389428">
            <a:off x="5547481" y="3798615"/>
            <a:ext cx="609944" cy="899382"/>
          </a:xfrm>
          <a:custGeom>
            <a:avLst/>
            <a:gdLst/>
            <a:ahLst/>
            <a:cxnLst/>
            <a:rect l="l" t="t" r="r" b="b"/>
            <a:pathLst>
              <a:path w="1134633" h="1673051" extrusionOk="0">
                <a:moveTo>
                  <a:pt x="0" y="0"/>
                </a:moveTo>
                <a:lnTo>
                  <a:pt x="1134632" y="0"/>
                </a:lnTo>
                <a:lnTo>
                  <a:pt x="1134632" y="1673051"/>
                </a:lnTo>
                <a:lnTo>
                  <a:pt x="0" y="1673051"/>
                </a:lnTo>
                <a:lnTo>
                  <a:pt x="0" y="0"/>
                </a:lnTo>
                <a:close/>
              </a:path>
            </a:pathLst>
          </a:custGeom>
          <a:blipFill rotWithShape="1">
            <a:blip r:embed="rId6">
              <a:alphaModFix/>
            </a:blip>
            <a:stretch>
              <a:fillRect/>
            </a:stretch>
          </a:blipFill>
          <a:ln>
            <a:noFill/>
          </a:ln>
        </p:spPr>
        <p:txBody>
          <a:bodyPr/>
          <a:lstStyle/>
          <a:p>
            <a:endParaRPr lang="en-US"/>
          </a:p>
        </p:txBody>
      </p:sp>
      <p:sp>
        <p:nvSpPr>
          <p:cNvPr id="215" name="Google Shape;215;p14"/>
          <p:cNvSpPr txBox="1"/>
          <p:nvPr/>
        </p:nvSpPr>
        <p:spPr>
          <a:xfrm>
            <a:off x="2120153" y="339532"/>
            <a:ext cx="2085713" cy="258532"/>
          </a:xfrm>
          <a:prstGeom prst="rect">
            <a:avLst/>
          </a:prstGeom>
          <a:noFill/>
          <a:ln>
            <a:noFill/>
          </a:ln>
        </p:spPr>
        <p:txBody>
          <a:bodyPr spcFirstLastPara="1" wrap="square" lIns="0" tIns="0" rIns="0" bIns="0" anchor="t" anchorCtr="0">
            <a:spAutoFit/>
          </a:bodyPr>
          <a:lstStyle/>
          <a:p>
            <a:pPr>
              <a:lnSpc>
                <a:spcPct val="140000"/>
              </a:lnSpc>
            </a:pPr>
            <a:r>
              <a:rPr lang="en-GB" sz="1200">
                <a:latin typeface="Kodchasan Medium"/>
                <a:cs typeface="Kodchasan Medium"/>
              </a:rPr>
              <a:t>Physical Activity</a:t>
            </a:r>
          </a:p>
        </p:txBody>
      </p:sp>
      <p:sp>
        <p:nvSpPr>
          <p:cNvPr id="216" name="Google Shape;216;p14"/>
          <p:cNvSpPr txBox="1"/>
          <p:nvPr/>
        </p:nvSpPr>
        <p:spPr>
          <a:xfrm>
            <a:off x="6576127" y="1717209"/>
            <a:ext cx="2154438" cy="973343"/>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GB" sz="1100">
                <a:latin typeface="+mj-lt"/>
                <a:cs typeface="Palanquin"/>
                <a:sym typeface="Palanquin"/>
              </a:rPr>
              <a:t>Poor nutrition occurs in children when their diets includes a high intake of fat, sugar and salt. (The royal children college Melbourne, N.D) .</a:t>
            </a:r>
            <a:endParaRPr sz="700">
              <a:latin typeface="+mj-lt"/>
            </a:endParaRPr>
          </a:p>
        </p:txBody>
      </p:sp>
      <p:sp>
        <p:nvSpPr>
          <p:cNvPr id="217" name="Google Shape;217;p14"/>
          <p:cNvSpPr txBox="1"/>
          <p:nvPr/>
        </p:nvSpPr>
        <p:spPr>
          <a:xfrm>
            <a:off x="1851986" y="2478824"/>
            <a:ext cx="2062584" cy="323165"/>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en-GB" sz="1500">
                <a:latin typeface="Kodchasan Medium"/>
                <a:cs typeface="Kodchasan Medium"/>
                <a:sym typeface="Kodchasan Medium"/>
              </a:rPr>
              <a:t> </a:t>
            </a:r>
            <a:r>
              <a:rPr lang="en-GB" sz="1300">
                <a:latin typeface="Kodchasan Medium"/>
                <a:cs typeface="Kodchasan Medium"/>
                <a:sym typeface="Kodchasan Medium"/>
              </a:rPr>
              <a:t>Social Determinants</a:t>
            </a:r>
            <a:endParaRPr sz="1300"/>
          </a:p>
        </p:txBody>
      </p:sp>
      <p:sp>
        <p:nvSpPr>
          <p:cNvPr id="219" name="Google Shape;219;p14"/>
          <p:cNvSpPr txBox="1"/>
          <p:nvPr/>
        </p:nvSpPr>
        <p:spPr>
          <a:xfrm>
            <a:off x="6882537" y="1361976"/>
            <a:ext cx="2192471" cy="258532"/>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en-GB" sz="1200">
                <a:latin typeface="Kodchasan Medium"/>
                <a:cs typeface="Kodchasan Medium"/>
                <a:sym typeface="Kodchasan Medium"/>
              </a:rPr>
              <a:t>Nutrition</a:t>
            </a:r>
            <a:endParaRPr sz="1200"/>
          </a:p>
        </p:txBody>
      </p:sp>
      <p:sp>
        <p:nvSpPr>
          <p:cNvPr id="221" name="Google Shape;221;p14"/>
          <p:cNvSpPr txBox="1"/>
          <p:nvPr/>
        </p:nvSpPr>
        <p:spPr>
          <a:xfrm>
            <a:off x="6669051" y="3649178"/>
            <a:ext cx="1840208" cy="1206484"/>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en-GB" sz="1200">
                <a:latin typeface="Kodchasan Medium"/>
                <a:cs typeface="Kodchasan Medium"/>
                <a:sym typeface="Kodchasan Medium"/>
              </a:rPr>
              <a:t>Health &amp; Social Policies</a:t>
            </a:r>
          </a:p>
          <a:p>
            <a:pPr marL="171450" indent="-171450">
              <a:lnSpc>
                <a:spcPct val="140000"/>
              </a:lnSpc>
              <a:buChar char="•"/>
            </a:pPr>
            <a:r>
              <a:rPr lang="en-GB" sz="1100">
                <a:latin typeface="+mj-lt"/>
                <a:cs typeface="Kodchasan Medium"/>
              </a:rPr>
              <a:t> British Sign Language Act of 2022 (gov.uk, 2023).</a:t>
            </a:r>
          </a:p>
          <a:p>
            <a:pPr marL="171450" indent="-171450">
              <a:lnSpc>
                <a:spcPct val="140000"/>
              </a:lnSpc>
              <a:buChar char="•"/>
            </a:pPr>
            <a:r>
              <a:rPr lang="en-GB" sz="1100">
                <a:latin typeface="+mj-lt"/>
                <a:cs typeface="Kodchasan Medium"/>
              </a:rPr>
              <a:t> equality act of 2010 (gov.uk,2015).</a:t>
            </a:r>
          </a:p>
        </p:txBody>
      </p:sp>
      <p:sp>
        <p:nvSpPr>
          <p:cNvPr id="222" name="Google Shape;222;p14"/>
          <p:cNvSpPr txBox="1"/>
          <p:nvPr/>
        </p:nvSpPr>
        <p:spPr>
          <a:xfrm>
            <a:off x="4356477" y="519050"/>
            <a:ext cx="467100" cy="677400"/>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1.</a:t>
            </a:r>
            <a:endParaRPr sz="700"/>
          </a:p>
        </p:txBody>
      </p:sp>
      <p:sp>
        <p:nvSpPr>
          <p:cNvPr id="223" name="Google Shape;223;p14"/>
          <p:cNvSpPr txBox="1"/>
          <p:nvPr/>
        </p:nvSpPr>
        <p:spPr>
          <a:xfrm>
            <a:off x="4356477" y="1617698"/>
            <a:ext cx="467100" cy="677400"/>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2.</a:t>
            </a:r>
            <a:endParaRPr sz="700"/>
          </a:p>
        </p:txBody>
      </p:sp>
      <p:sp>
        <p:nvSpPr>
          <p:cNvPr id="224" name="Google Shape;224;p14"/>
          <p:cNvSpPr txBox="1"/>
          <p:nvPr/>
        </p:nvSpPr>
        <p:spPr>
          <a:xfrm>
            <a:off x="4356477" y="2715247"/>
            <a:ext cx="467100" cy="677400"/>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3.</a:t>
            </a:r>
            <a:endParaRPr sz="700"/>
          </a:p>
        </p:txBody>
      </p:sp>
      <p:sp>
        <p:nvSpPr>
          <p:cNvPr id="225" name="Google Shape;225;p14"/>
          <p:cNvSpPr txBox="1"/>
          <p:nvPr/>
        </p:nvSpPr>
        <p:spPr>
          <a:xfrm>
            <a:off x="4356477" y="3813894"/>
            <a:ext cx="467100" cy="677400"/>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4.</a:t>
            </a:r>
            <a:endParaRPr sz="700"/>
          </a:p>
        </p:txBody>
      </p:sp>
      <p:sp>
        <p:nvSpPr>
          <p:cNvPr id="226" name="Google Shape;226;p14"/>
          <p:cNvSpPr txBox="1"/>
          <p:nvPr/>
        </p:nvSpPr>
        <p:spPr>
          <a:xfrm>
            <a:off x="658014" y="3921304"/>
            <a:ext cx="3201204" cy="854075"/>
          </a:xfrm>
          <a:prstGeom prst="rect">
            <a:avLst/>
          </a:prstGeom>
          <a:noFill/>
          <a:ln>
            <a:noFill/>
          </a:ln>
        </p:spPr>
        <p:txBody>
          <a:bodyPr spcFirstLastPara="1" wrap="square" lIns="0" tIns="0" rIns="0" bIns="0" anchor="t" anchorCtr="0">
            <a:spAutoFit/>
          </a:bodyPr>
          <a:lstStyle/>
          <a:p>
            <a:pPr marL="0" marR="0" lvl="0" indent="0" algn="l" rtl="0">
              <a:lnSpc>
                <a:spcPct val="140004"/>
              </a:lnSpc>
              <a:spcBef>
                <a:spcPts val="0"/>
              </a:spcBef>
              <a:spcAft>
                <a:spcPts val="0"/>
              </a:spcAft>
              <a:buNone/>
            </a:pPr>
            <a:r>
              <a:rPr lang="en" sz="5000" b="1" i="0" u="none" strike="noStrike" cap="none">
                <a:solidFill>
                  <a:srgbClr val="FFFFFF"/>
                </a:solidFill>
                <a:latin typeface="Palanquin Dark"/>
                <a:ea typeface="Palanquin Dark"/>
                <a:cs typeface="Palanquin Dark"/>
                <a:sym typeface="Palanquin Dark"/>
              </a:rPr>
              <a:t>Timeline</a:t>
            </a:r>
            <a:endParaRPr sz="700"/>
          </a:p>
        </p:txBody>
      </p:sp>
      <p:sp>
        <p:nvSpPr>
          <p:cNvPr id="227" name="Google Shape;227;p14"/>
          <p:cNvSpPr txBox="1"/>
          <p:nvPr/>
        </p:nvSpPr>
        <p:spPr>
          <a:xfrm>
            <a:off x="5284783" y="64737"/>
            <a:ext cx="3201204" cy="430887"/>
          </a:xfrm>
          <a:prstGeom prst="rect">
            <a:avLst/>
          </a:prstGeom>
          <a:noFill/>
          <a:ln>
            <a:noFill/>
          </a:ln>
        </p:spPr>
        <p:txBody>
          <a:bodyPr spcFirstLastPara="1" wrap="square" lIns="0" tIns="0" rIns="0" bIns="0" anchor="t" anchorCtr="0">
            <a:spAutoFit/>
          </a:bodyPr>
          <a:lstStyle/>
          <a:p>
            <a:pPr marL="0" marR="0" lvl="0" indent="0" algn="ctr" rtl="0">
              <a:lnSpc>
                <a:spcPct val="140004"/>
              </a:lnSpc>
              <a:spcBef>
                <a:spcPts val="0"/>
              </a:spcBef>
              <a:spcAft>
                <a:spcPts val="0"/>
              </a:spcAft>
              <a:buNone/>
            </a:pPr>
            <a:r>
              <a:rPr lang="en-GB" sz="2000" b="1">
                <a:solidFill>
                  <a:srgbClr val="FFFFFF"/>
                </a:solidFill>
                <a:latin typeface="Palanquin Dark"/>
                <a:cs typeface="Palanquin Dark"/>
                <a:sym typeface="Palanquin Dark"/>
              </a:rPr>
              <a:t>Nathan Life-course plan</a:t>
            </a:r>
          </a:p>
        </p:txBody>
      </p:sp>
      <p:sp>
        <p:nvSpPr>
          <p:cNvPr id="7" name="TextBox 6">
            <a:extLst>
              <a:ext uri="{FF2B5EF4-FFF2-40B4-BE49-F238E27FC236}">
                <a16:creationId xmlns:a16="http://schemas.microsoft.com/office/drawing/2014/main" id="{A33F6FC3-18AA-D276-EC94-22177082BACF}"/>
              </a:ext>
            </a:extLst>
          </p:cNvPr>
          <p:cNvSpPr txBox="1"/>
          <p:nvPr/>
        </p:nvSpPr>
        <p:spPr>
          <a:xfrm>
            <a:off x="1670112" y="599152"/>
            <a:ext cx="2308569" cy="230832"/>
          </a:xfrm>
          <a:prstGeom prst="rect">
            <a:avLst/>
          </a:prstGeom>
          <a:noFill/>
        </p:spPr>
        <p:txBody>
          <a:bodyPr wrap="square" lIns="91440" tIns="45720" rIns="91440" bIns="45720" rtlCol="0" anchor="t">
            <a:spAutoFit/>
          </a:bodyPr>
          <a:lstStyle/>
          <a:p>
            <a:endParaRPr lang="en-GB" sz="900">
              <a:solidFill>
                <a:srgbClr val="1B1B1B"/>
              </a:solidFill>
              <a:latin typeface="Cambria"/>
              <a:ea typeface="Cambria"/>
            </a:endParaRPr>
          </a:p>
        </p:txBody>
      </p:sp>
      <p:sp>
        <p:nvSpPr>
          <p:cNvPr id="2" name="TextBox 1">
            <a:extLst>
              <a:ext uri="{FF2B5EF4-FFF2-40B4-BE49-F238E27FC236}">
                <a16:creationId xmlns:a16="http://schemas.microsoft.com/office/drawing/2014/main" id="{3E81A26E-2ECF-8DAA-72F0-A4F1A48A6780}"/>
              </a:ext>
            </a:extLst>
          </p:cNvPr>
          <p:cNvSpPr txBox="1"/>
          <p:nvPr/>
        </p:nvSpPr>
        <p:spPr>
          <a:xfrm>
            <a:off x="1622985" y="2756248"/>
            <a:ext cx="228936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solidFill>
                  <a:srgbClr val="2F2F2F"/>
                </a:solidFill>
                <a:latin typeface="Open Sans"/>
                <a:ea typeface="Open Sans"/>
                <a:cs typeface="Open Sans"/>
              </a:rPr>
              <a:t> </a:t>
            </a:r>
            <a:r>
              <a:rPr lang="en-GB" sz="1100">
                <a:solidFill>
                  <a:srgbClr val="2F2F2F"/>
                </a:solidFill>
                <a:latin typeface="+mj-lt"/>
                <a:ea typeface="Open Sans"/>
                <a:cs typeface="Open Sans"/>
              </a:rPr>
              <a:t>Studies show that  Children with Hearing impairment or delayed access to speech interventions show regressed signs of Theory of mind (Fulcher et al., 2021).</a:t>
            </a:r>
          </a:p>
        </p:txBody>
      </p:sp>
      <p:sp>
        <p:nvSpPr>
          <p:cNvPr id="3" name="TextBox 2">
            <a:extLst>
              <a:ext uri="{FF2B5EF4-FFF2-40B4-BE49-F238E27FC236}">
                <a16:creationId xmlns:a16="http://schemas.microsoft.com/office/drawing/2014/main" id="{C3E031C4-C33F-7EBD-60C3-35A7BF02774D}"/>
              </a:ext>
            </a:extLst>
          </p:cNvPr>
          <p:cNvSpPr txBox="1"/>
          <p:nvPr/>
        </p:nvSpPr>
        <p:spPr>
          <a:xfrm>
            <a:off x="1636925" y="673318"/>
            <a:ext cx="2449285" cy="9387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rgbClr val="323232"/>
                </a:solidFill>
                <a:latin typeface="+mj-lt"/>
              </a:rPr>
              <a:t>"The majority of disabled children are able to participate in sport when they have access to facilities and appropriately trained staff to support them" (Xu,Li &amp; Wang, 2020).</a:t>
            </a:r>
            <a:endParaRPr lang="en-US" sz="1100" dirty="0">
              <a:latin typeface="+mj-lt"/>
            </a:endParaRPr>
          </a:p>
        </p:txBody>
      </p:sp>
    </p:spTree>
    <p:extLst>
      <p:ext uri="{BB962C8B-B14F-4D97-AF65-F5344CB8AC3E}">
        <p14:creationId xmlns:p14="http://schemas.microsoft.com/office/powerpoint/2010/main" val="998492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258"/>
        <p:cNvGrpSpPr/>
        <p:nvPr/>
      </p:nvGrpSpPr>
      <p:grpSpPr>
        <a:xfrm>
          <a:off x="0" y="0"/>
          <a:ext cx="0" cy="0"/>
          <a:chOff x="0" y="0"/>
          <a:chExt cx="0" cy="0"/>
        </a:xfrm>
      </p:grpSpPr>
      <p:pic>
        <p:nvPicPr>
          <p:cNvPr id="259" name="Google Shape;259;p16"/>
          <p:cNvPicPr preferRelativeResize="0"/>
          <p:nvPr/>
        </p:nvPicPr>
        <p:blipFill rotWithShape="1">
          <a:blip r:embed="rId3">
            <a:alphaModFix/>
          </a:blip>
          <a:srcRect r="3651"/>
          <a:stretch/>
        </p:blipFill>
        <p:spPr>
          <a:xfrm>
            <a:off x="5392050" y="0"/>
            <a:ext cx="3751949" cy="5143501"/>
          </a:xfrm>
          <a:prstGeom prst="rect">
            <a:avLst/>
          </a:prstGeom>
          <a:noFill/>
          <a:ln>
            <a:noFill/>
          </a:ln>
        </p:spPr>
      </p:pic>
      <p:sp>
        <p:nvSpPr>
          <p:cNvPr id="262" name="Google Shape;262;p16"/>
          <p:cNvSpPr txBox="1"/>
          <p:nvPr/>
        </p:nvSpPr>
        <p:spPr>
          <a:xfrm>
            <a:off x="3732778" y="513412"/>
            <a:ext cx="1291605" cy="1310234"/>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sp>
        <p:nvSpPr>
          <p:cNvPr id="264" name="Google Shape;264;p16"/>
          <p:cNvSpPr txBox="1"/>
          <p:nvPr/>
        </p:nvSpPr>
        <p:spPr>
          <a:xfrm>
            <a:off x="651408" y="1028307"/>
            <a:ext cx="4226400" cy="615553"/>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GB" sz="2000" b="1">
                <a:solidFill>
                  <a:srgbClr val="FFFFFF"/>
                </a:solidFill>
                <a:latin typeface="Palanquin Dark"/>
                <a:cs typeface="Palanquin Dark"/>
                <a:sym typeface="Palanquin Dark"/>
              </a:rPr>
              <a:t>IMPACTS OF LIFESTYLE CHOICES ON AGING. </a:t>
            </a:r>
            <a:endParaRPr sz="2000"/>
          </a:p>
        </p:txBody>
      </p:sp>
      <p:grpSp>
        <p:nvGrpSpPr>
          <p:cNvPr id="265" name="Google Shape;265;p16"/>
          <p:cNvGrpSpPr/>
          <p:nvPr/>
        </p:nvGrpSpPr>
        <p:grpSpPr>
          <a:xfrm>
            <a:off x="-687" y="1987720"/>
            <a:ext cx="5045157" cy="2962302"/>
            <a:chOff x="0" y="-9525"/>
            <a:chExt cx="3043733" cy="1314040"/>
          </a:xfrm>
        </p:grpSpPr>
        <p:sp>
          <p:nvSpPr>
            <p:cNvPr id="266" name="Google Shape;266;p16"/>
            <p:cNvSpPr/>
            <p:nvPr/>
          </p:nvSpPr>
          <p:spPr>
            <a:xfrm>
              <a:off x="0" y="0"/>
              <a:ext cx="3043733" cy="1304515"/>
            </a:xfrm>
            <a:custGeom>
              <a:avLst/>
              <a:gdLst/>
              <a:ahLst/>
              <a:cxnLst/>
              <a:rect l="l" t="t" r="r" b="b"/>
              <a:pathLst>
                <a:path w="3043733" h="1304515" extrusionOk="0">
                  <a:moveTo>
                    <a:pt x="0" y="0"/>
                  </a:moveTo>
                  <a:lnTo>
                    <a:pt x="3043733" y="0"/>
                  </a:lnTo>
                  <a:lnTo>
                    <a:pt x="3043733" y="1304515"/>
                  </a:lnTo>
                  <a:lnTo>
                    <a:pt x="0" y="1304515"/>
                  </a:lnTo>
                  <a:close/>
                </a:path>
              </a:pathLst>
            </a:custGeom>
            <a:solidFill>
              <a:srgbClr val="FFFFFF"/>
            </a:solidFill>
            <a:ln>
              <a:noFill/>
            </a:ln>
          </p:spPr>
        </p:sp>
        <p:sp>
          <p:nvSpPr>
            <p:cNvPr id="267" name="Google Shape;267;p16"/>
            <p:cNvSpPr txBox="1"/>
            <p:nvPr/>
          </p:nvSpPr>
          <p:spPr>
            <a:xfrm>
              <a:off x="0" y="-9525"/>
              <a:ext cx="3043733" cy="1314040"/>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269" name="Google Shape;269;p16"/>
          <p:cNvSpPr txBox="1"/>
          <p:nvPr/>
        </p:nvSpPr>
        <p:spPr>
          <a:xfrm>
            <a:off x="296642" y="2264863"/>
            <a:ext cx="4449835" cy="1061829"/>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GB" sz="1200" dirty="0"/>
              <a:t>John is 75 years old. Grew up in a low income household.</a:t>
            </a:r>
          </a:p>
          <a:p>
            <a:pPr>
              <a:lnSpc>
                <a:spcPct val="114999"/>
              </a:lnSpc>
            </a:pPr>
            <a:r>
              <a:rPr lang="en-GB" sz="1200" dirty="0"/>
              <a:t>Smoked 1 pack per day through his early teens, quit at 50</a:t>
            </a:r>
          </a:p>
          <a:p>
            <a:pPr>
              <a:lnSpc>
                <a:spcPct val="115000"/>
              </a:lnSpc>
            </a:pPr>
            <a:r>
              <a:rPr lang="en-GB" sz="1200" dirty="0"/>
              <a:t>Worked a desk an IT desk job- minimal physical exercises.</a:t>
            </a:r>
          </a:p>
          <a:p>
            <a:pPr>
              <a:lnSpc>
                <a:spcPct val="114999"/>
              </a:lnSpc>
            </a:pPr>
            <a:r>
              <a:rPr lang="en-GB" sz="1200" dirty="0"/>
              <a:t>Diet high in processed foods.</a:t>
            </a:r>
            <a:endParaRPr lang="en-GB" dirty="0"/>
          </a:p>
          <a:p>
            <a:pPr marL="0" marR="0" lvl="0" indent="0" algn="l">
              <a:lnSpc>
                <a:spcPct val="114999"/>
              </a:lnSpc>
              <a:spcBef>
                <a:spcPts val="0"/>
              </a:spcBef>
              <a:spcAft>
                <a:spcPts val="0"/>
              </a:spcAft>
              <a:buNone/>
            </a:pPr>
            <a:endParaRPr lang="en-GB" sz="1200" dirty="0"/>
          </a:p>
        </p:txBody>
      </p:sp>
      <p:pic>
        <p:nvPicPr>
          <p:cNvPr id="2" name="Picture 1">
            <a:extLst>
              <a:ext uri="{FF2B5EF4-FFF2-40B4-BE49-F238E27FC236}">
                <a16:creationId xmlns:a16="http://schemas.microsoft.com/office/drawing/2014/main" id="{B96FB42F-FACE-AA86-68FB-B2C7FD303C32}"/>
              </a:ext>
            </a:extLst>
          </p:cNvPr>
          <p:cNvPicPr>
            <a:picLocks noChangeAspect="1"/>
          </p:cNvPicPr>
          <p:nvPr/>
        </p:nvPicPr>
        <p:blipFill>
          <a:blip r:embed="rId4"/>
          <a:stretch>
            <a:fillRect/>
          </a:stretch>
        </p:blipFill>
        <p:spPr>
          <a:xfrm>
            <a:off x="5024383" y="22484"/>
            <a:ext cx="4226400" cy="5143500"/>
          </a:xfrm>
          <a:prstGeom prst="rect">
            <a:avLst/>
          </a:prstGeom>
        </p:spPr>
      </p:pic>
      <p:graphicFrame>
        <p:nvGraphicFramePr>
          <p:cNvPr id="3" name="Table 2">
            <a:extLst>
              <a:ext uri="{FF2B5EF4-FFF2-40B4-BE49-F238E27FC236}">
                <a16:creationId xmlns:a16="http://schemas.microsoft.com/office/drawing/2014/main" id="{38289895-85EA-2EDF-2B8A-3F362B418115}"/>
              </a:ext>
            </a:extLst>
          </p:cNvPr>
          <p:cNvGraphicFramePr>
            <a:graphicFrameLocks noGrp="1"/>
          </p:cNvGraphicFramePr>
          <p:nvPr>
            <p:extLst>
              <p:ext uri="{D42A27DB-BD31-4B8C-83A1-F6EECF244321}">
                <p14:modId xmlns:p14="http://schemas.microsoft.com/office/powerpoint/2010/main" val="3211301621"/>
              </p:ext>
            </p:extLst>
          </p:nvPr>
        </p:nvGraphicFramePr>
        <p:xfrm>
          <a:off x="235323" y="3265113"/>
          <a:ext cx="4338315" cy="1435462"/>
        </p:xfrm>
        <a:graphic>
          <a:graphicData uri="http://schemas.openxmlformats.org/drawingml/2006/table">
            <a:tbl>
              <a:tblPr firstRow="1" bandRow="1">
                <a:tableStyleId>{5C22544A-7EE6-4342-B048-85BDC9FD1C3A}</a:tableStyleId>
              </a:tblPr>
              <a:tblGrid>
                <a:gridCol w="2418706">
                  <a:extLst>
                    <a:ext uri="{9D8B030D-6E8A-4147-A177-3AD203B41FA5}">
                      <a16:colId xmlns:a16="http://schemas.microsoft.com/office/drawing/2014/main" val="2724449981"/>
                    </a:ext>
                  </a:extLst>
                </a:gridCol>
                <a:gridCol w="1919609">
                  <a:extLst>
                    <a:ext uri="{9D8B030D-6E8A-4147-A177-3AD203B41FA5}">
                      <a16:colId xmlns:a16="http://schemas.microsoft.com/office/drawing/2014/main" val="2968846207"/>
                    </a:ext>
                  </a:extLst>
                </a:gridCol>
              </a:tblGrid>
              <a:tr h="399142">
                <a:tc>
                  <a:txBody>
                    <a:bodyPr/>
                    <a:lstStyle/>
                    <a:p>
                      <a:r>
                        <a:rPr lang="en-GB">
                          <a:solidFill>
                            <a:schemeClr val="bg2"/>
                          </a:solidFill>
                        </a:rPr>
                        <a:t>Diagnosis</a:t>
                      </a:r>
                    </a:p>
                  </a:txBody>
                  <a:tcPr/>
                </a:tc>
                <a:tc>
                  <a:txBody>
                    <a:bodyPr/>
                    <a:lstStyle/>
                    <a:p>
                      <a:r>
                        <a:rPr lang="en-GB">
                          <a:solidFill>
                            <a:schemeClr val="bg2"/>
                          </a:solidFill>
                        </a:rPr>
                        <a:t>Intervention</a:t>
                      </a:r>
                    </a:p>
                  </a:txBody>
                  <a:tcPr/>
                </a:tc>
                <a:extLst>
                  <a:ext uri="{0D108BD9-81ED-4DB2-BD59-A6C34878D82A}">
                    <a16:rowId xmlns:a16="http://schemas.microsoft.com/office/drawing/2014/main" val="1918325131"/>
                  </a:ext>
                </a:extLst>
              </a:tr>
              <a:tr h="370840">
                <a:tc>
                  <a:txBody>
                    <a:bodyPr/>
                    <a:lstStyle/>
                    <a:p>
                      <a:r>
                        <a:rPr lang="en-GB">
                          <a:solidFill>
                            <a:schemeClr val="bg2"/>
                          </a:solidFill>
                        </a:rPr>
                        <a:t>Type 2 Diabetes &amp; Obesity</a:t>
                      </a:r>
                    </a:p>
                  </a:txBody>
                  <a:tcPr/>
                </a:tc>
                <a:tc>
                  <a:txBody>
                    <a:bodyPr/>
                    <a:lstStyle/>
                    <a:p>
                      <a:r>
                        <a:rPr lang="en-GB">
                          <a:solidFill>
                            <a:schemeClr val="bg2"/>
                          </a:solidFill>
                        </a:rPr>
                        <a:t>Insulin + Lifestyle change</a:t>
                      </a:r>
                    </a:p>
                  </a:txBody>
                  <a:tcPr/>
                </a:tc>
                <a:extLst>
                  <a:ext uri="{0D108BD9-81ED-4DB2-BD59-A6C34878D82A}">
                    <a16:rowId xmlns:a16="http://schemas.microsoft.com/office/drawing/2014/main" val="3135732811"/>
                  </a:ext>
                </a:extLst>
              </a:tr>
              <a:tr h="370840">
                <a:tc>
                  <a:txBody>
                    <a:bodyPr/>
                    <a:lstStyle/>
                    <a:p>
                      <a:r>
                        <a:rPr lang="en-GB">
                          <a:solidFill>
                            <a:schemeClr val="bg2"/>
                          </a:solidFill>
                        </a:rPr>
                        <a:t>Difficulty breathing and mobility</a:t>
                      </a:r>
                    </a:p>
                  </a:txBody>
                  <a:tcPr/>
                </a:tc>
                <a:tc>
                  <a:txBody>
                    <a:bodyPr/>
                    <a:lstStyle/>
                    <a:p>
                      <a:r>
                        <a:rPr lang="en-GB">
                          <a:solidFill>
                            <a:schemeClr val="bg2"/>
                          </a:solidFill>
                        </a:rPr>
                        <a:t>Oxygen Therapy</a:t>
                      </a:r>
                    </a:p>
                  </a:txBody>
                  <a:tcPr/>
                </a:tc>
                <a:extLst>
                  <a:ext uri="{0D108BD9-81ED-4DB2-BD59-A6C34878D82A}">
                    <a16:rowId xmlns:a16="http://schemas.microsoft.com/office/drawing/2014/main" val="3173623315"/>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310">
          <a:extLst>
            <a:ext uri="{FF2B5EF4-FFF2-40B4-BE49-F238E27FC236}">
              <a16:creationId xmlns:a16="http://schemas.microsoft.com/office/drawing/2014/main" id="{8BF6E6C8-E3A0-016B-F2C6-9316CD67A4DF}"/>
            </a:ext>
          </a:extLst>
        </p:cNvPr>
        <p:cNvGrpSpPr/>
        <p:nvPr/>
      </p:nvGrpSpPr>
      <p:grpSpPr>
        <a:xfrm>
          <a:off x="0" y="0"/>
          <a:ext cx="0" cy="0"/>
          <a:chOff x="0" y="0"/>
          <a:chExt cx="0" cy="0"/>
        </a:xfrm>
      </p:grpSpPr>
      <p:grpSp>
        <p:nvGrpSpPr>
          <p:cNvPr id="311" name="Google Shape;311;p18">
            <a:extLst>
              <a:ext uri="{FF2B5EF4-FFF2-40B4-BE49-F238E27FC236}">
                <a16:creationId xmlns:a16="http://schemas.microsoft.com/office/drawing/2014/main" id="{737A780E-DBC2-5767-BFA2-AD72B88B38D4}"/>
              </a:ext>
            </a:extLst>
          </p:cNvPr>
          <p:cNvGrpSpPr/>
          <p:nvPr/>
        </p:nvGrpSpPr>
        <p:grpSpPr>
          <a:xfrm>
            <a:off x="238243" y="2015468"/>
            <a:ext cx="2708868" cy="3128032"/>
            <a:chOff x="0" y="-76200"/>
            <a:chExt cx="1426893" cy="1490852"/>
          </a:xfrm>
        </p:grpSpPr>
        <p:sp>
          <p:nvSpPr>
            <p:cNvPr id="312" name="Google Shape;312;p18">
              <a:extLst>
                <a:ext uri="{FF2B5EF4-FFF2-40B4-BE49-F238E27FC236}">
                  <a16:creationId xmlns:a16="http://schemas.microsoft.com/office/drawing/2014/main" id="{CA1B2013-517B-33A3-51D0-51D9CB00B273}"/>
                </a:ext>
              </a:extLst>
            </p:cNvPr>
            <p:cNvSpPr/>
            <p:nvPr/>
          </p:nvSpPr>
          <p:spPr>
            <a:xfrm>
              <a:off x="0" y="0"/>
              <a:ext cx="1426893" cy="1414652"/>
            </a:xfrm>
            <a:custGeom>
              <a:avLst/>
              <a:gdLst/>
              <a:ahLst/>
              <a:cxnLst/>
              <a:rect l="l" t="t" r="r" b="b"/>
              <a:pathLst>
                <a:path w="1426893" h="1414652" extrusionOk="0">
                  <a:moveTo>
                    <a:pt x="0" y="0"/>
                  </a:moveTo>
                  <a:lnTo>
                    <a:pt x="1426893" y="0"/>
                  </a:lnTo>
                  <a:lnTo>
                    <a:pt x="1426893" y="1414652"/>
                  </a:lnTo>
                  <a:lnTo>
                    <a:pt x="0" y="1414652"/>
                  </a:lnTo>
                  <a:close/>
                </a:path>
              </a:pathLst>
            </a:custGeom>
            <a:solidFill>
              <a:srgbClr val="AFFCFF"/>
            </a:solidFill>
            <a:ln>
              <a:noFill/>
            </a:ln>
          </p:spPr>
        </p:sp>
        <p:sp>
          <p:nvSpPr>
            <p:cNvPr id="313" name="Google Shape;313;p18">
              <a:extLst>
                <a:ext uri="{FF2B5EF4-FFF2-40B4-BE49-F238E27FC236}">
                  <a16:creationId xmlns:a16="http://schemas.microsoft.com/office/drawing/2014/main" id="{E517876B-A8CB-87B1-BD71-390D8E962F09}"/>
                </a:ext>
              </a:extLst>
            </p:cNvPr>
            <p:cNvSpPr txBox="1"/>
            <p:nvPr/>
          </p:nvSpPr>
          <p:spPr>
            <a:xfrm>
              <a:off x="0" y="-76200"/>
              <a:ext cx="1426893" cy="1490852"/>
            </a:xfrm>
            <a:prstGeom prst="rect">
              <a:avLst/>
            </a:prstGeom>
            <a:noFill/>
            <a:ln>
              <a:noFill/>
            </a:ln>
          </p:spPr>
          <p:txBody>
            <a:bodyPr spcFirstLastPara="1" wrap="square" lIns="25400" tIns="25400" rIns="25400" bIns="25400" anchor="ctr" anchorCtr="0">
              <a:noAutofit/>
            </a:bodyPr>
            <a:lstStyle/>
            <a:p>
              <a:pPr marL="0" marR="0" lvl="0" indent="0" algn="ctr" rtl="0">
                <a:lnSpc>
                  <a:spcPct val="177777"/>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314" name="Google Shape;314;p18">
            <a:extLst>
              <a:ext uri="{FF2B5EF4-FFF2-40B4-BE49-F238E27FC236}">
                <a16:creationId xmlns:a16="http://schemas.microsoft.com/office/drawing/2014/main" id="{3B92AFCC-B394-B46E-48C8-AAABCA92704F}"/>
              </a:ext>
            </a:extLst>
          </p:cNvPr>
          <p:cNvGrpSpPr/>
          <p:nvPr/>
        </p:nvGrpSpPr>
        <p:grpSpPr>
          <a:xfrm>
            <a:off x="3654641" y="-1720154"/>
            <a:ext cx="5271547" cy="6863654"/>
            <a:chOff x="-1349889" y="-2154788"/>
            <a:chExt cx="2776782" cy="3615422"/>
          </a:xfrm>
        </p:grpSpPr>
        <p:sp>
          <p:nvSpPr>
            <p:cNvPr id="315" name="Google Shape;315;p18">
              <a:extLst>
                <a:ext uri="{FF2B5EF4-FFF2-40B4-BE49-F238E27FC236}">
                  <a16:creationId xmlns:a16="http://schemas.microsoft.com/office/drawing/2014/main" id="{43C96845-3DF1-8837-7C89-9D94920C542D}"/>
                </a:ext>
              </a:extLst>
            </p:cNvPr>
            <p:cNvSpPr/>
            <p:nvPr/>
          </p:nvSpPr>
          <p:spPr>
            <a:xfrm>
              <a:off x="0" y="0"/>
              <a:ext cx="1426893" cy="1460634"/>
            </a:xfrm>
            <a:custGeom>
              <a:avLst/>
              <a:gdLst/>
              <a:ahLst/>
              <a:cxnLst/>
              <a:rect l="l" t="t" r="r" b="b"/>
              <a:pathLst>
                <a:path w="1426893" h="1414652" extrusionOk="0">
                  <a:moveTo>
                    <a:pt x="0" y="0"/>
                  </a:moveTo>
                  <a:lnTo>
                    <a:pt x="1426893" y="0"/>
                  </a:lnTo>
                  <a:lnTo>
                    <a:pt x="1426893" y="1414652"/>
                  </a:lnTo>
                  <a:lnTo>
                    <a:pt x="0" y="1414652"/>
                  </a:lnTo>
                  <a:close/>
                </a:path>
              </a:pathLst>
            </a:custGeom>
            <a:solidFill>
              <a:srgbClr val="AFFCFF"/>
            </a:solidFill>
            <a:ln>
              <a:noFill/>
            </a:ln>
          </p:spPr>
        </p:sp>
        <p:sp>
          <p:nvSpPr>
            <p:cNvPr id="316" name="Google Shape;316;p18">
              <a:extLst>
                <a:ext uri="{FF2B5EF4-FFF2-40B4-BE49-F238E27FC236}">
                  <a16:creationId xmlns:a16="http://schemas.microsoft.com/office/drawing/2014/main" id="{B6331621-51C5-3046-1F60-B2ED3A703670}"/>
                </a:ext>
              </a:extLst>
            </p:cNvPr>
            <p:cNvSpPr txBox="1"/>
            <p:nvPr/>
          </p:nvSpPr>
          <p:spPr>
            <a:xfrm>
              <a:off x="-1349889" y="-2154788"/>
              <a:ext cx="1426893" cy="1490852"/>
            </a:xfrm>
            <a:prstGeom prst="rect">
              <a:avLst/>
            </a:prstGeom>
            <a:noFill/>
            <a:ln>
              <a:noFill/>
            </a:ln>
          </p:spPr>
          <p:txBody>
            <a:bodyPr spcFirstLastPara="1" wrap="square" lIns="25400" tIns="25400" rIns="25400" bIns="25400" anchor="ctr" anchorCtr="0">
              <a:noAutofit/>
            </a:bodyPr>
            <a:lstStyle/>
            <a:p>
              <a:pPr algn="ctr">
                <a:lnSpc>
                  <a:spcPct val="177777"/>
                </a:lnSpc>
              </a:pPr>
              <a:endParaRPr lang="en" sz="1100">
                <a:latin typeface="Palanquin"/>
                <a:cs typeface="Palanquin"/>
              </a:endParaRPr>
            </a:p>
          </p:txBody>
        </p:sp>
      </p:grpSp>
      <p:grpSp>
        <p:nvGrpSpPr>
          <p:cNvPr id="317" name="Google Shape;317;p18">
            <a:extLst>
              <a:ext uri="{FF2B5EF4-FFF2-40B4-BE49-F238E27FC236}">
                <a16:creationId xmlns:a16="http://schemas.microsoft.com/office/drawing/2014/main" id="{3B894300-FAF9-5DCE-33A0-F6841D2D7A23}"/>
              </a:ext>
            </a:extLst>
          </p:cNvPr>
          <p:cNvGrpSpPr/>
          <p:nvPr/>
        </p:nvGrpSpPr>
        <p:grpSpPr>
          <a:xfrm>
            <a:off x="3261913" y="2083544"/>
            <a:ext cx="2708867" cy="3059956"/>
            <a:chOff x="0" y="-76200"/>
            <a:chExt cx="1426893" cy="1490852"/>
          </a:xfrm>
        </p:grpSpPr>
        <p:sp>
          <p:nvSpPr>
            <p:cNvPr id="318" name="Google Shape;318;p18">
              <a:extLst>
                <a:ext uri="{FF2B5EF4-FFF2-40B4-BE49-F238E27FC236}">
                  <a16:creationId xmlns:a16="http://schemas.microsoft.com/office/drawing/2014/main" id="{51B53E06-3C85-FFAA-816A-C05A7E5D745D}"/>
                </a:ext>
              </a:extLst>
            </p:cNvPr>
            <p:cNvSpPr/>
            <p:nvPr/>
          </p:nvSpPr>
          <p:spPr>
            <a:xfrm>
              <a:off x="0" y="0"/>
              <a:ext cx="1426893" cy="1414652"/>
            </a:xfrm>
            <a:custGeom>
              <a:avLst/>
              <a:gdLst/>
              <a:ahLst/>
              <a:cxnLst/>
              <a:rect l="l" t="t" r="r" b="b"/>
              <a:pathLst>
                <a:path w="1426893" h="1414652" extrusionOk="0">
                  <a:moveTo>
                    <a:pt x="0" y="0"/>
                  </a:moveTo>
                  <a:lnTo>
                    <a:pt x="1426893" y="0"/>
                  </a:lnTo>
                  <a:lnTo>
                    <a:pt x="1426893" y="1414652"/>
                  </a:lnTo>
                  <a:lnTo>
                    <a:pt x="0" y="1414652"/>
                  </a:lnTo>
                  <a:close/>
                </a:path>
              </a:pathLst>
            </a:custGeom>
            <a:solidFill>
              <a:srgbClr val="AFFCFF"/>
            </a:solidFill>
            <a:ln>
              <a:noFill/>
            </a:ln>
          </p:spPr>
        </p:sp>
        <p:sp>
          <p:nvSpPr>
            <p:cNvPr id="319" name="Google Shape;319;p18">
              <a:extLst>
                <a:ext uri="{FF2B5EF4-FFF2-40B4-BE49-F238E27FC236}">
                  <a16:creationId xmlns:a16="http://schemas.microsoft.com/office/drawing/2014/main" id="{0A4A216D-A2B3-5148-CAA3-730D176BBD29}"/>
                </a:ext>
              </a:extLst>
            </p:cNvPr>
            <p:cNvSpPr txBox="1"/>
            <p:nvPr/>
          </p:nvSpPr>
          <p:spPr>
            <a:xfrm>
              <a:off x="0" y="-76200"/>
              <a:ext cx="1426893" cy="1490852"/>
            </a:xfrm>
            <a:prstGeom prst="rect">
              <a:avLst/>
            </a:prstGeom>
            <a:noFill/>
            <a:ln>
              <a:noFill/>
            </a:ln>
          </p:spPr>
          <p:txBody>
            <a:bodyPr spcFirstLastPara="1" wrap="square" lIns="25400" tIns="25400" rIns="25400" bIns="25400" anchor="ctr" anchorCtr="0">
              <a:noAutofit/>
            </a:bodyPr>
            <a:lstStyle/>
            <a:p>
              <a:pPr algn="ctr">
                <a:lnSpc>
                  <a:spcPct val="177777"/>
                </a:lnSpc>
              </a:pPr>
              <a:endParaRPr lang="en-GB" sz="1100">
                <a:solidFill>
                  <a:schemeClr val="bg2"/>
                </a:solidFill>
                <a:latin typeface="Palanquin"/>
                <a:ea typeface="Calibri"/>
                <a:cs typeface="Calibri"/>
              </a:endParaRPr>
            </a:p>
            <a:p>
              <a:pPr algn="ctr">
                <a:lnSpc>
                  <a:spcPct val="177777"/>
                </a:lnSpc>
              </a:pPr>
              <a:r>
                <a:rPr lang="en-GB" sz="1100">
                  <a:solidFill>
                    <a:schemeClr val="bg2"/>
                  </a:solidFill>
                  <a:latin typeface="+mj-lt"/>
                  <a:ea typeface="Calibri"/>
                  <a:cs typeface="Calibri"/>
                </a:rPr>
                <a:t>Puts forward the hypothesis that prenatal and  postnatal environmental conditions have long term effects on health, growth and metabolism. (Fall, 2013).</a:t>
              </a:r>
              <a:endParaRPr lang="en-GB" sz="1100">
                <a:solidFill>
                  <a:schemeClr val="bg2"/>
                </a:solidFill>
                <a:latin typeface="+mj-lt"/>
              </a:endParaRPr>
            </a:p>
          </p:txBody>
        </p:sp>
      </p:grpSp>
      <p:sp>
        <p:nvSpPr>
          <p:cNvPr id="323" name="Google Shape;323;p18">
            <a:extLst>
              <a:ext uri="{FF2B5EF4-FFF2-40B4-BE49-F238E27FC236}">
                <a16:creationId xmlns:a16="http://schemas.microsoft.com/office/drawing/2014/main" id="{4B6B26E7-C13F-30B3-528F-FB349DE3F921}"/>
              </a:ext>
            </a:extLst>
          </p:cNvPr>
          <p:cNvSpPr txBox="1"/>
          <p:nvPr/>
        </p:nvSpPr>
        <p:spPr>
          <a:xfrm>
            <a:off x="1931400" y="229666"/>
            <a:ext cx="5281201" cy="430887"/>
          </a:xfrm>
          <a:prstGeom prst="rect">
            <a:avLst/>
          </a:prstGeom>
          <a:noFill/>
          <a:ln>
            <a:noFill/>
          </a:ln>
        </p:spPr>
        <p:txBody>
          <a:bodyPr spcFirstLastPara="1" wrap="square" lIns="0" tIns="0" rIns="0" bIns="0" anchor="t" anchorCtr="0">
            <a:spAutoFit/>
          </a:bodyPr>
          <a:lstStyle/>
          <a:p>
            <a:pPr marL="0" marR="0" lvl="0" indent="0" algn="ctr" rtl="0">
              <a:lnSpc>
                <a:spcPct val="140004"/>
              </a:lnSpc>
              <a:spcBef>
                <a:spcPts val="0"/>
              </a:spcBef>
              <a:spcAft>
                <a:spcPts val="0"/>
              </a:spcAft>
              <a:buNone/>
            </a:pPr>
            <a:r>
              <a:rPr lang="en" sz="2000" b="1" i="0" u="none" strike="noStrike" cap="none">
                <a:solidFill>
                  <a:srgbClr val="FFFFFF"/>
                </a:solidFill>
                <a:latin typeface="Palanquin Dark"/>
                <a:ea typeface="Palanquin Dark"/>
                <a:cs typeface="Palanquin Dark"/>
                <a:sym typeface="Palanquin Dark"/>
              </a:rPr>
              <a:t>Understanding </a:t>
            </a:r>
            <a:r>
              <a:rPr lang="en" sz="2000" b="1">
                <a:solidFill>
                  <a:srgbClr val="FFFFFF"/>
                </a:solidFill>
                <a:latin typeface="Palanquin Dark"/>
                <a:ea typeface="Palanquin Dark"/>
                <a:cs typeface="Palanquin Dark"/>
                <a:sym typeface="Palanquin Dark"/>
              </a:rPr>
              <a:t>John</a:t>
            </a:r>
            <a:endParaRPr sz="2000"/>
          </a:p>
        </p:txBody>
      </p:sp>
      <p:sp>
        <p:nvSpPr>
          <p:cNvPr id="324" name="Google Shape;324;p18">
            <a:extLst>
              <a:ext uri="{FF2B5EF4-FFF2-40B4-BE49-F238E27FC236}">
                <a16:creationId xmlns:a16="http://schemas.microsoft.com/office/drawing/2014/main" id="{7183929B-CE7B-D57A-7463-1B25A2B6A5DA}"/>
              </a:ext>
            </a:extLst>
          </p:cNvPr>
          <p:cNvSpPr txBox="1"/>
          <p:nvPr/>
        </p:nvSpPr>
        <p:spPr>
          <a:xfrm>
            <a:off x="651549" y="2573203"/>
            <a:ext cx="2064073" cy="323165"/>
          </a:xfrm>
          <a:prstGeom prst="rect">
            <a:avLst/>
          </a:prstGeom>
          <a:noFill/>
          <a:ln>
            <a:noFill/>
          </a:ln>
        </p:spPr>
        <p:txBody>
          <a:bodyPr spcFirstLastPara="1" wrap="square" lIns="0" tIns="0" rIns="0" bIns="0" anchor="t" anchorCtr="0">
            <a:spAutoFit/>
          </a:bodyPr>
          <a:lstStyle/>
          <a:p>
            <a:pPr algn="ctr">
              <a:lnSpc>
                <a:spcPct val="140000"/>
              </a:lnSpc>
            </a:pPr>
            <a:r>
              <a:rPr lang="en" sz="1500">
                <a:latin typeface="Kodchasan Medium"/>
                <a:cs typeface="Kodchasan Medium"/>
              </a:rPr>
              <a:t>I</a:t>
            </a:r>
            <a:r>
              <a:rPr lang="en-GB" sz="1500" err="1">
                <a:latin typeface="Kodchasan Medium"/>
                <a:cs typeface="Kodchasan Medium"/>
              </a:rPr>
              <a:t>ncome</a:t>
            </a:r>
            <a:r>
              <a:rPr lang="en-GB" sz="1500">
                <a:latin typeface="Kodchasan Medium"/>
                <a:cs typeface="Kodchasan Medium"/>
              </a:rPr>
              <a:t> </a:t>
            </a:r>
            <a:endParaRPr lang="en" sz="1500">
              <a:latin typeface="Kodchasan Medium"/>
              <a:cs typeface="Kodchasan Medium"/>
            </a:endParaRPr>
          </a:p>
        </p:txBody>
      </p:sp>
      <p:sp>
        <p:nvSpPr>
          <p:cNvPr id="325" name="Google Shape;325;p18">
            <a:extLst>
              <a:ext uri="{FF2B5EF4-FFF2-40B4-BE49-F238E27FC236}">
                <a16:creationId xmlns:a16="http://schemas.microsoft.com/office/drawing/2014/main" id="{96EB4FBA-F7CE-C62F-0A86-C7E44D1AB2F2}"/>
              </a:ext>
            </a:extLst>
          </p:cNvPr>
          <p:cNvSpPr txBox="1"/>
          <p:nvPr/>
        </p:nvSpPr>
        <p:spPr>
          <a:xfrm>
            <a:off x="6701551" y="2675609"/>
            <a:ext cx="1874974" cy="323165"/>
          </a:xfrm>
          <a:prstGeom prst="rect">
            <a:avLst/>
          </a:prstGeom>
          <a:noFill/>
          <a:ln>
            <a:noFill/>
          </a:ln>
        </p:spPr>
        <p:txBody>
          <a:bodyPr spcFirstLastPara="1" wrap="square" lIns="0" tIns="0" rIns="0" bIns="0" anchor="t" anchorCtr="0">
            <a:spAutoFit/>
          </a:bodyPr>
          <a:lstStyle/>
          <a:p>
            <a:pPr algn="ctr">
              <a:lnSpc>
                <a:spcPct val="140000"/>
              </a:lnSpc>
            </a:pPr>
            <a:r>
              <a:rPr lang="en" sz="1500">
                <a:latin typeface="Kodchasan Medium"/>
                <a:cs typeface="Kodchasan Medium"/>
              </a:rPr>
              <a:t>smoking</a:t>
            </a:r>
          </a:p>
        </p:txBody>
      </p:sp>
      <p:sp>
        <p:nvSpPr>
          <p:cNvPr id="326" name="Google Shape;326;p18">
            <a:extLst>
              <a:ext uri="{FF2B5EF4-FFF2-40B4-BE49-F238E27FC236}">
                <a16:creationId xmlns:a16="http://schemas.microsoft.com/office/drawing/2014/main" id="{99E7E865-31DA-50CD-D4C9-C237BCA3F851}"/>
              </a:ext>
            </a:extLst>
          </p:cNvPr>
          <p:cNvSpPr txBox="1"/>
          <p:nvPr/>
        </p:nvSpPr>
        <p:spPr>
          <a:xfrm>
            <a:off x="3542064" y="2623630"/>
            <a:ext cx="2085084" cy="323165"/>
          </a:xfrm>
          <a:prstGeom prst="rect">
            <a:avLst/>
          </a:prstGeom>
          <a:noFill/>
          <a:ln>
            <a:noFill/>
          </a:ln>
        </p:spPr>
        <p:txBody>
          <a:bodyPr spcFirstLastPara="1" wrap="square" lIns="0" tIns="0" rIns="0" bIns="0" anchor="t" anchorCtr="0">
            <a:spAutoFit/>
          </a:bodyPr>
          <a:lstStyle/>
          <a:p>
            <a:pPr algn="ctr">
              <a:lnSpc>
                <a:spcPct val="140000"/>
              </a:lnSpc>
            </a:pPr>
            <a:r>
              <a:rPr lang="en" sz="1500">
                <a:latin typeface="Kodchasan Medium"/>
                <a:cs typeface="Kodchasan Medium"/>
              </a:rPr>
              <a:t>Fetal Programming</a:t>
            </a:r>
          </a:p>
        </p:txBody>
      </p:sp>
      <p:sp>
        <p:nvSpPr>
          <p:cNvPr id="327" name="Google Shape;327;p18">
            <a:extLst>
              <a:ext uri="{FF2B5EF4-FFF2-40B4-BE49-F238E27FC236}">
                <a16:creationId xmlns:a16="http://schemas.microsoft.com/office/drawing/2014/main" id="{AAD8CB28-01CA-C165-5145-F756F430345E}"/>
              </a:ext>
            </a:extLst>
          </p:cNvPr>
          <p:cNvSpPr txBox="1"/>
          <p:nvPr/>
        </p:nvSpPr>
        <p:spPr>
          <a:xfrm>
            <a:off x="440389" y="2924930"/>
            <a:ext cx="2275233" cy="2031325"/>
          </a:xfrm>
          <a:prstGeom prst="rect">
            <a:avLst/>
          </a:prstGeom>
          <a:noFill/>
          <a:ln>
            <a:noFill/>
          </a:ln>
        </p:spPr>
        <p:txBody>
          <a:bodyPr spcFirstLastPara="1" wrap="square" lIns="0" tIns="0" rIns="0" bIns="0" anchor="t" anchorCtr="0">
            <a:spAutoFit/>
          </a:bodyPr>
          <a:lstStyle/>
          <a:p>
            <a:pPr algn="ctr">
              <a:lnSpc>
                <a:spcPct val="150000"/>
              </a:lnSpc>
            </a:pPr>
            <a:r>
              <a:rPr lang="en" sz="1100">
                <a:latin typeface="+mj-lt"/>
                <a:ea typeface="Palanquin"/>
                <a:cs typeface="Palanquin"/>
              </a:rPr>
              <a:t>A low income household holds 70% below the median annual income. (welsh government, 2024).</a:t>
            </a:r>
          </a:p>
          <a:p>
            <a:pPr algn="ctr">
              <a:lnSpc>
                <a:spcPct val="150000"/>
              </a:lnSpc>
            </a:pPr>
            <a:endParaRPr lang="en" sz="1100">
              <a:latin typeface="+mj-lt"/>
              <a:ea typeface="Palanquin"/>
              <a:cs typeface="Palanquin"/>
            </a:endParaRPr>
          </a:p>
          <a:p>
            <a:pPr algn="ctr">
              <a:lnSpc>
                <a:spcPct val="150000"/>
              </a:lnSpc>
            </a:pPr>
            <a:r>
              <a:rPr lang="en" sz="1100">
                <a:latin typeface="+mj-lt"/>
                <a:ea typeface="Palanquin"/>
                <a:cs typeface="Palanquin"/>
              </a:rPr>
              <a:t>Pensioners were most likely out of all age groups to be in persistent low income thresholds(government digital service, 2022).</a:t>
            </a:r>
          </a:p>
        </p:txBody>
      </p:sp>
      <p:sp>
        <p:nvSpPr>
          <p:cNvPr id="2" name="TextBox 1">
            <a:extLst>
              <a:ext uri="{FF2B5EF4-FFF2-40B4-BE49-F238E27FC236}">
                <a16:creationId xmlns:a16="http://schemas.microsoft.com/office/drawing/2014/main" id="{3D2E5CE1-C93E-FA60-9ABC-FE7B358CCDA2}"/>
              </a:ext>
            </a:extLst>
          </p:cNvPr>
          <p:cNvSpPr txBox="1"/>
          <p:nvPr/>
        </p:nvSpPr>
        <p:spPr>
          <a:xfrm>
            <a:off x="6268356" y="3174999"/>
            <a:ext cx="2733674" cy="15311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1100">
                <a:latin typeface="+mj-lt"/>
                <a:cs typeface="Palanquin"/>
              </a:rPr>
              <a:t>A respiratory research results showed that smoking cigarettes, led to </a:t>
            </a:r>
            <a:r>
              <a:rPr lang="en-GB" sz="1100" err="1">
                <a:latin typeface="+mj-lt"/>
                <a:cs typeface="Palanquin"/>
              </a:rPr>
              <a:t>dysregulated</a:t>
            </a:r>
            <a:r>
              <a:rPr lang="en-GB" sz="1100">
                <a:latin typeface="+mj-lt"/>
                <a:cs typeface="Palanquin"/>
              </a:rPr>
              <a:t>  aging related genes in the lungs lining as well as, shorter telomere in the airways (Walters et al, 2014).</a:t>
            </a:r>
          </a:p>
          <a:p>
            <a:endParaRPr lang="en-GB" sz="1100">
              <a:latin typeface="Palanquin"/>
            </a:endParaRPr>
          </a:p>
        </p:txBody>
      </p:sp>
      <p:pic>
        <p:nvPicPr>
          <p:cNvPr id="3" name="Picture 2" descr="Income - Free business and finance icons">
            <a:extLst>
              <a:ext uri="{FF2B5EF4-FFF2-40B4-BE49-F238E27FC236}">
                <a16:creationId xmlns:a16="http://schemas.microsoft.com/office/drawing/2014/main" id="{711806D1-73AE-F15D-FD40-F23E58A77E95}"/>
              </a:ext>
            </a:extLst>
          </p:cNvPr>
          <p:cNvPicPr>
            <a:picLocks noChangeAspect="1"/>
          </p:cNvPicPr>
          <p:nvPr/>
        </p:nvPicPr>
        <p:blipFill>
          <a:blip r:embed="rId3"/>
          <a:stretch>
            <a:fillRect/>
          </a:stretch>
        </p:blipFill>
        <p:spPr>
          <a:xfrm>
            <a:off x="884985" y="1162627"/>
            <a:ext cx="1380838" cy="13577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A pregnant person holding a baby&#10;&#10;AI-generated content may be incorrect.">
            <a:extLst>
              <a:ext uri="{FF2B5EF4-FFF2-40B4-BE49-F238E27FC236}">
                <a16:creationId xmlns:a16="http://schemas.microsoft.com/office/drawing/2014/main" id="{A6E0A50C-988D-331C-2184-1E7C312E5C39}"/>
              </a:ext>
            </a:extLst>
          </p:cNvPr>
          <p:cNvPicPr>
            <a:picLocks noChangeAspect="1"/>
          </p:cNvPicPr>
          <p:nvPr/>
        </p:nvPicPr>
        <p:blipFill>
          <a:blip r:embed="rId4"/>
          <a:stretch>
            <a:fillRect/>
          </a:stretch>
        </p:blipFill>
        <p:spPr>
          <a:xfrm>
            <a:off x="3887932" y="1177635"/>
            <a:ext cx="1391271" cy="135926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A no smoking sign&#10;&#10;AI-generated content may be incorrect.">
            <a:extLst>
              <a:ext uri="{FF2B5EF4-FFF2-40B4-BE49-F238E27FC236}">
                <a16:creationId xmlns:a16="http://schemas.microsoft.com/office/drawing/2014/main" id="{86FAFFEE-BB6C-BE86-1713-E9421CEF6193}"/>
              </a:ext>
            </a:extLst>
          </p:cNvPr>
          <p:cNvPicPr>
            <a:picLocks noChangeAspect="1"/>
          </p:cNvPicPr>
          <p:nvPr/>
        </p:nvPicPr>
        <p:blipFill>
          <a:blip r:embed="rId5"/>
          <a:stretch>
            <a:fillRect/>
          </a:stretch>
        </p:blipFill>
        <p:spPr>
          <a:xfrm>
            <a:off x="7091074" y="1286596"/>
            <a:ext cx="1311853" cy="129453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826887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172"/>
        <p:cNvGrpSpPr/>
        <p:nvPr/>
      </p:nvGrpSpPr>
      <p:grpSpPr>
        <a:xfrm>
          <a:off x="0" y="0"/>
          <a:ext cx="0" cy="0"/>
          <a:chOff x="0" y="0"/>
          <a:chExt cx="0" cy="0"/>
        </a:xfrm>
      </p:grpSpPr>
      <p:cxnSp>
        <p:nvCxnSpPr>
          <p:cNvPr id="173" name="Google Shape;173;p14"/>
          <p:cNvCxnSpPr/>
          <p:nvPr/>
        </p:nvCxnSpPr>
        <p:spPr>
          <a:xfrm>
            <a:off x="4572000" y="-123588"/>
            <a:ext cx="0" cy="5390677"/>
          </a:xfrm>
          <a:prstGeom prst="straightConnector1">
            <a:avLst/>
          </a:prstGeom>
          <a:noFill/>
          <a:ln w="66675" cap="flat" cmpd="sng">
            <a:solidFill>
              <a:srgbClr val="AFFCFF"/>
            </a:solidFill>
            <a:prstDash val="solid"/>
            <a:round/>
            <a:headEnd type="none" w="sm" len="sm"/>
            <a:tailEnd type="none" w="sm" len="sm"/>
          </a:ln>
        </p:spPr>
      </p:cxnSp>
      <p:grpSp>
        <p:nvGrpSpPr>
          <p:cNvPr id="174" name="Google Shape;174;p14"/>
          <p:cNvGrpSpPr/>
          <p:nvPr/>
        </p:nvGrpSpPr>
        <p:grpSpPr>
          <a:xfrm>
            <a:off x="4206880" y="558658"/>
            <a:ext cx="730240" cy="730240"/>
            <a:chOff x="0" y="0"/>
            <a:chExt cx="812800" cy="812800"/>
          </a:xfrm>
        </p:grpSpPr>
        <p:sp>
          <p:nvSpPr>
            <p:cNvPr id="175" name="Google Shape;175;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FFCFF"/>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76" name="Google Shape;176;p14"/>
            <p:cNvSpPr txBox="1"/>
            <p:nvPr/>
          </p:nvSpPr>
          <p:spPr>
            <a:xfrm>
              <a:off x="76200" y="66675"/>
              <a:ext cx="660400" cy="6699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77" name="Google Shape;177;p14"/>
          <p:cNvGrpSpPr/>
          <p:nvPr/>
        </p:nvGrpSpPr>
        <p:grpSpPr>
          <a:xfrm>
            <a:off x="658014" y="274526"/>
            <a:ext cx="3428122" cy="1388692"/>
            <a:chOff x="0" y="-9525"/>
            <a:chExt cx="2050758" cy="822325"/>
          </a:xfrm>
        </p:grpSpPr>
        <p:sp>
          <p:nvSpPr>
            <p:cNvPr id="178" name="Google Shape;178;p14"/>
            <p:cNvSpPr/>
            <p:nvPr/>
          </p:nvSpPr>
          <p:spPr>
            <a:xfrm>
              <a:off x="0" y="0"/>
              <a:ext cx="2050758" cy="812800"/>
            </a:xfrm>
            <a:custGeom>
              <a:avLst/>
              <a:gdLst/>
              <a:ahLst/>
              <a:cxnLst/>
              <a:rect l="l" t="t" r="r" b="b"/>
              <a:pathLst>
                <a:path w="2050758" h="812800" extrusionOk="0">
                  <a:moveTo>
                    <a:pt x="0" y="0"/>
                  </a:moveTo>
                  <a:lnTo>
                    <a:pt x="2050758" y="0"/>
                  </a:lnTo>
                  <a:lnTo>
                    <a:pt x="2050758" y="812800"/>
                  </a:lnTo>
                  <a:lnTo>
                    <a:pt x="0" y="812800"/>
                  </a:lnTo>
                  <a:close/>
                </a:path>
              </a:pathLst>
            </a:custGeom>
            <a:solidFill>
              <a:srgbClr val="FFFFFF"/>
            </a:solidFill>
            <a:ln w="66675" cap="sq" cmpd="sng">
              <a:solidFill>
                <a:srgbClr val="AFFCFF"/>
              </a:solidFill>
              <a:prstDash val="solid"/>
              <a:miter lim="8000"/>
              <a:headEnd type="none" w="sm" len="sm"/>
              <a:tailEnd type="none" w="sm" len="sm"/>
            </a:ln>
          </p:spPr>
        </p:sp>
        <p:sp>
          <p:nvSpPr>
            <p:cNvPr id="179" name="Google Shape;179;p14"/>
            <p:cNvSpPr txBox="1"/>
            <p:nvPr/>
          </p:nvSpPr>
          <p:spPr>
            <a:xfrm>
              <a:off x="0" y="-9525"/>
              <a:ext cx="2050758" cy="8223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80" name="Google Shape;180;p14"/>
          <p:cNvGrpSpPr/>
          <p:nvPr/>
        </p:nvGrpSpPr>
        <p:grpSpPr>
          <a:xfrm>
            <a:off x="658014" y="-9606"/>
            <a:ext cx="995720" cy="1647610"/>
            <a:chOff x="0" y="-161925"/>
            <a:chExt cx="515641" cy="830248"/>
          </a:xfrm>
        </p:grpSpPr>
        <p:sp>
          <p:nvSpPr>
            <p:cNvPr id="181" name="Google Shape;181;p14"/>
            <p:cNvSpPr/>
            <p:nvPr/>
          </p:nvSpPr>
          <p:spPr>
            <a:xfrm>
              <a:off x="0" y="0"/>
              <a:ext cx="515641" cy="668323"/>
            </a:xfrm>
            <a:custGeom>
              <a:avLst/>
              <a:gdLst/>
              <a:ahLst/>
              <a:cxnLst/>
              <a:rect l="l" t="t" r="r" b="b"/>
              <a:pathLst>
                <a:path w="515641" h="668323" extrusionOk="0">
                  <a:moveTo>
                    <a:pt x="0" y="0"/>
                  </a:moveTo>
                  <a:lnTo>
                    <a:pt x="515641" y="0"/>
                  </a:lnTo>
                  <a:lnTo>
                    <a:pt x="515641" y="668323"/>
                  </a:lnTo>
                  <a:lnTo>
                    <a:pt x="0" y="668323"/>
                  </a:lnTo>
                  <a:close/>
                </a:path>
              </a:pathLst>
            </a:custGeom>
            <a:solidFill>
              <a:srgbClr val="AFFCFF"/>
            </a:solidFill>
            <a:ln>
              <a:noFill/>
            </a:ln>
          </p:spPr>
        </p:sp>
        <p:sp>
          <p:nvSpPr>
            <p:cNvPr id="182" name="Google Shape;182;p14"/>
            <p:cNvSpPr txBox="1"/>
            <p:nvPr/>
          </p:nvSpPr>
          <p:spPr>
            <a:xfrm>
              <a:off x="0" y="-161925"/>
              <a:ext cx="515641" cy="830248"/>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83" name="Google Shape;183;p14"/>
          <p:cNvGrpSpPr/>
          <p:nvPr/>
        </p:nvGrpSpPr>
        <p:grpSpPr>
          <a:xfrm>
            <a:off x="4206880" y="2755954"/>
            <a:ext cx="730240" cy="730240"/>
            <a:chOff x="0" y="0"/>
            <a:chExt cx="812800" cy="812800"/>
          </a:xfrm>
        </p:grpSpPr>
        <p:sp>
          <p:nvSpPr>
            <p:cNvPr id="184" name="Google Shape;184;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FFCFF"/>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85" name="Google Shape;185;p14"/>
            <p:cNvSpPr txBox="1"/>
            <p:nvPr/>
          </p:nvSpPr>
          <p:spPr>
            <a:xfrm>
              <a:off x="76200" y="66675"/>
              <a:ext cx="660400" cy="6699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86" name="Google Shape;186;p14"/>
          <p:cNvGrpSpPr/>
          <p:nvPr/>
        </p:nvGrpSpPr>
        <p:grpSpPr>
          <a:xfrm>
            <a:off x="330242" y="2484427"/>
            <a:ext cx="3768501" cy="1804710"/>
            <a:chOff x="0" y="-9525"/>
            <a:chExt cx="2050758" cy="822325"/>
          </a:xfrm>
        </p:grpSpPr>
        <p:sp>
          <p:nvSpPr>
            <p:cNvPr id="187" name="Google Shape;187;p14"/>
            <p:cNvSpPr/>
            <p:nvPr/>
          </p:nvSpPr>
          <p:spPr>
            <a:xfrm>
              <a:off x="0" y="0"/>
              <a:ext cx="2050758" cy="812800"/>
            </a:xfrm>
            <a:custGeom>
              <a:avLst/>
              <a:gdLst/>
              <a:ahLst/>
              <a:cxnLst/>
              <a:rect l="l" t="t" r="r" b="b"/>
              <a:pathLst>
                <a:path w="2050758" h="812800" extrusionOk="0">
                  <a:moveTo>
                    <a:pt x="0" y="0"/>
                  </a:moveTo>
                  <a:lnTo>
                    <a:pt x="2050758" y="0"/>
                  </a:lnTo>
                  <a:lnTo>
                    <a:pt x="2050758" y="812800"/>
                  </a:lnTo>
                  <a:lnTo>
                    <a:pt x="0" y="812800"/>
                  </a:lnTo>
                  <a:close/>
                </a:path>
              </a:pathLst>
            </a:custGeom>
            <a:solidFill>
              <a:srgbClr val="FFFFFF"/>
            </a:solidFill>
            <a:ln w="66675" cap="sq" cmpd="sng">
              <a:solidFill>
                <a:srgbClr val="AFFCFF"/>
              </a:solidFill>
              <a:prstDash val="solid"/>
              <a:miter lim="8000"/>
              <a:headEnd type="none" w="sm" len="sm"/>
              <a:tailEnd type="none" w="sm" len="sm"/>
            </a:ln>
          </p:spPr>
        </p:sp>
        <p:sp>
          <p:nvSpPr>
            <p:cNvPr id="188" name="Google Shape;188;p14"/>
            <p:cNvSpPr txBox="1"/>
            <p:nvPr/>
          </p:nvSpPr>
          <p:spPr>
            <a:xfrm>
              <a:off x="0" y="-9525"/>
              <a:ext cx="2050758" cy="8223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89" name="Google Shape;189;p14"/>
          <p:cNvGrpSpPr/>
          <p:nvPr/>
        </p:nvGrpSpPr>
        <p:grpSpPr>
          <a:xfrm>
            <a:off x="347052" y="2162476"/>
            <a:ext cx="1037741" cy="2055223"/>
            <a:chOff x="0" y="-161925"/>
            <a:chExt cx="515641" cy="830248"/>
          </a:xfrm>
        </p:grpSpPr>
        <p:sp>
          <p:nvSpPr>
            <p:cNvPr id="190" name="Google Shape;190;p14"/>
            <p:cNvSpPr/>
            <p:nvPr/>
          </p:nvSpPr>
          <p:spPr>
            <a:xfrm>
              <a:off x="0" y="0"/>
              <a:ext cx="515641" cy="668323"/>
            </a:xfrm>
            <a:custGeom>
              <a:avLst/>
              <a:gdLst/>
              <a:ahLst/>
              <a:cxnLst/>
              <a:rect l="l" t="t" r="r" b="b"/>
              <a:pathLst>
                <a:path w="515641" h="668323" extrusionOk="0">
                  <a:moveTo>
                    <a:pt x="0" y="0"/>
                  </a:moveTo>
                  <a:lnTo>
                    <a:pt x="515641" y="0"/>
                  </a:lnTo>
                  <a:lnTo>
                    <a:pt x="515641" y="668323"/>
                  </a:lnTo>
                  <a:lnTo>
                    <a:pt x="0" y="668323"/>
                  </a:lnTo>
                  <a:close/>
                </a:path>
              </a:pathLst>
            </a:custGeom>
            <a:solidFill>
              <a:srgbClr val="AFFCFF"/>
            </a:solidFill>
            <a:ln>
              <a:noFill/>
            </a:ln>
          </p:spPr>
        </p:sp>
        <p:sp>
          <p:nvSpPr>
            <p:cNvPr id="191" name="Google Shape;191;p14"/>
            <p:cNvSpPr txBox="1"/>
            <p:nvPr/>
          </p:nvSpPr>
          <p:spPr>
            <a:xfrm>
              <a:off x="0" y="-161925"/>
              <a:ext cx="515641" cy="830248"/>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92" name="Google Shape;192;p14"/>
          <p:cNvGrpSpPr/>
          <p:nvPr/>
        </p:nvGrpSpPr>
        <p:grpSpPr>
          <a:xfrm>
            <a:off x="4206880" y="1657306"/>
            <a:ext cx="730240" cy="730240"/>
            <a:chOff x="0" y="0"/>
            <a:chExt cx="812800" cy="812800"/>
          </a:xfrm>
        </p:grpSpPr>
        <p:sp>
          <p:nvSpPr>
            <p:cNvPr id="193" name="Google Shape;193;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FFCFF"/>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194" name="Google Shape;194;p14"/>
            <p:cNvSpPr txBox="1"/>
            <p:nvPr/>
          </p:nvSpPr>
          <p:spPr>
            <a:xfrm>
              <a:off x="76200" y="66675"/>
              <a:ext cx="660400" cy="6699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195" name="Google Shape;195;p14"/>
          <p:cNvGrpSpPr/>
          <p:nvPr/>
        </p:nvGrpSpPr>
        <p:grpSpPr>
          <a:xfrm>
            <a:off x="4973174" y="1245707"/>
            <a:ext cx="3938024" cy="1696853"/>
            <a:chOff x="0" y="-9525"/>
            <a:chExt cx="2050758" cy="822325"/>
          </a:xfrm>
        </p:grpSpPr>
        <p:sp>
          <p:nvSpPr>
            <p:cNvPr id="196" name="Google Shape;196;p14"/>
            <p:cNvSpPr/>
            <p:nvPr/>
          </p:nvSpPr>
          <p:spPr>
            <a:xfrm>
              <a:off x="0" y="0"/>
              <a:ext cx="2050758" cy="812800"/>
            </a:xfrm>
            <a:custGeom>
              <a:avLst/>
              <a:gdLst/>
              <a:ahLst/>
              <a:cxnLst/>
              <a:rect l="l" t="t" r="r" b="b"/>
              <a:pathLst>
                <a:path w="2050758" h="812800" extrusionOk="0">
                  <a:moveTo>
                    <a:pt x="0" y="0"/>
                  </a:moveTo>
                  <a:lnTo>
                    <a:pt x="2050758" y="0"/>
                  </a:lnTo>
                  <a:lnTo>
                    <a:pt x="2050758" y="812800"/>
                  </a:lnTo>
                  <a:lnTo>
                    <a:pt x="0" y="812800"/>
                  </a:lnTo>
                  <a:close/>
                </a:path>
              </a:pathLst>
            </a:custGeom>
            <a:solidFill>
              <a:srgbClr val="FFFFFF"/>
            </a:solidFill>
            <a:ln w="66675" cap="sq" cmpd="sng">
              <a:solidFill>
                <a:srgbClr val="AFFCFF"/>
              </a:solidFill>
              <a:prstDash val="solid"/>
              <a:miter lim="8000"/>
              <a:headEnd type="none" w="sm" len="sm"/>
              <a:tailEnd type="none" w="sm" len="sm"/>
            </a:ln>
          </p:spPr>
        </p:sp>
        <p:sp>
          <p:nvSpPr>
            <p:cNvPr id="197" name="Google Shape;197;p14"/>
            <p:cNvSpPr txBox="1"/>
            <p:nvPr/>
          </p:nvSpPr>
          <p:spPr>
            <a:xfrm>
              <a:off x="0" y="-9525"/>
              <a:ext cx="2050758" cy="8223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r>
                <a:rPr lang="en-GB" sz="900" b="0" i="0" u="none" strike="noStrike" cap="none">
                  <a:solidFill>
                    <a:schemeClr val="dk1"/>
                  </a:solidFill>
                  <a:latin typeface="Calibri"/>
                  <a:ea typeface="Calibri"/>
                  <a:cs typeface="Calibri"/>
                  <a:sym typeface="Calibri"/>
                </a:rPr>
                <a:t>IT</a:t>
              </a:r>
              <a:endParaRPr sz="900" b="0" i="0" u="none" strike="noStrike" cap="none">
                <a:solidFill>
                  <a:schemeClr val="dk1"/>
                </a:solidFill>
                <a:latin typeface="Calibri"/>
                <a:ea typeface="Calibri"/>
                <a:cs typeface="Calibri"/>
                <a:sym typeface="Calibri"/>
              </a:endParaRPr>
            </a:p>
          </p:txBody>
        </p:sp>
      </p:grpSp>
      <p:grpSp>
        <p:nvGrpSpPr>
          <p:cNvPr id="198" name="Google Shape;198;p14"/>
          <p:cNvGrpSpPr/>
          <p:nvPr/>
        </p:nvGrpSpPr>
        <p:grpSpPr>
          <a:xfrm>
            <a:off x="5025956" y="922806"/>
            <a:ext cx="945294" cy="2019754"/>
            <a:chOff x="0" y="-161925"/>
            <a:chExt cx="515641" cy="830248"/>
          </a:xfrm>
        </p:grpSpPr>
        <p:sp>
          <p:nvSpPr>
            <p:cNvPr id="199" name="Google Shape;199;p14"/>
            <p:cNvSpPr/>
            <p:nvPr/>
          </p:nvSpPr>
          <p:spPr>
            <a:xfrm>
              <a:off x="0" y="0"/>
              <a:ext cx="515641" cy="668323"/>
            </a:xfrm>
            <a:custGeom>
              <a:avLst/>
              <a:gdLst/>
              <a:ahLst/>
              <a:cxnLst/>
              <a:rect l="l" t="t" r="r" b="b"/>
              <a:pathLst>
                <a:path w="515641" h="668323" extrusionOk="0">
                  <a:moveTo>
                    <a:pt x="0" y="0"/>
                  </a:moveTo>
                  <a:lnTo>
                    <a:pt x="515641" y="0"/>
                  </a:lnTo>
                  <a:lnTo>
                    <a:pt x="515641" y="668323"/>
                  </a:lnTo>
                  <a:lnTo>
                    <a:pt x="0" y="668323"/>
                  </a:lnTo>
                  <a:close/>
                </a:path>
              </a:pathLst>
            </a:custGeom>
            <a:solidFill>
              <a:srgbClr val="AFFCFF"/>
            </a:solidFill>
            <a:ln>
              <a:noFill/>
            </a:ln>
          </p:spPr>
        </p:sp>
        <p:sp>
          <p:nvSpPr>
            <p:cNvPr id="200" name="Google Shape;200;p14"/>
            <p:cNvSpPr txBox="1"/>
            <p:nvPr/>
          </p:nvSpPr>
          <p:spPr>
            <a:xfrm>
              <a:off x="0" y="-161925"/>
              <a:ext cx="515641" cy="830248"/>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201" name="Google Shape;201;p14"/>
          <p:cNvGrpSpPr/>
          <p:nvPr/>
        </p:nvGrpSpPr>
        <p:grpSpPr>
          <a:xfrm>
            <a:off x="4206880" y="3854602"/>
            <a:ext cx="730240" cy="730240"/>
            <a:chOff x="0" y="0"/>
            <a:chExt cx="812800" cy="812800"/>
          </a:xfrm>
        </p:grpSpPr>
        <p:sp>
          <p:nvSpPr>
            <p:cNvPr id="202" name="Google Shape;202;p1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FFCFF"/>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203" name="Google Shape;203;p14"/>
            <p:cNvSpPr txBox="1"/>
            <p:nvPr/>
          </p:nvSpPr>
          <p:spPr>
            <a:xfrm>
              <a:off x="76200" y="66675"/>
              <a:ext cx="660400" cy="669925"/>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204" name="Google Shape;204;p14"/>
          <p:cNvGrpSpPr/>
          <p:nvPr/>
        </p:nvGrpSpPr>
        <p:grpSpPr>
          <a:xfrm>
            <a:off x="5504086" y="3440201"/>
            <a:ext cx="3415516" cy="1451725"/>
            <a:chOff x="0" y="-9525"/>
            <a:chExt cx="2050758" cy="822325"/>
          </a:xfrm>
        </p:grpSpPr>
        <p:sp>
          <p:nvSpPr>
            <p:cNvPr id="205" name="Google Shape;205;p14"/>
            <p:cNvSpPr/>
            <p:nvPr/>
          </p:nvSpPr>
          <p:spPr>
            <a:xfrm>
              <a:off x="0" y="0"/>
              <a:ext cx="2050758" cy="812800"/>
            </a:xfrm>
            <a:custGeom>
              <a:avLst/>
              <a:gdLst/>
              <a:ahLst/>
              <a:cxnLst/>
              <a:rect l="l" t="t" r="r" b="b"/>
              <a:pathLst>
                <a:path w="2050758" h="812800" extrusionOk="0">
                  <a:moveTo>
                    <a:pt x="0" y="0"/>
                  </a:moveTo>
                  <a:lnTo>
                    <a:pt x="2050758" y="0"/>
                  </a:lnTo>
                  <a:lnTo>
                    <a:pt x="2050758" y="812800"/>
                  </a:lnTo>
                  <a:lnTo>
                    <a:pt x="0" y="812800"/>
                  </a:lnTo>
                  <a:close/>
                </a:path>
              </a:pathLst>
            </a:custGeom>
            <a:solidFill>
              <a:srgbClr val="FFFFFF"/>
            </a:solidFill>
            <a:ln w="66675" cap="sq" cmpd="sng">
              <a:solidFill>
                <a:srgbClr val="AFFCFF"/>
              </a:solidFill>
              <a:prstDash val="solid"/>
              <a:miter lim="8000"/>
              <a:headEnd type="none" w="sm" len="sm"/>
              <a:tailEnd type="none" w="sm" len="sm"/>
            </a:ln>
          </p:spPr>
        </p:sp>
        <p:sp>
          <p:nvSpPr>
            <p:cNvPr id="206" name="Google Shape;206;p14"/>
            <p:cNvSpPr txBox="1"/>
            <p:nvPr/>
          </p:nvSpPr>
          <p:spPr>
            <a:xfrm>
              <a:off x="0" y="-9525"/>
              <a:ext cx="2050758" cy="736319"/>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grpSp>
        <p:nvGrpSpPr>
          <p:cNvPr id="207" name="Google Shape;207;p14"/>
          <p:cNvGrpSpPr/>
          <p:nvPr/>
        </p:nvGrpSpPr>
        <p:grpSpPr>
          <a:xfrm>
            <a:off x="5428447" y="1507190"/>
            <a:ext cx="3209182" cy="3346916"/>
            <a:chOff x="0" y="-1094663"/>
            <a:chExt cx="1690435" cy="1762986"/>
          </a:xfrm>
        </p:grpSpPr>
        <p:sp>
          <p:nvSpPr>
            <p:cNvPr id="208" name="Google Shape;208;p14"/>
            <p:cNvSpPr/>
            <p:nvPr/>
          </p:nvSpPr>
          <p:spPr>
            <a:xfrm>
              <a:off x="0" y="-70832"/>
              <a:ext cx="511214" cy="739155"/>
            </a:xfrm>
            <a:custGeom>
              <a:avLst/>
              <a:gdLst/>
              <a:ahLst/>
              <a:cxnLst/>
              <a:rect l="l" t="t" r="r" b="b"/>
              <a:pathLst>
                <a:path w="515641" h="668323" extrusionOk="0">
                  <a:moveTo>
                    <a:pt x="0" y="0"/>
                  </a:moveTo>
                  <a:lnTo>
                    <a:pt x="515641" y="0"/>
                  </a:lnTo>
                  <a:lnTo>
                    <a:pt x="515641" y="668323"/>
                  </a:lnTo>
                  <a:lnTo>
                    <a:pt x="0" y="668323"/>
                  </a:lnTo>
                  <a:close/>
                </a:path>
              </a:pathLst>
            </a:custGeom>
            <a:solidFill>
              <a:srgbClr val="AFFCFF"/>
            </a:solidFill>
            <a:ln>
              <a:noFill/>
            </a:ln>
          </p:spPr>
        </p:sp>
        <p:sp>
          <p:nvSpPr>
            <p:cNvPr id="209" name="Google Shape;209;p14"/>
            <p:cNvSpPr txBox="1"/>
            <p:nvPr/>
          </p:nvSpPr>
          <p:spPr>
            <a:xfrm>
              <a:off x="499674" y="-1094663"/>
              <a:ext cx="1190761" cy="823608"/>
            </a:xfrm>
            <a:prstGeom prst="rect">
              <a:avLst/>
            </a:prstGeom>
            <a:noFill/>
            <a:ln>
              <a:noFill/>
            </a:ln>
          </p:spPr>
          <p:txBody>
            <a:bodyPr spcFirstLastPara="1" wrap="square" lIns="25400" tIns="25400" rIns="25400" bIns="25400" anchor="ctr" anchorCtr="0">
              <a:noAutofit/>
            </a:bodyPr>
            <a:lstStyle/>
            <a:p>
              <a:pPr marL="0" marR="0" lvl="0" indent="0" algn="ctr" rtl="0">
                <a:lnSpc>
                  <a:spcPct val="6916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210" name="Google Shape;210;p14"/>
          <p:cNvSpPr/>
          <p:nvPr/>
        </p:nvSpPr>
        <p:spPr>
          <a:xfrm>
            <a:off x="756734" y="519062"/>
            <a:ext cx="781471" cy="809434"/>
          </a:xfrm>
          <a:custGeom>
            <a:avLst/>
            <a:gdLst/>
            <a:ahLst/>
            <a:cxnLst/>
            <a:rect l="l" t="t" r="r" b="b"/>
            <a:pathLst>
              <a:path w="1562942" h="1618867" extrusionOk="0">
                <a:moveTo>
                  <a:pt x="0" y="0"/>
                </a:moveTo>
                <a:lnTo>
                  <a:pt x="1562942" y="0"/>
                </a:lnTo>
                <a:lnTo>
                  <a:pt x="1562942" y="1618866"/>
                </a:lnTo>
                <a:lnTo>
                  <a:pt x="0" y="1618866"/>
                </a:lnTo>
                <a:lnTo>
                  <a:pt x="0" y="0"/>
                </a:lnTo>
                <a:close/>
              </a:path>
            </a:pathLst>
          </a:custGeom>
          <a:blipFill rotWithShape="1">
            <a:blip r:embed="rId3">
              <a:alphaModFix/>
            </a:blip>
            <a:stretch>
              <a:fillRect/>
            </a:stretch>
          </a:blipFill>
          <a:ln>
            <a:noFill/>
          </a:ln>
        </p:spPr>
      </p:sp>
      <p:sp>
        <p:nvSpPr>
          <p:cNvPr id="211" name="Google Shape;211;p14"/>
          <p:cNvSpPr/>
          <p:nvPr/>
        </p:nvSpPr>
        <p:spPr>
          <a:xfrm>
            <a:off x="5198924" y="1728134"/>
            <a:ext cx="634084" cy="647025"/>
          </a:xfrm>
          <a:custGeom>
            <a:avLst/>
            <a:gdLst/>
            <a:ahLst/>
            <a:cxnLst/>
            <a:rect l="l" t="t" r="r" b="b"/>
            <a:pathLst>
              <a:path w="1676303" h="1710513" extrusionOk="0">
                <a:moveTo>
                  <a:pt x="0" y="0"/>
                </a:moveTo>
                <a:lnTo>
                  <a:pt x="1676304" y="0"/>
                </a:lnTo>
                <a:lnTo>
                  <a:pt x="1676304" y="1710513"/>
                </a:lnTo>
                <a:lnTo>
                  <a:pt x="0" y="1710513"/>
                </a:lnTo>
                <a:lnTo>
                  <a:pt x="0" y="0"/>
                </a:lnTo>
                <a:close/>
              </a:path>
            </a:pathLst>
          </a:custGeom>
          <a:blipFill rotWithShape="1">
            <a:blip r:embed="rId4">
              <a:alphaModFix/>
            </a:blip>
            <a:stretch>
              <a:fillRect/>
            </a:stretch>
          </a:blipFill>
          <a:ln>
            <a:noFill/>
          </a:ln>
        </p:spPr>
      </p:sp>
      <p:sp>
        <p:nvSpPr>
          <p:cNvPr id="212" name="Google Shape;212;p14"/>
          <p:cNvSpPr/>
          <p:nvPr/>
        </p:nvSpPr>
        <p:spPr>
          <a:xfrm>
            <a:off x="615774" y="2814798"/>
            <a:ext cx="501949" cy="1007561"/>
          </a:xfrm>
          <a:custGeom>
            <a:avLst/>
            <a:gdLst/>
            <a:ahLst/>
            <a:cxnLst/>
            <a:rect l="l" t="t" r="r" b="b"/>
            <a:pathLst>
              <a:path w="1003897" h="2015121" extrusionOk="0">
                <a:moveTo>
                  <a:pt x="0" y="0"/>
                </a:moveTo>
                <a:lnTo>
                  <a:pt x="1003897" y="0"/>
                </a:lnTo>
                <a:lnTo>
                  <a:pt x="1003897" y="2015121"/>
                </a:lnTo>
                <a:lnTo>
                  <a:pt x="0" y="2015121"/>
                </a:lnTo>
                <a:lnTo>
                  <a:pt x="0" y="0"/>
                </a:lnTo>
                <a:close/>
              </a:path>
            </a:pathLst>
          </a:custGeom>
          <a:blipFill rotWithShape="1">
            <a:blip r:embed="rId5">
              <a:alphaModFix/>
            </a:blip>
            <a:stretch>
              <a:fillRect/>
            </a:stretch>
          </a:blipFill>
          <a:ln>
            <a:noFill/>
          </a:ln>
        </p:spPr>
      </p:sp>
      <p:sp>
        <p:nvSpPr>
          <p:cNvPr id="213" name="Google Shape;213;p14"/>
          <p:cNvSpPr/>
          <p:nvPr/>
        </p:nvSpPr>
        <p:spPr>
          <a:xfrm rot="-389428">
            <a:off x="5547481" y="3798615"/>
            <a:ext cx="609944" cy="899382"/>
          </a:xfrm>
          <a:custGeom>
            <a:avLst/>
            <a:gdLst/>
            <a:ahLst/>
            <a:cxnLst/>
            <a:rect l="l" t="t" r="r" b="b"/>
            <a:pathLst>
              <a:path w="1134633" h="1673051" extrusionOk="0">
                <a:moveTo>
                  <a:pt x="0" y="0"/>
                </a:moveTo>
                <a:lnTo>
                  <a:pt x="1134632" y="0"/>
                </a:lnTo>
                <a:lnTo>
                  <a:pt x="1134632" y="1673051"/>
                </a:lnTo>
                <a:lnTo>
                  <a:pt x="0" y="1673051"/>
                </a:lnTo>
                <a:lnTo>
                  <a:pt x="0" y="0"/>
                </a:lnTo>
                <a:close/>
              </a:path>
            </a:pathLst>
          </a:custGeom>
          <a:blipFill rotWithShape="1">
            <a:blip r:embed="rId6">
              <a:alphaModFix/>
            </a:blip>
            <a:stretch>
              <a:fillRect/>
            </a:stretch>
          </a:blipFill>
          <a:ln>
            <a:noFill/>
          </a:ln>
        </p:spPr>
        <p:txBody>
          <a:bodyPr/>
          <a:lstStyle/>
          <a:p>
            <a:endParaRPr lang="en-US"/>
          </a:p>
        </p:txBody>
      </p:sp>
      <p:sp>
        <p:nvSpPr>
          <p:cNvPr id="215" name="Google Shape;215;p14"/>
          <p:cNvSpPr txBox="1"/>
          <p:nvPr/>
        </p:nvSpPr>
        <p:spPr>
          <a:xfrm>
            <a:off x="1684162" y="421613"/>
            <a:ext cx="2137258" cy="1206484"/>
          </a:xfrm>
          <a:prstGeom prst="rect">
            <a:avLst/>
          </a:prstGeom>
          <a:noFill/>
          <a:ln>
            <a:noFill/>
          </a:ln>
        </p:spPr>
        <p:txBody>
          <a:bodyPr spcFirstLastPara="1" wrap="square" lIns="0" tIns="0" rIns="0" bIns="0" anchor="t" anchorCtr="0">
            <a:spAutoFit/>
          </a:bodyPr>
          <a:lstStyle/>
          <a:p>
            <a:pPr algn="ctr">
              <a:lnSpc>
                <a:spcPct val="140000"/>
              </a:lnSpc>
            </a:pPr>
            <a:r>
              <a:rPr lang="en-GB" sz="1200">
                <a:latin typeface="+mj-lt"/>
                <a:cs typeface="Kodchasan Medium"/>
              </a:rPr>
              <a:t>Income Support</a:t>
            </a:r>
            <a:endParaRPr lang="en-US">
              <a:latin typeface="+mj-lt"/>
            </a:endParaRPr>
          </a:p>
          <a:p>
            <a:pPr>
              <a:lnSpc>
                <a:spcPct val="140000"/>
              </a:lnSpc>
            </a:pPr>
            <a:r>
              <a:rPr lang="en-GB" sz="1100">
                <a:latin typeface="+mj-lt"/>
                <a:cs typeface="Kodchasan Medium"/>
              </a:rPr>
              <a:t>AGE UK is one of the many financial programs set up to provide aid to older people (Age UK, 2024)</a:t>
            </a:r>
            <a:endParaRPr lang="en-GB" sz="1200">
              <a:latin typeface="+mj-lt"/>
              <a:cs typeface="Kodchasan Medium"/>
            </a:endParaRPr>
          </a:p>
        </p:txBody>
      </p:sp>
      <p:sp>
        <p:nvSpPr>
          <p:cNvPr id="216" name="Google Shape;216;p14"/>
          <p:cNvSpPr txBox="1"/>
          <p:nvPr/>
        </p:nvSpPr>
        <p:spPr>
          <a:xfrm>
            <a:off x="1443699" y="2868000"/>
            <a:ext cx="2608275" cy="1362681"/>
          </a:xfrm>
          <a:prstGeom prst="rect">
            <a:avLst/>
          </a:prstGeom>
          <a:noFill/>
          <a:ln>
            <a:noFill/>
          </a:ln>
        </p:spPr>
        <p:txBody>
          <a:bodyPr spcFirstLastPara="1" wrap="square" lIns="0" tIns="0" rIns="0" bIns="0" anchor="t" anchorCtr="0">
            <a:spAutoFit/>
          </a:bodyPr>
          <a:lstStyle/>
          <a:p>
            <a:pPr>
              <a:lnSpc>
                <a:spcPct val="114999"/>
              </a:lnSpc>
            </a:pPr>
            <a:r>
              <a:rPr lang="en-GB" sz="1100">
                <a:latin typeface="+mj-lt"/>
                <a:cs typeface="Palanquin"/>
              </a:rPr>
              <a:t>" You can go weeks without  speaking to anyone. I don't see my neighbours- they are nearly all new neighbours and younger than me. If you don't go out by the end of the day in the house. You look at it and you think this place is making me scream" ( Lester et al., 2012).</a:t>
            </a:r>
          </a:p>
        </p:txBody>
      </p:sp>
      <p:sp>
        <p:nvSpPr>
          <p:cNvPr id="217" name="Google Shape;217;p14"/>
          <p:cNvSpPr txBox="1"/>
          <p:nvPr/>
        </p:nvSpPr>
        <p:spPr>
          <a:xfrm>
            <a:off x="1801831" y="2492617"/>
            <a:ext cx="1695126" cy="323165"/>
          </a:xfrm>
          <a:prstGeom prst="rect">
            <a:avLst/>
          </a:prstGeom>
          <a:noFill/>
          <a:ln>
            <a:noFill/>
          </a:ln>
        </p:spPr>
        <p:txBody>
          <a:bodyPr spcFirstLastPara="1" wrap="square" lIns="0" tIns="0" rIns="0" bIns="0" anchor="t" anchorCtr="0">
            <a:spAutoFit/>
          </a:bodyPr>
          <a:lstStyle/>
          <a:p>
            <a:pPr>
              <a:lnSpc>
                <a:spcPct val="140000"/>
              </a:lnSpc>
            </a:pPr>
            <a:r>
              <a:rPr lang="en-GB" sz="1500">
                <a:latin typeface="Kodchasan Medium"/>
                <a:cs typeface="Kodchasan Medium"/>
              </a:rPr>
              <a:t>Social Support</a:t>
            </a:r>
          </a:p>
        </p:txBody>
      </p:sp>
      <p:sp>
        <p:nvSpPr>
          <p:cNvPr id="219" name="Google Shape;219;p14"/>
          <p:cNvSpPr txBox="1"/>
          <p:nvPr/>
        </p:nvSpPr>
        <p:spPr>
          <a:xfrm>
            <a:off x="6098425" y="1507190"/>
            <a:ext cx="2817823" cy="1723549"/>
          </a:xfrm>
          <a:prstGeom prst="rect">
            <a:avLst/>
          </a:prstGeom>
          <a:noFill/>
          <a:ln>
            <a:noFill/>
          </a:ln>
        </p:spPr>
        <p:txBody>
          <a:bodyPr spcFirstLastPara="1" wrap="square" lIns="0" tIns="0" rIns="0" bIns="0" anchor="t" anchorCtr="0">
            <a:spAutoFit/>
          </a:bodyPr>
          <a:lstStyle/>
          <a:p>
            <a:pPr algn="ctr">
              <a:lnSpc>
                <a:spcPct val="140000"/>
              </a:lnSpc>
            </a:pPr>
            <a:r>
              <a:rPr lang="en-GB" sz="1200">
                <a:latin typeface="Kodchasan Medium"/>
                <a:cs typeface="Kodchasan Medium"/>
              </a:rPr>
              <a:t>Treatment Intervention</a:t>
            </a:r>
          </a:p>
          <a:p>
            <a:pPr>
              <a:lnSpc>
                <a:spcPct val="140000"/>
              </a:lnSpc>
            </a:pPr>
            <a:r>
              <a:rPr lang="en-GB" sz="1100">
                <a:latin typeface="+mj-lt"/>
                <a:cs typeface="Kodchasan Medium"/>
              </a:rPr>
              <a:t> A major treatment intervention associated with diabetes 2 is a full lifestyle change, its proves to lower blood sugar levels and possibly stopping diabetes. ( NHS, 2025).</a:t>
            </a:r>
          </a:p>
          <a:p>
            <a:pPr>
              <a:lnSpc>
                <a:spcPct val="140000"/>
              </a:lnSpc>
            </a:pPr>
            <a:endParaRPr lang="en-GB" sz="1200">
              <a:latin typeface="Kodchasan Medium"/>
              <a:cs typeface="Kodchasan Medium"/>
            </a:endParaRPr>
          </a:p>
          <a:p>
            <a:pPr>
              <a:lnSpc>
                <a:spcPct val="140000"/>
              </a:lnSpc>
            </a:pPr>
            <a:endParaRPr lang="en-GB" sz="1200">
              <a:latin typeface="Kodchasan Medium"/>
              <a:cs typeface="Kodchasan Medium"/>
            </a:endParaRPr>
          </a:p>
        </p:txBody>
      </p:sp>
      <p:sp>
        <p:nvSpPr>
          <p:cNvPr id="221" name="Google Shape;221;p14"/>
          <p:cNvSpPr txBox="1"/>
          <p:nvPr/>
        </p:nvSpPr>
        <p:spPr>
          <a:xfrm>
            <a:off x="6865296" y="3505710"/>
            <a:ext cx="1751850" cy="646331"/>
          </a:xfrm>
          <a:prstGeom prst="rect">
            <a:avLst/>
          </a:prstGeom>
          <a:noFill/>
          <a:ln>
            <a:noFill/>
          </a:ln>
        </p:spPr>
        <p:txBody>
          <a:bodyPr spcFirstLastPara="1" wrap="square" lIns="0" tIns="0" rIns="0" bIns="0" anchor="t" anchorCtr="0">
            <a:spAutoFit/>
          </a:bodyPr>
          <a:lstStyle/>
          <a:p>
            <a:pPr>
              <a:lnSpc>
                <a:spcPct val="140000"/>
              </a:lnSpc>
            </a:pPr>
            <a:r>
              <a:rPr lang="en-GB" sz="1500">
                <a:latin typeface="Kodchasan Medium"/>
                <a:cs typeface="Kodchasan Medium"/>
              </a:rPr>
              <a:t>Health Literacy </a:t>
            </a:r>
          </a:p>
          <a:p>
            <a:pPr marL="0" marR="0" lvl="0" indent="0" algn="l" rtl="0">
              <a:lnSpc>
                <a:spcPct val="140000"/>
              </a:lnSpc>
              <a:spcBef>
                <a:spcPts val="0"/>
              </a:spcBef>
              <a:spcAft>
                <a:spcPts val="0"/>
              </a:spcAft>
              <a:buNone/>
            </a:pPr>
            <a:endParaRPr lang="en-GB" sz="1500">
              <a:latin typeface="Kodchasan Medium"/>
              <a:cs typeface="Kodchasan Medium"/>
              <a:sym typeface="Kodchasan Medium"/>
            </a:endParaRPr>
          </a:p>
        </p:txBody>
      </p:sp>
      <p:sp>
        <p:nvSpPr>
          <p:cNvPr id="222" name="Google Shape;222;p14"/>
          <p:cNvSpPr txBox="1"/>
          <p:nvPr/>
        </p:nvSpPr>
        <p:spPr>
          <a:xfrm>
            <a:off x="4356477" y="519050"/>
            <a:ext cx="467100" cy="677400"/>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1.</a:t>
            </a:r>
            <a:endParaRPr sz="700"/>
          </a:p>
        </p:txBody>
      </p:sp>
      <p:sp>
        <p:nvSpPr>
          <p:cNvPr id="223" name="Google Shape;223;p14"/>
          <p:cNvSpPr txBox="1"/>
          <p:nvPr/>
        </p:nvSpPr>
        <p:spPr>
          <a:xfrm>
            <a:off x="4356477" y="1617698"/>
            <a:ext cx="467100" cy="677400"/>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2.</a:t>
            </a:r>
            <a:endParaRPr sz="700"/>
          </a:p>
        </p:txBody>
      </p:sp>
      <p:sp>
        <p:nvSpPr>
          <p:cNvPr id="224" name="Google Shape;224;p14"/>
          <p:cNvSpPr txBox="1"/>
          <p:nvPr/>
        </p:nvSpPr>
        <p:spPr>
          <a:xfrm>
            <a:off x="4356477" y="2715247"/>
            <a:ext cx="467100" cy="677400"/>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3.</a:t>
            </a:r>
            <a:endParaRPr sz="700"/>
          </a:p>
        </p:txBody>
      </p:sp>
      <p:sp>
        <p:nvSpPr>
          <p:cNvPr id="225" name="Google Shape;225;p14"/>
          <p:cNvSpPr txBox="1"/>
          <p:nvPr/>
        </p:nvSpPr>
        <p:spPr>
          <a:xfrm>
            <a:off x="4356477" y="3813894"/>
            <a:ext cx="467100" cy="677400"/>
          </a:xfrm>
          <a:prstGeom prst="rect">
            <a:avLst/>
          </a:prstGeom>
          <a:noFill/>
          <a:ln>
            <a:noFill/>
          </a:ln>
        </p:spPr>
        <p:txBody>
          <a:bodyPr spcFirstLastPara="1" wrap="square" lIns="0" tIns="0" rIns="0" bIns="0" anchor="t" anchorCtr="0">
            <a:spAutoFit/>
          </a:bodyPr>
          <a:lstStyle/>
          <a:p>
            <a:pPr marL="0" marR="0" lvl="0" indent="0" algn="ctr" rtl="0">
              <a:lnSpc>
                <a:spcPct val="139997"/>
              </a:lnSpc>
              <a:spcBef>
                <a:spcPts val="0"/>
              </a:spcBef>
              <a:spcAft>
                <a:spcPts val="0"/>
              </a:spcAft>
              <a:buNone/>
            </a:pPr>
            <a:r>
              <a:rPr lang="en" sz="4400" b="1" i="0" u="none" strike="noStrike" cap="none">
                <a:solidFill>
                  <a:srgbClr val="38B6FF"/>
                </a:solidFill>
                <a:latin typeface="Palanquin Dark"/>
                <a:ea typeface="Palanquin Dark"/>
                <a:cs typeface="Palanquin Dark"/>
                <a:sym typeface="Palanquin Dark"/>
              </a:rPr>
              <a:t>4.</a:t>
            </a:r>
            <a:endParaRPr sz="700"/>
          </a:p>
        </p:txBody>
      </p:sp>
      <p:sp>
        <p:nvSpPr>
          <p:cNvPr id="226" name="Google Shape;226;p14"/>
          <p:cNvSpPr txBox="1"/>
          <p:nvPr/>
        </p:nvSpPr>
        <p:spPr>
          <a:xfrm>
            <a:off x="620194" y="4211256"/>
            <a:ext cx="3201204" cy="854075"/>
          </a:xfrm>
          <a:prstGeom prst="rect">
            <a:avLst/>
          </a:prstGeom>
          <a:noFill/>
          <a:ln>
            <a:noFill/>
          </a:ln>
        </p:spPr>
        <p:txBody>
          <a:bodyPr spcFirstLastPara="1" wrap="square" lIns="0" tIns="0" rIns="0" bIns="0" anchor="t" anchorCtr="0">
            <a:spAutoFit/>
          </a:bodyPr>
          <a:lstStyle/>
          <a:p>
            <a:pPr marL="0" marR="0" lvl="0" indent="0" algn="l" rtl="0">
              <a:lnSpc>
                <a:spcPct val="140004"/>
              </a:lnSpc>
              <a:spcBef>
                <a:spcPts val="0"/>
              </a:spcBef>
              <a:spcAft>
                <a:spcPts val="0"/>
              </a:spcAft>
              <a:buNone/>
            </a:pPr>
            <a:r>
              <a:rPr lang="en" sz="5000" b="1" i="0" u="none" strike="noStrike" cap="none">
                <a:solidFill>
                  <a:srgbClr val="FFFFFF"/>
                </a:solidFill>
                <a:latin typeface="Palanquin Dark"/>
                <a:ea typeface="Palanquin Dark"/>
                <a:cs typeface="Palanquin Dark"/>
                <a:sym typeface="Palanquin Dark"/>
              </a:rPr>
              <a:t>Timeline</a:t>
            </a:r>
            <a:endParaRPr sz="700"/>
          </a:p>
        </p:txBody>
      </p:sp>
      <p:sp>
        <p:nvSpPr>
          <p:cNvPr id="227" name="Google Shape;227;p14"/>
          <p:cNvSpPr txBox="1"/>
          <p:nvPr/>
        </p:nvSpPr>
        <p:spPr>
          <a:xfrm>
            <a:off x="4937120" y="64737"/>
            <a:ext cx="3548867" cy="1292662"/>
          </a:xfrm>
          <a:prstGeom prst="rect">
            <a:avLst/>
          </a:prstGeom>
          <a:noFill/>
          <a:ln>
            <a:noFill/>
          </a:ln>
        </p:spPr>
        <p:txBody>
          <a:bodyPr spcFirstLastPara="1" wrap="square" lIns="0" tIns="0" rIns="0" bIns="0" anchor="t" anchorCtr="0">
            <a:spAutoFit/>
          </a:bodyPr>
          <a:lstStyle/>
          <a:p>
            <a:pPr algn="ctr">
              <a:lnSpc>
                <a:spcPct val="140004"/>
              </a:lnSpc>
            </a:pPr>
            <a:r>
              <a:rPr lang="en-GB" sz="2000" b="1">
                <a:solidFill>
                  <a:srgbClr val="FFFFFF"/>
                </a:solidFill>
                <a:latin typeface="Palanquin Dark"/>
                <a:cs typeface="Palanquin Dark"/>
                <a:sym typeface="Palanquin Dark"/>
              </a:rPr>
              <a:t>IMPACT OF LIFESTYLE CHOICES  ON </a:t>
            </a:r>
          </a:p>
          <a:p>
            <a:pPr marL="0" marR="0" lvl="0" indent="0" algn="ctr" rtl="0">
              <a:lnSpc>
                <a:spcPct val="140004"/>
              </a:lnSpc>
              <a:spcBef>
                <a:spcPts val="0"/>
              </a:spcBef>
              <a:spcAft>
                <a:spcPts val="0"/>
              </a:spcAft>
              <a:buNone/>
            </a:pPr>
            <a:r>
              <a:rPr lang="en-GB" sz="2000" b="1">
                <a:solidFill>
                  <a:srgbClr val="FFFFFF"/>
                </a:solidFill>
                <a:latin typeface="Palanquin Dark"/>
                <a:cs typeface="Palanquin Dark"/>
                <a:sym typeface="Palanquin Dark"/>
              </a:rPr>
              <a:t>AGING. </a:t>
            </a:r>
            <a:endParaRPr sz="2000"/>
          </a:p>
        </p:txBody>
      </p:sp>
      <p:sp>
        <p:nvSpPr>
          <p:cNvPr id="2" name="TextBox 1">
            <a:extLst>
              <a:ext uri="{FF2B5EF4-FFF2-40B4-BE49-F238E27FC236}">
                <a16:creationId xmlns:a16="http://schemas.microsoft.com/office/drawing/2014/main" id="{90682AC4-7BA4-35EC-5029-DCB39278CD4A}"/>
              </a:ext>
            </a:extLst>
          </p:cNvPr>
          <p:cNvSpPr txBox="1"/>
          <p:nvPr/>
        </p:nvSpPr>
        <p:spPr>
          <a:xfrm>
            <a:off x="3656666" y="1527548"/>
            <a:ext cx="1828800" cy="1828800"/>
          </a:xfrm>
          <a:prstGeom prst="rect">
            <a:avLst/>
          </a:prstGeom>
          <a:noFill/>
        </p:spPr>
        <p:txBody>
          <a:bodyPr wrap="square" rtlCol="0">
            <a:spAutoFit/>
          </a:bodyPr>
          <a:lstStyle/>
          <a:p>
            <a:pPr algn="l"/>
            <a:endParaRPr lang="en-US"/>
          </a:p>
        </p:txBody>
      </p:sp>
      <p:sp>
        <p:nvSpPr>
          <p:cNvPr id="5" name="TextBox 4">
            <a:extLst>
              <a:ext uri="{FF2B5EF4-FFF2-40B4-BE49-F238E27FC236}">
                <a16:creationId xmlns:a16="http://schemas.microsoft.com/office/drawing/2014/main" id="{DA5D915D-7279-A820-ECA9-6653E85D9C4F}"/>
              </a:ext>
            </a:extLst>
          </p:cNvPr>
          <p:cNvSpPr txBox="1"/>
          <p:nvPr/>
        </p:nvSpPr>
        <p:spPr>
          <a:xfrm>
            <a:off x="6459932" y="3854602"/>
            <a:ext cx="2378548" cy="1107996"/>
          </a:xfrm>
          <a:prstGeom prst="rect">
            <a:avLst/>
          </a:prstGeom>
          <a:noFill/>
        </p:spPr>
        <p:txBody>
          <a:bodyPr wrap="square" rtlCol="0">
            <a:spAutoFit/>
          </a:bodyPr>
          <a:lstStyle/>
          <a:p>
            <a:r>
              <a:rPr lang="en-GB" sz="1100">
                <a:latin typeface="Arial" panose="020B0604020202020204" pitchFamily="34" charset="0"/>
                <a:cs typeface="Arial" panose="020B0604020202020204" pitchFamily="34" charset="0"/>
              </a:rPr>
              <a:t> poor health literacy is prevalent among elderly patients, with over 33% of adults aged 65+ and up to 80% of patients in public hospitals.</a:t>
            </a:r>
          </a:p>
          <a:p>
            <a:r>
              <a:rPr lang="en-GB" sz="1100">
                <a:latin typeface="Arial" panose="020B0604020202020204" pitchFamily="34" charset="0"/>
                <a:cs typeface="Arial" panose="020B0604020202020204" pitchFamily="34" charset="0"/>
              </a:rPr>
              <a:t>(Williams et al., 2002).</a:t>
            </a:r>
            <a:endParaRPr lang="en-GB" sz="1400">
              <a:latin typeface="Arial" panose="020B0604020202020204" pitchFamily="34" charset="0"/>
              <a:cs typeface="Arial" panose="020B0604020202020204" pitchFamily="34" charset="0"/>
            </a:endParaRPr>
          </a:p>
          <a:p>
            <a:endParaRPr lang="en-US" sz="11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410"/>
        <p:cNvGrpSpPr/>
        <p:nvPr/>
      </p:nvGrpSpPr>
      <p:grpSpPr>
        <a:xfrm>
          <a:off x="0" y="0"/>
          <a:ext cx="0" cy="0"/>
          <a:chOff x="0" y="0"/>
          <a:chExt cx="0" cy="0"/>
        </a:xfrm>
      </p:grpSpPr>
      <p:sp>
        <p:nvSpPr>
          <p:cNvPr id="411" name="Google Shape;411;p23"/>
          <p:cNvSpPr/>
          <p:nvPr/>
        </p:nvSpPr>
        <p:spPr>
          <a:xfrm rot="9804885">
            <a:off x="5811208" y="2215466"/>
            <a:ext cx="2673483" cy="2600569"/>
          </a:xfrm>
          <a:custGeom>
            <a:avLst/>
            <a:gdLst/>
            <a:ahLst/>
            <a:cxnLst/>
            <a:rect l="l" t="t" r="r" b="b"/>
            <a:pathLst>
              <a:path w="5346965" h="5201139" extrusionOk="0">
                <a:moveTo>
                  <a:pt x="0" y="0"/>
                </a:moveTo>
                <a:lnTo>
                  <a:pt x="5346966" y="0"/>
                </a:lnTo>
                <a:lnTo>
                  <a:pt x="5346966" y="5201139"/>
                </a:lnTo>
                <a:lnTo>
                  <a:pt x="0" y="5201139"/>
                </a:lnTo>
                <a:lnTo>
                  <a:pt x="0" y="0"/>
                </a:lnTo>
                <a:close/>
              </a:path>
            </a:pathLst>
          </a:custGeom>
          <a:blipFill rotWithShape="1">
            <a:blip r:embed="rId3">
              <a:alphaModFix/>
            </a:blip>
            <a:stretch>
              <a:fillRect/>
            </a:stretch>
          </a:blipFill>
          <a:ln>
            <a:noFill/>
          </a:ln>
        </p:spPr>
      </p:sp>
      <p:grpSp>
        <p:nvGrpSpPr>
          <p:cNvPr id="424" name="Google Shape;424;p23"/>
          <p:cNvGrpSpPr/>
          <p:nvPr/>
        </p:nvGrpSpPr>
        <p:grpSpPr>
          <a:xfrm>
            <a:off x="90324" y="1311771"/>
            <a:ext cx="6780466" cy="3757148"/>
            <a:chOff x="0" y="-7402288"/>
            <a:chExt cx="18081245" cy="10019064"/>
          </a:xfrm>
        </p:grpSpPr>
        <p:grpSp>
          <p:nvGrpSpPr>
            <p:cNvPr id="425" name="Google Shape;425;p23"/>
            <p:cNvGrpSpPr/>
            <p:nvPr/>
          </p:nvGrpSpPr>
          <p:grpSpPr>
            <a:xfrm>
              <a:off x="0" y="-7402288"/>
              <a:ext cx="18081245" cy="10019064"/>
              <a:chOff x="0" y="-1778274"/>
              <a:chExt cx="4343709" cy="2406910"/>
            </a:xfrm>
          </p:grpSpPr>
          <p:sp>
            <p:nvSpPr>
              <p:cNvPr id="426" name="Google Shape;426;p23"/>
              <p:cNvSpPr/>
              <p:nvPr/>
            </p:nvSpPr>
            <p:spPr>
              <a:xfrm>
                <a:off x="0" y="-1778274"/>
                <a:ext cx="4343709" cy="2406910"/>
              </a:xfrm>
              <a:custGeom>
                <a:avLst/>
                <a:gdLst/>
                <a:ahLst/>
                <a:cxnLst/>
                <a:rect l="l" t="t" r="r" b="b"/>
                <a:pathLst>
                  <a:path w="4343709" h="628636" extrusionOk="0">
                    <a:moveTo>
                      <a:pt x="0" y="0"/>
                    </a:moveTo>
                    <a:lnTo>
                      <a:pt x="4343709" y="0"/>
                    </a:lnTo>
                    <a:lnTo>
                      <a:pt x="4343709" y="628636"/>
                    </a:lnTo>
                    <a:lnTo>
                      <a:pt x="0" y="628636"/>
                    </a:lnTo>
                    <a:close/>
                  </a:path>
                </a:pathLst>
              </a:custGeom>
              <a:solidFill>
                <a:srgbClr val="FFFFFF"/>
              </a:solidFill>
              <a:ln w="66675" cap="sq" cmpd="sng">
                <a:solidFill>
                  <a:srgbClr val="AFFCFF"/>
                </a:solidFill>
                <a:prstDash val="solid"/>
                <a:miter lim="8000"/>
                <a:headEnd type="none" w="sm" len="sm"/>
                <a:tailEnd type="none" w="sm" len="sm"/>
              </a:ln>
            </p:spPr>
          </p:sp>
          <p:sp>
            <p:nvSpPr>
              <p:cNvPr id="427" name="Google Shape;427;p23"/>
              <p:cNvSpPr txBox="1"/>
              <p:nvPr/>
            </p:nvSpPr>
            <p:spPr>
              <a:xfrm>
                <a:off x="0" y="-9525"/>
                <a:ext cx="4343709" cy="638161"/>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428" name="Google Shape;428;p23"/>
            <p:cNvSpPr txBox="1"/>
            <p:nvPr/>
          </p:nvSpPr>
          <p:spPr>
            <a:xfrm>
              <a:off x="1520992" y="946437"/>
              <a:ext cx="5203294" cy="861774"/>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endParaRPr lang="en" sz="1500">
                <a:latin typeface="Kodchasan Medium"/>
                <a:cs typeface="Kodchasan Medium"/>
              </a:endParaRPr>
            </a:p>
          </p:txBody>
        </p:sp>
        <p:sp>
          <p:nvSpPr>
            <p:cNvPr id="429" name="Google Shape;429;p23"/>
            <p:cNvSpPr txBox="1"/>
            <p:nvPr/>
          </p:nvSpPr>
          <p:spPr>
            <a:xfrm>
              <a:off x="3820800" y="-6246722"/>
              <a:ext cx="11286599" cy="519117"/>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 sz="1100">
                  <a:latin typeface="Palanquin"/>
                  <a:ea typeface="Palanquin"/>
                  <a:cs typeface="Palanquin"/>
                  <a:sym typeface="Palanquin"/>
                </a:rPr>
                <a:t>.</a:t>
              </a:r>
              <a:r>
                <a:rPr lang="en" sz="1100" b="0" i="0" u="none" strike="noStrike" cap="none">
                  <a:solidFill>
                    <a:srgbClr val="000000"/>
                  </a:solidFill>
                  <a:latin typeface="Palanquin"/>
                  <a:ea typeface="Palanquin"/>
                  <a:cs typeface="Palanquin"/>
                  <a:sym typeface="Palanquin"/>
                </a:rPr>
                <a:t> </a:t>
              </a:r>
              <a:endParaRPr sz="700"/>
            </a:p>
          </p:txBody>
        </p:sp>
      </p:grpSp>
      <p:sp>
        <p:nvSpPr>
          <p:cNvPr id="430" name="Google Shape;430;p23"/>
          <p:cNvSpPr/>
          <p:nvPr/>
        </p:nvSpPr>
        <p:spPr>
          <a:xfrm rot="-845981">
            <a:off x="6807382" y="-15493"/>
            <a:ext cx="1700002" cy="3045607"/>
          </a:xfrm>
          <a:custGeom>
            <a:avLst/>
            <a:gdLst/>
            <a:ahLst/>
            <a:cxnLst/>
            <a:rect l="l" t="t" r="r" b="b"/>
            <a:pathLst>
              <a:path w="3400004" h="6091213" extrusionOk="0">
                <a:moveTo>
                  <a:pt x="0" y="0"/>
                </a:moveTo>
                <a:lnTo>
                  <a:pt x="3400004" y="0"/>
                </a:lnTo>
                <a:lnTo>
                  <a:pt x="3400004" y="6091213"/>
                </a:lnTo>
                <a:lnTo>
                  <a:pt x="0" y="6091213"/>
                </a:lnTo>
                <a:lnTo>
                  <a:pt x="0" y="0"/>
                </a:lnTo>
                <a:close/>
              </a:path>
            </a:pathLst>
          </a:custGeom>
          <a:blipFill rotWithShape="1">
            <a:blip r:embed="rId4">
              <a:alphaModFix/>
            </a:blip>
            <a:stretch>
              <a:fillRect/>
            </a:stretch>
          </a:blipFill>
          <a:ln>
            <a:noFill/>
          </a:ln>
        </p:spPr>
      </p:sp>
      <p:sp>
        <p:nvSpPr>
          <p:cNvPr id="431" name="Google Shape;431;p23"/>
          <p:cNvSpPr/>
          <p:nvPr/>
        </p:nvSpPr>
        <p:spPr>
          <a:xfrm rot="1263084">
            <a:off x="7703393" y="2680622"/>
            <a:ext cx="1482427" cy="2792243"/>
          </a:xfrm>
          <a:custGeom>
            <a:avLst/>
            <a:gdLst/>
            <a:ahLst/>
            <a:cxnLst/>
            <a:rect l="l" t="t" r="r" b="b"/>
            <a:pathLst>
              <a:path w="2964854" h="5584485" extrusionOk="0">
                <a:moveTo>
                  <a:pt x="0" y="0"/>
                </a:moveTo>
                <a:lnTo>
                  <a:pt x="2964854" y="0"/>
                </a:lnTo>
                <a:lnTo>
                  <a:pt x="2964854" y="5584485"/>
                </a:lnTo>
                <a:lnTo>
                  <a:pt x="0" y="5584485"/>
                </a:lnTo>
                <a:lnTo>
                  <a:pt x="0" y="0"/>
                </a:lnTo>
                <a:close/>
              </a:path>
            </a:pathLst>
          </a:custGeom>
          <a:blipFill rotWithShape="1">
            <a:blip r:embed="rId5">
              <a:alphaModFix/>
            </a:blip>
            <a:stretch>
              <a:fillRect/>
            </a:stretch>
          </a:blipFill>
          <a:ln>
            <a:noFill/>
          </a:ln>
        </p:spPr>
      </p:sp>
      <p:sp>
        <p:nvSpPr>
          <p:cNvPr id="432" name="Google Shape;432;p23"/>
          <p:cNvSpPr/>
          <p:nvPr/>
        </p:nvSpPr>
        <p:spPr>
          <a:xfrm rot="-4132809">
            <a:off x="7721285" y="281949"/>
            <a:ext cx="2030899" cy="1879505"/>
          </a:xfrm>
          <a:custGeom>
            <a:avLst/>
            <a:gdLst/>
            <a:ahLst/>
            <a:cxnLst/>
            <a:rect l="l" t="t" r="r" b="b"/>
            <a:pathLst>
              <a:path w="4061797" h="3759009" extrusionOk="0">
                <a:moveTo>
                  <a:pt x="0" y="0"/>
                </a:moveTo>
                <a:lnTo>
                  <a:pt x="4061797" y="0"/>
                </a:lnTo>
                <a:lnTo>
                  <a:pt x="4061797" y="3759008"/>
                </a:lnTo>
                <a:lnTo>
                  <a:pt x="0" y="3759008"/>
                </a:lnTo>
                <a:lnTo>
                  <a:pt x="0" y="0"/>
                </a:lnTo>
                <a:close/>
              </a:path>
            </a:pathLst>
          </a:custGeom>
          <a:blipFill rotWithShape="1">
            <a:blip r:embed="rId6">
              <a:alphaModFix/>
            </a:blip>
            <a:stretch>
              <a:fillRect/>
            </a:stretch>
          </a:blipFill>
          <a:ln>
            <a:noFill/>
          </a:ln>
        </p:spPr>
      </p:sp>
      <p:sp>
        <p:nvSpPr>
          <p:cNvPr id="433" name="Google Shape;433;p23"/>
          <p:cNvSpPr txBox="1"/>
          <p:nvPr/>
        </p:nvSpPr>
        <p:spPr>
          <a:xfrm>
            <a:off x="343417" y="230199"/>
            <a:ext cx="6266100" cy="692497"/>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 sz="4500" b="1">
                <a:solidFill>
                  <a:srgbClr val="FFFFFF"/>
                </a:solidFill>
                <a:latin typeface="Palanquin Dark"/>
                <a:cs typeface="Palanquin Dark"/>
                <a:sym typeface="Palanquin Dark"/>
              </a:rPr>
              <a:t>CONCLUSION</a:t>
            </a:r>
            <a:endParaRPr lang="en" sz="4500" b="1">
              <a:solidFill>
                <a:srgbClr val="FFFFFF"/>
              </a:solidFill>
              <a:latin typeface="Palanquin Dark"/>
              <a:cs typeface="Palanquin Dark"/>
            </a:endParaRPr>
          </a:p>
        </p:txBody>
      </p:sp>
      <p:sp>
        <p:nvSpPr>
          <p:cNvPr id="2" name="TextBox 1">
            <a:extLst>
              <a:ext uri="{FF2B5EF4-FFF2-40B4-BE49-F238E27FC236}">
                <a16:creationId xmlns:a16="http://schemas.microsoft.com/office/drawing/2014/main" id="{8BC02992-C244-F4E4-9758-B4290D950470}"/>
              </a:ext>
            </a:extLst>
          </p:cNvPr>
          <p:cNvSpPr txBox="1"/>
          <p:nvPr/>
        </p:nvSpPr>
        <p:spPr>
          <a:xfrm>
            <a:off x="664029" y="2166257"/>
            <a:ext cx="5486399"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mj-lt"/>
              </a:rPr>
              <a:t>The life course approach to health is a continuous cycle. The case studies and data compiled highlights how early life experiences and lifestyle choices through adolescent years all interconnect and impact aging.</a:t>
            </a:r>
          </a:p>
          <a:p>
            <a:endParaRPr lang="en-GB" sz="1600">
              <a:latin typeface="+mj-lt"/>
            </a:endParaRPr>
          </a:p>
          <a:p>
            <a:r>
              <a:rPr lang="en-GB" sz="1600">
                <a:latin typeface="+mj-lt"/>
              </a:rPr>
              <a:t>The benefits of Health professionals and the adaptive nature of technology all used to ensure better well being.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333"/>
        <p:cNvGrpSpPr/>
        <p:nvPr/>
      </p:nvGrpSpPr>
      <p:grpSpPr>
        <a:xfrm>
          <a:off x="0" y="0"/>
          <a:ext cx="0" cy="0"/>
          <a:chOff x="0" y="0"/>
          <a:chExt cx="0" cy="0"/>
        </a:xfrm>
      </p:grpSpPr>
      <p:grpSp>
        <p:nvGrpSpPr>
          <p:cNvPr id="335" name="Google Shape;335;p19"/>
          <p:cNvGrpSpPr/>
          <p:nvPr/>
        </p:nvGrpSpPr>
        <p:grpSpPr>
          <a:xfrm>
            <a:off x="1942" y="1627"/>
            <a:ext cx="9545469" cy="5284506"/>
            <a:chOff x="0" y="0"/>
            <a:chExt cx="2976657" cy="1554425"/>
          </a:xfrm>
        </p:grpSpPr>
        <p:sp>
          <p:nvSpPr>
            <p:cNvPr id="336" name="Google Shape;336;p19"/>
            <p:cNvSpPr/>
            <p:nvPr/>
          </p:nvSpPr>
          <p:spPr>
            <a:xfrm>
              <a:off x="0" y="0"/>
              <a:ext cx="2953694" cy="1513241"/>
            </a:xfrm>
            <a:custGeom>
              <a:avLst/>
              <a:gdLst/>
              <a:ahLst/>
              <a:cxnLst/>
              <a:rect l="l" t="t" r="r" b="b"/>
              <a:pathLst>
                <a:path w="2953694" h="1513241" extrusionOk="0">
                  <a:moveTo>
                    <a:pt x="0" y="0"/>
                  </a:moveTo>
                  <a:lnTo>
                    <a:pt x="2953694" y="0"/>
                  </a:lnTo>
                  <a:lnTo>
                    <a:pt x="2953694" y="1513241"/>
                  </a:lnTo>
                  <a:lnTo>
                    <a:pt x="0" y="1513241"/>
                  </a:lnTo>
                  <a:close/>
                </a:path>
              </a:pathLst>
            </a:custGeom>
            <a:solidFill>
              <a:srgbClr val="FFFFFF"/>
            </a:solidFill>
            <a:ln>
              <a:noFill/>
            </a:ln>
          </p:spPr>
        </p:sp>
        <p:sp>
          <p:nvSpPr>
            <p:cNvPr id="337" name="Google Shape;337;p19"/>
            <p:cNvSpPr txBox="1"/>
            <p:nvPr/>
          </p:nvSpPr>
          <p:spPr>
            <a:xfrm>
              <a:off x="22963" y="31659"/>
              <a:ext cx="2953694" cy="1522766"/>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343" name="Google Shape;343;p19"/>
          <p:cNvSpPr txBox="1"/>
          <p:nvPr/>
        </p:nvSpPr>
        <p:spPr>
          <a:xfrm>
            <a:off x="3050840" y="106637"/>
            <a:ext cx="4995600" cy="1384995"/>
          </a:xfrm>
          <a:prstGeom prst="rect">
            <a:avLst/>
          </a:prstGeom>
          <a:noFill/>
          <a:ln>
            <a:noFill/>
          </a:ln>
        </p:spPr>
        <p:txBody>
          <a:bodyPr spcFirstLastPara="1" wrap="square" lIns="0" tIns="0" rIns="0" bIns="0" anchor="t" anchorCtr="0">
            <a:spAutoFit/>
          </a:bodyPr>
          <a:lstStyle/>
          <a:p>
            <a:r>
              <a:rPr lang="en" sz="4500" b="1">
                <a:solidFill>
                  <a:srgbClr val="FFFFFF"/>
                </a:solidFill>
                <a:latin typeface="Palanquin Dark"/>
                <a:cs typeface="Palanquin Dark"/>
              </a:rPr>
              <a:t>REFRENCE </a:t>
            </a:r>
          </a:p>
          <a:p>
            <a:pPr marL="0" marR="0" lvl="0" indent="0" algn="l" rtl="0">
              <a:lnSpc>
                <a:spcPct val="100000"/>
              </a:lnSpc>
              <a:spcBef>
                <a:spcPts val="0"/>
              </a:spcBef>
              <a:spcAft>
                <a:spcPts val="0"/>
              </a:spcAft>
              <a:buNone/>
            </a:pPr>
            <a:endParaRPr sz="4500" b="1" i="0" u="none" strike="noStrike" cap="none">
              <a:solidFill>
                <a:srgbClr val="FFFFFF"/>
              </a:solidFill>
              <a:latin typeface="Palanquin Dark"/>
              <a:ea typeface="Palanquin Dark"/>
              <a:cs typeface="Palanquin Dark"/>
              <a:sym typeface="Palanquin Dark"/>
            </a:endParaRPr>
          </a:p>
        </p:txBody>
      </p:sp>
      <p:sp>
        <p:nvSpPr>
          <p:cNvPr id="345" name="Google Shape;345;p19"/>
          <p:cNvSpPr txBox="1"/>
          <p:nvPr/>
        </p:nvSpPr>
        <p:spPr>
          <a:xfrm>
            <a:off x="2793992" y="4265295"/>
            <a:ext cx="1700311" cy="194669"/>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 sz="1100" b="0" i="0" u="none" strike="noStrike" cap="none">
                <a:solidFill>
                  <a:srgbClr val="000000"/>
                </a:solidFill>
                <a:latin typeface="Palanquin"/>
                <a:ea typeface="Palanquin"/>
                <a:cs typeface="Palanquin"/>
                <a:sym typeface="Palanquin"/>
              </a:rPr>
              <a:t>.</a:t>
            </a:r>
            <a:endParaRPr sz="700"/>
          </a:p>
        </p:txBody>
      </p:sp>
      <p:sp>
        <p:nvSpPr>
          <p:cNvPr id="346" name="Google Shape;346;p19"/>
          <p:cNvSpPr txBox="1"/>
          <p:nvPr/>
        </p:nvSpPr>
        <p:spPr>
          <a:xfrm>
            <a:off x="3050840" y="-82463"/>
            <a:ext cx="5178628" cy="2265236"/>
          </a:xfrm>
          <a:prstGeom prst="rect">
            <a:avLst/>
          </a:prstGeom>
          <a:noFill/>
          <a:ln>
            <a:noFill/>
          </a:ln>
        </p:spPr>
        <p:txBody>
          <a:bodyPr spcFirstLastPara="1" wrap="square" lIns="0" tIns="0" rIns="0" bIns="0" anchor="t" anchorCtr="0">
            <a:spAutoFit/>
          </a:bodyPr>
          <a:lstStyle/>
          <a:p>
            <a:pPr>
              <a:lnSpc>
                <a:spcPct val="115000"/>
              </a:lnSpc>
            </a:pPr>
            <a:r>
              <a:rPr lang="en" sz="3200">
                <a:latin typeface="Palanquin"/>
                <a:cs typeface="Palanquin"/>
              </a:rPr>
              <a:t>REFERENCE LIST</a:t>
            </a:r>
          </a:p>
          <a:p>
            <a:pPr>
              <a:lnSpc>
                <a:spcPct val="114999"/>
              </a:lnSpc>
            </a:pPr>
            <a:endParaRPr lang="en" sz="3200">
              <a:latin typeface="Palanquin"/>
              <a:cs typeface="Palanquin"/>
            </a:endParaRPr>
          </a:p>
          <a:p>
            <a:pPr>
              <a:lnSpc>
                <a:spcPct val="114999"/>
              </a:lnSpc>
            </a:pPr>
            <a:endParaRPr lang="en" sz="3200">
              <a:latin typeface="Palanquin"/>
              <a:cs typeface="Palanquin"/>
            </a:endParaRPr>
          </a:p>
          <a:p>
            <a:pPr>
              <a:lnSpc>
                <a:spcPct val="114999"/>
              </a:lnSpc>
            </a:pPr>
            <a:endParaRPr lang="en" sz="3200">
              <a:latin typeface="Palanquin"/>
              <a:cs typeface="Palanquin"/>
            </a:endParaRPr>
          </a:p>
        </p:txBody>
      </p:sp>
      <p:sp>
        <p:nvSpPr>
          <p:cNvPr id="2" name="TextBox 1">
            <a:extLst>
              <a:ext uri="{FF2B5EF4-FFF2-40B4-BE49-F238E27FC236}">
                <a16:creationId xmlns:a16="http://schemas.microsoft.com/office/drawing/2014/main" id="{4C58C0A5-F521-513F-FAA9-0EFE2A7F37C7}"/>
              </a:ext>
            </a:extLst>
          </p:cNvPr>
          <p:cNvSpPr txBox="1"/>
          <p:nvPr/>
        </p:nvSpPr>
        <p:spPr>
          <a:xfrm>
            <a:off x="136671" y="458749"/>
            <a:ext cx="9145282" cy="4832092"/>
          </a:xfrm>
          <a:prstGeom prst="rect">
            <a:avLst/>
          </a:prstGeom>
          <a:noFill/>
        </p:spPr>
        <p:txBody>
          <a:bodyPr wrap="square" lIns="91440" tIns="45720" rIns="91440" bIns="45720" rtlCol="0" anchor="t">
            <a:spAutoFit/>
          </a:bodyPr>
          <a:lstStyle/>
          <a:p>
            <a:pPr marL="228600" indent="-228600">
              <a:buAutoNum type="arabicPeriod"/>
            </a:pPr>
            <a:r>
              <a:rPr lang="en-GB" sz="1100"/>
              <a:t>Age UK, 2025. Benefits and entitlements. Available at: </a:t>
            </a:r>
            <a:r>
              <a:rPr lang="en-GB" sz="1100">
                <a:solidFill>
                  <a:schemeClr val="bg2"/>
                </a:solidFill>
                <a:hlinkClick r:id="rId3">
                  <a:extLst>
                    <a:ext uri="{A12FA001-AC4F-418D-AE19-62706E023703}">
                      <ahyp:hlinkClr xmlns:ahyp="http://schemas.microsoft.com/office/drawing/2018/hyperlinkcolor" val="tx"/>
                    </a:ext>
                  </a:extLst>
                </a:hlinkClick>
              </a:rPr>
              <a:t>https://www.ageuk.org.uk/information-advice/money-legal/benefits-entitlements/</a:t>
            </a:r>
            <a:r>
              <a:rPr lang="en-GB" sz="1100"/>
              <a:t> (Accessed: 19/02/25).</a:t>
            </a:r>
            <a:endParaRPr lang="en-US"/>
          </a:p>
          <a:p>
            <a:br>
              <a:rPr lang="en-GB" sz="1100"/>
            </a:br>
            <a:r>
              <a:rPr lang="en-GB" sz="1100"/>
              <a:t>2. Fulcher, A., Sargeant, A., de Rosnay, M., Hopkins, T., Neal, K. and Davis, A., 2021. Communication That Leads to Successful Social Inclusion For Children With Hearing Loss: Are Excellent Speech and Language Skills Sufficient? Australasian Journal of Special and Inclusive Education, 45(2), pp. 108-121. (Accessed: 14/03/25).</a:t>
            </a:r>
          </a:p>
          <a:p>
            <a:br>
              <a:rPr lang="en-GB" sz="1100"/>
            </a:br>
            <a:r>
              <a:rPr lang="en-GB" sz="1100"/>
              <a:t>3. Government Digital Service, 2022. Low income: Pay and income statistics. Available at: </a:t>
            </a:r>
            <a:r>
              <a:rPr lang="en-GB" sz="1100">
                <a:solidFill>
                  <a:schemeClr val="bg2"/>
                </a:solidFill>
                <a:hlinkClick r:id="rId4">
                  <a:extLst>
                    <a:ext uri="{A12FA001-AC4F-418D-AE19-62706E023703}">
                      <ahyp:hlinkClr xmlns:ahyp="http://schemas.microsoft.com/office/drawing/2018/hyperlinkcolor" val="tx"/>
                    </a:ext>
                  </a:extLst>
                </a:hlinkClick>
              </a:rPr>
              <a:t>https://www.ethnicity-facts-figures.service.gov.uk/work-pay-and-benefits/pay-and-income/low-income/latest</a:t>
            </a:r>
            <a:r>
              <a:rPr lang="en-GB" sz="1100"/>
              <a:t> (Accessed: 19/02/25).</a:t>
            </a:r>
          </a:p>
          <a:p>
            <a:br>
              <a:rPr lang="en-GB" sz="1100"/>
            </a:br>
            <a:r>
              <a:rPr lang="en-GB" sz="1100"/>
              <a:t>4. Government of Wales, 2023. Material deprivation and low income, April 2022 - March 2023. Available at: </a:t>
            </a:r>
            <a:r>
              <a:rPr lang="en-GB" sz="1100">
                <a:solidFill>
                  <a:schemeClr val="bg2"/>
                </a:solidFill>
                <a:hlinkClick r:id="rId5">
                  <a:extLst>
                    <a:ext uri="{A12FA001-AC4F-418D-AE19-62706E023703}">
                      <ahyp:hlinkClr xmlns:ahyp="http://schemas.microsoft.com/office/drawing/2018/hyperlinkcolor" val="tx"/>
                    </a:ext>
                  </a:extLst>
                </a:hlinkClick>
              </a:rPr>
              <a:t>https://www.gov.wales/material-deprivation-and-low-income-april-2022-march-2023</a:t>
            </a:r>
            <a:r>
              <a:rPr lang="en-GB" sz="1100"/>
              <a:t> (Accessed: 19/02/25).</a:t>
            </a:r>
          </a:p>
          <a:p>
            <a:br>
              <a:rPr lang="en-GB" sz="1100"/>
            </a:br>
            <a:endParaRPr lang="en-GB" sz="1100"/>
          </a:p>
          <a:p>
            <a:r>
              <a:rPr lang="en-GB" sz="1100"/>
              <a:t>5. Harvard Health Publishing, 2018. Healthy lifestyle: 5 keys to a longer life. Available at: </a:t>
            </a:r>
            <a:r>
              <a:rPr lang="en-GB" sz="1100">
                <a:solidFill>
                  <a:schemeClr val="bg2"/>
                </a:solidFill>
                <a:hlinkClick r:id="rId6">
                  <a:extLst>
                    <a:ext uri="{A12FA001-AC4F-418D-AE19-62706E023703}">
                      <ahyp:hlinkClr xmlns:ahyp="http://schemas.microsoft.com/office/drawing/2018/hyperlinkcolor" val="tx"/>
                    </a:ext>
                  </a:extLst>
                </a:hlinkClick>
              </a:rPr>
              <a:t>https://www.health.harvard.edu/blog/healthy-lifestyle-5-keys-to-a-longer-life-2018070514186</a:t>
            </a:r>
            <a:r>
              <a:rPr lang="en-GB" sz="1100">
                <a:solidFill>
                  <a:schemeClr val="bg2"/>
                </a:solidFill>
              </a:rPr>
              <a:t> </a:t>
            </a:r>
            <a:r>
              <a:rPr lang="en-GB" sz="1100"/>
              <a:t>(Accessed: 21/02/25).</a:t>
            </a:r>
          </a:p>
          <a:p>
            <a:br>
              <a:rPr lang="en-GB" sz="1100"/>
            </a:br>
            <a:endParaRPr lang="en-GB" sz="1100"/>
          </a:p>
          <a:p>
            <a:r>
              <a:rPr lang="en-GB" sz="1100"/>
              <a:t>6. Lester, H., Mead, N., Graham, C.C., Gask, L. and Reilly, S., 2012. An exploration of the value and mechanisms of befriending for older adults in England. Ageing and Society, 32(2), pp. 307-328. (Accessed: 14/03/25).</a:t>
            </a:r>
          </a:p>
          <a:p>
            <a:br>
              <a:rPr lang="en-GB" sz="1100"/>
            </a:br>
            <a:endParaRPr lang="en-GB" sz="1100"/>
          </a:p>
          <a:p>
            <a:r>
              <a:rPr lang="en-GB" sz="1100"/>
              <a:t>7. National Health Service (NHS), 2025. Health benefits of eating well. Available at: </a:t>
            </a:r>
            <a:r>
              <a:rPr lang="en-GB" sz="1100">
                <a:solidFill>
                  <a:schemeClr val="bg2"/>
                </a:solidFill>
                <a:hlinkClick r:id="rId7">
                  <a:extLst>
                    <a:ext uri="{A12FA001-AC4F-418D-AE19-62706E023703}">
                      <ahyp:hlinkClr xmlns:ahyp="http://schemas.microsoft.com/office/drawing/2018/hyperlinkcolor" val="tx"/>
                    </a:ext>
                  </a:extLst>
                </a:hlinkClick>
              </a:rPr>
              <a:t>https://www.nhsinform.scot/healthy-living/food-and-nutrition/eating-well/health-benefits-of-eating-well/</a:t>
            </a:r>
            <a:r>
              <a:rPr lang="en-GB" sz="1100"/>
              <a:t> (Accessed: 09/03/25).</a:t>
            </a:r>
          </a:p>
          <a:p>
            <a:br>
              <a:rPr lang="en-GB" sz="1100"/>
            </a:br>
            <a:endParaRPr lang="en-GB" sz="1100"/>
          </a:p>
          <a:p>
            <a:endParaRPr lang="en-GB" sz="11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333">
          <a:extLst>
            <a:ext uri="{FF2B5EF4-FFF2-40B4-BE49-F238E27FC236}">
              <a16:creationId xmlns:a16="http://schemas.microsoft.com/office/drawing/2014/main" id="{9D690ADB-BDCD-2C46-5182-CE81A77BDE55}"/>
            </a:ext>
          </a:extLst>
        </p:cNvPr>
        <p:cNvGrpSpPr/>
        <p:nvPr/>
      </p:nvGrpSpPr>
      <p:grpSpPr>
        <a:xfrm>
          <a:off x="0" y="0"/>
          <a:ext cx="0" cy="0"/>
          <a:chOff x="0" y="0"/>
          <a:chExt cx="0" cy="0"/>
        </a:xfrm>
      </p:grpSpPr>
      <p:grpSp>
        <p:nvGrpSpPr>
          <p:cNvPr id="335" name="Google Shape;335;p19">
            <a:extLst>
              <a:ext uri="{FF2B5EF4-FFF2-40B4-BE49-F238E27FC236}">
                <a16:creationId xmlns:a16="http://schemas.microsoft.com/office/drawing/2014/main" id="{305CB56C-72B4-DE39-D66C-CEFC1865BEAE}"/>
              </a:ext>
            </a:extLst>
          </p:cNvPr>
          <p:cNvGrpSpPr/>
          <p:nvPr/>
        </p:nvGrpSpPr>
        <p:grpSpPr>
          <a:xfrm>
            <a:off x="-128327" y="1626"/>
            <a:ext cx="9545469" cy="5284506"/>
            <a:chOff x="0" y="0"/>
            <a:chExt cx="2976657" cy="1554425"/>
          </a:xfrm>
        </p:grpSpPr>
        <p:sp>
          <p:nvSpPr>
            <p:cNvPr id="336" name="Google Shape;336;p19">
              <a:extLst>
                <a:ext uri="{FF2B5EF4-FFF2-40B4-BE49-F238E27FC236}">
                  <a16:creationId xmlns:a16="http://schemas.microsoft.com/office/drawing/2014/main" id="{C6838ABD-9B65-AF8A-54B6-3FBA265382FB}"/>
                </a:ext>
              </a:extLst>
            </p:cNvPr>
            <p:cNvSpPr/>
            <p:nvPr/>
          </p:nvSpPr>
          <p:spPr>
            <a:xfrm>
              <a:off x="0" y="0"/>
              <a:ext cx="2953694" cy="1513241"/>
            </a:xfrm>
            <a:custGeom>
              <a:avLst/>
              <a:gdLst/>
              <a:ahLst/>
              <a:cxnLst/>
              <a:rect l="l" t="t" r="r" b="b"/>
              <a:pathLst>
                <a:path w="2953694" h="1513241" extrusionOk="0">
                  <a:moveTo>
                    <a:pt x="0" y="0"/>
                  </a:moveTo>
                  <a:lnTo>
                    <a:pt x="2953694" y="0"/>
                  </a:lnTo>
                  <a:lnTo>
                    <a:pt x="2953694" y="1513241"/>
                  </a:lnTo>
                  <a:lnTo>
                    <a:pt x="0" y="1513241"/>
                  </a:lnTo>
                  <a:close/>
                </a:path>
              </a:pathLst>
            </a:custGeom>
            <a:solidFill>
              <a:srgbClr val="FFFFFF"/>
            </a:solidFill>
            <a:ln>
              <a:noFill/>
            </a:ln>
          </p:spPr>
        </p:sp>
        <p:sp>
          <p:nvSpPr>
            <p:cNvPr id="337" name="Google Shape;337;p19">
              <a:extLst>
                <a:ext uri="{FF2B5EF4-FFF2-40B4-BE49-F238E27FC236}">
                  <a16:creationId xmlns:a16="http://schemas.microsoft.com/office/drawing/2014/main" id="{8EC214F5-A15A-1CF5-AB91-6816796A3BA4}"/>
                </a:ext>
              </a:extLst>
            </p:cNvPr>
            <p:cNvSpPr txBox="1"/>
            <p:nvPr/>
          </p:nvSpPr>
          <p:spPr>
            <a:xfrm>
              <a:off x="22963" y="31659"/>
              <a:ext cx="2953694" cy="1522766"/>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343" name="Google Shape;343;p19">
            <a:extLst>
              <a:ext uri="{FF2B5EF4-FFF2-40B4-BE49-F238E27FC236}">
                <a16:creationId xmlns:a16="http://schemas.microsoft.com/office/drawing/2014/main" id="{2A1AEB5D-8058-C8A2-AAB9-D0AC89BC190E}"/>
              </a:ext>
            </a:extLst>
          </p:cNvPr>
          <p:cNvSpPr txBox="1"/>
          <p:nvPr/>
        </p:nvSpPr>
        <p:spPr>
          <a:xfrm>
            <a:off x="3050840" y="106637"/>
            <a:ext cx="4995600" cy="1384995"/>
          </a:xfrm>
          <a:prstGeom prst="rect">
            <a:avLst/>
          </a:prstGeom>
          <a:noFill/>
          <a:ln>
            <a:noFill/>
          </a:ln>
        </p:spPr>
        <p:txBody>
          <a:bodyPr spcFirstLastPara="1" wrap="square" lIns="0" tIns="0" rIns="0" bIns="0" anchor="t" anchorCtr="0">
            <a:spAutoFit/>
          </a:bodyPr>
          <a:lstStyle/>
          <a:p>
            <a:r>
              <a:rPr lang="en" sz="4500" b="1">
                <a:solidFill>
                  <a:srgbClr val="FFFFFF"/>
                </a:solidFill>
                <a:latin typeface="Palanquin Dark"/>
                <a:cs typeface="Palanquin Dark"/>
              </a:rPr>
              <a:t>REFRENCE </a:t>
            </a:r>
          </a:p>
          <a:p>
            <a:pPr marL="0" marR="0" lvl="0" indent="0" algn="l" rtl="0">
              <a:lnSpc>
                <a:spcPct val="100000"/>
              </a:lnSpc>
              <a:spcBef>
                <a:spcPts val="0"/>
              </a:spcBef>
              <a:spcAft>
                <a:spcPts val="0"/>
              </a:spcAft>
              <a:buNone/>
            </a:pPr>
            <a:endParaRPr sz="4500" b="1" i="0" u="none" strike="noStrike" cap="none">
              <a:solidFill>
                <a:srgbClr val="FFFFFF"/>
              </a:solidFill>
              <a:latin typeface="Palanquin Dark"/>
              <a:ea typeface="Palanquin Dark"/>
              <a:cs typeface="Palanquin Dark"/>
              <a:sym typeface="Palanquin Dark"/>
            </a:endParaRPr>
          </a:p>
        </p:txBody>
      </p:sp>
      <p:sp>
        <p:nvSpPr>
          <p:cNvPr id="345" name="Google Shape;345;p19">
            <a:extLst>
              <a:ext uri="{FF2B5EF4-FFF2-40B4-BE49-F238E27FC236}">
                <a16:creationId xmlns:a16="http://schemas.microsoft.com/office/drawing/2014/main" id="{AF169144-0A6A-7429-3CBE-F791A9412FCF}"/>
              </a:ext>
            </a:extLst>
          </p:cNvPr>
          <p:cNvSpPr txBox="1"/>
          <p:nvPr/>
        </p:nvSpPr>
        <p:spPr>
          <a:xfrm>
            <a:off x="2793992" y="4265295"/>
            <a:ext cx="1700311" cy="194669"/>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 sz="1100" b="0" i="0" u="none" strike="noStrike" cap="none">
                <a:solidFill>
                  <a:srgbClr val="000000"/>
                </a:solidFill>
                <a:latin typeface="Palanquin"/>
                <a:ea typeface="Palanquin"/>
                <a:cs typeface="Palanquin"/>
                <a:sym typeface="Palanquin"/>
              </a:rPr>
              <a:t>.</a:t>
            </a:r>
            <a:endParaRPr sz="700"/>
          </a:p>
        </p:txBody>
      </p:sp>
      <p:sp>
        <p:nvSpPr>
          <p:cNvPr id="2" name="TextBox 1">
            <a:extLst>
              <a:ext uri="{FF2B5EF4-FFF2-40B4-BE49-F238E27FC236}">
                <a16:creationId xmlns:a16="http://schemas.microsoft.com/office/drawing/2014/main" id="{7E01E37E-502E-58CE-0538-9583BBB95BBA}"/>
              </a:ext>
            </a:extLst>
          </p:cNvPr>
          <p:cNvSpPr txBox="1"/>
          <p:nvPr/>
        </p:nvSpPr>
        <p:spPr>
          <a:xfrm>
            <a:off x="-128067" y="709"/>
            <a:ext cx="9426829" cy="5170646"/>
          </a:xfrm>
          <a:prstGeom prst="rect">
            <a:avLst/>
          </a:prstGeom>
          <a:noFill/>
        </p:spPr>
        <p:txBody>
          <a:bodyPr wrap="square" lIns="91440" tIns="45720" rIns="91440" bIns="45720" rtlCol="0" anchor="t">
            <a:spAutoFit/>
          </a:bodyPr>
          <a:lstStyle/>
          <a:p>
            <a:endParaRPr lang="en-GB" sz="1100"/>
          </a:p>
          <a:p>
            <a:r>
              <a:rPr lang="en-GB" sz="1100"/>
              <a:t>9. National Health Service (NHS), 2025. Newborn hearing screening test. Available at:</a:t>
            </a:r>
            <a:r>
              <a:rPr lang="en-GB" sz="1100">
                <a:solidFill>
                  <a:schemeClr val="bg2"/>
                </a:solidFill>
              </a:rPr>
              <a:t> </a:t>
            </a:r>
            <a:r>
              <a:rPr lang="en-GB" sz="1100">
                <a:solidFill>
                  <a:schemeClr val="bg2"/>
                </a:solidFill>
                <a:hlinkClick r:id="rId3">
                  <a:extLst>
                    <a:ext uri="{A12FA001-AC4F-418D-AE19-62706E023703}">
                      <ahyp:hlinkClr xmlns:ahyp="http://schemas.microsoft.com/office/drawing/2018/hyperlinkcolor" val="tx"/>
                    </a:ext>
                  </a:extLst>
                </a:hlinkClick>
              </a:rPr>
              <a:t>https://www.nhs.uk/conditions/baby/newborn-screening/hearing-test/</a:t>
            </a:r>
            <a:r>
              <a:rPr lang="en-GB" sz="1100">
                <a:solidFill>
                  <a:schemeClr val="bg2"/>
                </a:solidFill>
              </a:rPr>
              <a:t> </a:t>
            </a:r>
            <a:r>
              <a:rPr lang="en-GB" sz="1100"/>
              <a:t>(Accessed: 12/03/25).</a:t>
            </a:r>
            <a:endParaRPr lang="en-US" sz="1100"/>
          </a:p>
          <a:p>
            <a:br>
              <a:rPr lang="en-GB" sz="1100"/>
            </a:br>
            <a:endParaRPr lang="en-GB" sz="1100"/>
          </a:p>
          <a:p>
            <a:r>
              <a:rPr lang="en-GB" sz="1100"/>
              <a:t>10. Public Health England, 2022. Health matters: Prevention - a life course approach. Available at: </a:t>
            </a:r>
            <a:r>
              <a:rPr lang="en-GB" sz="1100">
                <a:solidFill>
                  <a:schemeClr val="bg2"/>
                </a:solidFill>
                <a:hlinkClick r:id="rId4">
                  <a:extLst>
                    <a:ext uri="{A12FA001-AC4F-418D-AE19-62706E023703}">
                      <ahyp:hlinkClr xmlns:ahyp="http://schemas.microsoft.com/office/drawing/2018/hyperlinkcolor" val="tx"/>
                    </a:ext>
                  </a:extLst>
                </a:hlinkClick>
              </a:rPr>
              <a:t>https://www.gov.uk/government/publications/health-matters-life-course-approach-to-prevention/health-matters-prevention-a-life-course-approach</a:t>
            </a:r>
            <a:r>
              <a:rPr lang="en-GB" sz="1100">
                <a:solidFill>
                  <a:schemeClr val="bg2"/>
                </a:solidFill>
              </a:rPr>
              <a:t> </a:t>
            </a:r>
            <a:r>
              <a:rPr lang="en-GB" sz="1100"/>
              <a:t>(Accessed: 19/02/25).</a:t>
            </a:r>
            <a:endParaRPr lang="en-US" sz="1100"/>
          </a:p>
          <a:p>
            <a:br>
              <a:rPr lang="en-GB" sz="1100"/>
            </a:br>
            <a:endParaRPr lang="en-GB" sz="1100"/>
          </a:p>
          <a:p>
            <a:r>
              <a:rPr lang="en-GB" sz="1100"/>
              <a:t>11. Royal Children’s Hospital Melbourne, 2025. Poor nutrition in older children. Available at: </a:t>
            </a:r>
            <a:r>
              <a:rPr lang="en-GB" sz="1100">
                <a:solidFill>
                  <a:schemeClr val="bg2"/>
                </a:solidFill>
                <a:hlinkClick r:id="rId5">
                  <a:extLst>
                    <a:ext uri="{A12FA001-AC4F-418D-AE19-62706E023703}">
                      <ahyp:hlinkClr xmlns:ahyp="http://schemas.microsoft.com/office/drawing/2018/hyperlinkcolor" val="tx"/>
                    </a:ext>
                  </a:extLst>
                </a:hlinkClick>
              </a:rPr>
              <a:t>https://www.rch.org.au/kidsinfo/fact_sheets/Nutrition_older_children/</a:t>
            </a:r>
            <a:r>
              <a:rPr lang="en-GB" sz="1100">
                <a:solidFill>
                  <a:schemeClr val="bg2"/>
                </a:solidFill>
              </a:rPr>
              <a:t> </a:t>
            </a:r>
            <a:r>
              <a:rPr lang="en-GB" sz="1100"/>
              <a:t>(Accessed: 21/02/25).</a:t>
            </a:r>
            <a:endParaRPr lang="en-US" sz="1100"/>
          </a:p>
          <a:p>
            <a:br>
              <a:rPr lang="en-GB" sz="1100"/>
            </a:br>
            <a:endParaRPr lang="en-GB" sz="1100"/>
          </a:p>
          <a:p>
            <a:r>
              <a:rPr lang="en-GB" sz="1100"/>
              <a:t>12. The Child Protection in Sport Unit (CPSU), 2025. Deaf and disabled young people in sport. Available at: </a:t>
            </a:r>
            <a:r>
              <a:rPr lang="en-GB" sz="1100">
                <a:solidFill>
                  <a:schemeClr val="bg2"/>
                </a:solidFill>
                <a:hlinkClick r:id="rId6">
                  <a:extLst>
                    <a:ext uri="{A12FA001-AC4F-418D-AE19-62706E023703}">
                      <ahyp:hlinkClr xmlns:ahyp="http://schemas.microsoft.com/office/drawing/2018/hyperlinkcolor" val="tx"/>
                    </a:ext>
                  </a:extLst>
                </a:hlinkClick>
              </a:rPr>
              <a:t>https://thecpsu.org.uk/help-advice/topics/deaf-and-disabled/</a:t>
            </a:r>
            <a:r>
              <a:rPr lang="en-GB" sz="1100"/>
              <a:t> (Accessed: 14/03/25).</a:t>
            </a:r>
            <a:endParaRPr lang="en-US" sz="1100"/>
          </a:p>
          <a:p>
            <a:br>
              <a:rPr lang="en-GB" sz="1100"/>
            </a:br>
            <a:endParaRPr lang="en-GB" sz="1100"/>
          </a:p>
          <a:p>
            <a:r>
              <a:rPr lang="en-GB" sz="1100"/>
              <a:t>13. UK Government, 2022. The British Sign Language (BSL) report 2022. Available at: </a:t>
            </a:r>
            <a:r>
              <a:rPr lang="en-GB" sz="1100">
                <a:solidFill>
                  <a:schemeClr val="bg2"/>
                </a:solidFill>
                <a:hlinkClick r:id="rId7">
                  <a:extLst>
                    <a:ext uri="{A12FA001-AC4F-418D-AE19-62706E023703}">
                      <ahyp:hlinkClr xmlns:ahyp="http://schemas.microsoft.com/office/drawing/2018/hyperlinkcolor" val="tx"/>
                    </a:ext>
                  </a:extLst>
                </a:hlinkClick>
              </a:rPr>
              <a:t>https://www.gov.uk/government/publications/the-british-sign-language-bsl-report-2022/the-british-sign-language-bsl-report-2022</a:t>
            </a:r>
            <a:r>
              <a:rPr lang="en-GB" sz="1100">
                <a:solidFill>
                  <a:schemeClr val="bg2"/>
                </a:solidFill>
              </a:rPr>
              <a:t> </a:t>
            </a:r>
            <a:r>
              <a:rPr lang="en-GB" sz="1100"/>
              <a:t>(Accessed: 19/02/25).</a:t>
            </a:r>
            <a:endParaRPr lang="en-US" sz="1100"/>
          </a:p>
          <a:p>
            <a:br>
              <a:rPr lang="en-GB" sz="1100"/>
            </a:br>
            <a:endParaRPr lang="en-GB" sz="1100"/>
          </a:p>
          <a:p>
            <a:r>
              <a:rPr lang="en-GB" sz="1100"/>
              <a:t>14. UK Government, 2025. Newborn hearing screening programme overview. Available at: </a:t>
            </a:r>
            <a:r>
              <a:rPr lang="en-GB" sz="1100">
                <a:solidFill>
                  <a:schemeClr val="bg2"/>
                </a:solidFill>
                <a:hlinkClick r:id="rId8">
                  <a:extLst>
                    <a:ext uri="{A12FA001-AC4F-418D-AE19-62706E023703}">
                      <ahyp:hlinkClr xmlns:ahyp="http://schemas.microsoft.com/office/drawing/2018/hyperlinkcolor" val="tx"/>
                    </a:ext>
                  </a:extLst>
                </a:hlinkClick>
              </a:rPr>
              <a:t>https://www.gov.uk/guidance/newborn-hearing-screening-programme-overview#newborn-hearing-screening-tests</a:t>
            </a:r>
            <a:r>
              <a:rPr lang="en-GB" sz="1100"/>
              <a:t> (Accessed: 12/03/25).</a:t>
            </a:r>
            <a:endParaRPr lang="en-US" sz="1100"/>
          </a:p>
          <a:p>
            <a:br>
              <a:rPr lang="en-GB" sz="1100"/>
            </a:br>
            <a:endParaRPr lang="en-GB" sz="1100"/>
          </a:p>
          <a:p>
            <a:r>
              <a:rPr lang="en-GB" sz="1100"/>
              <a:t>15. Walters, M.S., De, B.P., Salit, J., Buro-Auriemma, L., Wilson, T., Rogalski, A.M., Lief, L., Hackett, N.R., Staudt, M.R., Tilley, A.E., Harvey, B., Kaner, R.J., Mezey, J.G., Ashbridge, B., Moore, M.A.S. and Crystal, R.G., 2014. Smoking accelerates aging of the small airway epithelium. Respiratory Research, 15. (Accessed: 13/03/25)</a:t>
            </a:r>
            <a:endParaRPr lang="en-US" sz="1100"/>
          </a:p>
          <a:p>
            <a:pPr algn="l"/>
            <a:endParaRPr lang="en-US" sz="1100"/>
          </a:p>
        </p:txBody>
      </p:sp>
    </p:spTree>
    <p:extLst>
      <p:ext uri="{BB962C8B-B14F-4D97-AF65-F5344CB8AC3E}">
        <p14:creationId xmlns:p14="http://schemas.microsoft.com/office/powerpoint/2010/main" val="1374622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Shape 333">
          <a:extLst>
            <a:ext uri="{FF2B5EF4-FFF2-40B4-BE49-F238E27FC236}">
              <a16:creationId xmlns:a16="http://schemas.microsoft.com/office/drawing/2014/main" id="{138C0AE7-1B44-D1F3-D30D-22F0E96FA9C0}"/>
            </a:ext>
          </a:extLst>
        </p:cNvPr>
        <p:cNvGrpSpPr/>
        <p:nvPr/>
      </p:nvGrpSpPr>
      <p:grpSpPr>
        <a:xfrm>
          <a:off x="0" y="0"/>
          <a:ext cx="0" cy="0"/>
          <a:chOff x="0" y="0"/>
          <a:chExt cx="0" cy="0"/>
        </a:xfrm>
      </p:grpSpPr>
      <p:grpSp>
        <p:nvGrpSpPr>
          <p:cNvPr id="335" name="Google Shape;335;p19">
            <a:extLst>
              <a:ext uri="{FF2B5EF4-FFF2-40B4-BE49-F238E27FC236}">
                <a16:creationId xmlns:a16="http://schemas.microsoft.com/office/drawing/2014/main" id="{BA54CFCB-6D58-A944-524B-442B552E1F9E}"/>
              </a:ext>
            </a:extLst>
          </p:cNvPr>
          <p:cNvGrpSpPr/>
          <p:nvPr/>
        </p:nvGrpSpPr>
        <p:grpSpPr>
          <a:xfrm>
            <a:off x="-128327" y="1626"/>
            <a:ext cx="9545469" cy="5284506"/>
            <a:chOff x="0" y="0"/>
            <a:chExt cx="2976657" cy="1554425"/>
          </a:xfrm>
        </p:grpSpPr>
        <p:sp>
          <p:nvSpPr>
            <p:cNvPr id="336" name="Google Shape;336;p19">
              <a:extLst>
                <a:ext uri="{FF2B5EF4-FFF2-40B4-BE49-F238E27FC236}">
                  <a16:creationId xmlns:a16="http://schemas.microsoft.com/office/drawing/2014/main" id="{2D8D1F13-FF78-41D2-3B7F-10B5200E3012}"/>
                </a:ext>
              </a:extLst>
            </p:cNvPr>
            <p:cNvSpPr/>
            <p:nvPr/>
          </p:nvSpPr>
          <p:spPr>
            <a:xfrm>
              <a:off x="0" y="0"/>
              <a:ext cx="2953694" cy="1513241"/>
            </a:xfrm>
            <a:custGeom>
              <a:avLst/>
              <a:gdLst/>
              <a:ahLst/>
              <a:cxnLst/>
              <a:rect l="l" t="t" r="r" b="b"/>
              <a:pathLst>
                <a:path w="2953694" h="1513241" extrusionOk="0">
                  <a:moveTo>
                    <a:pt x="0" y="0"/>
                  </a:moveTo>
                  <a:lnTo>
                    <a:pt x="2953694" y="0"/>
                  </a:lnTo>
                  <a:lnTo>
                    <a:pt x="2953694" y="1513241"/>
                  </a:lnTo>
                  <a:lnTo>
                    <a:pt x="0" y="1513241"/>
                  </a:lnTo>
                  <a:close/>
                </a:path>
              </a:pathLst>
            </a:custGeom>
            <a:solidFill>
              <a:srgbClr val="FFFFFF"/>
            </a:solidFill>
            <a:ln>
              <a:noFill/>
            </a:ln>
          </p:spPr>
        </p:sp>
        <p:sp>
          <p:nvSpPr>
            <p:cNvPr id="337" name="Google Shape;337;p19">
              <a:extLst>
                <a:ext uri="{FF2B5EF4-FFF2-40B4-BE49-F238E27FC236}">
                  <a16:creationId xmlns:a16="http://schemas.microsoft.com/office/drawing/2014/main" id="{61A5055A-69AE-ED0F-F867-FFC96B886FEA}"/>
                </a:ext>
              </a:extLst>
            </p:cNvPr>
            <p:cNvSpPr txBox="1"/>
            <p:nvPr/>
          </p:nvSpPr>
          <p:spPr>
            <a:xfrm>
              <a:off x="22963" y="31659"/>
              <a:ext cx="2953694" cy="1522766"/>
            </a:xfrm>
            <a:prstGeom prst="rect">
              <a:avLst/>
            </a:prstGeom>
            <a:noFill/>
            <a:ln>
              <a:noFill/>
            </a:ln>
          </p:spPr>
          <p:txBody>
            <a:bodyPr spcFirstLastPara="1" wrap="square" lIns="25400" tIns="25400" rIns="25400" bIns="25400" anchor="ctr" anchorCtr="0">
              <a:noAutofit/>
            </a:bodyPr>
            <a:lstStyle/>
            <a:p>
              <a:pPr marL="0" marR="0" lvl="0" indent="0" algn="ctr" rtl="0">
                <a:lnSpc>
                  <a:spcPct val="176166"/>
                </a:lnSpc>
                <a:spcBef>
                  <a:spcPts val="0"/>
                </a:spcBef>
                <a:spcAft>
                  <a:spcPts val="0"/>
                </a:spcAft>
                <a:buNone/>
              </a:pPr>
              <a:endParaRPr sz="900" b="0" i="0" u="none" strike="noStrike" cap="none">
                <a:solidFill>
                  <a:schemeClr val="dk1"/>
                </a:solidFill>
                <a:latin typeface="Calibri"/>
                <a:ea typeface="Calibri"/>
                <a:cs typeface="Calibri"/>
                <a:sym typeface="Calibri"/>
              </a:endParaRPr>
            </a:p>
          </p:txBody>
        </p:sp>
      </p:grpSp>
      <p:sp>
        <p:nvSpPr>
          <p:cNvPr id="343" name="Google Shape;343;p19">
            <a:extLst>
              <a:ext uri="{FF2B5EF4-FFF2-40B4-BE49-F238E27FC236}">
                <a16:creationId xmlns:a16="http://schemas.microsoft.com/office/drawing/2014/main" id="{7E73D69C-599E-F7BC-F866-E63710F444DE}"/>
              </a:ext>
            </a:extLst>
          </p:cNvPr>
          <p:cNvSpPr txBox="1"/>
          <p:nvPr/>
        </p:nvSpPr>
        <p:spPr>
          <a:xfrm>
            <a:off x="3050840" y="106637"/>
            <a:ext cx="4995600" cy="1384995"/>
          </a:xfrm>
          <a:prstGeom prst="rect">
            <a:avLst/>
          </a:prstGeom>
          <a:noFill/>
          <a:ln>
            <a:noFill/>
          </a:ln>
        </p:spPr>
        <p:txBody>
          <a:bodyPr spcFirstLastPara="1" wrap="square" lIns="0" tIns="0" rIns="0" bIns="0" anchor="t" anchorCtr="0">
            <a:spAutoFit/>
          </a:bodyPr>
          <a:lstStyle/>
          <a:p>
            <a:r>
              <a:rPr lang="en" sz="4500" b="1">
                <a:solidFill>
                  <a:srgbClr val="FFFFFF"/>
                </a:solidFill>
                <a:latin typeface="Palanquin Dark"/>
                <a:cs typeface="Palanquin Dark"/>
              </a:rPr>
              <a:t>REFRENCE </a:t>
            </a:r>
          </a:p>
          <a:p>
            <a:pPr marL="0" marR="0" lvl="0" indent="0" algn="l" rtl="0">
              <a:lnSpc>
                <a:spcPct val="100000"/>
              </a:lnSpc>
              <a:spcBef>
                <a:spcPts val="0"/>
              </a:spcBef>
              <a:spcAft>
                <a:spcPts val="0"/>
              </a:spcAft>
              <a:buNone/>
            </a:pPr>
            <a:endParaRPr sz="4500" b="1" i="0" u="none" strike="noStrike" cap="none">
              <a:solidFill>
                <a:srgbClr val="FFFFFF"/>
              </a:solidFill>
              <a:latin typeface="Palanquin Dark"/>
              <a:ea typeface="Palanquin Dark"/>
              <a:cs typeface="Palanquin Dark"/>
              <a:sym typeface="Palanquin Dark"/>
            </a:endParaRPr>
          </a:p>
        </p:txBody>
      </p:sp>
      <p:sp>
        <p:nvSpPr>
          <p:cNvPr id="345" name="Google Shape;345;p19">
            <a:extLst>
              <a:ext uri="{FF2B5EF4-FFF2-40B4-BE49-F238E27FC236}">
                <a16:creationId xmlns:a16="http://schemas.microsoft.com/office/drawing/2014/main" id="{D1C93326-6F10-3A01-9095-F408352BD068}"/>
              </a:ext>
            </a:extLst>
          </p:cNvPr>
          <p:cNvSpPr txBox="1"/>
          <p:nvPr/>
        </p:nvSpPr>
        <p:spPr>
          <a:xfrm>
            <a:off x="2793992" y="4265295"/>
            <a:ext cx="1700311" cy="194669"/>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 sz="1100" b="0" i="0" u="none" strike="noStrike" cap="none">
                <a:solidFill>
                  <a:srgbClr val="000000"/>
                </a:solidFill>
                <a:latin typeface="Palanquin"/>
                <a:ea typeface="Palanquin"/>
                <a:cs typeface="Palanquin"/>
                <a:sym typeface="Palanquin"/>
              </a:rPr>
              <a:t>.</a:t>
            </a:r>
            <a:endParaRPr sz="700"/>
          </a:p>
        </p:txBody>
      </p:sp>
      <p:sp>
        <p:nvSpPr>
          <p:cNvPr id="2" name="TextBox 1">
            <a:extLst>
              <a:ext uri="{FF2B5EF4-FFF2-40B4-BE49-F238E27FC236}">
                <a16:creationId xmlns:a16="http://schemas.microsoft.com/office/drawing/2014/main" id="{AC0E70CA-4797-65D4-3657-8C9D723907DA}"/>
              </a:ext>
            </a:extLst>
          </p:cNvPr>
          <p:cNvSpPr txBox="1"/>
          <p:nvPr/>
        </p:nvSpPr>
        <p:spPr>
          <a:xfrm>
            <a:off x="153480" y="709"/>
            <a:ext cx="9145282" cy="1107996"/>
          </a:xfrm>
          <a:prstGeom prst="rect">
            <a:avLst/>
          </a:prstGeom>
          <a:noFill/>
        </p:spPr>
        <p:txBody>
          <a:bodyPr wrap="square" lIns="91440" tIns="45720" rIns="91440" bIns="45720" rtlCol="0" anchor="t">
            <a:spAutoFit/>
          </a:bodyPr>
          <a:lstStyle/>
          <a:p>
            <a:br>
              <a:rPr lang="en-GB" sz="1100"/>
            </a:br>
            <a:r>
              <a:rPr lang="en-GB" sz="1100"/>
              <a:t>16. Yoshinaga-Itano, C., </a:t>
            </a:r>
            <a:r>
              <a:rPr lang="en-GB" sz="1100" err="1"/>
              <a:t>Manchaiah</a:t>
            </a:r>
            <a:r>
              <a:rPr lang="en-GB" sz="1100"/>
              <a:t>, V. and Hunnicutt, C., 2021. Outcomes of Universal Newborn Screening Programs: Systematic Review. Journal of Clinical Medicine, 10(13), pp. 2784. (Accessed: 12/03/25).</a:t>
            </a:r>
            <a:endParaRPr lang="en-US" sz="1100"/>
          </a:p>
          <a:p>
            <a:endParaRPr lang="en-US" sz="1100"/>
          </a:p>
          <a:p>
            <a:endParaRPr lang="en-GB" sz="1100"/>
          </a:p>
          <a:p>
            <a:pPr algn="l"/>
            <a:endParaRPr lang="en-US" sz="1100"/>
          </a:p>
        </p:txBody>
      </p:sp>
    </p:spTree>
    <p:extLst>
      <p:ext uri="{BB962C8B-B14F-4D97-AF65-F5344CB8AC3E}">
        <p14:creationId xmlns:p14="http://schemas.microsoft.com/office/powerpoint/2010/main" val="369124520"/>
      </p:ext>
    </p:extLst>
  </p:cSld>
  <p:clrMapOvr>
    <a:masterClrMapping/>
  </p:clrMapOvr>
</p:sld>
</file>

<file path=ppt/theme/theme1.xml><?xml version="1.0" encoding="utf-8"?>
<a:theme xmlns:a="http://schemas.openxmlformats.org/drawingml/2006/main" name="Simple Light">
  <a:themeElements>
    <a:clrScheme name="Simple Light">
      <a:dk1>
        <a:srgbClr val="FFFFFF"/>
      </a:dk1>
      <a:lt1>
        <a:srgbClr val="38B6FF"/>
      </a:lt1>
      <a:dk2>
        <a:srgbClr val="000000"/>
      </a:dk2>
      <a:lt2>
        <a:srgbClr val="FFFFFF"/>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13</Slides>
  <Notes>13</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Celeste Bryant (2405096)</cp:lastModifiedBy>
  <cp:revision>2</cp:revision>
  <dcterms:modified xsi:type="dcterms:W3CDTF">2025-03-14T15:53:07Z</dcterms:modified>
</cp:coreProperties>
</file>