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93" r:id="rId7"/>
    <p:sldId id="292" r:id="rId8"/>
    <p:sldId id="261" r:id="rId9"/>
    <p:sldId id="264" r:id="rId10"/>
    <p:sldId id="294" r:id="rId11"/>
    <p:sldId id="262" r:id="rId12"/>
    <p:sldId id="263" r:id="rId13"/>
    <p:sldId id="265" r:id="rId14"/>
    <p:sldId id="266" r:id="rId15"/>
    <p:sldId id="267" r:id="rId16"/>
    <p:sldId id="268" r:id="rId17"/>
    <p:sldId id="269" r:id="rId18"/>
    <p:sldId id="271" r:id="rId19"/>
    <p:sldId id="272" r:id="rId20"/>
    <p:sldId id="273" r:id="rId21"/>
    <p:sldId id="274" r:id="rId22"/>
    <p:sldId id="277" r:id="rId23"/>
    <p:sldId id="278" r:id="rId24"/>
    <p:sldId id="291" r:id="rId25"/>
    <p:sldId id="279" r:id="rId26"/>
    <p:sldId id="282" r:id="rId27"/>
    <p:sldId id="280" r:id="rId28"/>
    <p:sldId id="297" r:id="rId29"/>
    <p:sldId id="298" r:id="rId30"/>
    <p:sldId id="299" r:id="rId31"/>
    <p:sldId id="283" r:id="rId32"/>
    <p:sldId id="284" r:id="rId33"/>
    <p:sldId id="285" r:id="rId34"/>
    <p:sldId id="286" r:id="rId35"/>
    <p:sldId id="296" r:id="rId36"/>
    <p:sldId id="295" r:id="rId37"/>
    <p:sldId id="287" r:id="rId38"/>
    <p:sldId id="288" r:id="rId39"/>
    <p:sldId id="290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 varScale="1"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Relationship Id="rId4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3C090-38C0-CE4B-BD30-FD702D5CB072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61DD1-5911-C048-BD85-F814F6D64A8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Relationship Id="rId3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3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gi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Relationship Id="rId3" Type="http://schemas.openxmlformats.org/officeDocument/2006/relationships/image" Target="../media/image21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Relationship Id="rId3" Type="http://schemas.openxmlformats.org/officeDocument/2006/relationships/image" Target="../media/image28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Dadl</a:t>
            </a:r>
            <a:r>
              <a:rPr lang="en-US" dirty="0" smtClean="0"/>
              <a:t> a </a:t>
            </a:r>
            <a:r>
              <a:rPr lang="en-US" dirty="0" err="1" smtClean="0"/>
              <a:t>Deialog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yr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Cyflwyniad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sz="4211" dirty="0" smtClean="0"/>
              <a:t>Yr </a:t>
            </a:r>
            <a:r>
              <a:rPr lang="en-US" sz="4211" dirty="0" err="1" smtClean="0"/>
              <a:t>Oesoedd</a:t>
            </a:r>
            <a:r>
              <a:rPr lang="en-US" sz="4211" dirty="0" smtClean="0"/>
              <a:t> </a:t>
            </a:r>
            <a:r>
              <a:rPr lang="en-US" sz="4211" dirty="0" err="1" smtClean="0"/>
              <a:t>Canol</a:t>
            </a:r>
            <a:r>
              <a:rPr lang="en-US" sz="4211" dirty="0" smtClean="0"/>
              <a:t>: 10fed- 16eg </a:t>
            </a:r>
            <a:r>
              <a:rPr lang="en-US" sz="4211" dirty="0" err="1" smtClean="0"/>
              <a:t>canrif</a:t>
            </a:r>
            <a:r>
              <a:rPr lang="en-US" sz="4211" dirty="0" smtClean="0"/>
              <a:t>.</a:t>
            </a:r>
          </a:p>
          <a:p>
            <a:r>
              <a:rPr lang="en-US" sz="4211" dirty="0" err="1" smtClean="0"/>
              <a:t>Cyfnod</a:t>
            </a:r>
            <a:r>
              <a:rPr lang="en-US" sz="4211" dirty="0" smtClean="0"/>
              <a:t> </a:t>
            </a:r>
            <a:r>
              <a:rPr lang="en-US" sz="4211" dirty="0" err="1" smtClean="0"/>
              <a:t>pur</a:t>
            </a:r>
            <a:r>
              <a:rPr lang="en-US" sz="4211" dirty="0" smtClean="0"/>
              <a:t> </a:t>
            </a:r>
            <a:r>
              <a:rPr lang="en-US" sz="4211" dirty="0" err="1" smtClean="0"/>
              <a:t>heddychlon</a:t>
            </a:r>
            <a:r>
              <a:rPr lang="en-US" sz="4211" dirty="0" smtClean="0"/>
              <a:t> </a:t>
            </a:r>
            <a:r>
              <a:rPr lang="en-US" sz="4211" dirty="0" err="1" smtClean="0"/>
              <a:t>rhwng</a:t>
            </a:r>
            <a:r>
              <a:rPr lang="en-US" sz="4211" dirty="0" smtClean="0"/>
              <a:t> 600 a 1000 OC; </a:t>
            </a:r>
            <a:r>
              <a:rPr lang="en-US" sz="4211" dirty="0" err="1" smtClean="0"/>
              <a:t>hawliau’r</a:t>
            </a:r>
            <a:r>
              <a:rPr lang="en-US" sz="4211" dirty="0" smtClean="0"/>
              <a:t> </a:t>
            </a:r>
            <a:r>
              <a:rPr lang="en-US" sz="4211" dirty="0" err="1" smtClean="0"/>
              <a:t>Iddewon</a:t>
            </a:r>
            <a:r>
              <a:rPr lang="en-US" sz="4211" dirty="0" smtClean="0"/>
              <a:t> </a:t>
            </a:r>
            <a:r>
              <a:rPr lang="en-US" sz="4211" dirty="0" err="1" smtClean="0"/>
              <a:t>yn</a:t>
            </a:r>
            <a:r>
              <a:rPr lang="en-US" sz="4211" dirty="0" smtClean="0"/>
              <a:t> </a:t>
            </a:r>
            <a:r>
              <a:rPr lang="en-US" sz="4211" dirty="0" err="1" smtClean="0"/>
              <a:t>cael</a:t>
            </a:r>
            <a:r>
              <a:rPr lang="en-US" sz="4211" dirty="0" smtClean="0"/>
              <a:t> </a:t>
            </a:r>
            <a:r>
              <a:rPr lang="en-US" sz="4211" dirty="0" err="1" smtClean="0"/>
              <a:t>eu</a:t>
            </a:r>
            <a:r>
              <a:rPr lang="en-US" sz="4211" dirty="0" smtClean="0"/>
              <a:t> </a:t>
            </a:r>
            <a:r>
              <a:rPr lang="en-US" sz="4211" dirty="0" err="1" smtClean="0"/>
              <a:t>hamddiffyn</a:t>
            </a:r>
            <a:r>
              <a:rPr lang="en-US" sz="4211" dirty="0" smtClean="0"/>
              <a:t>.</a:t>
            </a:r>
          </a:p>
          <a:p>
            <a:r>
              <a:rPr lang="en-US" sz="4211" dirty="0" err="1" smtClean="0"/>
              <a:t>Agweddau</a:t>
            </a:r>
            <a:r>
              <a:rPr lang="en-US" sz="4211" dirty="0" smtClean="0"/>
              <a:t> </a:t>
            </a:r>
            <a:r>
              <a:rPr lang="en-US" sz="4211" dirty="0" err="1" smtClean="0"/>
              <a:t>tuag</a:t>
            </a:r>
            <a:r>
              <a:rPr lang="en-US" sz="4211" dirty="0" smtClean="0"/>
              <a:t> at yr </a:t>
            </a:r>
            <a:r>
              <a:rPr lang="en-US" sz="4211" dirty="0" err="1" smtClean="0"/>
              <a:t>Iddewon</a:t>
            </a:r>
            <a:r>
              <a:rPr lang="en-US" sz="4211" dirty="0" smtClean="0"/>
              <a:t> </a:t>
            </a:r>
            <a:r>
              <a:rPr lang="en-US" sz="4211" dirty="0" err="1" smtClean="0"/>
              <a:t>yn</a:t>
            </a:r>
            <a:r>
              <a:rPr lang="en-US" sz="4211" dirty="0" smtClean="0"/>
              <a:t> </a:t>
            </a:r>
            <a:r>
              <a:rPr lang="en-US" sz="4211" dirty="0" err="1" smtClean="0"/>
              <a:t>gwaethygu</a:t>
            </a:r>
            <a:r>
              <a:rPr lang="en-US" sz="4211" dirty="0" smtClean="0"/>
              <a:t>:</a:t>
            </a:r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</a:t>
            </a:r>
            <a:r>
              <a:rPr lang="en-US" sz="3789" dirty="0" smtClean="0">
                <a:solidFill>
                  <a:srgbClr val="FFFF00"/>
                </a:solidFill>
              </a:rPr>
              <a:t>- </a:t>
            </a:r>
            <a:r>
              <a:rPr lang="en-US" sz="3789" dirty="0" err="1" smtClean="0">
                <a:solidFill>
                  <a:srgbClr val="FFFF00"/>
                </a:solidFill>
              </a:rPr>
              <a:t>awdurdodau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lleol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yn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gwahardd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Iddewiaeth</a:t>
            </a:r>
            <a:endParaRPr lang="en-US" sz="3789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3789" dirty="0" smtClean="0">
                <a:solidFill>
                  <a:srgbClr val="FFFF00"/>
                </a:solidFill>
              </a:rPr>
              <a:t>	- </a:t>
            </a:r>
            <a:r>
              <a:rPr lang="en-US" sz="3789" dirty="0" err="1" smtClean="0">
                <a:solidFill>
                  <a:srgbClr val="FFFF00"/>
                </a:solidFill>
              </a:rPr>
              <a:t>cau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synagogau</a:t>
            </a:r>
            <a:endParaRPr lang="en-US" sz="3789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3789" dirty="0" smtClean="0">
                <a:solidFill>
                  <a:srgbClr val="FFFF00"/>
                </a:solidFill>
              </a:rPr>
              <a:t>	- </a:t>
            </a:r>
            <a:r>
              <a:rPr lang="en-US" sz="3789" dirty="0" err="1" smtClean="0">
                <a:solidFill>
                  <a:srgbClr val="FFFF00"/>
                </a:solidFill>
              </a:rPr>
              <a:t>gwthio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bedydd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ar</a:t>
            </a:r>
            <a:r>
              <a:rPr lang="en-US" sz="3789" dirty="0" smtClean="0">
                <a:solidFill>
                  <a:srgbClr val="FFFF00"/>
                </a:solidFill>
              </a:rPr>
              <a:t> </a:t>
            </a:r>
            <a:r>
              <a:rPr lang="en-US" sz="3789" dirty="0" err="1" smtClean="0">
                <a:solidFill>
                  <a:srgbClr val="FFFF00"/>
                </a:solidFill>
              </a:rPr>
              <a:t>Iddewon</a:t>
            </a:r>
            <a:r>
              <a:rPr lang="en-US" sz="3789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sz="4211" dirty="0" err="1" smtClean="0"/>
              <a:t>Pedwerydd</a:t>
            </a:r>
            <a:r>
              <a:rPr lang="en-US" sz="4211" dirty="0" smtClean="0"/>
              <a:t> </a:t>
            </a:r>
            <a:r>
              <a:rPr lang="en-US" sz="4211" dirty="0" err="1" smtClean="0"/>
              <a:t>Cyngor</a:t>
            </a:r>
            <a:r>
              <a:rPr lang="en-US" sz="4211" dirty="0" smtClean="0"/>
              <a:t> Lateran (1215) </a:t>
            </a:r>
            <a:r>
              <a:rPr lang="en-US" sz="4211" dirty="0" err="1" smtClean="0"/>
              <a:t>o</a:t>
            </a:r>
            <a:r>
              <a:rPr lang="en-US" sz="4211" dirty="0" smtClean="0"/>
              <a:t> </a:t>
            </a:r>
            <a:r>
              <a:rPr lang="en-US" sz="4211" dirty="0" err="1" smtClean="0"/>
              <a:t>dan</a:t>
            </a:r>
            <a:r>
              <a:rPr lang="en-US" sz="4211" dirty="0" smtClean="0"/>
              <a:t> </a:t>
            </a:r>
            <a:r>
              <a:rPr lang="en-US" sz="4211" dirty="0" err="1" smtClean="0"/>
              <a:t>gyfarwyddyd</a:t>
            </a:r>
            <a:r>
              <a:rPr lang="en-US" sz="4211" dirty="0" smtClean="0"/>
              <a:t> </a:t>
            </a:r>
            <a:r>
              <a:rPr lang="en-US" sz="4211" dirty="0" err="1" smtClean="0"/>
              <a:t>Innosent</a:t>
            </a:r>
            <a:r>
              <a:rPr lang="en-US" sz="4211" dirty="0" smtClean="0"/>
              <a:t> III: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3273" dirty="0" smtClean="0">
                <a:solidFill>
                  <a:srgbClr val="FFFF00"/>
                </a:solidFill>
              </a:rPr>
              <a:t>- </a:t>
            </a:r>
            <a:r>
              <a:rPr lang="en-US" sz="4500" dirty="0" err="1" smtClean="0">
                <a:solidFill>
                  <a:srgbClr val="FFFF00"/>
                </a:solidFill>
              </a:rPr>
              <a:t>gwahardd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Iddewon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rhag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ymddangos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gyhoeddus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ystod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gwyl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Pasg</a:t>
            </a:r>
            <a:r>
              <a:rPr lang="en-US" sz="4500" dirty="0" smtClean="0">
                <a:solidFill>
                  <a:srgbClr val="FFFF00"/>
                </a:solidFill>
              </a:rPr>
              <a:t> (</a:t>
            </a:r>
            <a:r>
              <a:rPr lang="en-US" sz="4500" dirty="0" err="1" smtClean="0">
                <a:solidFill>
                  <a:srgbClr val="FFFF00"/>
                </a:solidFill>
              </a:rPr>
              <a:t>yn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enwedig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ar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ddydd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Gwener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Groglith</a:t>
            </a:r>
            <a:r>
              <a:rPr lang="en-US" sz="4500" dirty="0" smtClean="0">
                <a:solidFill>
                  <a:srgbClr val="FFFF00"/>
                </a:solidFill>
              </a:rPr>
              <a:t>)</a:t>
            </a:r>
          </a:p>
          <a:p>
            <a:pPr>
              <a:buNone/>
            </a:pPr>
            <a:r>
              <a:rPr lang="en-US" sz="4500" dirty="0" smtClean="0">
                <a:solidFill>
                  <a:srgbClr val="FFFF00"/>
                </a:solidFill>
              </a:rPr>
              <a:t>	- </a:t>
            </a:r>
            <a:r>
              <a:rPr lang="en-US" sz="4500" dirty="0" err="1" smtClean="0">
                <a:solidFill>
                  <a:srgbClr val="FFFF00"/>
                </a:solidFill>
              </a:rPr>
              <a:t>mynnu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bod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Iddewon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yn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gwisg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dillad</a:t>
            </a:r>
            <a:r>
              <a:rPr lang="en-US" sz="4500" dirty="0" smtClean="0">
                <a:solidFill>
                  <a:srgbClr val="FFFF00"/>
                </a:solidFill>
              </a:rPr>
              <a:t> </a:t>
            </a:r>
            <a:r>
              <a:rPr lang="en-US" sz="4500" dirty="0" err="1" smtClean="0">
                <a:solidFill>
                  <a:srgbClr val="FFFF00"/>
                </a:solidFill>
              </a:rPr>
              <a:t>arbennig</a:t>
            </a:r>
            <a:r>
              <a:rPr lang="en-US" sz="45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CCFFCC"/>
                </a:solidFill>
              </a:rPr>
              <a:t>	</a:t>
            </a:r>
            <a:r>
              <a:rPr lang="en-US" sz="4500" dirty="0" err="1" smtClean="0">
                <a:solidFill>
                  <a:srgbClr val="CCFFCC"/>
                </a:solidFill>
              </a:rPr>
              <a:t>Gwnaeth</a:t>
            </a:r>
            <a:r>
              <a:rPr lang="en-US" sz="4500" dirty="0" smtClean="0">
                <a:solidFill>
                  <a:srgbClr val="CCFFCC"/>
                </a:solidFill>
              </a:rPr>
              <a:t> yr </a:t>
            </a:r>
            <a:r>
              <a:rPr lang="en-US" sz="4500" dirty="0" err="1" smtClean="0">
                <a:solidFill>
                  <a:srgbClr val="CCFFCC"/>
                </a:solidFill>
              </a:rPr>
              <a:t>Arglwydd</a:t>
            </a:r>
            <a:r>
              <a:rPr lang="en-US" sz="4500" dirty="0" smtClean="0">
                <a:solidFill>
                  <a:srgbClr val="CCFFCC"/>
                </a:solidFill>
              </a:rPr>
              <a:t> Cain </a:t>
            </a:r>
            <a:r>
              <a:rPr lang="en-US" sz="4500" dirty="0" err="1" smtClean="0">
                <a:solidFill>
                  <a:srgbClr val="CCFFCC"/>
                </a:solidFill>
              </a:rPr>
              <a:t>yn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grwydryn</a:t>
            </a:r>
            <a:r>
              <a:rPr lang="en-US" sz="4500" dirty="0" smtClean="0">
                <a:solidFill>
                  <a:srgbClr val="CCFFCC"/>
                </a:solidFill>
              </a:rPr>
              <a:t> a </a:t>
            </a:r>
            <a:r>
              <a:rPr lang="en-US" sz="4500" dirty="0" err="1" smtClean="0">
                <a:solidFill>
                  <a:srgbClr val="CCFFCC"/>
                </a:solidFill>
              </a:rPr>
              <a:t>ffoadur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ar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y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ddaear</a:t>
            </a:r>
            <a:r>
              <a:rPr lang="en-US" sz="4500" dirty="0" smtClean="0">
                <a:solidFill>
                  <a:srgbClr val="CCFFCC"/>
                </a:solidFill>
              </a:rPr>
              <a:t>, </a:t>
            </a:r>
            <a:r>
              <a:rPr lang="en-US" sz="4500" dirty="0" err="1" smtClean="0">
                <a:solidFill>
                  <a:srgbClr val="CCFFCC"/>
                </a:solidFill>
              </a:rPr>
              <a:t>ond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gosododd</a:t>
            </a:r>
            <a:r>
              <a:rPr lang="en-US" sz="4500" dirty="0" smtClean="0">
                <a:solidFill>
                  <a:srgbClr val="CCFFCC"/>
                </a:solidFill>
              </a:rPr>
              <a:t>  nod </a:t>
            </a:r>
            <a:r>
              <a:rPr lang="en-US" sz="4500" dirty="0" err="1" smtClean="0">
                <a:solidFill>
                  <a:srgbClr val="CCFFCC"/>
                </a:solidFill>
              </a:rPr>
              <a:t>arno</a:t>
            </a:r>
            <a:r>
              <a:rPr lang="en-US" sz="4500" dirty="0" smtClean="0">
                <a:solidFill>
                  <a:srgbClr val="CCFFCC"/>
                </a:solidFill>
              </a:rPr>
              <a:t>, </a:t>
            </a:r>
            <a:r>
              <a:rPr lang="en-US" sz="4500" dirty="0" err="1" smtClean="0">
                <a:solidFill>
                  <a:srgbClr val="CCFFCC"/>
                </a:solidFill>
              </a:rPr>
              <a:t>gan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wneud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i’w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ben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ysgwyd</a:t>
            </a:r>
            <a:r>
              <a:rPr lang="en-US" sz="4500" dirty="0" smtClean="0">
                <a:solidFill>
                  <a:srgbClr val="CCFFCC"/>
                </a:solidFill>
              </a:rPr>
              <a:t>, </a:t>
            </a:r>
            <a:r>
              <a:rPr lang="en-US" sz="4500" dirty="0" err="1" smtClean="0">
                <a:solidFill>
                  <a:srgbClr val="CCFFCC"/>
                </a:solidFill>
              </a:rPr>
              <a:t>rhag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</a:t>
            </a:r>
            <a:r>
              <a:rPr lang="en-US" sz="4500" dirty="0" smtClean="0">
                <a:solidFill>
                  <a:srgbClr val="CCFFCC"/>
                </a:solidFill>
              </a:rPr>
              <a:t> neb a </a:t>
            </a:r>
            <a:r>
              <a:rPr lang="en-US" sz="4500" dirty="0" err="1" smtClean="0">
                <a:solidFill>
                  <a:srgbClr val="CCFFCC"/>
                </a:solidFill>
              </a:rPr>
              <a:t>ddoi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ar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ei</a:t>
            </a:r>
            <a:r>
              <a:rPr lang="en-US" sz="4500" dirty="0" smtClean="0">
                <a:solidFill>
                  <a:srgbClr val="CCFFCC"/>
                </a:solidFill>
              </a:rPr>
              <a:t> draws </a:t>
            </a:r>
            <a:r>
              <a:rPr lang="en-US" sz="4500" dirty="0" err="1" smtClean="0">
                <a:solidFill>
                  <a:srgbClr val="CCFFCC"/>
                </a:solidFill>
              </a:rPr>
              <a:t>ei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ladd</a:t>
            </a:r>
            <a:r>
              <a:rPr lang="en-US" sz="4500" dirty="0" smtClean="0">
                <a:solidFill>
                  <a:srgbClr val="CCFFCC"/>
                </a:solidFill>
              </a:rPr>
              <a:t>. </a:t>
            </a:r>
            <a:r>
              <a:rPr lang="en-US" sz="4500" dirty="0" err="1" smtClean="0">
                <a:solidFill>
                  <a:srgbClr val="CCFFCC"/>
                </a:solidFill>
              </a:rPr>
              <a:t>Eto</a:t>
            </a:r>
            <a:r>
              <a:rPr lang="en-US" sz="4500" dirty="0" smtClean="0">
                <a:solidFill>
                  <a:srgbClr val="CCFFCC"/>
                </a:solidFill>
              </a:rPr>
              <a:t>, </a:t>
            </a:r>
            <a:r>
              <a:rPr lang="en-US" sz="4500" dirty="0" err="1" smtClean="0">
                <a:solidFill>
                  <a:srgbClr val="CCFFCC"/>
                </a:solidFill>
              </a:rPr>
              <a:t>er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na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ddylid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lladd</a:t>
            </a:r>
            <a:r>
              <a:rPr lang="en-US" sz="4500" dirty="0" smtClean="0">
                <a:solidFill>
                  <a:srgbClr val="CCFFCC"/>
                </a:solidFill>
              </a:rPr>
              <a:t> yr </a:t>
            </a:r>
            <a:r>
              <a:rPr lang="en-US" sz="4500" dirty="0" err="1" smtClean="0">
                <a:solidFill>
                  <a:srgbClr val="CCFFCC"/>
                </a:solidFill>
              </a:rPr>
              <a:t>Iddewon</a:t>
            </a:r>
            <a:r>
              <a:rPr lang="en-US" sz="4500" dirty="0" smtClean="0">
                <a:solidFill>
                  <a:srgbClr val="CCFFCC"/>
                </a:solidFill>
              </a:rPr>
              <a:t> am </a:t>
            </a:r>
            <a:r>
              <a:rPr lang="en-US" sz="4500" dirty="0" err="1" smtClean="0">
                <a:solidFill>
                  <a:srgbClr val="CCFFCC"/>
                </a:solidFill>
              </a:rPr>
              <a:t>dywallt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gwaed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Iesu</a:t>
            </a:r>
            <a:r>
              <a:rPr lang="en-US" sz="4500" dirty="0" smtClean="0">
                <a:solidFill>
                  <a:srgbClr val="CCFFCC"/>
                </a:solidFill>
              </a:rPr>
              <a:t> Grist… </a:t>
            </a:r>
            <a:r>
              <a:rPr lang="en-US" sz="4500" dirty="0" err="1" smtClean="0">
                <a:solidFill>
                  <a:srgbClr val="CCFFCC"/>
                </a:solidFill>
              </a:rPr>
              <a:t>rhaid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iddynt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grwydro’r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ddaear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nes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eu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bod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yn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llawn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cywilydd</a:t>
            </a:r>
            <a:r>
              <a:rPr lang="en-US" sz="4500" dirty="0" smtClean="0">
                <a:solidFill>
                  <a:srgbClr val="CCFFCC"/>
                </a:solidFill>
              </a:rPr>
              <a:t> ac </a:t>
            </a:r>
            <a:r>
              <a:rPr lang="en-US" sz="4500" dirty="0" err="1" smtClean="0">
                <a:solidFill>
                  <a:srgbClr val="CCFFCC"/>
                </a:solidFill>
              </a:rPr>
              <a:t>yn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barod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alw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ar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enw</a:t>
            </a:r>
            <a:r>
              <a:rPr lang="en-US" sz="4500" dirty="0" smtClean="0">
                <a:solidFill>
                  <a:srgbClr val="CCFFCC"/>
                </a:solidFill>
              </a:rPr>
              <a:t> </a:t>
            </a:r>
            <a:r>
              <a:rPr lang="en-US" sz="4500" dirty="0" err="1" smtClean="0">
                <a:solidFill>
                  <a:srgbClr val="CCFFCC"/>
                </a:solidFill>
              </a:rPr>
              <a:t>Iesu</a:t>
            </a:r>
            <a:r>
              <a:rPr lang="en-US" sz="4500" dirty="0" smtClean="0">
                <a:solidFill>
                  <a:srgbClr val="CCFFCC"/>
                </a:solidFill>
              </a:rPr>
              <a:t> Grist yr </a:t>
            </a:r>
            <a:r>
              <a:rPr lang="en-US" sz="4500" dirty="0" err="1" smtClean="0">
                <a:solidFill>
                  <a:srgbClr val="CCFFCC"/>
                </a:solidFill>
              </a:rPr>
              <a:t>Arglwydd</a:t>
            </a:r>
            <a:r>
              <a:rPr lang="en-US" sz="4500" dirty="0" smtClean="0">
                <a:solidFill>
                  <a:srgbClr val="CCFFCC"/>
                </a:solidFill>
              </a:rPr>
              <a:t> (</a:t>
            </a:r>
            <a:r>
              <a:rPr lang="en-US" sz="4500" dirty="0" err="1" smtClean="0">
                <a:solidFill>
                  <a:srgbClr val="CCFFCC"/>
                </a:solidFill>
              </a:rPr>
              <a:t>Innosent</a:t>
            </a:r>
            <a:r>
              <a:rPr lang="en-US" sz="4500" dirty="0" smtClean="0">
                <a:solidFill>
                  <a:srgbClr val="CCFFCC"/>
                </a:solidFill>
              </a:rPr>
              <a:t> III).</a:t>
            </a:r>
            <a:endParaRPr lang="en-US" sz="4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‘</a:t>
            </a:r>
            <a:r>
              <a:rPr lang="en-US" dirty="0" err="1" smtClean="0"/>
              <a:t>Gwisg</a:t>
            </a:r>
            <a:r>
              <a:rPr lang="en-US" dirty="0" smtClean="0"/>
              <a:t> yr </a:t>
            </a:r>
            <a:r>
              <a:rPr lang="en-US" dirty="0" err="1" smtClean="0"/>
              <a:t>Iddew</a:t>
            </a:r>
            <a:r>
              <a:rPr lang="en-US" dirty="0" smtClean="0"/>
              <a:t>’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2222" dirty="0" err="1" smtClean="0"/>
              <a:t>Benthycwyr</a:t>
            </a:r>
            <a:r>
              <a:rPr lang="en-US" sz="2222" dirty="0" smtClean="0"/>
              <a:t> </a:t>
            </a:r>
            <a:r>
              <a:rPr lang="en-US" sz="2222" dirty="0" err="1" smtClean="0"/>
              <a:t>arian</a:t>
            </a:r>
            <a:r>
              <a:rPr lang="en-US" sz="2222" dirty="0" smtClean="0"/>
              <a:t> </a:t>
            </a:r>
            <a:r>
              <a:rPr lang="en-US" sz="2222" dirty="0" err="1" smtClean="0"/>
              <a:t>Iddewig</a:t>
            </a:r>
            <a:r>
              <a:rPr lang="en-US" sz="2222" dirty="0" smtClean="0"/>
              <a:t> (</a:t>
            </a:r>
            <a:r>
              <a:rPr lang="en-US" sz="2222" dirty="0" err="1" smtClean="0"/>
              <a:t>Ffrainc</a:t>
            </a:r>
            <a:r>
              <a:rPr lang="en-US" sz="2222" dirty="0" smtClean="0"/>
              <a:t>): het </a:t>
            </a:r>
            <a:r>
              <a:rPr lang="en-US" sz="2222" dirty="0" err="1" smtClean="0"/>
              <a:t>pigfain</a:t>
            </a:r>
            <a:r>
              <a:rPr lang="en-US" sz="2222" dirty="0" smtClean="0"/>
              <a:t> a </a:t>
            </a:r>
            <a:r>
              <a:rPr lang="en-US" sz="2222" dirty="0" err="1" smtClean="0"/>
              <a:t>chylch</a:t>
            </a:r>
            <a:r>
              <a:rPr lang="en-US" sz="2222" dirty="0" smtClean="0"/>
              <a:t> </a:t>
            </a:r>
            <a:r>
              <a:rPr lang="en-US" sz="2222" dirty="0" err="1" smtClean="0"/>
              <a:t>o</a:t>
            </a:r>
            <a:r>
              <a:rPr lang="en-US" sz="2222" dirty="0" smtClean="0"/>
              <a:t> </a:t>
            </a:r>
            <a:r>
              <a:rPr lang="en-US" sz="2222" dirty="0" err="1" smtClean="0"/>
              <a:t>frethyn</a:t>
            </a:r>
            <a:r>
              <a:rPr lang="en-US" sz="2222" dirty="0" smtClean="0"/>
              <a:t> </a:t>
            </a:r>
            <a:r>
              <a:rPr lang="en-US" sz="2222" dirty="0" err="1" smtClean="0"/>
              <a:t>coch/melyn</a:t>
            </a:r>
            <a:r>
              <a:rPr lang="en-US" sz="2222" dirty="0" smtClean="0"/>
              <a:t> </a:t>
            </a:r>
            <a:r>
              <a:rPr lang="en-US" sz="2222" dirty="0" err="1" smtClean="0"/>
              <a:t>wedi’i</a:t>
            </a:r>
            <a:r>
              <a:rPr lang="en-US" sz="2222" dirty="0" smtClean="0"/>
              <a:t> </a:t>
            </a:r>
            <a:r>
              <a:rPr lang="en-US" sz="2222" dirty="0" err="1" smtClean="0"/>
              <a:t>wnio</a:t>
            </a:r>
            <a:r>
              <a:rPr lang="en-US" sz="2222" dirty="0" smtClean="0"/>
              <a:t> </a:t>
            </a:r>
            <a:r>
              <a:rPr lang="en-US" sz="2222" dirty="0" err="1" smtClean="0"/>
              <a:t>ar</a:t>
            </a:r>
            <a:r>
              <a:rPr lang="en-US" sz="2222" dirty="0" smtClean="0"/>
              <a:t> </a:t>
            </a:r>
            <a:r>
              <a:rPr lang="en-US" sz="2222" dirty="0" err="1" smtClean="0"/>
              <a:t>y</a:t>
            </a:r>
            <a:r>
              <a:rPr lang="en-US" sz="2222" dirty="0" smtClean="0"/>
              <a:t> </a:t>
            </a:r>
            <a:r>
              <a:rPr lang="en-US" sz="2222" dirty="0" err="1" smtClean="0"/>
              <a:t>gôt</a:t>
            </a:r>
            <a:r>
              <a:rPr lang="en-US" sz="2222" dirty="0" smtClean="0"/>
              <a:t>.</a:t>
            </a:r>
            <a:endParaRPr lang="en-US" sz="2222" dirty="0"/>
          </a:p>
        </p:txBody>
      </p:sp>
      <p:pic>
        <p:nvPicPr>
          <p:cNvPr id="4" name="Content Placeholder 3" descr="1. Jewish moneylenders.medieval franc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200" y="2133600"/>
            <a:ext cx="4838700" cy="3733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‘Het yr </a:t>
            </a:r>
            <a:r>
              <a:rPr lang="en-US" dirty="0" err="1" smtClean="0"/>
              <a:t>Iddew</a:t>
            </a:r>
            <a:r>
              <a:rPr lang="en-US" dirty="0" smtClean="0"/>
              <a:t>’ (</a:t>
            </a:r>
            <a:r>
              <a:rPr lang="en-US" dirty="0" err="1" smtClean="0"/>
              <a:t>Judenhüte</a:t>
            </a:r>
            <a:r>
              <a:rPr lang="en-US" dirty="0" smtClean="0"/>
              <a:t> - 1493)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 descr="3. Jewish hat.Christian painting.149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3200" y="1417638"/>
            <a:ext cx="330191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‘Het yr </a:t>
            </a:r>
            <a:r>
              <a:rPr lang="en-US" dirty="0" err="1" smtClean="0"/>
              <a:t>Iddew</a:t>
            </a:r>
            <a:r>
              <a:rPr lang="en-US" dirty="0" smtClean="0"/>
              <a:t>’</a:t>
            </a:r>
            <a:br>
              <a:rPr lang="en-US" dirty="0" smtClean="0"/>
            </a:br>
            <a:r>
              <a:rPr lang="en-US" sz="3200" dirty="0" err="1" smtClean="0"/>
              <a:t>Beibl</a:t>
            </a:r>
            <a:r>
              <a:rPr lang="en-US" sz="3200" dirty="0" smtClean="0"/>
              <a:t> Regensburg, </a:t>
            </a:r>
            <a:r>
              <a:rPr lang="en-US" sz="3200" dirty="0" err="1" smtClean="0"/>
              <a:t>o</a:t>
            </a:r>
            <a:r>
              <a:rPr lang="en-US" sz="3200" dirty="0" smtClean="0"/>
              <a:t> </a:t>
            </a:r>
            <a:r>
              <a:rPr lang="en-US" sz="3200" dirty="0" err="1" smtClean="0"/>
              <a:t>gwmpas</a:t>
            </a:r>
            <a:r>
              <a:rPr lang="en-US" sz="3200" dirty="0" smtClean="0"/>
              <a:t> 1300</a:t>
            </a:r>
            <a:endParaRPr lang="en-US" dirty="0"/>
          </a:p>
        </p:txBody>
      </p:sp>
      <p:pic>
        <p:nvPicPr>
          <p:cNvPr id="4" name="Content Placeholder 3" descr="3. Jewish hat.Regensburg Pentateuch.ca.130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93622" y="1752600"/>
            <a:ext cx="335675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Pregethu</a:t>
            </a:r>
            <a:r>
              <a:rPr lang="en-US" dirty="0" smtClean="0"/>
              <a:t> </a:t>
            </a:r>
            <a:r>
              <a:rPr lang="en-US" dirty="0" err="1" smtClean="0"/>
              <a:t>gorfodol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hannog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dderbyn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.</a:t>
            </a:r>
          </a:p>
          <a:p>
            <a:r>
              <a:rPr lang="en-US" dirty="0" smtClean="0"/>
              <a:t>Dull </a:t>
            </a:r>
            <a:r>
              <a:rPr lang="en-US" dirty="0" err="1" smtClean="0"/>
              <a:t>poblogaidd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urddau’r</a:t>
            </a:r>
            <a:r>
              <a:rPr lang="en-US" dirty="0" smtClean="0"/>
              <a:t> </a:t>
            </a:r>
            <a:r>
              <a:rPr lang="en-US" dirty="0" err="1" smtClean="0"/>
              <a:t>Ffransiciaid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Dominiciaid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Polisi</a:t>
            </a:r>
            <a:r>
              <a:rPr lang="en-US" dirty="0" smtClean="0"/>
              <a:t> </a:t>
            </a:r>
            <a:r>
              <a:rPr lang="en-US" dirty="0" err="1" smtClean="0"/>
              <a:t>swyddogol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Rhufain</a:t>
            </a:r>
            <a:r>
              <a:rPr lang="en-US" dirty="0" smtClean="0"/>
              <a:t> am </a:t>
            </a:r>
            <a:r>
              <a:rPr lang="en-US" dirty="0" err="1" smtClean="0"/>
              <a:t>chwech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ganrifoedd</a:t>
            </a:r>
            <a:r>
              <a:rPr lang="en-US" dirty="0" smtClean="0"/>
              <a:t> (</a:t>
            </a:r>
            <a:r>
              <a:rPr lang="en-US" dirty="0" err="1" smtClean="0"/>
              <a:t>fe’i</a:t>
            </a:r>
            <a:r>
              <a:rPr lang="en-US" dirty="0" smtClean="0"/>
              <a:t> </a:t>
            </a:r>
            <a:r>
              <a:rPr lang="en-US" dirty="0" err="1" smtClean="0"/>
              <a:t>diddymwyd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Pab</a:t>
            </a:r>
            <a:r>
              <a:rPr lang="en-US" dirty="0" smtClean="0"/>
              <a:t> </a:t>
            </a:r>
            <a:r>
              <a:rPr lang="en-US" dirty="0" err="1" smtClean="0"/>
              <a:t>Piws</a:t>
            </a:r>
            <a:r>
              <a:rPr lang="en-US" dirty="0" smtClean="0"/>
              <a:t> IX </a:t>
            </a:r>
            <a:r>
              <a:rPr lang="en-US" dirty="0" err="1" smtClean="0"/>
              <a:t>yn</a:t>
            </a:r>
            <a:r>
              <a:rPr lang="en-US" dirty="0" smtClean="0"/>
              <a:t> 1848).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cyhoeddus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diwinyddion</a:t>
            </a:r>
            <a:r>
              <a:rPr lang="en-US" dirty="0" smtClean="0"/>
              <a:t> a </a:t>
            </a:r>
            <a:r>
              <a:rPr lang="en-US" dirty="0" err="1" smtClean="0"/>
              <a:t>rabbiniaid</a:t>
            </a:r>
            <a:r>
              <a:rPr lang="en-US" dirty="0" smtClean="0"/>
              <a:t>.</a:t>
            </a:r>
          </a:p>
          <a:p>
            <a:r>
              <a:rPr lang="en-US" dirty="0" smtClean="0"/>
              <a:t>Paris (1240), Barcelona (1263) a </a:t>
            </a:r>
            <a:r>
              <a:rPr lang="en-US" dirty="0" err="1" smtClean="0"/>
              <a:t>Tortosa</a:t>
            </a:r>
            <a:r>
              <a:rPr lang="en-US" dirty="0" smtClean="0"/>
              <a:t> (1413-1414) – </a:t>
            </a:r>
            <a:r>
              <a:rPr lang="en-US" dirty="0" err="1" smtClean="0"/>
              <a:t>llysoedd</a:t>
            </a:r>
            <a:r>
              <a:rPr lang="en-US" dirty="0" smtClean="0"/>
              <a:t> </a:t>
            </a:r>
            <a:r>
              <a:rPr lang="en-US" dirty="0" err="1" smtClean="0"/>
              <a:t>gerbron</a:t>
            </a:r>
            <a:r>
              <a:rPr lang="en-US" dirty="0" smtClean="0"/>
              <a:t> </a:t>
            </a:r>
            <a:r>
              <a:rPr lang="en-US" dirty="0" err="1" smtClean="0"/>
              <a:t>offeiriaid</a:t>
            </a:r>
            <a:r>
              <a:rPr lang="en-US" dirty="0" smtClean="0"/>
              <a:t> ac </a:t>
            </a:r>
            <a:r>
              <a:rPr lang="en-US" dirty="0" err="1" smtClean="0"/>
              <a:t>aristocratiaid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Tystion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(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fedyddiwyd</a:t>
            </a:r>
            <a:r>
              <a:rPr lang="en-US" dirty="0" smtClean="0"/>
              <a:t>) </a:t>
            </a:r>
            <a:r>
              <a:rPr lang="en-US" dirty="0" err="1" smtClean="0"/>
              <a:t>megis</a:t>
            </a:r>
            <a:r>
              <a:rPr lang="en-US" dirty="0" smtClean="0"/>
              <a:t> Pablo </a:t>
            </a:r>
            <a:r>
              <a:rPr lang="en-US" dirty="0" err="1" smtClean="0"/>
              <a:t>Christiani</a:t>
            </a:r>
            <a:r>
              <a:rPr lang="en-US" dirty="0" smtClean="0"/>
              <a:t> (Barcelona 1263).</a:t>
            </a:r>
          </a:p>
          <a:p>
            <a:r>
              <a:rPr lang="en-US" dirty="0" err="1" smtClean="0"/>
              <a:t>Ymhlith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fu’n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Nahmanides</a:t>
            </a:r>
            <a:r>
              <a:rPr lang="en-US" dirty="0" smtClean="0"/>
              <a:t> (1194-1270, Barcelona 1263) a </a:t>
            </a:r>
            <a:r>
              <a:rPr lang="en-US" dirty="0" err="1" smtClean="0"/>
              <a:t>Joseff</a:t>
            </a:r>
            <a:r>
              <a:rPr lang="en-US" dirty="0" smtClean="0"/>
              <a:t> </a:t>
            </a:r>
            <a:r>
              <a:rPr lang="en-US" dirty="0" err="1" smtClean="0"/>
              <a:t>Albo</a:t>
            </a:r>
            <a:r>
              <a:rPr lang="en-US" dirty="0" smtClean="0"/>
              <a:t> (1380-1430).</a:t>
            </a:r>
          </a:p>
          <a:p>
            <a:r>
              <a:rPr lang="en-US" dirty="0" err="1" smtClean="0"/>
              <a:t>Ffodd</a:t>
            </a:r>
            <a:r>
              <a:rPr lang="en-US" dirty="0" smtClean="0"/>
              <a:t> </a:t>
            </a:r>
            <a:r>
              <a:rPr lang="en-US" dirty="0" err="1" smtClean="0"/>
              <a:t>Nahmanides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Balesteina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canlyniad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endParaRPr lang="en-US" dirty="0" smtClean="0"/>
          </a:p>
          <a:p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canlyniad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Tortosa</a:t>
            </a:r>
            <a:r>
              <a:rPr lang="en-US" dirty="0" smtClean="0"/>
              <a:t> </a:t>
            </a:r>
            <a:r>
              <a:rPr lang="en-US" dirty="0" err="1" smtClean="0"/>
              <a:t>gorfodwyd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3000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Anghrist</a:t>
            </a:r>
            <a:r>
              <a:rPr lang="en-US" dirty="0" smtClean="0"/>
              <a:t> (</a:t>
            </a:r>
            <a:r>
              <a:rPr lang="en-US" dirty="0" err="1" smtClean="0"/>
              <a:t>cymh</a:t>
            </a:r>
            <a:r>
              <a:rPr lang="en-US" dirty="0" smtClean="0"/>
              <a:t>. 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Datguddiad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cythreulig</a:t>
            </a:r>
            <a:r>
              <a:rPr lang="en-US" dirty="0" smtClean="0"/>
              <a:t> a </a:t>
            </a:r>
            <a:r>
              <a:rPr lang="en-US" dirty="0" err="1" smtClean="0"/>
              <a:t>satanaidd</a:t>
            </a:r>
            <a:endParaRPr lang="en-US" dirty="0" smtClean="0"/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</a:t>
            </a:r>
            <a:r>
              <a:rPr lang="en-US" sz="1800" dirty="0" err="1" smtClean="0">
                <a:solidFill>
                  <a:srgbClr val="FFFF00"/>
                </a:solidFill>
              </a:rPr>
              <a:t>Iddewon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yn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llosgi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yn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uffern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(</a:t>
            </a:r>
            <a:r>
              <a:rPr lang="en-US" sz="1800" dirty="0" err="1" smtClean="0">
                <a:solidFill>
                  <a:srgbClr val="FFFF00"/>
                </a:solidFill>
              </a:rPr>
              <a:t>y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diafol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ar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y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dde</a:t>
            </a:r>
            <a:r>
              <a:rPr lang="en-US" sz="1800" dirty="0" smtClean="0">
                <a:solidFill>
                  <a:srgbClr val="FFFF00"/>
                </a:solidFill>
              </a:rPr>
              <a:t>). </a:t>
            </a:r>
            <a:r>
              <a:rPr lang="en-US" sz="1800" dirty="0" err="1" smtClean="0">
                <a:solidFill>
                  <a:srgbClr val="FFFF00"/>
                </a:solidFill>
              </a:rPr>
              <a:t>Ar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y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crochan</a:t>
            </a:r>
            <a:endParaRPr lang="en-US" sz="18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</a:t>
            </a:r>
            <a:r>
              <a:rPr lang="en-US" sz="1800" dirty="0" err="1" smtClean="0">
                <a:solidFill>
                  <a:srgbClr val="FFFF00"/>
                </a:solidFill>
              </a:rPr>
              <a:t>ceir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y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gair</a:t>
            </a:r>
            <a:r>
              <a:rPr lang="en-US" sz="1800" dirty="0" smtClean="0">
                <a:solidFill>
                  <a:srgbClr val="FFFF00"/>
                </a:solidFill>
              </a:rPr>
              <a:t> ‘</a:t>
            </a:r>
            <a:r>
              <a:rPr lang="en-US" sz="1800" dirty="0" err="1" smtClean="0">
                <a:solidFill>
                  <a:srgbClr val="FFFF00"/>
                </a:solidFill>
              </a:rPr>
              <a:t>Jwda</a:t>
            </a:r>
            <a:r>
              <a:rPr lang="en-US" sz="1800" dirty="0" smtClean="0">
                <a:solidFill>
                  <a:srgbClr val="FFFF00"/>
                </a:solidFill>
              </a:rPr>
              <a:t>’ (</a:t>
            </a:r>
            <a:r>
              <a:rPr lang="en-US" sz="1800" dirty="0" err="1" smtClean="0">
                <a:solidFill>
                  <a:srgbClr val="FFFF00"/>
                </a:solidFill>
              </a:rPr>
              <a:t>Iddewon</a:t>
            </a:r>
            <a:r>
              <a:rPr lang="en-US" sz="1800" dirty="0" smtClean="0">
                <a:solidFill>
                  <a:srgbClr val="FFFF00"/>
                </a:solidFill>
              </a:rPr>
              <a:t>)</a:t>
            </a:r>
          </a:p>
          <a:p>
            <a:pPr>
              <a:buNone/>
            </a:pPr>
            <a:r>
              <a:rPr lang="en-US" sz="1800" dirty="0" smtClean="0">
                <a:solidFill>
                  <a:srgbClr val="FFFF00"/>
                </a:solidFill>
              </a:rPr>
              <a:t>	(</a:t>
            </a:r>
            <a:r>
              <a:rPr lang="en-US" sz="1800" dirty="0" err="1" smtClean="0">
                <a:solidFill>
                  <a:srgbClr val="FFFF00"/>
                </a:solidFill>
              </a:rPr>
              <a:t>llawysgrif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canoloesol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o’r</a:t>
            </a:r>
            <a:r>
              <a:rPr lang="en-US" sz="1800" dirty="0" smtClean="0">
                <a:solidFill>
                  <a:srgbClr val="FFFF00"/>
                </a:solidFill>
              </a:rPr>
              <a:t> </a:t>
            </a:r>
            <a:r>
              <a:rPr lang="en-US" sz="1800" dirty="0" err="1" smtClean="0">
                <a:solidFill>
                  <a:srgbClr val="FFFF00"/>
                </a:solidFill>
              </a:rPr>
              <a:t>Almaen</a:t>
            </a:r>
            <a:r>
              <a:rPr lang="en-US" sz="1800" dirty="0" smtClean="0">
                <a:solidFill>
                  <a:srgbClr val="FFFF00"/>
                </a:solidFill>
              </a:rPr>
              <a:t>).</a:t>
            </a:r>
          </a:p>
          <a:p>
            <a:pPr>
              <a:buNone/>
            </a:pPr>
            <a:endParaRPr lang="en-US" sz="18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1800" dirty="0" err="1" smtClean="0">
                <a:solidFill>
                  <a:srgbClr val="CCFFCC"/>
                </a:solidFill>
              </a:rPr>
              <a:t>Pwyslais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mawr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ar</a:t>
            </a:r>
            <a:r>
              <a:rPr lang="en-US" sz="1800" dirty="0" smtClean="0">
                <a:solidFill>
                  <a:srgbClr val="CCFFCC"/>
                </a:solidFill>
              </a:rPr>
              <a:t> yr </a:t>
            </a:r>
            <a:r>
              <a:rPr lang="en-US" sz="1800" dirty="0" err="1" smtClean="0">
                <a:solidFill>
                  <a:srgbClr val="CCFFCC"/>
                </a:solidFill>
              </a:rPr>
              <a:t>Iddewn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fel</a:t>
            </a:r>
            <a:r>
              <a:rPr lang="en-US" sz="1800" dirty="0" smtClean="0">
                <a:solidFill>
                  <a:srgbClr val="CCFFCC"/>
                </a:solidFill>
              </a:rPr>
              <a:t> ‘plant Satan’ (</a:t>
            </a:r>
            <a:r>
              <a:rPr lang="en-US" sz="1800" dirty="0" err="1" smtClean="0">
                <a:solidFill>
                  <a:srgbClr val="CCFFCC"/>
                </a:solidFill>
              </a:rPr>
              <a:t>cymh</a:t>
            </a:r>
            <a:r>
              <a:rPr lang="en-US" sz="1800" dirty="0" smtClean="0">
                <a:solidFill>
                  <a:srgbClr val="CCFFCC"/>
                </a:solidFill>
              </a:rPr>
              <a:t>. </a:t>
            </a:r>
            <a:r>
              <a:rPr lang="en-US" sz="1800" dirty="0" err="1" smtClean="0">
                <a:solidFill>
                  <a:srgbClr val="CCFFCC"/>
                </a:solidFill>
              </a:rPr>
              <a:t>Ioan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</a:p>
          <a:p>
            <a:pPr>
              <a:buNone/>
            </a:pPr>
            <a:r>
              <a:rPr lang="en-US" sz="1800" dirty="0" smtClean="0">
                <a:solidFill>
                  <a:srgbClr val="CCFFCC"/>
                </a:solidFill>
              </a:rPr>
              <a:t>8:44).</a:t>
            </a:r>
          </a:p>
          <a:p>
            <a:pPr>
              <a:buNone/>
            </a:pPr>
            <a:r>
              <a:rPr lang="en-US" sz="1800" dirty="0" err="1" smtClean="0">
                <a:solidFill>
                  <a:srgbClr val="CCFFCC"/>
                </a:solidFill>
              </a:rPr>
              <a:t>Sonnir</a:t>
            </a:r>
            <a:r>
              <a:rPr lang="en-US" sz="1800" dirty="0" smtClean="0">
                <a:solidFill>
                  <a:srgbClr val="CCFFCC"/>
                </a:solidFill>
              </a:rPr>
              <a:t> am ‘</a:t>
            </a:r>
            <a:r>
              <a:rPr lang="en-US" sz="1800" dirty="0" err="1" smtClean="0">
                <a:solidFill>
                  <a:srgbClr val="CCFFCC"/>
                </a:solidFill>
              </a:rPr>
              <a:t>y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drewdod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Iddewig</a:t>
            </a:r>
            <a:r>
              <a:rPr lang="en-US" sz="1800" dirty="0" smtClean="0">
                <a:solidFill>
                  <a:srgbClr val="CCFFCC"/>
                </a:solidFill>
              </a:rPr>
              <a:t>’ (</a:t>
            </a:r>
            <a:r>
              <a:rPr lang="en-US" sz="1800" i="1" dirty="0" err="1" smtClean="0">
                <a:solidFill>
                  <a:srgbClr val="CCFFCC"/>
                </a:solidFill>
              </a:rPr>
              <a:t>foetor</a:t>
            </a:r>
            <a:r>
              <a:rPr lang="en-US" sz="1800" i="1" dirty="0" smtClean="0">
                <a:solidFill>
                  <a:srgbClr val="CCFFCC"/>
                </a:solidFill>
              </a:rPr>
              <a:t> </a:t>
            </a:r>
            <a:r>
              <a:rPr lang="en-US" sz="1800" i="1" dirty="0" err="1" smtClean="0">
                <a:solidFill>
                  <a:srgbClr val="CCFFCC"/>
                </a:solidFill>
              </a:rPr>
              <a:t>judaicus</a:t>
            </a:r>
            <a:r>
              <a:rPr lang="en-US" sz="1800" dirty="0" smtClean="0">
                <a:solidFill>
                  <a:srgbClr val="CCFFCC"/>
                </a:solidFill>
              </a:rPr>
              <a:t>) </a:t>
            </a:r>
            <a:r>
              <a:rPr lang="en-US" sz="1800" dirty="0" err="1" smtClean="0">
                <a:solidFill>
                  <a:srgbClr val="CCFFCC"/>
                </a:solidFill>
              </a:rPr>
              <a:t>sy’n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ei</a:t>
            </a:r>
            <a:endParaRPr lang="en-US" sz="1800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sz="1800" dirty="0" err="1" smtClean="0">
                <a:solidFill>
                  <a:srgbClr val="CCFFCC"/>
                </a:solidFill>
              </a:rPr>
              <a:t>gwneud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hi’n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hawdd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adnabod</a:t>
            </a:r>
            <a:r>
              <a:rPr lang="en-US" sz="1800" dirty="0" smtClean="0">
                <a:solidFill>
                  <a:srgbClr val="CCFFCC"/>
                </a:solidFill>
              </a:rPr>
              <a:t> </a:t>
            </a:r>
            <a:r>
              <a:rPr lang="en-US" sz="1800" dirty="0" err="1" smtClean="0">
                <a:solidFill>
                  <a:srgbClr val="CCFFCC"/>
                </a:solidFill>
              </a:rPr>
              <a:t>Iddew</a:t>
            </a:r>
            <a:r>
              <a:rPr lang="en-US" sz="1800" dirty="0" smtClean="0">
                <a:solidFill>
                  <a:srgbClr val="CCFFCC"/>
                </a:solidFill>
              </a:rPr>
              <a:t>.</a:t>
            </a:r>
          </a:p>
        </p:txBody>
      </p:sp>
      <p:pic>
        <p:nvPicPr>
          <p:cNvPr id="4" name="Picture 3" descr="1. Jews_are_seen_burning_in_hell_in_a_medieval_German_manuscript__The_devil_is_on_the_right__The_inscription_on_the_cauldron_reads_-Juda-_Jew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392363"/>
            <a:ext cx="2590800" cy="373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11" dirty="0" err="1" smtClean="0"/>
              <a:t>Celfyddyd</a:t>
            </a:r>
            <a:r>
              <a:rPr lang="en-US" sz="3111" dirty="0" smtClean="0"/>
              <a:t> </a:t>
            </a:r>
            <a:r>
              <a:rPr lang="en-US" sz="3111" dirty="0" err="1" smtClean="0"/>
              <a:t>canoloesol</a:t>
            </a:r>
            <a:endParaRPr lang="en-US" sz="3111" dirty="0"/>
          </a:p>
        </p:txBody>
      </p:sp>
      <p:pic>
        <p:nvPicPr>
          <p:cNvPr id="4" name="Content Placeholder 3" descr="1. 1500 Jew on Sow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00200"/>
            <a:ext cx="3429000" cy="441960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1655972"/>
            <a:ext cx="3407775" cy="43638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Parhau’r</a:t>
            </a:r>
            <a:r>
              <a:rPr lang="en-US" dirty="0" smtClean="0"/>
              <a:t> </a:t>
            </a:r>
            <a:r>
              <a:rPr lang="en-US" dirty="0" err="1" smtClean="0"/>
              <a:t>Stereoteip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pic>
        <p:nvPicPr>
          <p:cNvPr id="4" name="Picture 3" descr="1. 1700 jew taking Oath on pigski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17637"/>
            <a:ext cx="8229600" cy="47085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Llofruddiaeth</a:t>
            </a:r>
            <a:r>
              <a:rPr lang="en-US" dirty="0" smtClean="0"/>
              <a:t> </a:t>
            </a:r>
            <a:r>
              <a:rPr lang="en-US" dirty="0" err="1" smtClean="0"/>
              <a:t>Ddefodol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556" dirty="0" smtClean="0"/>
              <a:t>‘</a:t>
            </a:r>
            <a:r>
              <a:rPr lang="en-US" sz="3556" dirty="0" err="1" smtClean="0"/>
              <a:t>Enllib</a:t>
            </a:r>
            <a:r>
              <a:rPr lang="en-US" sz="3556" dirty="0" smtClean="0"/>
              <a:t> </a:t>
            </a:r>
            <a:r>
              <a:rPr lang="en-US" sz="3556" dirty="0" err="1" smtClean="0"/>
              <a:t>Gwaed</a:t>
            </a:r>
            <a:r>
              <a:rPr lang="en-US" sz="3556" dirty="0" smtClean="0"/>
              <a:t>’</a:t>
            </a:r>
            <a:endParaRPr lang="en-US" sz="3556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Croniclau’r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myth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honni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bachgen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waed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nefod</a:t>
            </a:r>
            <a:r>
              <a:rPr lang="en-US" dirty="0" smtClean="0"/>
              <a:t> </a:t>
            </a:r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i="1" dirty="0" err="1" smtClean="0"/>
              <a:t>matzah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bara</a:t>
            </a:r>
            <a:r>
              <a:rPr lang="en-US" dirty="0" smtClean="0"/>
              <a:t> </a:t>
            </a:r>
            <a:r>
              <a:rPr lang="en-US" dirty="0" err="1" smtClean="0"/>
              <a:t>croyw</a:t>
            </a:r>
            <a:r>
              <a:rPr lang="en-US" dirty="0" smtClean="0"/>
              <a:t>)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r>
              <a:rPr lang="en-US" dirty="0" smtClean="0"/>
              <a:t> ac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wawdi’r</a:t>
            </a:r>
            <a:r>
              <a:rPr lang="en-US" dirty="0" smtClean="0"/>
              <a:t> </a:t>
            </a:r>
            <a:r>
              <a:rPr lang="en-US" dirty="0" err="1" smtClean="0"/>
              <a:t>croeshoeliad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syniad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deillio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 a </a:t>
            </a:r>
            <a:r>
              <a:rPr lang="en-US" dirty="0" err="1" smtClean="0"/>
              <a:t>wneir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yr </a:t>
            </a:r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Anghrist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Dywedwyd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Antiochus </a:t>
            </a:r>
            <a:r>
              <a:rPr lang="en-US" dirty="0" err="1" smtClean="0"/>
              <a:t>Epiffanes</a:t>
            </a:r>
            <a:r>
              <a:rPr lang="en-US" dirty="0" smtClean="0"/>
              <a:t> (175-164 CC),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Joseffws</a:t>
            </a:r>
            <a:r>
              <a:rPr lang="en-US" dirty="0" smtClean="0"/>
              <a:t>,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aberthu</a:t>
            </a:r>
            <a:r>
              <a:rPr lang="en-US" dirty="0" smtClean="0"/>
              <a:t> </a:t>
            </a:r>
            <a:r>
              <a:rPr lang="en-US" dirty="0" err="1" smtClean="0"/>
              <a:t>dynion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Deml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Achos</a:t>
            </a:r>
            <a:r>
              <a:rPr lang="en-US" dirty="0" smtClean="0"/>
              <a:t> William </a:t>
            </a:r>
            <a:r>
              <a:rPr lang="en-US" dirty="0" err="1" smtClean="0"/>
              <a:t>o</a:t>
            </a:r>
            <a:r>
              <a:rPr lang="en-US" dirty="0" smtClean="0"/>
              <a:t> Norwich (1144)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sz="4364" dirty="0" err="1" smtClean="0"/>
              <a:t>Darganfuwyd</a:t>
            </a:r>
            <a:r>
              <a:rPr lang="en-US" sz="4364" dirty="0" smtClean="0"/>
              <a:t> </a:t>
            </a:r>
            <a:r>
              <a:rPr lang="en-US" sz="4364" dirty="0" err="1" smtClean="0"/>
              <a:t>corff</a:t>
            </a:r>
            <a:r>
              <a:rPr lang="en-US" sz="4364" dirty="0" smtClean="0"/>
              <a:t> yr </a:t>
            </a:r>
            <a:r>
              <a:rPr lang="en-US" sz="4364" dirty="0" err="1" smtClean="0"/>
              <a:t>hogyn</a:t>
            </a:r>
            <a:r>
              <a:rPr lang="en-US" sz="4364" dirty="0" smtClean="0"/>
              <a:t> 12 </a:t>
            </a:r>
            <a:r>
              <a:rPr lang="en-US" sz="4364" dirty="0" err="1" smtClean="0"/>
              <a:t>oed</a:t>
            </a:r>
            <a:r>
              <a:rPr lang="en-US" sz="4364" dirty="0" smtClean="0"/>
              <a:t>; 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ewythr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</a:t>
            </a:r>
            <a:r>
              <a:rPr lang="en-US" sz="4364" dirty="0" err="1" smtClean="0"/>
              <a:t>rhoi’r</a:t>
            </a:r>
            <a:r>
              <a:rPr lang="en-US" sz="4364" dirty="0" smtClean="0"/>
              <a:t> </a:t>
            </a:r>
            <a:r>
              <a:rPr lang="en-US" sz="4364" dirty="0" err="1" smtClean="0"/>
              <a:t>bai</a:t>
            </a:r>
            <a:r>
              <a:rPr lang="en-US" sz="4364" dirty="0" smtClean="0"/>
              <a:t> </a:t>
            </a:r>
            <a:r>
              <a:rPr lang="en-US" sz="4364" dirty="0" err="1" smtClean="0"/>
              <a:t>ar</a:t>
            </a:r>
            <a:r>
              <a:rPr lang="en-US" sz="4364" dirty="0" smtClean="0"/>
              <a:t> </a:t>
            </a:r>
            <a:r>
              <a:rPr lang="en-US" sz="4364" dirty="0" err="1" smtClean="0"/>
              <a:t>Iddewon</a:t>
            </a:r>
            <a:r>
              <a:rPr lang="en-US" sz="4364" dirty="0" smtClean="0"/>
              <a:t> </a:t>
            </a:r>
            <a:r>
              <a:rPr lang="en-US" sz="4364" dirty="0" err="1" smtClean="0"/>
              <a:t>dinas</a:t>
            </a:r>
            <a:r>
              <a:rPr lang="en-US" sz="4364" dirty="0" smtClean="0"/>
              <a:t> Norwich.</a:t>
            </a:r>
          </a:p>
          <a:p>
            <a:r>
              <a:rPr lang="en-US" sz="4364" dirty="0" smtClean="0"/>
              <a:t>Dim </a:t>
            </a:r>
            <a:r>
              <a:rPr lang="en-US" sz="4364" dirty="0" err="1" smtClean="0"/>
              <a:t>ond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</a:t>
            </a:r>
            <a:r>
              <a:rPr lang="en-US" sz="4364" dirty="0" err="1" smtClean="0"/>
              <a:t>ddiweddarach</a:t>
            </a:r>
            <a:r>
              <a:rPr lang="en-US" sz="4364" dirty="0" smtClean="0"/>
              <a:t> (1150) yr </a:t>
            </a:r>
            <a:r>
              <a:rPr lang="en-US" sz="4364" dirty="0" err="1" smtClean="0"/>
              <a:t>ysgrifennodd</a:t>
            </a:r>
            <a:r>
              <a:rPr lang="en-US" sz="4364" dirty="0" smtClean="0"/>
              <a:t> </a:t>
            </a:r>
          </a:p>
          <a:p>
            <a:pPr>
              <a:buNone/>
            </a:pPr>
            <a:r>
              <a:rPr lang="en-US" sz="4364" dirty="0"/>
              <a:t>	</a:t>
            </a:r>
            <a:r>
              <a:rPr lang="en-US" sz="4364" dirty="0" err="1" smtClean="0"/>
              <a:t>Tomos</a:t>
            </a:r>
            <a:r>
              <a:rPr lang="en-US" sz="4364" dirty="0" smtClean="0"/>
              <a:t> </a:t>
            </a:r>
            <a:r>
              <a:rPr lang="en-US" sz="4364" dirty="0" err="1" smtClean="0"/>
              <a:t>o</a:t>
            </a:r>
            <a:r>
              <a:rPr lang="en-US" sz="4364" dirty="0" smtClean="0"/>
              <a:t> </a:t>
            </a:r>
            <a:r>
              <a:rPr lang="en-US" sz="4364" dirty="0" err="1" smtClean="0"/>
              <a:t>Fynwy</a:t>
            </a:r>
            <a:r>
              <a:rPr lang="en-US" sz="4364" dirty="0" smtClean="0"/>
              <a:t> </a:t>
            </a:r>
            <a:r>
              <a:rPr lang="en-US" sz="4364" dirty="0" err="1" smtClean="0"/>
              <a:t>hanes</a:t>
            </a:r>
            <a:r>
              <a:rPr lang="en-US" sz="4364" dirty="0" smtClean="0"/>
              <a:t> William – </a:t>
            </a:r>
          </a:p>
          <a:p>
            <a:pPr>
              <a:buNone/>
            </a:pPr>
            <a:r>
              <a:rPr lang="en-US" sz="4364" dirty="0"/>
              <a:t>	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ddioddefaint</a:t>
            </a:r>
            <a:r>
              <a:rPr lang="en-US" sz="4364" dirty="0" smtClean="0"/>
              <a:t>, </a:t>
            </a:r>
            <a:r>
              <a:rPr lang="en-US" sz="4364" dirty="0" err="1" smtClean="0"/>
              <a:t>y</a:t>
            </a:r>
            <a:r>
              <a:rPr lang="en-US" sz="4364" dirty="0" smtClean="0"/>
              <a:t> </a:t>
            </a:r>
            <a:r>
              <a:rPr lang="en-US" sz="4364" dirty="0" err="1" smtClean="0"/>
              <a:t>gwyrthiau</a:t>
            </a:r>
            <a:r>
              <a:rPr lang="en-US" sz="4364" dirty="0" smtClean="0"/>
              <a:t> </a:t>
            </a:r>
            <a:r>
              <a:rPr lang="en-US" sz="4364" dirty="0" err="1" smtClean="0"/>
              <a:t>o</a:t>
            </a:r>
            <a:r>
              <a:rPr lang="en-US" sz="4364" dirty="0" smtClean="0"/>
              <a:t> </a:t>
            </a:r>
          </a:p>
          <a:p>
            <a:pPr>
              <a:buNone/>
            </a:pPr>
            <a:r>
              <a:rPr lang="en-US" sz="4364" dirty="0"/>
              <a:t>	</a:t>
            </a:r>
            <a:r>
              <a:rPr lang="en-US" sz="4364" dirty="0" err="1" smtClean="0"/>
              <a:t>gwmpas</a:t>
            </a:r>
            <a:r>
              <a:rPr lang="en-US" sz="4364" dirty="0" smtClean="0"/>
              <a:t> 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fedd</a:t>
            </a:r>
            <a:r>
              <a:rPr lang="en-US" sz="4364" dirty="0" smtClean="0"/>
              <a:t>.</a:t>
            </a:r>
          </a:p>
          <a:p>
            <a:r>
              <a:rPr lang="en-US" sz="4364" dirty="0" err="1" smtClean="0"/>
              <a:t>Bedd</a:t>
            </a:r>
            <a:r>
              <a:rPr lang="en-US" sz="4364" dirty="0" smtClean="0"/>
              <a:t> William </a:t>
            </a:r>
            <a:r>
              <a:rPr lang="en-US" sz="4364" dirty="0" err="1" smtClean="0"/>
              <a:t>yn</a:t>
            </a:r>
            <a:r>
              <a:rPr lang="en-US" sz="4364" dirty="0" smtClean="0"/>
              <a:t> </a:t>
            </a:r>
            <a:r>
              <a:rPr lang="en-US" sz="4364" dirty="0" err="1" smtClean="0"/>
              <a:t>troi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</a:t>
            </a:r>
            <a:r>
              <a:rPr lang="en-US" sz="4364" dirty="0" err="1" smtClean="0"/>
              <a:t>gyrchfan</a:t>
            </a:r>
            <a:r>
              <a:rPr lang="en-US" sz="4364" dirty="0" smtClean="0"/>
              <a:t> </a:t>
            </a:r>
            <a:r>
              <a:rPr lang="en-US" sz="4364" dirty="0" err="1" smtClean="0"/>
              <a:t>pererindod</a:t>
            </a:r>
            <a:r>
              <a:rPr lang="en-US" sz="4364" dirty="0" smtClean="0"/>
              <a:t>.</a:t>
            </a:r>
          </a:p>
          <a:p>
            <a:pPr>
              <a:buNone/>
            </a:pPr>
            <a:endParaRPr lang="en-US" sz="4364" dirty="0" smtClean="0"/>
          </a:p>
          <a:p>
            <a:r>
              <a:rPr lang="en-US" sz="4364" dirty="0" err="1" smtClean="0"/>
              <a:t>Achos</a:t>
            </a:r>
            <a:r>
              <a:rPr lang="en-US" sz="4364" dirty="0" smtClean="0"/>
              <a:t> </a:t>
            </a:r>
            <a:r>
              <a:rPr lang="en-US" sz="4364" dirty="0" err="1" smtClean="0"/>
              <a:t>tebyg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Lincoln (1255) – </a:t>
            </a:r>
          </a:p>
          <a:p>
            <a:pPr>
              <a:buNone/>
            </a:pPr>
            <a:r>
              <a:rPr lang="en-US" sz="4364" dirty="0" smtClean="0"/>
              <a:t>	</a:t>
            </a:r>
            <a:r>
              <a:rPr lang="en-US" sz="4364" dirty="0" err="1" smtClean="0"/>
              <a:t>Sant</a:t>
            </a:r>
            <a:r>
              <a:rPr lang="en-US" sz="4364" dirty="0" smtClean="0"/>
              <a:t> </a:t>
            </a:r>
            <a:r>
              <a:rPr lang="en-US" sz="4364" dirty="0" err="1" smtClean="0"/>
              <a:t>Huw</a:t>
            </a:r>
            <a:r>
              <a:rPr lang="en-US" sz="4364" dirty="0" smtClean="0"/>
              <a:t> </a:t>
            </a:r>
            <a:r>
              <a:rPr lang="en-US" sz="4364" dirty="0" err="1" smtClean="0"/>
              <a:t>Fychan</a:t>
            </a:r>
            <a:r>
              <a:rPr lang="en-US" sz="4364" dirty="0" smtClean="0"/>
              <a:t>. </a:t>
            </a:r>
            <a:r>
              <a:rPr lang="en-US" sz="4364" dirty="0" err="1" smtClean="0"/>
              <a:t>Dywedwyd</a:t>
            </a:r>
            <a:r>
              <a:rPr lang="en-US" sz="4364" dirty="0" smtClean="0"/>
              <a:t> 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fod</a:t>
            </a:r>
            <a:r>
              <a:rPr lang="en-US" sz="4364" dirty="0" smtClean="0"/>
              <a:t> </a:t>
            </a:r>
            <a:r>
              <a:rPr lang="en-US" sz="4364" dirty="0" err="1" smtClean="0"/>
              <a:t>wedi</a:t>
            </a:r>
            <a:r>
              <a:rPr lang="en-US" sz="4364" dirty="0" smtClean="0"/>
              <a:t> </a:t>
            </a:r>
          </a:p>
          <a:p>
            <a:pPr>
              <a:buNone/>
            </a:pPr>
            <a:r>
              <a:rPr lang="en-US" sz="4364" dirty="0" smtClean="0"/>
              <a:t>	</a:t>
            </a:r>
            <a:r>
              <a:rPr lang="en-US" sz="4364" dirty="0" err="1" smtClean="0"/>
              <a:t>cael</a:t>
            </a:r>
            <a:r>
              <a:rPr lang="en-US" sz="4364" dirty="0" smtClean="0"/>
              <a:t> 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garcharu</a:t>
            </a:r>
            <a:r>
              <a:rPr lang="en-US" sz="4364" dirty="0" smtClean="0"/>
              <a:t>, </a:t>
            </a:r>
            <a:r>
              <a:rPr lang="en-US" sz="4364" dirty="0" err="1" smtClean="0"/>
              <a:t>ei</a:t>
            </a:r>
            <a:r>
              <a:rPr lang="en-US" sz="4364" dirty="0" smtClean="0"/>
              <a:t> </a:t>
            </a:r>
            <a:r>
              <a:rPr lang="en-US" sz="4364" dirty="0" err="1" smtClean="0"/>
              <a:t>boenydio</a:t>
            </a:r>
            <a:r>
              <a:rPr lang="en-US" sz="4364" dirty="0" smtClean="0"/>
              <a:t>, </a:t>
            </a:r>
            <a:r>
              <a:rPr lang="en-US" sz="4364" dirty="0" err="1" smtClean="0"/>
              <a:t>a’i</a:t>
            </a:r>
            <a:r>
              <a:rPr lang="en-US" sz="4364" dirty="0" smtClean="0"/>
              <a:t> </a:t>
            </a:r>
            <a:r>
              <a:rPr lang="en-US" sz="4364" dirty="0" err="1" smtClean="0"/>
              <a:t>ladd</a:t>
            </a:r>
            <a:endParaRPr lang="en-US" sz="4364" dirty="0" smtClean="0"/>
          </a:p>
          <a:p>
            <a:pPr>
              <a:buNone/>
            </a:pPr>
            <a:r>
              <a:rPr lang="en-US" sz="4364" dirty="0" smtClean="0"/>
              <a:t>	</a:t>
            </a:r>
            <a:r>
              <a:rPr lang="en-US" sz="4364" dirty="0" err="1" smtClean="0"/>
              <a:t>gan</a:t>
            </a:r>
            <a:r>
              <a:rPr lang="en-US" sz="4364" dirty="0" smtClean="0"/>
              <a:t> </a:t>
            </a:r>
            <a:r>
              <a:rPr lang="en-US" sz="4364" dirty="0" err="1" smtClean="0"/>
              <a:t>Iddewon</a:t>
            </a:r>
            <a:r>
              <a:rPr lang="en-US" sz="4364" dirty="0" smtClean="0"/>
              <a:t> </a:t>
            </a:r>
            <a:r>
              <a:rPr lang="en-US" sz="4364" dirty="0" err="1" smtClean="0"/>
              <a:t>y</a:t>
            </a:r>
            <a:r>
              <a:rPr lang="en-US" sz="4364" dirty="0" smtClean="0"/>
              <a:t> </a:t>
            </a:r>
            <a:r>
              <a:rPr lang="en-US" sz="4364" dirty="0" err="1" smtClean="0"/>
              <a:t>ddinas</a:t>
            </a:r>
            <a:r>
              <a:rPr lang="en-US" sz="4364" dirty="0" smtClean="0"/>
              <a:t> </a:t>
            </a:r>
            <a:r>
              <a:rPr lang="en-US" sz="4364" dirty="0" err="1" smtClean="0"/>
              <a:t>mewn</a:t>
            </a:r>
            <a:r>
              <a:rPr lang="en-US" sz="4364" dirty="0" smtClean="0"/>
              <a:t> </a:t>
            </a:r>
            <a:r>
              <a:rPr lang="en-US" sz="4364" dirty="0" err="1" smtClean="0"/>
              <a:t>parodi</a:t>
            </a:r>
            <a:endParaRPr lang="en-US" sz="4364" dirty="0" smtClean="0"/>
          </a:p>
          <a:p>
            <a:pPr>
              <a:buNone/>
            </a:pPr>
            <a:r>
              <a:rPr lang="en-US" sz="4364" dirty="0" smtClean="0"/>
              <a:t>	</a:t>
            </a:r>
            <a:r>
              <a:rPr lang="en-US" sz="4364" dirty="0" err="1" smtClean="0"/>
              <a:t>o’r</a:t>
            </a:r>
            <a:r>
              <a:rPr lang="en-US" sz="4364" dirty="0" smtClean="0"/>
              <a:t> </a:t>
            </a:r>
            <a:r>
              <a:rPr lang="en-US" sz="4364" dirty="0" err="1" smtClean="0"/>
              <a:t>croeshoeliad</a:t>
            </a:r>
            <a:r>
              <a:rPr lang="en-US" sz="4364" dirty="0" smtClean="0"/>
              <a:t>.</a:t>
            </a:r>
          </a:p>
          <a:p>
            <a:r>
              <a:rPr lang="en-US" sz="4364" dirty="0" err="1" smtClean="0"/>
              <a:t>Lladdwyd</a:t>
            </a:r>
            <a:r>
              <a:rPr lang="en-US" sz="4364" dirty="0" smtClean="0"/>
              <a:t> 18 </a:t>
            </a:r>
            <a:r>
              <a:rPr lang="en-US" sz="4364" dirty="0" err="1" smtClean="0"/>
              <a:t>o</a:t>
            </a:r>
            <a:r>
              <a:rPr lang="en-US" sz="4364" dirty="0" smtClean="0"/>
              <a:t> </a:t>
            </a:r>
            <a:r>
              <a:rPr lang="en-US" sz="4364" dirty="0" err="1" smtClean="0"/>
              <a:t>Iddewon</a:t>
            </a:r>
            <a:r>
              <a:rPr lang="en-US" sz="4364" dirty="0" smtClean="0"/>
              <a:t> </a:t>
            </a:r>
            <a:r>
              <a:rPr lang="en-US" sz="4364" dirty="0" err="1" smtClean="0"/>
              <a:t>fel</a:t>
            </a:r>
            <a:r>
              <a:rPr lang="en-US" sz="4364" dirty="0" smtClean="0"/>
              <a:t> </a:t>
            </a:r>
            <a:r>
              <a:rPr lang="en-US" sz="4364" dirty="0" err="1" smtClean="0"/>
              <a:t>canlyniad</a:t>
            </a:r>
            <a:r>
              <a:rPr lang="en-US" sz="4364" dirty="0" smtClean="0"/>
              <a:t> </a:t>
            </a:r>
            <a:r>
              <a:rPr lang="en-US" sz="4364" dirty="0" err="1" smtClean="0"/>
              <a:t>i’r</a:t>
            </a:r>
            <a:r>
              <a:rPr lang="en-US" sz="4364" dirty="0" smtClean="0"/>
              <a:t> </a:t>
            </a:r>
          </a:p>
          <a:p>
            <a:pPr>
              <a:buNone/>
            </a:pPr>
            <a:r>
              <a:rPr lang="en-US" sz="4364" dirty="0"/>
              <a:t>	</a:t>
            </a:r>
            <a:r>
              <a:rPr lang="en-US" sz="4364" dirty="0" err="1" smtClean="0"/>
              <a:t>achos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Lincoln. </a:t>
            </a:r>
          </a:p>
          <a:p>
            <a:pPr>
              <a:buNone/>
            </a:pPr>
            <a:endParaRPr lang="en-US" sz="4364" dirty="0" smtClean="0"/>
          </a:p>
          <a:p>
            <a:pPr>
              <a:buNone/>
            </a:pPr>
            <a:r>
              <a:rPr lang="en-US" sz="4364" dirty="0" err="1" smtClean="0"/>
              <a:t>Iddewon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</a:t>
            </a:r>
            <a:r>
              <a:rPr lang="en-US" sz="4364" dirty="0" err="1" smtClean="0"/>
              <a:t>cael</a:t>
            </a:r>
            <a:r>
              <a:rPr lang="en-US" sz="4364" dirty="0" smtClean="0"/>
              <a:t> </a:t>
            </a:r>
            <a:r>
              <a:rPr lang="en-US" sz="4364" dirty="0" err="1" smtClean="0"/>
              <a:t>eu</a:t>
            </a:r>
            <a:r>
              <a:rPr lang="en-US" sz="4364" dirty="0" smtClean="0"/>
              <a:t> </a:t>
            </a:r>
            <a:r>
              <a:rPr lang="en-US" sz="4364" dirty="0" err="1" smtClean="0"/>
              <a:t>halltudio</a:t>
            </a:r>
            <a:r>
              <a:rPr lang="en-US" sz="4364" dirty="0" smtClean="0"/>
              <a:t> </a:t>
            </a:r>
            <a:r>
              <a:rPr lang="en-US" sz="4364" dirty="0" err="1" smtClean="0"/>
              <a:t>o</a:t>
            </a:r>
            <a:r>
              <a:rPr lang="en-US" sz="4364" dirty="0" smtClean="0"/>
              <a:t> </a:t>
            </a:r>
            <a:r>
              <a:rPr lang="en-US" sz="4364" dirty="0" err="1" smtClean="0"/>
              <a:t>Loegr</a:t>
            </a:r>
            <a:r>
              <a:rPr lang="en-US" sz="4364" dirty="0" smtClean="0"/>
              <a:t> </a:t>
            </a:r>
            <a:r>
              <a:rPr lang="en-US" sz="4364" dirty="0" err="1" smtClean="0"/>
              <a:t>yn</a:t>
            </a:r>
            <a:r>
              <a:rPr lang="en-US" sz="4364" dirty="0" smtClean="0"/>
              <a:t> 1270.</a:t>
            </a:r>
          </a:p>
          <a:p>
            <a:pPr>
              <a:buNone/>
            </a:pPr>
            <a:r>
              <a:rPr lang="en-US" dirty="0" smtClean="0"/>
              <a:t>	</a:t>
            </a:r>
            <a:endParaRPr lang="en-US" dirty="0"/>
          </a:p>
        </p:txBody>
      </p:sp>
      <p:pic>
        <p:nvPicPr>
          <p:cNvPr id="7" name="Picture 6" descr="2. William of Norwic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2819400"/>
            <a:ext cx="3581400" cy="355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Llofruddiaeth</a:t>
            </a:r>
            <a:r>
              <a:rPr lang="en-US" dirty="0" smtClean="0"/>
              <a:t> </a:t>
            </a:r>
            <a:r>
              <a:rPr lang="en-US" dirty="0" err="1" smtClean="0"/>
              <a:t>ddefodol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667" dirty="0"/>
              <a:t>W</a:t>
            </a:r>
            <a:r>
              <a:rPr lang="en-US" sz="2667" dirty="0" smtClean="0"/>
              <a:t>illiam </a:t>
            </a:r>
            <a:r>
              <a:rPr lang="en-US" sz="2667" dirty="0" err="1" smtClean="0"/>
              <a:t>o</a:t>
            </a:r>
            <a:r>
              <a:rPr lang="en-US" sz="2667" dirty="0" smtClean="0"/>
              <a:t> Norwich a Simon </a:t>
            </a:r>
            <a:r>
              <a:rPr lang="en-US" sz="2667" dirty="0" err="1" smtClean="0"/>
              <a:t>o</a:t>
            </a:r>
            <a:r>
              <a:rPr lang="en-US" sz="2667" dirty="0" smtClean="0"/>
              <a:t> Trent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 descr="2. Murder of William of Norwich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1828800"/>
            <a:ext cx="3276600" cy="4449762"/>
          </a:xfrm>
        </p:spPr>
      </p:pic>
      <p:pic>
        <p:nvPicPr>
          <p:cNvPr id="5" name="Picture 4" descr="2. 15th cent. woodcut.murder of Simon of Trentjp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5863" y="1828800"/>
            <a:ext cx="3690937" cy="46323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Llofruddiaeth</a:t>
            </a:r>
            <a:r>
              <a:rPr lang="en-US" dirty="0" smtClean="0"/>
              <a:t> </a:t>
            </a:r>
            <a:r>
              <a:rPr lang="en-US" dirty="0" err="1" smtClean="0"/>
              <a:t>ddefodol</a:t>
            </a:r>
            <a:endParaRPr lang="en-US" dirty="0"/>
          </a:p>
        </p:txBody>
      </p:sp>
      <p:pic>
        <p:nvPicPr>
          <p:cNvPr id="4" name="Content Placeholder 3" descr="2. Der_Sturm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5110" y="1600200"/>
            <a:ext cx="327378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Ecclesia a </a:t>
            </a:r>
            <a:r>
              <a:rPr lang="en-US" dirty="0" err="1" smtClean="0"/>
              <a:t>Synagoga</a:t>
            </a:r>
            <a:r>
              <a:rPr lang="en-US" dirty="0" smtClean="0"/>
              <a:t>: </a:t>
            </a:r>
            <a:br>
              <a:rPr lang="en-US" dirty="0" smtClean="0"/>
            </a:br>
            <a:r>
              <a:rPr lang="en-US" sz="2667" dirty="0" err="1" smtClean="0"/>
              <a:t>Celfyddyd</a:t>
            </a:r>
            <a:r>
              <a:rPr lang="en-US" sz="2667" dirty="0" smtClean="0"/>
              <a:t> </a:t>
            </a:r>
            <a:r>
              <a:rPr lang="en-US" sz="2667" dirty="0" err="1" smtClean="0"/>
              <a:t>canoloesol</a:t>
            </a:r>
            <a:endParaRPr lang="en-US" sz="2667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a </a:t>
            </a:r>
            <a:r>
              <a:rPr lang="en-US" dirty="0" err="1" smtClean="0"/>
              <a:t>Christnogaeth</a:t>
            </a:r>
            <a:r>
              <a:rPr lang="en-US" dirty="0" smtClean="0"/>
              <a:t>.</a:t>
            </a:r>
          </a:p>
          <a:p>
            <a:r>
              <a:rPr lang="en-US" dirty="0" smtClean="0"/>
              <a:t>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fuddugoliaethus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 a </a:t>
            </a:r>
            <a:r>
              <a:rPr lang="en-US" dirty="0" err="1" smtClean="0"/>
              <a:t>drechwyd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Balchder</a:t>
            </a:r>
            <a:r>
              <a:rPr lang="en-US" dirty="0" smtClean="0"/>
              <a:t> Ecclesia a </a:t>
            </a:r>
            <a:r>
              <a:rPr lang="en-US" dirty="0" err="1" smtClean="0"/>
              <a:t>dallineb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Synagoga</a:t>
            </a:r>
            <a:r>
              <a:rPr lang="en-US" dirty="0" smtClean="0"/>
              <a:t> (</a:t>
            </a:r>
            <a:r>
              <a:rPr lang="en-US" dirty="0" err="1" smtClean="0"/>
              <a:t>cymh</a:t>
            </a:r>
            <a:r>
              <a:rPr lang="en-US" dirty="0" smtClean="0"/>
              <a:t>. </a:t>
            </a:r>
            <a:r>
              <a:rPr lang="en-US" dirty="0" err="1"/>
              <a:t>l</a:t>
            </a:r>
            <a:r>
              <a:rPr lang="en-US" dirty="0" err="1" smtClean="0"/>
              <a:t>lygaid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gwan</a:t>
            </a:r>
            <a:r>
              <a:rPr lang="en-US" dirty="0" smtClean="0"/>
              <a:t> Leah </a:t>
            </a:r>
            <a:r>
              <a:rPr lang="en-US" dirty="0" err="1" smtClean="0"/>
              <a:t>yn</a:t>
            </a:r>
            <a:r>
              <a:rPr lang="en-US" dirty="0" smtClean="0"/>
              <a:t> Gen. 29:17).</a:t>
            </a:r>
          </a:p>
          <a:p>
            <a:r>
              <a:rPr lang="en-US" dirty="0" smtClean="0"/>
              <a:t>Ni 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 weld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goleuni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.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choron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disgyn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ffon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torri</a:t>
            </a:r>
            <a:r>
              <a:rPr lang="en-US" dirty="0" smtClean="0"/>
              <a:t>.</a:t>
            </a:r>
          </a:p>
        </p:txBody>
      </p:sp>
      <p:pic>
        <p:nvPicPr>
          <p:cNvPr id="4" name="Picture 3" descr="4. 15 cent.Master of the Ursula Legen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0680" y="1417638"/>
            <a:ext cx="3246120" cy="5157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Ecclesia a </a:t>
            </a:r>
            <a:r>
              <a:rPr lang="en-US" dirty="0" err="1" smtClean="0"/>
              <a:t>Synagoga</a:t>
            </a:r>
            <a:endParaRPr lang="en-US" dirty="0"/>
          </a:p>
        </p:txBody>
      </p:sp>
      <p:pic>
        <p:nvPicPr>
          <p:cNvPr id="4" name="Content Placeholder 3" descr="4. Ecclesia.dutch ms.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286000"/>
            <a:ext cx="3381375" cy="2876550"/>
          </a:xfrm>
        </p:spPr>
      </p:pic>
      <p:pic>
        <p:nvPicPr>
          <p:cNvPr id="7" name="Picture 6" descr="4.ecclesia_et_synagoga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7800" y="1417638"/>
            <a:ext cx="4699000" cy="4805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Ecclesia a </a:t>
            </a:r>
            <a:r>
              <a:rPr lang="en-US" dirty="0" err="1" smtClean="0"/>
              <a:t>Synagoga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11" dirty="0" smtClean="0"/>
              <a:t>Notre Dame, Paris</a:t>
            </a:r>
            <a:endParaRPr lang="en-US" sz="3111" dirty="0"/>
          </a:p>
        </p:txBody>
      </p:sp>
      <p:pic>
        <p:nvPicPr>
          <p:cNvPr id="4" name="Content Placeholder 3" descr="4.Ecclesia_et_synagoga.Notre Dame.Parisjp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1600200"/>
            <a:ext cx="7162799" cy="48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Condemnio’r</a:t>
            </a:r>
            <a:r>
              <a:rPr lang="en-US" dirty="0" smtClean="0"/>
              <a:t> </a:t>
            </a:r>
            <a:r>
              <a:rPr lang="en-US" dirty="0" err="1" smtClean="0"/>
              <a:t>Talmwd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595" dirty="0" err="1" smtClean="0"/>
              <a:t>Rhestr</a:t>
            </a:r>
            <a:r>
              <a:rPr lang="en-US" sz="2595" dirty="0" smtClean="0"/>
              <a:t> </a:t>
            </a:r>
            <a:r>
              <a:rPr lang="en-US" sz="2595" dirty="0" err="1" smtClean="0"/>
              <a:t>o</a:t>
            </a:r>
            <a:r>
              <a:rPr lang="en-US" sz="2595" dirty="0" smtClean="0"/>
              <a:t> </a:t>
            </a:r>
            <a:r>
              <a:rPr lang="en-US" sz="2595" dirty="0" err="1" smtClean="0"/>
              <a:t>gyhuddiadau</a:t>
            </a:r>
            <a:r>
              <a:rPr lang="en-US" sz="2595" dirty="0" smtClean="0"/>
              <a:t> </a:t>
            </a:r>
          </a:p>
          <a:p>
            <a:pPr>
              <a:buNone/>
            </a:pPr>
            <a:r>
              <a:rPr lang="en-US" sz="2595" dirty="0" err="1" smtClean="0"/>
              <a:t>yn</a:t>
            </a:r>
            <a:r>
              <a:rPr lang="en-US" sz="2595" dirty="0" smtClean="0"/>
              <a:t> </a:t>
            </a:r>
            <a:r>
              <a:rPr lang="en-US" sz="2595" dirty="0" err="1" smtClean="0"/>
              <a:t>erbyn</a:t>
            </a:r>
            <a:r>
              <a:rPr lang="en-US" sz="2595" dirty="0" smtClean="0"/>
              <a:t> </a:t>
            </a:r>
            <a:r>
              <a:rPr lang="en-US" sz="2595" dirty="0" err="1" smtClean="0"/>
              <a:t>y</a:t>
            </a:r>
            <a:r>
              <a:rPr lang="en-US" sz="2595" dirty="0" smtClean="0"/>
              <a:t> </a:t>
            </a:r>
            <a:r>
              <a:rPr lang="en-US" sz="2595" dirty="0" err="1" smtClean="0"/>
              <a:t>Talmwd</a:t>
            </a:r>
            <a:r>
              <a:rPr lang="en-US" sz="2595" dirty="0" smtClean="0"/>
              <a:t> </a:t>
            </a:r>
            <a:r>
              <a:rPr lang="en-US" sz="2595" dirty="0" err="1" smtClean="0"/>
              <a:t>gan</a:t>
            </a:r>
            <a:r>
              <a:rPr lang="en-US" sz="2595" dirty="0" smtClean="0"/>
              <a:t> </a:t>
            </a:r>
            <a:r>
              <a:rPr lang="en-US" sz="2595" dirty="0" err="1" smtClean="0"/>
              <a:t>y</a:t>
            </a:r>
            <a:r>
              <a:rPr lang="en-US" sz="2595" dirty="0" smtClean="0"/>
              <a:t> </a:t>
            </a:r>
            <a:r>
              <a:rPr lang="en-US" sz="2595" dirty="0" err="1" smtClean="0"/>
              <a:t>cyn</a:t>
            </a:r>
            <a:r>
              <a:rPr lang="en-US" sz="2595" dirty="0" smtClean="0"/>
              <a:t>-</a:t>
            </a:r>
          </a:p>
          <a:p>
            <a:pPr>
              <a:buNone/>
            </a:pPr>
            <a:r>
              <a:rPr lang="en-US" sz="2595" dirty="0" err="1" smtClean="0"/>
              <a:t>Iddew</a:t>
            </a:r>
            <a:r>
              <a:rPr lang="en-US" sz="2595" dirty="0" smtClean="0"/>
              <a:t> Nicholas </a:t>
            </a:r>
            <a:r>
              <a:rPr lang="en-US" sz="2595" dirty="0" err="1" smtClean="0"/>
              <a:t>o</a:t>
            </a:r>
            <a:r>
              <a:rPr lang="en-US" sz="2595" dirty="0" smtClean="0"/>
              <a:t> </a:t>
            </a:r>
            <a:r>
              <a:rPr lang="en-US" sz="2595" dirty="0" err="1" smtClean="0"/>
              <a:t>Donin</a:t>
            </a:r>
            <a:r>
              <a:rPr lang="en-US" sz="2595" dirty="0" smtClean="0"/>
              <a:t> (1240):</a:t>
            </a:r>
          </a:p>
          <a:p>
            <a:pPr>
              <a:buFontTx/>
              <a:buChar char="-"/>
            </a:pPr>
            <a:r>
              <a:rPr lang="en-US" sz="2400" dirty="0" err="1" smtClean="0">
                <a:solidFill>
                  <a:srgbClr val="FFFF00"/>
                </a:solidFill>
              </a:rPr>
              <a:t>datganiadau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cableddus</a:t>
            </a:r>
            <a:endParaRPr lang="en-US" sz="24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400" dirty="0" err="1">
                <a:solidFill>
                  <a:srgbClr val="FFFF00"/>
                </a:solidFill>
              </a:rPr>
              <a:t>y</a:t>
            </a:r>
            <a:r>
              <a:rPr lang="en-US" sz="2400" dirty="0" err="1" smtClean="0">
                <a:solidFill>
                  <a:srgbClr val="FFFF00"/>
                </a:solidFill>
              </a:rPr>
              <a:t>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erbyn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Iesu</a:t>
            </a:r>
            <a:endParaRPr lang="en-US" sz="2400" dirty="0" smtClean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en-US" sz="2400" dirty="0" err="1">
                <a:solidFill>
                  <a:srgbClr val="FFFF00"/>
                </a:solidFill>
              </a:rPr>
              <a:t>c</a:t>
            </a:r>
            <a:r>
              <a:rPr lang="en-US" sz="2400" dirty="0" err="1" smtClean="0">
                <a:solidFill>
                  <a:srgbClr val="FFFF00"/>
                </a:solidFill>
              </a:rPr>
              <a:t>asineb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erbyn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Cenedl-ddynion</a:t>
            </a:r>
            <a:r>
              <a:rPr lang="en-US" sz="24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en-US" sz="2800" dirty="0" err="1" smtClean="0"/>
              <a:t>Pab</a:t>
            </a:r>
            <a:r>
              <a:rPr lang="en-US" sz="2800" dirty="0" smtClean="0"/>
              <a:t> </a:t>
            </a:r>
            <a:r>
              <a:rPr lang="en-US" sz="2800" dirty="0" err="1" smtClean="0"/>
              <a:t>Grigor</a:t>
            </a:r>
            <a:r>
              <a:rPr lang="en-US" sz="2800" dirty="0" smtClean="0"/>
              <a:t> IX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galw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gopiau</a:t>
            </a:r>
            <a:endParaRPr lang="en-US" sz="2800" dirty="0" smtClean="0"/>
          </a:p>
          <a:p>
            <a:pPr>
              <a:buNone/>
            </a:pPr>
            <a:r>
              <a:rPr lang="en-US" sz="2800" dirty="0" err="1" smtClean="0">
                <a:solidFill>
                  <a:srgbClr val="FFFFFF"/>
                </a:solidFill>
              </a:rPr>
              <a:t>o’r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Talmwd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i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gael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eu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cipio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a’u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harchwilio</a:t>
            </a:r>
            <a:r>
              <a:rPr lang="en-US" sz="2800" dirty="0" smtClean="0">
                <a:solidFill>
                  <a:srgbClr val="FFFFFF"/>
                </a:solidFill>
              </a:rPr>
              <a:t>.</a:t>
            </a:r>
          </a:p>
          <a:p>
            <a:pPr>
              <a:buNone/>
            </a:pPr>
            <a:r>
              <a:rPr lang="en-US" sz="2800" dirty="0" err="1" smtClean="0">
                <a:solidFill>
                  <a:srgbClr val="FFFFFF"/>
                </a:solidFill>
              </a:rPr>
              <a:t>Brenin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Ffrainc</a:t>
            </a:r>
            <a:r>
              <a:rPr lang="en-US" sz="2800" dirty="0" smtClean="0">
                <a:solidFill>
                  <a:srgbClr val="FFFFFF"/>
                </a:solidFill>
              </a:rPr>
              <a:t> (Louis IX, 1226-1270) </a:t>
            </a:r>
            <a:r>
              <a:rPr lang="en-US" sz="2800" dirty="0" err="1" smtClean="0">
                <a:solidFill>
                  <a:srgbClr val="FFFFFF"/>
                </a:solidFill>
              </a:rPr>
              <a:t>yn</a:t>
            </a:r>
            <a:endParaRPr lang="en-US" sz="2800" dirty="0" smtClean="0">
              <a:solidFill>
                <a:srgbClr val="FFFFFF"/>
              </a:solidFill>
            </a:endParaRPr>
          </a:p>
          <a:p>
            <a:pPr>
              <a:buNone/>
            </a:pPr>
            <a:r>
              <a:rPr lang="en-US" sz="2800" dirty="0" err="1">
                <a:solidFill>
                  <a:srgbClr val="FFFFFF"/>
                </a:solidFill>
              </a:rPr>
              <a:t>l</a:t>
            </a:r>
            <a:r>
              <a:rPr lang="en-US" sz="2800" dirty="0" err="1" smtClean="0">
                <a:solidFill>
                  <a:srgbClr val="FFFFFF"/>
                </a:solidFill>
              </a:rPr>
              <a:t>losgi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esboniadau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Iddewig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ym</a:t>
            </a:r>
            <a:r>
              <a:rPr lang="en-US" sz="2800" dirty="0" smtClean="0">
                <a:solidFill>
                  <a:srgbClr val="FFFFFF"/>
                </a:solidFill>
              </a:rPr>
              <a:t> </a:t>
            </a:r>
            <a:r>
              <a:rPr lang="en-US" sz="2800" dirty="0" err="1" smtClean="0">
                <a:solidFill>
                  <a:srgbClr val="FFFFFF"/>
                </a:solidFill>
              </a:rPr>
              <a:t>Mharis</a:t>
            </a:r>
            <a:r>
              <a:rPr lang="en-US" sz="2800" dirty="0" smtClean="0">
                <a:solidFill>
                  <a:srgbClr val="FFFFFF"/>
                </a:solidFill>
              </a:rPr>
              <a:t> (1242).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endParaRPr lang="en-US" sz="2400" dirty="0">
              <a:solidFill>
                <a:srgbClr val="FFFF00"/>
              </a:solidFill>
            </a:endParaRPr>
          </a:p>
        </p:txBody>
      </p:sp>
      <p:pic>
        <p:nvPicPr>
          <p:cNvPr id="8" name="Picture 7" descr="5. burning-the-talmu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1600200"/>
            <a:ext cx="3333750" cy="3067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Esgymuno’r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pic>
        <p:nvPicPr>
          <p:cNvPr id="4" name="Content Placeholder 3" descr="6. 400px-Expulsion_judios-en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0600" y="1417638"/>
            <a:ext cx="6934200" cy="47545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Esgymuno’r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pwysig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13eg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15eg </a:t>
            </a:r>
            <a:r>
              <a:rPr lang="en-US" dirty="0" err="1" smtClean="0"/>
              <a:t>ganrif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Lloegr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1290,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Edward I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defnydd</a:t>
            </a:r>
            <a:r>
              <a:rPr lang="en-US" dirty="0" smtClean="0"/>
              <a:t> </a:t>
            </a:r>
            <a:r>
              <a:rPr lang="en-US" dirty="0" err="1" smtClean="0"/>
              <a:t>ohonynt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ffynhonnell</a:t>
            </a:r>
            <a:r>
              <a:rPr lang="en-US" dirty="0" smtClean="0"/>
              <a:t> </a:t>
            </a:r>
            <a:r>
              <a:rPr lang="en-US" dirty="0" err="1" smtClean="0"/>
              <a:t>ariannol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Croesgadau</a:t>
            </a:r>
            <a:r>
              <a:rPr lang="en-US" dirty="0" smtClean="0"/>
              <a:t>).</a:t>
            </a:r>
          </a:p>
          <a:p>
            <a:r>
              <a:rPr lang="en-US" dirty="0" smtClean="0"/>
              <a:t>Am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wrthod</a:t>
            </a:r>
            <a:r>
              <a:rPr lang="en-US" dirty="0" smtClean="0"/>
              <a:t> </a:t>
            </a:r>
            <a:r>
              <a:rPr lang="en-US" dirty="0" err="1" smtClean="0"/>
              <a:t>troi’n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 a </a:t>
            </a:r>
            <a:r>
              <a:rPr lang="en-US" dirty="0" err="1" smtClean="0"/>
              <a:t>lleihad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cyfraniadau</a:t>
            </a:r>
            <a:r>
              <a:rPr lang="en-US" dirty="0" smtClean="0"/>
              <a:t> </a:t>
            </a:r>
            <a:r>
              <a:rPr lang="en-US" dirty="0" err="1" smtClean="0"/>
              <a:t>ariannol</a:t>
            </a:r>
            <a:r>
              <a:rPr lang="en-US" dirty="0" smtClean="0"/>
              <a:t>, </a:t>
            </a:r>
            <a:r>
              <a:rPr lang="en-US" dirty="0" err="1" smtClean="0"/>
              <a:t>cawsant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hesgymuno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gwledydd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hesgymuno</a:t>
            </a:r>
            <a:r>
              <a:rPr lang="en-US" dirty="0" smtClean="0"/>
              <a:t> ac 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caniatau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ddychwelyd</a:t>
            </a:r>
            <a:r>
              <a:rPr lang="en-US" dirty="0" smtClean="0"/>
              <a:t> (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1306).</a:t>
            </a:r>
          </a:p>
          <a:p>
            <a:r>
              <a:rPr lang="en-US" dirty="0" err="1" smtClean="0"/>
              <a:t>Gwledydd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croesawu’r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(</a:t>
            </a:r>
            <a:r>
              <a:rPr lang="en-US" dirty="0" err="1" smtClean="0"/>
              <a:t>Eidal</a:t>
            </a:r>
            <a:r>
              <a:rPr lang="en-US" dirty="0" smtClean="0"/>
              <a:t>,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ac </a:t>
            </a:r>
            <a:r>
              <a:rPr lang="en-US" dirty="0" err="1" smtClean="0"/>
              <a:t>Usuriaeth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Cymryd</a:t>
            </a:r>
            <a:r>
              <a:rPr lang="en-US" dirty="0" smtClean="0"/>
              <a:t> </a:t>
            </a:r>
            <a:r>
              <a:rPr lang="en-US" dirty="0" err="1" smtClean="0"/>
              <a:t>llog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benthyciad</a:t>
            </a:r>
            <a:endParaRPr lang="en-US" dirty="0" smtClean="0"/>
          </a:p>
          <a:p>
            <a:r>
              <a:rPr lang="en-US" dirty="0" err="1" smtClean="0"/>
              <a:t>Trydydd</a:t>
            </a:r>
            <a:r>
              <a:rPr lang="en-US" dirty="0" smtClean="0"/>
              <a:t> </a:t>
            </a:r>
            <a:r>
              <a:rPr lang="en-US" dirty="0" err="1" smtClean="0"/>
              <a:t>Cyngor</a:t>
            </a:r>
            <a:r>
              <a:rPr lang="en-US" dirty="0" smtClean="0"/>
              <a:t> Lateran (1179)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usuriaid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hesgymuno</a:t>
            </a:r>
            <a:r>
              <a:rPr lang="en-US" dirty="0" smtClean="0"/>
              <a:t>.</a:t>
            </a:r>
          </a:p>
          <a:p>
            <a:r>
              <a:rPr lang="en-US" dirty="0" smtClean="0"/>
              <a:t>Yr </a:t>
            </a:r>
            <a:r>
              <a:rPr lang="en-US" dirty="0" err="1" smtClean="0"/>
              <a:t>angen</a:t>
            </a:r>
            <a:r>
              <a:rPr lang="en-US" dirty="0" smtClean="0"/>
              <a:t> am </a:t>
            </a:r>
            <a:r>
              <a:rPr lang="en-US" dirty="0" err="1" smtClean="0"/>
              <a:t>fusnes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masnachol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droi’r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ffigur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gasau</a:t>
            </a:r>
            <a:r>
              <a:rPr lang="en-US" dirty="0" smtClean="0"/>
              <a:t>.</a:t>
            </a:r>
          </a:p>
        </p:txBody>
      </p:sp>
      <p:pic>
        <p:nvPicPr>
          <p:cNvPr id="8" name="Picture 7" descr="7. usury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3352800"/>
            <a:ext cx="3886200" cy="3289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Croesgadau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" name="Content Placeholder 3" descr="9. 779px-Carte_de_la_premiere_croisad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417638"/>
            <a:ext cx="7391399" cy="50593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Rhyfeloedd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Groes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greiriau</a:t>
            </a:r>
            <a:r>
              <a:rPr lang="en-US" dirty="0" smtClean="0"/>
              <a:t> a </a:t>
            </a:r>
            <a:r>
              <a:rPr lang="en-US" dirty="0" err="1" smtClean="0"/>
              <a:t>chysegrleoedd</a:t>
            </a:r>
            <a:r>
              <a:rPr lang="en-US" dirty="0" smtClean="0"/>
              <a:t>; </a:t>
            </a:r>
            <a:r>
              <a:rPr lang="en-US" dirty="0" err="1" smtClean="0"/>
              <a:t>pererindodau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pwysig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Gwrthdaro</a:t>
            </a:r>
            <a:r>
              <a:rPr lang="en-US" dirty="0" smtClean="0"/>
              <a:t> </a:t>
            </a:r>
            <a:r>
              <a:rPr lang="en-US" dirty="0" err="1" smtClean="0"/>
              <a:t>ffyrnig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ac Islam.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Man </a:t>
            </a:r>
            <a:r>
              <a:rPr lang="en-US" dirty="0" err="1" smtClean="0"/>
              <a:t>cychwyn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Groesgad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1095 a </a:t>
            </a:r>
            <a:r>
              <a:rPr lang="en-US" dirty="0" err="1" smtClean="0"/>
              <a:t>gyhoeddwyd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Pab</a:t>
            </a:r>
            <a:r>
              <a:rPr lang="en-US" dirty="0" smtClean="0"/>
              <a:t> </a:t>
            </a:r>
            <a:r>
              <a:rPr lang="en-US" dirty="0" err="1" smtClean="0"/>
              <a:t>Wrban</a:t>
            </a:r>
            <a:r>
              <a:rPr lang="en-US" dirty="0" smtClean="0"/>
              <a:t> II – </a:t>
            </a:r>
            <a:r>
              <a:rPr lang="en-US" dirty="0" err="1" smtClean="0"/>
              <a:t>pererindod</a:t>
            </a:r>
            <a:r>
              <a:rPr lang="en-US" dirty="0" smtClean="0"/>
              <a:t> </a:t>
            </a:r>
            <a:r>
              <a:rPr lang="en-US" dirty="0" err="1" smtClean="0"/>
              <a:t>arfog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Dwyrain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ryddhau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afael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Moslemiaid</a:t>
            </a:r>
            <a:r>
              <a:rPr lang="en-US" dirty="0" smtClean="0"/>
              <a:t>.</a:t>
            </a:r>
          </a:p>
          <a:p>
            <a:r>
              <a:rPr lang="en-US" dirty="0" smtClean="0"/>
              <a:t>Yr ail (1146)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trydydd</a:t>
            </a:r>
            <a:r>
              <a:rPr lang="en-US" dirty="0" smtClean="0"/>
              <a:t> (1190)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Croesgadau</a:t>
            </a:r>
            <a:r>
              <a:rPr lang="en-US" dirty="0" smtClean="0"/>
              <a:t> – </a:t>
            </a:r>
            <a:r>
              <a:rPr lang="en-US" dirty="0" err="1" smtClean="0"/>
              <a:t>ymgais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adennill</a:t>
            </a:r>
            <a:r>
              <a:rPr lang="en-US" dirty="0" smtClean="0"/>
              <a:t> </a:t>
            </a:r>
            <a:r>
              <a:rPr lang="en-US" dirty="0" err="1" smtClean="0"/>
              <a:t>llwyddiannau’r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Pregethu</a:t>
            </a:r>
            <a:r>
              <a:rPr lang="en-US" dirty="0" smtClean="0"/>
              <a:t> </a:t>
            </a:r>
            <a:r>
              <a:rPr lang="en-US" dirty="0" err="1" smtClean="0"/>
              <a:t>rhethregol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anffyddiaeth</a:t>
            </a:r>
            <a:r>
              <a:rPr lang="en-US" dirty="0" smtClean="0"/>
              <a:t>: </a:t>
            </a:r>
            <a:r>
              <a:rPr lang="en-US" dirty="0" err="1" smtClean="0"/>
              <a:t>pwslais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hanallu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rheswm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hanghrediniaeth</a:t>
            </a:r>
            <a:r>
              <a:rPr lang="en-US" dirty="0" smtClean="0"/>
              <a:t> </a:t>
            </a:r>
            <a:r>
              <a:rPr lang="en-US" dirty="0" err="1" smtClean="0"/>
              <a:t>styfnig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Cyflafan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(1096)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(</a:t>
            </a:r>
            <a:r>
              <a:rPr lang="en-US" dirty="0" err="1" smtClean="0"/>
              <a:t>tua</a:t>
            </a:r>
            <a:r>
              <a:rPr lang="en-US" dirty="0" smtClean="0"/>
              <a:t> 10,000)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,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dinasoedd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Worms a Mainz, </a:t>
            </a:r>
            <a:r>
              <a:rPr lang="en-US" dirty="0" err="1" smtClean="0"/>
              <a:t>rhwng</a:t>
            </a:r>
            <a:r>
              <a:rPr lang="en-US" dirty="0" smtClean="0"/>
              <a:t> Mai a </a:t>
            </a:r>
            <a:r>
              <a:rPr lang="en-US" dirty="0" err="1" smtClean="0"/>
              <a:t>Gorffennaf</a:t>
            </a:r>
            <a:r>
              <a:rPr lang="en-US" dirty="0" smtClean="0"/>
              <a:t> 1096.</a:t>
            </a:r>
          </a:p>
          <a:p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gorfodi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dderbyn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farw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merthyron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hunanladdiad</a:t>
            </a:r>
            <a:r>
              <a:rPr lang="en-US" dirty="0" smtClean="0"/>
              <a:t> (</a:t>
            </a:r>
            <a:r>
              <a:rPr lang="en-US" i="1" dirty="0" err="1" smtClean="0"/>
              <a:t>kiddush</a:t>
            </a:r>
            <a:r>
              <a:rPr lang="en-US" i="1" dirty="0" smtClean="0"/>
              <a:t> ha-Shem – </a:t>
            </a:r>
            <a:r>
              <a:rPr lang="en-US" dirty="0" err="1" smtClean="0"/>
              <a:t>sancteiddio</a:t>
            </a:r>
            <a:r>
              <a:rPr lang="en-US" dirty="0" smtClean="0"/>
              <a:t> 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bedyddiedig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lloches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trydydd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Croesgadau</a:t>
            </a:r>
            <a:r>
              <a:rPr lang="en-US" dirty="0" smtClean="0"/>
              <a:t> </a:t>
            </a:r>
            <a:r>
              <a:rPr lang="en-US" dirty="0" err="1" smtClean="0"/>
              <a:t>lladdwyd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dinas</a:t>
            </a:r>
            <a:r>
              <a:rPr lang="en-US" dirty="0" smtClean="0"/>
              <a:t> </a:t>
            </a:r>
            <a:r>
              <a:rPr lang="en-US" dirty="0" err="1" smtClean="0"/>
              <a:t>Efrog</a:t>
            </a:r>
            <a:r>
              <a:rPr lang="en-US" dirty="0" smtClean="0"/>
              <a:t> (1190).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Lladd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111" dirty="0" smtClean="0"/>
              <a:t>1096 – Y </a:t>
            </a:r>
            <a:r>
              <a:rPr lang="en-US" sz="3111" dirty="0" err="1" smtClean="0"/>
              <a:t>Croesgad</a:t>
            </a:r>
            <a:r>
              <a:rPr lang="en-US" sz="3111" dirty="0" smtClean="0"/>
              <a:t> </a:t>
            </a:r>
            <a:r>
              <a:rPr lang="en-US" sz="3111" dirty="0" err="1" smtClean="0"/>
              <a:t>cyntaf</a:t>
            </a:r>
            <a:endParaRPr lang="en-US" sz="3111" dirty="0"/>
          </a:p>
        </p:txBody>
      </p:sp>
      <p:pic>
        <p:nvPicPr>
          <p:cNvPr id="4" name="Content Placeholder 3" descr="9. firstcrusade.knights killing jew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52600"/>
            <a:ext cx="4148799" cy="4525963"/>
          </a:xfrm>
        </p:spPr>
      </p:pic>
      <p:pic>
        <p:nvPicPr>
          <p:cNvPr id="5" name="Picture 4" descr="9. Massacre_of_Jews during First Crusade in Metz.Migett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752600"/>
            <a:ext cx="4572000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Pam </a:t>
            </a:r>
            <a:r>
              <a:rPr lang="en-US" dirty="0" err="1" smtClean="0"/>
              <a:t>targedu’r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ailfeddiannu</a:t>
            </a:r>
            <a:r>
              <a:rPr lang="en-US" dirty="0" smtClean="0"/>
              <a:t> </a:t>
            </a:r>
            <a:r>
              <a:rPr lang="en-US" dirty="0" err="1" smtClean="0"/>
              <a:t>Palesteina</a:t>
            </a:r>
            <a:r>
              <a:rPr lang="en-US" dirty="0" smtClean="0"/>
              <a:t> a </a:t>
            </a:r>
            <a:r>
              <a:rPr lang="en-US" dirty="0" err="1" smtClean="0"/>
              <a:t>cheisio</a:t>
            </a:r>
            <a:r>
              <a:rPr lang="en-US" dirty="0" smtClean="0"/>
              <a:t> </a:t>
            </a:r>
            <a:r>
              <a:rPr lang="en-US" dirty="0" err="1" smtClean="0"/>
              <a:t>cyfiawnder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erlid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a </a:t>
            </a:r>
            <a:r>
              <a:rPr lang="en-US" dirty="0" err="1" smtClean="0"/>
              <a:t>fu’n</a:t>
            </a:r>
            <a:r>
              <a:rPr lang="en-US" dirty="0" smtClean="0"/>
              <a:t> ‘</a:t>
            </a:r>
            <a:r>
              <a:rPr lang="en-US" dirty="0" err="1" smtClean="0"/>
              <a:t>gyfrifol</a:t>
            </a:r>
            <a:r>
              <a:rPr lang="en-US" dirty="0" smtClean="0"/>
              <a:t>’ am </a:t>
            </a:r>
            <a:r>
              <a:rPr lang="en-US" dirty="0" err="1" smtClean="0"/>
              <a:t>groeshoeliad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Targedu’r</a:t>
            </a:r>
            <a:r>
              <a:rPr lang="en-US" dirty="0" smtClean="0"/>
              <a:t> </a:t>
            </a:r>
            <a:r>
              <a:rPr lang="en-US" dirty="0" err="1" smtClean="0"/>
              <a:t>gelyn</a:t>
            </a:r>
            <a:r>
              <a:rPr lang="en-US" dirty="0" smtClean="0"/>
              <a:t> </a:t>
            </a:r>
            <a:r>
              <a:rPr lang="en-US" dirty="0" err="1" smtClean="0"/>
              <a:t>agos</a:t>
            </a:r>
            <a:r>
              <a:rPr lang="en-US" dirty="0" smtClean="0"/>
              <a:t> (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)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at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gelyn</a:t>
            </a:r>
            <a:r>
              <a:rPr lang="en-US" dirty="0" smtClean="0"/>
              <a:t> </a:t>
            </a:r>
            <a:r>
              <a:rPr lang="en-US" dirty="0" err="1" smtClean="0"/>
              <a:t>pell</a:t>
            </a:r>
            <a:r>
              <a:rPr lang="en-US" dirty="0" smtClean="0"/>
              <a:t> (</a:t>
            </a:r>
            <a:r>
              <a:rPr lang="en-US" dirty="0" err="1" smtClean="0"/>
              <a:t>Moslemiaid</a:t>
            </a:r>
            <a:r>
              <a:rPr lang="en-US" dirty="0" smtClean="0"/>
              <a:t>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Mhalesteina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Ffactorau</a:t>
            </a:r>
            <a:r>
              <a:rPr lang="en-US" dirty="0" smtClean="0"/>
              <a:t> </a:t>
            </a:r>
            <a:r>
              <a:rPr lang="en-US" dirty="0" err="1" smtClean="0"/>
              <a:t>economaidd</a:t>
            </a:r>
            <a:r>
              <a:rPr lang="en-US" dirty="0" smtClean="0"/>
              <a:t>: </a:t>
            </a:r>
            <a:r>
              <a:rPr lang="en-US" dirty="0" err="1" smtClean="0"/>
              <a:t>angen</a:t>
            </a:r>
            <a:r>
              <a:rPr lang="en-US" dirty="0" smtClean="0"/>
              <a:t> am </a:t>
            </a:r>
            <a:r>
              <a:rPr lang="en-US" dirty="0" err="1" smtClean="0"/>
              <a:t>nwyddau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milwyr</a:t>
            </a:r>
            <a:r>
              <a:rPr lang="en-US" dirty="0" smtClean="0"/>
              <a:t>;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helpu</a:t>
            </a:r>
            <a:r>
              <a:rPr lang="en-US" dirty="0" smtClean="0"/>
              <a:t> </a:t>
            </a:r>
            <a:r>
              <a:rPr lang="en-US" dirty="0" err="1" smtClean="0"/>
              <a:t>ariannu’r</a:t>
            </a:r>
            <a:r>
              <a:rPr lang="en-US" dirty="0" smtClean="0"/>
              <a:t> </a:t>
            </a:r>
            <a:r>
              <a:rPr lang="en-US" dirty="0" err="1" smtClean="0"/>
              <a:t>Croesgadau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Targedu’r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benthyg</a:t>
            </a:r>
            <a:r>
              <a:rPr lang="en-US" dirty="0" smtClean="0"/>
              <a:t> </a:t>
            </a:r>
            <a:r>
              <a:rPr lang="en-US" dirty="0" err="1" smtClean="0"/>
              <a:t>arian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log </a:t>
            </a:r>
            <a:r>
              <a:rPr lang="en-US" dirty="0" err="1" smtClean="0"/>
              <a:t>uchel</a:t>
            </a:r>
            <a:r>
              <a:rPr lang="en-US" dirty="0" smtClean="0"/>
              <a:t> (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dyled</a:t>
            </a:r>
            <a:r>
              <a:rPr lang="en-US" dirty="0" smtClean="0"/>
              <a:t> </a:t>
            </a:r>
            <a:r>
              <a:rPr lang="en-US" dirty="0" err="1" smtClean="0"/>
              <a:t>parhaus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89893"/>
          </a:xfrm>
        </p:spPr>
        <p:txBody>
          <a:bodyPr>
            <a:normAutofit/>
          </a:bodyPr>
          <a:lstStyle/>
          <a:p>
            <a:r>
              <a:rPr lang="en-US" dirty="0" smtClean="0"/>
              <a:t>‘</a:t>
            </a:r>
            <a:r>
              <a:rPr lang="en-US" dirty="0" err="1" smtClean="0"/>
              <a:t>Croesgadau</a:t>
            </a:r>
            <a:r>
              <a:rPr lang="en-US" dirty="0" smtClean="0"/>
              <a:t>’ </a:t>
            </a:r>
            <a:r>
              <a:rPr lang="en-US" dirty="0" err="1" smtClean="0"/>
              <a:t>Cyfoes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400" dirty="0" err="1" smtClean="0"/>
              <a:t>Erledigaeth</a:t>
            </a:r>
            <a:r>
              <a:rPr lang="en-US" sz="2400" dirty="0" smtClean="0"/>
              <a:t> </a:t>
            </a:r>
            <a:r>
              <a:rPr lang="en-US" sz="2400" dirty="0" err="1" smtClean="0"/>
              <a:t>crefyddol</a:t>
            </a:r>
            <a:r>
              <a:rPr lang="en-US" sz="2400" dirty="0" smtClean="0"/>
              <a:t> </a:t>
            </a:r>
            <a:r>
              <a:rPr lang="en-US" sz="2400" dirty="0" err="1" smtClean="0"/>
              <a:t>anghyfiawn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‘Crusade against terrorism’ (George Bush,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ôl</a:t>
            </a:r>
            <a:r>
              <a:rPr lang="en-US" sz="2400" dirty="0" smtClean="0"/>
              <a:t> 9/11)</a:t>
            </a:r>
            <a:endParaRPr lang="en-US" dirty="0"/>
          </a:p>
        </p:txBody>
      </p:sp>
      <p:pic>
        <p:nvPicPr>
          <p:cNvPr id="4" name="Content Placeholder 3" descr="9. US-Crusad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3350" y="2438400"/>
            <a:ext cx="3797300" cy="3797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Pla</a:t>
            </a:r>
            <a:r>
              <a:rPr lang="en-US" dirty="0" smtClean="0"/>
              <a:t> Du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treisgar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Pla</a:t>
            </a:r>
            <a:r>
              <a:rPr lang="en-US" dirty="0" smtClean="0"/>
              <a:t> Du (1346-1361) –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cyhuddo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wenwyno</a:t>
            </a:r>
            <a:r>
              <a:rPr lang="en-US" dirty="0" smtClean="0"/>
              <a:t> </a:t>
            </a:r>
            <a:r>
              <a:rPr lang="en-US" dirty="0" err="1" smtClean="0"/>
              <a:t>ffynhonnau</a:t>
            </a:r>
            <a:r>
              <a:rPr lang="en-US" dirty="0" smtClean="0"/>
              <a:t> ac </a:t>
            </a:r>
            <a:r>
              <a:rPr lang="en-US" dirty="0" err="1" smtClean="0"/>
              <a:t>achosi</a:t>
            </a:r>
            <a:r>
              <a:rPr lang="en-US" dirty="0" smtClean="0"/>
              <a:t> </a:t>
            </a:r>
            <a:r>
              <a:rPr lang="en-US" dirty="0" err="1" smtClean="0"/>
              <a:t>marwolaeth</a:t>
            </a:r>
            <a:r>
              <a:rPr lang="en-US" dirty="0" smtClean="0"/>
              <a:t> </a:t>
            </a:r>
            <a:r>
              <a:rPr lang="en-US" dirty="0" err="1" smtClean="0"/>
              <a:t>traean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(25 </a:t>
            </a:r>
            <a:r>
              <a:rPr lang="en-US" dirty="0" err="1" smtClean="0"/>
              <a:t>miliwn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Dywedwyd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plant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Diafol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pla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Erledigaeth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,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arweiniad</a:t>
            </a:r>
            <a:r>
              <a:rPr lang="en-US" dirty="0" smtClean="0"/>
              <a:t> </a:t>
            </a:r>
            <a:r>
              <a:rPr lang="en-US" dirty="0" err="1" smtClean="0"/>
              <a:t>mynachod</a:t>
            </a:r>
            <a:r>
              <a:rPr lang="en-US" dirty="0" smtClean="0"/>
              <a:t>, </a:t>
            </a:r>
            <a:r>
              <a:rPr lang="en-US" dirty="0" err="1" smtClean="0"/>
              <a:t>offeriaid</a:t>
            </a:r>
            <a:r>
              <a:rPr lang="en-US" dirty="0" smtClean="0"/>
              <a:t> a </a:t>
            </a:r>
            <a:r>
              <a:rPr lang="en-US" dirty="0" err="1" smtClean="0"/>
              <a:t>brodyr</a:t>
            </a:r>
            <a:r>
              <a:rPr lang="en-US" dirty="0" smtClean="0"/>
              <a:t> </a:t>
            </a:r>
            <a:r>
              <a:rPr lang="en-US" dirty="0" err="1" smtClean="0"/>
              <a:t>teithiol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Pab</a:t>
            </a:r>
            <a:r>
              <a:rPr lang="en-US" dirty="0" smtClean="0"/>
              <a:t> Clement VI (1342-52)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: ‘Na </a:t>
            </a:r>
            <a:r>
              <a:rPr lang="en-US" dirty="0" err="1" smtClean="0"/>
              <a:t>fydded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Gristion</a:t>
            </a:r>
            <a:r>
              <a:rPr lang="en-US" dirty="0" smtClean="0"/>
              <a:t> </a:t>
            </a:r>
            <a:r>
              <a:rPr lang="en-US" dirty="0" err="1" smtClean="0"/>
              <a:t>anafu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ladd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cheisio</a:t>
            </a:r>
            <a:r>
              <a:rPr lang="en-US" dirty="0" smtClean="0"/>
              <a:t> </a:t>
            </a:r>
            <a:r>
              <a:rPr lang="en-US" dirty="0" err="1" smtClean="0"/>
              <a:t>dwyn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heiddo</a:t>
            </a:r>
            <a:r>
              <a:rPr lang="en-US" dirty="0" smtClean="0"/>
              <a:t>’ . </a:t>
            </a:r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Iddewon</a:t>
            </a:r>
            <a:r>
              <a:rPr lang="en-US" sz="2400" dirty="0" smtClean="0"/>
              <a:t> </a:t>
            </a:r>
            <a:r>
              <a:rPr lang="en-US" sz="2400" dirty="0" err="1" smtClean="0"/>
              <a:t>a’r</a:t>
            </a:r>
            <a:r>
              <a:rPr lang="en-US" sz="2400" dirty="0" smtClean="0"/>
              <a:t> </a:t>
            </a:r>
            <a:r>
              <a:rPr lang="en-US" sz="2400" dirty="0" err="1" smtClean="0"/>
              <a:t>Pla</a:t>
            </a:r>
            <a:r>
              <a:rPr lang="en-US" sz="2400" dirty="0" smtClean="0"/>
              <a:t> Du</a:t>
            </a:r>
            <a:br>
              <a:rPr lang="en-US" sz="2400" dirty="0" smtClean="0"/>
            </a:br>
            <a:r>
              <a:rPr lang="en-US" sz="2400" dirty="0" err="1" smtClean="0"/>
              <a:t>Erledigaeth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ardal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Rhein</a:t>
            </a:r>
            <a:r>
              <a:rPr lang="en-US" sz="2400" dirty="0" smtClean="0"/>
              <a:t> (Frankfurt, Mainz, Cologne)</a:t>
            </a:r>
            <a:endParaRPr lang="en-US" sz="2400" dirty="0"/>
          </a:p>
        </p:txBody>
      </p:sp>
      <p:pic>
        <p:nvPicPr>
          <p:cNvPr id="4" name="Content Placeholder 3" descr="8. Burning_Jews -wake of the Black Death Some Christians targeted various groups such as Jews.JPG"/>
          <p:cNvPicPr>
            <a:picLocks noGrp="1" noChangeAspect="1"/>
          </p:cNvPicPr>
          <p:nvPr>
            <p:ph idx="1"/>
          </p:nvPr>
        </p:nvPicPr>
        <p:blipFill>
          <a:blip r:embed="rId2"/>
          <a:srcRect l="-19096" r="-19096"/>
          <a:stretch>
            <a:fillRect/>
          </a:stretch>
        </p:blipFill>
        <p:spPr/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Polemig</a:t>
            </a:r>
            <a:r>
              <a:rPr lang="en-US" sz="3200" dirty="0" smtClean="0"/>
              <a:t> </a:t>
            </a:r>
            <a:r>
              <a:rPr lang="en-US" sz="3200" dirty="0" err="1" smtClean="0"/>
              <a:t>Iddewig</a:t>
            </a:r>
            <a:r>
              <a:rPr lang="en-US" sz="3200" dirty="0" smtClean="0"/>
              <a:t> </a:t>
            </a:r>
            <a:br>
              <a:rPr lang="en-US" sz="3200" dirty="0" smtClean="0"/>
            </a:b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erbyn</a:t>
            </a:r>
            <a:r>
              <a:rPr lang="en-US" sz="3200" dirty="0" smtClean="0"/>
              <a:t> </a:t>
            </a:r>
            <a:r>
              <a:rPr lang="en-US" sz="3200" dirty="0" err="1" smtClean="0"/>
              <a:t>Cristnogaeth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err="1" smtClean="0"/>
              <a:t>Toledot</a:t>
            </a:r>
            <a:r>
              <a:rPr lang="en-US" i="1" dirty="0" smtClean="0"/>
              <a:t> </a:t>
            </a:r>
            <a:r>
              <a:rPr lang="en-US" i="1" dirty="0" err="1" smtClean="0"/>
              <a:t>Yeshu</a:t>
            </a:r>
            <a:r>
              <a:rPr lang="en-US" dirty="0" smtClean="0"/>
              <a:t> – </a:t>
            </a:r>
            <a:r>
              <a:rPr lang="en-US" dirty="0" err="1" smtClean="0"/>
              <a:t>parodi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Efengylau</a:t>
            </a:r>
            <a:r>
              <a:rPr lang="en-US" dirty="0" smtClean="0"/>
              <a:t> (10fed </a:t>
            </a:r>
            <a:r>
              <a:rPr lang="en-US" dirty="0" err="1" smtClean="0"/>
              <a:t>ganrif</a:t>
            </a:r>
            <a:r>
              <a:rPr lang="en-US" dirty="0" smtClean="0"/>
              <a:t>).</a:t>
            </a:r>
          </a:p>
          <a:p>
            <a:r>
              <a:rPr lang="en-US" i="1" dirty="0" err="1" smtClean="0"/>
              <a:t>Gwyddor</a:t>
            </a:r>
            <a:r>
              <a:rPr lang="en-US" i="1" dirty="0" smtClean="0"/>
              <a:t> Ben </a:t>
            </a:r>
            <a:r>
              <a:rPr lang="en-US" i="1" dirty="0" err="1" smtClean="0"/>
              <a:t>Sira</a:t>
            </a:r>
            <a:r>
              <a:rPr lang="en-US" i="1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genedigaeth</a:t>
            </a:r>
            <a:r>
              <a:rPr lang="en-US" dirty="0" smtClean="0"/>
              <a:t> </a:t>
            </a:r>
            <a:r>
              <a:rPr lang="en-US" dirty="0" err="1" smtClean="0"/>
              <a:t>wyrthiol</a:t>
            </a:r>
            <a:r>
              <a:rPr lang="en-US" dirty="0" smtClean="0"/>
              <a:t> Ben </a:t>
            </a:r>
            <a:r>
              <a:rPr lang="en-US" dirty="0" err="1" smtClean="0"/>
              <a:t>Sira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parodi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fywyd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bychanu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enedigaeth</a:t>
            </a:r>
            <a:r>
              <a:rPr lang="en-US" dirty="0" smtClean="0"/>
              <a:t> </a:t>
            </a:r>
            <a:r>
              <a:rPr lang="en-US" dirty="0" err="1" smtClean="0"/>
              <a:t>gwyryfol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Llenyddiaeth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blodeuo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gwledydd</a:t>
            </a:r>
            <a:r>
              <a:rPr lang="en-US" dirty="0" smtClean="0"/>
              <a:t> </a:t>
            </a:r>
            <a:r>
              <a:rPr lang="en-US" dirty="0" err="1" smtClean="0"/>
              <a:t>Islamaidd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benodol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Maimonides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Yr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Islam)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gyfystyr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eilunaddoliaeth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Mishneh</a:t>
            </a:r>
            <a:r>
              <a:rPr lang="en-US" dirty="0" smtClean="0"/>
              <a:t> Torah </a:t>
            </a:r>
            <a:r>
              <a:rPr lang="en-US" dirty="0" err="1" smtClean="0"/>
              <a:t>mae</a:t>
            </a:r>
            <a:r>
              <a:rPr lang="en-US" dirty="0" smtClean="0"/>
              <a:t> Maimonides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datgan</a:t>
            </a:r>
            <a:r>
              <a:rPr lang="en-US" dirty="0" smtClean="0"/>
              <a:t>:  </a:t>
            </a:r>
            <a:r>
              <a:rPr lang="en-US" dirty="0" err="1" smtClean="0"/>
              <a:t>dyfalu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cred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Meseia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Serch</a:t>
            </a:r>
            <a:r>
              <a:rPr lang="en-US" dirty="0" smtClean="0"/>
              <a:t> </a:t>
            </a:r>
            <a:r>
              <a:rPr lang="en-US" dirty="0" err="1" smtClean="0"/>
              <a:t>hynny</a:t>
            </a:r>
            <a:r>
              <a:rPr lang="en-US" dirty="0" smtClean="0"/>
              <a:t>, yr </a:t>
            </a:r>
            <a:r>
              <a:rPr lang="en-US" dirty="0" err="1" smtClean="0"/>
              <a:t>oedd</a:t>
            </a:r>
            <a:r>
              <a:rPr lang="en-US" dirty="0" smtClean="0"/>
              <a:t> Islam a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Christnogaeth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/>
              <a:t>g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Ysgrythur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a </a:t>
            </a:r>
            <a:r>
              <a:rPr lang="en-US" dirty="0" err="1" smtClean="0"/>
              <a:t>lled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/>
          </a:p>
        </p:txBody>
      </p:sp>
      <p:pic>
        <p:nvPicPr>
          <p:cNvPr id="4" name="Picture 3" descr="9.1 maimonid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611562"/>
            <a:ext cx="2590800" cy="25146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Cyswllt</a:t>
            </a:r>
            <a:r>
              <a:rPr lang="en-US" dirty="0" smtClean="0"/>
              <a:t>: </a:t>
            </a:r>
            <a:r>
              <a:rPr lang="en-US" dirty="0" err="1" smtClean="0"/>
              <a:t>Esboniadol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4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synhwyrau’r</a:t>
            </a:r>
            <a:r>
              <a:rPr lang="en-US" dirty="0" smtClean="0"/>
              <a:t> </a:t>
            </a:r>
            <a:r>
              <a:rPr lang="en-US" dirty="0" err="1" smtClean="0"/>
              <a:t>Ysgrythur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r>
              <a:rPr lang="en-US" dirty="0" smtClean="0"/>
              <a:t>: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hanesyddol</a:t>
            </a:r>
            <a:r>
              <a:rPr lang="en-US" dirty="0" smtClean="0"/>
              <a:t> (</a:t>
            </a:r>
            <a:r>
              <a:rPr lang="en-US" dirty="0" err="1" smtClean="0"/>
              <a:t>digwyddiadau</a:t>
            </a:r>
            <a:r>
              <a:rPr lang="en-US" dirty="0" smtClean="0"/>
              <a:t>) – </a:t>
            </a:r>
            <a:r>
              <a:rPr lang="en-US" i="1" dirty="0" err="1" smtClean="0">
                <a:solidFill>
                  <a:srgbClr val="FFFF00"/>
                </a:solidFill>
              </a:rPr>
              <a:t>peshat</a:t>
            </a:r>
            <a:r>
              <a:rPr lang="en-US" dirty="0" smtClean="0"/>
              <a:t> (</a:t>
            </a:r>
            <a:r>
              <a:rPr lang="en-US" dirty="0" err="1" smtClean="0"/>
              <a:t>syml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moesegol</a:t>
            </a:r>
            <a:r>
              <a:rPr lang="en-US" dirty="0" smtClean="0"/>
              <a:t> (</a:t>
            </a:r>
            <a:r>
              <a:rPr lang="en-US" dirty="0" err="1" smtClean="0"/>
              <a:t>cyfarwyddyd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foeseg</a:t>
            </a:r>
            <a:r>
              <a:rPr lang="en-US" dirty="0" smtClean="0"/>
              <a:t>) – </a:t>
            </a:r>
            <a:r>
              <a:rPr lang="en-US" i="1" dirty="0" err="1" smtClean="0">
                <a:solidFill>
                  <a:srgbClr val="FFFF00"/>
                </a:solidFill>
              </a:rPr>
              <a:t>derash</a:t>
            </a:r>
            <a:r>
              <a:rPr lang="en-US" dirty="0" smtClean="0"/>
              <a:t> (</a:t>
            </a:r>
            <a:r>
              <a:rPr lang="en-US" dirty="0" err="1" smtClean="0"/>
              <a:t>cymhwyso</a:t>
            </a:r>
            <a:r>
              <a:rPr lang="en-US" dirty="0" smtClean="0"/>
              <a:t> </a:t>
            </a:r>
            <a:r>
              <a:rPr lang="en-US" dirty="0" err="1" smtClean="0"/>
              <a:t>homiletig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alegoriaidd</a:t>
            </a:r>
            <a:r>
              <a:rPr lang="en-US" dirty="0" smtClean="0"/>
              <a:t> (</a:t>
            </a:r>
            <a:r>
              <a:rPr lang="en-US" dirty="0" err="1" smtClean="0"/>
              <a:t>dehongliad</a:t>
            </a:r>
            <a:r>
              <a:rPr lang="en-US" dirty="0" smtClean="0"/>
              <a:t> </a:t>
            </a:r>
            <a:r>
              <a:rPr lang="en-US" dirty="0" err="1" smtClean="0"/>
              <a:t>symbolaidd</a:t>
            </a:r>
            <a:r>
              <a:rPr lang="en-US" dirty="0" smtClean="0"/>
              <a:t>) – </a:t>
            </a:r>
            <a:r>
              <a:rPr lang="en-US" i="1" dirty="0" err="1" smtClean="0">
                <a:solidFill>
                  <a:srgbClr val="FFFF00"/>
                </a:solidFill>
              </a:rPr>
              <a:t>remez</a:t>
            </a:r>
            <a:r>
              <a:rPr lang="en-US" dirty="0" smtClean="0"/>
              <a:t> (</a:t>
            </a:r>
            <a:r>
              <a:rPr lang="en-US" dirty="0" err="1" smtClean="0"/>
              <a:t>alegori</a:t>
            </a:r>
            <a:r>
              <a:rPr lang="en-US" dirty="0" smtClean="0"/>
              <a:t> </a:t>
            </a:r>
            <a:r>
              <a:rPr lang="en-US" dirty="0" err="1" smtClean="0"/>
              <a:t>athronyddol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cyfatebol</a:t>
            </a:r>
            <a:r>
              <a:rPr lang="en-US" dirty="0" smtClean="0"/>
              <a:t> (</a:t>
            </a:r>
            <a:r>
              <a:rPr lang="en-US" dirty="0" err="1" smtClean="0"/>
              <a:t>cyfriniol</a:t>
            </a:r>
            <a:r>
              <a:rPr lang="en-US" dirty="0" smtClean="0"/>
              <a:t>) – </a:t>
            </a:r>
            <a:r>
              <a:rPr lang="en-US" i="1" dirty="0" smtClean="0">
                <a:solidFill>
                  <a:srgbClr val="FFFF00"/>
                </a:solidFill>
              </a:rPr>
              <a:t>sod</a:t>
            </a:r>
            <a:r>
              <a:rPr lang="en-US" dirty="0" smtClean="0"/>
              <a:t> (symbol </a:t>
            </a:r>
            <a:r>
              <a:rPr lang="en-US" dirty="0" err="1" smtClean="0"/>
              <a:t>cyfriniol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Cyswllt</a:t>
            </a:r>
            <a:r>
              <a:rPr lang="en-US" dirty="0" smtClean="0"/>
              <a:t>: </a:t>
            </a:r>
            <a:r>
              <a:rPr lang="en-US" dirty="0" err="1" smtClean="0"/>
              <a:t>Cyfriniaeth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cyfriniaeth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Twf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Kabbalah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 a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Sbaen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Dylanwad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Shekhinah</a:t>
            </a:r>
            <a:r>
              <a:rPr lang="en-US" dirty="0" smtClean="0"/>
              <a:t> a </a:t>
            </a:r>
            <a:r>
              <a:rPr lang="en-US" dirty="0" err="1" smtClean="0"/>
              <a:t>Mair</a:t>
            </a:r>
            <a:r>
              <a:rPr lang="en-US" dirty="0" smtClean="0"/>
              <a:t> (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dimensiwn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fenywaidd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r>
              <a:rPr lang="en-US" dirty="0" smtClean="0"/>
              <a:t>).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Zohar</a:t>
            </a:r>
            <a:r>
              <a:rPr lang="en-US" dirty="0" smtClean="0"/>
              <a:t>: </a:t>
            </a:r>
            <a:r>
              <a:rPr lang="en-US" dirty="0" err="1" smtClean="0"/>
              <a:t>darlun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Meseia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Gwas</a:t>
            </a:r>
            <a:r>
              <a:rPr lang="en-US" dirty="0" smtClean="0"/>
              <a:t> </a:t>
            </a:r>
            <a:r>
              <a:rPr lang="en-US" dirty="0" err="1" smtClean="0"/>
              <a:t>Dioddefus</a:t>
            </a:r>
            <a:r>
              <a:rPr lang="en-US" dirty="0" smtClean="0"/>
              <a:t> (</a:t>
            </a:r>
            <a:r>
              <a:rPr lang="en-US" dirty="0" err="1" smtClean="0"/>
              <a:t>Eseia</a:t>
            </a:r>
            <a:r>
              <a:rPr lang="en-US" dirty="0" smtClean="0"/>
              <a:t> 53)</a:t>
            </a:r>
            <a:endParaRPr lang="en-US" dirty="0"/>
          </a:p>
        </p:txBody>
      </p:sp>
      <p:pic>
        <p:nvPicPr>
          <p:cNvPr id="5" name="Picture 4" descr="h31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199" y="2209800"/>
            <a:ext cx="3124201" cy="4343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Chwilys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i="1" dirty="0" err="1" smtClean="0"/>
              <a:t>convivencia</a:t>
            </a:r>
            <a:r>
              <a:rPr lang="en-US" i="1" dirty="0" smtClean="0"/>
              <a:t> </a:t>
            </a:r>
            <a:r>
              <a:rPr lang="en-US" dirty="0" smtClean="0"/>
              <a:t>(‘</a:t>
            </a:r>
            <a:r>
              <a:rPr lang="en-US" dirty="0" err="1" smtClean="0"/>
              <a:t>byw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gytun</a:t>
            </a:r>
            <a:r>
              <a:rPr lang="en-US" dirty="0" smtClean="0"/>
              <a:t>’)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, </a:t>
            </a:r>
            <a:r>
              <a:rPr lang="en-US" dirty="0" err="1" smtClean="0"/>
              <a:t>Cristnogion</a:t>
            </a:r>
            <a:r>
              <a:rPr lang="en-US" dirty="0" smtClean="0"/>
              <a:t> a </a:t>
            </a:r>
            <a:r>
              <a:rPr lang="en-US" dirty="0" err="1" smtClean="0"/>
              <a:t>Moslemiaid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ddegfed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ddeuddegfed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Sbaen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‘Ail </a:t>
            </a:r>
            <a:r>
              <a:rPr lang="en-US" dirty="0" err="1" smtClean="0"/>
              <a:t>Jwdea</a:t>
            </a:r>
            <a:r>
              <a:rPr lang="en-US" dirty="0" smtClean="0"/>
              <a:t>’ yr </a:t>
            </a:r>
            <a:r>
              <a:rPr lang="en-US" dirty="0" err="1" smtClean="0"/>
              <a:t>Iddew</a:t>
            </a:r>
            <a:r>
              <a:rPr lang="en-US" dirty="0" smtClean="0"/>
              <a:t>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sefyllfa’n</a:t>
            </a:r>
            <a:r>
              <a:rPr lang="en-US" dirty="0" smtClean="0"/>
              <a:t> </a:t>
            </a:r>
            <a:r>
              <a:rPr lang="en-US" dirty="0" err="1" smtClean="0"/>
              <a:t>gwaethygu</a:t>
            </a:r>
            <a:r>
              <a:rPr lang="en-US" dirty="0" smtClean="0"/>
              <a:t> pan </a:t>
            </a:r>
            <a:r>
              <a:rPr lang="en-US" dirty="0" err="1" smtClean="0"/>
              <a:t>fo’r</a:t>
            </a:r>
            <a:r>
              <a:rPr lang="en-US" dirty="0" smtClean="0"/>
              <a:t> </a:t>
            </a:r>
            <a:r>
              <a:rPr lang="en-US" dirty="0" err="1" smtClean="0"/>
              <a:t>Berberiaid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Morocco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 (12eg </a:t>
            </a:r>
            <a:r>
              <a:rPr lang="en-US" dirty="0" err="1" smtClean="0"/>
              <a:t>ganrif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gorfodi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wrando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bregethwyr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ddwyn</a:t>
            </a:r>
            <a:r>
              <a:rPr lang="en-US" dirty="0" smtClean="0"/>
              <a:t> </a:t>
            </a:r>
            <a:r>
              <a:rPr lang="en-US" dirty="0" err="1" smtClean="0"/>
              <a:t>bara’r</a:t>
            </a:r>
            <a:r>
              <a:rPr lang="en-US" dirty="0" smtClean="0"/>
              <a:t> </a:t>
            </a:r>
            <a:r>
              <a:rPr lang="en-US" dirty="0" err="1" smtClean="0"/>
              <a:t>allor</a:t>
            </a:r>
            <a:r>
              <a:rPr lang="en-US" dirty="0" smtClean="0"/>
              <a:t>, </a:t>
            </a:r>
            <a:r>
              <a:rPr lang="en-US" dirty="0" err="1" smtClean="0"/>
              <a:t>lladd</a:t>
            </a:r>
            <a:r>
              <a:rPr lang="en-US" dirty="0" smtClean="0"/>
              <a:t> plant, </a:t>
            </a:r>
            <a:r>
              <a:rPr lang="en-US" dirty="0" err="1" smtClean="0"/>
              <a:t>gwenwyno</a:t>
            </a:r>
            <a:r>
              <a:rPr lang="en-US" dirty="0" smtClean="0"/>
              <a:t> </a:t>
            </a:r>
            <a:r>
              <a:rPr lang="en-US" dirty="0" err="1" smtClean="0"/>
              <a:t>ffynhonnau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Erledigaeth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1391 (</a:t>
            </a:r>
            <a:r>
              <a:rPr lang="en-US" dirty="0" err="1" smtClean="0"/>
              <a:t>miloedd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, 4000 </a:t>
            </a:r>
            <a:r>
              <a:rPr lang="en-US" dirty="0" err="1" smtClean="0"/>
              <a:t>yn</a:t>
            </a:r>
            <a:r>
              <a:rPr lang="en-US" dirty="0" smtClean="0"/>
              <a:t> Seville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Chwilys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r>
              <a:rPr lang="en-US" dirty="0" smtClean="0"/>
              <a:t>: </a:t>
            </a:r>
            <a:r>
              <a:rPr lang="en-US" dirty="0" err="1" smtClean="0"/>
              <a:t>targedu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hereticaidd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.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ymddiddori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smtClean="0"/>
              <a:t>Iddewon.</a:t>
            </a:r>
            <a:endParaRPr lang="en-US" dirty="0" smtClean="0"/>
          </a:p>
          <a:p>
            <a:r>
              <a:rPr lang="en-US" dirty="0" err="1" smtClean="0"/>
              <a:t>Galwyd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i="1" dirty="0" err="1" smtClean="0"/>
              <a:t>conversos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orfodaeth</a:t>
            </a:r>
            <a:r>
              <a:rPr lang="en-US" dirty="0" smtClean="0"/>
              <a:t>)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gwahanu</a:t>
            </a:r>
            <a:r>
              <a:rPr lang="en-US" dirty="0" smtClean="0"/>
              <a:t> </a:t>
            </a:r>
            <a:r>
              <a:rPr lang="en-US" dirty="0" err="1" smtClean="0"/>
              <a:t>oddi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‘yr hen </a:t>
            </a:r>
            <a:r>
              <a:rPr lang="en-US" dirty="0" err="1" smtClean="0"/>
              <a:t>Gristnogion</a:t>
            </a:r>
            <a:r>
              <a:rPr lang="en-US" dirty="0" smtClean="0"/>
              <a:t>’ (</a:t>
            </a:r>
            <a:r>
              <a:rPr lang="en-US" dirty="0" err="1" smtClean="0"/>
              <a:t>credinwyr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dras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).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Chwilys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gau-gredinwyr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Chwilys</a:t>
            </a:r>
            <a:endParaRPr lang="en-US" dirty="0"/>
          </a:p>
        </p:txBody>
      </p:sp>
      <p:pic>
        <p:nvPicPr>
          <p:cNvPr id="6" name="Picture 5" descr="vatican_holyinquisition02_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417638"/>
            <a:ext cx="5562600" cy="4830762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Apelio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Llys</a:t>
            </a:r>
            <a:r>
              <a:rPr lang="en-US" dirty="0" smtClean="0"/>
              <a:t> </a:t>
            </a:r>
            <a:r>
              <a:rPr lang="en-US" dirty="0" err="1" smtClean="0"/>
              <a:t>Brenhinol</a:t>
            </a:r>
            <a:endParaRPr lang="en-US" dirty="0"/>
          </a:p>
        </p:txBody>
      </p:sp>
      <p:pic>
        <p:nvPicPr>
          <p:cNvPr id="4" name="Content Placeholder 3" descr="9.5 omon-hart-the-expulsion-of-the-jews-from-spain-149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905000"/>
            <a:ext cx="4505325" cy="3381375"/>
          </a:xfrm>
        </p:spPr>
      </p:pic>
      <p:pic>
        <p:nvPicPr>
          <p:cNvPr id="5" name="Picture 4" descr="9.5spanish_inquisition_cour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525" y="1417638"/>
            <a:ext cx="3724275" cy="4830762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Apelio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Llys</a:t>
            </a:r>
            <a:r>
              <a:rPr lang="en-US" dirty="0" smtClean="0"/>
              <a:t> </a:t>
            </a:r>
            <a:r>
              <a:rPr lang="en-US" dirty="0" err="1" smtClean="0"/>
              <a:t>Brenhinol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Nahmanides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alw</a:t>
            </a:r>
            <a:r>
              <a:rPr lang="en-US" dirty="0" smtClean="0"/>
              <a:t> </a:t>
            </a:r>
            <a:r>
              <a:rPr lang="en-US" dirty="0" err="1" smtClean="0"/>
              <a:t>gerbron</a:t>
            </a:r>
            <a:r>
              <a:rPr lang="en-US" dirty="0" smtClean="0"/>
              <a:t> </a:t>
            </a:r>
            <a:r>
              <a:rPr lang="en-US" dirty="0" err="1" smtClean="0"/>
              <a:t>Iago</a:t>
            </a:r>
            <a:r>
              <a:rPr lang="en-US" dirty="0" smtClean="0"/>
              <a:t> 1 (1263)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ddadl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Meseia</a:t>
            </a:r>
            <a:r>
              <a:rPr lang="en-US" dirty="0" smtClean="0"/>
              <a:t> </a:t>
            </a:r>
            <a:r>
              <a:rPr lang="en-US" dirty="0" err="1" smtClean="0"/>
              <a:t>eisoes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. </a:t>
            </a:r>
            <a:r>
              <a:rPr lang="en-US" dirty="0" err="1" smtClean="0"/>
              <a:t>Gorfodwd</a:t>
            </a:r>
            <a:r>
              <a:rPr lang="en-US" dirty="0" smtClean="0"/>
              <a:t> </a:t>
            </a:r>
            <a:r>
              <a:rPr lang="en-US" dirty="0" err="1" smtClean="0"/>
              <a:t>Nahmanides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adael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Hasdai</a:t>
            </a:r>
            <a:r>
              <a:rPr lang="en-US" dirty="0" smtClean="0"/>
              <a:t> </a:t>
            </a:r>
            <a:r>
              <a:rPr lang="en-US" dirty="0" err="1" smtClean="0"/>
              <a:t>Crescas</a:t>
            </a:r>
            <a:r>
              <a:rPr lang="en-US" dirty="0" smtClean="0"/>
              <a:t> (1340-1410)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ymddangos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llys</a:t>
            </a:r>
            <a:r>
              <a:rPr lang="en-US" dirty="0" smtClean="0"/>
              <a:t> </a:t>
            </a:r>
            <a:r>
              <a:rPr lang="en-US" dirty="0" err="1" smtClean="0"/>
              <a:t>brenhinoedd</a:t>
            </a:r>
            <a:r>
              <a:rPr lang="en-US" dirty="0" smtClean="0"/>
              <a:t> Aragon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cynrychiolydd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Ceisiodd</a:t>
            </a:r>
            <a:r>
              <a:rPr lang="en-US" dirty="0" smtClean="0"/>
              <a:t> </a:t>
            </a:r>
            <a:r>
              <a:rPr lang="en-US" dirty="0" err="1" smtClean="0"/>
              <a:t>Crescas</a:t>
            </a:r>
            <a:r>
              <a:rPr lang="en-US" dirty="0" smtClean="0"/>
              <a:t> </a:t>
            </a:r>
            <a:r>
              <a:rPr lang="en-US" dirty="0" err="1" smtClean="0"/>
              <a:t>adfer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Nghatalonia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1391.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Esgymuno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smtClean="0"/>
              <a:t> 1492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sz="2595" dirty="0" err="1" smtClean="0"/>
              <a:t>Fferdinand</a:t>
            </a:r>
            <a:r>
              <a:rPr lang="en-US" sz="2595" dirty="0" smtClean="0"/>
              <a:t> </a:t>
            </a:r>
            <a:r>
              <a:rPr lang="en-US" sz="2595" dirty="0" err="1" smtClean="0"/>
              <a:t>y</a:t>
            </a:r>
            <a:r>
              <a:rPr lang="en-US" sz="2595" dirty="0" smtClean="0"/>
              <a:t> </a:t>
            </a:r>
            <a:r>
              <a:rPr lang="en-US" sz="2595" dirty="0" err="1" smtClean="0"/>
              <a:t>Pabydd</a:t>
            </a:r>
            <a:r>
              <a:rPr lang="en-US" sz="2595" dirty="0" smtClean="0"/>
              <a:t> (1452-1516) </a:t>
            </a:r>
            <a:r>
              <a:rPr lang="en-US" sz="2595" dirty="0" err="1" smtClean="0"/>
              <a:t>a’i</a:t>
            </a:r>
            <a:r>
              <a:rPr lang="en-US" sz="2595" dirty="0" smtClean="0"/>
              <a:t> </a:t>
            </a:r>
            <a:r>
              <a:rPr lang="en-US" sz="2595" dirty="0" err="1" smtClean="0"/>
              <a:t>gyfnither</a:t>
            </a:r>
            <a:r>
              <a:rPr lang="en-US" sz="2595" dirty="0" smtClean="0"/>
              <a:t> Isabella </a:t>
            </a:r>
            <a:r>
              <a:rPr lang="en-US" sz="2595" dirty="0" err="1" smtClean="0"/>
              <a:t>yn</a:t>
            </a:r>
            <a:r>
              <a:rPr lang="en-US" sz="2595" dirty="0" smtClean="0"/>
              <a:t> </a:t>
            </a:r>
            <a:r>
              <a:rPr lang="en-US" sz="2595" dirty="0" err="1" smtClean="0"/>
              <a:t>esgymuno</a:t>
            </a:r>
            <a:r>
              <a:rPr lang="en-US" sz="2595" dirty="0" smtClean="0"/>
              <a:t> </a:t>
            </a:r>
            <a:r>
              <a:rPr lang="en-US" sz="2595" dirty="0" err="1" smtClean="0"/>
              <a:t>Iddewon</a:t>
            </a:r>
            <a:r>
              <a:rPr lang="en-US" sz="2595" dirty="0" smtClean="0"/>
              <a:t> </a:t>
            </a:r>
            <a:r>
              <a:rPr lang="en-US" sz="2595" dirty="0" err="1" smtClean="0"/>
              <a:t>o’u</a:t>
            </a:r>
            <a:r>
              <a:rPr lang="en-US" sz="2595" dirty="0" smtClean="0"/>
              <a:t> </a:t>
            </a:r>
            <a:r>
              <a:rPr lang="en-US" sz="2595" dirty="0" err="1" smtClean="0"/>
              <a:t>tiroedd</a:t>
            </a:r>
            <a:r>
              <a:rPr lang="en-US" sz="2595" dirty="0" smtClean="0"/>
              <a:t> (Aragon a Castile) </a:t>
            </a:r>
            <a:r>
              <a:rPr lang="en-US" sz="2595" dirty="0" err="1" smtClean="0"/>
              <a:t>yn</a:t>
            </a:r>
            <a:r>
              <a:rPr lang="en-US" sz="2595" dirty="0" smtClean="0"/>
              <a:t> 1492.</a:t>
            </a:r>
          </a:p>
          <a:p>
            <a:r>
              <a:rPr lang="en-US" sz="2595" dirty="0" err="1" smtClean="0"/>
              <a:t>Ymgais</a:t>
            </a:r>
            <a:r>
              <a:rPr lang="en-US" sz="2595" dirty="0" smtClean="0"/>
              <a:t> </a:t>
            </a:r>
            <a:r>
              <a:rPr lang="en-US" sz="2595" dirty="0" err="1" smtClean="0"/>
              <a:t>i</a:t>
            </a:r>
            <a:r>
              <a:rPr lang="en-US" sz="2595" dirty="0" smtClean="0"/>
              <a:t> </a:t>
            </a:r>
            <a:r>
              <a:rPr lang="en-US" sz="2595" dirty="0" err="1" smtClean="0"/>
              <a:t>adennill</a:t>
            </a:r>
            <a:r>
              <a:rPr lang="en-US" sz="2595" dirty="0" smtClean="0"/>
              <a:t> </a:t>
            </a:r>
            <a:r>
              <a:rPr lang="en-US" sz="2595" dirty="0" err="1" smtClean="0"/>
              <a:t>hunaniaeth</a:t>
            </a:r>
            <a:r>
              <a:rPr lang="en-US" sz="2595" dirty="0" smtClean="0"/>
              <a:t> </a:t>
            </a:r>
          </a:p>
          <a:p>
            <a:pPr>
              <a:buNone/>
            </a:pPr>
            <a:r>
              <a:rPr lang="en-US" sz="2595" dirty="0" smtClean="0"/>
              <a:t>	</a:t>
            </a:r>
            <a:r>
              <a:rPr lang="en-US" sz="2595" dirty="0" err="1" smtClean="0"/>
              <a:t>Cristnogol</a:t>
            </a:r>
            <a:r>
              <a:rPr lang="en-US" sz="2595" dirty="0" smtClean="0"/>
              <a:t> </a:t>
            </a:r>
            <a:r>
              <a:rPr lang="en-US" sz="2595" dirty="0" err="1" smtClean="0"/>
              <a:t>Sbaen</a:t>
            </a:r>
            <a:r>
              <a:rPr lang="en-US" sz="2595" dirty="0" smtClean="0"/>
              <a:t>.</a:t>
            </a:r>
          </a:p>
          <a:p>
            <a:pPr>
              <a:buNone/>
            </a:pPr>
            <a:endParaRPr lang="en-US" sz="2595" dirty="0" smtClean="0"/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Fe’n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hysbysir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gan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swyddogion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Chwilys</a:t>
            </a:r>
            <a:r>
              <a:rPr lang="en-US" sz="2000" dirty="0" smtClean="0">
                <a:solidFill>
                  <a:srgbClr val="CCFFCC"/>
                </a:solidFill>
              </a:rPr>
              <a:t>, ac </a:t>
            </a:r>
            <a:r>
              <a:rPr lang="en-US" sz="2000" dirty="0" err="1" smtClean="0">
                <a:solidFill>
                  <a:srgbClr val="CCFFCC"/>
                </a:solidFill>
              </a:rPr>
              <a:t>eraill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  <a:r>
              <a:rPr lang="en-US" sz="2000" dirty="0" err="1" smtClean="0">
                <a:solidFill>
                  <a:srgbClr val="CCFFCC"/>
                </a:solidFill>
              </a:rPr>
              <a:t>fod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caniatau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Iddewon</a:t>
            </a:r>
            <a:r>
              <a:rPr lang="en-US" sz="2000" dirty="0" smtClean="0">
                <a:solidFill>
                  <a:srgbClr val="CCFFCC"/>
                </a:solidFill>
              </a:rPr>
              <a:t> a </a:t>
            </a:r>
            <a:r>
              <a:rPr lang="en-US" sz="2000" dirty="0" err="1" smtClean="0">
                <a:solidFill>
                  <a:srgbClr val="CCFFCC"/>
                </a:solidFill>
              </a:rPr>
              <a:t>Christnogion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gymysgu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peri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drygioni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difesur</a:t>
            </a:r>
            <a:r>
              <a:rPr lang="en-US" sz="2000" dirty="0" smtClean="0">
                <a:solidFill>
                  <a:srgbClr val="CCFFCC"/>
                </a:solidFill>
              </a:rPr>
              <a:t>.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Gwna’r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Iddewon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eu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gorau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arwain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Cristnogion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Newydd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a’u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CCFFCC"/>
                </a:solidFill>
              </a:rPr>
              <a:t>plant </a:t>
            </a:r>
            <a:r>
              <a:rPr lang="en-US" sz="2000" dirty="0" err="1" smtClean="0">
                <a:solidFill>
                  <a:srgbClr val="CCFFCC"/>
                </a:solidFill>
              </a:rPr>
              <a:t>ar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gyfeiliorn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trwy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roi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llyfrau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gweddi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Iddewig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iddynt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  <a:r>
              <a:rPr lang="en-US" sz="2000" dirty="0" err="1" smtClean="0">
                <a:solidFill>
                  <a:srgbClr val="CCFFCC"/>
                </a:solidFill>
              </a:rPr>
              <a:t>eu</a:t>
            </a:r>
            <a:endParaRPr lang="en-US" sz="2000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dysgu</a:t>
            </a:r>
            <a:r>
              <a:rPr lang="en-US" sz="2000" dirty="0" smtClean="0">
                <a:solidFill>
                  <a:srgbClr val="CCFFCC"/>
                </a:solidFill>
              </a:rPr>
              <a:t> am </a:t>
            </a:r>
            <a:r>
              <a:rPr lang="en-US" sz="2000" dirty="0" err="1" smtClean="0">
                <a:solidFill>
                  <a:srgbClr val="CCFFCC"/>
                </a:solidFill>
              </a:rPr>
              <a:t>wyliau’r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Iddewon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  <a:r>
              <a:rPr lang="en-US" sz="2000" dirty="0" err="1" smtClean="0">
                <a:solidFill>
                  <a:srgbClr val="CCFFCC"/>
                </a:solidFill>
              </a:rPr>
              <a:t>rhoi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bara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croyw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iddynt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ar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gyfer</a:t>
            </a:r>
            <a:endParaRPr lang="en-US" sz="2000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Pasg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  <a:r>
              <a:rPr lang="en-US" sz="2000" dirty="0" err="1" smtClean="0">
                <a:solidFill>
                  <a:srgbClr val="CCFFCC"/>
                </a:solidFill>
              </a:rPr>
              <a:t>eu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hyfforddi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ynglyn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â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bwyd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gwaharddedig</a:t>
            </a:r>
            <a:endParaRPr lang="en-US" sz="2000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a’u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cymell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ddilyn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Cyfraith</a:t>
            </a:r>
            <a:r>
              <a:rPr lang="en-US" sz="2000" dirty="0" smtClean="0">
                <a:solidFill>
                  <a:srgbClr val="CCFFCC"/>
                </a:solidFill>
              </a:rPr>
              <a:t> Moses. O </a:t>
            </a:r>
            <a:r>
              <a:rPr lang="en-US" sz="2000" dirty="0" err="1" smtClean="0">
                <a:solidFill>
                  <a:srgbClr val="CCFFCC"/>
                </a:solidFill>
              </a:rPr>
              <a:t>ganlyniad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  <a:r>
              <a:rPr lang="en-US" sz="2000" dirty="0" err="1" smtClean="0">
                <a:solidFill>
                  <a:srgbClr val="CCFFCC"/>
                </a:solidFill>
              </a:rPr>
              <a:t>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mae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ein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ffydd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Gatholig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cael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ei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hamharchu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a’i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diraddio</a:t>
            </a:r>
            <a:r>
              <a:rPr lang="en-US" sz="2000" dirty="0" smtClean="0">
                <a:solidFill>
                  <a:srgbClr val="CCFFCC"/>
                </a:solidFill>
              </a:rPr>
              <a:t>. </a:t>
            </a:r>
            <a:r>
              <a:rPr lang="en-US" sz="2000" dirty="0" err="1" smtClean="0">
                <a:solidFill>
                  <a:srgbClr val="CCFFCC"/>
                </a:solidFill>
              </a:rPr>
              <a:t>Casglwn</a:t>
            </a:r>
            <a:r>
              <a:rPr lang="en-US" sz="2000" dirty="0" smtClean="0">
                <a:solidFill>
                  <a:srgbClr val="CCFFCC"/>
                </a:solidFill>
              </a:rPr>
              <a:t>, </a:t>
            </a:r>
          </a:p>
          <a:p>
            <a:pPr>
              <a:buNone/>
            </a:pPr>
            <a:r>
              <a:rPr lang="en-US" sz="2000" dirty="0" smtClean="0">
                <a:solidFill>
                  <a:srgbClr val="CCFFCC"/>
                </a:solidFill>
              </a:rPr>
              <a:t>felly, </a:t>
            </a:r>
            <a:r>
              <a:rPr lang="en-US" sz="2000" dirty="0" err="1" smtClean="0">
                <a:solidFill>
                  <a:srgbClr val="CCFFCC"/>
                </a:solidFill>
              </a:rPr>
              <a:t>mai’r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unig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ffordd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effeithiol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atal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fath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ddrygau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yw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torri</a:t>
            </a:r>
            <a:endParaRPr lang="en-US" sz="2000" dirty="0" smtClean="0">
              <a:solidFill>
                <a:srgbClr val="CCFFCC"/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pob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cysylltiad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rhwng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Iddewon</a:t>
            </a:r>
            <a:r>
              <a:rPr lang="en-US" sz="2000" dirty="0" smtClean="0">
                <a:solidFill>
                  <a:srgbClr val="CCFFCC"/>
                </a:solidFill>
              </a:rPr>
              <a:t> a </a:t>
            </a:r>
            <a:r>
              <a:rPr lang="en-US" sz="2000" dirty="0" err="1" smtClean="0">
                <a:solidFill>
                  <a:srgbClr val="CCFFCC"/>
                </a:solidFill>
              </a:rPr>
              <a:t>Christnogion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unwaith</a:t>
            </a:r>
            <a:r>
              <a:rPr lang="en-US" sz="2000" dirty="0" smtClean="0">
                <a:solidFill>
                  <a:srgbClr val="CCFFCC"/>
                </a:solidFill>
              </a:rPr>
              <a:t> am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CCFFCC"/>
                </a:solidFill>
              </a:rPr>
              <a:t>Byth</a:t>
            </a:r>
            <a:r>
              <a:rPr lang="en-US" sz="2000" dirty="0" smtClean="0">
                <a:solidFill>
                  <a:srgbClr val="CCFFCC"/>
                </a:solidFill>
              </a:rPr>
              <a:t>. Ni </a:t>
            </a:r>
            <a:r>
              <a:rPr lang="en-US" sz="2000" dirty="0" err="1" smtClean="0">
                <a:solidFill>
                  <a:srgbClr val="CCFFCC"/>
                </a:solidFill>
              </a:rPr>
              <a:t>ellir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gwneud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hyn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ond</a:t>
            </a:r>
            <a:r>
              <a:rPr lang="en-US" sz="2000" dirty="0" smtClean="0">
                <a:solidFill>
                  <a:srgbClr val="CCFFCC"/>
                </a:solidFill>
              </a:rPr>
              <a:t>  </a:t>
            </a:r>
            <a:r>
              <a:rPr lang="en-US" sz="2000" dirty="0" err="1" smtClean="0">
                <a:solidFill>
                  <a:srgbClr val="CCFFCC"/>
                </a:solidFill>
              </a:rPr>
              <a:t>trwy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eu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halltudio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o’n</a:t>
            </a:r>
            <a:r>
              <a:rPr lang="en-US" sz="2000" dirty="0" smtClean="0">
                <a:solidFill>
                  <a:srgbClr val="CCFFCC"/>
                </a:solidFill>
              </a:rPr>
              <a:t> </a:t>
            </a:r>
            <a:r>
              <a:rPr lang="en-US" sz="2000" dirty="0" err="1" smtClean="0">
                <a:solidFill>
                  <a:srgbClr val="CCFFCC"/>
                </a:solidFill>
              </a:rPr>
              <a:t>teyrnas</a:t>
            </a:r>
            <a:r>
              <a:rPr lang="en-US" sz="2000" dirty="0" smtClean="0">
                <a:solidFill>
                  <a:srgbClr val="CCFFCC"/>
                </a:solidFill>
              </a:rPr>
              <a:t>.</a:t>
            </a:r>
          </a:p>
          <a:p>
            <a:pPr>
              <a:buNone/>
            </a:pPr>
            <a:r>
              <a:rPr lang="en-US" sz="2000" dirty="0" smtClean="0">
                <a:solidFill>
                  <a:srgbClr val="CCFFCC"/>
                </a:solidFill>
              </a:rPr>
              <a:t>(</a:t>
            </a:r>
            <a:r>
              <a:rPr lang="en-US" sz="2000" dirty="0" err="1" smtClean="0">
                <a:solidFill>
                  <a:srgbClr val="CCFFCC"/>
                </a:solidFill>
              </a:rPr>
              <a:t>Deddf</a:t>
            </a:r>
            <a:r>
              <a:rPr lang="en-US" sz="2000" dirty="0" smtClean="0">
                <a:solidFill>
                  <a:srgbClr val="CCFFCC"/>
                </a:solidFill>
              </a:rPr>
              <a:t> 1492)</a:t>
            </a:r>
          </a:p>
          <a:p>
            <a:pPr>
              <a:buNone/>
            </a:pPr>
            <a:endParaRPr lang="en-US" sz="2000" dirty="0" smtClean="0">
              <a:solidFill>
                <a:srgbClr val="CCFFCC"/>
              </a:solidFill>
            </a:endParaRPr>
          </a:p>
        </p:txBody>
      </p:sp>
      <p:pic>
        <p:nvPicPr>
          <p:cNvPr id="4" name="Picture 3" descr="9.4Jewish-barcelona_haggada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849563"/>
            <a:ext cx="2819400" cy="32766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1220</Words>
  <Application>Microsoft Macintosh PowerPoint</Application>
  <PresentationFormat>On-screen Show (4:3)</PresentationFormat>
  <Paragraphs>197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Arial</vt:lpstr>
      <vt:lpstr>Calibri</vt:lpstr>
      <vt:lpstr>Office Theme</vt:lpstr>
      <vt:lpstr>Rhwng Dadl a Deialog</vt:lpstr>
      <vt:lpstr>Cyflwyniad</vt:lpstr>
      <vt:lpstr> ‘Gwisg yr Iddew’  Benthycwyr arian Iddewig (Ffrainc): het pigfain a chylch o frethyn coch/melyn wedi’i wnio ar y gôt.</vt:lpstr>
      <vt:lpstr>‘Het yr Iddew’ (Judenhüte - 1493) </vt:lpstr>
      <vt:lpstr>‘Het yr Iddew’ Beibl Regensburg, o gwmpas 1300</vt:lpstr>
      <vt:lpstr>Agwedd tuag at yr Iddewon</vt:lpstr>
      <vt:lpstr>Agwedd tuag at yr Iddewon</vt:lpstr>
      <vt:lpstr>Cyhuddiadau yn erbyn yr Iddewon</vt:lpstr>
      <vt:lpstr>Cyhuddiadau yn erbyn yr Iddewon Celfyddyd canoloesol</vt:lpstr>
      <vt:lpstr>Parhau’r Stereoteip</vt:lpstr>
      <vt:lpstr>Llofruddiaeth Ddefodol ‘Enllib Gwaed’</vt:lpstr>
      <vt:lpstr>Achos William o Norwich (1144)</vt:lpstr>
      <vt:lpstr> Llofruddiaeth ddefodol William o Norwich a Simon o Trent </vt:lpstr>
      <vt:lpstr>Llofruddiaeth ddefodol</vt:lpstr>
      <vt:lpstr>Ecclesia a Synagoga:  Celfyddyd canoloesol</vt:lpstr>
      <vt:lpstr>Ecclesia a Synagoga</vt:lpstr>
      <vt:lpstr>Ecclesia a Synagoga Notre Dame, Paris</vt:lpstr>
      <vt:lpstr>Condemnio’r Talmwd</vt:lpstr>
      <vt:lpstr>Esgymuno’r Iddewon</vt:lpstr>
      <vt:lpstr>Esgymuno’r Iddewon</vt:lpstr>
      <vt:lpstr>Iddewon ac Usuriaeth</vt:lpstr>
      <vt:lpstr>Y Croesgadau </vt:lpstr>
      <vt:lpstr>Rhyfeloedd y Groes</vt:lpstr>
      <vt:lpstr>Cyflafan yn erbyn yr Iddewon (1096)</vt:lpstr>
      <vt:lpstr>Lladd yr Iddewon 1096 – Y Croesgad cyntaf</vt:lpstr>
      <vt:lpstr>Pam targedu’r Iddewon?</vt:lpstr>
      <vt:lpstr>‘Croesgadau’ Cyfoes Erledigaeth crefyddol anghyfiawn ‘Crusade against terrorism’ (George Bush, ar ôl 9/11)</vt:lpstr>
      <vt:lpstr>Iddewon a’r Pla Du</vt:lpstr>
      <vt:lpstr>Iddewon a’r Pla Du Erledigaeth yn ardal y Rhein (Frankfurt, Mainz, Cologne)</vt:lpstr>
      <vt:lpstr>Polemig Iddewig  yn erbyn Cristnogaeth</vt:lpstr>
      <vt:lpstr>Maimonides</vt:lpstr>
      <vt:lpstr>Pwyntiau Cyswllt: Esboniadol</vt:lpstr>
      <vt:lpstr>Pwyntiau Cyswllt: Cyfriniaeth</vt:lpstr>
      <vt:lpstr>Y Chwilys yn Sbaen</vt:lpstr>
      <vt:lpstr>Y Chwilys</vt:lpstr>
      <vt:lpstr>Y Chwilys</vt:lpstr>
      <vt:lpstr>Apelio i’r Llys Brenhinol</vt:lpstr>
      <vt:lpstr>Apelio i’r Llys Brenhinol</vt:lpstr>
      <vt:lpstr>Esgymuno Iddewon yn 1492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Rhwng Dadl a Deialog</dc:title>
  <dc:creator>Catrin Williams</dc:creator>
  <cp:lastModifiedBy>Catrin Williams</cp:lastModifiedBy>
  <cp:revision>28</cp:revision>
  <dcterms:created xsi:type="dcterms:W3CDTF">2013-03-07T09:20:39Z</dcterms:created>
  <dcterms:modified xsi:type="dcterms:W3CDTF">2017-02-01T22:12:56Z</dcterms:modified>
</cp:coreProperties>
</file>