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handoutMasterIdLst>
    <p:handoutMasterId r:id="rId35"/>
  </p:handoutMasterIdLst>
  <p:sldIdLst>
    <p:sldId id="452" r:id="rId5"/>
    <p:sldId id="453" r:id="rId6"/>
    <p:sldId id="815" r:id="rId7"/>
    <p:sldId id="451" r:id="rId8"/>
    <p:sldId id="407" r:id="rId9"/>
    <p:sldId id="688" r:id="rId10"/>
    <p:sldId id="698" r:id="rId11"/>
    <p:sldId id="758" r:id="rId12"/>
    <p:sldId id="779" r:id="rId13"/>
    <p:sldId id="759" r:id="rId14"/>
    <p:sldId id="760" r:id="rId15"/>
    <p:sldId id="761" r:id="rId16"/>
    <p:sldId id="770" r:id="rId17"/>
    <p:sldId id="771" r:id="rId18"/>
    <p:sldId id="772" r:id="rId19"/>
    <p:sldId id="762" r:id="rId20"/>
    <p:sldId id="813" r:id="rId21"/>
    <p:sldId id="259" r:id="rId22"/>
    <p:sldId id="261" r:id="rId23"/>
    <p:sldId id="811" r:id="rId24"/>
    <p:sldId id="780" r:id="rId25"/>
    <p:sldId id="773" r:id="rId26"/>
    <p:sldId id="781" r:id="rId27"/>
    <p:sldId id="757" r:id="rId28"/>
    <p:sldId id="776" r:id="rId29"/>
    <p:sldId id="763" r:id="rId30"/>
    <p:sldId id="812" r:id="rId31"/>
    <p:sldId id="814" r:id="rId32"/>
    <p:sldId id="766"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53B28D-DEC7-DD1D-C797-CBF5D9A1DB53}" v="4" dt="2024-09-24T15:54:45.005"/>
    <p1510:client id="{AF0A3FDF-011C-A100-76F6-63915E3663F4}" v="5" dt="2024-09-24T16:00:46.9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7" d="100"/>
          <a:sy n="97" d="100"/>
        </p:scale>
        <p:origin x="968" y="88"/>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12/09/2026</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12/09/2026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1</a:t>
            </a:fld>
            <a:endParaRPr lang="en-GB"/>
          </a:p>
        </p:txBody>
      </p:sp>
    </p:spTree>
    <p:extLst>
      <p:ext uri="{BB962C8B-B14F-4D97-AF65-F5344CB8AC3E}">
        <p14:creationId xmlns:p14="http://schemas.microsoft.com/office/powerpoint/2010/main" val="23424763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If not in class will have to discuss your research in following weeks</a:t>
            </a:r>
          </a:p>
        </p:txBody>
      </p:sp>
      <p:sp>
        <p:nvSpPr>
          <p:cNvPr id="4" name="Slide Number Placeholder 3"/>
          <p:cNvSpPr>
            <a:spLocks noGrp="1"/>
          </p:cNvSpPr>
          <p:nvPr>
            <p:ph type="sldNum" sz="quarter" idx="5"/>
          </p:nvPr>
        </p:nvSpPr>
        <p:spPr/>
        <p:txBody>
          <a:bodyPr/>
          <a:lstStyle/>
          <a:p>
            <a:fld id="{17EA8173-6EA7-483C-A1E0-CFB4950086E9}" type="slidenum">
              <a:rPr lang="en-GB" smtClean="0"/>
              <a:t>3</a:t>
            </a:fld>
            <a:endParaRPr lang="en-GB"/>
          </a:p>
        </p:txBody>
      </p:sp>
    </p:spTree>
    <p:extLst>
      <p:ext uri="{BB962C8B-B14F-4D97-AF65-F5344CB8AC3E}">
        <p14:creationId xmlns:p14="http://schemas.microsoft.com/office/powerpoint/2010/main" val="29020261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E1BDCB-C195-4A45-974F-E6DDB024ACAF}" type="slidenum">
              <a:rPr lang="en-GB" smtClean="0"/>
              <a:pPr/>
              <a:t>5</a:t>
            </a:fld>
            <a:endParaRPr lang="en-GB"/>
          </a:p>
        </p:txBody>
      </p:sp>
    </p:spTree>
    <p:extLst>
      <p:ext uri="{BB962C8B-B14F-4D97-AF65-F5344CB8AC3E}">
        <p14:creationId xmlns:p14="http://schemas.microsoft.com/office/powerpoint/2010/main" val="38838169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10</a:t>
            </a:fld>
            <a:endParaRPr lang="en-GB"/>
          </a:p>
        </p:txBody>
      </p:sp>
    </p:spTree>
    <p:extLst>
      <p:ext uri="{BB962C8B-B14F-4D97-AF65-F5344CB8AC3E}">
        <p14:creationId xmlns:p14="http://schemas.microsoft.com/office/powerpoint/2010/main" val="38910974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15</a:t>
            </a:fld>
            <a:endParaRPr lang="en-GB"/>
          </a:p>
        </p:txBody>
      </p:sp>
    </p:spTree>
    <p:extLst>
      <p:ext uri="{BB962C8B-B14F-4D97-AF65-F5344CB8AC3E}">
        <p14:creationId xmlns:p14="http://schemas.microsoft.com/office/powerpoint/2010/main" val="34677289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Question we want to answer: Should we use heparin for a patient who has colon cancer? </a:t>
            </a:r>
          </a:p>
          <a:p>
            <a:endParaRPr lang="en-US" dirty="0"/>
          </a:p>
        </p:txBody>
      </p:sp>
      <p:sp>
        <p:nvSpPr>
          <p:cNvPr id="4" name="Slide Number Placeholder 3"/>
          <p:cNvSpPr>
            <a:spLocks noGrp="1"/>
          </p:cNvSpPr>
          <p:nvPr>
            <p:ph type="sldNum" sz="quarter" idx="5"/>
          </p:nvPr>
        </p:nvSpPr>
        <p:spPr/>
        <p:txBody>
          <a:bodyPr/>
          <a:lstStyle/>
          <a:p>
            <a:fld id="{DB91E257-0164-45C3-BC17-698E41172802}" type="slidenum">
              <a:rPr lang="en-US" smtClean="0"/>
              <a:t>20</a:t>
            </a:fld>
            <a:endParaRPr lang="en-US"/>
          </a:p>
        </p:txBody>
      </p:sp>
    </p:spTree>
    <p:extLst>
      <p:ext uri="{BB962C8B-B14F-4D97-AF65-F5344CB8AC3E}">
        <p14:creationId xmlns:p14="http://schemas.microsoft.com/office/powerpoint/2010/main" val="14852484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08BB9E43-59C8-1696-3BC7-D1A27FF4D04B}"/>
              </a:ext>
            </a:extLst>
          </p:cNvPr>
          <p:cNvSpPr>
            <a:spLocks noGrp="1" noRot="1" noChangeAspect="1" noChangeArrowheads="1" noTextEdit="1"/>
          </p:cNvSpPr>
          <p:nvPr>
            <p:ph type="sldImg"/>
          </p:nvPr>
        </p:nvSpPr>
        <p:spPr>
          <a:ln/>
        </p:spPr>
      </p:sp>
      <p:sp>
        <p:nvSpPr>
          <p:cNvPr id="27651" name="Notes Placeholder 2">
            <a:extLst>
              <a:ext uri="{FF2B5EF4-FFF2-40B4-BE49-F238E27FC236}">
                <a16:creationId xmlns:a16="http://schemas.microsoft.com/office/drawing/2014/main" id="{B96A99D2-30A8-1E44-304F-AA113DD4FB5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175"/>
            <a:endParaRPr lang="en-GB" altLang="en-US" dirty="0"/>
          </a:p>
        </p:txBody>
      </p:sp>
      <p:sp>
        <p:nvSpPr>
          <p:cNvPr id="27652" name="Slide Number Placeholder 3">
            <a:extLst>
              <a:ext uri="{FF2B5EF4-FFF2-40B4-BE49-F238E27FC236}">
                <a16:creationId xmlns:a16="http://schemas.microsoft.com/office/drawing/2014/main" id="{B9E2ED42-3F40-8AEB-98DD-BB428B23CAC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655A427-9AF0-4C37-BFD5-70BBB11AD2BF}" type="slidenum">
              <a:rPr lang="en-GB" altLang="en-US" smtClean="0">
                <a:latin typeface="Verdana" panose="020B0604030504040204" pitchFamily="34" charset="0"/>
              </a:rPr>
              <a:pPr/>
              <a:t>22</a:t>
            </a:fld>
            <a:endParaRPr lang="en-GB" altLang="en-US">
              <a:latin typeface="Verdana" panose="020B0604030504040204" pitchFamily="34" charset="0"/>
            </a:endParaRPr>
          </a:p>
        </p:txBody>
      </p:sp>
    </p:spTree>
    <p:extLst>
      <p:ext uri="{BB962C8B-B14F-4D97-AF65-F5344CB8AC3E}">
        <p14:creationId xmlns:p14="http://schemas.microsoft.com/office/powerpoint/2010/main" val="639134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8FB58-9BF5-81F3-558E-8623018FEB94}"/>
            </a:ext>
          </a:extLst>
        </p:cNvPr>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AB4D2A17-2E61-9BDC-EC80-56AB7F4CFC77}"/>
              </a:ext>
            </a:extLst>
          </p:cNvPr>
          <p:cNvSpPr>
            <a:spLocks noGrp="1" noRot="1" noChangeAspect="1" noChangeArrowheads="1" noTextEdit="1"/>
          </p:cNvSpPr>
          <p:nvPr>
            <p:ph type="sldImg"/>
          </p:nvPr>
        </p:nvSpPr>
        <p:spPr>
          <a:ln/>
        </p:spPr>
      </p:sp>
      <p:sp>
        <p:nvSpPr>
          <p:cNvPr id="27651" name="Notes Placeholder 2">
            <a:extLst>
              <a:ext uri="{FF2B5EF4-FFF2-40B4-BE49-F238E27FC236}">
                <a16:creationId xmlns:a16="http://schemas.microsoft.com/office/drawing/2014/main" id="{E8C06439-EFC4-7CAB-52A8-C2341B156FB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175"/>
            <a:endParaRPr lang="en-GB" altLang="en-US" dirty="0"/>
          </a:p>
        </p:txBody>
      </p:sp>
      <p:sp>
        <p:nvSpPr>
          <p:cNvPr id="27652" name="Slide Number Placeholder 3">
            <a:extLst>
              <a:ext uri="{FF2B5EF4-FFF2-40B4-BE49-F238E27FC236}">
                <a16:creationId xmlns:a16="http://schemas.microsoft.com/office/drawing/2014/main" id="{B571C729-CC8F-2A96-1862-E153AA72A8FB}"/>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655A427-9AF0-4C37-BFD5-70BBB11AD2BF}" type="slidenum">
              <a:rPr lang="en-GB" altLang="en-US" smtClean="0">
                <a:latin typeface="Verdana" panose="020B0604030504040204" pitchFamily="34" charset="0"/>
              </a:rPr>
              <a:pPr/>
              <a:t>23</a:t>
            </a:fld>
            <a:endParaRPr lang="en-GB" altLang="en-US">
              <a:latin typeface="Verdana" panose="020B0604030504040204" pitchFamily="34" charset="0"/>
            </a:endParaRPr>
          </a:p>
        </p:txBody>
      </p:sp>
    </p:spTree>
    <p:extLst>
      <p:ext uri="{BB962C8B-B14F-4D97-AF65-F5344CB8AC3E}">
        <p14:creationId xmlns:p14="http://schemas.microsoft.com/office/powerpoint/2010/main" val="1730673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768C4ACC-A6C1-2014-2E8A-CAA32ABD0386}"/>
              </a:ext>
            </a:extLst>
          </p:cNvPr>
          <p:cNvSpPr>
            <a:spLocks noGrp="1" noRot="1" noChangeAspect="1" noChangeArrowheads="1" noTextEdit="1"/>
          </p:cNvSpPr>
          <p:nvPr>
            <p:ph type="sldImg"/>
          </p:nvPr>
        </p:nvSpPr>
        <p:spPr>
          <a:ln/>
        </p:spPr>
      </p:sp>
      <p:sp>
        <p:nvSpPr>
          <p:cNvPr id="69635" name="Notes Placeholder 2">
            <a:extLst>
              <a:ext uri="{FF2B5EF4-FFF2-40B4-BE49-F238E27FC236}">
                <a16:creationId xmlns:a16="http://schemas.microsoft.com/office/drawing/2014/main" id="{6D1F3C3E-B720-7ED6-0E11-07449D0CD2CD}"/>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DengXian" panose="02010600030101010101" pitchFamily="2" charset="-122"/>
              <a:cs typeface="Arial" panose="020B0604020202020204" pitchFamily="34" charset="0"/>
            </a:endParaRPr>
          </a:p>
        </p:txBody>
      </p:sp>
      <p:sp>
        <p:nvSpPr>
          <p:cNvPr id="69636" name="Slide Number Placeholder 3">
            <a:extLst>
              <a:ext uri="{FF2B5EF4-FFF2-40B4-BE49-F238E27FC236}">
                <a16:creationId xmlns:a16="http://schemas.microsoft.com/office/drawing/2014/main" id="{BA1A0449-B91E-85B5-35FC-ABAA15D79CA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91CF143-9C0C-43DA-BA72-213D1B7B3922}" type="slidenum">
              <a:rPr lang="en-GB" altLang="en-US" smtClean="0">
                <a:latin typeface="Verdana" panose="020B0604030504040204" pitchFamily="34" charset="0"/>
              </a:rPr>
              <a:pPr/>
              <a:t>25</a:t>
            </a:fld>
            <a:endParaRPr lang="en-GB" altLang="en-US">
              <a:latin typeface="Verdana" panose="020B060403050404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12/09/2026</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12/09/2026</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12/09/2026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12/09/2026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12/09/2026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12/09/2026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12/09/2026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12/09/2026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12/09/2026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12/09/2026</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hyperlink" Target="https://digitalskills.uwtsd.ac.uk/students/" TargetMode="External"/><Relationship Id="rId3" Type="http://schemas.openxmlformats.org/officeDocument/2006/relationships/hyperlink" Target="https://www.uwtsd.ac.uk/library/library-accessibility-and-resources" TargetMode="External"/><Relationship Id="rId7" Type="http://schemas.openxmlformats.org/officeDocument/2006/relationships/hyperlink" Target="https://www.uwtsd.ac.uk/study/experience-facilities/student-support-wellbeing/learning-support" TargetMode="External"/><Relationship Id="rId2" Type="http://schemas.openxmlformats.org/officeDocument/2006/relationships/hyperlink" Target="https://eu.libraryh3lp.com/chat/library-chat-queue@chat.eu.libraryh3lp.com?skin=15568&amp;referer=https%3A//www.uwtsd.ac.uk/library/contact-us/" TargetMode="External"/><Relationship Id="rId1" Type="http://schemas.openxmlformats.org/officeDocument/2006/relationships/slideLayout" Target="../slideLayouts/slideLayout2.xml"/><Relationship Id="rId6" Type="http://schemas.openxmlformats.org/officeDocument/2006/relationships/hyperlink" Target="https://learnenglish.britishcouncil.org/grammar" TargetMode="External"/><Relationship Id="rId5" Type="http://schemas.openxmlformats.org/officeDocument/2006/relationships/hyperlink" Target="https://library.nic.bc.ca/c.php?g=731007&amp;p=5248712" TargetMode="External"/><Relationship Id="rId10" Type="http://schemas.openxmlformats.org/officeDocument/2006/relationships/hyperlink" Target="https://digitalskills.uwtsd.ac.uk/linkedin-learning/" TargetMode="External"/><Relationship Id="rId4" Type="http://schemas.openxmlformats.org/officeDocument/2006/relationships/hyperlink" Target="https://intranet.uwtsd.ac.uk/departments/library-and-learning-resources/academic-and-infoskills?check_logged_in=1" TargetMode="External"/><Relationship Id="rId9" Type="http://schemas.openxmlformats.org/officeDocument/2006/relationships/hyperlink" Target="mailto:digitalskills@uwtsd.ac.uk"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moodle.uwtsd.ac.uk/mod/resource/view.php?id=540033"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package" Target="../embeddings/Microsoft_Word_Document.docx"/><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moodle.uwtsd.ac.uk/course/section.php?id=164284"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moodle.uwtsd.ac.uk/course/section.php?id=164284"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forms.office.com/e/szwKn8Va7w"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2" Type="http://schemas.openxmlformats.org/officeDocument/2006/relationships/hyperlink" Target="https://forms.office.com/e/szwKn8Va7w"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gradcoach.com/dissertation-structure/#:~:text=In%20other%20words%2C%20the%20dissertation,of%20the%20overall%20research%20process." TargetMode="External"/><Relationship Id="rId2" Type="http://schemas.openxmlformats.org/officeDocument/2006/relationships/hyperlink" Target="file:///C:\Users\d.bijlhout\Downloads\How%20to%20Write%20Your%20Undergraduate%20Dissertation%20(Macmillan%20Study%20Skills)%20(Greetham,%20Bryan)%20(z-lib.org)%20(1).pdf" TargetMode="External"/><Relationship Id="rId1" Type="http://schemas.openxmlformats.org/officeDocument/2006/relationships/slideLayout" Target="../slideLayouts/slideLayout2.xml"/><Relationship Id="rId4" Type="http://schemas.openxmlformats.org/officeDocument/2006/relationships/hyperlink" Target="file:///C:\Users\d.bijlhout\Downloads\Academiv-Phrase-Bank%20UNI%20Machester.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2204864"/>
            <a:ext cx="7992888" cy="1440160"/>
          </a:xfrm>
        </p:spPr>
        <p:txBody>
          <a:bodyPr>
            <a:noAutofit/>
          </a:bodyPr>
          <a:lstStyle/>
          <a:p>
            <a:pPr eaLnBrk="1" hangingPunct="1"/>
            <a:br>
              <a:rPr lang="en-GB" sz="3600" b="1" i="1" dirty="0"/>
            </a:br>
            <a:r>
              <a:rPr lang="en-GB" altLang="en-US" sz="3600" b="1" dirty="0">
                <a:solidFill>
                  <a:schemeClr val="bg1"/>
                </a:solidFill>
                <a:latin typeface="Arial"/>
                <a:cs typeface="Arial"/>
              </a:rPr>
              <a:t>Public Health and Social Care in Practice Dissertation Module</a:t>
            </a:r>
            <a:br>
              <a:rPr lang="en-GB" altLang="en-US" sz="3600" b="1" dirty="0">
                <a:latin typeface="Arial" panose="020B0604020202020204" pitchFamily="34" charset="0"/>
                <a:cs typeface="Arial" panose="020B0604020202020204" pitchFamily="34" charset="0"/>
              </a:rPr>
            </a:br>
            <a:br>
              <a:rPr lang="en-GB" sz="3600" b="1" i="1" dirty="0"/>
            </a:br>
            <a:r>
              <a:rPr lang="en-GB" altLang="en-US" sz="3600" b="1" dirty="0">
                <a:solidFill>
                  <a:schemeClr val="bg1"/>
                </a:solidFill>
              </a:rPr>
              <a:t>LCHS7004</a:t>
            </a:r>
            <a:br>
              <a:rPr lang="en-GB" altLang="en-US" sz="3600" b="1" dirty="0"/>
            </a:br>
            <a:r>
              <a:rPr lang="en-GB" altLang="en-US" sz="3600" b="1" dirty="0">
                <a:solidFill>
                  <a:schemeClr val="bg1"/>
                </a:solidFill>
              </a:rPr>
              <a:t>Workshop 1</a:t>
            </a:r>
            <a:br>
              <a:rPr lang="en-GB" altLang="en-US" sz="3600" b="1" dirty="0"/>
            </a:br>
            <a:r>
              <a:rPr lang="en-GB" altLang="en-US" sz="3600" b="1" dirty="0">
                <a:solidFill>
                  <a:schemeClr val="bg1"/>
                </a:solidFill>
              </a:rPr>
              <a:t> Structuring your dissertation</a:t>
            </a:r>
            <a:br>
              <a:rPr lang="en-GB" altLang="en-US" sz="3600" b="1" dirty="0"/>
            </a:br>
            <a:r>
              <a:rPr lang="en-GB" altLang="en-US" sz="2400" b="1" dirty="0">
                <a:solidFill>
                  <a:schemeClr val="bg1"/>
                </a:solidFill>
              </a:rPr>
              <a:t>  </a:t>
            </a:r>
            <a:r>
              <a:rPr lang="en-GB" altLang="en-US" sz="2400" b="1" i="1" dirty="0">
                <a:solidFill>
                  <a:schemeClr val="bg1"/>
                </a:solidFill>
              </a:rPr>
              <a:t> Week 1</a:t>
            </a:r>
            <a:endParaRPr lang="en-GB" sz="3200" b="1" i="1" dirty="0">
              <a:solidFill>
                <a:schemeClr val="bg1"/>
              </a:solidFill>
              <a:latin typeface="Arial" panose="020B0604020202020204" pitchFamily="34" charset="0"/>
              <a:cs typeface="Arial" panose="020B0604020202020204" pitchFamily="34" charset="0"/>
            </a:endParaRPr>
          </a:p>
        </p:txBody>
      </p:sp>
      <p:sp>
        <p:nvSpPr>
          <p:cNvPr id="3" name="Title 1">
            <a:extLst>
              <a:ext uri="{FF2B5EF4-FFF2-40B4-BE49-F238E27FC236}">
                <a16:creationId xmlns:a16="http://schemas.microsoft.com/office/drawing/2014/main" id="{77A4DBEA-D6A2-4952-8612-2F1B35E2CE46}"/>
              </a:ext>
            </a:extLst>
          </p:cNvPr>
          <p:cNvSpPr txBox="1">
            <a:spLocks/>
          </p:cNvSpPr>
          <p:nvPr/>
        </p:nvSpPr>
        <p:spPr>
          <a:xfrm>
            <a:off x="251520" y="5445224"/>
            <a:ext cx="7992888"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000" b="1">
              <a:solidFill>
                <a:schemeClr val="bg1"/>
              </a:solidFill>
            </a:endParaRPr>
          </a:p>
        </p:txBody>
      </p:sp>
      <p:sp>
        <p:nvSpPr>
          <p:cNvPr id="6" name="Rectangle 5">
            <a:extLst>
              <a:ext uri="{FF2B5EF4-FFF2-40B4-BE49-F238E27FC236}">
                <a16:creationId xmlns:a16="http://schemas.microsoft.com/office/drawing/2014/main" id="{6BCFD8C3-6CC4-4CC4-8B06-66C5A38B3642}"/>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9420055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284CC-33D5-13DA-B2ED-25F00A71DB84}"/>
              </a:ext>
            </a:extLst>
          </p:cNvPr>
          <p:cNvSpPr>
            <a:spLocks noGrp="1"/>
          </p:cNvSpPr>
          <p:nvPr>
            <p:ph type="title"/>
          </p:nvPr>
        </p:nvSpPr>
        <p:spPr/>
        <p:txBody>
          <a:bodyPr>
            <a:normAutofit/>
          </a:bodyPr>
          <a:lstStyle/>
          <a:p>
            <a:r>
              <a:rPr lang="en-GB" b="1">
                <a:latin typeface="Arial" panose="020B0604020202020204" pitchFamily="34" charset="0"/>
                <a:cs typeface="Arial" panose="020B0604020202020204" pitchFamily="34" charset="0"/>
              </a:rPr>
              <a:t>Learning outcomes</a:t>
            </a:r>
          </a:p>
        </p:txBody>
      </p:sp>
      <p:sp>
        <p:nvSpPr>
          <p:cNvPr id="3" name="Content Placeholder 2">
            <a:extLst>
              <a:ext uri="{FF2B5EF4-FFF2-40B4-BE49-F238E27FC236}">
                <a16:creationId xmlns:a16="http://schemas.microsoft.com/office/drawing/2014/main" id="{9AD6F64A-255D-C778-4B76-31A5018CDC03}"/>
              </a:ext>
            </a:extLst>
          </p:cNvPr>
          <p:cNvSpPr>
            <a:spLocks noGrp="1"/>
          </p:cNvSpPr>
          <p:nvPr>
            <p:ph idx="1"/>
          </p:nvPr>
        </p:nvSpPr>
        <p:spPr>
          <a:xfrm>
            <a:off x="476250" y="1323976"/>
            <a:ext cx="8229600" cy="4337272"/>
          </a:xfrm>
        </p:spPr>
        <p:txBody>
          <a:bodyPr vert="horz" lIns="91440" tIns="45720" rIns="91440" bIns="45720" rtlCol="0" anchor="t">
            <a:noAutofit/>
          </a:bodyPr>
          <a:lstStyle/>
          <a:p>
            <a:pPr marL="0" indent="0">
              <a:buNone/>
            </a:pPr>
            <a:r>
              <a:rPr lang="en-GB" sz="1800" dirty="0">
                <a:latin typeface="Arial"/>
                <a:cs typeface="Arial"/>
              </a:rPr>
              <a:t>Upon successful completion of this module, student should be able to: </a:t>
            </a:r>
          </a:p>
          <a:p>
            <a:pPr marL="0" indent="0">
              <a:buNone/>
            </a:pPr>
            <a:endParaRPr lang="en-GB" sz="1800">
              <a:latin typeface="Arial" panose="020B0604020202020204" pitchFamily="34" charset="0"/>
              <a:cs typeface="Arial" panose="020B0604020202020204" pitchFamily="34" charset="0"/>
            </a:endParaRPr>
          </a:p>
          <a:p>
            <a:pPr algn="just">
              <a:buFont typeface="Arial" panose="05000000000000000000" pitchFamily="2" charset="2"/>
              <a:buChar char="•"/>
            </a:pPr>
            <a:r>
              <a:rPr lang="en-GB" sz="1200" dirty="0">
                <a:ea typeface="+mn-lt"/>
                <a:cs typeface="+mn-lt"/>
              </a:rPr>
              <a:t>Using the feedback on the proposal from the research module assessment. prepare a research/independent study protocol outlining how the proposal will be implemented, mapping the steps, activities and processes, required resources, time frames;</a:t>
            </a:r>
            <a:endParaRPr lang="en-GB" sz="1800" dirty="0">
              <a:latin typeface="Arial" panose="020B0604020202020204" pitchFamily="34" charset="0"/>
              <a:ea typeface="+mn-lt"/>
              <a:cs typeface="Arial" panose="020B0604020202020204" pitchFamily="34" charset="0"/>
            </a:endParaRPr>
          </a:p>
          <a:p>
            <a:pPr algn="just">
              <a:buFont typeface="Arial" panose="05000000000000000000" pitchFamily="2" charset="2"/>
              <a:buChar char="•"/>
            </a:pPr>
            <a:r>
              <a:rPr lang="en-GB" sz="1200" dirty="0">
                <a:ea typeface="+mn-lt"/>
                <a:cs typeface="+mn-lt"/>
              </a:rPr>
              <a:t>Plan, manage and execute an in-depth research, inquiry or investigation with a business and/or management focus by applying the principles of research design to the formulation of a research question including, where appropriate, formal hypotheses that can be tested and the selection of appropriate research methods for answering these questions;</a:t>
            </a:r>
            <a:endParaRPr lang="en-GB" dirty="0"/>
          </a:p>
          <a:p>
            <a:pPr algn="just">
              <a:buFont typeface="Arial" panose="05000000000000000000" pitchFamily="2" charset="2"/>
              <a:buChar char="•"/>
            </a:pPr>
            <a:r>
              <a:rPr lang="en-GB" sz="1200" dirty="0">
                <a:ea typeface="+mn-lt"/>
                <a:cs typeface="+mn-lt"/>
              </a:rPr>
              <a:t>Critically evaluate the appropriateness of qualitative/quantitative methods of data collection, in combination as necessary, to analyse, synthesise, interpret and present the resulting data and the applications of those methods by other researchers in other contexts; </a:t>
            </a:r>
            <a:endParaRPr lang="en-GB" dirty="0"/>
          </a:p>
          <a:p>
            <a:pPr algn="just">
              <a:buFont typeface="Arial" panose="05000000000000000000" pitchFamily="2" charset="2"/>
              <a:buChar char="•"/>
            </a:pPr>
            <a:r>
              <a:rPr lang="en-GB" sz="1200" dirty="0">
                <a:ea typeface="+mn-lt"/>
                <a:cs typeface="+mn-lt"/>
              </a:rPr>
              <a:t>Demonstrate the ability to conduct research under supervision in a Public Health and Social Care context including the ability to review published literature critically, show conceptual and theoretical understanding, identify research problems, use skills to promotion of digital health, manage systems and services in health and social care settings and other resources, handle data, interpret results and disseminate findings in a way that is consistent with professional public health and social care practice and normal principles of research ethics;</a:t>
            </a:r>
            <a:endParaRPr lang="en-GB" dirty="0"/>
          </a:p>
          <a:p>
            <a:pPr algn="just">
              <a:buFont typeface="Arial" panose="05000000000000000000" pitchFamily="2" charset="2"/>
              <a:buChar char="•"/>
            </a:pPr>
            <a:r>
              <a:rPr lang="en-GB" sz="1200" dirty="0">
                <a:ea typeface="+mn-lt"/>
                <a:cs typeface="+mn-lt"/>
              </a:rPr>
              <a:t>Exhibit the analytical, numerical, literacy, communication and computer skills to enable critical research to be undertaken and be able to apply those transferable skills to develop research-based inquiry in future employment settings.</a:t>
            </a:r>
            <a:endParaRPr lang="en-GB" dirty="0"/>
          </a:p>
          <a:p>
            <a:pPr algn="just">
              <a:buFont typeface="Arial" panose="05000000000000000000" pitchFamily="2" charset="2"/>
              <a:buChar char="•"/>
            </a:pPr>
            <a:endParaRPr lang="en-GB"/>
          </a:p>
          <a:p>
            <a:pPr algn="just">
              <a:buFont typeface="Arial" panose="05000000000000000000" pitchFamily="2" charset="2"/>
              <a:buChar char="•"/>
            </a:pPr>
            <a:endParaRPr lang="en-GB"/>
          </a:p>
          <a:p>
            <a:pPr algn="just">
              <a:lnSpc>
                <a:spcPct val="114999"/>
              </a:lnSpc>
              <a:buFont typeface="Wingdings" panose="05000000000000000000" pitchFamily="2" charset="2"/>
              <a:buChar char="§"/>
            </a:pPr>
            <a:endParaRPr lang="en-GB" sz="1800" dirty="0">
              <a:effectLst/>
              <a:latin typeface="Arial" panose="020B0604020202020204" pitchFamily="34" charset="0"/>
              <a:ea typeface="Arial" panose="020B0604020202020204" pitchFamily="34" charset="0"/>
              <a:cs typeface="Arial" panose="020B0604020202020204" pitchFamily="34" charset="0"/>
            </a:endParaRPr>
          </a:p>
          <a:p>
            <a:pPr marL="0" indent="0">
              <a:buNone/>
            </a:pPr>
            <a:endParaRPr lang="en-GB" sz="1800">
              <a:cs typeface="Arial" panose="020B0604020202020204" pitchFamily="34" charset="0"/>
            </a:endParaRPr>
          </a:p>
        </p:txBody>
      </p:sp>
      <p:sp>
        <p:nvSpPr>
          <p:cNvPr id="4" name="Rectangle 3">
            <a:extLst>
              <a:ext uri="{FF2B5EF4-FFF2-40B4-BE49-F238E27FC236}">
                <a16:creationId xmlns:a16="http://schemas.microsoft.com/office/drawing/2014/main" id="{4841809D-6B14-4857-B9E3-EFE981CF7234}"/>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9855814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BADB6E90-760A-E43B-DF2B-E471884F8E66}"/>
              </a:ext>
            </a:extLst>
          </p:cNvPr>
          <p:cNvSpPr>
            <a:spLocks noGrp="1"/>
          </p:cNvSpPr>
          <p:nvPr>
            <p:ph type="title"/>
          </p:nvPr>
        </p:nvSpPr>
        <p:spPr>
          <a:xfrm>
            <a:off x="250825" y="-150813"/>
            <a:ext cx="8229600" cy="1143001"/>
          </a:xfrm>
        </p:spPr>
        <p:txBody>
          <a:bodyPr>
            <a:normAutofit/>
          </a:bodyPr>
          <a:lstStyle/>
          <a:p>
            <a:r>
              <a:rPr lang="en-GB" altLang="en-US" sz="3800" dirty="0"/>
              <a:t>Dates Key Deliverables </a:t>
            </a:r>
            <a:br>
              <a:rPr lang="en-GB" altLang="en-US" dirty="0"/>
            </a:br>
            <a:r>
              <a:rPr lang="en-GB" altLang="en-US" sz="2500" dirty="0"/>
              <a:t>September 2026</a:t>
            </a:r>
          </a:p>
        </p:txBody>
      </p:sp>
      <p:sp>
        <p:nvSpPr>
          <p:cNvPr id="4" name="Date Placeholder 3">
            <a:extLst>
              <a:ext uri="{FF2B5EF4-FFF2-40B4-BE49-F238E27FC236}">
                <a16:creationId xmlns:a16="http://schemas.microsoft.com/office/drawing/2014/main" id="{D186A0F6-D674-7002-69B5-3A3D25F9353D}"/>
              </a:ext>
            </a:extLst>
          </p:cNvPr>
          <p:cNvSpPr>
            <a:spLocks noGrp="1"/>
          </p:cNvSpPr>
          <p:nvPr>
            <p:ph type="dt" sz="quarter" idx="10"/>
          </p:nvPr>
        </p:nvSpPr>
        <p:spPr/>
        <p:txBody>
          <a:bodyPr/>
          <a:lstStyle/>
          <a:p>
            <a:pPr>
              <a:defRPr/>
            </a:pPr>
            <a:fld id="{E15B5B85-E6E5-4632-875C-0E6A3000B39E}" type="datetime1">
              <a:rPr lang="en-GB" altLang="en-US" smtClean="0"/>
              <a:pPr>
                <a:defRPr/>
              </a:pPr>
              <a:t>12/09/2026</a:t>
            </a:fld>
            <a:endParaRPr lang="en-GB" altLang="en-US"/>
          </a:p>
        </p:txBody>
      </p:sp>
      <p:sp>
        <p:nvSpPr>
          <p:cNvPr id="14340" name="Slide Number Placeholder 4">
            <a:extLst>
              <a:ext uri="{FF2B5EF4-FFF2-40B4-BE49-F238E27FC236}">
                <a16:creationId xmlns:a16="http://schemas.microsoft.com/office/drawing/2014/main" id="{2E160885-0EE5-EECD-4EFA-6A6ECF13181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FD11E71-F907-4EBD-B351-19A93B4E7593}" type="slidenum">
              <a:rPr lang="en-GB" altLang="en-US" sz="1200" smtClean="0">
                <a:solidFill>
                  <a:srgbClr val="898989"/>
                </a:solidFill>
              </a:rPr>
              <a:pPr>
                <a:spcBef>
                  <a:spcPct val="0"/>
                </a:spcBef>
                <a:buFontTx/>
                <a:buNone/>
              </a:pPr>
              <a:t>3</a:t>
            </a:fld>
            <a:endParaRPr lang="en-GB" altLang="en-US" sz="1200">
              <a:solidFill>
                <a:srgbClr val="898989"/>
              </a:solidFill>
            </a:endParaRPr>
          </a:p>
        </p:txBody>
      </p:sp>
      <p:graphicFrame>
        <p:nvGraphicFramePr>
          <p:cNvPr id="2" name="Table 1">
            <a:extLst>
              <a:ext uri="{FF2B5EF4-FFF2-40B4-BE49-F238E27FC236}">
                <a16:creationId xmlns:a16="http://schemas.microsoft.com/office/drawing/2014/main" id="{13DB0F72-0D12-692B-E34D-1EE291454737}"/>
              </a:ext>
            </a:extLst>
          </p:cNvPr>
          <p:cNvGraphicFramePr>
            <a:graphicFrameLocks noGrp="1"/>
          </p:cNvGraphicFramePr>
          <p:nvPr>
            <p:extLst>
              <p:ext uri="{D42A27DB-BD31-4B8C-83A1-F6EECF244321}">
                <p14:modId xmlns:p14="http://schemas.microsoft.com/office/powerpoint/2010/main" val="1807387150"/>
              </p:ext>
            </p:extLst>
          </p:nvPr>
        </p:nvGraphicFramePr>
        <p:xfrm>
          <a:off x="1102771" y="1072117"/>
          <a:ext cx="7685995" cy="4531998"/>
        </p:xfrm>
        <a:graphic>
          <a:graphicData uri="http://schemas.openxmlformats.org/drawingml/2006/table">
            <a:tbl>
              <a:tblPr/>
              <a:tblGrid>
                <a:gridCol w="4333814">
                  <a:extLst>
                    <a:ext uri="{9D8B030D-6E8A-4147-A177-3AD203B41FA5}">
                      <a16:colId xmlns:a16="http://schemas.microsoft.com/office/drawing/2014/main" val="1492217353"/>
                    </a:ext>
                  </a:extLst>
                </a:gridCol>
                <a:gridCol w="2146550">
                  <a:extLst>
                    <a:ext uri="{9D8B030D-6E8A-4147-A177-3AD203B41FA5}">
                      <a16:colId xmlns:a16="http://schemas.microsoft.com/office/drawing/2014/main" val="2507487870"/>
                    </a:ext>
                  </a:extLst>
                </a:gridCol>
                <a:gridCol w="1205631">
                  <a:extLst>
                    <a:ext uri="{9D8B030D-6E8A-4147-A177-3AD203B41FA5}">
                      <a16:colId xmlns:a16="http://schemas.microsoft.com/office/drawing/2014/main" val="2440074036"/>
                    </a:ext>
                  </a:extLst>
                </a:gridCol>
              </a:tblGrid>
              <a:tr h="265819">
                <a:tc>
                  <a:txBody>
                    <a:bodyPr/>
                    <a:lstStyle/>
                    <a:p>
                      <a:pPr algn="l" fontAlgn="base"/>
                      <a:r>
                        <a:rPr lang="en-GB" sz="1600" b="1" i="0" dirty="0">
                          <a:solidFill>
                            <a:srgbClr val="FFFFFF"/>
                          </a:solidFill>
                          <a:effectLst/>
                          <a:latin typeface="Calibri"/>
                        </a:rPr>
                        <a:t>Task</a:t>
                      </a:r>
                      <a:r>
                        <a:rPr lang="en-GB" sz="1600" b="1" i="0" dirty="0">
                          <a:solidFill>
                            <a:srgbClr val="000000"/>
                          </a:solidFill>
                          <a:effectLst/>
                          <a:latin typeface="Calibri"/>
                        </a:rPr>
                        <a:t>​</a:t>
                      </a:r>
                      <a:endParaRPr lang="en-GB" sz="1600" b="1" i="0" dirty="0">
                        <a:solidFill>
                          <a:srgbClr val="FFFFFF"/>
                        </a:solidFill>
                        <a:effectLst/>
                        <a:latin typeface="Calibri"/>
                      </a:endParaRP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4F81BD"/>
                    </a:solidFill>
                  </a:tcPr>
                </a:tc>
                <a:tc>
                  <a:txBody>
                    <a:bodyPr/>
                    <a:lstStyle/>
                    <a:p>
                      <a:pPr algn="l" fontAlgn="base"/>
                      <a:r>
                        <a:rPr lang="en-GB" sz="1600" b="1" i="0" dirty="0">
                          <a:solidFill>
                            <a:srgbClr val="FFFFFF"/>
                          </a:solidFill>
                          <a:effectLst/>
                          <a:latin typeface="Calibri"/>
                        </a:rPr>
                        <a:t>Date</a:t>
                      </a:r>
                      <a:r>
                        <a:rPr lang="en-GB" sz="1600" b="1" i="0" dirty="0">
                          <a:solidFill>
                            <a:srgbClr val="000000"/>
                          </a:solidFill>
                          <a:effectLst/>
                          <a:latin typeface="Calibri"/>
                        </a:rPr>
                        <a:t>​</a:t>
                      </a:r>
                      <a:endParaRPr lang="en-GB" sz="1600" b="1" i="0" dirty="0">
                        <a:solidFill>
                          <a:srgbClr val="FFFFFF"/>
                        </a:solidFill>
                        <a:effectLst/>
                        <a:latin typeface="Calibri"/>
                      </a:endParaRP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4F81BD"/>
                    </a:solidFill>
                  </a:tcPr>
                </a:tc>
                <a:tc>
                  <a:txBody>
                    <a:bodyPr/>
                    <a:lstStyle/>
                    <a:p>
                      <a:pPr algn="ctr" fontAlgn="base"/>
                      <a:r>
                        <a:rPr lang="en-GB" sz="1600" b="1" i="0" dirty="0">
                          <a:solidFill>
                            <a:srgbClr val="FFFFFF"/>
                          </a:solidFill>
                          <a:effectLst/>
                          <a:latin typeface="Calibri"/>
                        </a:rPr>
                        <a:t> Week</a:t>
                      </a:r>
                      <a:r>
                        <a:rPr lang="en-GB" sz="1600" b="1" i="0" dirty="0">
                          <a:solidFill>
                            <a:srgbClr val="000000"/>
                          </a:solidFill>
                          <a:effectLst/>
                          <a:latin typeface="Calibri"/>
                        </a:rPr>
                        <a:t>​</a:t>
                      </a:r>
                      <a:endParaRPr lang="en-GB" sz="1600" b="1" i="0" dirty="0">
                        <a:solidFill>
                          <a:srgbClr val="FFFFFF"/>
                        </a:solidFill>
                        <a:effectLst/>
                        <a:latin typeface="Calibri"/>
                      </a:endParaRP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4F81BD"/>
                    </a:solidFill>
                  </a:tcPr>
                </a:tc>
                <a:extLst>
                  <a:ext uri="{0D108BD9-81ED-4DB2-BD59-A6C34878D82A}">
                    <a16:rowId xmlns:a16="http://schemas.microsoft.com/office/drawing/2014/main" val="2603071044"/>
                  </a:ext>
                </a:extLst>
              </a:tr>
              <a:tr h="958157">
                <a:tc>
                  <a:txBody>
                    <a:bodyPr/>
                    <a:lstStyle/>
                    <a:p>
                      <a:pPr algn="l" fontAlgn="base"/>
                      <a:r>
                        <a:rPr lang="en-GB" sz="1600" b="0" i="0" dirty="0">
                          <a:solidFill>
                            <a:srgbClr val="000000"/>
                          </a:solidFill>
                          <a:effectLst/>
                          <a:latin typeface="Calibri"/>
                        </a:rPr>
                        <a:t>1. Resubmission Research Proposal, Ethics form, Supporting research docs  (Ethical approval)</a:t>
                      </a:r>
                      <a:r>
                        <a:rPr lang="en-GB" sz="1600" b="0" i="0" dirty="0">
                          <a:solidFill>
                            <a:srgbClr val="808080"/>
                          </a:solidFill>
                          <a:effectLst/>
                          <a:latin typeface="Calibri"/>
                        </a:rPr>
                        <a:t>​</a:t>
                      </a:r>
                      <a:endParaRPr lang="en-GB" sz="1600" b="0" i="0" dirty="0">
                        <a:solidFill>
                          <a:srgbClr val="000000"/>
                        </a:solidFill>
                        <a:effectLst/>
                        <a:latin typeface="Calibri"/>
                      </a:endParaRP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D0D8E8"/>
                    </a:solidFill>
                  </a:tcPr>
                </a:tc>
                <a:tc>
                  <a:txBody>
                    <a:bodyPr/>
                    <a:lstStyle/>
                    <a:p>
                      <a:pPr algn="l" fontAlgn="base"/>
                      <a:r>
                        <a:rPr lang="en-GB" sz="1600" b="0" i="0" dirty="0">
                          <a:solidFill>
                            <a:srgbClr val="000000"/>
                          </a:solidFill>
                          <a:effectLst/>
                          <a:latin typeface="Calibri"/>
                        </a:rPr>
                        <a:t>By 5</a:t>
                      </a:r>
                      <a:r>
                        <a:rPr lang="en-GB" sz="1600" b="0" i="0" baseline="30000" dirty="0">
                          <a:solidFill>
                            <a:srgbClr val="000000"/>
                          </a:solidFill>
                          <a:effectLst/>
                          <a:latin typeface="Calibri"/>
                        </a:rPr>
                        <a:t>th </a:t>
                      </a:r>
                      <a:r>
                        <a:rPr lang="en-GB" sz="1600" b="0" i="0" dirty="0">
                          <a:solidFill>
                            <a:srgbClr val="000000"/>
                          </a:solidFill>
                          <a:effectLst/>
                          <a:latin typeface="Calibri"/>
                        </a:rPr>
                        <a:t>October 2026</a:t>
                      </a:r>
                      <a:endParaRPr lang="en-GB" sz="1600" b="0" i="0" dirty="0">
                        <a:solidFill>
                          <a:srgbClr val="808080"/>
                        </a:solidFill>
                        <a:effectLst/>
                        <a:latin typeface="Calibri"/>
                      </a:endParaRP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D0D8E8"/>
                    </a:solidFill>
                  </a:tcPr>
                </a:tc>
                <a:tc>
                  <a:txBody>
                    <a:bodyPr/>
                    <a:lstStyle/>
                    <a:p>
                      <a:pPr algn="ctr" fontAlgn="base"/>
                      <a:r>
                        <a:rPr lang="en-GB" sz="1600" b="0" i="0" dirty="0">
                          <a:solidFill>
                            <a:schemeClr val="tx1"/>
                          </a:solidFill>
                          <a:effectLst/>
                          <a:latin typeface="Calibri"/>
                        </a:rPr>
                        <a:t>2​</a:t>
                      </a: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D0D8E8"/>
                    </a:solidFill>
                  </a:tcPr>
                </a:tc>
                <a:extLst>
                  <a:ext uri="{0D108BD9-81ED-4DB2-BD59-A6C34878D82A}">
                    <a16:rowId xmlns:a16="http://schemas.microsoft.com/office/drawing/2014/main" val="3293419120"/>
                  </a:ext>
                </a:extLst>
              </a:tr>
              <a:tr h="618371">
                <a:tc>
                  <a:txBody>
                    <a:bodyPr/>
                    <a:lstStyle/>
                    <a:p>
                      <a:pPr algn="l" fontAlgn="base"/>
                      <a:r>
                        <a:rPr lang="en-GB" sz="1600" b="0" i="0" dirty="0">
                          <a:solidFill>
                            <a:srgbClr val="000000"/>
                          </a:solidFill>
                          <a:effectLst/>
                          <a:latin typeface="Calibri"/>
                        </a:rPr>
                        <a:t>2. Three-minute informal in class discussion </a:t>
                      </a:r>
                    </a:p>
                    <a:p>
                      <a:pPr algn="l" fontAlgn="base"/>
                      <a:r>
                        <a:rPr lang="en-GB" sz="1600" b="0" i="0" dirty="0">
                          <a:solidFill>
                            <a:srgbClr val="000000"/>
                          </a:solidFill>
                          <a:effectLst/>
                          <a:latin typeface="Calibri"/>
                        </a:rPr>
                        <a:t>PICO</a:t>
                      </a:r>
                      <a:r>
                        <a:rPr lang="en-GB" sz="1600" b="0" i="0" dirty="0">
                          <a:solidFill>
                            <a:srgbClr val="000000"/>
                          </a:solidFill>
                          <a:effectLst/>
                          <a:latin typeface="+mn-lt"/>
                        </a:rPr>
                        <a:t> </a:t>
                      </a:r>
                      <a:r>
                        <a:rPr lang="en-GB" sz="1600" b="0" i="0" dirty="0">
                          <a:solidFill>
                            <a:srgbClr val="808080"/>
                          </a:solidFill>
                          <a:effectLst/>
                          <a:latin typeface="Calibri"/>
                        </a:rPr>
                        <a:t>​</a:t>
                      </a:r>
                      <a:endParaRPr lang="en-GB" sz="1600" b="0" i="0" dirty="0">
                        <a:solidFill>
                          <a:srgbClr val="000000"/>
                        </a:solidFill>
                        <a:effectLst/>
                        <a:latin typeface="Calibri"/>
                      </a:endParaRP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E9EDF4"/>
                    </a:solidFill>
                  </a:tcPr>
                </a:tc>
                <a:tc>
                  <a:txBody>
                    <a:bodyPr/>
                    <a:lstStyle/>
                    <a:p>
                      <a:pPr algn="l" fontAlgn="base"/>
                      <a:r>
                        <a:rPr lang="en-GB" sz="1600" b="0" i="0" dirty="0">
                          <a:solidFill>
                            <a:srgbClr val="000000"/>
                          </a:solidFill>
                          <a:effectLst/>
                          <a:latin typeface="Calibri"/>
                        </a:rPr>
                        <a:t>Workshop 2</a:t>
                      </a:r>
                      <a:r>
                        <a:rPr lang="en-GB" sz="1600" b="0" i="0" baseline="30000" dirty="0">
                          <a:solidFill>
                            <a:srgbClr val="000000"/>
                          </a:solidFill>
                          <a:effectLst/>
                          <a:latin typeface="Calibri"/>
                        </a:rPr>
                        <a:t>nd</a:t>
                      </a:r>
                      <a:r>
                        <a:rPr lang="en-GB" sz="1600" b="0" i="0" dirty="0">
                          <a:solidFill>
                            <a:srgbClr val="000000"/>
                          </a:solidFill>
                          <a:effectLst/>
                          <a:latin typeface="Calibri"/>
                        </a:rPr>
                        <a:t> </a:t>
                      </a:r>
                      <a:endParaRPr lang="en-GB" sz="1600" b="0" i="0" dirty="0">
                        <a:solidFill>
                          <a:srgbClr val="808080"/>
                        </a:solidFill>
                        <a:effectLst/>
                        <a:latin typeface="Calibri"/>
                      </a:endParaRP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E9EDF4"/>
                    </a:solidFill>
                  </a:tcPr>
                </a:tc>
                <a:tc>
                  <a:txBody>
                    <a:bodyPr/>
                    <a:lstStyle/>
                    <a:p>
                      <a:pPr algn="ctr" fontAlgn="base"/>
                      <a:r>
                        <a:rPr lang="en-GB" sz="1600" b="0" i="0" dirty="0">
                          <a:solidFill>
                            <a:schemeClr val="tx1"/>
                          </a:solidFill>
                          <a:effectLst/>
                          <a:latin typeface="Calibri"/>
                        </a:rPr>
                        <a:t>4</a:t>
                      </a: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3392355489"/>
                  </a:ext>
                </a:extLst>
              </a:tr>
              <a:tr h="482285">
                <a:tc>
                  <a:txBody>
                    <a:bodyPr/>
                    <a:lstStyle/>
                    <a:p>
                      <a:pPr algn="l" fontAlgn="base"/>
                      <a:r>
                        <a:rPr lang="en-GB" sz="1600" b="0" i="0" dirty="0">
                          <a:solidFill>
                            <a:srgbClr val="000000"/>
                          </a:solidFill>
                          <a:effectLst/>
                          <a:latin typeface="Calibri"/>
                        </a:rPr>
                        <a:t>3. Start Research</a:t>
                      </a:r>
                      <a:r>
                        <a:rPr lang="en-GB" sz="1600" b="0" i="0" dirty="0">
                          <a:solidFill>
                            <a:srgbClr val="808080"/>
                          </a:solidFill>
                          <a:effectLst/>
                          <a:latin typeface="Calibri"/>
                        </a:rPr>
                        <a:t>​</a:t>
                      </a:r>
                      <a:endParaRPr lang="en-GB" sz="1600" b="0" i="0" dirty="0">
                        <a:solidFill>
                          <a:srgbClr val="000000"/>
                        </a:solidFill>
                        <a:effectLst/>
                        <a:latin typeface="Calibri"/>
                      </a:endParaRP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D0D8E8"/>
                    </a:solidFill>
                  </a:tcPr>
                </a:tc>
                <a:tc>
                  <a:txBody>
                    <a:bodyPr/>
                    <a:lstStyle/>
                    <a:p>
                      <a:pPr algn="l" fontAlgn="base"/>
                      <a:r>
                        <a:rPr lang="en-GB" sz="1600" b="0" i="0" dirty="0">
                          <a:solidFill>
                            <a:srgbClr val="000000"/>
                          </a:solidFill>
                          <a:effectLst/>
                          <a:latin typeface="Calibri"/>
                        </a:rPr>
                        <a:t>Week of 12</a:t>
                      </a:r>
                      <a:r>
                        <a:rPr lang="en-GB" sz="1600" b="0" i="0" baseline="30000" dirty="0">
                          <a:solidFill>
                            <a:srgbClr val="000000"/>
                          </a:solidFill>
                          <a:effectLst/>
                          <a:latin typeface="Calibri"/>
                        </a:rPr>
                        <a:t>th</a:t>
                      </a:r>
                      <a:r>
                        <a:rPr lang="en-GB" sz="1600" b="0" i="0" dirty="0">
                          <a:solidFill>
                            <a:srgbClr val="000000"/>
                          </a:solidFill>
                          <a:effectLst/>
                          <a:latin typeface="Calibri"/>
                        </a:rPr>
                        <a:t>  October 2026</a:t>
                      </a: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D0D8E8"/>
                    </a:solidFill>
                  </a:tcPr>
                </a:tc>
                <a:tc>
                  <a:txBody>
                    <a:bodyPr/>
                    <a:lstStyle/>
                    <a:p>
                      <a:pPr marL="0" algn="ctr" defTabSz="914400" rtl="0" eaLnBrk="1" fontAlgn="base" latinLnBrk="0" hangingPunct="1"/>
                      <a:r>
                        <a:rPr lang="en-GB" sz="1600" b="0" i="0" kern="1200" dirty="0">
                          <a:solidFill>
                            <a:srgbClr val="000000"/>
                          </a:solidFill>
                          <a:effectLst/>
                          <a:latin typeface="Calibri"/>
                          <a:ea typeface="+mn-ea"/>
                          <a:cs typeface="+mn-cs"/>
                        </a:rPr>
                        <a:t>3​</a:t>
                      </a: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D0D8E8"/>
                    </a:solidFill>
                  </a:tcPr>
                </a:tc>
                <a:extLst>
                  <a:ext uri="{0D108BD9-81ED-4DB2-BD59-A6C34878D82A}">
                    <a16:rowId xmlns:a16="http://schemas.microsoft.com/office/drawing/2014/main" val="2205965149"/>
                  </a:ext>
                </a:extLst>
              </a:tr>
              <a:tr h="196032">
                <a:tc>
                  <a:txBody>
                    <a:bodyPr/>
                    <a:lstStyle/>
                    <a:p>
                      <a:pPr algn="l" fontAlgn="base"/>
                      <a:r>
                        <a:rPr lang="en-GB" sz="1600" b="0" i="0" dirty="0">
                          <a:solidFill>
                            <a:srgbClr val="000000"/>
                          </a:solidFill>
                          <a:effectLst/>
                          <a:latin typeface="Calibri"/>
                        </a:rPr>
                        <a:t>4. Submission Dissertation</a:t>
                      </a:r>
                      <a:r>
                        <a:rPr lang="en-GB" sz="1600" b="0" i="0" dirty="0">
                          <a:solidFill>
                            <a:srgbClr val="808080"/>
                          </a:solidFill>
                          <a:effectLst/>
                          <a:latin typeface="Calibri"/>
                        </a:rPr>
                        <a:t>​</a:t>
                      </a:r>
                      <a:endParaRPr lang="en-GB" sz="1600" b="0" i="0" dirty="0">
                        <a:solidFill>
                          <a:srgbClr val="000000"/>
                        </a:solidFill>
                        <a:effectLst/>
                        <a:latin typeface="Calibri"/>
                      </a:endParaRP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E9EDF4"/>
                    </a:solidFill>
                  </a:tcPr>
                </a:tc>
                <a:tc>
                  <a:txBody>
                    <a:bodyPr/>
                    <a:lstStyle/>
                    <a:p>
                      <a:pPr algn="l" fontAlgn="base"/>
                      <a:r>
                        <a:rPr lang="en-GB" sz="1600" b="0" i="0" dirty="0">
                          <a:solidFill>
                            <a:srgbClr val="000000"/>
                          </a:solidFill>
                          <a:effectLst/>
                          <a:latin typeface="Calibri"/>
                        </a:rPr>
                        <a:t>22</a:t>
                      </a:r>
                      <a:r>
                        <a:rPr lang="en-GB" sz="1600" b="0" i="0" baseline="30000" dirty="0">
                          <a:solidFill>
                            <a:srgbClr val="000000"/>
                          </a:solidFill>
                          <a:effectLst/>
                          <a:latin typeface="Calibri"/>
                        </a:rPr>
                        <a:t>nd</a:t>
                      </a:r>
                      <a:r>
                        <a:rPr lang="en-GB" sz="1600" b="0" i="0" dirty="0">
                          <a:solidFill>
                            <a:srgbClr val="000000"/>
                          </a:solidFill>
                          <a:effectLst/>
                          <a:latin typeface="Calibri"/>
                        </a:rPr>
                        <a:t> January 2027</a:t>
                      </a:r>
                      <a:endParaRPr lang="en-GB" sz="1600" b="0" i="0" dirty="0">
                        <a:solidFill>
                          <a:srgbClr val="808080"/>
                        </a:solidFill>
                        <a:effectLst/>
                        <a:latin typeface="Calibri"/>
                      </a:endParaRP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E9EDF4"/>
                    </a:solidFill>
                  </a:tcPr>
                </a:tc>
                <a:tc>
                  <a:txBody>
                    <a:bodyPr/>
                    <a:lstStyle/>
                    <a:p>
                      <a:pPr algn="ctr" fontAlgn="base"/>
                      <a:r>
                        <a:rPr lang="en-GB" sz="1600" b="0" i="0" dirty="0">
                          <a:solidFill>
                            <a:srgbClr val="000000"/>
                          </a:solidFill>
                          <a:effectLst/>
                          <a:latin typeface="Calibri"/>
                        </a:rPr>
                        <a:t>16</a:t>
                      </a:r>
                      <a:r>
                        <a:rPr lang="en-GB" sz="1600" b="0" i="0" dirty="0">
                          <a:solidFill>
                            <a:srgbClr val="808080"/>
                          </a:solidFill>
                          <a:effectLst/>
                          <a:latin typeface="Calibri"/>
                        </a:rPr>
                        <a:t>​</a:t>
                      </a:r>
                      <a:endParaRPr lang="en-GB" sz="1600" b="0" i="0" dirty="0">
                        <a:solidFill>
                          <a:srgbClr val="000000"/>
                        </a:solidFill>
                        <a:effectLst/>
                        <a:latin typeface="Calibri"/>
                      </a:endParaRPr>
                    </a:p>
                    <a:p>
                      <a:pPr algn="l" fontAlgn="base"/>
                      <a:r>
                        <a:rPr lang="en-GB" sz="1600" b="0" i="0" dirty="0">
                          <a:solidFill>
                            <a:srgbClr val="808080"/>
                          </a:solidFill>
                          <a:effectLst/>
                          <a:latin typeface="Calibri"/>
                        </a:rPr>
                        <a:t>​</a:t>
                      </a:r>
                      <a:endParaRPr lang="en-GB" sz="1600" b="0" i="0" dirty="0">
                        <a:solidFill>
                          <a:srgbClr val="000000"/>
                        </a:solidFill>
                        <a:effectLst/>
                        <a:latin typeface="Calibri"/>
                      </a:endParaRP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1764533380"/>
                  </a:ext>
                </a:extLst>
              </a:tr>
              <a:tr h="0">
                <a:tc>
                  <a:txBody>
                    <a:bodyPr/>
                    <a:lstStyle/>
                    <a:p>
                      <a:pPr algn="l" fontAlgn="base"/>
                      <a:r>
                        <a:rPr lang="en-GB" sz="1600" b="0" i="0" dirty="0">
                          <a:solidFill>
                            <a:srgbClr val="000000"/>
                          </a:solidFill>
                          <a:effectLst/>
                          <a:latin typeface="Calibri"/>
                        </a:rPr>
                        <a:t>5. Online Scheduled Skills Sesson (Librarian/ Digital Advisors) </a:t>
                      </a: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E9EDF4"/>
                    </a:solidFill>
                  </a:tcPr>
                </a:tc>
                <a:tc>
                  <a:txBody>
                    <a:bodyPr/>
                    <a:lstStyle/>
                    <a:p>
                      <a:pPr algn="l" fontAlgn="base"/>
                      <a:r>
                        <a:rPr lang="en-GB" sz="1600" b="0" i="0" dirty="0">
                          <a:solidFill>
                            <a:schemeClr val="tx1"/>
                          </a:solidFill>
                          <a:effectLst/>
                          <a:highlight>
                            <a:srgbClr val="00FFFF"/>
                          </a:highlight>
                          <a:latin typeface="Calibri"/>
                        </a:rPr>
                        <a:t>20</a:t>
                      </a:r>
                      <a:r>
                        <a:rPr lang="en-GB" sz="1600" b="0" i="0" baseline="30000" dirty="0">
                          <a:solidFill>
                            <a:schemeClr val="tx1"/>
                          </a:solidFill>
                          <a:effectLst/>
                          <a:highlight>
                            <a:srgbClr val="00FFFF"/>
                          </a:highlight>
                          <a:latin typeface="Calibri"/>
                        </a:rPr>
                        <a:t>th</a:t>
                      </a:r>
                      <a:r>
                        <a:rPr lang="en-GB" sz="1600" b="0" i="0" dirty="0">
                          <a:solidFill>
                            <a:schemeClr val="tx1"/>
                          </a:solidFill>
                          <a:effectLst/>
                          <a:highlight>
                            <a:srgbClr val="00FFFF"/>
                          </a:highlight>
                          <a:latin typeface="Calibri"/>
                        </a:rPr>
                        <a:t> October 2026</a:t>
                      </a:r>
                    </a:p>
                    <a:p>
                      <a:pPr algn="l" fontAlgn="base"/>
                      <a:r>
                        <a:rPr lang="en-GB" sz="1600" b="0" i="0" dirty="0">
                          <a:solidFill>
                            <a:schemeClr val="tx1"/>
                          </a:solidFill>
                          <a:effectLst/>
                          <a:highlight>
                            <a:srgbClr val="00FFFF"/>
                          </a:highlight>
                          <a:latin typeface="Calibri"/>
                        </a:rPr>
                        <a:t>17</a:t>
                      </a:r>
                      <a:r>
                        <a:rPr lang="en-GB" sz="1600" b="0" i="0" baseline="30000" dirty="0">
                          <a:solidFill>
                            <a:schemeClr val="tx1"/>
                          </a:solidFill>
                          <a:effectLst/>
                          <a:highlight>
                            <a:srgbClr val="00FFFF"/>
                          </a:highlight>
                          <a:latin typeface="Calibri"/>
                        </a:rPr>
                        <a:t>th</a:t>
                      </a:r>
                      <a:r>
                        <a:rPr lang="en-GB" sz="1600" b="0" i="0" dirty="0">
                          <a:solidFill>
                            <a:schemeClr val="tx1"/>
                          </a:solidFill>
                          <a:effectLst/>
                          <a:highlight>
                            <a:srgbClr val="00FFFF"/>
                          </a:highlight>
                          <a:latin typeface="Calibri"/>
                        </a:rPr>
                        <a:t> November 2026</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600" b="0" i="0" dirty="0">
                          <a:solidFill>
                            <a:srgbClr val="000000"/>
                          </a:solidFill>
                          <a:effectLst/>
                          <a:highlight>
                            <a:srgbClr val="00FFFF"/>
                          </a:highlight>
                          <a:latin typeface="Calibri"/>
                        </a:rPr>
                        <a:t>11.15am</a:t>
                      </a:r>
                      <a:endParaRPr lang="en-GB" sz="1600" b="0" i="0" dirty="0">
                        <a:solidFill>
                          <a:schemeClr val="tx1"/>
                        </a:solidFill>
                        <a:effectLst/>
                        <a:highlight>
                          <a:srgbClr val="00FFFF"/>
                        </a:highlight>
                        <a:latin typeface="Calibri"/>
                      </a:endParaRP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E9EDF4"/>
                    </a:solidFill>
                  </a:tcPr>
                </a:tc>
                <a:tc>
                  <a:txBody>
                    <a:bodyPr/>
                    <a:lstStyle/>
                    <a:p>
                      <a:pPr algn="l" fontAlgn="base"/>
                      <a:r>
                        <a:rPr lang="en-GB" sz="1600" b="0" i="0" dirty="0">
                          <a:solidFill>
                            <a:schemeClr val="tx1"/>
                          </a:solidFill>
                          <a:effectLst/>
                          <a:latin typeface="Calibri"/>
                        </a:rPr>
                        <a:t>Week 4 </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600" b="0" i="0" dirty="0">
                          <a:solidFill>
                            <a:schemeClr val="tx1"/>
                          </a:solidFill>
                          <a:effectLst/>
                          <a:latin typeface="Calibri"/>
                        </a:rPr>
                        <a:t>Week 8</a:t>
                      </a: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660159138"/>
                  </a:ext>
                </a:extLst>
              </a:tr>
              <a:tr h="675147">
                <a:tc>
                  <a:txBody>
                    <a:bodyPr/>
                    <a:lstStyle/>
                    <a:p>
                      <a:pPr algn="l" fontAlgn="base"/>
                      <a:r>
                        <a:rPr lang="en-GB" sz="1600" b="0" i="0" dirty="0">
                          <a:solidFill>
                            <a:srgbClr val="000000"/>
                          </a:solidFill>
                          <a:effectLst/>
                          <a:latin typeface="Calibri"/>
                        </a:rPr>
                        <a:t>6. Scheduled Workshops required attendance + Independent Learning Session</a:t>
                      </a: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E9EDF4"/>
                    </a:solidFill>
                  </a:tcPr>
                </a:tc>
                <a:tc>
                  <a:txBody>
                    <a:bodyPr/>
                    <a:lstStyle/>
                    <a:p>
                      <a:pPr algn="l" fontAlgn="base"/>
                      <a:r>
                        <a:rPr lang="en-GB" sz="1600" b="0" i="0" dirty="0">
                          <a:solidFill>
                            <a:schemeClr val="tx1"/>
                          </a:solidFill>
                          <a:effectLst/>
                          <a:highlight>
                            <a:srgbClr val="FFFF00"/>
                          </a:highlight>
                          <a:latin typeface="Calibri"/>
                        </a:rPr>
                        <a:t>21</a:t>
                      </a:r>
                      <a:r>
                        <a:rPr lang="en-GB" sz="1600" b="0" i="0" baseline="30000" dirty="0">
                          <a:solidFill>
                            <a:schemeClr val="tx1"/>
                          </a:solidFill>
                          <a:effectLst/>
                          <a:highlight>
                            <a:srgbClr val="FFFF00"/>
                          </a:highlight>
                          <a:latin typeface="Calibri"/>
                        </a:rPr>
                        <a:t>st</a:t>
                      </a:r>
                      <a:r>
                        <a:rPr lang="en-GB" sz="1600" b="0" i="0" dirty="0">
                          <a:solidFill>
                            <a:schemeClr val="tx1"/>
                          </a:solidFill>
                          <a:effectLst/>
                          <a:highlight>
                            <a:srgbClr val="FFFF00"/>
                          </a:highlight>
                          <a:latin typeface="Calibri"/>
                        </a:rPr>
                        <a:t> October 2026</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600" b="0" i="0" dirty="0">
                          <a:solidFill>
                            <a:schemeClr val="tx1"/>
                          </a:solidFill>
                          <a:effectLst/>
                          <a:highlight>
                            <a:srgbClr val="FFFF00"/>
                          </a:highlight>
                          <a:latin typeface="Calibri"/>
                        </a:rPr>
                        <a:t>18</a:t>
                      </a:r>
                      <a:r>
                        <a:rPr lang="en-GB" sz="1600" b="0" i="0" baseline="30000" dirty="0">
                          <a:solidFill>
                            <a:schemeClr val="tx1"/>
                          </a:solidFill>
                          <a:effectLst/>
                          <a:highlight>
                            <a:srgbClr val="FFFF00"/>
                          </a:highlight>
                          <a:latin typeface="Calibri"/>
                        </a:rPr>
                        <a:t>th</a:t>
                      </a:r>
                      <a:r>
                        <a:rPr lang="en-GB" sz="1600" b="0" i="0" dirty="0">
                          <a:solidFill>
                            <a:schemeClr val="tx1"/>
                          </a:solidFill>
                          <a:effectLst/>
                          <a:highlight>
                            <a:srgbClr val="FFFF00"/>
                          </a:highlight>
                          <a:latin typeface="Calibri"/>
                        </a:rPr>
                        <a:t> November 2026</a:t>
                      </a: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E9EDF4"/>
                    </a:solidFill>
                  </a:tcPr>
                </a:tc>
                <a:tc>
                  <a:txBody>
                    <a:bodyPr/>
                    <a:lstStyle/>
                    <a:p>
                      <a:pPr algn="l" fontAlgn="base"/>
                      <a:r>
                        <a:rPr lang="en-GB" sz="1600" b="0" i="0" dirty="0">
                          <a:solidFill>
                            <a:schemeClr val="tx1"/>
                          </a:solidFill>
                          <a:effectLst/>
                          <a:latin typeface="Calibri"/>
                        </a:rPr>
                        <a:t>Week 4 </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600" b="0" i="0" dirty="0">
                          <a:solidFill>
                            <a:schemeClr val="tx1"/>
                          </a:solidFill>
                          <a:effectLst/>
                          <a:latin typeface="Calibri"/>
                        </a:rPr>
                        <a:t>Week 8</a:t>
                      </a:r>
                    </a:p>
                    <a:p>
                      <a:pPr algn="l" fontAlgn="base"/>
                      <a:endParaRPr lang="en-GB" sz="1600" b="0" i="0" dirty="0">
                        <a:solidFill>
                          <a:srgbClr val="000000"/>
                        </a:solidFill>
                        <a:effectLst/>
                        <a:latin typeface="Calibri"/>
                      </a:endParaRPr>
                    </a:p>
                  </a:txBody>
                  <a:tcPr marL="54647" marR="54647" marT="27323" marB="27323">
                    <a:lnL w="6858" cap="flat" cmpd="sng" algn="ctr">
                      <a:solidFill>
                        <a:srgbClr val="FFFFFF"/>
                      </a:solidFill>
                      <a:prstDash val="solid"/>
                      <a:round/>
                      <a:headEnd type="none" w="med" len="med"/>
                      <a:tailEnd type="none" w="med" len="med"/>
                    </a:lnL>
                    <a:lnR w="6858" cap="flat" cmpd="sng" algn="ctr">
                      <a:solidFill>
                        <a:srgbClr val="FFFFFF"/>
                      </a:solidFill>
                      <a:prstDash val="solid"/>
                      <a:round/>
                      <a:headEnd type="none" w="med" len="med"/>
                      <a:tailEnd type="none" w="med" len="med"/>
                    </a:lnR>
                    <a:lnT w="6858" cap="flat" cmpd="sng" algn="ctr">
                      <a:solidFill>
                        <a:srgbClr val="FFFFFF"/>
                      </a:solidFill>
                      <a:prstDash val="solid"/>
                      <a:round/>
                      <a:headEnd type="none" w="med" len="med"/>
                      <a:tailEnd type="none" w="med" len="med"/>
                    </a:lnT>
                    <a:lnB w="6858" cap="flat" cmpd="sng" algn="ctr">
                      <a:solidFill>
                        <a:srgbClr val="FFFFFF"/>
                      </a:solidFill>
                      <a:prstDash val="solid"/>
                      <a:round/>
                      <a:headEnd type="none" w="med" len="med"/>
                      <a:tailEnd type="none" w="med" len="med"/>
                    </a:lnB>
                    <a:solidFill>
                      <a:srgbClr val="E9EDF4"/>
                    </a:solidFill>
                  </a:tcPr>
                </a:tc>
                <a:extLst>
                  <a:ext uri="{0D108BD9-81ED-4DB2-BD59-A6C34878D82A}">
                    <a16:rowId xmlns:a16="http://schemas.microsoft.com/office/drawing/2014/main" val="3167902328"/>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0C89-A654-9474-8EB9-AF58EB41BB1C}"/>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Aims of the Session</a:t>
            </a:r>
          </a:p>
        </p:txBody>
      </p:sp>
      <p:sp>
        <p:nvSpPr>
          <p:cNvPr id="3" name="Content Placeholder 2">
            <a:extLst>
              <a:ext uri="{FF2B5EF4-FFF2-40B4-BE49-F238E27FC236}">
                <a16:creationId xmlns:a16="http://schemas.microsoft.com/office/drawing/2014/main" id="{4B04E91D-47BD-D9CB-4F50-623E3026B562}"/>
              </a:ext>
            </a:extLst>
          </p:cNvPr>
          <p:cNvSpPr>
            <a:spLocks noGrp="1"/>
          </p:cNvSpPr>
          <p:nvPr>
            <p:ph idx="1"/>
          </p:nvPr>
        </p:nvSpPr>
        <p:spPr/>
        <p:txBody>
          <a:bodyPr>
            <a:normAutofit fontScale="77500" lnSpcReduction="20000"/>
          </a:bodyPr>
          <a:lstStyle/>
          <a:p>
            <a:pPr marL="0" indent="0">
              <a:buNone/>
            </a:pPr>
            <a:r>
              <a:rPr lang="en-GB" sz="2400" dirty="0">
                <a:latin typeface="Arial" panose="020B0604020202020204" pitchFamily="34" charset="0"/>
                <a:cs typeface="Arial" panose="020B0604020202020204" pitchFamily="34" charset="0"/>
              </a:rPr>
              <a:t>To understand</a:t>
            </a:r>
          </a:p>
          <a:p>
            <a:pPr marL="0" indent="0">
              <a:buNone/>
            </a:pPr>
            <a:endParaRPr lang="en-GB" sz="2400" dirty="0">
              <a:latin typeface="Arial" panose="020B0604020202020204" pitchFamily="34" charset="0"/>
              <a:cs typeface="Arial" panose="020B0604020202020204" pitchFamily="34" charset="0"/>
            </a:endParaRPr>
          </a:p>
          <a:p>
            <a:pPr>
              <a:lnSpc>
                <a:spcPct val="150000"/>
              </a:lnSpc>
            </a:pPr>
            <a:r>
              <a:rPr lang="en-GB" sz="2400" dirty="0">
                <a:latin typeface="Arial" panose="020B0604020202020204" pitchFamily="34" charset="0"/>
                <a:cs typeface="Arial" panose="020B0604020202020204" pitchFamily="34" charset="0"/>
              </a:rPr>
              <a:t>Why a dissertation is written</a:t>
            </a:r>
          </a:p>
          <a:p>
            <a:pPr>
              <a:lnSpc>
                <a:spcPct val="150000"/>
              </a:lnSpc>
            </a:pPr>
            <a:r>
              <a:rPr lang="en-GB" sz="2400" dirty="0">
                <a:latin typeface="Arial" panose="020B0604020202020204" pitchFamily="34" charset="0"/>
                <a:cs typeface="Arial" panose="020B0604020202020204" pitchFamily="34" charset="0"/>
              </a:rPr>
              <a:t>Which elements are required as part of writing a dissertation</a:t>
            </a:r>
          </a:p>
          <a:p>
            <a:pPr>
              <a:lnSpc>
                <a:spcPct val="150000"/>
              </a:lnSpc>
            </a:pPr>
            <a:r>
              <a:rPr lang="en-GB" sz="2400" dirty="0">
                <a:latin typeface="Arial" panose="020B0604020202020204" pitchFamily="34" charset="0"/>
                <a:cs typeface="Arial" panose="020B0604020202020204" pitchFamily="34" charset="0"/>
              </a:rPr>
              <a:t>The structure of a dissertation</a:t>
            </a:r>
          </a:p>
          <a:p>
            <a:pPr>
              <a:lnSpc>
                <a:spcPct val="150000"/>
              </a:lnSpc>
            </a:pPr>
            <a:r>
              <a:rPr lang="en-GB" sz="2400" dirty="0">
                <a:latin typeface="Arial" panose="020B0604020202020204" pitchFamily="34" charset="0"/>
                <a:cs typeface="Arial" panose="020B0604020202020204" pitchFamily="34" charset="0"/>
              </a:rPr>
              <a:t>Why a research protocol is written</a:t>
            </a:r>
          </a:p>
          <a:p>
            <a:pPr>
              <a:lnSpc>
                <a:spcPct val="150000"/>
              </a:lnSpc>
            </a:pPr>
            <a:r>
              <a:rPr lang="en-GB" sz="2400" dirty="0">
                <a:latin typeface="Arial" panose="020B0604020202020204" pitchFamily="34" charset="0"/>
                <a:cs typeface="Arial" panose="020B0604020202020204" pitchFamily="34" charset="0"/>
              </a:rPr>
              <a:t>Engage with individual learning tasks</a:t>
            </a:r>
          </a:p>
          <a:p>
            <a:pPr marL="0" indent="0" algn="ctr">
              <a:lnSpc>
                <a:spcPct val="150000"/>
              </a:lnSpc>
              <a:buNone/>
            </a:pPr>
            <a:endParaRPr lang="en-GB" sz="1700" i="1" dirty="0">
              <a:solidFill>
                <a:srgbClr val="FF0000"/>
              </a:solidFill>
              <a:latin typeface="Arial" panose="020B0604020202020204" pitchFamily="34" charset="0"/>
              <a:cs typeface="Arial" panose="020B0604020202020204" pitchFamily="34" charset="0"/>
            </a:endParaRPr>
          </a:p>
          <a:p>
            <a:pPr marL="0" indent="0" algn="ctr">
              <a:lnSpc>
                <a:spcPct val="150000"/>
              </a:lnSpc>
              <a:buNone/>
            </a:pPr>
            <a:r>
              <a:rPr lang="en-GB" sz="2200" i="1" dirty="0">
                <a:solidFill>
                  <a:srgbClr val="FF0000"/>
                </a:solidFill>
                <a:latin typeface="Arial" panose="020B0604020202020204" pitchFamily="34" charset="0"/>
                <a:cs typeface="Arial" panose="020B0604020202020204" pitchFamily="34" charset="0"/>
              </a:rPr>
              <a:t>Please be mindful for these workshops to bring a laptop (if you have one) or borrow a laptop downstairs (8h30am) near the Library, or use the university computers</a:t>
            </a:r>
          </a:p>
        </p:txBody>
      </p:sp>
    </p:spTree>
    <p:extLst>
      <p:ext uri="{BB962C8B-B14F-4D97-AF65-F5344CB8AC3E}">
        <p14:creationId xmlns:p14="http://schemas.microsoft.com/office/powerpoint/2010/main" val="14602647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73967"/>
            <a:ext cx="8229600" cy="1066800"/>
          </a:xfrm>
        </p:spPr>
        <p:txBody>
          <a:bodyPr/>
          <a:lstStyle/>
          <a:p>
            <a:r>
              <a:rPr lang="en-GB" b="1"/>
              <a:t>Reasons for a dissertation</a:t>
            </a:r>
          </a:p>
        </p:txBody>
      </p:sp>
      <p:sp>
        <p:nvSpPr>
          <p:cNvPr id="3" name="Content Placeholder 2"/>
          <p:cNvSpPr>
            <a:spLocks noGrp="1"/>
          </p:cNvSpPr>
          <p:nvPr>
            <p:ph idx="1"/>
          </p:nvPr>
        </p:nvSpPr>
        <p:spPr>
          <a:xfrm>
            <a:off x="457200" y="1916832"/>
            <a:ext cx="8229600" cy="3917032"/>
          </a:xfrm>
        </p:spPr>
        <p:txBody>
          <a:bodyPr>
            <a:normAutofit/>
          </a:bodyPr>
          <a:lstStyle/>
          <a:p>
            <a:r>
              <a:rPr lang="en-GB"/>
              <a:t>Marks the end of a very important stage in an educational journey. </a:t>
            </a:r>
          </a:p>
          <a:p>
            <a:endParaRPr lang="en-GB"/>
          </a:p>
          <a:p>
            <a:r>
              <a:rPr lang="en-GB"/>
              <a:t>Provides the opportunity to collate all the analytical and critical thinking skills acquired during university studies.</a:t>
            </a:r>
          </a:p>
          <a:p>
            <a:endParaRPr lang="en-GB"/>
          </a:p>
          <a:p>
            <a:endParaRPr lang="en-GB"/>
          </a:p>
        </p:txBody>
      </p:sp>
    </p:spTree>
    <p:extLst>
      <p:ext uri="{BB962C8B-B14F-4D97-AF65-F5344CB8AC3E}">
        <p14:creationId xmlns:p14="http://schemas.microsoft.com/office/powerpoint/2010/main" val="41409907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E3947-E015-4220-9423-000CA9A2ADAD}"/>
              </a:ext>
            </a:extLst>
          </p:cNvPr>
          <p:cNvSpPr>
            <a:spLocks noGrp="1"/>
          </p:cNvSpPr>
          <p:nvPr>
            <p:ph type="title"/>
          </p:nvPr>
        </p:nvSpPr>
        <p:spPr>
          <a:xfrm>
            <a:off x="539552" y="332656"/>
            <a:ext cx="8229600" cy="1066800"/>
          </a:xfrm>
        </p:spPr>
        <p:txBody>
          <a:bodyPr/>
          <a:lstStyle/>
          <a:p>
            <a:r>
              <a:rPr lang="en-GB" b="1"/>
              <a:t>Aim of a dissertation</a:t>
            </a:r>
          </a:p>
        </p:txBody>
      </p:sp>
      <p:sp>
        <p:nvSpPr>
          <p:cNvPr id="3" name="Content Placeholder 2">
            <a:extLst>
              <a:ext uri="{FF2B5EF4-FFF2-40B4-BE49-F238E27FC236}">
                <a16:creationId xmlns:a16="http://schemas.microsoft.com/office/drawing/2014/main" id="{B6EF6432-BB8E-4F68-A951-7AECFA1BDCEE}"/>
              </a:ext>
            </a:extLst>
          </p:cNvPr>
          <p:cNvSpPr>
            <a:spLocks noGrp="1"/>
          </p:cNvSpPr>
          <p:nvPr>
            <p:ph idx="1"/>
          </p:nvPr>
        </p:nvSpPr>
        <p:spPr>
          <a:xfrm>
            <a:off x="549896" y="1556792"/>
            <a:ext cx="8229600" cy="4325112"/>
          </a:xfrm>
        </p:spPr>
        <p:txBody>
          <a:bodyPr/>
          <a:lstStyle/>
          <a:p>
            <a:pPr marL="0" indent="0">
              <a:buNone/>
            </a:pPr>
            <a:endParaRPr lang="en-GB" sz="3600"/>
          </a:p>
          <a:p>
            <a:pPr marL="0" indent="0">
              <a:buNone/>
            </a:pPr>
            <a:r>
              <a:rPr lang="en-GB" sz="3600" i="1"/>
              <a:t>To showcase your skills and ability to conduct your own research and present this in an original piece to the academic Public Health and Social Care community.</a:t>
            </a:r>
          </a:p>
          <a:p>
            <a:pPr marL="0" indent="0">
              <a:buNone/>
            </a:pPr>
            <a:endParaRPr lang="en-GB"/>
          </a:p>
        </p:txBody>
      </p:sp>
    </p:spTree>
    <p:extLst>
      <p:ext uri="{BB962C8B-B14F-4D97-AF65-F5344CB8AC3E}">
        <p14:creationId xmlns:p14="http://schemas.microsoft.com/office/powerpoint/2010/main" val="2961978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E3947-E015-4220-9423-000CA9A2ADAD}"/>
              </a:ext>
            </a:extLst>
          </p:cNvPr>
          <p:cNvSpPr>
            <a:spLocks noGrp="1"/>
          </p:cNvSpPr>
          <p:nvPr>
            <p:ph type="title"/>
          </p:nvPr>
        </p:nvSpPr>
        <p:spPr>
          <a:xfrm>
            <a:off x="457200" y="485360"/>
            <a:ext cx="8229600" cy="1066800"/>
          </a:xfrm>
        </p:spPr>
        <p:txBody>
          <a:bodyPr/>
          <a:lstStyle/>
          <a:p>
            <a:pPr algn="ctr"/>
            <a:r>
              <a:rPr lang="en-GB" b="1"/>
              <a:t>The writing process</a:t>
            </a:r>
          </a:p>
        </p:txBody>
      </p:sp>
      <p:sp>
        <p:nvSpPr>
          <p:cNvPr id="3" name="Content Placeholder 2">
            <a:extLst>
              <a:ext uri="{FF2B5EF4-FFF2-40B4-BE49-F238E27FC236}">
                <a16:creationId xmlns:a16="http://schemas.microsoft.com/office/drawing/2014/main" id="{B6EF6432-BB8E-4F68-A951-7AECFA1BDCEE}"/>
              </a:ext>
            </a:extLst>
          </p:cNvPr>
          <p:cNvSpPr>
            <a:spLocks noGrp="1"/>
          </p:cNvSpPr>
          <p:nvPr>
            <p:ph idx="1"/>
          </p:nvPr>
        </p:nvSpPr>
        <p:spPr>
          <a:xfrm>
            <a:off x="457200" y="2047528"/>
            <a:ext cx="8229600" cy="4325112"/>
          </a:xfrm>
        </p:spPr>
        <p:txBody>
          <a:bodyPr/>
          <a:lstStyle/>
          <a:p>
            <a:pPr marL="566928" indent="-457200"/>
            <a:r>
              <a:rPr lang="en-GB"/>
              <a:t>Compiling a dissertation can be challenging</a:t>
            </a:r>
          </a:p>
          <a:p>
            <a:pPr marL="566928" indent="-457200"/>
            <a:endParaRPr lang="en-GB"/>
          </a:p>
          <a:p>
            <a:pPr marL="566928" indent="-457200"/>
            <a:r>
              <a:rPr lang="en-GB"/>
              <a:t>However, there are various things do that can help with getting dissertation-ready</a:t>
            </a:r>
            <a:endParaRPr lang="en-GB" sz="3200"/>
          </a:p>
        </p:txBody>
      </p:sp>
    </p:spTree>
    <p:extLst>
      <p:ext uri="{BB962C8B-B14F-4D97-AF65-F5344CB8AC3E}">
        <p14:creationId xmlns:p14="http://schemas.microsoft.com/office/powerpoint/2010/main" val="488078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E3947-E015-4220-9423-000CA9A2ADAD}"/>
              </a:ext>
            </a:extLst>
          </p:cNvPr>
          <p:cNvSpPr>
            <a:spLocks noGrp="1"/>
          </p:cNvSpPr>
          <p:nvPr>
            <p:ph type="title"/>
          </p:nvPr>
        </p:nvSpPr>
        <p:spPr>
          <a:xfrm>
            <a:off x="424891" y="260648"/>
            <a:ext cx="8229600" cy="1066800"/>
          </a:xfrm>
        </p:spPr>
        <p:txBody>
          <a:bodyPr/>
          <a:lstStyle/>
          <a:p>
            <a:pPr algn="ctr"/>
            <a:r>
              <a:rPr lang="en-GB" b="1"/>
              <a:t>Setting up the writing process</a:t>
            </a:r>
          </a:p>
        </p:txBody>
      </p:sp>
      <p:sp>
        <p:nvSpPr>
          <p:cNvPr id="3" name="Content Placeholder 2">
            <a:extLst>
              <a:ext uri="{FF2B5EF4-FFF2-40B4-BE49-F238E27FC236}">
                <a16:creationId xmlns:a16="http://schemas.microsoft.com/office/drawing/2014/main" id="{B6EF6432-BB8E-4F68-A951-7AECFA1BDCEE}"/>
              </a:ext>
            </a:extLst>
          </p:cNvPr>
          <p:cNvSpPr>
            <a:spLocks noGrp="1"/>
          </p:cNvSpPr>
          <p:nvPr>
            <p:ph idx="1"/>
          </p:nvPr>
        </p:nvSpPr>
        <p:spPr>
          <a:xfrm>
            <a:off x="457200" y="1772816"/>
            <a:ext cx="8229600" cy="4325112"/>
          </a:xfrm>
        </p:spPr>
        <p:txBody>
          <a:bodyPr/>
          <a:lstStyle/>
          <a:p>
            <a:pPr marL="566928" indent="-457200"/>
            <a:r>
              <a:rPr lang="en-GB" sz="3200"/>
              <a:t>Make sure to find out all the resources and activities that the university offers to support through the dissertation,</a:t>
            </a:r>
          </a:p>
          <a:p>
            <a:pPr marL="566928" indent="-457200"/>
            <a:r>
              <a:rPr lang="en-GB"/>
              <a:t>Check out any study skills resources available on the module Moodle page, </a:t>
            </a:r>
          </a:p>
          <a:p>
            <a:pPr marL="566928" indent="-457200"/>
            <a:r>
              <a:rPr lang="en-GB" sz="3200"/>
              <a:t>Get support from the Library Services (e.g., </a:t>
            </a:r>
            <a:r>
              <a:rPr lang="en-GB" sz="3200" err="1"/>
              <a:t>Refwork</a:t>
            </a:r>
            <a:r>
              <a:rPr lang="en-GB" sz="3200"/>
              <a:t>)</a:t>
            </a:r>
          </a:p>
          <a:p>
            <a:pPr marL="566928" indent="-457200"/>
            <a:endParaRPr lang="en-GB" sz="3200"/>
          </a:p>
        </p:txBody>
      </p:sp>
    </p:spTree>
    <p:extLst>
      <p:ext uri="{BB962C8B-B14F-4D97-AF65-F5344CB8AC3E}">
        <p14:creationId xmlns:p14="http://schemas.microsoft.com/office/powerpoint/2010/main" val="676720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BE1F1BD1-3560-85E1-0649-FD04B2949C67}"/>
              </a:ext>
            </a:extLst>
          </p:cNvPr>
          <p:cNvGraphicFramePr>
            <a:graphicFrameLocks noGrp="1"/>
          </p:cNvGraphicFramePr>
          <p:nvPr>
            <p:ph idx="1"/>
            <p:extLst>
              <p:ext uri="{D42A27DB-BD31-4B8C-83A1-F6EECF244321}">
                <p14:modId xmlns:p14="http://schemas.microsoft.com/office/powerpoint/2010/main" val="1870967809"/>
              </p:ext>
            </p:extLst>
          </p:nvPr>
        </p:nvGraphicFramePr>
        <p:xfrm>
          <a:off x="366665" y="901591"/>
          <a:ext cx="8229600" cy="4800600"/>
        </p:xfrm>
        <a:graphic>
          <a:graphicData uri="http://schemas.openxmlformats.org/drawingml/2006/table">
            <a:tbl>
              <a:tblPr firstRow="1" bandRow="1">
                <a:tableStyleId>{5C22544A-7EE6-4342-B048-85BDC9FD1C3A}</a:tableStyleId>
              </a:tblPr>
              <a:tblGrid>
                <a:gridCol w="4114800">
                  <a:extLst>
                    <a:ext uri="{9D8B030D-6E8A-4147-A177-3AD203B41FA5}">
                      <a16:colId xmlns:a16="http://schemas.microsoft.com/office/drawing/2014/main" val="2641557981"/>
                    </a:ext>
                  </a:extLst>
                </a:gridCol>
                <a:gridCol w="4114800">
                  <a:extLst>
                    <a:ext uri="{9D8B030D-6E8A-4147-A177-3AD203B41FA5}">
                      <a16:colId xmlns:a16="http://schemas.microsoft.com/office/drawing/2014/main" val="1515068792"/>
                    </a:ext>
                  </a:extLst>
                </a:gridCol>
              </a:tblGrid>
              <a:tr h="370840">
                <a:tc>
                  <a:txBody>
                    <a:bodyPr/>
                    <a:lstStyle/>
                    <a:p>
                      <a:r>
                        <a:rPr lang="en-GB" sz="1500" b="0" dirty="0">
                          <a:solidFill>
                            <a:schemeClr val="tx1"/>
                          </a:solidFill>
                        </a:rPr>
                        <a:t>For help with Academic Writing, Language Writing, book appointments or attend drop-in sessions for Skills Support on campus, or online </a:t>
                      </a:r>
                    </a:p>
                  </a:txBody>
                  <a:tcPr>
                    <a:solidFill>
                      <a:schemeClr val="accent1">
                        <a:lumMod val="20000"/>
                        <a:lumOff val="80000"/>
                      </a:schemeClr>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500" dirty="0">
                          <a:solidFill>
                            <a:schemeClr val="accent6">
                              <a:lumMod val="75000"/>
                            </a:schemeClr>
                          </a:solidFill>
                          <a:hlinkClick r:id="rId2">
                            <a:extLst>
                              <a:ext uri="{A12FA001-AC4F-418D-AE19-62706E023703}">
                                <ahyp:hlinkClr xmlns:ahyp="http://schemas.microsoft.com/office/drawing/2018/hyperlinkcolor" val="tx"/>
                              </a:ext>
                            </a:extLst>
                          </a:hlinkClick>
                        </a:rPr>
                        <a:t>Library Chat</a:t>
                      </a:r>
                      <a:r>
                        <a:rPr lang="en-GB" sz="1500" dirty="0"/>
                        <a: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500" dirty="0">
                          <a:hlinkClick r:id="rId3"/>
                        </a:rPr>
                        <a:t>Library Accessibility and Resources | University of Wales Trinity Saint David</a:t>
                      </a:r>
                      <a:r>
                        <a:rPr lang="en-GB" sz="1500" dirty="0"/>
                        <a: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500" dirty="0">
                          <a:solidFill>
                            <a:schemeClr val="accent6">
                              <a:lumMod val="50000"/>
                            </a:schemeClr>
                          </a:solidFill>
                          <a:hlinkClick r:id="rId4">
                            <a:extLst>
                              <a:ext uri="{A12FA001-AC4F-418D-AE19-62706E023703}">
                                <ahyp:hlinkClr xmlns:ahyp="http://schemas.microsoft.com/office/drawing/2018/hyperlinkcolor" val="tx"/>
                              </a:ext>
                            </a:extLst>
                          </a:hlinkClick>
                        </a:rPr>
                        <a:t>Academic and </a:t>
                      </a:r>
                      <a:r>
                        <a:rPr lang="en-GB" sz="1500" dirty="0" err="1">
                          <a:solidFill>
                            <a:schemeClr val="accent6">
                              <a:lumMod val="50000"/>
                            </a:schemeClr>
                          </a:solidFill>
                          <a:hlinkClick r:id="rId4">
                            <a:extLst>
                              <a:ext uri="{A12FA001-AC4F-418D-AE19-62706E023703}">
                                <ahyp:hlinkClr xmlns:ahyp="http://schemas.microsoft.com/office/drawing/2018/hyperlinkcolor" val="tx"/>
                              </a:ext>
                            </a:extLst>
                          </a:hlinkClick>
                        </a:rPr>
                        <a:t>InfoSkills</a:t>
                      </a:r>
                      <a:r>
                        <a:rPr lang="en-GB" sz="1500" dirty="0">
                          <a:solidFill>
                            <a:schemeClr val="accent6">
                              <a:lumMod val="50000"/>
                            </a:schemeClr>
                          </a:solidFill>
                          <a:hlinkClick r:id="rId4">
                            <a:extLst>
                              <a:ext uri="{A12FA001-AC4F-418D-AE19-62706E023703}">
                                <ahyp:hlinkClr xmlns:ahyp="http://schemas.microsoft.com/office/drawing/2018/hyperlinkcolor" val="tx"/>
                              </a:ext>
                            </a:extLst>
                          </a:hlinkClick>
                        </a:rPr>
                        <a:t> | UWTSD Intranet</a:t>
                      </a:r>
                      <a:endParaRPr lang="en-GB" sz="1500" dirty="0">
                        <a:solidFill>
                          <a:schemeClr val="accent6">
                            <a:lumMod val="50000"/>
                          </a:schemeClr>
                        </a:solidFill>
                      </a:endParaRPr>
                    </a:p>
                    <a:p>
                      <a:endParaRPr lang="en-GB" sz="1500" dirty="0"/>
                    </a:p>
                  </a:txBody>
                  <a:tcPr>
                    <a:solidFill>
                      <a:schemeClr val="accent1">
                        <a:lumMod val="20000"/>
                        <a:lumOff val="80000"/>
                      </a:schemeClr>
                    </a:solidFill>
                  </a:tcPr>
                </a:tc>
                <a:extLst>
                  <a:ext uri="{0D108BD9-81ED-4DB2-BD59-A6C34878D82A}">
                    <a16:rowId xmlns:a16="http://schemas.microsoft.com/office/drawing/2014/main" val="715711580"/>
                  </a:ext>
                </a:extLst>
              </a:tr>
              <a:tr h="370840">
                <a:tc>
                  <a:txBody>
                    <a:bodyPr/>
                    <a:lstStyle/>
                    <a:p>
                      <a:r>
                        <a:rPr lang="en-GB" sz="1500" dirty="0"/>
                        <a:t>Check the </a:t>
                      </a:r>
                      <a:r>
                        <a:rPr lang="en-GB" sz="1500" b="1" dirty="0">
                          <a:solidFill>
                            <a:srgbClr val="FF0000"/>
                          </a:solidFill>
                        </a:rPr>
                        <a:t>free</a:t>
                      </a:r>
                      <a:r>
                        <a:rPr lang="en-GB" sz="1500" dirty="0"/>
                        <a:t> online English grammar resource for university academic writers </a:t>
                      </a:r>
                      <a:r>
                        <a:rPr lang="en-GB" sz="1500" dirty="0">
                          <a:solidFill>
                            <a:srgbClr val="000000"/>
                          </a:solidFill>
                          <a:latin typeface="+mn-lt"/>
                        </a:rPr>
                        <a:t>at </a:t>
                      </a:r>
                      <a:endParaRPr lang="en-GB" sz="1500" dirty="0"/>
                    </a:p>
                  </a:txBody>
                  <a:tcPr>
                    <a:solidFill>
                      <a:schemeClr val="accent1">
                        <a:lumMod val="20000"/>
                        <a:lumOff val="80000"/>
                      </a:schemeClr>
                    </a:solidFill>
                  </a:tcPr>
                </a:tc>
                <a:tc>
                  <a:txBody>
                    <a:bodyPr/>
                    <a:lstStyle/>
                    <a:p>
                      <a:pPr marL="285750" indent="-285750">
                        <a:buFont typeface="Arial" panose="020B0604020202020204" pitchFamily="34" charset="0"/>
                        <a:buChar char="•"/>
                      </a:pPr>
                      <a:r>
                        <a:rPr lang="en-GB" sz="1500" u="sng" kern="0" dirty="0">
                          <a:solidFill>
                            <a:srgbClr val="3366CC"/>
                          </a:solidFill>
                          <a:latin typeface="Helvetica"/>
                          <a:cs typeface="Helvetica"/>
                          <a:hlinkClick r:id="rId5">
                            <a:extLst>
                              <a:ext uri="{A12FA001-AC4F-418D-AE19-62706E023703}">
                                <ahyp:hlinkClr xmlns:ahyp="http://schemas.microsoft.com/office/drawing/2018/hyperlinkcolor" val="tx"/>
                              </a:ext>
                            </a:extLst>
                          </a:hlinkClick>
                        </a:rPr>
                        <a:t>NIC Library &amp; Learning Commons</a:t>
                      </a:r>
                      <a:r>
                        <a:rPr lang="en-GB" sz="1500" dirty="0">
                          <a:solidFill>
                            <a:srgbClr val="000000"/>
                          </a:solidFill>
                          <a:latin typeface="+mn-lt"/>
                          <a:cs typeface="Helvetica"/>
                        </a:rPr>
                        <a:t> </a:t>
                      </a:r>
                      <a:r>
                        <a:rPr lang="en-GB" sz="1500" dirty="0"/>
                        <a:t>and</a:t>
                      </a:r>
                      <a:r>
                        <a:rPr lang="en-GB" sz="1500" u="sng" kern="0" dirty="0">
                          <a:solidFill>
                            <a:srgbClr val="3366CC"/>
                          </a:solidFill>
                          <a:latin typeface="Helvetica"/>
                          <a:cs typeface="Helvetica"/>
                        </a:rPr>
                        <a:t> </a:t>
                      </a:r>
                    </a:p>
                    <a:p>
                      <a:pPr marL="285750" indent="-285750">
                        <a:buFont typeface="Arial" panose="020B0604020202020204" pitchFamily="34" charset="0"/>
                        <a:buChar char="•"/>
                      </a:pPr>
                      <a:r>
                        <a:rPr lang="en-GB" sz="1500" u="sng" kern="0" dirty="0">
                          <a:solidFill>
                            <a:srgbClr val="3366CC"/>
                          </a:solidFill>
                          <a:latin typeface="Helvetica"/>
                          <a:cs typeface="Helvetica"/>
                          <a:hlinkClick r:id="rId6">
                            <a:extLst>
                              <a:ext uri="{A12FA001-AC4F-418D-AE19-62706E023703}">
                                <ahyp:hlinkClr xmlns:ahyp="http://schemas.microsoft.com/office/drawing/2018/hyperlinkcolor" val="tx"/>
                              </a:ext>
                            </a:extLst>
                          </a:hlinkClick>
                        </a:rPr>
                        <a:t>British Council </a:t>
                      </a:r>
                      <a:r>
                        <a:rPr lang="en-GB" sz="1500" u="sng" kern="0" dirty="0" err="1">
                          <a:solidFill>
                            <a:srgbClr val="3366CC"/>
                          </a:solidFill>
                          <a:latin typeface="Helvetica"/>
                          <a:cs typeface="Helvetica"/>
                          <a:hlinkClick r:id="rId6">
                            <a:extLst>
                              <a:ext uri="{A12FA001-AC4F-418D-AE19-62706E023703}">
                                <ahyp:hlinkClr xmlns:ahyp="http://schemas.microsoft.com/office/drawing/2018/hyperlinkcolor" val="tx"/>
                              </a:ext>
                            </a:extLst>
                          </a:hlinkClick>
                        </a:rPr>
                        <a:t>LearnEnglish</a:t>
                      </a:r>
                      <a:r>
                        <a:rPr lang="en-GB" sz="1500" u="sng" kern="0" dirty="0">
                          <a:solidFill>
                            <a:srgbClr val="3366CC"/>
                          </a:solidFill>
                          <a:latin typeface="Helvetica"/>
                          <a:cs typeface="Helvetica"/>
                        </a:rPr>
                        <a:t>  </a:t>
                      </a:r>
                      <a:endParaRPr lang="en-GB" sz="1500" dirty="0"/>
                    </a:p>
                  </a:txBody>
                  <a:tcPr>
                    <a:solidFill>
                      <a:schemeClr val="accent1">
                        <a:lumMod val="20000"/>
                        <a:lumOff val="80000"/>
                      </a:schemeClr>
                    </a:solidFill>
                  </a:tcPr>
                </a:tc>
                <a:extLst>
                  <a:ext uri="{0D108BD9-81ED-4DB2-BD59-A6C34878D82A}">
                    <a16:rowId xmlns:a16="http://schemas.microsoft.com/office/drawing/2014/main" val="1142648217"/>
                  </a:ext>
                </a:extLst>
              </a:tr>
              <a:tr h="370840">
                <a:tc>
                  <a:txBody>
                    <a:bodyPr/>
                    <a:lstStyle/>
                    <a:p>
                      <a:r>
                        <a:rPr lang="en-GB" sz="1500" dirty="0"/>
                        <a:t>Attend remotely Study Skills session </a:t>
                      </a:r>
                    </a:p>
                  </a:txBody>
                  <a:tcPr>
                    <a:solidFill>
                      <a:schemeClr val="accent1">
                        <a:lumMod val="20000"/>
                        <a:lumOff val="80000"/>
                      </a:schemeClr>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500" dirty="0">
                          <a:hlinkClick r:id="rId7"/>
                        </a:rPr>
                        <a:t>Learning Support | University of Wales Trinity Saint David</a:t>
                      </a:r>
                      <a:endParaRPr lang="en-GB" sz="1500" dirty="0"/>
                    </a:p>
                    <a:p>
                      <a:endParaRPr lang="en-GB" sz="1500" dirty="0"/>
                    </a:p>
                  </a:txBody>
                  <a:tcPr>
                    <a:solidFill>
                      <a:schemeClr val="accent1">
                        <a:lumMod val="20000"/>
                        <a:lumOff val="80000"/>
                      </a:schemeClr>
                    </a:solidFill>
                  </a:tcPr>
                </a:tc>
                <a:extLst>
                  <a:ext uri="{0D108BD9-81ED-4DB2-BD59-A6C34878D82A}">
                    <a16:rowId xmlns:a16="http://schemas.microsoft.com/office/drawing/2014/main" val="4175399013"/>
                  </a:ext>
                </a:extLst>
              </a:tr>
              <a:tr h="370840">
                <a:tc>
                  <a:txBody>
                    <a:bodyPr/>
                    <a:lstStyle/>
                    <a:p>
                      <a:r>
                        <a:rPr lang="en-GB" sz="1500" dirty="0"/>
                        <a:t>Attend Digital Skills Session to upskill in using IT </a:t>
                      </a:r>
                    </a:p>
                  </a:txBody>
                  <a:tcPr>
                    <a:solidFill>
                      <a:schemeClr val="accent1">
                        <a:lumMod val="20000"/>
                        <a:lumOff val="80000"/>
                      </a:schemeClr>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500" dirty="0">
                          <a:hlinkClick r:id="rId8"/>
                        </a:rPr>
                        <a:t>Digital skills for students - </a:t>
                      </a:r>
                      <a:r>
                        <a:rPr lang="en-GB" sz="1500" dirty="0" err="1">
                          <a:hlinkClick r:id="rId8"/>
                        </a:rPr>
                        <a:t>DigiCentre</a:t>
                      </a:r>
                      <a:r>
                        <a:rPr lang="en-GB" sz="1500" dirty="0">
                          <a:hlinkClick r:id="rId8"/>
                        </a:rPr>
                        <a:t> | University of Wales Trinity Saint David</a:t>
                      </a:r>
                      <a:r>
                        <a:rPr lang="en-GB" sz="1500" dirty="0"/>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500" dirty="0"/>
                        <a:t>or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500" dirty="0"/>
                        <a:t>email </a:t>
                      </a:r>
                      <a:r>
                        <a:rPr lang="en-GB" sz="1500" b="0" i="0" u="none" strike="noStrike" dirty="0">
                          <a:solidFill>
                            <a:schemeClr val="accent6">
                              <a:lumMod val="75000"/>
                            </a:schemeClr>
                          </a:solidFill>
                          <a:effectLst/>
                          <a:latin typeface="Lato" panose="020F0502020204030203" pitchFamily="34" charset="0"/>
                          <a:hlinkClick r:id="rId9">
                            <a:extLst>
                              <a:ext uri="{A12FA001-AC4F-418D-AE19-62706E023703}">
                                <ahyp:hlinkClr xmlns:ahyp="http://schemas.microsoft.com/office/drawing/2018/hyperlinkcolor" val="tx"/>
                              </a:ext>
                            </a:extLst>
                          </a:hlinkClick>
                        </a:rPr>
                        <a:t>digitalskills@uwtsd.ac.uk</a:t>
                      </a:r>
                      <a:endParaRPr lang="en-GB" sz="1500" dirty="0">
                        <a:solidFill>
                          <a:schemeClr val="accent6">
                            <a:lumMod val="75000"/>
                          </a:schemeClr>
                        </a:solidFill>
                      </a:endParaRPr>
                    </a:p>
                    <a:p>
                      <a:endParaRPr lang="en-GB" sz="1500" dirty="0"/>
                    </a:p>
                  </a:txBody>
                  <a:tcPr>
                    <a:solidFill>
                      <a:schemeClr val="accent1">
                        <a:lumMod val="20000"/>
                        <a:lumOff val="80000"/>
                      </a:schemeClr>
                    </a:solidFill>
                  </a:tcPr>
                </a:tc>
                <a:extLst>
                  <a:ext uri="{0D108BD9-81ED-4DB2-BD59-A6C34878D82A}">
                    <a16:rowId xmlns:a16="http://schemas.microsoft.com/office/drawing/2014/main" val="1776485443"/>
                  </a:ext>
                </a:extLst>
              </a:tr>
              <a:tr h="370840">
                <a:tc>
                  <a:txBody>
                    <a:bodyPr/>
                    <a:lstStyle/>
                    <a:p>
                      <a:r>
                        <a:rPr lang="en-GB" sz="1500" dirty="0"/>
                        <a:t>Use LinkedIn learning for free online video tutorials, ranging from research design to digital tools </a:t>
                      </a:r>
                    </a:p>
                  </a:txBody>
                  <a:tcPr>
                    <a:solidFill>
                      <a:schemeClr val="accent1">
                        <a:lumMod val="20000"/>
                        <a:lumOff val="80000"/>
                      </a:schemeClr>
                    </a:solidFill>
                  </a:tcPr>
                </a:tc>
                <a:tc>
                  <a:txBody>
                    <a:bodyPr/>
                    <a:lstStyle/>
                    <a:p>
                      <a:pPr marL="285750" indent="-285750">
                        <a:buFont typeface="Arial" panose="020B0604020202020204" pitchFamily="34" charset="0"/>
                        <a:buChar char="•"/>
                      </a:pPr>
                      <a:r>
                        <a:rPr lang="en-GB" sz="1500" dirty="0">
                          <a:hlinkClick r:id="rId10"/>
                        </a:rPr>
                        <a:t>LinkedIn Learning - </a:t>
                      </a:r>
                      <a:r>
                        <a:rPr lang="en-GB" sz="1500" dirty="0" err="1">
                          <a:hlinkClick r:id="rId10"/>
                        </a:rPr>
                        <a:t>DigiCentre</a:t>
                      </a:r>
                      <a:r>
                        <a:rPr lang="en-GB" sz="1500" dirty="0">
                          <a:hlinkClick r:id="rId10"/>
                        </a:rPr>
                        <a:t> | University of Wales Trinity Saint David</a:t>
                      </a:r>
                      <a:endParaRPr lang="en-GB" sz="1500" dirty="0"/>
                    </a:p>
                  </a:txBody>
                  <a:tcPr>
                    <a:solidFill>
                      <a:schemeClr val="accent1">
                        <a:lumMod val="20000"/>
                        <a:lumOff val="80000"/>
                      </a:schemeClr>
                    </a:solidFill>
                  </a:tcPr>
                </a:tc>
                <a:extLst>
                  <a:ext uri="{0D108BD9-81ED-4DB2-BD59-A6C34878D82A}">
                    <a16:rowId xmlns:a16="http://schemas.microsoft.com/office/drawing/2014/main" val="1617995558"/>
                  </a:ext>
                </a:extLst>
              </a:tr>
            </a:tbl>
          </a:graphicData>
        </a:graphic>
      </p:graphicFrame>
      <p:sp>
        <p:nvSpPr>
          <p:cNvPr id="5" name="Title 1">
            <a:extLst>
              <a:ext uri="{FF2B5EF4-FFF2-40B4-BE49-F238E27FC236}">
                <a16:creationId xmlns:a16="http://schemas.microsoft.com/office/drawing/2014/main" id="{F6193DA0-78D1-DE6C-A9C7-D892C9FB1A4C}"/>
              </a:ext>
            </a:extLst>
          </p:cNvPr>
          <p:cNvSpPr>
            <a:spLocks noGrp="1"/>
          </p:cNvSpPr>
          <p:nvPr>
            <p:ph type="title"/>
          </p:nvPr>
        </p:nvSpPr>
        <p:spPr>
          <a:xfrm>
            <a:off x="366665" y="-241409"/>
            <a:ext cx="8229600" cy="1143000"/>
          </a:xfrm>
        </p:spPr>
        <p:txBody>
          <a:bodyPr/>
          <a:lstStyle/>
          <a:p>
            <a:pPr algn="ctr"/>
            <a:r>
              <a:rPr lang="en-GB" b="1" dirty="0"/>
              <a:t>Setting up the writing process</a:t>
            </a:r>
          </a:p>
        </p:txBody>
      </p:sp>
    </p:spTree>
    <p:extLst>
      <p:ext uri="{BB962C8B-B14F-4D97-AF65-F5344CB8AC3E}">
        <p14:creationId xmlns:p14="http://schemas.microsoft.com/office/powerpoint/2010/main" val="34115870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E3947-E015-4220-9423-000CA9A2ADAD}"/>
              </a:ext>
            </a:extLst>
          </p:cNvPr>
          <p:cNvSpPr>
            <a:spLocks noGrp="1"/>
          </p:cNvSpPr>
          <p:nvPr>
            <p:ph type="title"/>
          </p:nvPr>
        </p:nvSpPr>
        <p:spPr>
          <a:xfrm>
            <a:off x="251520" y="476672"/>
            <a:ext cx="8229600" cy="1066800"/>
          </a:xfrm>
        </p:spPr>
        <p:txBody>
          <a:bodyPr/>
          <a:lstStyle/>
          <a:p>
            <a:pPr algn="ctr"/>
            <a:r>
              <a:rPr lang="en-GB" b="1"/>
              <a:t>The dissertation structure (1)</a:t>
            </a:r>
          </a:p>
        </p:txBody>
      </p:sp>
      <p:sp>
        <p:nvSpPr>
          <p:cNvPr id="3" name="Content Placeholder 2">
            <a:extLst>
              <a:ext uri="{FF2B5EF4-FFF2-40B4-BE49-F238E27FC236}">
                <a16:creationId xmlns:a16="http://schemas.microsoft.com/office/drawing/2014/main" id="{B6EF6432-BB8E-4F68-A951-7AECFA1BDCEE}"/>
              </a:ext>
            </a:extLst>
          </p:cNvPr>
          <p:cNvSpPr>
            <a:spLocks noGrp="1"/>
          </p:cNvSpPr>
          <p:nvPr>
            <p:ph idx="1"/>
          </p:nvPr>
        </p:nvSpPr>
        <p:spPr>
          <a:xfrm>
            <a:off x="438907" y="1772816"/>
            <a:ext cx="8229600" cy="4325112"/>
          </a:xfrm>
        </p:spPr>
        <p:txBody>
          <a:bodyPr/>
          <a:lstStyle/>
          <a:p>
            <a:pPr marL="566928" indent="-457200"/>
            <a:r>
              <a:rPr lang="en-GB"/>
              <a:t>Can have slight variations of the dissertation structure, </a:t>
            </a:r>
          </a:p>
          <a:p>
            <a:pPr marL="566928" indent="-457200"/>
            <a:r>
              <a:rPr lang="en-GB"/>
              <a:t>Nonetheless, the overarching flow will always be the same,</a:t>
            </a:r>
          </a:p>
          <a:p>
            <a:pPr marL="566928" indent="-457200"/>
            <a:r>
              <a:rPr lang="en-GB"/>
              <a:t>This flow reflects the research process,</a:t>
            </a:r>
            <a:endParaRPr lang="en-GB" sz="3200"/>
          </a:p>
        </p:txBody>
      </p:sp>
    </p:spTree>
    <p:extLst>
      <p:ext uri="{BB962C8B-B14F-4D97-AF65-F5344CB8AC3E}">
        <p14:creationId xmlns:p14="http://schemas.microsoft.com/office/powerpoint/2010/main" val="38216558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E3947-E015-4220-9423-000CA9A2ADAD}"/>
              </a:ext>
            </a:extLst>
          </p:cNvPr>
          <p:cNvSpPr>
            <a:spLocks noGrp="1"/>
          </p:cNvSpPr>
          <p:nvPr>
            <p:ph type="title"/>
          </p:nvPr>
        </p:nvSpPr>
        <p:spPr>
          <a:xfrm>
            <a:off x="457200" y="332656"/>
            <a:ext cx="8229600" cy="1066800"/>
          </a:xfrm>
        </p:spPr>
        <p:txBody>
          <a:bodyPr>
            <a:normAutofit fontScale="90000"/>
          </a:bodyPr>
          <a:lstStyle/>
          <a:p>
            <a:pPr algn="ctr"/>
            <a:r>
              <a:rPr lang="en-GB" b="1"/>
              <a:t>Reflecting the flow of the research process</a:t>
            </a:r>
          </a:p>
        </p:txBody>
      </p:sp>
      <p:sp>
        <p:nvSpPr>
          <p:cNvPr id="3" name="Content Placeholder 2">
            <a:extLst>
              <a:ext uri="{FF2B5EF4-FFF2-40B4-BE49-F238E27FC236}">
                <a16:creationId xmlns:a16="http://schemas.microsoft.com/office/drawing/2014/main" id="{B6EF6432-BB8E-4F68-A951-7AECFA1BDCEE}"/>
              </a:ext>
            </a:extLst>
          </p:cNvPr>
          <p:cNvSpPr>
            <a:spLocks noGrp="1"/>
          </p:cNvSpPr>
          <p:nvPr>
            <p:ph idx="1"/>
          </p:nvPr>
        </p:nvSpPr>
        <p:spPr>
          <a:xfrm>
            <a:off x="458868" y="1628800"/>
            <a:ext cx="8229600" cy="4325112"/>
          </a:xfrm>
        </p:spPr>
        <p:txBody>
          <a:bodyPr>
            <a:normAutofit fontScale="85000" lnSpcReduction="20000"/>
          </a:bodyPr>
          <a:lstStyle/>
          <a:p>
            <a:pPr marL="566928" indent="-457200"/>
            <a:r>
              <a:rPr lang="en-GB" sz="3200"/>
              <a:t>The introduction chapter </a:t>
            </a:r>
          </a:p>
          <a:p>
            <a:pPr marL="966978" lvl="1" indent="-457200"/>
            <a:r>
              <a:rPr lang="en-GB"/>
              <a:t>presents the core research question and aims.</a:t>
            </a:r>
          </a:p>
          <a:p>
            <a:pPr marL="566928" indent="-457200"/>
            <a:r>
              <a:rPr lang="en-GB" sz="3200"/>
              <a:t>The literature review chapter </a:t>
            </a:r>
          </a:p>
          <a:p>
            <a:pPr marL="966978" lvl="1" indent="-457200"/>
            <a:r>
              <a:rPr lang="en-GB"/>
              <a:t>assesses what the current research says about this question.</a:t>
            </a:r>
          </a:p>
          <a:p>
            <a:pPr marL="566928" indent="-457200"/>
            <a:r>
              <a:rPr lang="en-GB" sz="3200"/>
              <a:t>The methodology, results and discussion chapters </a:t>
            </a:r>
          </a:p>
          <a:p>
            <a:pPr marL="966978" lvl="1" indent="-457200"/>
            <a:r>
              <a:rPr lang="en-GB"/>
              <a:t>go about undertaking new research about this question.</a:t>
            </a:r>
          </a:p>
          <a:p>
            <a:pPr marL="566928" indent="-457200"/>
            <a:r>
              <a:rPr lang="en-GB" sz="3200"/>
              <a:t>The conclusion chapter </a:t>
            </a:r>
          </a:p>
          <a:p>
            <a:pPr marL="966978" lvl="1" indent="-457200"/>
            <a:r>
              <a:rPr lang="en-GB"/>
              <a:t>(attempts to) answer the core research question.</a:t>
            </a:r>
          </a:p>
        </p:txBody>
      </p:sp>
    </p:spTree>
    <p:extLst>
      <p:ext uri="{BB962C8B-B14F-4D97-AF65-F5344CB8AC3E}">
        <p14:creationId xmlns:p14="http://schemas.microsoft.com/office/powerpoint/2010/main" val="2490413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E3947-E015-4220-9423-000CA9A2ADAD}"/>
              </a:ext>
            </a:extLst>
          </p:cNvPr>
          <p:cNvSpPr>
            <a:spLocks noGrp="1"/>
          </p:cNvSpPr>
          <p:nvPr>
            <p:ph type="title"/>
          </p:nvPr>
        </p:nvSpPr>
        <p:spPr>
          <a:xfrm>
            <a:off x="457200" y="188640"/>
            <a:ext cx="8229600" cy="1066800"/>
          </a:xfrm>
        </p:spPr>
        <p:txBody>
          <a:bodyPr/>
          <a:lstStyle/>
          <a:p>
            <a:pPr algn="ctr"/>
            <a:r>
              <a:rPr lang="en-GB" b="1"/>
              <a:t>The dissertation structure (2)</a:t>
            </a:r>
          </a:p>
        </p:txBody>
      </p:sp>
      <p:sp>
        <p:nvSpPr>
          <p:cNvPr id="3" name="Content Placeholder 2">
            <a:extLst>
              <a:ext uri="{FF2B5EF4-FFF2-40B4-BE49-F238E27FC236}">
                <a16:creationId xmlns:a16="http://schemas.microsoft.com/office/drawing/2014/main" id="{B6EF6432-BB8E-4F68-A951-7AECFA1BDCEE}"/>
              </a:ext>
            </a:extLst>
          </p:cNvPr>
          <p:cNvSpPr>
            <a:spLocks noGrp="1"/>
          </p:cNvSpPr>
          <p:nvPr>
            <p:ph idx="1"/>
          </p:nvPr>
        </p:nvSpPr>
        <p:spPr>
          <a:xfrm>
            <a:off x="395536" y="1412776"/>
            <a:ext cx="5040560" cy="4325112"/>
          </a:xfrm>
        </p:spPr>
        <p:txBody>
          <a:bodyPr/>
          <a:lstStyle/>
          <a:p>
            <a:pPr marL="566928" indent="-457200"/>
            <a:r>
              <a:rPr lang="en-GB" sz="3200"/>
              <a:t>In other words, the dissertation structure and layout reflect the research process of asking a well-defined question, investigating, and then answering the question</a:t>
            </a:r>
          </a:p>
        </p:txBody>
      </p:sp>
      <p:pic>
        <p:nvPicPr>
          <p:cNvPr id="4" name="Picture 3" descr="A screenshot of a computer&#10;&#10;Description automatically generated">
            <a:extLst>
              <a:ext uri="{FF2B5EF4-FFF2-40B4-BE49-F238E27FC236}">
                <a16:creationId xmlns:a16="http://schemas.microsoft.com/office/drawing/2014/main" id="{58883714-E4FA-749F-8495-59E5955FFA48}"/>
              </a:ext>
            </a:extLst>
          </p:cNvPr>
          <p:cNvPicPr>
            <a:picLocks noChangeAspect="1"/>
          </p:cNvPicPr>
          <p:nvPr/>
        </p:nvPicPr>
        <p:blipFill rotWithShape="1">
          <a:blip r:embed="rId2"/>
          <a:srcRect l="25758" t="17187" r="28047" b="14969"/>
          <a:stretch/>
        </p:blipFill>
        <p:spPr bwMode="auto">
          <a:xfrm>
            <a:off x="5508104" y="1556792"/>
            <a:ext cx="3345863" cy="3276000"/>
          </a:xfrm>
          <a:prstGeom prst="rect">
            <a:avLst/>
          </a:prstGeom>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8BC0D3CB-9D37-361D-0771-D5014EEBDD92}"/>
              </a:ext>
            </a:extLst>
          </p:cNvPr>
          <p:cNvSpPr txBox="1"/>
          <p:nvPr/>
        </p:nvSpPr>
        <p:spPr>
          <a:xfrm rot="10800000" flipV="1">
            <a:off x="6075752" y="5116541"/>
            <a:ext cx="2664296" cy="369332"/>
          </a:xfrm>
          <a:prstGeom prst="rect">
            <a:avLst/>
          </a:prstGeom>
          <a:noFill/>
        </p:spPr>
        <p:txBody>
          <a:bodyPr wrap="square">
            <a:spAutoFit/>
          </a:bodyPr>
          <a:lstStyle/>
          <a:p>
            <a:pPr algn="r"/>
            <a:r>
              <a:rPr lang="en-GB"/>
              <a:t>(Jansen, 2019)</a:t>
            </a:r>
          </a:p>
        </p:txBody>
      </p:sp>
    </p:spTree>
    <p:extLst>
      <p:ext uri="{BB962C8B-B14F-4D97-AF65-F5344CB8AC3E}">
        <p14:creationId xmlns:p14="http://schemas.microsoft.com/office/powerpoint/2010/main" val="25567959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E3947-E015-4220-9423-000CA9A2ADAD}"/>
              </a:ext>
            </a:extLst>
          </p:cNvPr>
          <p:cNvSpPr>
            <a:spLocks noGrp="1"/>
          </p:cNvSpPr>
          <p:nvPr>
            <p:ph type="title"/>
          </p:nvPr>
        </p:nvSpPr>
        <p:spPr>
          <a:xfrm>
            <a:off x="445915" y="188640"/>
            <a:ext cx="8229600" cy="1066800"/>
          </a:xfrm>
        </p:spPr>
        <p:txBody>
          <a:bodyPr>
            <a:normAutofit fontScale="90000"/>
          </a:bodyPr>
          <a:lstStyle/>
          <a:p>
            <a:pPr algn="ctr"/>
            <a:r>
              <a:rPr lang="en-GB" b="1" dirty="0"/>
              <a:t>Dissertation Structure- Template</a:t>
            </a:r>
          </a:p>
        </p:txBody>
      </p:sp>
      <p:sp>
        <p:nvSpPr>
          <p:cNvPr id="5" name="Content Placeholder 4">
            <a:extLst>
              <a:ext uri="{FF2B5EF4-FFF2-40B4-BE49-F238E27FC236}">
                <a16:creationId xmlns:a16="http://schemas.microsoft.com/office/drawing/2014/main" id="{B86F3AED-8F8F-47D4-D41F-4572F8E5B48F}"/>
              </a:ext>
            </a:extLst>
          </p:cNvPr>
          <p:cNvSpPr>
            <a:spLocks noGrp="1"/>
          </p:cNvSpPr>
          <p:nvPr>
            <p:ph idx="1"/>
          </p:nvPr>
        </p:nvSpPr>
        <p:spPr>
          <a:xfrm>
            <a:off x="692606" y="5169976"/>
            <a:ext cx="7982909" cy="235423"/>
          </a:xfrm>
        </p:spPr>
        <p:txBody>
          <a:bodyPr>
            <a:normAutofit fontScale="25000" lnSpcReduction="20000"/>
          </a:bodyPr>
          <a:lstStyle/>
          <a:p>
            <a:pPr marL="0" indent="0">
              <a:buNone/>
            </a:pPr>
            <a:r>
              <a:rPr lang="en-GB" sz="6600" dirty="0"/>
              <a:t>Download the template 👉: </a:t>
            </a:r>
            <a:r>
              <a:rPr lang="en-GB" sz="6400" dirty="0">
                <a:hlinkClick r:id="rId2"/>
              </a:rPr>
              <a:t>https://moodle.uwtsd.ac.uk/mod/resource/view.php?id=540033</a:t>
            </a:r>
            <a:endParaRPr lang="en-GB" sz="6400" dirty="0"/>
          </a:p>
          <a:p>
            <a:pPr marL="0" indent="0">
              <a:buNone/>
            </a:pPr>
            <a:endParaRPr lang="en-GB" dirty="0"/>
          </a:p>
        </p:txBody>
      </p:sp>
      <p:pic>
        <p:nvPicPr>
          <p:cNvPr id="3" name="Picture 2" descr="A screenshot of a computer&#10;&#10;Description automatically generated">
            <a:extLst>
              <a:ext uri="{FF2B5EF4-FFF2-40B4-BE49-F238E27FC236}">
                <a16:creationId xmlns:a16="http://schemas.microsoft.com/office/drawing/2014/main" id="{18421386-3DD4-8F90-3B44-264C6410A54D}"/>
              </a:ext>
            </a:extLst>
          </p:cNvPr>
          <p:cNvPicPr>
            <a:picLocks noChangeAspect="1"/>
          </p:cNvPicPr>
          <p:nvPr/>
        </p:nvPicPr>
        <p:blipFill rotWithShape="1">
          <a:blip r:embed="rId3"/>
          <a:srcRect l="6162" t="17555" r="5112" b="8699"/>
          <a:stretch/>
        </p:blipFill>
        <p:spPr bwMode="auto">
          <a:xfrm>
            <a:off x="1092283" y="1196042"/>
            <a:ext cx="6959434" cy="385571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158733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6B76B-AF29-F5B0-0905-30BD892B5AE9}"/>
              </a:ext>
            </a:extLst>
          </p:cNvPr>
          <p:cNvSpPr>
            <a:spLocks noGrp="1"/>
          </p:cNvSpPr>
          <p:nvPr>
            <p:ph type="title"/>
          </p:nvPr>
        </p:nvSpPr>
        <p:spPr>
          <a:xfrm>
            <a:off x="457200" y="404664"/>
            <a:ext cx="8229600" cy="1143000"/>
          </a:xfrm>
        </p:spPr>
        <p:txBody>
          <a:bodyPr/>
          <a:lstStyle/>
          <a:p>
            <a:r>
              <a:rPr lang="en-GB" b="1"/>
              <a:t>The details (1)</a:t>
            </a:r>
          </a:p>
        </p:txBody>
      </p:sp>
      <p:sp>
        <p:nvSpPr>
          <p:cNvPr id="3" name="Content Placeholder 2">
            <a:extLst>
              <a:ext uri="{FF2B5EF4-FFF2-40B4-BE49-F238E27FC236}">
                <a16:creationId xmlns:a16="http://schemas.microsoft.com/office/drawing/2014/main" id="{4E6F10A3-7A79-D23E-876C-FD7811A2C4FD}"/>
              </a:ext>
            </a:extLst>
          </p:cNvPr>
          <p:cNvSpPr>
            <a:spLocks noGrp="1"/>
          </p:cNvSpPr>
          <p:nvPr>
            <p:ph idx="1"/>
          </p:nvPr>
        </p:nvSpPr>
        <p:spPr>
          <a:xfrm>
            <a:off x="457200" y="1916832"/>
            <a:ext cx="8229600" cy="3917032"/>
          </a:xfrm>
        </p:spPr>
        <p:txBody>
          <a:bodyPr/>
          <a:lstStyle/>
          <a:p>
            <a:r>
              <a:rPr lang="en-GB" sz="2700"/>
              <a:t>Title page </a:t>
            </a:r>
            <a:r>
              <a:rPr lang="en-GB" sz="2000"/>
              <a:t>(first impression, succinct, specific, representative)</a:t>
            </a:r>
          </a:p>
          <a:p>
            <a:r>
              <a:rPr lang="en-GB" sz="2700"/>
              <a:t>Acknowledgements</a:t>
            </a:r>
            <a:r>
              <a:rPr lang="en-GB"/>
              <a:t> </a:t>
            </a:r>
            <a:r>
              <a:rPr lang="en-GB" sz="2000"/>
              <a:t>(thank you supported during journey)</a:t>
            </a:r>
          </a:p>
          <a:p>
            <a:r>
              <a:rPr lang="en-GB" sz="2700"/>
              <a:t>Abstract</a:t>
            </a:r>
            <a:r>
              <a:rPr lang="en-GB"/>
              <a:t> </a:t>
            </a:r>
            <a:r>
              <a:rPr lang="en-GB" sz="2000"/>
              <a:t>(big picture view of research, key insights, key findings, stand alone, write up as last)</a:t>
            </a:r>
          </a:p>
          <a:p>
            <a:r>
              <a:rPr lang="en-GB" sz="2700"/>
              <a:t>Table of content </a:t>
            </a:r>
            <a:r>
              <a:rPr lang="en-GB" sz="2000"/>
              <a:t>(consider using Microsoft Word automatic generator)</a:t>
            </a:r>
          </a:p>
          <a:p>
            <a:endParaRPr lang="en-GB" sz="2000"/>
          </a:p>
        </p:txBody>
      </p:sp>
    </p:spTree>
    <p:extLst>
      <p:ext uri="{BB962C8B-B14F-4D97-AF65-F5344CB8AC3E}">
        <p14:creationId xmlns:p14="http://schemas.microsoft.com/office/powerpoint/2010/main" val="37440561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6B76B-AF29-F5B0-0905-30BD892B5AE9}"/>
              </a:ext>
            </a:extLst>
          </p:cNvPr>
          <p:cNvSpPr>
            <a:spLocks noGrp="1"/>
          </p:cNvSpPr>
          <p:nvPr>
            <p:ph type="title"/>
          </p:nvPr>
        </p:nvSpPr>
        <p:spPr>
          <a:xfrm>
            <a:off x="395536" y="-99392"/>
            <a:ext cx="8229600" cy="1143000"/>
          </a:xfrm>
        </p:spPr>
        <p:txBody>
          <a:bodyPr/>
          <a:lstStyle/>
          <a:p>
            <a:r>
              <a:rPr lang="en-GB" b="1"/>
              <a:t>The details (2)</a:t>
            </a:r>
          </a:p>
        </p:txBody>
      </p:sp>
      <p:sp>
        <p:nvSpPr>
          <p:cNvPr id="3" name="Content Placeholder 2">
            <a:extLst>
              <a:ext uri="{FF2B5EF4-FFF2-40B4-BE49-F238E27FC236}">
                <a16:creationId xmlns:a16="http://schemas.microsoft.com/office/drawing/2014/main" id="{4E6F10A3-7A79-D23E-876C-FD7811A2C4FD}"/>
              </a:ext>
            </a:extLst>
          </p:cNvPr>
          <p:cNvSpPr>
            <a:spLocks noGrp="1"/>
          </p:cNvSpPr>
          <p:nvPr>
            <p:ph idx="1"/>
          </p:nvPr>
        </p:nvSpPr>
        <p:spPr>
          <a:xfrm>
            <a:off x="457200" y="1014934"/>
            <a:ext cx="8229600" cy="4896544"/>
          </a:xfrm>
        </p:spPr>
        <p:txBody>
          <a:bodyPr>
            <a:normAutofit fontScale="92500" lnSpcReduction="20000"/>
          </a:bodyPr>
          <a:lstStyle/>
          <a:p>
            <a:r>
              <a:rPr lang="en-GB" sz="2700" dirty="0"/>
              <a:t>Introduction – Chapter 1 </a:t>
            </a:r>
            <a:r>
              <a:rPr lang="en-GB" sz="1800" dirty="0"/>
              <a:t>(set clear direction, what you will investigate, why it is important, and how will investigate)</a:t>
            </a:r>
          </a:p>
          <a:p>
            <a:r>
              <a:rPr lang="en-GB" sz="2700" dirty="0"/>
              <a:t>Literature Review – Chapter 2 </a:t>
            </a:r>
            <a:r>
              <a:rPr lang="en-GB" sz="1800" dirty="0"/>
              <a:t>(analyse the existing research, what does it say, what is lacking, well established, fit, contributes, conceptual framework)</a:t>
            </a:r>
          </a:p>
          <a:p>
            <a:r>
              <a:rPr lang="en-GB" sz="2700" dirty="0"/>
              <a:t>Methodology – Chapter 3 </a:t>
            </a:r>
            <a:r>
              <a:rPr lang="en-GB" sz="1800" dirty="0"/>
              <a:t>(how will you carry out the research- the design, why chosen this way/design)</a:t>
            </a:r>
          </a:p>
          <a:p>
            <a:r>
              <a:rPr lang="en-GB" sz="2700" dirty="0"/>
              <a:t>Results– Chapter 4 </a:t>
            </a:r>
            <a:r>
              <a:rPr lang="en-GB" sz="1800" dirty="0"/>
              <a:t>(present, describe results of analysis)</a:t>
            </a:r>
          </a:p>
          <a:p>
            <a:r>
              <a:rPr lang="en-GB" sz="2700" dirty="0"/>
              <a:t>Discussion – Chapter 5 (</a:t>
            </a:r>
            <a:r>
              <a:rPr lang="en-GB" sz="1800" dirty="0"/>
              <a:t>discussion is interpret and analyse results in relation to research question)</a:t>
            </a:r>
          </a:p>
          <a:p>
            <a:r>
              <a:rPr lang="en-GB" sz="2700" dirty="0"/>
              <a:t>Conclusion – Chapter 6  </a:t>
            </a:r>
            <a:r>
              <a:rPr lang="en-GB" sz="1800" dirty="0"/>
              <a:t>(answer research question from chapter 1, feels repetitive, needed to bring discussion full circle, explicit answer, recommendations, limitations)</a:t>
            </a:r>
          </a:p>
          <a:p>
            <a:r>
              <a:rPr lang="en-GB" sz="2700" dirty="0"/>
              <a:t>Reference list </a:t>
            </a:r>
            <a:r>
              <a:rPr lang="en-GB" sz="1800" dirty="0"/>
              <a:t>(list of all resources cited in your dissertation, Harvard )</a:t>
            </a:r>
          </a:p>
          <a:p>
            <a:r>
              <a:rPr lang="en-GB" sz="2700" dirty="0"/>
              <a:t>Appendix </a:t>
            </a:r>
            <a:r>
              <a:rPr lang="en-GB" sz="1800" dirty="0"/>
              <a:t>(supporting documents, nice to know”, depth-adding information)</a:t>
            </a:r>
          </a:p>
        </p:txBody>
      </p:sp>
    </p:spTree>
    <p:extLst>
      <p:ext uri="{BB962C8B-B14F-4D97-AF65-F5344CB8AC3E}">
        <p14:creationId xmlns:p14="http://schemas.microsoft.com/office/powerpoint/2010/main" val="3071765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E3947-E015-4220-9423-000CA9A2ADAD}"/>
              </a:ext>
            </a:extLst>
          </p:cNvPr>
          <p:cNvSpPr>
            <a:spLocks noGrp="1"/>
          </p:cNvSpPr>
          <p:nvPr>
            <p:ph type="title"/>
          </p:nvPr>
        </p:nvSpPr>
        <p:spPr>
          <a:xfrm>
            <a:off x="457200" y="485360"/>
            <a:ext cx="8229600" cy="1066800"/>
          </a:xfrm>
        </p:spPr>
        <p:txBody>
          <a:bodyPr/>
          <a:lstStyle/>
          <a:p>
            <a:pPr algn="ctr"/>
            <a:r>
              <a:rPr lang="en-GB" b="1"/>
              <a:t>Dissertation elements</a:t>
            </a:r>
          </a:p>
        </p:txBody>
      </p:sp>
      <p:graphicFrame>
        <p:nvGraphicFramePr>
          <p:cNvPr id="4" name="Object 3">
            <a:extLst>
              <a:ext uri="{FF2B5EF4-FFF2-40B4-BE49-F238E27FC236}">
                <a16:creationId xmlns:a16="http://schemas.microsoft.com/office/drawing/2014/main" id="{2CA8D6E7-AFD4-4228-D99E-6629374DED38}"/>
              </a:ext>
            </a:extLst>
          </p:cNvPr>
          <p:cNvGraphicFramePr>
            <a:graphicFrameLocks noChangeAspect="1"/>
          </p:cNvGraphicFramePr>
          <p:nvPr>
            <p:extLst>
              <p:ext uri="{D42A27DB-BD31-4B8C-83A1-F6EECF244321}">
                <p14:modId xmlns:p14="http://schemas.microsoft.com/office/powerpoint/2010/main" val="4133757360"/>
              </p:ext>
            </p:extLst>
          </p:nvPr>
        </p:nvGraphicFramePr>
        <p:xfrm>
          <a:off x="1271335" y="1809761"/>
          <a:ext cx="6814963" cy="3959510"/>
        </p:xfrm>
        <a:graphic>
          <a:graphicData uri="http://schemas.openxmlformats.org/presentationml/2006/ole">
            <mc:AlternateContent xmlns:mc="http://schemas.openxmlformats.org/markup-compatibility/2006">
              <mc:Choice xmlns:v="urn:schemas-microsoft-com:vml" Requires="v">
                <p:oleObj name="Document" r:id="rId2" imgW="5731988" imgH="3330120" progId="Word.Document.12">
                  <p:embed/>
                </p:oleObj>
              </mc:Choice>
              <mc:Fallback>
                <p:oleObj name="Document" r:id="rId2" imgW="5731988" imgH="3330120" progId="Word.Document.12">
                  <p:embed/>
                  <p:pic>
                    <p:nvPicPr>
                      <p:cNvPr id="0" name=""/>
                      <p:cNvPicPr/>
                      <p:nvPr/>
                    </p:nvPicPr>
                    <p:blipFill>
                      <a:blip r:embed="rId3"/>
                      <a:stretch>
                        <a:fillRect/>
                      </a:stretch>
                    </p:blipFill>
                    <p:spPr>
                      <a:xfrm>
                        <a:off x="1271335" y="1809761"/>
                        <a:ext cx="6814963" cy="3959510"/>
                      </a:xfrm>
                      <a:prstGeom prst="rect">
                        <a:avLst/>
                      </a:prstGeom>
                    </p:spPr>
                  </p:pic>
                </p:oleObj>
              </mc:Fallback>
            </mc:AlternateContent>
          </a:graphicData>
        </a:graphic>
      </p:graphicFrame>
    </p:spTree>
    <p:extLst>
      <p:ext uri="{BB962C8B-B14F-4D97-AF65-F5344CB8AC3E}">
        <p14:creationId xmlns:p14="http://schemas.microsoft.com/office/powerpoint/2010/main" val="31164512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29E74D5-632A-A5A4-9072-5866F984AB93}"/>
              </a:ext>
            </a:extLst>
          </p:cNvPr>
          <p:cNvSpPr>
            <a:spLocks noGrp="1"/>
          </p:cNvSpPr>
          <p:nvPr>
            <p:ph type="dt" sz="half" idx="10"/>
          </p:nvPr>
        </p:nvSpPr>
        <p:spPr/>
        <p:txBody>
          <a:bodyPr/>
          <a:lstStyle/>
          <a:p>
            <a:pPr>
              <a:defRPr/>
            </a:pPr>
            <a:fld id="{449BC590-0AF0-404A-95D1-926DF9C1656F}" type="datetime1">
              <a:rPr lang="en-GB" altLang="en-US" smtClean="0"/>
              <a:pPr>
                <a:defRPr/>
              </a:pPr>
              <a:t>12/09/2026</a:t>
            </a:fld>
            <a:endParaRPr lang="en-GB" altLang="en-US" dirty="0"/>
          </a:p>
        </p:txBody>
      </p:sp>
      <p:sp>
        <p:nvSpPr>
          <p:cNvPr id="5" name="Slide Number Placeholder 4">
            <a:extLst>
              <a:ext uri="{FF2B5EF4-FFF2-40B4-BE49-F238E27FC236}">
                <a16:creationId xmlns:a16="http://schemas.microsoft.com/office/drawing/2014/main" id="{6B010E5B-9427-241C-1DAD-4F23B1238802}"/>
              </a:ext>
            </a:extLst>
          </p:cNvPr>
          <p:cNvSpPr>
            <a:spLocks noGrp="1"/>
          </p:cNvSpPr>
          <p:nvPr>
            <p:ph type="sldNum" sz="quarter" idx="12"/>
          </p:nvPr>
        </p:nvSpPr>
        <p:spPr/>
        <p:txBody>
          <a:bodyPr/>
          <a:lstStyle/>
          <a:p>
            <a:pPr>
              <a:defRPr/>
            </a:pPr>
            <a:fld id="{4A70D289-8DCB-4A6C-A292-070CDB670DB5}" type="slidenum">
              <a:rPr lang="en-GB" altLang="en-US" smtClean="0"/>
              <a:pPr>
                <a:defRPr/>
              </a:pPr>
              <a:t>17</a:t>
            </a:fld>
            <a:endParaRPr lang="en-GB" altLang="en-US"/>
          </a:p>
        </p:txBody>
      </p:sp>
      <p:sp>
        <p:nvSpPr>
          <p:cNvPr id="6" name="Rectangle 5">
            <a:extLst>
              <a:ext uri="{FF2B5EF4-FFF2-40B4-BE49-F238E27FC236}">
                <a16:creationId xmlns:a16="http://schemas.microsoft.com/office/drawing/2014/main" id="{96555592-78A5-B6B8-6D36-D2909E5C33A9}"/>
              </a:ext>
            </a:extLst>
          </p:cNvPr>
          <p:cNvSpPr/>
          <p:nvPr/>
        </p:nvSpPr>
        <p:spPr>
          <a:xfrm>
            <a:off x="3326096" y="2564904"/>
            <a:ext cx="2064989" cy="1015663"/>
          </a:xfrm>
          <a:prstGeom prst="rect">
            <a:avLst/>
          </a:prstGeom>
          <a:noFill/>
        </p:spPr>
        <p:txBody>
          <a:bodyPr wrap="none" lIns="91440" tIns="45720" rIns="91440" bIns="45720">
            <a:spAutoFit/>
          </a:bodyPr>
          <a:lstStyle/>
          <a:p>
            <a:pPr algn="ctr"/>
            <a:r>
              <a:rPr lang="en-US" sz="6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PICO</a:t>
            </a:r>
          </a:p>
        </p:txBody>
      </p:sp>
    </p:spTree>
    <p:extLst>
      <p:ext uri="{BB962C8B-B14F-4D97-AF65-F5344CB8AC3E}">
        <p14:creationId xmlns:p14="http://schemas.microsoft.com/office/powerpoint/2010/main" val="7735402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37363-EA33-CC42-BEA4-B670C9B04E9E}"/>
              </a:ext>
            </a:extLst>
          </p:cNvPr>
          <p:cNvSpPr>
            <a:spLocks noGrp="1"/>
          </p:cNvSpPr>
          <p:nvPr>
            <p:ph type="title"/>
          </p:nvPr>
        </p:nvSpPr>
        <p:spPr/>
        <p:txBody>
          <a:bodyPr/>
          <a:lstStyle/>
          <a:p>
            <a:pPr algn="ctr"/>
            <a:r>
              <a:rPr lang="en-US" dirty="0"/>
              <a:t>PICO Tool</a:t>
            </a:r>
          </a:p>
        </p:txBody>
      </p:sp>
      <p:sp>
        <p:nvSpPr>
          <p:cNvPr id="3" name="Content Placeholder 2">
            <a:extLst>
              <a:ext uri="{FF2B5EF4-FFF2-40B4-BE49-F238E27FC236}">
                <a16:creationId xmlns:a16="http://schemas.microsoft.com/office/drawing/2014/main" id="{93771E2D-397D-1743-B463-A331952C1A91}"/>
              </a:ext>
            </a:extLst>
          </p:cNvPr>
          <p:cNvSpPr>
            <a:spLocks noGrp="1"/>
          </p:cNvSpPr>
          <p:nvPr>
            <p:ph idx="1"/>
          </p:nvPr>
        </p:nvSpPr>
        <p:spPr>
          <a:xfrm>
            <a:off x="539552" y="1268760"/>
            <a:ext cx="8229600" cy="3917032"/>
          </a:xfrm>
        </p:spPr>
        <p:txBody>
          <a:bodyPr>
            <a:normAutofit lnSpcReduction="10000"/>
          </a:bodyPr>
          <a:lstStyle/>
          <a:p>
            <a:r>
              <a:rPr lang="en-US" b="1" dirty="0"/>
              <a:t>P </a:t>
            </a:r>
            <a:r>
              <a:rPr lang="mr-IN" b="1" dirty="0"/>
              <a:t>–</a:t>
            </a:r>
            <a:r>
              <a:rPr lang="en-US" b="1" dirty="0"/>
              <a:t> Population</a:t>
            </a:r>
            <a:r>
              <a:rPr lang="en-US" dirty="0"/>
              <a:t> (the patient/population to which the recommendations would apply)</a:t>
            </a:r>
          </a:p>
          <a:p>
            <a:r>
              <a:rPr lang="en-US" b="1" dirty="0"/>
              <a:t>I </a:t>
            </a:r>
            <a:r>
              <a:rPr lang="mr-IN" b="1" dirty="0"/>
              <a:t>–</a:t>
            </a:r>
            <a:r>
              <a:rPr lang="en-US" b="1" dirty="0"/>
              <a:t> Intervention</a:t>
            </a:r>
            <a:r>
              <a:rPr lang="en-US" dirty="0"/>
              <a:t> (the intervention under investigation </a:t>
            </a:r>
            <a:r>
              <a:rPr lang="mr-IN" dirty="0"/>
              <a:t>–</a:t>
            </a:r>
            <a:r>
              <a:rPr lang="en-US" dirty="0"/>
              <a:t> therapeutic, diagnostic)</a:t>
            </a:r>
          </a:p>
          <a:p>
            <a:r>
              <a:rPr lang="en-US" b="1" dirty="0"/>
              <a:t>C </a:t>
            </a:r>
            <a:r>
              <a:rPr lang="mr-IN" b="1" dirty="0"/>
              <a:t>–</a:t>
            </a:r>
            <a:r>
              <a:rPr lang="en-US" b="1" dirty="0"/>
              <a:t> Comparator</a:t>
            </a:r>
            <a:r>
              <a:rPr lang="en-US" dirty="0"/>
              <a:t> (alternative intervention, control group intervention) (N/A)</a:t>
            </a:r>
          </a:p>
          <a:p>
            <a:r>
              <a:rPr lang="en-US" b="1" dirty="0"/>
              <a:t>O </a:t>
            </a:r>
            <a:r>
              <a:rPr lang="mr-IN" b="1" dirty="0"/>
              <a:t>–</a:t>
            </a:r>
            <a:r>
              <a:rPr lang="en-US" b="1" dirty="0"/>
              <a:t> Outcome</a:t>
            </a:r>
            <a:r>
              <a:rPr lang="en-US" dirty="0"/>
              <a:t> (outcome or outcomes of interest)</a:t>
            </a:r>
          </a:p>
          <a:p>
            <a:endParaRPr lang="en-US" dirty="0"/>
          </a:p>
        </p:txBody>
      </p:sp>
    </p:spTree>
    <p:extLst>
      <p:ext uri="{BB962C8B-B14F-4D97-AF65-F5344CB8AC3E}">
        <p14:creationId xmlns:p14="http://schemas.microsoft.com/office/powerpoint/2010/main" val="23316121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37363-EA33-CC42-BEA4-B670C9B04E9E}"/>
              </a:ext>
            </a:extLst>
          </p:cNvPr>
          <p:cNvSpPr>
            <a:spLocks noGrp="1"/>
          </p:cNvSpPr>
          <p:nvPr>
            <p:ph type="title"/>
          </p:nvPr>
        </p:nvSpPr>
        <p:spPr/>
        <p:txBody>
          <a:bodyPr/>
          <a:lstStyle/>
          <a:p>
            <a:pPr algn="ctr"/>
            <a:r>
              <a:rPr lang="en-US" dirty="0"/>
              <a:t>Framing the Research Question</a:t>
            </a:r>
          </a:p>
        </p:txBody>
      </p:sp>
      <p:sp>
        <p:nvSpPr>
          <p:cNvPr id="3" name="Content Placeholder 2">
            <a:extLst>
              <a:ext uri="{FF2B5EF4-FFF2-40B4-BE49-F238E27FC236}">
                <a16:creationId xmlns:a16="http://schemas.microsoft.com/office/drawing/2014/main" id="{93771E2D-397D-1743-B463-A331952C1A91}"/>
              </a:ext>
            </a:extLst>
          </p:cNvPr>
          <p:cNvSpPr>
            <a:spLocks noGrp="1"/>
          </p:cNvSpPr>
          <p:nvPr>
            <p:ph idx="1"/>
          </p:nvPr>
        </p:nvSpPr>
        <p:spPr>
          <a:xfrm>
            <a:off x="628650" y="1484784"/>
            <a:ext cx="7886700" cy="3483515"/>
          </a:xfrm>
        </p:spPr>
        <p:txBody>
          <a:bodyPr numCol="2">
            <a:noAutofit/>
          </a:bodyPr>
          <a:lstStyle/>
          <a:p>
            <a:r>
              <a:rPr lang="en-US" sz="1800" dirty="0"/>
              <a:t>Population</a:t>
            </a:r>
          </a:p>
          <a:p>
            <a:pPr lvl="1"/>
            <a:r>
              <a:rPr lang="en-US" sz="1800" dirty="0"/>
              <a:t>Condition - disease, including explicit diagnostic criteria</a:t>
            </a:r>
          </a:p>
          <a:p>
            <a:pPr lvl="1"/>
            <a:r>
              <a:rPr lang="en-US" sz="1800" dirty="0"/>
              <a:t>Population - age race, sex</a:t>
            </a:r>
          </a:p>
          <a:p>
            <a:pPr lvl="1"/>
            <a:r>
              <a:rPr lang="en-US" sz="1800" dirty="0"/>
              <a:t>Setting - community, hospital, outpatient</a:t>
            </a:r>
          </a:p>
          <a:p>
            <a:r>
              <a:rPr lang="en-US" sz="1800" dirty="0"/>
              <a:t>Intervention</a:t>
            </a:r>
          </a:p>
          <a:p>
            <a:pPr lvl="1"/>
            <a:r>
              <a:rPr lang="en-US" sz="1800" dirty="0"/>
              <a:t>Timing of exposures, route of administration</a:t>
            </a:r>
          </a:p>
          <a:p>
            <a:pPr lvl="1"/>
            <a:r>
              <a:rPr lang="en-US" sz="1800" dirty="0"/>
              <a:t>Dose, duration of exposure or therapy</a:t>
            </a:r>
          </a:p>
          <a:p>
            <a:pPr lvl="1"/>
            <a:r>
              <a:rPr lang="en-US" sz="1800" dirty="0"/>
              <a:t>Components of a complex intervention</a:t>
            </a:r>
          </a:p>
          <a:p>
            <a:endParaRPr lang="en-US" sz="1800" dirty="0"/>
          </a:p>
          <a:p>
            <a:pPr marL="0" indent="0">
              <a:buNone/>
            </a:pPr>
            <a:endParaRPr lang="en-US" sz="1800" dirty="0"/>
          </a:p>
          <a:p>
            <a:r>
              <a:rPr lang="en-US" sz="1800" dirty="0"/>
              <a:t>Comparison</a:t>
            </a:r>
          </a:p>
          <a:p>
            <a:pPr lvl="1"/>
            <a:r>
              <a:rPr lang="en-US" sz="1800" dirty="0"/>
              <a:t>No intervention</a:t>
            </a:r>
          </a:p>
          <a:p>
            <a:pPr lvl="1"/>
            <a:r>
              <a:rPr lang="en-US" sz="1800" dirty="0"/>
              <a:t>Standard therapy</a:t>
            </a:r>
          </a:p>
          <a:p>
            <a:pPr lvl="1"/>
            <a:r>
              <a:rPr lang="en-US" sz="1800" dirty="0"/>
              <a:t>Placebo</a:t>
            </a:r>
          </a:p>
          <a:p>
            <a:pPr lvl="1"/>
            <a:r>
              <a:rPr lang="en-US" sz="1800" dirty="0"/>
              <a:t>Active comparator</a:t>
            </a:r>
          </a:p>
          <a:p>
            <a:r>
              <a:rPr lang="en-US" sz="1800" dirty="0"/>
              <a:t>Outcomes</a:t>
            </a:r>
          </a:p>
          <a:p>
            <a:pPr lvl="1"/>
            <a:r>
              <a:rPr lang="en-US" sz="1800" dirty="0"/>
              <a:t>Mortality</a:t>
            </a:r>
          </a:p>
          <a:p>
            <a:pPr lvl="1"/>
            <a:r>
              <a:rPr lang="en-US" sz="1800" dirty="0"/>
              <a:t>Morbidity</a:t>
            </a:r>
          </a:p>
          <a:p>
            <a:pPr lvl="1"/>
            <a:r>
              <a:rPr lang="en-US" sz="1800" dirty="0"/>
              <a:t>Patient reported outcomes, functional outcomes</a:t>
            </a:r>
          </a:p>
          <a:p>
            <a:pPr lvl="1"/>
            <a:r>
              <a:rPr lang="en-US" sz="1800" dirty="0"/>
              <a:t>Individual level </a:t>
            </a:r>
            <a:r>
              <a:rPr lang="en-US" sz="1800" dirty="0" err="1"/>
              <a:t>vs</a:t>
            </a:r>
            <a:r>
              <a:rPr lang="en-US" sz="1800" dirty="0"/>
              <a:t> community level outcomes</a:t>
            </a:r>
          </a:p>
        </p:txBody>
      </p:sp>
    </p:spTree>
    <p:extLst>
      <p:ext uri="{BB962C8B-B14F-4D97-AF65-F5344CB8AC3E}">
        <p14:creationId xmlns:p14="http://schemas.microsoft.com/office/powerpoint/2010/main" val="23149701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37363-EA33-CC42-BEA4-B670C9B04E9E}"/>
              </a:ext>
            </a:extLst>
          </p:cNvPr>
          <p:cNvSpPr>
            <a:spLocks noGrp="1"/>
          </p:cNvSpPr>
          <p:nvPr>
            <p:ph type="title"/>
          </p:nvPr>
        </p:nvSpPr>
        <p:spPr>
          <a:xfrm>
            <a:off x="457200" y="-99392"/>
            <a:ext cx="8229600" cy="1143000"/>
          </a:xfrm>
        </p:spPr>
        <p:txBody>
          <a:bodyPr/>
          <a:lstStyle/>
          <a:p>
            <a:pPr algn="ctr"/>
            <a:r>
              <a:rPr lang="en-US" dirty="0"/>
              <a:t>Example</a:t>
            </a:r>
          </a:p>
        </p:txBody>
      </p:sp>
      <p:sp>
        <p:nvSpPr>
          <p:cNvPr id="3" name="Content Placeholder 2">
            <a:extLst>
              <a:ext uri="{FF2B5EF4-FFF2-40B4-BE49-F238E27FC236}">
                <a16:creationId xmlns:a16="http://schemas.microsoft.com/office/drawing/2014/main" id="{93771E2D-397D-1743-B463-A331952C1A91}"/>
              </a:ext>
            </a:extLst>
          </p:cNvPr>
          <p:cNvSpPr>
            <a:spLocks noGrp="1"/>
          </p:cNvSpPr>
          <p:nvPr>
            <p:ph idx="1"/>
          </p:nvPr>
        </p:nvSpPr>
        <p:spPr>
          <a:xfrm>
            <a:off x="539552" y="836712"/>
            <a:ext cx="8229600" cy="3917032"/>
          </a:xfrm>
        </p:spPr>
        <p:txBody>
          <a:bodyPr>
            <a:normAutofit fontScale="92500" lnSpcReduction="10000"/>
          </a:bodyPr>
          <a:lstStyle/>
          <a:p>
            <a:r>
              <a:rPr lang="en-US" sz="2800" dirty="0"/>
              <a:t>52 year old males with colon cancer and a remote history of DVT after trauma. Should they be on heparin to decrease the risk of developing a clot.  What is your PICO?</a:t>
            </a:r>
          </a:p>
          <a:p>
            <a:endParaRPr lang="en-US" dirty="0"/>
          </a:p>
          <a:p>
            <a:pPr lvl="1"/>
            <a:r>
              <a:rPr lang="en-US" sz="2200" dirty="0"/>
              <a:t>P </a:t>
            </a:r>
            <a:r>
              <a:rPr lang="mr-IN" sz="2200" dirty="0"/>
              <a:t>–</a:t>
            </a:r>
            <a:r>
              <a:rPr lang="en-US" sz="2200" dirty="0"/>
              <a:t> adult outpatient with cancer</a:t>
            </a:r>
          </a:p>
          <a:p>
            <a:pPr lvl="1"/>
            <a:r>
              <a:rPr lang="en-US" sz="2200" dirty="0"/>
              <a:t>I </a:t>
            </a:r>
            <a:r>
              <a:rPr lang="mr-IN" sz="2200" dirty="0"/>
              <a:t>–</a:t>
            </a:r>
            <a:r>
              <a:rPr lang="en-US" sz="2200" dirty="0"/>
              <a:t> prophylactic heparin</a:t>
            </a:r>
          </a:p>
          <a:p>
            <a:pPr lvl="1"/>
            <a:r>
              <a:rPr lang="en-US" sz="2200" dirty="0"/>
              <a:t>C </a:t>
            </a:r>
            <a:r>
              <a:rPr lang="mr-IN" sz="2200" dirty="0"/>
              <a:t>–</a:t>
            </a:r>
            <a:r>
              <a:rPr lang="en-US" sz="2200" dirty="0"/>
              <a:t> no heparin</a:t>
            </a:r>
          </a:p>
          <a:p>
            <a:pPr lvl="1"/>
            <a:r>
              <a:rPr lang="en-US" sz="2200" dirty="0"/>
              <a:t>O </a:t>
            </a:r>
            <a:r>
              <a:rPr lang="mr-IN" sz="2200" dirty="0"/>
              <a:t>–</a:t>
            </a:r>
            <a:r>
              <a:rPr lang="en-US" sz="2200" dirty="0"/>
              <a:t> morbidity, VTE, major bleeding, quality of life</a:t>
            </a:r>
          </a:p>
          <a:p>
            <a:r>
              <a:rPr lang="en-US" sz="2800" dirty="0"/>
              <a:t>How do we frame the question?</a:t>
            </a:r>
          </a:p>
          <a:p>
            <a:endParaRPr lang="en-US" sz="2600" dirty="0"/>
          </a:p>
        </p:txBody>
      </p:sp>
    </p:spTree>
    <p:extLst>
      <p:ext uri="{BB962C8B-B14F-4D97-AF65-F5344CB8AC3E}">
        <p14:creationId xmlns:p14="http://schemas.microsoft.com/office/powerpoint/2010/main" val="1951664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B2774-43EB-2CC9-177F-A95E6B52DEBB}"/>
              </a:ext>
            </a:extLst>
          </p:cNvPr>
          <p:cNvSpPr>
            <a:spLocks noGrp="1"/>
          </p:cNvSpPr>
          <p:nvPr>
            <p:ph type="title"/>
          </p:nvPr>
        </p:nvSpPr>
        <p:spPr/>
        <p:txBody>
          <a:bodyPr/>
          <a:lstStyle/>
          <a:p>
            <a:r>
              <a:rPr lang="en-GB" dirty="0"/>
              <a:t>Research Protocol</a:t>
            </a:r>
          </a:p>
        </p:txBody>
      </p:sp>
      <p:pic>
        <p:nvPicPr>
          <p:cNvPr id="1028" name="Picture 4" descr="Thumbnail Image ">
            <a:extLst>
              <a:ext uri="{FF2B5EF4-FFF2-40B4-BE49-F238E27FC236}">
                <a16:creationId xmlns:a16="http://schemas.microsoft.com/office/drawing/2014/main" id="{13F0EC8E-536A-1EDF-F918-1ADDF26E40F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72086" y="1572035"/>
            <a:ext cx="5999828" cy="3999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79850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37367C69-A3EF-4DFC-ABCD-5345A15F61B1}"/>
              </a:ext>
            </a:extLst>
          </p:cNvPr>
          <p:cNvSpPr>
            <a:spLocks noGrp="1"/>
          </p:cNvSpPr>
          <p:nvPr>
            <p:ph type="title"/>
          </p:nvPr>
        </p:nvSpPr>
        <p:spPr/>
        <p:txBody>
          <a:bodyPr>
            <a:normAutofit fontScale="90000"/>
          </a:bodyPr>
          <a:lstStyle/>
          <a:p>
            <a:r>
              <a:rPr lang="en-GB" altLang="en-US" dirty="0"/>
              <a:t>Research</a:t>
            </a:r>
            <a:r>
              <a:rPr lang="en-GB" altLang="en-US" i="1" dirty="0"/>
              <a:t> </a:t>
            </a:r>
            <a:r>
              <a:rPr lang="en-GB" altLang="en-US" dirty="0"/>
              <a:t>protocol (identify)</a:t>
            </a:r>
            <a:br>
              <a:rPr lang="en-GB" altLang="en-US" dirty="0"/>
            </a:br>
            <a:r>
              <a:rPr lang="en-GB" altLang="en-US" sz="3900" i="1" dirty="0"/>
              <a:t>Systematic review </a:t>
            </a:r>
            <a:endParaRPr lang="en-GB" altLang="en-US" sz="3900" dirty="0"/>
          </a:p>
        </p:txBody>
      </p:sp>
      <p:sp>
        <p:nvSpPr>
          <p:cNvPr id="2" name="Content Placeholder 1">
            <a:extLst>
              <a:ext uri="{FF2B5EF4-FFF2-40B4-BE49-F238E27FC236}">
                <a16:creationId xmlns:a16="http://schemas.microsoft.com/office/drawing/2014/main" id="{D663EF28-3C50-93A2-CC44-A824FCFD8E36}"/>
              </a:ext>
            </a:extLst>
          </p:cNvPr>
          <p:cNvSpPr>
            <a:spLocks noGrp="1"/>
          </p:cNvSpPr>
          <p:nvPr>
            <p:ph idx="1"/>
          </p:nvPr>
        </p:nvSpPr>
        <p:spPr/>
        <p:txBody>
          <a:bodyPr>
            <a:normAutofit fontScale="85000" lnSpcReduction="20000"/>
          </a:bodyPr>
          <a:lstStyle/>
          <a:p>
            <a:pPr marL="0" indent="0">
              <a:buNone/>
            </a:pPr>
            <a:r>
              <a:rPr lang="en-GB" dirty="0"/>
              <a:t>Create a document proof of action, includes:</a:t>
            </a:r>
          </a:p>
          <a:p>
            <a:r>
              <a:rPr lang="en-GB" dirty="0"/>
              <a:t>Research question,</a:t>
            </a:r>
          </a:p>
          <a:p>
            <a:r>
              <a:rPr lang="en-GB" dirty="0"/>
              <a:t>Inclusion and exclusion criteria,</a:t>
            </a:r>
          </a:p>
          <a:p>
            <a:r>
              <a:rPr lang="en-GB" dirty="0"/>
              <a:t>Intervention/exposure,</a:t>
            </a:r>
          </a:p>
          <a:p>
            <a:r>
              <a:rPr lang="en-GB" dirty="0"/>
              <a:t>Quality assessment/appraisal method,</a:t>
            </a:r>
          </a:p>
          <a:p>
            <a:r>
              <a:rPr lang="en-GB" dirty="0"/>
              <a:t>Analysis plan</a:t>
            </a:r>
          </a:p>
          <a:p>
            <a:r>
              <a:rPr lang="en-GB" dirty="0"/>
              <a:t>To be provided to your supervisor</a:t>
            </a:r>
          </a:p>
          <a:p>
            <a:r>
              <a:rPr lang="en-GB" dirty="0"/>
              <a:t>Download the template 👉: </a:t>
            </a:r>
            <a:r>
              <a:rPr lang="en-GB" sz="2400" dirty="0">
                <a:hlinkClick r:id="rId3"/>
              </a:rPr>
              <a:t>Tile: Week 1 Workshop session: Structuring your dissertation | Public Health and Social Care in Practice Dissertation (LCHS7004_LON) | Home</a:t>
            </a:r>
            <a:endParaRPr lang="en-GB" sz="2400" dirty="0"/>
          </a:p>
        </p:txBody>
      </p:sp>
    </p:spTree>
    <p:extLst>
      <p:ext uri="{BB962C8B-B14F-4D97-AF65-F5344CB8AC3E}">
        <p14:creationId xmlns:p14="http://schemas.microsoft.com/office/powerpoint/2010/main" val="37309800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61A434-8437-AFE1-4840-D529E5FC80FB}"/>
            </a:ext>
          </a:extLst>
        </p:cNvPr>
        <p:cNvGrpSpPr/>
        <p:nvPr/>
      </p:nvGrpSpPr>
      <p:grpSpPr>
        <a:xfrm>
          <a:off x="0" y="0"/>
          <a:ext cx="0" cy="0"/>
          <a:chOff x="0" y="0"/>
          <a:chExt cx="0" cy="0"/>
        </a:xfrm>
      </p:grpSpPr>
      <p:sp>
        <p:nvSpPr>
          <p:cNvPr id="26626" name="Title 1">
            <a:extLst>
              <a:ext uri="{FF2B5EF4-FFF2-40B4-BE49-F238E27FC236}">
                <a16:creationId xmlns:a16="http://schemas.microsoft.com/office/drawing/2014/main" id="{960444E3-7D3F-84CB-8271-9F2295B2BFFF}"/>
              </a:ext>
            </a:extLst>
          </p:cNvPr>
          <p:cNvSpPr>
            <a:spLocks noGrp="1"/>
          </p:cNvSpPr>
          <p:nvPr>
            <p:ph type="title"/>
          </p:nvPr>
        </p:nvSpPr>
        <p:spPr/>
        <p:txBody>
          <a:bodyPr>
            <a:normAutofit fontScale="90000"/>
          </a:bodyPr>
          <a:lstStyle/>
          <a:p>
            <a:r>
              <a:rPr lang="en-GB" altLang="en-US" dirty="0"/>
              <a:t>Research protocol (identify)</a:t>
            </a:r>
            <a:br>
              <a:rPr lang="en-GB" altLang="en-US" dirty="0"/>
            </a:br>
            <a:r>
              <a:rPr lang="en-GB" altLang="en-US" sz="3900" i="1" dirty="0"/>
              <a:t>Primary research</a:t>
            </a:r>
          </a:p>
        </p:txBody>
      </p:sp>
      <p:sp>
        <p:nvSpPr>
          <p:cNvPr id="2" name="Content Placeholder 1">
            <a:extLst>
              <a:ext uri="{FF2B5EF4-FFF2-40B4-BE49-F238E27FC236}">
                <a16:creationId xmlns:a16="http://schemas.microsoft.com/office/drawing/2014/main" id="{6DFE255A-1CC1-5B03-06FE-51D2F150617C}"/>
              </a:ext>
            </a:extLst>
          </p:cNvPr>
          <p:cNvSpPr>
            <a:spLocks noGrp="1"/>
          </p:cNvSpPr>
          <p:nvPr>
            <p:ph idx="1"/>
          </p:nvPr>
        </p:nvSpPr>
        <p:spPr/>
        <p:txBody>
          <a:bodyPr>
            <a:normAutofit fontScale="70000" lnSpcReduction="20000"/>
          </a:bodyPr>
          <a:lstStyle/>
          <a:p>
            <a:pPr marL="0" indent="0">
              <a:buNone/>
            </a:pPr>
            <a:r>
              <a:rPr lang="en-GB" dirty="0"/>
              <a:t>Create a document proof of action, includes:</a:t>
            </a:r>
          </a:p>
          <a:p>
            <a:r>
              <a:rPr lang="en-GB" dirty="0"/>
              <a:t>Research question,</a:t>
            </a:r>
          </a:p>
          <a:p>
            <a:r>
              <a:rPr lang="en-GB" dirty="0"/>
              <a:t>Study population</a:t>
            </a:r>
          </a:p>
          <a:p>
            <a:r>
              <a:rPr lang="en-GB" dirty="0"/>
              <a:t>Sample size</a:t>
            </a:r>
          </a:p>
          <a:p>
            <a:r>
              <a:rPr lang="en-GB" dirty="0"/>
              <a:t>Ethical considerations</a:t>
            </a:r>
          </a:p>
          <a:p>
            <a:r>
              <a:rPr lang="en-GB" dirty="0"/>
              <a:t>Estimate of the duration of the study </a:t>
            </a:r>
          </a:p>
          <a:p>
            <a:r>
              <a:rPr lang="en-GB" dirty="0"/>
              <a:t>Expected results</a:t>
            </a:r>
          </a:p>
          <a:p>
            <a:r>
              <a:rPr lang="en-GB" dirty="0"/>
              <a:t>Data analysing technique </a:t>
            </a:r>
          </a:p>
          <a:p>
            <a:r>
              <a:rPr lang="en-GB" dirty="0"/>
              <a:t>To be provided to your supervisor</a:t>
            </a:r>
          </a:p>
          <a:p>
            <a:r>
              <a:rPr lang="en-GB" dirty="0"/>
              <a:t>Download the template 👉: </a:t>
            </a:r>
            <a:r>
              <a:rPr lang="en-GB" dirty="0">
                <a:hlinkClick r:id="rId3"/>
              </a:rPr>
              <a:t>Tile: Week 1 Workshop session: Structuring your dissertation | Public Health and Social Care in Practice Dissertation (LCHS7004_LON) | Home</a:t>
            </a:r>
            <a:endParaRPr lang="en-GB" dirty="0"/>
          </a:p>
          <a:p>
            <a:endParaRPr lang="en-GB" dirty="0"/>
          </a:p>
          <a:p>
            <a:endParaRPr lang="en-GB" dirty="0"/>
          </a:p>
        </p:txBody>
      </p:sp>
    </p:spTree>
    <p:extLst>
      <p:ext uri="{BB962C8B-B14F-4D97-AF65-F5344CB8AC3E}">
        <p14:creationId xmlns:p14="http://schemas.microsoft.com/office/powerpoint/2010/main" val="38652854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B9CF8-0B6B-F6B1-D172-35CE666BAA2E}"/>
              </a:ext>
            </a:extLst>
          </p:cNvPr>
          <p:cNvSpPr>
            <a:spLocks noGrp="1"/>
          </p:cNvSpPr>
          <p:nvPr>
            <p:ph type="title"/>
          </p:nvPr>
        </p:nvSpPr>
        <p:spPr>
          <a:xfrm>
            <a:off x="433529" y="332656"/>
            <a:ext cx="8229600" cy="1143000"/>
          </a:xfrm>
        </p:spPr>
        <p:txBody>
          <a:bodyPr>
            <a:noAutofit/>
          </a:bodyPr>
          <a:lstStyle/>
          <a:p>
            <a:r>
              <a:rPr lang="en-GB" sz="3000" b="1"/>
              <a:t>What will you learn from researching and writing your dissertation?</a:t>
            </a:r>
            <a:endParaRPr lang="en-GB" sz="3000"/>
          </a:p>
        </p:txBody>
      </p:sp>
      <p:sp>
        <p:nvSpPr>
          <p:cNvPr id="3" name="Content Placeholder 2">
            <a:extLst>
              <a:ext uri="{FF2B5EF4-FFF2-40B4-BE49-F238E27FC236}">
                <a16:creationId xmlns:a16="http://schemas.microsoft.com/office/drawing/2014/main" id="{5BF6BA04-4E8E-E020-8D0A-EC253D50331E}"/>
              </a:ext>
            </a:extLst>
          </p:cNvPr>
          <p:cNvSpPr>
            <a:spLocks noGrp="1"/>
          </p:cNvSpPr>
          <p:nvPr>
            <p:ph idx="1"/>
          </p:nvPr>
        </p:nvSpPr>
        <p:spPr>
          <a:xfrm>
            <a:off x="457200" y="1844825"/>
            <a:ext cx="8229600" cy="3672408"/>
          </a:xfrm>
        </p:spPr>
        <p:txBody>
          <a:bodyPr>
            <a:noAutofit/>
          </a:bodyPr>
          <a:lstStyle/>
          <a:p>
            <a:r>
              <a:rPr lang="en-GB" sz="1700" b="1" i="1">
                <a:solidFill>
                  <a:schemeClr val="tx2"/>
                </a:solidFill>
              </a:rPr>
              <a:t>? List 3 things</a:t>
            </a:r>
          </a:p>
          <a:p>
            <a:r>
              <a:rPr lang="en-GB" sz="1700"/>
              <a:t>To manage complex demands involved in such a large project; </a:t>
            </a:r>
          </a:p>
          <a:p>
            <a:r>
              <a:rPr lang="en-GB" sz="1700"/>
              <a:t>How to sustain your motivation right through to the end; </a:t>
            </a:r>
          </a:p>
          <a:p>
            <a:r>
              <a:rPr lang="en-GB" sz="1700"/>
              <a:t>How creative you can be;</a:t>
            </a:r>
          </a:p>
          <a:p>
            <a:r>
              <a:rPr lang="en-GB" sz="1700"/>
              <a:t>How best to organise yourself to generate, capture and develop your own ideas;  </a:t>
            </a:r>
          </a:p>
          <a:p>
            <a:r>
              <a:rPr lang="en-GB" sz="1700"/>
              <a:t>How to analyse concepts and problems so you see things more clearly; </a:t>
            </a:r>
          </a:p>
          <a:p>
            <a:r>
              <a:rPr lang="en-GB" sz="1700"/>
              <a:t>How to synthesise and adapt ideas to find solutions to problems;</a:t>
            </a:r>
          </a:p>
          <a:p>
            <a:r>
              <a:rPr lang="en-GB" sz="1700"/>
              <a:t>How to play devil’s advocate and think flexibly to find better ways of doing things; </a:t>
            </a:r>
          </a:p>
          <a:p>
            <a:r>
              <a:rPr lang="en-GB" sz="1700"/>
              <a:t>How well you can write, that you have a voice of your own and how to organise your writing to let it come through;</a:t>
            </a:r>
          </a:p>
          <a:p>
            <a:r>
              <a:rPr lang="en-GB" sz="1700"/>
              <a:t>But, above all, you have learnt how to think for yourself.</a:t>
            </a:r>
          </a:p>
        </p:txBody>
      </p:sp>
    </p:spTree>
    <p:extLst>
      <p:ext uri="{BB962C8B-B14F-4D97-AF65-F5344CB8AC3E}">
        <p14:creationId xmlns:p14="http://schemas.microsoft.com/office/powerpoint/2010/main" val="7503759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a:extLst>
              <a:ext uri="{FF2B5EF4-FFF2-40B4-BE49-F238E27FC236}">
                <a16:creationId xmlns:a16="http://schemas.microsoft.com/office/drawing/2014/main" id="{C78B070E-6B5F-AED0-4411-56903AAE4638}"/>
              </a:ext>
            </a:extLst>
          </p:cNvPr>
          <p:cNvSpPr>
            <a:spLocks noGrp="1"/>
          </p:cNvSpPr>
          <p:nvPr>
            <p:ph type="title"/>
          </p:nvPr>
        </p:nvSpPr>
        <p:spPr>
          <a:xfrm>
            <a:off x="538163" y="0"/>
            <a:ext cx="8229600" cy="1143000"/>
          </a:xfrm>
        </p:spPr>
        <p:txBody>
          <a:bodyPr>
            <a:normAutofit/>
          </a:bodyPr>
          <a:lstStyle/>
          <a:p>
            <a:r>
              <a:rPr lang="en-GB" altLang="en-US" sz="3000" b="1" dirty="0"/>
              <a:t>Independent Learning Session – 2 hours</a:t>
            </a:r>
          </a:p>
        </p:txBody>
      </p:sp>
      <p:pic>
        <p:nvPicPr>
          <p:cNvPr id="68611" name="Picture 5" descr="How you'll study as a computer science undergraduate">
            <a:extLst>
              <a:ext uri="{FF2B5EF4-FFF2-40B4-BE49-F238E27FC236}">
                <a16:creationId xmlns:a16="http://schemas.microsoft.com/office/drawing/2014/main" id="{C89A588D-2E6A-1B9D-D4FB-8CEE078185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1282700"/>
            <a:ext cx="7632700"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A7EF4-0B52-3356-8E3E-1BDDEF1B79A9}"/>
              </a:ext>
            </a:extLst>
          </p:cNvPr>
          <p:cNvSpPr>
            <a:spLocks noGrp="1"/>
          </p:cNvSpPr>
          <p:nvPr>
            <p:ph type="title"/>
          </p:nvPr>
        </p:nvSpPr>
        <p:spPr>
          <a:xfrm>
            <a:off x="457200" y="125760"/>
            <a:ext cx="8229600" cy="1143000"/>
          </a:xfrm>
        </p:spPr>
        <p:txBody>
          <a:bodyPr/>
          <a:lstStyle/>
          <a:p>
            <a:r>
              <a:rPr lang="en-GB" sz="4000" b="1" dirty="0"/>
              <a:t>ACTIVITY 1</a:t>
            </a:r>
          </a:p>
        </p:txBody>
      </p:sp>
      <p:sp>
        <p:nvSpPr>
          <p:cNvPr id="3" name="Content Placeholder 2">
            <a:extLst>
              <a:ext uri="{FF2B5EF4-FFF2-40B4-BE49-F238E27FC236}">
                <a16:creationId xmlns:a16="http://schemas.microsoft.com/office/drawing/2014/main" id="{4356BF46-0C3A-80E3-505F-93AD4542AEF8}"/>
              </a:ext>
            </a:extLst>
          </p:cNvPr>
          <p:cNvSpPr>
            <a:spLocks noGrp="1"/>
          </p:cNvSpPr>
          <p:nvPr>
            <p:ph idx="1"/>
          </p:nvPr>
        </p:nvSpPr>
        <p:spPr>
          <a:xfrm>
            <a:off x="375801" y="1072283"/>
            <a:ext cx="8768199" cy="4993244"/>
          </a:xfrm>
        </p:spPr>
        <p:txBody>
          <a:bodyPr>
            <a:normAutofit/>
          </a:bodyPr>
          <a:lstStyle/>
          <a:p>
            <a:pPr marL="0" indent="0" algn="ctr">
              <a:buNone/>
            </a:pPr>
            <a:r>
              <a:rPr lang="en-GB" b="1" i="1" dirty="0"/>
              <a:t>Using Word and the OneDrive platform</a:t>
            </a:r>
          </a:p>
          <a:p>
            <a:pPr marL="0" indent="0" algn="ctr">
              <a:buNone/>
            </a:pPr>
            <a:endParaRPr lang="en-GB" b="1" i="1" dirty="0"/>
          </a:p>
          <a:p>
            <a:pPr>
              <a:buFontTx/>
              <a:buChar char="-"/>
            </a:pPr>
            <a:r>
              <a:rPr lang="en-GB" sz="2500" dirty="0"/>
              <a:t>Go to </a:t>
            </a:r>
            <a:r>
              <a:rPr lang="en-GB" sz="2500" dirty="0" err="1"/>
              <a:t>Onedrive</a:t>
            </a:r>
            <a:r>
              <a:rPr lang="en-GB" sz="2500" dirty="0"/>
              <a:t> on your computer </a:t>
            </a:r>
          </a:p>
          <a:p>
            <a:pPr>
              <a:buFontTx/>
              <a:buChar char="-"/>
            </a:pPr>
            <a:r>
              <a:rPr lang="en-GB" sz="2500" dirty="0"/>
              <a:t>Create a specific folder for your dissertation (</a:t>
            </a:r>
            <a:r>
              <a:rPr lang="en-GB" sz="2500" dirty="0" err="1"/>
              <a:t>Onedrive</a:t>
            </a:r>
            <a:r>
              <a:rPr lang="en-GB" sz="2500" dirty="0"/>
              <a:t>)</a:t>
            </a:r>
          </a:p>
          <a:p>
            <a:pPr>
              <a:buFontTx/>
              <a:buChar char="-"/>
            </a:pPr>
            <a:r>
              <a:rPr lang="en-GB" sz="2500" dirty="0"/>
              <a:t>Download and save the Word dissertation template in your OneDrive</a:t>
            </a:r>
          </a:p>
          <a:p>
            <a:pPr>
              <a:buFontTx/>
              <a:buChar char="-"/>
            </a:pPr>
            <a:r>
              <a:rPr lang="en-GB" sz="2500" dirty="0"/>
              <a:t>Create your dissertation structure (headings)</a:t>
            </a:r>
          </a:p>
          <a:p>
            <a:pPr>
              <a:buFontTx/>
              <a:buChar char="-"/>
            </a:pPr>
            <a:r>
              <a:rPr lang="en-GB" sz="2500" dirty="0"/>
              <a:t>Submit your Dissertation structure in Tasks Folder: </a:t>
            </a:r>
            <a:r>
              <a:rPr lang="en-GB" sz="2500" dirty="0">
                <a:hlinkClick r:id="rId2"/>
              </a:rPr>
              <a:t>https://forms.office.com/e/szwKn8Va7w</a:t>
            </a:r>
            <a:endParaRPr lang="en-GB" sz="2500" dirty="0"/>
          </a:p>
          <a:p>
            <a:pPr>
              <a:buFontTx/>
              <a:buChar char="-"/>
            </a:pPr>
            <a:endParaRPr lang="en-GB" sz="2500" dirty="0"/>
          </a:p>
          <a:p>
            <a:pPr>
              <a:buFontTx/>
              <a:buChar char="-"/>
            </a:pPr>
            <a:endParaRPr lang="en-GB" sz="2500" dirty="0"/>
          </a:p>
          <a:p>
            <a:pPr>
              <a:buFontTx/>
              <a:buChar char="-"/>
            </a:pPr>
            <a:endParaRPr lang="en-GB" sz="3000" dirty="0"/>
          </a:p>
          <a:p>
            <a:pPr>
              <a:buFontTx/>
              <a:buChar char="-"/>
            </a:pPr>
            <a:endParaRPr lang="en-GB" dirty="0"/>
          </a:p>
        </p:txBody>
      </p:sp>
      <p:pic>
        <p:nvPicPr>
          <p:cNvPr id="4" name="Picture 3" descr="A screenshot of a computer&#10;&#10;AI-generated content may be incorrect.">
            <a:extLst>
              <a:ext uri="{FF2B5EF4-FFF2-40B4-BE49-F238E27FC236}">
                <a16:creationId xmlns:a16="http://schemas.microsoft.com/office/drawing/2014/main" id="{0D2BA54E-476F-6EA1-310B-50E7AB26ECE0}"/>
              </a:ext>
            </a:extLst>
          </p:cNvPr>
          <p:cNvPicPr>
            <a:picLocks noChangeAspect="1"/>
          </p:cNvPicPr>
          <p:nvPr/>
        </p:nvPicPr>
        <p:blipFill rotWithShape="1">
          <a:blip r:embed="rId3"/>
          <a:srcRect l="86882" t="95718" r="10971" b="-17"/>
          <a:stretch>
            <a:fillRect/>
          </a:stretch>
        </p:blipFill>
        <p:spPr bwMode="auto">
          <a:xfrm>
            <a:off x="5631126" y="2153952"/>
            <a:ext cx="415623" cy="554303"/>
          </a:xfrm>
          <a:prstGeom prst="rect">
            <a:avLst/>
          </a:prstGeom>
          <a:ln>
            <a:noFill/>
          </a:ln>
          <a:extLst>
            <a:ext uri="{53640926-AAD7-44D8-BBD7-CCE9431645EC}">
              <a14:shadowObscured xmlns:a14="http://schemas.microsoft.com/office/drawing/2010/main"/>
            </a:ext>
          </a:extLst>
        </p:spPr>
      </p:pic>
      <p:pic>
        <p:nvPicPr>
          <p:cNvPr id="1028" name="Picture 4" descr="Microsoft Word Review 2025 - Features, Pricing, Hacks and Tips">
            <a:extLst>
              <a:ext uri="{FF2B5EF4-FFF2-40B4-BE49-F238E27FC236}">
                <a16:creationId xmlns:a16="http://schemas.microsoft.com/office/drawing/2014/main" id="{D6BA9733-B828-3BA4-9629-571BC753097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26073" y="3568905"/>
            <a:ext cx="553770" cy="4807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70860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38071-E03F-CEDD-C13D-9FAC1E83FF61}"/>
              </a:ext>
            </a:extLst>
          </p:cNvPr>
          <p:cNvSpPr>
            <a:spLocks noGrp="1"/>
          </p:cNvSpPr>
          <p:nvPr>
            <p:ph type="title"/>
          </p:nvPr>
        </p:nvSpPr>
        <p:spPr>
          <a:xfrm>
            <a:off x="91988" y="-303628"/>
            <a:ext cx="8229600" cy="1143000"/>
          </a:xfrm>
        </p:spPr>
        <p:txBody>
          <a:bodyPr/>
          <a:lstStyle/>
          <a:p>
            <a:r>
              <a:rPr lang="en-GB" dirty="0"/>
              <a:t>Activity 2</a:t>
            </a:r>
          </a:p>
        </p:txBody>
      </p:sp>
      <p:sp>
        <p:nvSpPr>
          <p:cNvPr id="3" name="Content Placeholder 2">
            <a:extLst>
              <a:ext uri="{FF2B5EF4-FFF2-40B4-BE49-F238E27FC236}">
                <a16:creationId xmlns:a16="http://schemas.microsoft.com/office/drawing/2014/main" id="{DD960AB3-FF8F-6E40-853E-261338A020F1}"/>
              </a:ext>
            </a:extLst>
          </p:cNvPr>
          <p:cNvSpPr>
            <a:spLocks noGrp="1"/>
          </p:cNvSpPr>
          <p:nvPr>
            <p:ph idx="1"/>
          </p:nvPr>
        </p:nvSpPr>
        <p:spPr>
          <a:xfrm>
            <a:off x="457200" y="673509"/>
            <a:ext cx="8229600" cy="5040560"/>
          </a:xfrm>
        </p:spPr>
        <p:txBody>
          <a:bodyPr>
            <a:normAutofit lnSpcReduction="10000"/>
          </a:bodyPr>
          <a:lstStyle/>
          <a:p>
            <a:pPr marL="0" indent="0" algn="ctr">
              <a:buNone/>
            </a:pPr>
            <a:r>
              <a:rPr lang="en-GB" sz="2800" b="1" i="1" dirty="0"/>
              <a:t>Writing your Research Protocol </a:t>
            </a:r>
            <a:endParaRPr lang="en-GB" sz="2800" dirty="0"/>
          </a:p>
          <a:p>
            <a:r>
              <a:rPr lang="en-GB" sz="2800" dirty="0"/>
              <a:t>Find on Moodle the accurate Research Protocol Template (Word document)</a:t>
            </a:r>
          </a:p>
          <a:p>
            <a:pPr lvl="1"/>
            <a:r>
              <a:rPr lang="en-GB" sz="2200" dirty="0"/>
              <a:t>Primary research Quan/Qual</a:t>
            </a:r>
          </a:p>
          <a:p>
            <a:pPr lvl="1"/>
            <a:r>
              <a:rPr lang="en-GB" sz="2200" dirty="0"/>
              <a:t>Systematic review</a:t>
            </a:r>
            <a:endParaRPr lang="en-GB" dirty="0"/>
          </a:p>
          <a:p>
            <a:r>
              <a:rPr lang="en-GB" sz="2800" dirty="0"/>
              <a:t>Complete the document including the PICO section</a:t>
            </a:r>
          </a:p>
          <a:p>
            <a:pPr lvl="1"/>
            <a:r>
              <a:rPr lang="en-GB" sz="2200" dirty="0"/>
              <a:t>45 minutes</a:t>
            </a:r>
          </a:p>
          <a:p>
            <a:r>
              <a:rPr lang="en-GB" sz="2600" dirty="0"/>
              <a:t>Save the document on your </a:t>
            </a:r>
            <a:r>
              <a:rPr lang="en-GB" sz="2600" dirty="0" err="1"/>
              <a:t>Onedrive</a:t>
            </a:r>
            <a:endParaRPr lang="en-GB" sz="2600" dirty="0"/>
          </a:p>
          <a:p>
            <a:pPr lvl="1"/>
            <a:r>
              <a:rPr lang="en-GB" sz="2200" dirty="0"/>
              <a:t>And present it during the next workshop in class</a:t>
            </a:r>
          </a:p>
          <a:p>
            <a:r>
              <a:rPr lang="en-GB" sz="2800" dirty="0"/>
              <a:t>Submit your Research Protocol in Tasks Folder: </a:t>
            </a:r>
            <a:r>
              <a:rPr lang="en-GB" sz="2800" dirty="0">
                <a:hlinkClick r:id="rId2"/>
              </a:rPr>
              <a:t>https://forms.office.com/e/szwKn8Va7w</a:t>
            </a:r>
            <a:endParaRPr lang="en-GB" sz="2800" dirty="0"/>
          </a:p>
          <a:p>
            <a:endParaRPr lang="en-GB" sz="2600" dirty="0"/>
          </a:p>
        </p:txBody>
      </p:sp>
      <p:sp>
        <p:nvSpPr>
          <p:cNvPr id="4" name="Date Placeholder 3">
            <a:extLst>
              <a:ext uri="{FF2B5EF4-FFF2-40B4-BE49-F238E27FC236}">
                <a16:creationId xmlns:a16="http://schemas.microsoft.com/office/drawing/2014/main" id="{D50A7BB2-E4D8-6677-1DCF-EBD3A26D38F7}"/>
              </a:ext>
            </a:extLst>
          </p:cNvPr>
          <p:cNvSpPr>
            <a:spLocks noGrp="1"/>
          </p:cNvSpPr>
          <p:nvPr>
            <p:ph type="dt" sz="half" idx="10"/>
          </p:nvPr>
        </p:nvSpPr>
        <p:spPr/>
        <p:txBody>
          <a:bodyPr/>
          <a:lstStyle/>
          <a:p>
            <a:pPr>
              <a:defRPr/>
            </a:pPr>
            <a:fld id="{449BC590-0AF0-404A-95D1-926DF9C1656F}" type="datetime1">
              <a:rPr lang="en-GB" altLang="en-US" smtClean="0"/>
              <a:pPr>
                <a:defRPr/>
              </a:pPr>
              <a:t>12/09/2026</a:t>
            </a:fld>
            <a:endParaRPr lang="en-GB" altLang="en-US" dirty="0"/>
          </a:p>
        </p:txBody>
      </p:sp>
      <p:sp>
        <p:nvSpPr>
          <p:cNvPr id="5" name="Slide Number Placeholder 4">
            <a:extLst>
              <a:ext uri="{FF2B5EF4-FFF2-40B4-BE49-F238E27FC236}">
                <a16:creationId xmlns:a16="http://schemas.microsoft.com/office/drawing/2014/main" id="{119FFC94-425E-D550-4F18-AF2EDF877ED8}"/>
              </a:ext>
            </a:extLst>
          </p:cNvPr>
          <p:cNvSpPr>
            <a:spLocks noGrp="1"/>
          </p:cNvSpPr>
          <p:nvPr>
            <p:ph type="sldNum" sz="quarter" idx="12"/>
          </p:nvPr>
        </p:nvSpPr>
        <p:spPr/>
        <p:txBody>
          <a:bodyPr/>
          <a:lstStyle/>
          <a:p>
            <a:pPr>
              <a:defRPr/>
            </a:pPr>
            <a:fld id="{4A70D289-8DCB-4A6C-A292-070CDB670DB5}" type="slidenum">
              <a:rPr lang="en-GB" altLang="en-US" smtClean="0"/>
              <a:pPr>
                <a:defRPr/>
              </a:pPr>
              <a:t>27</a:t>
            </a:fld>
            <a:endParaRPr lang="en-GB" altLang="en-US"/>
          </a:p>
        </p:txBody>
      </p:sp>
    </p:spTree>
    <p:extLst>
      <p:ext uri="{BB962C8B-B14F-4D97-AF65-F5344CB8AC3E}">
        <p14:creationId xmlns:p14="http://schemas.microsoft.com/office/powerpoint/2010/main" val="32339717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CECF7-D0FB-3F23-6FA3-0D63002B93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85BBE0-C7F8-52C5-0787-7A2F01C59EC9}"/>
              </a:ext>
            </a:extLst>
          </p:cNvPr>
          <p:cNvSpPr>
            <a:spLocks noGrp="1"/>
          </p:cNvSpPr>
          <p:nvPr>
            <p:ph type="title"/>
          </p:nvPr>
        </p:nvSpPr>
        <p:spPr>
          <a:xfrm>
            <a:off x="91988" y="537915"/>
            <a:ext cx="8229600" cy="1143000"/>
          </a:xfrm>
        </p:spPr>
        <p:txBody>
          <a:bodyPr>
            <a:normAutofit fontScale="90000"/>
          </a:bodyPr>
          <a:lstStyle/>
          <a:p>
            <a:r>
              <a:rPr lang="en-GB" dirty="0"/>
              <a:t>Alternatively</a:t>
            </a:r>
            <a:br>
              <a:rPr lang="en-GB" dirty="0"/>
            </a:br>
            <a:r>
              <a:rPr lang="en-GB" dirty="0"/>
              <a:t>Scan the QR code </a:t>
            </a:r>
            <a:br>
              <a:rPr lang="en-GB" dirty="0"/>
            </a:br>
            <a:r>
              <a:rPr lang="en-GB" dirty="0"/>
              <a:t>Task folder</a:t>
            </a:r>
          </a:p>
        </p:txBody>
      </p:sp>
      <p:sp>
        <p:nvSpPr>
          <p:cNvPr id="3" name="Content Placeholder 2">
            <a:extLst>
              <a:ext uri="{FF2B5EF4-FFF2-40B4-BE49-F238E27FC236}">
                <a16:creationId xmlns:a16="http://schemas.microsoft.com/office/drawing/2014/main" id="{24309DEB-3676-0C24-DE3F-D7158DF84CA4}"/>
              </a:ext>
            </a:extLst>
          </p:cNvPr>
          <p:cNvSpPr>
            <a:spLocks noGrp="1"/>
          </p:cNvSpPr>
          <p:nvPr>
            <p:ph idx="1"/>
          </p:nvPr>
        </p:nvSpPr>
        <p:spPr>
          <a:xfrm>
            <a:off x="520761" y="2251805"/>
            <a:ext cx="8229600" cy="5040560"/>
          </a:xfrm>
        </p:spPr>
        <p:txBody>
          <a:bodyPr>
            <a:normAutofit/>
          </a:bodyPr>
          <a:lstStyle/>
          <a:p>
            <a:r>
              <a:rPr lang="en-GB" sz="2800" dirty="0"/>
              <a:t>Scan the QR code to access the Task folder and submit your documents</a:t>
            </a:r>
          </a:p>
          <a:p>
            <a:pPr marL="0" indent="0">
              <a:buNone/>
            </a:pPr>
            <a:endParaRPr lang="en-GB" sz="2800" dirty="0"/>
          </a:p>
          <a:p>
            <a:pPr marL="0" indent="0">
              <a:buNone/>
            </a:pPr>
            <a:endParaRPr lang="en-GB" sz="2600" dirty="0"/>
          </a:p>
        </p:txBody>
      </p:sp>
      <p:sp>
        <p:nvSpPr>
          <p:cNvPr id="4" name="Date Placeholder 3">
            <a:extLst>
              <a:ext uri="{FF2B5EF4-FFF2-40B4-BE49-F238E27FC236}">
                <a16:creationId xmlns:a16="http://schemas.microsoft.com/office/drawing/2014/main" id="{57CE8FAC-A997-C01F-D82B-FBE6A17FAAB2}"/>
              </a:ext>
            </a:extLst>
          </p:cNvPr>
          <p:cNvSpPr>
            <a:spLocks noGrp="1"/>
          </p:cNvSpPr>
          <p:nvPr>
            <p:ph type="dt" sz="half" idx="10"/>
          </p:nvPr>
        </p:nvSpPr>
        <p:spPr/>
        <p:txBody>
          <a:bodyPr/>
          <a:lstStyle/>
          <a:p>
            <a:pPr>
              <a:defRPr/>
            </a:pPr>
            <a:fld id="{449BC590-0AF0-404A-95D1-926DF9C1656F}" type="datetime1">
              <a:rPr lang="en-GB" altLang="en-US" smtClean="0"/>
              <a:pPr>
                <a:defRPr/>
              </a:pPr>
              <a:t>12/09/2026</a:t>
            </a:fld>
            <a:endParaRPr lang="en-GB" altLang="en-US" dirty="0"/>
          </a:p>
        </p:txBody>
      </p:sp>
      <p:sp>
        <p:nvSpPr>
          <p:cNvPr id="5" name="Slide Number Placeholder 4">
            <a:extLst>
              <a:ext uri="{FF2B5EF4-FFF2-40B4-BE49-F238E27FC236}">
                <a16:creationId xmlns:a16="http://schemas.microsoft.com/office/drawing/2014/main" id="{595DD799-994D-0C32-7167-4D52FCD98C59}"/>
              </a:ext>
            </a:extLst>
          </p:cNvPr>
          <p:cNvSpPr>
            <a:spLocks noGrp="1"/>
          </p:cNvSpPr>
          <p:nvPr>
            <p:ph type="sldNum" sz="quarter" idx="12"/>
          </p:nvPr>
        </p:nvSpPr>
        <p:spPr/>
        <p:txBody>
          <a:bodyPr/>
          <a:lstStyle/>
          <a:p>
            <a:pPr>
              <a:defRPr/>
            </a:pPr>
            <a:fld id="{4A70D289-8DCB-4A6C-A292-070CDB670DB5}" type="slidenum">
              <a:rPr lang="en-GB" altLang="en-US" smtClean="0"/>
              <a:pPr>
                <a:defRPr/>
              </a:pPr>
              <a:t>28</a:t>
            </a:fld>
            <a:endParaRPr lang="en-GB" altLang="en-US"/>
          </a:p>
        </p:txBody>
      </p:sp>
      <p:pic>
        <p:nvPicPr>
          <p:cNvPr id="6" name="Picture 5" descr="A screenshot of a computer&#10;&#10;AI-generated content may be incorrect.">
            <a:extLst>
              <a:ext uri="{FF2B5EF4-FFF2-40B4-BE49-F238E27FC236}">
                <a16:creationId xmlns:a16="http://schemas.microsoft.com/office/drawing/2014/main" id="{22A07649-B7CC-8AED-5E87-23834E969307}"/>
              </a:ext>
            </a:extLst>
          </p:cNvPr>
          <p:cNvPicPr>
            <a:picLocks noChangeAspect="1"/>
          </p:cNvPicPr>
          <p:nvPr/>
        </p:nvPicPr>
        <p:blipFill rotWithShape="1">
          <a:blip r:embed="rId2"/>
          <a:srcRect l="53290" t="47864" r="20231" b="15739"/>
          <a:stretch>
            <a:fillRect/>
          </a:stretch>
        </p:blipFill>
        <p:spPr bwMode="auto">
          <a:xfrm>
            <a:off x="5033045" y="2875429"/>
            <a:ext cx="3378755" cy="3096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949214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9D437-A0A5-C284-EB05-98313AABF8C9}"/>
              </a:ext>
            </a:extLst>
          </p:cNvPr>
          <p:cNvSpPr>
            <a:spLocks noGrp="1"/>
          </p:cNvSpPr>
          <p:nvPr>
            <p:ph type="title"/>
          </p:nvPr>
        </p:nvSpPr>
        <p:spPr/>
        <p:txBody>
          <a:bodyPr/>
          <a:lstStyle/>
          <a:p>
            <a:r>
              <a:rPr lang="en-GB" sz="4000" b="1"/>
              <a:t>References</a:t>
            </a:r>
          </a:p>
        </p:txBody>
      </p:sp>
      <p:sp>
        <p:nvSpPr>
          <p:cNvPr id="3" name="Content Placeholder 2">
            <a:extLst>
              <a:ext uri="{FF2B5EF4-FFF2-40B4-BE49-F238E27FC236}">
                <a16:creationId xmlns:a16="http://schemas.microsoft.com/office/drawing/2014/main" id="{2CEEBB75-D00B-B40D-C3A9-DB4CD09F2CCD}"/>
              </a:ext>
            </a:extLst>
          </p:cNvPr>
          <p:cNvSpPr>
            <a:spLocks noGrp="1"/>
          </p:cNvSpPr>
          <p:nvPr>
            <p:ph idx="1"/>
          </p:nvPr>
        </p:nvSpPr>
        <p:spPr/>
        <p:txBody>
          <a:bodyPr>
            <a:normAutofit fontScale="92500" lnSpcReduction="20000"/>
          </a:bodyPr>
          <a:lstStyle/>
          <a:p>
            <a:r>
              <a:rPr lang="en-GB" sz="2200" dirty="0"/>
              <a:t>Greetham, B. (2014). How to write your undergraduate dissertation. </a:t>
            </a:r>
            <a:r>
              <a:rPr lang="en-GB" sz="2200" dirty="0">
                <a:hlinkClick r:id="rId2"/>
              </a:rPr>
              <a:t>How to Write Your Undergraduate Dissertation (Macmillan Study Skills) (Greetham, Bryan) (z-lib.org) (1).pdf</a:t>
            </a:r>
            <a:endParaRPr lang="en-GB" sz="2200" dirty="0"/>
          </a:p>
          <a:p>
            <a:r>
              <a:rPr lang="en-GB" sz="2200" dirty="0"/>
              <a:t>Jansen, D. (2019).  Dissertation Structure &amp; Layout 101: How to structure your dissertation, thesis or research project. </a:t>
            </a:r>
            <a:r>
              <a:rPr lang="en-GB" sz="2200" dirty="0">
                <a:hlinkClick r:id="rId3"/>
              </a:rPr>
              <a:t>Dissertation Structure &amp; Layout 101 (+ Examples) - Grad Coach</a:t>
            </a:r>
            <a:endParaRPr lang="en-GB" sz="2200" dirty="0"/>
          </a:p>
          <a:p>
            <a:r>
              <a:rPr lang="en-GB" sz="2200" dirty="0"/>
              <a:t>Joyner, R. L., Rouse, W. A., &amp; </a:t>
            </a:r>
            <a:r>
              <a:rPr lang="en-GB" sz="2200" dirty="0" err="1"/>
              <a:t>Glatthorn</a:t>
            </a:r>
            <a:r>
              <a:rPr lang="en-GB" sz="2200" dirty="0"/>
              <a:t>, A. A. (2018). Writing the winning Thesis or Dissertation: A Step-by-Step Guide. https://doi.org/10.4135/9781544317229.</a:t>
            </a:r>
          </a:p>
          <a:p>
            <a:r>
              <a:rPr lang="en-GB" sz="2200" dirty="0"/>
              <a:t>Morley, J. (2014). Academic </a:t>
            </a:r>
            <a:r>
              <a:rPr lang="en-GB" sz="2200" dirty="0" err="1"/>
              <a:t>Phrasebank</a:t>
            </a:r>
            <a:r>
              <a:rPr lang="en-GB" sz="2200" dirty="0"/>
              <a:t>. </a:t>
            </a:r>
            <a:r>
              <a:rPr lang="en-GB" sz="2200" dirty="0" err="1">
                <a:hlinkClick r:id="rId4"/>
              </a:rPr>
              <a:t>Academiv</a:t>
            </a:r>
            <a:r>
              <a:rPr lang="en-GB" sz="2200" dirty="0">
                <a:hlinkClick r:id="rId4"/>
              </a:rPr>
              <a:t>-Phrase-Bank UNI Machester.pdf</a:t>
            </a:r>
            <a:endParaRPr lang="en-GB" sz="2200" dirty="0"/>
          </a:p>
          <a:p>
            <a:r>
              <a:rPr lang="en-GB" sz="2200" dirty="0"/>
              <a:t>Paltridge, B. (2002). Thesis and dissertation writing: An examination of published advice and actual practice. English for Specific Purposes. Vol. 21 Issue 2, pp. 125–14. </a:t>
            </a:r>
          </a:p>
          <a:p>
            <a:endParaRPr lang="en-GB" sz="2200" dirty="0"/>
          </a:p>
          <a:p>
            <a:endParaRPr lang="en-GB" sz="2200" dirty="0"/>
          </a:p>
        </p:txBody>
      </p:sp>
    </p:spTree>
    <p:extLst>
      <p:ext uri="{BB962C8B-B14F-4D97-AF65-F5344CB8AC3E}">
        <p14:creationId xmlns:p14="http://schemas.microsoft.com/office/powerpoint/2010/main" val="386932865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VEVOX.ALERT.PANEL" val="0"/>
</p:tagLst>
</file>

<file path=ppt/tags/tag2.xml><?xml version="1.0" encoding="utf-8"?>
<p:tagLst xmlns:a="http://schemas.openxmlformats.org/drawingml/2006/main" xmlns:r="http://schemas.openxmlformats.org/officeDocument/2006/relationships" xmlns:p="http://schemas.openxmlformats.org/presentationml/2006/main">
  <p:tag name="VEVOX.ALERT.PANEL" val="0"/>
</p:tagLst>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2" ma:contentTypeDescription="Create a new document." ma:contentTypeScope="" ma:versionID="52f795333ace41bef08649b18825776b">
  <xsd:schema xmlns:xsd="http://www.w3.org/2001/XMLSchema" xmlns:xs="http://www.w3.org/2001/XMLSchema" xmlns:p="http://schemas.microsoft.com/office/2006/metadata/properties" xmlns:ns3="f856874f-9946-48cd-ac29-4cb76853c4c1" targetNamespace="http://schemas.microsoft.com/office/2006/metadata/properties" ma:root="true" ma:fieldsID="7a6da204620c827d4f9b8b623575ef93" ns3:_="">
    <xsd:import namespace="f856874f-9946-48cd-ac29-4cb76853c4c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3D7929B-5B4C-4CAE-8D27-458BB31CA3A8}">
  <ds:schemaRefs>
    <ds:schemaRef ds:uri="f856874f-9946-48cd-ac29-4cb76853c4c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f856874f-9946-48cd-ac29-4cb76853c4c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2009</Words>
  <Application>Microsoft Office PowerPoint</Application>
  <PresentationFormat>On-screen Show (4:3)</PresentationFormat>
  <Paragraphs>229</Paragraphs>
  <Slides>29</Slides>
  <Notes>9</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29</vt:i4>
      </vt:variant>
    </vt:vector>
  </HeadingPairs>
  <TitlesOfParts>
    <vt:vector size="39" baseType="lpstr">
      <vt:lpstr>DengXian</vt:lpstr>
      <vt:lpstr>Myriad Pro</vt:lpstr>
      <vt:lpstr>Arial</vt:lpstr>
      <vt:lpstr>Calibri</vt:lpstr>
      <vt:lpstr>Helvetica</vt:lpstr>
      <vt:lpstr>Lato</vt:lpstr>
      <vt:lpstr>Verdana</vt:lpstr>
      <vt:lpstr>Wingdings</vt:lpstr>
      <vt:lpstr>20140311PresentationUWTSDTemplate</vt:lpstr>
      <vt:lpstr>Microsoft Word Document</vt:lpstr>
      <vt:lpstr> Public Health and Social Care in Practice Dissertation Module  LCHS7004 Workshop 1  Structuring your dissertation    Week 1</vt:lpstr>
      <vt:lpstr>Learning outcomes</vt:lpstr>
      <vt:lpstr>Dates Key Deliverables  September 2026</vt:lpstr>
      <vt:lpstr>Aims of the Session</vt:lpstr>
      <vt:lpstr>Reasons for a dissertation</vt:lpstr>
      <vt:lpstr>Aim of a dissertation</vt:lpstr>
      <vt:lpstr>The writing process</vt:lpstr>
      <vt:lpstr>Setting up the writing process</vt:lpstr>
      <vt:lpstr>Setting up the writing process</vt:lpstr>
      <vt:lpstr>The dissertation structure (1)</vt:lpstr>
      <vt:lpstr>Reflecting the flow of the research process</vt:lpstr>
      <vt:lpstr>The dissertation structure (2)</vt:lpstr>
      <vt:lpstr>Dissertation Structure- Template</vt:lpstr>
      <vt:lpstr>The details (1)</vt:lpstr>
      <vt:lpstr>The details (2)</vt:lpstr>
      <vt:lpstr>Dissertation elements</vt:lpstr>
      <vt:lpstr>PowerPoint Presentation</vt:lpstr>
      <vt:lpstr>PICO Tool</vt:lpstr>
      <vt:lpstr>Framing the Research Question</vt:lpstr>
      <vt:lpstr>Example</vt:lpstr>
      <vt:lpstr>Research Protocol</vt:lpstr>
      <vt:lpstr>Research protocol (identify) Systematic review </vt:lpstr>
      <vt:lpstr>Research protocol (identify) Primary research</vt:lpstr>
      <vt:lpstr>What will you learn from researching and writing your dissertation?</vt:lpstr>
      <vt:lpstr>Independent Learning Session – 2 hours</vt:lpstr>
      <vt:lpstr>ACTIVITY 1</vt:lpstr>
      <vt:lpstr>Activity 2</vt:lpstr>
      <vt:lpstr>Alternatively Scan the QR code  Task folder</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Diola Bijlhout</cp:lastModifiedBy>
  <cp:revision>37</cp:revision>
  <dcterms:created xsi:type="dcterms:W3CDTF">2015-04-14T15:21:28Z</dcterms:created>
  <dcterms:modified xsi:type="dcterms:W3CDTF">2026-09-13T13:52:17Z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