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83" r:id="rId3"/>
    <p:sldId id="278" r:id="rId4"/>
    <p:sldId id="284" r:id="rId5"/>
    <p:sldId id="256" r:id="rId6"/>
    <p:sldId id="263" r:id="rId7"/>
    <p:sldId id="265" r:id="rId8"/>
    <p:sldId id="273" r:id="rId9"/>
    <p:sldId id="267" r:id="rId10"/>
    <p:sldId id="270" r:id="rId11"/>
    <p:sldId id="271" r:id="rId12"/>
    <p:sldId id="274" r:id="rId13"/>
    <p:sldId id="277" r:id="rId14"/>
    <p:sldId id="288" r:id="rId15"/>
    <p:sldId id="275" r:id="rId16"/>
    <p:sldId id="279" r:id="rId17"/>
    <p:sldId id="285" r:id="rId18"/>
    <p:sldId id="280" r:id="rId19"/>
    <p:sldId id="281" r:id="rId20"/>
    <p:sldId id="286" r:id="rId21"/>
    <p:sldId id="289" r:id="rId22"/>
    <p:sldId id="2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CC00CC"/>
    <a:srgbClr val="FFFFCC"/>
    <a:srgbClr val="00FFCC"/>
    <a:srgbClr val="99FFCC"/>
    <a:srgbClr val="00CC99"/>
    <a:srgbClr val="FFFF99"/>
    <a:srgbClr val="FF0000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10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0D405-3BD4-474E-ADBF-9D05EAD9E0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92B350-401F-4BAA-9DE2-AB89F11C0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FF99E-C717-49EA-A2A9-EAE75DCF1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5B9CAC-5C32-43F7-8CD2-9DF6318D2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FAD39-F1AA-4A05-9365-4AF3FCCAF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60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CFA6-6382-49C6-B191-6B4A00087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B1CC3-78E6-4441-B05B-335A25FAE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CBAE9-06CD-44F0-A134-E5C9C840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60C6A-26EE-4504-AE98-5085AA401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D4A53A-CCE9-43B9-BCB1-6AEA714E7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92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36C47-0003-4400-B8ED-BA58AF345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43DF1-9928-42BA-A021-9C6364900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2DAAB-308B-42F3-8436-9EFD8532D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4374E-B92F-4814-9CEE-9EEAE435A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ECF7A-0ED1-48EB-91ED-88BC6FD3B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048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20A3E-DA75-4634-8C54-005C0C1BE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8D98-65FA-4D65-8004-E2CAB37B21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4138AD-53B9-4172-BE07-2246E7CEC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6F6EB-54C4-4140-BA48-A5E133BD1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578F1-4A67-4009-9C55-62BE4F6F7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C77F5D-5484-4D6C-BBEA-10CEE8370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899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FDDE7-0A82-419A-9E05-88E484355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4BA6EA-36CC-466A-BFB5-FD3CD6813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9A454-443A-4113-B46B-B49419437C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A9D462-FC96-4766-916E-90A84D15E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1CADF-B463-42F4-AE19-D4A39C9643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9A62-94D6-4F6F-8FB5-77DF4F951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2706E7-B2B2-4551-99D8-5A98AA4CD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9E1B20-81CE-40BC-BFFF-8FC20DD7C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135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408BB-5F5B-4D05-8673-566FBBCB6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349AC8-8A4E-432C-A1EA-66D15787F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1B61F6-65FF-4FC6-8A8F-F0EAD8E7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9A0226-7ACB-4DA8-BB56-E285AD361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0544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43420-4E52-4B47-8CF7-948B89117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C3D99-EC90-4823-8301-58744ACF0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758E18-85B5-46BB-8B6D-022E0A474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636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6A233-10AE-4730-8ACB-A969EB105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8FB53-72F5-44BA-9DC0-E081618D3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AAF1E-0537-47C4-9F71-7E571C3DF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1643DB-CF3C-4347-9921-C205DC84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549A4-2639-4A56-AA36-9A8C57966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21B90D-9712-4470-9DD1-65C44CE0F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3225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E7293-8047-48C3-B82F-D5FB401BE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8CF908-DEF0-4619-A0FA-340FB7E3BF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176442-22CC-4AD6-900A-4E466E6CDA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C5E0CF-A3E2-4E5B-AB6D-9CE823F84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533E0-F2ED-461C-BA90-FE602863A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E31804-D9A6-4FFD-BF32-5C1776557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297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79150-F8D8-43D0-97E8-5F3994CAA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666BB2-F7C2-48D3-B729-630D8BF119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8BEE2-4FD5-4513-A232-26CAFD320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ADBE9-9F4A-4807-90E4-96DCABE05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0290D-2F1B-47CE-9156-4C72DBAB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660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AD2940-7824-4C72-BE36-6A23BDFAA0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935E9B-8B2C-492D-A0CA-CFF3F534B8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BD6CC-1BE9-47B1-8752-85624F17C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43FD4-26AC-4E84-A896-9D5C4E2AA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2C7F9-F71F-4D9C-9508-68D846BEC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18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FC6C8D-6783-4314-AB76-0742ADF08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38893-5E81-4F5F-949B-A5EE18F312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B2CDE-5CA9-4E01-B31D-1782111B36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2060E-E74D-49E3-8146-C97130C9F983}" type="datetimeFigureOut">
              <a:rPr lang="en-GB" smtClean="0"/>
              <a:t>13/08/2019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02751-E798-4765-B631-2706B7A0B3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91D9A-7D55-4B66-B4DB-8B347D7AA0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2B629-B3B1-45C5-BE97-02B20BF85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997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E77ldHwACA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chocolat.com/on/demandware.static/-/Sites-HotelChocolat-Library/default/dw4b0a9416/Annual%20Report%20FY18%2019th%20October%202018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hotelchocolat.com/uk/engaged-ethics/our-people/Our-Story.html" TargetMode="External"/><Relationship Id="rId4" Type="http://schemas.openxmlformats.org/officeDocument/2006/relationships/hyperlink" Target="https://www.hotelchocolat.com/uk/help/corporate-responsibility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programming.c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marketingweek.com/hotel-chocolat-mission-democratise-chocolate/" TargetMode="External"/><Relationship Id="rId4" Type="http://schemas.openxmlformats.org/officeDocument/2006/relationships/hyperlink" Target="https://www.mckinsey.com/business-functions/marketing-and-sales/our-insights/from-touchpoints-to-journeys-seeing-the-world-as-customers-do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38BF3-B4F4-454F-A2E7-1453AA0CF9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9725" y="3029399"/>
            <a:ext cx="5565913" cy="799202"/>
          </a:xfr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dirty="0">
                <a:latin typeface="+mn-lt"/>
              </a:rPr>
              <a:t>Hotel Chocolat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432" y="4835492"/>
            <a:ext cx="2170112" cy="302489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13</a:t>
            </a:r>
            <a:r>
              <a:rPr lang="en-GB" sz="1600" baseline="30000" dirty="0"/>
              <a:t>th</a:t>
            </a:r>
            <a:r>
              <a:rPr lang="en-GB" sz="1600" dirty="0"/>
              <a:t> of August 2019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100C0D5-6126-406C-9E14-849C712DAFB7}"/>
              </a:ext>
            </a:extLst>
          </p:cNvPr>
          <p:cNvSpPr txBox="1">
            <a:spLocks/>
          </p:cNvSpPr>
          <p:nvPr/>
        </p:nvSpPr>
        <p:spPr>
          <a:xfrm>
            <a:off x="4571475" y="787438"/>
            <a:ext cx="2895600" cy="42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Marketing Report</a:t>
            </a:r>
          </a:p>
        </p:txBody>
      </p:sp>
      <p:pic>
        <p:nvPicPr>
          <p:cNvPr id="9" name="Picture 8" descr="A picture containing monitor, table, indoor, wall&#10;&#10;Description automatically generated">
            <a:extLst>
              <a:ext uri="{FF2B5EF4-FFF2-40B4-BE49-F238E27FC236}">
                <a16:creationId xmlns:a16="http://schemas.microsoft.com/office/drawing/2014/main" id="{45332718-F650-4D4E-A0BF-B8F70F69A4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401" y="165895"/>
            <a:ext cx="2560620" cy="2186779"/>
          </a:xfrm>
          <a:prstGeom prst="rect">
            <a:avLst/>
          </a:prstGeom>
        </p:spPr>
      </p:pic>
      <p:pic>
        <p:nvPicPr>
          <p:cNvPr id="11" name="Picture 10" descr="A small boat in a large body of water&#10;&#10;Description automatically generated">
            <a:extLst>
              <a:ext uri="{FF2B5EF4-FFF2-40B4-BE49-F238E27FC236}">
                <a16:creationId xmlns:a16="http://schemas.microsoft.com/office/drawing/2014/main" id="{AC1A23B3-44BA-48B0-8211-1B61585505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401" y="5257800"/>
            <a:ext cx="2560620" cy="1434305"/>
          </a:xfrm>
          <a:prstGeom prst="rect">
            <a:avLst/>
          </a:prstGeom>
        </p:spPr>
      </p:pic>
      <p:pic>
        <p:nvPicPr>
          <p:cNvPr id="13" name="Picture 12" descr="A dining table&#10;&#10;Description automatically generated">
            <a:extLst>
              <a:ext uri="{FF2B5EF4-FFF2-40B4-BE49-F238E27FC236}">
                <a16:creationId xmlns:a16="http://schemas.microsoft.com/office/drawing/2014/main" id="{167A3F52-C6B8-4A69-999C-56F90151EA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5400" y="289891"/>
            <a:ext cx="2460199" cy="133888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4825E8D-EE69-4A3E-9C21-959E5FD507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5488" y="4762500"/>
            <a:ext cx="2170111" cy="1805609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6E78007A-DFC4-4F9A-BE2C-7EC9F5FD0114}"/>
              </a:ext>
            </a:extLst>
          </p:cNvPr>
          <p:cNvSpPr txBox="1">
            <a:spLocks/>
          </p:cNvSpPr>
          <p:nvPr/>
        </p:nvSpPr>
        <p:spPr>
          <a:xfrm>
            <a:off x="4018717" y="216107"/>
            <a:ext cx="4147931" cy="42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Module:  Marketing Management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B367D1C8-C49C-4314-B5D1-B8D1DD937713}"/>
              </a:ext>
            </a:extLst>
          </p:cNvPr>
          <p:cNvSpPr txBox="1">
            <a:spLocks/>
          </p:cNvSpPr>
          <p:nvPr/>
        </p:nvSpPr>
        <p:spPr>
          <a:xfrm>
            <a:off x="4505670" y="5977162"/>
            <a:ext cx="3107633" cy="4291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Lecturer:  Suman  </a:t>
            </a:r>
            <a:r>
              <a:rPr lang="en-GB" sz="2000" dirty="0" err="1"/>
              <a:t>Saha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670726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23857" y="655100"/>
            <a:ext cx="4841237" cy="49481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Team Members ID`s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DB50FFD-97BC-4275-A06A-2F895C842E6F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0FC5B36-7DFC-441A-BF6E-FA45F8E991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810210"/>
              </p:ext>
            </p:extLst>
          </p:nvPr>
        </p:nvGraphicFramePr>
        <p:xfrm>
          <a:off x="3368004" y="1861613"/>
          <a:ext cx="5197090" cy="3118404"/>
        </p:xfrm>
        <a:graphic>
          <a:graphicData uri="http://schemas.openxmlformats.org/drawingml/2006/table">
            <a:tbl>
              <a:tblPr/>
              <a:tblGrid>
                <a:gridCol w="2653252">
                  <a:extLst>
                    <a:ext uri="{9D8B030D-6E8A-4147-A177-3AD203B41FA5}">
                      <a16:colId xmlns:a16="http://schemas.microsoft.com/office/drawing/2014/main" val="1810402719"/>
                    </a:ext>
                  </a:extLst>
                </a:gridCol>
                <a:gridCol w="2543838">
                  <a:extLst>
                    <a:ext uri="{9D8B030D-6E8A-4147-A177-3AD203B41FA5}">
                      <a16:colId xmlns:a16="http://schemas.microsoft.com/office/drawing/2014/main" val="1110513137"/>
                    </a:ext>
                  </a:extLst>
                </a:gridCol>
              </a:tblGrid>
              <a:tr h="486080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Team  Members ID`s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624292"/>
                  </a:ext>
                </a:extLst>
              </a:tr>
              <a:tr h="4994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Student Name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Student ID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408048"/>
                  </a:ext>
                </a:extLst>
              </a:tr>
              <a:tr h="4994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Gabriela- Georgiana Babusi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1815747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2596017"/>
                  </a:ext>
                </a:extLst>
              </a:tr>
              <a:tr h="4994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Giorgia Bertaina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1818666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7619851"/>
                  </a:ext>
                </a:extLst>
              </a:tr>
              <a:tr h="4994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Hana Sidi Ali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1815137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8226852"/>
                  </a:ext>
                </a:extLst>
              </a:tr>
              <a:tr h="5244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Daniela Cotenescu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1815754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9950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96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319095E2-40F9-44EC-BF9D-E5AA5E59D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45094" y="3475859"/>
            <a:ext cx="9501809" cy="583156"/>
          </a:xfrm>
        </p:spPr>
        <p:txBody>
          <a:bodyPr>
            <a:normAutofit/>
          </a:bodyPr>
          <a:lstStyle/>
          <a:p>
            <a:r>
              <a:rPr lang="en-GB" sz="2000" dirty="0"/>
              <a:t>Hotel Chocolat mission is “ to democratise chocolate” </a:t>
            </a:r>
            <a:r>
              <a:rPr lang="en-GB" sz="1600" i="1" dirty="0"/>
              <a:t>(Co-founder Agnus Thirlwell)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413863D-6F94-4C9C-9750-5F2889DF7F29}"/>
              </a:ext>
            </a:extLst>
          </p:cNvPr>
          <p:cNvSpPr txBox="1">
            <a:spLocks/>
          </p:cNvSpPr>
          <p:nvPr/>
        </p:nvSpPr>
        <p:spPr>
          <a:xfrm>
            <a:off x="3338667" y="249630"/>
            <a:ext cx="5514664" cy="5831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STATEMENT, MISSION, PRINCIPLES</a:t>
            </a:r>
          </a:p>
        </p:txBody>
      </p:sp>
      <p:sp>
        <p:nvSpPr>
          <p:cNvPr id="11" name="Subtitle 3">
            <a:extLst>
              <a:ext uri="{FF2B5EF4-FFF2-40B4-BE49-F238E27FC236}">
                <a16:creationId xmlns:a16="http://schemas.microsoft.com/office/drawing/2014/main" id="{658EB768-13C3-4EA7-8DF7-37E45248F85A}"/>
              </a:ext>
            </a:extLst>
          </p:cNvPr>
          <p:cNvSpPr txBox="1">
            <a:spLocks/>
          </p:cNvSpPr>
          <p:nvPr/>
        </p:nvSpPr>
        <p:spPr>
          <a:xfrm>
            <a:off x="4996000" y="2878304"/>
            <a:ext cx="1888436" cy="3430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Mission</a:t>
            </a:r>
          </a:p>
          <a:p>
            <a:endParaRPr lang="en-GB" sz="2000" b="1" dirty="0"/>
          </a:p>
        </p:txBody>
      </p:sp>
      <p:sp>
        <p:nvSpPr>
          <p:cNvPr id="12" name="Subtitle 3">
            <a:extLst>
              <a:ext uri="{FF2B5EF4-FFF2-40B4-BE49-F238E27FC236}">
                <a16:creationId xmlns:a16="http://schemas.microsoft.com/office/drawing/2014/main" id="{2481A843-9044-45C3-9903-5CB7A1DC0376}"/>
              </a:ext>
            </a:extLst>
          </p:cNvPr>
          <p:cNvSpPr txBox="1">
            <a:spLocks/>
          </p:cNvSpPr>
          <p:nvPr/>
        </p:nvSpPr>
        <p:spPr>
          <a:xfrm>
            <a:off x="4996000" y="4554209"/>
            <a:ext cx="1888436" cy="3430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Principles</a:t>
            </a:r>
          </a:p>
          <a:p>
            <a:endParaRPr lang="en-GB" sz="2000" b="1" dirty="0"/>
          </a:p>
        </p:txBody>
      </p:sp>
      <p:sp>
        <p:nvSpPr>
          <p:cNvPr id="13" name="Subtitle 3">
            <a:extLst>
              <a:ext uri="{FF2B5EF4-FFF2-40B4-BE49-F238E27FC236}">
                <a16:creationId xmlns:a16="http://schemas.microsoft.com/office/drawing/2014/main" id="{96536A57-F037-41C4-8AA5-948D8FD47CA9}"/>
              </a:ext>
            </a:extLst>
          </p:cNvPr>
          <p:cNvSpPr txBox="1">
            <a:spLocks/>
          </p:cNvSpPr>
          <p:nvPr/>
        </p:nvSpPr>
        <p:spPr>
          <a:xfrm>
            <a:off x="632717" y="4897290"/>
            <a:ext cx="10853533" cy="583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Hotel Chocolat principles are Innovation, Authenticity, Ethics </a:t>
            </a:r>
            <a:r>
              <a:rPr lang="en-GB" sz="1600" i="1" dirty="0"/>
              <a:t>( Founders: Agnus Thirlwell and Peter Harris)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8A826890-A93B-4824-BA55-41EDF0C16B9F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16" name="Subtitle 3">
            <a:extLst>
              <a:ext uri="{FF2B5EF4-FFF2-40B4-BE49-F238E27FC236}">
                <a16:creationId xmlns:a16="http://schemas.microsoft.com/office/drawing/2014/main" id="{EAA35176-EBBE-4005-AD5C-F642E17551EF}"/>
              </a:ext>
            </a:extLst>
          </p:cNvPr>
          <p:cNvSpPr txBox="1">
            <a:spLocks/>
          </p:cNvSpPr>
          <p:nvPr/>
        </p:nvSpPr>
        <p:spPr>
          <a:xfrm>
            <a:off x="5115267" y="1235556"/>
            <a:ext cx="1888436" cy="3430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Statement</a:t>
            </a:r>
          </a:p>
          <a:p>
            <a:endParaRPr lang="en-GB" sz="2000" b="1" dirty="0"/>
          </a:p>
        </p:txBody>
      </p:sp>
      <p:sp>
        <p:nvSpPr>
          <p:cNvPr id="17" name="Subtitle 3">
            <a:extLst>
              <a:ext uri="{FF2B5EF4-FFF2-40B4-BE49-F238E27FC236}">
                <a16:creationId xmlns:a16="http://schemas.microsoft.com/office/drawing/2014/main" id="{04692B5D-AFF6-41E0-B012-567D1EDFB969}"/>
              </a:ext>
            </a:extLst>
          </p:cNvPr>
          <p:cNvSpPr txBox="1">
            <a:spLocks/>
          </p:cNvSpPr>
          <p:nvPr/>
        </p:nvSpPr>
        <p:spPr>
          <a:xfrm>
            <a:off x="1441103" y="1695755"/>
            <a:ext cx="9501809" cy="58315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“ We`re also committed to using only real, natural ingredients – nothing artificial, ever” </a:t>
            </a:r>
            <a:r>
              <a:rPr lang="en-GB" sz="1600" i="1" dirty="0"/>
              <a:t>(Founders:  Agnus Thirlwell and Peter Harris)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2D1CAC-3324-4C6F-B043-41F0C9490836}"/>
              </a:ext>
            </a:extLst>
          </p:cNvPr>
          <p:cNvSpPr/>
          <p:nvPr/>
        </p:nvSpPr>
        <p:spPr>
          <a:xfrm>
            <a:off x="3418021" y="5944644"/>
            <a:ext cx="5044394" cy="3740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https://www.youtube.com/watch?v=LE77ldHwACA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3636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764" y="1481152"/>
            <a:ext cx="2372437" cy="43020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1475" y="172181"/>
            <a:ext cx="5751444" cy="430226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HOTEL CHOCOLAT  HISTORY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EBD583C-8381-4144-83E9-FBA95418957B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C7ED9A85-3825-4FC0-BE12-E7F6F4818D68}"/>
              </a:ext>
            </a:extLst>
          </p:cNvPr>
          <p:cNvSpPr/>
          <p:nvPr/>
        </p:nvSpPr>
        <p:spPr>
          <a:xfrm>
            <a:off x="3597963" y="737528"/>
            <a:ext cx="4996069" cy="5525819"/>
          </a:xfrm>
          <a:prstGeom prst="triangle">
            <a:avLst>
              <a:gd name="adj" fmla="val 49204"/>
            </a:avLst>
          </a:prstGeom>
          <a:noFill/>
          <a:ln w="28575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7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2400000" scaled="0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C8687D0-3CEF-4B23-81A5-F4586025D5D0}"/>
              </a:ext>
            </a:extLst>
          </p:cNvPr>
          <p:cNvCxnSpPr>
            <a:cxnSpLocks/>
          </p:cNvCxnSpPr>
          <p:nvPr/>
        </p:nvCxnSpPr>
        <p:spPr>
          <a:xfrm flipH="1">
            <a:off x="7456021" y="3781238"/>
            <a:ext cx="460063" cy="7058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B403C27-3ACE-4566-90AD-78CD57E8F0F5}"/>
              </a:ext>
            </a:extLst>
          </p:cNvPr>
          <p:cNvCxnSpPr>
            <a:cxnSpLocks/>
          </p:cNvCxnSpPr>
          <p:nvPr/>
        </p:nvCxnSpPr>
        <p:spPr>
          <a:xfrm flipV="1">
            <a:off x="4267200" y="4742649"/>
            <a:ext cx="3604591" cy="25807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4AE5A15-9F16-4F35-AE63-283188972FCF}"/>
              </a:ext>
            </a:extLst>
          </p:cNvPr>
          <p:cNvCxnSpPr>
            <a:cxnSpLocks/>
          </p:cNvCxnSpPr>
          <p:nvPr/>
        </p:nvCxnSpPr>
        <p:spPr>
          <a:xfrm>
            <a:off x="4598504" y="4157628"/>
            <a:ext cx="3048000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420CB6-7BED-4580-B19C-C94904131A8A}"/>
              </a:ext>
            </a:extLst>
          </p:cNvPr>
          <p:cNvCxnSpPr>
            <a:cxnSpLocks/>
          </p:cNvCxnSpPr>
          <p:nvPr/>
        </p:nvCxnSpPr>
        <p:spPr>
          <a:xfrm>
            <a:off x="4757530" y="3622309"/>
            <a:ext cx="2623931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3A26541-7948-4952-999A-073C7A30C7F0}"/>
              </a:ext>
            </a:extLst>
          </p:cNvPr>
          <p:cNvCxnSpPr>
            <a:cxnSpLocks/>
          </p:cNvCxnSpPr>
          <p:nvPr/>
        </p:nvCxnSpPr>
        <p:spPr>
          <a:xfrm>
            <a:off x="5009322" y="3095664"/>
            <a:ext cx="2133600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C1C5CA8-2A50-4896-B91C-BA06C52C6726}"/>
              </a:ext>
            </a:extLst>
          </p:cNvPr>
          <p:cNvCxnSpPr>
            <a:cxnSpLocks/>
          </p:cNvCxnSpPr>
          <p:nvPr/>
        </p:nvCxnSpPr>
        <p:spPr>
          <a:xfrm>
            <a:off x="5234539" y="2492623"/>
            <a:ext cx="1649897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CE43F2-853A-4B99-B52C-F692666E79A6}"/>
              </a:ext>
            </a:extLst>
          </p:cNvPr>
          <p:cNvCxnSpPr>
            <a:cxnSpLocks/>
          </p:cNvCxnSpPr>
          <p:nvPr/>
        </p:nvCxnSpPr>
        <p:spPr>
          <a:xfrm>
            <a:off x="3843130" y="5763080"/>
            <a:ext cx="4532244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A0BEEC6-BC71-4C0D-BABC-2AB363C8B469}"/>
              </a:ext>
            </a:extLst>
          </p:cNvPr>
          <p:cNvCxnSpPr>
            <a:cxnSpLocks/>
          </p:cNvCxnSpPr>
          <p:nvPr/>
        </p:nvCxnSpPr>
        <p:spPr>
          <a:xfrm flipV="1">
            <a:off x="4111201" y="5224208"/>
            <a:ext cx="4025634" cy="18452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39760DE-D5E0-4103-81D5-7272A237DD24}"/>
              </a:ext>
            </a:extLst>
          </p:cNvPr>
          <p:cNvSpPr txBox="1"/>
          <p:nvPr/>
        </p:nvSpPr>
        <p:spPr>
          <a:xfrm>
            <a:off x="5758069" y="5934800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1987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F078B32-430D-4055-AC9E-3DA081C5BB48}"/>
              </a:ext>
            </a:extLst>
          </p:cNvPr>
          <p:cNvSpPr txBox="1"/>
          <p:nvPr/>
        </p:nvSpPr>
        <p:spPr>
          <a:xfrm>
            <a:off x="5721560" y="5393748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1993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E467369-AB20-4823-909E-CD884466F470}"/>
              </a:ext>
            </a:extLst>
          </p:cNvPr>
          <p:cNvSpPr txBox="1"/>
          <p:nvPr/>
        </p:nvSpPr>
        <p:spPr>
          <a:xfrm>
            <a:off x="5721557" y="4373317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2004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79A371B-6473-473F-8BE3-EE3C7A39B0DE}"/>
              </a:ext>
            </a:extLst>
          </p:cNvPr>
          <p:cNvSpPr txBox="1"/>
          <p:nvPr/>
        </p:nvSpPr>
        <p:spPr>
          <a:xfrm>
            <a:off x="5721560" y="4873328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1999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C612236-8EC9-43F9-A746-17022C95C968}"/>
              </a:ext>
            </a:extLst>
          </p:cNvPr>
          <p:cNvSpPr txBox="1"/>
          <p:nvPr/>
        </p:nvSpPr>
        <p:spPr>
          <a:xfrm>
            <a:off x="5695116" y="2663835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2014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2240595-CE63-4E5C-BB5E-D044FF7F2D92}"/>
              </a:ext>
            </a:extLst>
          </p:cNvPr>
          <p:cNvSpPr txBox="1"/>
          <p:nvPr/>
        </p:nvSpPr>
        <p:spPr>
          <a:xfrm>
            <a:off x="5721560" y="3252977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2011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B56E3D6-0C3A-4DAE-8776-C29018501A00}"/>
              </a:ext>
            </a:extLst>
          </p:cNvPr>
          <p:cNvSpPr txBox="1"/>
          <p:nvPr/>
        </p:nvSpPr>
        <p:spPr>
          <a:xfrm>
            <a:off x="5721560" y="3788296"/>
            <a:ext cx="675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2006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4948FF6-5BED-4486-97B8-88760CD18CD3}"/>
              </a:ext>
            </a:extLst>
          </p:cNvPr>
          <p:cNvSpPr txBox="1"/>
          <p:nvPr/>
        </p:nvSpPr>
        <p:spPr>
          <a:xfrm>
            <a:off x="5423384" y="2001459"/>
            <a:ext cx="12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2012-2018</a:t>
            </a:r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51DCC11-2B04-462D-831A-EE43F6E0F857}"/>
              </a:ext>
            </a:extLst>
          </p:cNvPr>
          <p:cNvCxnSpPr>
            <a:cxnSpLocks/>
          </p:cNvCxnSpPr>
          <p:nvPr/>
        </p:nvCxnSpPr>
        <p:spPr>
          <a:xfrm>
            <a:off x="4597587" y="3252977"/>
            <a:ext cx="265961" cy="0"/>
          </a:xfrm>
          <a:prstGeom prst="straightConnector1">
            <a:avLst/>
          </a:prstGeom>
          <a:ln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541070ED-09A9-429D-AF50-65BC02E34367}"/>
              </a:ext>
            </a:extLst>
          </p:cNvPr>
          <p:cNvCxnSpPr>
            <a:cxnSpLocks/>
          </p:cNvCxnSpPr>
          <p:nvPr/>
        </p:nvCxnSpPr>
        <p:spPr>
          <a:xfrm flipH="1">
            <a:off x="6954147" y="2782389"/>
            <a:ext cx="347801" cy="0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C7267582-F452-4EE8-8B02-E133EA362A5B}"/>
              </a:ext>
            </a:extLst>
          </p:cNvPr>
          <p:cNvCxnSpPr>
            <a:cxnSpLocks/>
            <a:stCxn id="88" idx="3"/>
          </p:cNvCxnSpPr>
          <p:nvPr/>
        </p:nvCxnSpPr>
        <p:spPr>
          <a:xfrm>
            <a:off x="3971059" y="4485328"/>
            <a:ext cx="329271" cy="27038"/>
          </a:xfrm>
          <a:prstGeom prst="straightConnector1">
            <a:avLst/>
          </a:prstGeom>
          <a:ln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1BF0F8CB-99F8-4599-B11D-D0F7B2112D33}"/>
              </a:ext>
            </a:extLst>
          </p:cNvPr>
          <p:cNvCxnSpPr>
            <a:cxnSpLocks/>
          </p:cNvCxnSpPr>
          <p:nvPr/>
        </p:nvCxnSpPr>
        <p:spPr>
          <a:xfrm flipH="1">
            <a:off x="7969103" y="4873328"/>
            <a:ext cx="454173" cy="0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7CD827D9-85EB-4DD4-ACFA-64E6BAA9903F}"/>
              </a:ext>
            </a:extLst>
          </p:cNvPr>
          <p:cNvCxnSpPr>
            <a:cxnSpLocks/>
          </p:cNvCxnSpPr>
          <p:nvPr/>
        </p:nvCxnSpPr>
        <p:spPr>
          <a:xfrm>
            <a:off x="3597963" y="5472989"/>
            <a:ext cx="344556" cy="0"/>
          </a:xfrm>
          <a:prstGeom prst="straightConnector1">
            <a:avLst/>
          </a:prstGeom>
          <a:ln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8D675512-7139-4D54-9024-82B78F84ED16}"/>
              </a:ext>
            </a:extLst>
          </p:cNvPr>
          <p:cNvCxnSpPr>
            <a:cxnSpLocks/>
          </p:cNvCxnSpPr>
          <p:nvPr/>
        </p:nvCxnSpPr>
        <p:spPr>
          <a:xfrm flipH="1">
            <a:off x="8421753" y="5934800"/>
            <a:ext cx="344557" cy="0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24C527EC-2F70-473E-AB2C-5AD8724261DE}"/>
              </a:ext>
            </a:extLst>
          </p:cNvPr>
          <p:cNvCxnSpPr>
            <a:cxnSpLocks/>
          </p:cNvCxnSpPr>
          <p:nvPr/>
        </p:nvCxnSpPr>
        <p:spPr>
          <a:xfrm>
            <a:off x="5234539" y="2022623"/>
            <a:ext cx="202027" cy="0"/>
          </a:xfrm>
          <a:prstGeom prst="straightConnector1">
            <a:avLst/>
          </a:prstGeom>
          <a:ln>
            <a:solidFill>
              <a:srgbClr val="FF0000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id="{E27F579D-8181-4553-B9D5-412935AE6559}"/>
              </a:ext>
            </a:extLst>
          </p:cNvPr>
          <p:cNvSpPr/>
          <p:nvPr/>
        </p:nvSpPr>
        <p:spPr>
          <a:xfrm>
            <a:off x="8759686" y="5675058"/>
            <a:ext cx="3154017" cy="659253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Angus Thirlwell and Peter Harris founded “ The Mint Marketing” selling package of mint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4D2724D-4B3E-44D0-B222-06A204A0E230}"/>
              </a:ext>
            </a:extLst>
          </p:cNvPr>
          <p:cNvSpPr/>
          <p:nvPr/>
        </p:nvSpPr>
        <p:spPr>
          <a:xfrm>
            <a:off x="1008542" y="5227059"/>
            <a:ext cx="2547866" cy="566257"/>
          </a:xfrm>
          <a:prstGeom prst="rect">
            <a:avLst/>
          </a:pr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0000"/>
                </a:solidFill>
              </a:rPr>
              <a:t>Change the name “Choc Express” and selling chocolate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7183332-116C-4464-9280-9210732532BC}"/>
              </a:ext>
            </a:extLst>
          </p:cNvPr>
          <p:cNvSpPr/>
          <p:nvPr/>
        </p:nvSpPr>
        <p:spPr>
          <a:xfrm>
            <a:off x="8400114" y="4590199"/>
            <a:ext cx="3314808" cy="566257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Create their “ Chocolate Testing Club”, at this moment has 55,000 members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FD5A7CEF-7243-4AE1-A2C4-C028BA146B0C}"/>
              </a:ext>
            </a:extLst>
          </p:cNvPr>
          <p:cNvSpPr/>
          <p:nvPr/>
        </p:nvSpPr>
        <p:spPr>
          <a:xfrm>
            <a:off x="1423193" y="4202199"/>
            <a:ext cx="2547866" cy="566257"/>
          </a:xfrm>
          <a:prstGeom prst="rect">
            <a:avLst/>
          </a:pr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0000"/>
                </a:solidFill>
              </a:rPr>
              <a:t>Change the name “Hotel Chocolat”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D97CF2A-6B61-4DFF-BD5B-611668890228}"/>
              </a:ext>
            </a:extLst>
          </p:cNvPr>
          <p:cNvSpPr/>
          <p:nvPr/>
        </p:nvSpPr>
        <p:spPr>
          <a:xfrm>
            <a:off x="7924023" y="3498109"/>
            <a:ext cx="3850119" cy="566257"/>
          </a:xfrm>
          <a:prstGeom prst="rect">
            <a:avLst/>
          </a:prstGeom>
          <a:noFill/>
          <a:ln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Purchase the 250 years old cocoa plantation “ </a:t>
            </a:r>
            <a:r>
              <a:rPr lang="en-GB" sz="1400" dirty="0" err="1">
                <a:solidFill>
                  <a:schemeClr val="tx1"/>
                </a:solidFill>
              </a:rPr>
              <a:t>Rabot</a:t>
            </a:r>
            <a:r>
              <a:rPr lang="en-GB" sz="1400" dirty="0">
                <a:solidFill>
                  <a:schemeClr val="tx1"/>
                </a:solidFill>
              </a:rPr>
              <a:t> Estate” in Saint Lucia, the Caribbean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7F11138C-169C-4CCD-B217-C011806FD6D8}"/>
              </a:ext>
            </a:extLst>
          </p:cNvPr>
          <p:cNvSpPr/>
          <p:nvPr/>
        </p:nvSpPr>
        <p:spPr>
          <a:xfrm>
            <a:off x="796665" y="3011450"/>
            <a:ext cx="3800922" cy="566257"/>
          </a:xfrm>
          <a:prstGeom prst="rect">
            <a:avLst/>
          </a:pr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0000"/>
                </a:solidFill>
              </a:rPr>
              <a:t>Open hotel Boucan, spa, restaurant on their cocoa plantation, in Saint Lucia, the Caribbean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FF90311B-9024-484F-8F6E-AD7E14336198}"/>
              </a:ext>
            </a:extLst>
          </p:cNvPr>
          <p:cNvSpPr/>
          <p:nvPr/>
        </p:nvSpPr>
        <p:spPr>
          <a:xfrm>
            <a:off x="7297019" y="2479527"/>
            <a:ext cx="3309724" cy="566257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Open School of Chocolate in London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33DA3AEC-25C7-454C-9904-D47EAF7CFC57}"/>
              </a:ext>
            </a:extLst>
          </p:cNvPr>
          <p:cNvSpPr/>
          <p:nvPr/>
        </p:nvSpPr>
        <p:spPr>
          <a:xfrm>
            <a:off x="1074996" y="1709162"/>
            <a:ext cx="4159543" cy="566257"/>
          </a:xfrm>
          <a:prstGeom prst="rect">
            <a:avLst/>
          </a:pr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rgbClr val="FF0000"/>
                </a:solidFill>
              </a:rPr>
              <a:t>Each year earned different awards for different products including “ Academy Chocolate Award”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413EDC47-6D19-49A9-BD7E-B2CF2603408D}"/>
              </a:ext>
            </a:extLst>
          </p:cNvPr>
          <p:cNvCxnSpPr>
            <a:cxnSpLocks/>
          </p:cNvCxnSpPr>
          <p:nvPr/>
        </p:nvCxnSpPr>
        <p:spPr>
          <a:xfrm>
            <a:off x="5589477" y="1736365"/>
            <a:ext cx="887131" cy="3544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>
            <a:extLst>
              <a:ext uri="{FF2B5EF4-FFF2-40B4-BE49-F238E27FC236}">
                <a16:creationId xmlns:a16="http://schemas.microsoft.com/office/drawing/2014/main" id="{3068B5D1-3452-47BD-834A-8C9D17A88711}"/>
              </a:ext>
            </a:extLst>
          </p:cNvPr>
          <p:cNvSpPr txBox="1"/>
          <p:nvPr/>
        </p:nvSpPr>
        <p:spPr>
          <a:xfrm>
            <a:off x="5644666" y="1265932"/>
            <a:ext cx="9587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Present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33D9B42F-7E45-47E6-A517-45C13E4903C9}"/>
              </a:ext>
            </a:extLst>
          </p:cNvPr>
          <p:cNvSpPr/>
          <p:nvPr/>
        </p:nvSpPr>
        <p:spPr>
          <a:xfrm>
            <a:off x="6650508" y="934319"/>
            <a:ext cx="4744822" cy="566257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104 UK stores, 9 international stores (Hong Kong, USA, Japan, Scandinavia, Spain) , 1 Boucan Hotel &amp; Cocoa Estate</a:t>
            </a:r>
          </a:p>
        </p:txBody>
      </p: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EF6EBB-1992-4843-9A32-4DEC9857B3B6}"/>
              </a:ext>
            </a:extLst>
          </p:cNvPr>
          <p:cNvCxnSpPr>
            <a:cxnSpLocks/>
          </p:cNvCxnSpPr>
          <p:nvPr/>
        </p:nvCxnSpPr>
        <p:spPr>
          <a:xfrm flipH="1">
            <a:off x="6302707" y="1223506"/>
            <a:ext cx="347801" cy="0"/>
          </a:xfrm>
          <a:prstGeom prst="straightConnector1">
            <a:avLst/>
          </a:prstGeom>
          <a:ln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6F85582-8607-4EB0-B5F3-E9D32940309F}"/>
              </a:ext>
            </a:extLst>
          </p:cNvPr>
          <p:cNvSpPr txBox="1"/>
          <p:nvPr/>
        </p:nvSpPr>
        <p:spPr>
          <a:xfrm>
            <a:off x="9330531" y="6459371"/>
            <a:ext cx="26558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(www.hotelchocolat.com)</a:t>
            </a:r>
          </a:p>
        </p:txBody>
      </p:sp>
    </p:spTree>
    <p:extLst>
      <p:ext uri="{BB962C8B-B14F-4D97-AF65-F5344CB8AC3E}">
        <p14:creationId xmlns:p14="http://schemas.microsoft.com/office/powerpoint/2010/main" val="3309514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38BF3-B4F4-454F-A2E7-1453AA0CF9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6745" y="3363120"/>
            <a:ext cx="3889513" cy="47783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lgerian" panose="04020705040A02060702" pitchFamily="82" charset="0"/>
              </a:rPr>
              <a:t>SWOT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11" name="Subtitle 10">
            <a:extLst>
              <a:ext uri="{FF2B5EF4-FFF2-40B4-BE49-F238E27FC236}">
                <a16:creationId xmlns:a16="http://schemas.microsoft.com/office/drawing/2014/main" id="{91B47FED-093A-4180-A2E0-62BA610BA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01552" y="2093414"/>
            <a:ext cx="1868556" cy="496416"/>
          </a:xfrm>
        </p:spPr>
        <p:txBody>
          <a:bodyPr/>
          <a:lstStyle/>
          <a:p>
            <a:r>
              <a:rPr lang="en-GB" dirty="0"/>
              <a:t>STRENGHTS</a:t>
            </a:r>
          </a:p>
        </p:txBody>
      </p:sp>
      <p:sp>
        <p:nvSpPr>
          <p:cNvPr id="12" name="Subtitle 10">
            <a:extLst>
              <a:ext uri="{FF2B5EF4-FFF2-40B4-BE49-F238E27FC236}">
                <a16:creationId xmlns:a16="http://schemas.microsoft.com/office/drawing/2014/main" id="{B35DD09C-71EF-4A97-82F7-9C14A932D7BB}"/>
              </a:ext>
            </a:extLst>
          </p:cNvPr>
          <p:cNvSpPr txBox="1">
            <a:spLocks/>
          </p:cNvSpPr>
          <p:nvPr/>
        </p:nvSpPr>
        <p:spPr>
          <a:xfrm>
            <a:off x="2156358" y="4740695"/>
            <a:ext cx="1868556" cy="496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THREATS</a:t>
            </a:r>
          </a:p>
        </p:txBody>
      </p:sp>
      <p:sp>
        <p:nvSpPr>
          <p:cNvPr id="13" name="Subtitle 10">
            <a:extLst>
              <a:ext uri="{FF2B5EF4-FFF2-40B4-BE49-F238E27FC236}">
                <a16:creationId xmlns:a16="http://schemas.microsoft.com/office/drawing/2014/main" id="{EEFF0512-0105-4592-96D0-A1417CAAD7A0}"/>
              </a:ext>
            </a:extLst>
          </p:cNvPr>
          <p:cNvSpPr txBox="1">
            <a:spLocks/>
          </p:cNvSpPr>
          <p:nvPr/>
        </p:nvSpPr>
        <p:spPr>
          <a:xfrm>
            <a:off x="8167086" y="4959010"/>
            <a:ext cx="1868556" cy="49641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OPPORTUNITIES</a:t>
            </a:r>
          </a:p>
        </p:txBody>
      </p:sp>
      <p:sp>
        <p:nvSpPr>
          <p:cNvPr id="14" name="Subtitle 10">
            <a:extLst>
              <a:ext uri="{FF2B5EF4-FFF2-40B4-BE49-F238E27FC236}">
                <a16:creationId xmlns:a16="http://schemas.microsoft.com/office/drawing/2014/main" id="{DAE222FD-31AF-44EA-AE34-E8EB911A612B}"/>
              </a:ext>
            </a:extLst>
          </p:cNvPr>
          <p:cNvSpPr txBox="1">
            <a:spLocks/>
          </p:cNvSpPr>
          <p:nvPr/>
        </p:nvSpPr>
        <p:spPr>
          <a:xfrm>
            <a:off x="8167086" y="2061152"/>
            <a:ext cx="1868556" cy="496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WEAKNESSES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A424E0-04B8-491A-BDAE-C5524BA4FE66}"/>
              </a:ext>
            </a:extLst>
          </p:cNvPr>
          <p:cNvCxnSpPr>
            <a:cxnSpLocks/>
          </p:cNvCxnSpPr>
          <p:nvPr/>
        </p:nvCxnSpPr>
        <p:spPr>
          <a:xfrm flipV="1">
            <a:off x="7068412" y="2496021"/>
            <a:ext cx="1098674" cy="619931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13AD5FE-A854-421F-AFA9-D349AD3BE9D9}"/>
              </a:ext>
            </a:extLst>
          </p:cNvPr>
          <p:cNvCxnSpPr>
            <a:cxnSpLocks/>
          </p:cNvCxnSpPr>
          <p:nvPr/>
        </p:nvCxnSpPr>
        <p:spPr>
          <a:xfrm flipH="1">
            <a:off x="3882683" y="3991344"/>
            <a:ext cx="1715182" cy="595490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427A394-6EE9-40EF-9ACB-C1CE103983F1}"/>
              </a:ext>
            </a:extLst>
          </p:cNvPr>
          <p:cNvCxnSpPr>
            <a:cxnSpLocks/>
          </p:cNvCxnSpPr>
          <p:nvPr/>
        </p:nvCxnSpPr>
        <p:spPr>
          <a:xfrm>
            <a:off x="7160969" y="3918046"/>
            <a:ext cx="1006117" cy="793795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9BC2B4B-244B-4F82-9C46-E23B50C2C121}"/>
              </a:ext>
            </a:extLst>
          </p:cNvPr>
          <p:cNvCxnSpPr>
            <a:cxnSpLocks/>
          </p:cNvCxnSpPr>
          <p:nvPr/>
        </p:nvCxnSpPr>
        <p:spPr>
          <a:xfrm flipH="1" flipV="1">
            <a:off x="4344279" y="2496021"/>
            <a:ext cx="1356136" cy="606805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43AED7A5-3B33-4C66-9396-76062D72AE65}"/>
              </a:ext>
            </a:extLst>
          </p:cNvPr>
          <p:cNvSpPr/>
          <p:nvPr/>
        </p:nvSpPr>
        <p:spPr>
          <a:xfrm>
            <a:off x="4651514" y="3052689"/>
            <a:ext cx="3028170" cy="914400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gradFill flip="none" rotWithShape="1">
              <a:gsLst>
                <a:gs pos="0">
                  <a:schemeClr val="accent4">
                    <a:lumMod val="0"/>
                    <a:lumOff val="100000"/>
                  </a:schemeClr>
                </a:gs>
                <a:gs pos="35000">
                  <a:schemeClr val="accent4">
                    <a:lumMod val="0"/>
                    <a:lumOff val="100000"/>
                  </a:schemeClr>
                </a:gs>
                <a:gs pos="100000">
                  <a:schemeClr val="accent4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A2EF408-F852-4118-ADE5-27E884256790}"/>
              </a:ext>
            </a:extLst>
          </p:cNvPr>
          <p:cNvSpPr/>
          <p:nvPr/>
        </p:nvSpPr>
        <p:spPr>
          <a:xfrm>
            <a:off x="8167086" y="1802925"/>
            <a:ext cx="2146161" cy="914400"/>
          </a:xfrm>
          <a:prstGeom prst="ellipse">
            <a:avLst/>
          </a:prstGeom>
          <a:solidFill>
            <a:schemeClr val="bg1">
              <a:alpha val="35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047489A0-FCF2-44CD-828F-A6C5B8285273}"/>
              </a:ext>
            </a:extLst>
          </p:cNvPr>
          <p:cNvSpPr/>
          <p:nvPr/>
        </p:nvSpPr>
        <p:spPr>
          <a:xfrm>
            <a:off x="7948971" y="4702342"/>
            <a:ext cx="2086671" cy="914400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7FFE3540-822E-485F-B7AE-13A62A9C63DA}"/>
              </a:ext>
            </a:extLst>
          </p:cNvPr>
          <p:cNvSpPr/>
          <p:nvPr/>
        </p:nvSpPr>
        <p:spPr>
          <a:xfrm>
            <a:off x="2123714" y="1917562"/>
            <a:ext cx="2146161" cy="914400"/>
          </a:xfrm>
          <a:prstGeom prst="ellipse">
            <a:avLst/>
          </a:prstGeom>
          <a:solidFill>
            <a:schemeClr val="bg1">
              <a:alpha val="29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58EE20F5-5886-4A18-8511-4897954749E5}"/>
              </a:ext>
            </a:extLst>
          </p:cNvPr>
          <p:cNvSpPr/>
          <p:nvPr/>
        </p:nvSpPr>
        <p:spPr>
          <a:xfrm>
            <a:off x="1941528" y="4572894"/>
            <a:ext cx="2146160" cy="914400"/>
          </a:xfrm>
          <a:prstGeom prst="ellipse">
            <a:avLst/>
          </a:prstGeom>
          <a:solidFill>
            <a:schemeClr val="bg1">
              <a:alpha val="22000"/>
            </a:schemeClr>
          </a:soli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FD8019A9-A63B-4DEC-A205-1F4BFE63ACE8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7090B6-179B-4476-BEEF-57972E049A32}"/>
              </a:ext>
            </a:extLst>
          </p:cNvPr>
          <p:cNvSpPr txBox="1"/>
          <p:nvPr/>
        </p:nvSpPr>
        <p:spPr>
          <a:xfrm>
            <a:off x="10035642" y="6401038"/>
            <a:ext cx="20235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(Hooley, G. J., et al, 2012)</a:t>
            </a:r>
          </a:p>
        </p:txBody>
      </p:sp>
    </p:spTree>
    <p:extLst>
      <p:ext uri="{BB962C8B-B14F-4D97-AF65-F5344CB8AC3E}">
        <p14:creationId xmlns:p14="http://schemas.microsoft.com/office/powerpoint/2010/main" val="1951780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9661" y="245171"/>
            <a:ext cx="5499652" cy="482092"/>
          </a:xfrm>
          <a:solidFill>
            <a:schemeClr val="bg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STRENGHTS  &amp; WEAKNESSES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DB50FFD-97BC-4275-A06A-2F895C842E6F}"/>
              </a:ext>
            </a:extLst>
          </p:cNvPr>
          <p:cNvSpPr txBox="1">
            <a:spLocks/>
          </p:cNvSpPr>
          <p:nvPr/>
        </p:nvSpPr>
        <p:spPr>
          <a:xfrm>
            <a:off x="5208035" y="6487196"/>
            <a:ext cx="1702906" cy="251266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8C65D7-B4E1-497D-8963-B8528AE407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748336"/>
              </p:ext>
            </p:extLst>
          </p:nvPr>
        </p:nvGraphicFramePr>
        <p:xfrm>
          <a:off x="619470" y="1802296"/>
          <a:ext cx="10880034" cy="3799902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623197">
                  <a:extLst>
                    <a:ext uri="{9D8B030D-6E8A-4147-A177-3AD203B41FA5}">
                      <a16:colId xmlns:a16="http://schemas.microsoft.com/office/drawing/2014/main" val="2495879072"/>
                    </a:ext>
                  </a:extLst>
                </a:gridCol>
                <a:gridCol w="6256837">
                  <a:extLst>
                    <a:ext uri="{9D8B030D-6E8A-4147-A177-3AD203B41FA5}">
                      <a16:colId xmlns:a16="http://schemas.microsoft.com/office/drawing/2014/main" val="2912632546"/>
                    </a:ext>
                  </a:extLst>
                </a:gridCol>
              </a:tblGrid>
              <a:tr h="412635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STRENGHTS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WEAKNESSES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073289"/>
                  </a:ext>
                </a:extLst>
              </a:tr>
              <a:tr h="37428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Control over the whole production chain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 level of investment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2013065"/>
                  </a:ext>
                </a:extLst>
              </a:tr>
              <a:tr h="7485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 quality of the product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Reduce advertising off / online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7305338"/>
                  </a:ext>
                </a:extLst>
              </a:tr>
              <a:tr h="767282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Engaged </a:t>
                      </a: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Ethic</a:t>
                      </a: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Program (2002), environment protection, work life balance of the farmers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 price of the product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51910229"/>
                  </a:ext>
                </a:extLst>
              </a:tr>
              <a:tr h="7485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Innovation</a:t>
                      </a: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and high customer satisfaction and loyalty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Their sales decreased because they have not changed their methods to attract new customers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9402986"/>
                  </a:ext>
                </a:extLst>
              </a:tr>
              <a:tr h="7485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Authenticity</a:t>
                      </a: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: 400 recipes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475567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6085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48607" y="320640"/>
            <a:ext cx="6294782" cy="477836"/>
          </a:xfrm>
          <a:solidFill>
            <a:schemeClr val="bg1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 &amp;  THREATHS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3EE1684-399B-4313-97C6-EAA7BF333E8C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C1A655F-9C49-4347-810E-34880372F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344272"/>
              </p:ext>
            </p:extLst>
          </p:nvPr>
        </p:nvGraphicFramePr>
        <p:xfrm>
          <a:off x="1457325" y="1944598"/>
          <a:ext cx="9391650" cy="3258826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695825">
                  <a:extLst>
                    <a:ext uri="{9D8B030D-6E8A-4147-A177-3AD203B41FA5}">
                      <a16:colId xmlns:a16="http://schemas.microsoft.com/office/drawing/2014/main" val="1854132630"/>
                    </a:ext>
                  </a:extLst>
                </a:gridCol>
                <a:gridCol w="4695825">
                  <a:extLst>
                    <a:ext uri="{9D8B030D-6E8A-4147-A177-3AD203B41FA5}">
                      <a16:colId xmlns:a16="http://schemas.microsoft.com/office/drawing/2014/main" val="1149418628"/>
                    </a:ext>
                  </a:extLst>
                </a:gridCol>
              </a:tblGrid>
              <a:tr h="560946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OPPORTUNITIES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THREATS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3025425"/>
                  </a:ext>
                </a:extLst>
              </a:tr>
              <a:tr h="53423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Create online and offline campaigns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Increase competition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8472780"/>
                  </a:ext>
                </a:extLst>
              </a:tr>
              <a:tr h="106846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Relocate the manufacturing production on low cost countries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Brexit impact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985975"/>
                  </a:ext>
                </a:extLst>
              </a:tr>
              <a:tr h="1095179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Increase the accessibility to their products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 changing customer taste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1157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88794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A424E0-04B8-491A-BDAE-C5524BA4FE66}"/>
              </a:ext>
            </a:extLst>
          </p:cNvPr>
          <p:cNvCxnSpPr>
            <a:cxnSpLocks/>
          </p:cNvCxnSpPr>
          <p:nvPr/>
        </p:nvCxnSpPr>
        <p:spPr>
          <a:xfrm flipV="1">
            <a:off x="7068412" y="2496021"/>
            <a:ext cx="1098674" cy="619931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13AD5FE-A854-421F-AFA9-D349AD3BE9D9}"/>
              </a:ext>
            </a:extLst>
          </p:cNvPr>
          <p:cNvCxnSpPr>
            <a:cxnSpLocks/>
          </p:cNvCxnSpPr>
          <p:nvPr/>
        </p:nvCxnSpPr>
        <p:spPr>
          <a:xfrm flipH="1">
            <a:off x="3882683" y="3991344"/>
            <a:ext cx="1715182" cy="595490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427A394-6EE9-40EF-9ACB-C1CE103983F1}"/>
              </a:ext>
            </a:extLst>
          </p:cNvPr>
          <p:cNvCxnSpPr>
            <a:cxnSpLocks/>
          </p:cNvCxnSpPr>
          <p:nvPr/>
        </p:nvCxnSpPr>
        <p:spPr>
          <a:xfrm>
            <a:off x="7160969" y="3918046"/>
            <a:ext cx="1006117" cy="793795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9BC2B4B-244B-4F82-9C46-E23B50C2C121}"/>
              </a:ext>
            </a:extLst>
          </p:cNvPr>
          <p:cNvCxnSpPr>
            <a:cxnSpLocks/>
          </p:cNvCxnSpPr>
          <p:nvPr/>
        </p:nvCxnSpPr>
        <p:spPr>
          <a:xfrm flipH="1" flipV="1">
            <a:off x="4344279" y="2496021"/>
            <a:ext cx="1356136" cy="606805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43AED7A5-3B33-4C66-9396-76062D72AE65}"/>
              </a:ext>
            </a:extLst>
          </p:cNvPr>
          <p:cNvSpPr/>
          <p:nvPr/>
        </p:nvSpPr>
        <p:spPr>
          <a:xfrm>
            <a:off x="4557230" y="3111203"/>
            <a:ext cx="3028170" cy="914400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gradFill flip="none" rotWithShape="1">
              <a:gsLst>
                <a:gs pos="0">
                  <a:schemeClr val="accent2">
                    <a:lumMod val="0"/>
                    <a:lumOff val="100000"/>
                  </a:schemeClr>
                </a:gs>
                <a:gs pos="35000">
                  <a:schemeClr val="accent2">
                    <a:lumMod val="0"/>
                    <a:lumOff val="100000"/>
                  </a:schemeClr>
                </a:gs>
                <a:gs pos="100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Algerian" panose="04020705040A02060702" pitchFamily="82" charset="0"/>
              </a:rPr>
              <a:t>PESTEL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0A2EF408-F852-4118-ADE5-27E884256790}"/>
              </a:ext>
            </a:extLst>
          </p:cNvPr>
          <p:cNvSpPr/>
          <p:nvPr/>
        </p:nvSpPr>
        <p:spPr>
          <a:xfrm>
            <a:off x="8240456" y="1825235"/>
            <a:ext cx="2437810" cy="914400"/>
          </a:xfrm>
          <a:prstGeom prst="ellipse">
            <a:avLst/>
          </a:prstGeom>
          <a:solidFill>
            <a:schemeClr val="bg1">
              <a:alpha val="35000"/>
            </a:schemeClr>
          </a:solidFill>
          <a:ln>
            <a:gradFill flip="none" rotWithShape="1">
              <a:gsLst>
                <a:gs pos="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047489A0-FCF2-44CD-828F-A6C5B8285273}"/>
              </a:ext>
            </a:extLst>
          </p:cNvPr>
          <p:cNvSpPr/>
          <p:nvPr/>
        </p:nvSpPr>
        <p:spPr>
          <a:xfrm>
            <a:off x="8167086" y="4768187"/>
            <a:ext cx="2086671" cy="914400"/>
          </a:xfrm>
          <a:prstGeom prst="ellipse">
            <a:avLst/>
          </a:prstGeom>
          <a:solidFill>
            <a:schemeClr val="bg1">
              <a:alpha val="11000"/>
            </a:schemeClr>
          </a:solidFill>
          <a:ln>
            <a:gradFill flip="none" rotWithShape="1">
              <a:gsLst>
                <a:gs pos="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7FFE3540-822E-485F-B7AE-13A62A9C63DA}"/>
              </a:ext>
            </a:extLst>
          </p:cNvPr>
          <p:cNvSpPr/>
          <p:nvPr/>
        </p:nvSpPr>
        <p:spPr>
          <a:xfrm>
            <a:off x="1784111" y="1825235"/>
            <a:ext cx="2146161" cy="914400"/>
          </a:xfrm>
          <a:prstGeom prst="ellipse">
            <a:avLst/>
          </a:prstGeom>
          <a:solidFill>
            <a:schemeClr val="bg1">
              <a:alpha val="29000"/>
            </a:schemeClr>
          </a:solidFill>
          <a:ln>
            <a:gradFill flip="none" rotWithShape="1">
              <a:gsLst>
                <a:gs pos="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58EE20F5-5886-4A18-8511-4897954749E5}"/>
              </a:ext>
            </a:extLst>
          </p:cNvPr>
          <p:cNvSpPr/>
          <p:nvPr/>
        </p:nvSpPr>
        <p:spPr>
          <a:xfrm>
            <a:off x="4922252" y="729576"/>
            <a:ext cx="2146160" cy="914400"/>
          </a:xfrm>
          <a:prstGeom prst="ellipse">
            <a:avLst/>
          </a:prstGeom>
          <a:solidFill>
            <a:schemeClr val="bg1">
              <a:alpha val="22000"/>
            </a:schemeClr>
          </a:solidFill>
          <a:ln>
            <a:gradFill flip="none" rotWithShape="1">
              <a:gsLst>
                <a:gs pos="6100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9EA34EF-75F8-4FC9-9C15-580D5C778524}"/>
              </a:ext>
            </a:extLst>
          </p:cNvPr>
          <p:cNvSpPr/>
          <p:nvPr/>
        </p:nvSpPr>
        <p:spPr>
          <a:xfrm>
            <a:off x="869294" y="4494606"/>
            <a:ext cx="3028169" cy="914400"/>
          </a:xfrm>
          <a:prstGeom prst="ellipse">
            <a:avLst/>
          </a:prstGeom>
          <a:solidFill>
            <a:schemeClr val="bg1">
              <a:alpha val="22000"/>
            </a:schemeClr>
          </a:solidFill>
          <a:ln>
            <a:gradFill flip="none" rotWithShape="1">
              <a:gsLst>
                <a:gs pos="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22A48FE-DC3F-4139-9ABE-ADE8486D12FE}"/>
              </a:ext>
            </a:extLst>
          </p:cNvPr>
          <p:cNvSpPr/>
          <p:nvPr/>
        </p:nvSpPr>
        <p:spPr>
          <a:xfrm>
            <a:off x="4557230" y="5095850"/>
            <a:ext cx="3028169" cy="914400"/>
          </a:xfrm>
          <a:prstGeom prst="ellipse">
            <a:avLst/>
          </a:prstGeom>
          <a:solidFill>
            <a:schemeClr val="bg1">
              <a:alpha val="22000"/>
            </a:schemeClr>
          </a:solidFill>
          <a:ln>
            <a:gradFill flip="none" rotWithShape="1">
              <a:gsLst>
                <a:gs pos="0">
                  <a:schemeClr val="accent6">
                    <a:lumMod val="5000"/>
                    <a:lumOff val="95000"/>
                  </a:schemeClr>
                </a:gs>
                <a:gs pos="74000">
                  <a:schemeClr val="accent6">
                    <a:lumMod val="45000"/>
                    <a:lumOff val="55000"/>
                  </a:schemeClr>
                </a:gs>
                <a:gs pos="83000">
                  <a:schemeClr val="accent6">
                    <a:lumMod val="45000"/>
                    <a:lumOff val="55000"/>
                  </a:schemeClr>
                </a:gs>
                <a:gs pos="100000">
                  <a:schemeClr val="accent6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46A3114-D957-4FCF-91AC-50CFFF2CF116}"/>
              </a:ext>
            </a:extLst>
          </p:cNvPr>
          <p:cNvCxnSpPr>
            <a:cxnSpLocks/>
          </p:cNvCxnSpPr>
          <p:nvPr/>
        </p:nvCxnSpPr>
        <p:spPr>
          <a:xfrm flipV="1">
            <a:off x="6114422" y="1898484"/>
            <a:ext cx="0" cy="1081824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845D0224-AE70-440C-977D-184105E3380E}"/>
              </a:ext>
            </a:extLst>
          </p:cNvPr>
          <p:cNvCxnSpPr>
            <a:cxnSpLocks/>
          </p:cNvCxnSpPr>
          <p:nvPr/>
        </p:nvCxnSpPr>
        <p:spPr>
          <a:xfrm>
            <a:off x="6120695" y="4025603"/>
            <a:ext cx="0" cy="926203"/>
          </a:xfrm>
          <a:prstGeom prst="straightConnector1">
            <a:avLst/>
          </a:prstGeom>
          <a:ln cmpd="dbl">
            <a:solidFill>
              <a:schemeClr val="tx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itle 1">
            <a:extLst>
              <a:ext uri="{FF2B5EF4-FFF2-40B4-BE49-F238E27FC236}">
                <a16:creationId xmlns:a16="http://schemas.microsoft.com/office/drawing/2014/main" id="{6BC3F2C0-556F-4296-A051-4AC5A22F5C25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B678AA-A639-4C0C-AEF9-074F7BA37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0740" y="6189257"/>
            <a:ext cx="2048434" cy="38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6257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40476" y="205410"/>
            <a:ext cx="5438023" cy="54340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POLITICAL  &amp; ECONOMICAL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60E738-C10D-4D1F-8E81-DA0FEC5F60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972703"/>
              </p:ext>
            </p:extLst>
          </p:nvPr>
        </p:nvGraphicFramePr>
        <p:xfrm>
          <a:off x="1524000" y="1423599"/>
          <a:ext cx="9555505" cy="4153677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525979">
                  <a:extLst>
                    <a:ext uri="{9D8B030D-6E8A-4147-A177-3AD203B41FA5}">
                      <a16:colId xmlns:a16="http://schemas.microsoft.com/office/drawing/2014/main" val="2743572428"/>
                    </a:ext>
                  </a:extLst>
                </a:gridCol>
                <a:gridCol w="5029526">
                  <a:extLst>
                    <a:ext uri="{9D8B030D-6E8A-4147-A177-3AD203B41FA5}">
                      <a16:colId xmlns:a16="http://schemas.microsoft.com/office/drawing/2014/main" val="2863804392"/>
                    </a:ext>
                  </a:extLst>
                </a:gridCol>
              </a:tblGrid>
              <a:tr h="3035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POLITICAL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ECONOMICAL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3127464"/>
                  </a:ext>
                </a:extLst>
              </a:tr>
              <a:tr h="1156262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Brexit impact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UK currency is losing power due political changes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1087936"/>
                  </a:ext>
                </a:extLst>
              </a:tr>
              <a:tr h="89753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 </a:t>
                      </a:r>
                      <a:r>
                        <a:rPr lang="en-GB" sz="20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governemnts</a:t>
                      </a: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political impact  from different countries where they operate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 market ( see EU market) or market barriers (post Brexit situation)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079186"/>
                  </a:ext>
                </a:extLst>
              </a:tr>
              <a:tr h="598359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Global trade agreements or restrictions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Pressure of shareholders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792327"/>
                  </a:ext>
                </a:extLst>
              </a:tr>
              <a:tr h="119671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Corruption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Long term agreements with the cocoa suppliers, over the cocoa price,  reduce the risk to increase the final product price, in time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0622616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EC4CFA8E-FDF5-46D5-B5A8-1907E3E6C69B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30205281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54624" y="221740"/>
            <a:ext cx="6082748" cy="47783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SOCIAL &amp; TECHNOLOGICAL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772CB6-7D46-48D0-A54C-BEE0DFCB2E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602930"/>
              </p:ext>
            </p:extLst>
          </p:nvPr>
        </p:nvGraphicFramePr>
        <p:xfrm>
          <a:off x="1322153" y="1614719"/>
          <a:ext cx="9547694" cy="3987479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773847">
                  <a:extLst>
                    <a:ext uri="{9D8B030D-6E8A-4147-A177-3AD203B41FA5}">
                      <a16:colId xmlns:a16="http://schemas.microsoft.com/office/drawing/2014/main" val="1245258522"/>
                    </a:ext>
                  </a:extLst>
                </a:gridCol>
                <a:gridCol w="4773847">
                  <a:extLst>
                    <a:ext uri="{9D8B030D-6E8A-4147-A177-3AD203B41FA5}">
                      <a16:colId xmlns:a16="http://schemas.microsoft.com/office/drawing/2014/main" val="3207524220"/>
                    </a:ext>
                  </a:extLst>
                </a:gridCol>
              </a:tblGrid>
              <a:tr h="34602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SOCIAL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TECHNOLOGICAL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03997"/>
                  </a:ext>
                </a:extLst>
              </a:tr>
              <a:tr h="65908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 level of unemployment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Technology improvements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1712355"/>
                  </a:ext>
                </a:extLst>
              </a:tr>
              <a:tr h="988632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Culture (share believes and attitudets of their customers from Asia (Hong Kong, USA, Copehagen)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Production automation 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72031352"/>
                  </a:ext>
                </a:extLst>
              </a:tr>
              <a:tr h="65908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Demographic change - spending change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Low control of the negative online publicity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1657681"/>
                  </a:ext>
                </a:extLst>
              </a:tr>
              <a:tr h="1334653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Health consciousness : concerns to health, caring about health, enaganging in searching for health information, valuing healthy conditions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535419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82548C6D-55C5-407A-9F2E-7EADEA8281B8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134132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9911" y="205410"/>
            <a:ext cx="5632173" cy="553514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 &amp; LEGAL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3A79999-3AAB-43C6-AE0E-744F37731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264729"/>
              </p:ext>
            </p:extLst>
          </p:nvPr>
        </p:nvGraphicFramePr>
        <p:xfrm>
          <a:off x="1722537" y="1600200"/>
          <a:ext cx="8746920" cy="3872948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4373460">
                  <a:extLst>
                    <a:ext uri="{9D8B030D-6E8A-4147-A177-3AD203B41FA5}">
                      <a16:colId xmlns:a16="http://schemas.microsoft.com/office/drawing/2014/main" val="3163156741"/>
                    </a:ext>
                  </a:extLst>
                </a:gridCol>
                <a:gridCol w="4373460">
                  <a:extLst>
                    <a:ext uri="{9D8B030D-6E8A-4147-A177-3AD203B41FA5}">
                      <a16:colId xmlns:a16="http://schemas.microsoft.com/office/drawing/2014/main" val="683535795"/>
                    </a:ext>
                  </a:extLst>
                </a:gridCol>
              </a:tblGrid>
              <a:tr h="50204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ENVIRONMENTAL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LEGAL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223334"/>
                  </a:ext>
                </a:extLst>
              </a:tr>
              <a:tr h="956284">
                <a:tc>
                  <a:txBody>
                    <a:bodyPr/>
                    <a:lstStyle/>
                    <a:p>
                      <a:pPr algn="l" fontAlgn="b"/>
                      <a:r>
                        <a:rPr lang="fr-FR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Climate change - cocoa production/ distribution impact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Pollution regulations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3376916"/>
                  </a:ext>
                </a:extLst>
              </a:tr>
              <a:tr h="143442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Waste management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Different financial and contractual  regulations on the countries they are acting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5702189"/>
                  </a:ext>
                </a:extLst>
              </a:tr>
              <a:tr h="980191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Alternative energy - they are positive over the Green Product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Data Protection law  (recipes content, customer data, online sales)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0736064"/>
                  </a:ext>
                </a:extLst>
              </a:tr>
            </a:tbl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D8B22AB7-31FE-4673-90EB-F834B0878BB0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25075044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BB303A5-00DF-4D93-9A5F-308CB76DA436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80B967B-53C0-402F-A191-7F27164E32C2}"/>
              </a:ext>
            </a:extLst>
          </p:cNvPr>
          <p:cNvSpPr/>
          <p:nvPr/>
        </p:nvSpPr>
        <p:spPr>
          <a:xfrm>
            <a:off x="2067339" y="2553547"/>
            <a:ext cx="8315737" cy="1750906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gradFill flip="none" rotWithShape="1">
              <a:gsLst>
                <a:gs pos="0">
                  <a:schemeClr val="accent2">
                    <a:lumMod val="0"/>
                    <a:lumOff val="100000"/>
                  </a:schemeClr>
                </a:gs>
                <a:gs pos="35000">
                  <a:schemeClr val="accent2">
                    <a:lumMod val="0"/>
                    <a:lumOff val="100000"/>
                  </a:schemeClr>
                </a:gs>
                <a:gs pos="100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Where and How the value is created within that experience in the customer`s journey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9B5033-3B12-4B9F-860F-1E8F9839BD57}"/>
              </a:ext>
            </a:extLst>
          </p:cNvPr>
          <p:cNvSpPr txBox="1"/>
          <p:nvPr/>
        </p:nvSpPr>
        <p:spPr>
          <a:xfrm>
            <a:off x="10035642" y="6401038"/>
            <a:ext cx="21273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(Halvorsrud, R, et al, 2016)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9E213-7608-4AC4-940A-77B733AD9D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0009" y="5410157"/>
            <a:ext cx="2048434" cy="38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2323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AED4047C-82CB-4CC5-91B8-CC316D2C3D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63888" y="205410"/>
            <a:ext cx="5791200" cy="492884"/>
          </a:xfrm>
        </p:spPr>
        <p:txBody>
          <a:bodyPr/>
          <a:lstStyle/>
          <a:p>
            <a:r>
              <a:rPr lang="en-GB" b="1" dirty="0"/>
              <a:t>Customer Journey – Created Value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0982CE0-2649-41F7-A2B6-50FD2103278C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2" name="Hexagon 1">
            <a:extLst>
              <a:ext uri="{FF2B5EF4-FFF2-40B4-BE49-F238E27FC236}">
                <a16:creationId xmlns:a16="http://schemas.microsoft.com/office/drawing/2014/main" id="{83FBCF8C-FC50-4CCA-AE68-C38B50AC7E2E}"/>
              </a:ext>
            </a:extLst>
          </p:cNvPr>
          <p:cNvSpPr/>
          <p:nvPr/>
        </p:nvSpPr>
        <p:spPr>
          <a:xfrm>
            <a:off x="3900194" y="1943139"/>
            <a:ext cx="4318587" cy="3257621"/>
          </a:xfrm>
          <a:prstGeom prst="hexagon">
            <a:avLst/>
          </a:prstGeom>
          <a:noFill/>
          <a:ln w="28575"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6ED16E-AAE6-4CE8-AD30-E5D0CB8FB3F7}"/>
              </a:ext>
            </a:extLst>
          </p:cNvPr>
          <p:cNvSpPr/>
          <p:nvPr/>
        </p:nvSpPr>
        <p:spPr>
          <a:xfrm>
            <a:off x="590470" y="3207209"/>
            <a:ext cx="3309724" cy="702281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2004 Change the name “ Hotel Chocolate”  able to “ transport the customer to another place”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AB8BB0A-3372-4DBE-B673-C13CD66AB417}"/>
              </a:ext>
            </a:extLst>
          </p:cNvPr>
          <p:cNvSpPr/>
          <p:nvPr/>
        </p:nvSpPr>
        <p:spPr>
          <a:xfrm>
            <a:off x="361496" y="5190215"/>
            <a:ext cx="4318587" cy="823965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1999 Create “Chocolate Testing Club” – now 55,000 members , who monthly receive the new recipes of chocolate to taste and score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B5F4C8-086A-4897-9BFB-BCDFD3D4465F}"/>
              </a:ext>
            </a:extLst>
          </p:cNvPr>
          <p:cNvSpPr/>
          <p:nvPr/>
        </p:nvSpPr>
        <p:spPr>
          <a:xfrm>
            <a:off x="7422796" y="5233686"/>
            <a:ext cx="3309724" cy="566257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Customer feedback is CRUCIAL  for Hotel Chocolat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74476C-A58D-4639-98CF-3AE7BDF40EF2}"/>
              </a:ext>
            </a:extLst>
          </p:cNvPr>
          <p:cNvSpPr/>
          <p:nvPr/>
        </p:nvSpPr>
        <p:spPr>
          <a:xfrm>
            <a:off x="7422796" y="1253843"/>
            <a:ext cx="3309724" cy="692713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Marketing is  CENTER POINT for Hotel Chocolat global development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2C6006-D5CF-4BFA-95CD-F89DEFFF52BC}"/>
              </a:ext>
            </a:extLst>
          </p:cNvPr>
          <p:cNvSpPr/>
          <p:nvPr/>
        </p:nvSpPr>
        <p:spPr>
          <a:xfrm>
            <a:off x="8218781" y="3020212"/>
            <a:ext cx="3309724" cy="1076276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Marketing team include internal marketing team, product developer, chocolate makers and shops team that provide the customers feedback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DF04740-97CB-4A5D-8840-919D204F0F0F}"/>
              </a:ext>
            </a:extLst>
          </p:cNvPr>
          <p:cNvSpPr/>
          <p:nvPr/>
        </p:nvSpPr>
        <p:spPr>
          <a:xfrm>
            <a:off x="1370359" y="1253467"/>
            <a:ext cx="3309724" cy="690049"/>
          </a:xfrm>
          <a:prstGeom prst="rect">
            <a:avLst/>
          </a:prstGeom>
          <a:noFill/>
          <a:ln>
            <a:solidFill>
              <a:srgbClr val="00B05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The website provide an unique experience, there is a single customer journey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4F9D794-7300-4217-8079-E7024E6916F2}"/>
              </a:ext>
            </a:extLst>
          </p:cNvPr>
          <p:cNvSpPr/>
          <p:nvPr/>
        </p:nvSpPr>
        <p:spPr>
          <a:xfrm>
            <a:off x="4196746" y="3020212"/>
            <a:ext cx="368829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        </a:t>
            </a:r>
            <a:r>
              <a:rPr lang="en-GB" sz="2800" b="1" i="1" dirty="0"/>
              <a:t>Hotel Chocolat  </a:t>
            </a:r>
          </a:p>
          <a:p>
            <a:r>
              <a:rPr lang="en-GB" sz="1600" i="1" dirty="0"/>
              <a:t>“The ambient marketing is the smartest marketing of all “ ( co-founder A. Thirlwell)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0121993-ED97-424F-BD1E-F7CA942BF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5791" y="616404"/>
            <a:ext cx="3798506" cy="688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695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0982CE0-2649-41F7-A2B6-50FD2103278C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B96532F-E3A6-4982-90CD-D1A96C922C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0016568"/>
              </p:ext>
            </p:extLst>
          </p:nvPr>
        </p:nvGraphicFramePr>
        <p:xfrm>
          <a:off x="891139" y="357808"/>
          <a:ext cx="10336695" cy="5883964"/>
        </p:xfrm>
        <a:graphic>
          <a:graphicData uri="http://schemas.openxmlformats.org/drawingml/2006/table">
            <a:tbl>
              <a:tblPr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1831095">
                  <a:extLst>
                    <a:ext uri="{9D8B030D-6E8A-4147-A177-3AD203B41FA5}">
                      <a16:colId xmlns:a16="http://schemas.microsoft.com/office/drawing/2014/main" val="1579880380"/>
                    </a:ext>
                  </a:extLst>
                </a:gridCol>
                <a:gridCol w="4250757">
                  <a:extLst>
                    <a:ext uri="{9D8B030D-6E8A-4147-A177-3AD203B41FA5}">
                      <a16:colId xmlns:a16="http://schemas.microsoft.com/office/drawing/2014/main" val="1038867315"/>
                    </a:ext>
                  </a:extLst>
                </a:gridCol>
                <a:gridCol w="4254843">
                  <a:extLst>
                    <a:ext uri="{9D8B030D-6E8A-4147-A177-3AD203B41FA5}">
                      <a16:colId xmlns:a16="http://schemas.microsoft.com/office/drawing/2014/main" val="2279868687"/>
                    </a:ext>
                  </a:extLst>
                </a:gridCol>
              </a:tblGrid>
              <a:tr h="565996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WHERE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CC99">
                            <a:tint val="66000"/>
                            <a:satMod val="160000"/>
                          </a:srgbClr>
                        </a:gs>
                        <a:gs pos="50000">
                          <a:srgbClr val="00CC99">
                            <a:tint val="44500"/>
                            <a:satMod val="160000"/>
                          </a:srgbClr>
                        </a:gs>
                        <a:gs pos="100000">
                          <a:srgbClr val="00CC99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CC99">
                            <a:tint val="66000"/>
                            <a:satMod val="160000"/>
                          </a:srgbClr>
                        </a:gs>
                        <a:gs pos="50000">
                          <a:srgbClr val="00CC99">
                            <a:tint val="44500"/>
                            <a:satMod val="160000"/>
                          </a:srgbClr>
                        </a:gs>
                        <a:gs pos="100000">
                          <a:srgbClr val="00CC99">
                            <a:tint val="23500"/>
                            <a:satMod val="160000"/>
                          </a:srgb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80126435"/>
                  </a:ext>
                </a:extLst>
              </a:tr>
              <a:tr h="590885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 point contact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Face to face (shop, café, hotel)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 interact with the customers in a professional manner  / in store experience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7071674"/>
                  </a:ext>
                </a:extLst>
              </a:tr>
              <a:tr h="5908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Online( website, wholesale)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Offered chocolate samples to the potential customers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3273401"/>
                  </a:ext>
                </a:extLst>
              </a:tr>
              <a:tr h="29544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Social interaction (word of mouth)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1601804"/>
                  </a:ext>
                </a:extLst>
              </a:tr>
              <a:tr h="295443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Search and research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Online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Transparent with their product ingredient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6774787"/>
                  </a:ext>
                </a:extLst>
              </a:tr>
              <a:tr h="5908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 store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They use multiple platforms (search engines,subscriptions,)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5010181"/>
                  </a:ext>
                </a:extLst>
              </a:tr>
              <a:tr h="5908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Recommendations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They share their positive attitude towards environment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357054"/>
                  </a:ext>
                </a:extLst>
              </a:tr>
              <a:tr h="590885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Purchase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Store, café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Engaging and maintaining relation with the customer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9956412"/>
                  </a:ext>
                </a:extLst>
              </a:tr>
              <a:tr h="5908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Restaurant, hotel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Trainned staff-professional customer interaction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50230344"/>
                  </a:ext>
                </a:extLst>
              </a:tr>
              <a:tr h="29544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Large variety of products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6380275"/>
                  </a:ext>
                </a:extLst>
              </a:tr>
              <a:tr h="295443">
                <a:tc rowSpan="3">
                  <a:txBody>
                    <a:bodyPr/>
                    <a:lstStyle/>
                    <a:p>
                      <a:pPr algn="ctr" fontAlgn="ctr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Experience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Customer service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Professionalism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5269618"/>
                  </a:ext>
                </a:extLst>
              </a:tr>
              <a:tr h="29544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Expectations vs price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Good quality of services and products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57279988"/>
                  </a:ext>
                </a:extLst>
              </a:tr>
              <a:tr h="29544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Reviews and recommendations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High customer loyalty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0484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64751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EFB99FC6-EAB4-4F07-AA42-9E3F4D2C173B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B548E6C-A289-4623-B772-9892EDC32361}"/>
              </a:ext>
            </a:extLst>
          </p:cNvPr>
          <p:cNvSpPr/>
          <p:nvPr/>
        </p:nvSpPr>
        <p:spPr>
          <a:xfrm>
            <a:off x="2617302" y="2569303"/>
            <a:ext cx="6957391" cy="1862269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solidFill>
              <a:srgbClr val="CC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5356917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6746" y="379828"/>
            <a:ext cx="4201665" cy="544542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AA9CA2A-EA8E-4124-A04E-FE1ED0CC1D08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B70F3C1D-637B-4473-8AB5-AA92D14AE477}"/>
              </a:ext>
            </a:extLst>
          </p:cNvPr>
          <p:cNvSpPr/>
          <p:nvPr/>
        </p:nvSpPr>
        <p:spPr>
          <a:xfrm>
            <a:off x="3548404" y="2468392"/>
            <a:ext cx="5022166" cy="2253768"/>
          </a:xfrm>
          <a:prstGeom prst="diamond">
            <a:avLst/>
          </a:prstGeom>
          <a:solidFill>
            <a:schemeClr val="bg1"/>
          </a:solidFill>
          <a:ln w="38100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/>
              <a:t>Re</a:t>
            </a:r>
            <a:r>
              <a:rPr lang="en-GB" b="1" dirty="0" err="1">
                <a:solidFill>
                  <a:schemeClr val="tx1"/>
                </a:solidFill>
              </a:rPr>
              <a:t>RECOMMENDATIONS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581D40-C916-464D-9312-FD0AFF137A10}"/>
              </a:ext>
            </a:extLst>
          </p:cNvPr>
          <p:cNvSpPr/>
          <p:nvPr/>
        </p:nvSpPr>
        <p:spPr>
          <a:xfrm>
            <a:off x="238680" y="4757196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Increase the online and offline campaigns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0393F3-2CC3-467F-A764-F653CB5732D7}"/>
              </a:ext>
            </a:extLst>
          </p:cNvPr>
          <p:cNvSpPr/>
          <p:nvPr/>
        </p:nvSpPr>
        <p:spPr>
          <a:xfrm>
            <a:off x="238680" y="2174814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They should create products for selling in the supermarkets – to make the products more accessible to the customers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36C12F-6A88-4EAA-A9D9-F9038E6FDF1D}"/>
              </a:ext>
            </a:extLst>
          </p:cNvPr>
          <p:cNvSpPr/>
          <p:nvPr/>
        </p:nvSpPr>
        <p:spPr>
          <a:xfrm>
            <a:off x="4465698" y="1064640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Create their own mobile application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FDBB47-00F2-463C-B4E9-17F4DDD33127}"/>
              </a:ext>
            </a:extLst>
          </p:cNvPr>
          <p:cNvSpPr/>
          <p:nvPr/>
        </p:nvSpPr>
        <p:spPr>
          <a:xfrm>
            <a:off x="8398411" y="4669381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Develop manufacturing sites in countries where the production price is lower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79463A-2EDE-432E-A518-3BBF74626373}"/>
              </a:ext>
            </a:extLst>
          </p:cNvPr>
          <p:cNvSpPr/>
          <p:nvPr/>
        </p:nvSpPr>
        <p:spPr>
          <a:xfrm>
            <a:off x="4404625" y="5449909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Develop a strategy to avoid Brexit economical implications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C14352-02C6-45BD-974C-6F068D93990A}"/>
              </a:ext>
            </a:extLst>
          </p:cNvPr>
          <p:cNvSpPr/>
          <p:nvPr/>
        </p:nvSpPr>
        <p:spPr>
          <a:xfrm>
            <a:off x="8643596" y="2122035"/>
            <a:ext cx="3309724" cy="692713"/>
          </a:xfrm>
          <a:prstGeom prst="rect">
            <a:avLst/>
          </a:prstGeom>
          <a:noFill/>
          <a:ln w="28575">
            <a:solidFill>
              <a:srgbClr val="CC00CC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The brand to be promoted more aggressive and not only in the United Kingdom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440D46D-86D5-4CAC-AAFB-B6410E9E314C}"/>
              </a:ext>
            </a:extLst>
          </p:cNvPr>
          <p:cNvCxnSpPr>
            <a:cxnSpLocks/>
            <a:endCxn id="12" idx="3"/>
          </p:cNvCxnSpPr>
          <p:nvPr/>
        </p:nvCxnSpPr>
        <p:spPr>
          <a:xfrm flipH="1" flipV="1">
            <a:off x="3548404" y="2521171"/>
            <a:ext cx="1133794" cy="532004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198F569-822B-4B5D-B7C9-9F375BB47C30}"/>
              </a:ext>
            </a:extLst>
          </p:cNvPr>
          <p:cNvCxnSpPr>
            <a:cxnSpLocks/>
          </p:cNvCxnSpPr>
          <p:nvPr/>
        </p:nvCxnSpPr>
        <p:spPr>
          <a:xfrm flipV="1">
            <a:off x="7509803" y="2620792"/>
            <a:ext cx="1286193" cy="476853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5ECA803-EF66-4742-90BE-2AA8AF9D7A37}"/>
              </a:ext>
            </a:extLst>
          </p:cNvPr>
          <p:cNvCxnSpPr>
            <a:cxnSpLocks/>
          </p:cNvCxnSpPr>
          <p:nvPr/>
        </p:nvCxnSpPr>
        <p:spPr>
          <a:xfrm flipH="1">
            <a:off x="2792096" y="3990474"/>
            <a:ext cx="1612529" cy="766722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77FE7FE-7538-4FDA-A200-CCD0C2EC7A03}"/>
              </a:ext>
            </a:extLst>
          </p:cNvPr>
          <p:cNvCxnSpPr>
            <a:cxnSpLocks/>
          </p:cNvCxnSpPr>
          <p:nvPr/>
        </p:nvCxnSpPr>
        <p:spPr>
          <a:xfrm flipV="1">
            <a:off x="6069977" y="1757353"/>
            <a:ext cx="0" cy="664099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A56E94E-196E-4585-9E04-BB58961CB171}"/>
              </a:ext>
            </a:extLst>
          </p:cNvPr>
          <p:cNvCxnSpPr>
            <a:cxnSpLocks/>
          </p:cNvCxnSpPr>
          <p:nvPr/>
        </p:nvCxnSpPr>
        <p:spPr>
          <a:xfrm>
            <a:off x="7714349" y="4043253"/>
            <a:ext cx="1612531" cy="626128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530D2A8-8800-41A9-8A94-34AFD7896FFA}"/>
              </a:ext>
            </a:extLst>
          </p:cNvPr>
          <p:cNvCxnSpPr>
            <a:cxnSpLocks/>
            <a:endCxn id="15" idx="0"/>
          </p:cNvCxnSpPr>
          <p:nvPr/>
        </p:nvCxnSpPr>
        <p:spPr>
          <a:xfrm>
            <a:off x="6059487" y="4726578"/>
            <a:ext cx="0" cy="723331"/>
          </a:xfrm>
          <a:prstGeom prst="straightConnector1">
            <a:avLst/>
          </a:prstGeom>
          <a:ln w="3175">
            <a:solidFill>
              <a:srgbClr val="CC00CC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3283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EFB99FC6-EAB4-4F07-AA42-9E3F4D2C173B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B548E6C-A289-4623-B772-9892EDC32361}"/>
              </a:ext>
            </a:extLst>
          </p:cNvPr>
          <p:cNvSpPr/>
          <p:nvPr/>
        </p:nvSpPr>
        <p:spPr>
          <a:xfrm>
            <a:off x="3856312" y="2769213"/>
            <a:ext cx="4406350" cy="1777410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2985241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6745" y="301319"/>
            <a:ext cx="4004718" cy="544542"/>
          </a:xfr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10000">
                <a:srgbClr val="FFCCFF">
                  <a:shade val="67500"/>
                  <a:satMod val="115000"/>
                </a:srgbClr>
              </a:gs>
              <a:gs pos="38000">
                <a:srgbClr val="FFCCFF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75AB4AD-2184-49E7-BD19-1150D6356A46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691C32-443B-41E9-B63F-849771CBD668}"/>
              </a:ext>
            </a:extLst>
          </p:cNvPr>
          <p:cNvSpPr txBox="1"/>
          <p:nvPr/>
        </p:nvSpPr>
        <p:spPr>
          <a:xfrm>
            <a:off x="636104" y="924370"/>
            <a:ext cx="102306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Hotel Chocolat creates an unique experience over chocolate values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Hotel Chocolat changed the world perception over British Chocolate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have a good customer approach, outstanding product quality, delivery punctuality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Their permanent focus on the Customer Journey, makes the company profitable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Their decision to sale only through their network shops, even if it is safer, does not help the brand to be known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They should take more risks over the worldwide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935812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C1247FC6-4466-45BB-9FAF-AD4C8B2DC615}"/>
              </a:ext>
            </a:extLst>
          </p:cNvPr>
          <p:cNvSpPr/>
          <p:nvPr/>
        </p:nvSpPr>
        <p:spPr>
          <a:xfrm>
            <a:off x="3856311" y="2618923"/>
            <a:ext cx="5208175" cy="1763030"/>
          </a:xfrm>
          <a:prstGeom prst="ellipse">
            <a:avLst/>
          </a:prstGeom>
          <a:solidFill>
            <a:schemeClr val="bg1">
              <a:alpha val="21000"/>
            </a:schemeClr>
          </a:solidFill>
          <a:ln>
            <a:gradFill flip="none" rotWithShape="1">
              <a:gsLst>
                <a:gs pos="0">
                  <a:schemeClr val="accent2">
                    <a:lumMod val="0"/>
                    <a:lumOff val="100000"/>
                  </a:schemeClr>
                </a:gs>
                <a:gs pos="35000">
                  <a:schemeClr val="accent2">
                    <a:lumMod val="0"/>
                    <a:lumOff val="100000"/>
                  </a:schemeClr>
                </a:gs>
                <a:gs pos="100000">
                  <a:schemeClr val="accent2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tx1"/>
                </a:solidFill>
              </a:rPr>
              <a:t>REFERENCE LIST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47DD57-75F0-4825-9211-AC1A539FF0E4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20461227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224" y="348838"/>
            <a:ext cx="10944225" cy="5985287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 LIST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000" dirty="0">
                <a:cs typeface="Times New Roman" panose="02020603050405020304" pitchFamily="18" charset="0"/>
              </a:rPr>
              <a:t>1. Baker, M., 2004, Marketing Theory, London, Thomson Learning</a:t>
            </a:r>
          </a:p>
          <a:p>
            <a:pPr lvl="0" algn="l"/>
            <a:r>
              <a:rPr lang="en-GB" sz="2000" dirty="0">
                <a:solidFill>
                  <a:prstClr val="black"/>
                </a:solidFill>
              </a:rPr>
              <a:t>2. </a:t>
            </a:r>
            <a:r>
              <a:rPr lang="en-GB" sz="2000" dirty="0" err="1">
                <a:solidFill>
                  <a:prstClr val="black"/>
                </a:solidFill>
              </a:rPr>
              <a:t>Følstad</a:t>
            </a:r>
            <a:r>
              <a:rPr lang="en-GB" sz="2000" dirty="0">
                <a:solidFill>
                  <a:prstClr val="black"/>
                </a:solidFill>
              </a:rPr>
              <a:t>, A. and </a:t>
            </a:r>
            <a:r>
              <a:rPr lang="en-GB" sz="2000" dirty="0" err="1">
                <a:solidFill>
                  <a:prstClr val="black"/>
                </a:solidFill>
              </a:rPr>
              <a:t>Kvale</a:t>
            </a:r>
            <a:r>
              <a:rPr lang="en-GB" sz="2000" dirty="0">
                <a:solidFill>
                  <a:prstClr val="black"/>
                </a:solidFill>
              </a:rPr>
              <a:t>, K. (2018). Customer journeys: a systematic literature review. </a:t>
            </a:r>
            <a:r>
              <a:rPr lang="en-GB" sz="2000" i="1" dirty="0">
                <a:solidFill>
                  <a:prstClr val="black"/>
                </a:solidFill>
              </a:rPr>
              <a:t>Journal of Service      Theory and Practice</a:t>
            </a:r>
            <a:r>
              <a:rPr lang="en-GB" sz="2000" dirty="0">
                <a:solidFill>
                  <a:prstClr val="black"/>
                </a:solidFill>
              </a:rPr>
              <a:t>, 28(2), pp.196-227.</a:t>
            </a:r>
            <a:endParaRPr lang="en-GB" sz="2000" dirty="0">
              <a:cs typeface="Times New Roman" panose="02020603050405020304" pitchFamily="18" charset="0"/>
            </a:endParaRPr>
          </a:p>
          <a:p>
            <a:pPr algn="l"/>
            <a:r>
              <a:rPr lang="en-GB" sz="2000" dirty="0">
                <a:cs typeface="Times New Roman" panose="02020603050405020304" pitchFamily="18" charset="0"/>
              </a:rPr>
              <a:t>3. Hooley, G. J., Piercy, N. and </a:t>
            </a:r>
            <a:r>
              <a:rPr lang="en-GB" sz="2000" dirty="0" err="1">
                <a:cs typeface="Times New Roman" panose="02020603050405020304" pitchFamily="18" charset="0"/>
              </a:rPr>
              <a:t>Nicoulaud</a:t>
            </a:r>
            <a:r>
              <a:rPr lang="en-GB" sz="2000" dirty="0">
                <a:cs typeface="Times New Roman" panose="02020603050405020304" pitchFamily="18" charset="0"/>
              </a:rPr>
              <a:t>, B., 2012, Marketing Strategy and Competitive Positioning, 5</a:t>
            </a:r>
            <a:r>
              <a:rPr lang="en-GB" sz="2000" baseline="30000" dirty="0">
                <a:cs typeface="Times New Roman" panose="02020603050405020304" pitchFamily="18" charset="0"/>
              </a:rPr>
              <a:t>th</a:t>
            </a:r>
            <a:r>
              <a:rPr lang="en-GB" sz="2000" dirty="0">
                <a:cs typeface="Times New Roman" panose="02020603050405020304" pitchFamily="18" charset="0"/>
              </a:rPr>
              <a:t> Edition</a:t>
            </a:r>
          </a:p>
          <a:p>
            <a:pPr algn="l"/>
            <a:r>
              <a:rPr lang="en-GB" sz="2000" dirty="0">
                <a:cs typeface="Times New Roman" panose="02020603050405020304" pitchFamily="18" charset="0"/>
              </a:rPr>
              <a:t>4. Hotelchocolat.com. (2018). [online] Available at: </a:t>
            </a:r>
            <a:r>
              <a:rPr lang="en-GB" sz="2000" u="sng" dirty="0"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https://www.hotelchocolat.com/on/demandware.static/-/Sites-HotelChocolat-Library/default/dw4b0a9416/Annual%20Report%20FY18%2019th%20October%202018.pdf</a:t>
            </a:r>
            <a:r>
              <a:rPr lang="en-GB" sz="2000" dirty="0">
                <a:cs typeface="Times New Roman" panose="02020603050405020304" pitchFamily="18" charset="0"/>
              </a:rPr>
              <a:t> [Accessed 11 Aug. 2019].</a:t>
            </a:r>
          </a:p>
          <a:p>
            <a:pPr algn="l"/>
            <a:r>
              <a:rPr lang="en-GB" sz="2000" dirty="0">
                <a:cs typeface="Times New Roman" panose="02020603050405020304" pitchFamily="18" charset="0"/>
              </a:rPr>
              <a:t>5. Hotelchocolat.com. (2019). </a:t>
            </a:r>
            <a:r>
              <a:rPr lang="en-GB" sz="2000" i="1" dirty="0">
                <a:cs typeface="Times New Roman" panose="02020603050405020304" pitchFamily="18" charset="0"/>
              </a:rPr>
              <a:t>Read About Our Ethics and Sustainability Work - Hotel </a:t>
            </a:r>
            <a:r>
              <a:rPr lang="en-GB" sz="2000" i="1" dirty="0" err="1">
                <a:cs typeface="Times New Roman" panose="02020603050405020304" pitchFamily="18" charset="0"/>
              </a:rPr>
              <a:t>Chocolat</a:t>
            </a:r>
            <a:r>
              <a:rPr lang="en-GB" sz="2000" dirty="0">
                <a:cs typeface="Times New Roman" panose="02020603050405020304" pitchFamily="18" charset="0"/>
              </a:rPr>
              <a:t>. [online] Available </a:t>
            </a:r>
            <a:r>
              <a:rPr lang="en-GB" sz="2000" dirty="0" err="1">
                <a:cs typeface="Times New Roman" panose="02020603050405020304" pitchFamily="18" charset="0"/>
              </a:rPr>
              <a:t>at:</a:t>
            </a:r>
            <a:r>
              <a:rPr lang="en-GB" sz="2000" u="sng" dirty="0" err="1"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2000" u="sng" dirty="0"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://www.hotelchocolat.com/uk/help/corporate-responsibility.html</a:t>
            </a:r>
            <a:r>
              <a:rPr lang="en-GB" sz="2000" dirty="0">
                <a:cs typeface="Times New Roman" panose="02020603050405020304" pitchFamily="18" charset="0"/>
              </a:rPr>
              <a:t> [Accessed 12 Aug. 2019].</a:t>
            </a:r>
          </a:p>
          <a:p>
            <a:pPr algn="l"/>
            <a:r>
              <a:rPr lang="en-GB" sz="2000" dirty="0">
                <a:cs typeface="Times New Roman" panose="02020603050405020304" pitchFamily="18" charset="0"/>
              </a:rPr>
              <a:t>6. Hotelchocolat.com. (2019). </a:t>
            </a:r>
            <a:r>
              <a:rPr lang="en-GB" sz="2000" i="1" dirty="0">
                <a:cs typeface="Times New Roman" panose="02020603050405020304" pitchFamily="18" charset="0"/>
              </a:rPr>
              <a:t>Our Story - Find Out About Hotel </a:t>
            </a:r>
            <a:r>
              <a:rPr lang="en-GB" sz="2000" i="1" dirty="0" err="1">
                <a:cs typeface="Times New Roman" panose="02020603050405020304" pitchFamily="18" charset="0"/>
              </a:rPr>
              <a:t>Chocolat</a:t>
            </a:r>
            <a:r>
              <a:rPr lang="en-GB" sz="2000" dirty="0">
                <a:cs typeface="Times New Roman" panose="02020603050405020304" pitchFamily="18" charset="0"/>
              </a:rPr>
              <a:t>. [online] Available at: </a:t>
            </a:r>
            <a:r>
              <a:rPr lang="en-GB" sz="2000" u="sng" dirty="0"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https://www.hotelchocolat.com/uk/engaged-ethics/our-people/Our-Story.html</a:t>
            </a:r>
            <a:r>
              <a:rPr lang="en-GB" sz="2000" dirty="0">
                <a:cs typeface="Times New Roman" panose="02020603050405020304" pitchFamily="18" charset="0"/>
              </a:rPr>
              <a:t> [Accessed 12 Aug. 2019].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D5F974D-E96C-47F3-95A6-97D04E270A36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5130628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F90D0A1-808D-4BCB-A0AC-E7CB3960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6745" y="1255802"/>
            <a:ext cx="3798506" cy="68879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7F95C6E-4CA9-431C-8454-0BC7043594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885" y="510772"/>
            <a:ext cx="10944225" cy="5636809"/>
          </a:xfrm>
        </p:spPr>
        <p:txBody>
          <a:bodyPr>
            <a:noAutofit/>
          </a:bodyPr>
          <a:lstStyle/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    </a:t>
            </a:r>
            <a:r>
              <a:rPr lang="en-GB" sz="2800" b="1" dirty="0">
                <a:cs typeface="Arial" panose="020B0604020202020204" pitchFamily="34" charset="0"/>
              </a:rPr>
              <a:t>REFERENCE  LIST</a:t>
            </a:r>
          </a:p>
          <a:p>
            <a:pPr lvl="0" algn="l"/>
            <a:endParaRPr lang="en-GB" sz="2000" dirty="0">
              <a:solidFill>
                <a:prstClr val="black"/>
              </a:solidFill>
              <a:cs typeface="Times New Roman" panose="02020603050405020304" pitchFamily="18" charset="0"/>
            </a:endParaRPr>
          </a:p>
          <a:p>
            <a:pPr lvl="0" algn="l"/>
            <a:r>
              <a:rPr lang="en-GB" sz="2000" dirty="0">
                <a:solidFill>
                  <a:prstClr val="black"/>
                </a:solidFill>
              </a:rPr>
              <a:t>7. Halvorsrud, R., </a:t>
            </a:r>
            <a:r>
              <a:rPr lang="en-GB" sz="2000" dirty="0" err="1">
                <a:solidFill>
                  <a:prstClr val="black"/>
                </a:solidFill>
              </a:rPr>
              <a:t>Kvale</a:t>
            </a:r>
            <a:r>
              <a:rPr lang="en-GB" sz="2000" dirty="0">
                <a:solidFill>
                  <a:prstClr val="black"/>
                </a:solidFill>
              </a:rPr>
              <a:t>, K. and </a:t>
            </a:r>
            <a:r>
              <a:rPr lang="en-GB" sz="2000" dirty="0" err="1">
                <a:solidFill>
                  <a:prstClr val="black"/>
                </a:solidFill>
              </a:rPr>
              <a:t>Følstad</a:t>
            </a:r>
            <a:r>
              <a:rPr lang="en-GB" sz="2000" dirty="0">
                <a:solidFill>
                  <a:prstClr val="black"/>
                </a:solidFill>
              </a:rPr>
              <a:t>, A. (2016). Improving service quality through   customer journey analysis. </a:t>
            </a:r>
            <a:r>
              <a:rPr lang="en-GB" sz="2000" i="1" dirty="0">
                <a:solidFill>
                  <a:prstClr val="black"/>
                </a:solidFill>
              </a:rPr>
              <a:t>Journal of Service Theory and Practice</a:t>
            </a:r>
            <a:r>
              <a:rPr lang="en-GB" sz="2000" dirty="0">
                <a:solidFill>
                  <a:prstClr val="black"/>
                </a:solidFill>
              </a:rPr>
              <a:t>, 26(6)</a:t>
            </a:r>
            <a:endParaRPr lang="en-GB" sz="2000" dirty="0">
              <a:solidFill>
                <a:prstClr val="black"/>
              </a:solidFill>
              <a:cs typeface="Times New Roman" panose="02020603050405020304" pitchFamily="18" charset="0"/>
            </a:endParaRPr>
          </a:p>
          <a:p>
            <a:pPr lvl="0" algn="l"/>
            <a:r>
              <a:rPr lang="en-GB" sz="2000" dirty="0">
                <a:solidFill>
                  <a:prstClr val="black"/>
                </a:solidFill>
              </a:rPr>
              <a:t>8. </a:t>
            </a:r>
            <a:r>
              <a:rPr lang="en-GB" sz="2000" dirty="0" err="1">
                <a:solidFill>
                  <a:prstClr val="black"/>
                </a:solidFill>
              </a:rPr>
              <a:t>Koumparoulis</a:t>
            </a:r>
            <a:r>
              <a:rPr lang="en-GB" sz="2000" dirty="0">
                <a:solidFill>
                  <a:prstClr val="black"/>
                </a:solidFill>
              </a:rPr>
              <a:t>, D. (2013). PEST Analysis: The case of E-shop. </a:t>
            </a:r>
            <a:r>
              <a:rPr lang="en-GB" sz="2000" i="1" dirty="0">
                <a:solidFill>
                  <a:prstClr val="black"/>
                </a:solidFill>
              </a:rPr>
              <a:t>International journal of Economy, Management and Social Science</a:t>
            </a:r>
            <a:r>
              <a:rPr lang="en-GB" sz="2000" dirty="0">
                <a:solidFill>
                  <a:prstClr val="black"/>
                </a:solidFill>
              </a:rPr>
              <a:t>, [online] pp.32-34. Available at: </a:t>
            </a:r>
            <a:r>
              <a:rPr lang="en-GB" sz="2000" u="sng" dirty="0">
                <a:solidFill>
                  <a:prstClr val="black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http://www.waprogramming.com</a:t>
            </a:r>
            <a:r>
              <a:rPr lang="en-GB" sz="2000" dirty="0">
                <a:solidFill>
                  <a:prstClr val="black"/>
                </a:solidFill>
              </a:rPr>
              <a:t> [Accessed 11 Aug. 2019].</a:t>
            </a:r>
            <a:endParaRPr lang="en-GB" sz="2000" dirty="0">
              <a:solidFill>
                <a:prstClr val="black"/>
              </a:solidFill>
              <a:cs typeface="Times New Roman" panose="02020603050405020304" pitchFamily="18" charset="0"/>
            </a:endParaRPr>
          </a:p>
          <a:p>
            <a:pPr lvl="0" algn="l"/>
            <a:r>
              <a:rPr lang="en-GB" sz="2000" dirty="0">
                <a:solidFill>
                  <a:prstClr val="black"/>
                </a:solidFill>
                <a:cs typeface="Times New Roman" panose="02020603050405020304" pitchFamily="18" charset="0"/>
              </a:rPr>
              <a:t>9. McKinsey &amp; Company. (2016). </a:t>
            </a:r>
            <a:r>
              <a:rPr lang="en-GB" sz="2000" i="1" dirty="0">
                <a:solidFill>
                  <a:prstClr val="black"/>
                </a:solidFill>
                <a:cs typeface="Times New Roman" panose="02020603050405020304" pitchFamily="18" charset="0"/>
              </a:rPr>
              <a:t>From touchpoints to journeys: Seeing the world as customers do</a:t>
            </a:r>
            <a:r>
              <a:rPr lang="en-GB" sz="2000" dirty="0">
                <a:solidFill>
                  <a:prstClr val="black"/>
                </a:solidFill>
                <a:cs typeface="Times New Roman" panose="02020603050405020304" pitchFamily="18" charset="0"/>
              </a:rPr>
              <a:t>. [online] Available </a:t>
            </a:r>
            <a:r>
              <a:rPr lang="en-GB" sz="2000" dirty="0" err="1">
                <a:solidFill>
                  <a:prstClr val="black"/>
                </a:solidFill>
                <a:cs typeface="Times New Roman" panose="02020603050405020304" pitchFamily="18" charset="0"/>
              </a:rPr>
              <a:t>at:</a:t>
            </a:r>
            <a:r>
              <a:rPr lang="en-GB" sz="2000" u="sng" dirty="0" err="1">
                <a:solidFill>
                  <a:prstClr val="black"/>
                </a:solidFill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2000" u="sng" dirty="0">
                <a:solidFill>
                  <a:prstClr val="black"/>
                </a:solidFill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://www.mckinsey.com/business-functions/marketing-and-sales/our-insights/from-touchpoints-to-journeys-seeing-the-world-as-customers-do</a:t>
            </a:r>
            <a:r>
              <a:rPr lang="en-GB" sz="2000" dirty="0">
                <a:solidFill>
                  <a:prstClr val="black"/>
                </a:solidFill>
                <a:cs typeface="Times New Roman" panose="02020603050405020304" pitchFamily="18" charset="0"/>
              </a:rPr>
              <a:t> [Accessed 12 Aug. 2019].</a:t>
            </a:r>
            <a:endParaRPr lang="en-GB" sz="2800" b="1" dirty="0">
              <a:cs typeface="Arial" panose="020B0604020202020204" pitchFamily="34" charset="0"/>
            </a:endParaRPr>
          </a:p>
          <a:p>
            <a:pPr algn="l"/>
            <a:r>
              <a:rPr lang="en-GB" sz="2000" dirty="0"/>
              <a:t>10. Rogers, C.(2018). </a:t>
            </a:r>
            <a:r>
              <a:rPr lang="en-GB" sz="2000" i="1" dirty="0"/>
              <a:t>Hotel Chocolat on its mission to “democratise chocolate</a:t>
            </a:r>
            <a:r>
              <a:rPr lang="en-GB" sz="2000" dirty="0"/>
              <a:t>”. [online] Marketing week. Available at: </a:t>
            </a:r>
            <a:r>
              <a:rPr lang="en-GB" sz="20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https://www.marketingweek.com/hotel-chocolat-mission-democratise-chocolate/</a:t>
            </a:r>
            <a:r>
              <a:rPr lang="en-GB" sz="2000" dirty="0"/>
              <a:t> [Accessed 2 Aug 2019].</a:t>
            </a:r>
          </a:p>
          <a:p>
            <a:pPr lvl="0" algn="l"/>
            <a:r>
              <a:rPr lang="en-GB" sz="2000" dirty="0">
                <a:solidFill>
                  <a:prstClr val="black"/>
                </a:solidFill>
              </a:rPr>
              <a:t>11. Valentin, E. (2001). Swot Analysis from a Resource-Based View. </a:t>
            </a:r>
            <a:r>
              <a:rPr lang="en-GB" sz="2000" i="1" dirty="0">
                <a:solidFill>
                  <a:prstClr val="black"/>
                </a:solidFill>
              </a:rPr>
              <a:t>Journal of Marketing Theory and Practice</a:t>
            </a:r>
            <a:r>
              <a:rPr lang="en-GB" sz="2000" dirty="0">
                <a:solidFill>
                  <a:prstClr val="black"/>
                </a:solidFill>
              </a:rPr>
              <a:t>, 9(2), pp.54-69.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 </a:t>
            </a:r>
          </a:p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D5F974D-E96C-47F3-95A6-97D04E270A36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25305890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0AF99C1-4187-4E7D-949F-02793CD49817}"/>
              </a:ext>
            </a:extLst>
          </p:cNvPr>
          <p:cNvSpPr txBox="1">
            <a:spLocks/>
          </p:cNvSpPr>
          <p:nvPr/>
        </p:nvSpPr>
        <p:spPr>
          <a:xfrm>
            <a:off x="4015213" y="2535151"/>
            <a:ext cx="4290412" cy="86977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latin typeface="Algerian" panose="04020705040A02060702" pitchFamily="82" charset="0"/>
                <a:cs typeface="Arial" panose="020B0604020202020204" pitchFamily="34" charset="0"/>
              </a:rPr>
              <a:t>THANK YOU</a:t>
            </a:r>
          </a:p>
        </p:txBody>
      </p:sp>
      <p:pic>
        <p:nvPicPr>
          <p:cNvPr id="11" name="Picture 10" descr="A palm tree&#10;&#10;Description automatically generated">
            <a:extLst>
              <a:ext uri="{FF2B5EF4-FFF2-40B4-BE49-F238E27FC236}">
                <a16:creationId xmlns:a16="http://schemas.microsoft.com/office/drawing/2014/main" id="{82BCF4BD-B92B-499C-A163-A267B6F47C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13" y="350924"/>
            <a:ext cx="4290411" cy="2031811"/>
          </a:xfrm>
          <a:prstGeom prst="rect">
            <a:avLst/>
          </a:prstGeom>
        </p:spPr>
      </p:pic>
      <p:pic>
        <p:nvPicPr>
          <p:cNvPr id="13" name="Picture 12" descr="A close up of a keyboard&#10;&#10;Description automatically generated">
            <a:extLst>
              <a:ext uri="{FF2B5EF4-FFF2-40B4-BE49-F238E27FC236}">
                <a16:creationId xmlns:a16="http://schemas.microsoft.com/office/drawing/2014/main" id="{52372670-538C-458B-9C2F-86913ADC61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608" y="3350051"/>
            <a:ext cx="2877868" cy="31570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B6532B4-033D-46DA-94A7-0475B87E15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5375" y="157710"/>
            <a:ext cx="2814272" cy="2718839"/>
          </a:xfrm>
          <a:prstGeom prst="rect">
            <a:avLst/>
          </a:prstGeom>
        </p:spPr>
      </p:pic>
      <p:pic>
        <p:nvPicPr>
          <p:cNvPr id="17" name="Picture 16" descr="A store inside of a building&#10;&#10;Description automatically generated">
            <a:extLst>
              <a:ext uri="{FF2B5EF4-FFF2-40B4-BE49-F238E27FC236}">
                <a16:creationId xmlns:a16="http://schemas.microsoft.com/office/drawing/2014/main" id="{10265A69-3524-48F6-9927-6029FE5446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399" y="3453078"/>
            <a:ext cx="4391025" cy="250957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FDCFA28-98D1-4336-8B19-E2C3E432CB06}"/>
              </a:ext>
            </a:extLst>
          </p:cNvPr>
          <p:cNvSpPr txBox="1">
            <a:spLocks/>
          </p:cNvSpPr>
          <p:nvPr/>
        </p:nvSpPr>
        <p:spPr>
          <a:xfrm>
            <a:off x="5234539" y="6414572"/>
            <a:ext cx="1649897" cy="317533"/>
          </a:xfrm>
          <a:prstGeom prst="rect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latin typeface="+mn-lt"/>
              </a:rPr>
              <a:t>Hotel  Chocolat </a:t>
            </a:r>
          </a:p>
        </p:txBody>
      </p:sp>
    </p:spTree>
    <p:extLst>
      <p:ext uri="{BB962C8B-B14F-4D97-AF65-F5344CB8AC3E}">
        <p14:creationId xmlns:p14="http://schemas.microsoft.com/office/powerpoint/2010/main" val="30884124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911</TotalTime>
  <Words>1116</Words>
  <Application>Microsoft Office PowerPoint</Application>
  <PresentationFormat>Widescreen</PresentationFormat>
  <Paragraphs>216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Algerian</vt:lpstr>
      <vt:lpstr>Arial</vt:lpstr>
      <vt:lpstr>Calibri</vt:lpstr>
      <vt:lpstr>Calibri Light</vt:lpstr>
      <vt:lpstr>Times New Roman</vt:lpstr>
      <vt:lpstr>Office Theme</vt:lpstr>
      <vt:lpstr>Hotel Chocolat</vt:lpstr>
      <vt:lpstr>PowerPoint Presentation</vt:lpstr>
      <vt:lpstr>PowerPoint Presentation</vt:lpstr>
      <vt:lpstr>PowerPoint Presentation</vt:lpstr>
      <vt:lpstr>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Daniela cotenescu</dc:creator>
  <cp:lastModifiedBy>Giorgia Bertaina</cp:lastModifiedBy>
  <cp:revision>80</cp:revision>
  <dcterms:created xsi:type="dcterms:W3CDTF">2019-07-11T12:27:04Z</dcterms:created>
  <dcterms:modified xsi:type="dcterms:W3CDTF">2019-08-13T11:15:26Z</dcterms:modified>
</cp:coreProperties>
</file>