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Default Extension="bin" ContentType="application/vnd.openxmlformats-officedocument.oleObject"/>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FC0898F4-722D-450A-9C9B-EDC68222381E}" type="datetimeFigureOut">
              <a:rPr lang="en-GB" smtClean="0"/>
              <a:t>09/10/2012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95179D53-9073-43B5-958E-9ECD3DB82D4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C0898F4-722D-450A-9C9B-EDC68222381E}" type="datetimeFigureOut">
              <a:rPr lang="en-GB" smtClean="0"/>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C0898F4-722D-450A-9C9B-EDC68222381E}" type="datetimeFigureOut">
              <a:rPr lang="en-GB" smtClean="0"/>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79D53-9073-43B5-958E-9ECD3DB82D4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C0898F4-722D-450A-9C9B-EDC68222381E}" type="datetimeFigureOut">
              <a:rPr lang="en-GB" smtClean="0"/>
              <a:t>09/10/2012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C0898F4-722D-450A-9C9B-EDC68222381E}" type="datetimeFigureOut">
              <a:rPr lang="en-GB" smtClean="0"/>
              <a:t>09/10/2012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C0898F4-722D-450A-9C9B-EDC68222381E}" type="datetimeFigureOut">
              <a:rPr lang="en-GB" smtClean="0"/>
              <a:t>09/10/2012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898F4-722D-450A-9C9B-EDC68222381E}" type="datetimeFigureOut">
              <a:rPr lang="en-GB" smtClean="0"/>
              <a:t>09/10/2012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C0898F4-722D-450A-9C9B-EDC68222381E}" type="datetimeFigureOut">
              <a:rPr lang="en-GB" smtClean="0"/>
              <a:t>09/10/2012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C0898F4-722D-450A-9C9B-EDC68222381E}" type="datetimeFigureOut">
              <a:rPr lang="en-GB" smtClean="0"/>
              <a:t>09/10/2012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95179D53-9073-43B5-958E-9ECD3DB82D42}"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C0898F4-722D-450A-9C9B-EDC68222381E}" type="datetimeFigureOut">
              <a:rPr lang="en-GB" smtClean="0"/>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C0898F4-722D-450A-9C9B-EDC68222381E}" type="datetimeFigureOut">
              <a:rPr lang="en-GB" smtClean="0"/>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79D53-9073-43B5-958E-9ECD3DB82D4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FC0898F4-722D-450A-9C9B-EDC68222381E}" type="datetimeFigureOut">
              <a:rPr lang="en-GB" smtClean="0"/>
              <a:t>09/10/2012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95179D53-9073-43B5-958E-9ECD3DB82D42}"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CLAH4005</a:t>
            </a:r>
            <a:endParaRPr lang="en-GB" dirty="0"/>
          </a:p>
        </p:txBody>
      </p:sp>
      <p:sp>
        <p:nvSpPr>
          <p:cNvPr id="3" name="Subtitle 2"/>
          <p:cNvSpPr>
            <a:spLocks noGrp="1"/>
          </p:cNvSpPr>
          <p:nvPr>
            <p:ph type="subTitle" idx="1"/>
          </p:nvPr>
        </p:nvSpPr>
        <p:spPr/>
        <p:txBody>
          <a:bodyPr/>
          <a:lstStyle/>
          <a:p>
            <a:r>
              <a:rPr lang="en-GB" dirty="0" smtClean="0"/>
              <a:t>The Persian Wars 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Basic events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The Persian Empire</a:t>
            </a:r>
            <a:endParaRPr lang="en-GB" dirty="0"/>
          </a:p>
        </p:txBody>
      </p:sp>
      <p:pic>
        <p:nvPicPr>
          <p:cNvPr id="1026" name="Picture 5" descr="PersianEmpire03"/>
          <p:cNvPicPr>
            <a:picLocks noChangeAspect="1" noChangeArrowheads="1"/>
          </p:cNvPicPr>
          <p:nvPr/>
        </p:nvPicPr>
        <p:blipFill>
          <a:blip r:embed="rId2" cstate="print"/>
          <a:srcRect/>
          <a:stretch>
            <a:fillRect/>
          </a:stretch>
        </p:blipFill>
        <p:spPr bwMode="auto">
          <a:xfrm>
            <a:off x="719138" y="1838325"/>
            <a:ext cx="7705725" cy="4048125"/>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305800" cy="836712"/>
          </a:xfrm>
        </p:spPr>
        <p:txBody>
          <a:bodyPr>
            <a:normAutofit/>
          </a:bodyPr>
          <a:lstStyle/>
          <a:p>
            <a:r>
              <a:rPr lang="en-GB" dirty="0" smtClean="0"/>
              <a:t>The Greek world</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179512" y="1010880"/>
            <a:ext cx="7784926" cy="584712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Lydian takeover</a:t>
            </a:r>
            <a:endParaRPr lang="en-GB" dirty="0"/>
          </a:p>
        </p:txBody>
      </p:sp>
      <p:sp>
        <p:nvSpPr>
          <p:cNvPr id="5" name="Content Placeholder 4"/>
          <p:cNvSpPr>
            <a:spLocks noGrp="1"/>
          </p:cNvSpPr>
          <p:nvPr>
            <p:ph idx="1"/>
          </p:nvPr>
        </p:nvSpPr>
        <p:spPr/>
        <p:txBody>
          <a:bodyPr/>
          <a:lstStyle/>
          <a:p>
            <a:r>
              <a:rPr lang="en-GB" dirty="0" smtClean="0"/>
              <a:t>C540 Greek poleis of Asia Minor taken over by Lydia.</a:t>
            </a:r>
            <a:endParaRPr lang="en-GB" dirty="0"/>
          </a:p>
        </p:txBody>
      </p:sp>
      <p:pic>
        <p:nvPicPr>
          <p:cNvPr id="3074" name="Picture 5" descr="Mysia-Lydia_map"/>
          <p:cNvPicPr>
            <a:picLocks noChangeAspect="1" noChangeArrowheads="1"/>
          </p:cNvPicPr>
          <p:nvPr/>
        </p:nvPicPr>
        <p:blipFill>
          <a:blip r:embed="rId2" cstate="print"/>
          <a:srcRect/>
          <a:stretch>
            <a:fillRect/>
          </a:stretch>
        </p:blipFill>
        <p:spPr bwMode="auto">
          <a:xfrm>
            <a:off x="2555776" y="2614570"/>
            <a:ext cx="5329337" cy="4198980"/>
          </a:xfrm>
          <a:prstGeom prst="rect">
            <a:avLst/>
          </a:prstGeom>
          <a:noFill/>
          <a:ln w="9525">
            <a:noFill/>
            <a:miter lim="800000"/>
            <a:headEnd/>
            <a:tailEnd/>
          </a:ln>
        </p:spPr>
      </p:pic>
      <p:sp>
        <p:nvSpPr>
          <p:cNvPr id="7" name="Oval 6"/>
          <p:cNvSpPr/>
          <p:nvPr/>
        </p:nvSpPr>
        <p:spPr>
          <a:xfrm>
            <a:off x="6300192" y="2996952"/>
            <a:ext cx="1584176" cy="338437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572000" y="2708920"/>
            <a:ext cx="1728192" cy="38884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Persian expansion</a:t>
            </a:r>
            <a:endParaRPr lang="en-GB" dirty="0"/>
          </a:p>
        </p:txBody>
      </p:sp>
      <p:sp>
        <p:nvSpPr>
          <p:cNvPr id="5" name="Content Placeholder 4"/>
          <p:cNvSpPr>
            <a:spLocks noGrp="1"/>
          </p:cNvSpPr>
          <p:nvPr>
            <p:ph idx="1"/>
          </p:nvPr>
        </p:nvSpPr>
        <p:spPr/>
        <p:txBody>
          <a:bodyPr/>
          <a:lstStyle/>
          <a:p>
            <a:r>
              <a:rPr lang="en-GB" dirty="0" smtClean="0"/>
              <a:t>C550 Greek poleis of Asia Minor taken over by Lydia.</a:t>
            </a:r>
          </a:p>
          <a:p>
            <a:r>
              <a:rPr lang="en-GB" dirty="0" smtClean="0"/>
              <a:t>C540 Persia takes over Lydia (and hence the poleis of Asia Minor)</a:t>
            </a:r>
          </a:p>
          <a:p>
            <a:r>
              <a:rPr lang="en-GB" dirty="0" smtClean="0"/>
              <a:t>513 Persia continues to expand towards the west (under Darius I) – Scythian expedition. Persia does not succeed in conquering Scythia.</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179512" y="1010880"/>
            <a:ext cx="7784926" cy="5847120"/>
          </a:xfrm>
          <a:prstGeom prst="rect">
            <a:avLst/>
          </a:prstGeom>
          <a:noFill/>
          <a:ln w="9525">
            <a:noFill/>
            <a:miter lim="800000"/>
            <a:headEnd/>
            <a:tailEnd/>
          </a:ln>
        </p:spPr>
      </p:pic>
      <p:sp>
        <p:nvSpPr>
          <p:cNvPr id="5" name="Oval 4"/>
          <p:cNvSpPr/>
          <p:nvPr/>
        </p:nvSpPr>
        <p:spPr>
          <a:xfrm>
            <a:off x="3419872" y="2780928"/>
            <a:ext cx="1296144" cy="936104"/>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203848" y="2852936"/>
            <a:ext cx="1152110" cy="369332"/>
          </a:xfrm>
          <a:prstGeom prst="rect">
            <a:avLst/>
          </a:prstGeom>
          <a:noFill/>
        </p:spPr>
        <p:txBody>
          <a:bodyPr wrap="none" rtlCol="0">
            <a:spAutoFit/>
          </a:bodyPr>
          <a:lstStyle/>
          <a:p>
            <a:r>
              <a:rPr lang="en-GB" dirty="0" smtClean="0"/>
              <a:t>SCYTHIA</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Ionian Revolt</a:t>
            </a:r>
            <a:endParaRPr lang="en-GB" dirty="0"/>
          </a:p>
        </p:txBody>
      </p:sp>
      <p:sp>
        <p:nvSpPr>
          <p:cNvPr id="5" name="Content Placeholder 4"/>
          <p:cNvSpPr>
            <a:spLocks noGrp="1"/>
          </p:cNvSpPr>
          <p:nvPr>
            <p:ph idx="1"/>
          </p:nvPr>
        </p:nvSpPr>
        <p:spPr/>
        <p:txBody>
          <a:bodyPr/>
          <a:lstStyle/>
          <a:p>
            <a:r>
              <a:rPr lang="en-GB" dirty="0" smtClean="0"/>
              <a:t>C550 Greek poleis of Asia Minor taken over by Lydia.</a:t>
            </a:r>
          </a:p>
          <a:p>
            <a:r>
              <a:rPr lang="en-GB" dirty="0" smtClean="0"/>
              <a:t>C540 Persia takes over Lydia (and hence the poleis of Asia Minor)</a:t>
            </a:r>
          </a:p>
          <a:p>
            <a:r>
              <a:rPr lang="en-GB" dirty="0" smtClean="0"/>
              <a:t>513 Persia continues to expand towards the west (under Darius I) – Scythian expedition. </a:t>
            </a:r>
            <a:r>
              <a:rPr lang="en-GB" dirty="0" smtClean="0"/>
              <a:t>Persia does not succeed in conquering Scythia</a:t>
            </a:r>
            <a:r>
              <a:rPr lang="en-GB" dirty="0" smtClean="0"/>
              <a:t>.</a:t>
            </a:r>
          </a:p>
          <a:p>
            <a:r>
              <a:rPr lang="en-GB" dirty="0" smtClean="0"/>
              <a:t>499-493 Greek poleis of Asia Minor revolt against Persia. Greek poleis of mainland Greece do not assist in the revolt, except for Athens and </a:t>
            </a:r>
            <a:r>
              <a:rPr lang="en-GB" dirty="0" err="1" smtClean="0"/>
              <a:t>Eretreia</a:t>
            </a:r>
            <a:r>
              <a:rPr lang="en-GB" dirty="0" smtClean="0"/>
              <a:t>.</a:t>
            </a:r>
          </a:p>
          <a:p>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t="17074"/>
          <a:stretch>
            <a:fillRect/>
          </a:stretch>
        </p:blipFill>
        <p:spPr bwMode="auto">
          <a:xfrm>
            <a:off x="995363" y="1628800"/>
            <a:ext cx="7153275" cy="453387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492 expedition</a:t>
            </a:r>
            <a:endParaRPr lang="en-GB" dirty="0"/>
          </a:p>
        </p:txBody>
      </p:sp>
      <p:sp>
        <p:nvSpPr>
          <p:cNvPr id="3" name="Content Placeholder 2"/>
          <p:cNvSpPr>
            <a:spLocks noGrp="1"/>
          </p:cNvSpPr>
          <p:nvPr>
            <p:ph idx="1"/>
          </p:nvPr>
        </p:nvSpPr>
        <p:spPr>
          <a:xfrm>
            <a:off x="467544" y="1124744"/>
            <a:ext cx="8229600" cy="4389120"/>
          </a:xfrm>
        </p:spPr>
        <p:txBody>
          <a:bodyPr/>
          <a:lstStyle/>
          <a:p>
            <a:r>
              <a:rPr lang="en-GB" dirty="0" smtClean="0"/>
              <a:t>493 Ionian revolt crushed by Persia</a:t>
            </a:r>
          </a:p>
          <a:p>
            <a:r>
              <a:rPr lang="en-GB" dirty="0" smtClean="0"/>
              <a:t>492 Persian Expedition against mainland Greece – naval and land-based, coming from the north. Conquest of Thrace and Macedon by Persia. Fleet destroyed by storms at Athos </a:t>
            </a:r>
            <a:endParaRPr lang="en-GB" dirty="0"/>
          </a:p>
        </p:txBody>
      </p:sp>
      <p:pic>
        <p:nvPicPr>
          <p:cNvPr id="5122" name="Picture 2"/>
          <p:cNvPicPr>
            <a:picLocks noChangeAspect="1" noChangeArrowheads="1"/>
          </p:cNvPicPr>
          <p:nvPr/>
        </p:nvPicPr>
        <p:blipFill>
          <a:blip r:embed="rId2" cstate="print"/>
          <a:srcRect/>
          <a:stretch>
            <a:fillRect/>
          </a:stretch>
        </p:blipFill>
        <p:spPr bwMode="auto">
          <a:xfrm>
            <a:off x="2987824" y="3190875"/>
            <a:ext cx="5781675" cy="3667125"/>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764704"/>
          </a:xfrm>
        </p:spPr>
        <p:txBody>
          <a:bodyPr>
            <a:normAutofit fontScale="90000"/>
          </a:bodyPr>
          <a:lstStyle/>
          <a:p>
            <a:r>
              <a:rPr lang="en-GB" dirty="0" smtClean="0"/>
              <a:t>Marathon</a:t>
            </a:r>
            <a:endParaRPr lang="en-GB" dirty="0"/>
          </a:p>
        </p:txBody>
      </p:sp>
      <p:sp>
        <p:nvSpPr>
          <p:cNvPr id="3" name="Content Placeholder 2"/>
          <p:cNvSpPr>
            <a:spLocks noGrp="1"/>
          </p:cNvSpPr>
          <p:nvPr>
            <p:ph idx="1"/>
          </p:nvPr>
        </p:nvSpPr>
        <p:spPr>
          <a:xfrm>
            <a:off x="467544" y="620688"/>
            <a:ext cx="8229600" cy="4389120"/>
          </a:xfrm>
        </p:spPr>
        <p:txBody>
          <a:bodyPr/>
          <a:lstStyle/>
          <a:p>
            <a:r>
              <a:rPr lang="en-GB" dirty="0" smtClean="0"/>
              <a:t>490 Naval expedition (across the Aegean) by Persia. </a:t>
            </a:r>
            <a:r>
              <a:rPr lang="en-GB" dirty="0" err="1" smtClean="0"/>
              <a:t>Eretreia</a:t>
            </a:r>
            <a:r>
              <a:rPr lang="en-GB" dirty="0" smtClean="0"/>
              <a:t> destroyed. Battle of Marathon. Athens wins the battle.</a:t>
            </a:r>
            <a:endParaRPr lang="en-GB" dirty="0"/>
          </a:p>
        </p:txBody>
      </p:sp>
      <p:graphicFrame>
        <p:nvGraphicFramePr>
          <p:cNvPr id="6148" name="Object 4"/>
          <p:cNvGraphicFramePr>
            <a:graphicFrameLocks noChangeAspect="1"/>
          </p:cNvGraphicFramePr>
          <p:nvPr/>
        </p:nvGraphicFramePr>
        <p:xfrm>
          <a:off x="611560" y="1768506"/>
          <a:ext cx="6768752" cy="5076564"/>
        </p:xfrm>
        <a:graphic>
          <a:graphicData uri="http://schemas.openxmlformats.org/presentationml/2006/ole">
            <p:oleObj spid="_x0000_s6148" name="Slide" r:id="rId3" imgW="4571976" imgH="3429060" progId="PowerPoint.Slide.8">
              <p:embed/>
            </p:oleObj>
          </a:graphicData>
        </a:graphic>
      </p:graphicFrame>
      <p:sp>
        <p:nvSpPr>
          <p:cNvPr id="7" name="Isosceles Triangle 6"/>
          <p:cNvSpPr/>
          <p:nvPr/>
        </p:nvSpPr>
        <p:spPr>
          <a:xfrm>
            <a:off x="3779912" y="4365104"/>
            <a:ext cx="216024" cy="19432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Persian succession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486 Darius I dies and Xerxes succeeds to the Persian throne. Revolt breaks out in Egypt.</a:t>
            </a:r>
          </a:p>
          <a:p>
            <a:r>
              <a:rPr lang="en-GB" dirty="0" smtClean="0"/>
              <a:t>481-79 Expedition of Xerxes against mainland Greece – naval and landed forces.</a:t>
            </a:r>
          </a:p>
          <a:p>
            <a:r>
              <a:rPr lang="en-GB" dirty="0" smtClean="0"/>
              <a:t>First line of defence: Tempe (retreat before battle)</a:t>
            </a:r>
          </a:p>
          <a:p>
            <a:r>
              <a:rPr lang="en-GB" dirty="0" smtClean="0"/>
              <a:t>Second line of defence: Thermopylae (retreat after/during battle)</a:t>
            </a:r>
          </a:p>
          <a:p>
            <a:r>
              <a:rPr lang="en-GB" dirty="0" smtClean="0"/>
              <a:t>Third line of defence: Salamis (Greek win)</a:t>
            </a:r>
          </a:p>
          <a:p>
            <a:r>
              <a:rPr lang="en-GB" dirty="0" smtClean="0"/>
              <a:t>After Salamis, with the Persian fleet destroyed, Xerxes leaves Greece. </a:t>
            </a:r>
            <a:r>
              <a:rPr lang="en-GB" dirty="0" err="1" smtClean="0"/>
              <a:t>Mardonius</a:t>
            </a:r>
            <a:r>
              <a:rPr lang="en-GB" dirty="0" smtClean="0"/>
              <a:t> left to continue conquest.</a:t>
            </a:r>
          </a:p>
          <a:p>
            <a:r>
              <a:rPr lang="en-GB" dirty="0" smtClean="0"/>
              <a:t>Final battle: Plataea (Greek win).</a:t>
            </a:r>
          </a:p>
          <a:p>
            <a:endParaRPr lang="en-GB" dirty="0" smtClean="0"/>
          </a:p>
          <a:p>
            <a:pPr>
              <a:buNone/>
            </a:pPr>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1957388" y="1033463"/>
            <a:ext cx="5229225" cy="4791075"/>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a:t>
            </a:r>
            <a:endParaRPr lang="en-GB" dirty="0"/>
          </a:p>
        </p:txBody>
      </p:sp>
      <p:sp>
        <p:nvSpPr>
          <p:cNvPr id="3" name="Text Placeholder 2"/>
          <p:cNvSpPr>
            <a:spLocks noGrp="1"/>
          </p:cNvSpPr>
          <p:nvPr>
            <p:ph type="body" idx="1"/>
          </p:nvPr>
        </p:nvSpPr>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Herodotus </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C485-424 BCE.</a:t>
            </a:r>
          </a:p>
          <a:p>
            <a:r>
              <a:rPr lang="en-GB" dirty="0" smtClean="0"/>
              <a:t>Wrote after the Persian Wars.</a:t>
            </a:r>
          </a:p>
          <a:p>
            <a:r>
              <a:rPr lang="en-GB" dirty="0" smtClean="0"/>
              <a:t>1</a:t>
            </a:r>
            <a:r>
              <a:rPr lang="en-GB" baseline="30000" dirty="0" smtClean="0"/>
              <a:t>st</a:t>
            </a:r>
            <a:r>
              <a:rPr lang="en-GB" dirty="0" smtClean="0"/>
              <a:t> historian = Father of History.</a:t>
            </a:r>
          </a:p>
          <a:p>
            <a:r>
              <a:rPr lang="en-GB" dirty="0" smtClean="0"/>
              <a:t>Born in </a:t>
            </a:r>
            <a:r>
              <a:rPr lang="en-GB" dirty="0" err="1" smtClean="0"/>
              <a:t>Halikarnassos</a:t>
            </a:r>
            <a:r>
              <a:rPr lang="en-GB" dirty="0" smtClean="0"/>
              <a:t>.</a:t>
            </a:r>
            <a:endParaRPr lang="en-GB" dirty="0"/>
          </a:p>
        </p:txBody>
      </p:sp>
      <p:sp>
        <p:nvSpPr>
          <p:cNvPr id="9" name="Content Placeholder 8"/>
          <p:cNvSpPr>
            <a:spLocks noGrp="1"/>
          </p:cNvSpPr>
          <p:nvPr>
            <p:ph sz="half" idx="2"/>
          </p:nvPr>
        </p:nvSpPr>
        <p:spPr>
          <a:xfrm>
            <a:off x="4648200" y="836712"/>
            <a:ext cx="4038600" cy="5518213"/>
          </a:xfrm>
        </p:spPr>
        <p:txBody>
          <a:bodyPr>
            <a:normAutofit lnSpcReduction="10000"/>
          </a:bodyPr>
          <a:lstStyle/>
          <a:p>
            <a:r>
              <a:rPr lang="en-GB" dirty="0" smtClean="0"/>
              <a:t>This is the display of the inquiry of Herodotus of Halicarnassus, so that things done by man </a:t>
            </a:r>
            <a:r>
              <a:rPr lang="en-GB" b="1" dirty="0" smtClean="0"/>
              <a:t>not be forgotten in time</a:t>
            </a:r>
            <a:r>
              <a:rPr lang="en-GB" dirty="0" smtClean="0"/>
              <a:t>, and that great and </a:t>
            </a:r>
            <a:r>
              <a:rPr lang="en-GB" dirty="0" err="1" smtClean="0"/>
              <a:t>marvelous</a:t>
            </a:r>
            <a:r>
              <a:rPr lang="en-GB" dirty="0" smtClean="0"/>
              <a:t> deeds, </a:t>
            </a:r>
            <a:r>
              <a:rPr lang="en-GB" b="1" dirty="0" smtClean="0"/>
              <a:t>some displayed by the Hellenes, some by the barbarians</a:t>
            </a:r>
            <a:r>
              <a:rPr lang="en-GB" dirty="0" smtClean="0"/>
              <a:t>, not lose their glory, including among others what was the cause of their waging war on each other. </a:t>
            </a:r>
            <a:r>
              <a:rPr lang="en-GB" dirty="0" smtClean="0"/>
              <a:t>Herodotos 1.1</a:t>
            </a:r>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 view of history</a:t>
            </a:r>
            <a:endParaRPr lang="en-GB" dirty="0"/>
          </a:p>
        </p:txBody>
      </p:sp>
      <p:sp>
        <p:nvSpPr>
          <p:cNvPr id="3" name="Content Placeholder 2"/>
          <p:cNvSpPr>
            <a:spLocks noGrp="1"/>
          </p:cNvSpPr>
          <p:nvPr>
            <p:ph sz="half" idx="1"/>
          </p:nvPr>
        </p:nvSpPr>
        <p:spPr/>
        <p:txBody>
          <a:bodyPr>
            <a:normAutofit fontScale="77500" lnSpcReduction="20000"/>
          </a:bodyPr>
          <a:lstStyle/>
          <a:p>
            <a:r>
              <a:rPr lang="en-GB" sz="3100" dirty="0" smtClean="0"/>
              <a:t>Herodotos spends most of the books of the </a:t>
            </a:r>
            <a:r>
              <a:rPr lang="en-GB" sz="3100" i="1" dirty="0" smtClean="0"/>
              <a:t>Histories</a:t>
            </a:r>
            <a:r>
              <a:rPr lang="en-GB" sz="3100" dirty="0" smtClean="0"/>
              <a:t> covering not the Persian Wars per se but the events preceding them. </a:t>
            </a:r>
          </a:p>
          <a:p>
            <a:r>
              <a:rPr lang="en-GB" sz="3100" dirty="0" smtClean="0"/>
              <a:t>The Ionian Revolt is not reached until Book 5 (of 9).</a:t>
            </a:r>
          </a:p>
          <a:p>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In this way, the Persians say (and not as the Greeks), was how Io came to Egypt, and this, according to them, was the first wrong that was done. Next, according to their story, some Greeks (they cannot say who) landed at Tyre in Phoenicia and carried off the king's daughter </a:t>
            </a:r>
            <a:r>
              <a:rPr lang="en-GB" dirty="0" err="1" smtClean="0"/>
              <a:t>Europa</a:t>
            </a:r>
            <a:r>
              <a:rPr lang="en-GB" dirty="0" smtClean="0"/>
              <a:t>. These Greeks must, I suppose, have been Cretans. So far, then, the account between them was balanced. But after this (they say), it was the Greeks who were guilty of the second wrong</a:t>
            </a:r>
            <a:r>
              <a:rPr lang="en-GB" dirty="0" smtClean="0"/>
              <a:t>. Herodotos  1.2</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Sources and Witnesses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Herodotos believes in presenting all views, rather than only his own.</a:t>
            </a:r>
          </a:p>
          <a:p>
            <a:r>
              <a:rPr lang="en-GB" dirty="0" smtClean="0"/>
              <a:t>It is up to the reader to decide the truth, rather than up to the historian.</a:t>
            </a:r>
            <a:endParaRPr lang="en-GB" dirty="0"/>
          </a:p>
        </p:txBody>
      </p:sp>
      <p:sp>
        <p:nvSpPr>
          <p:cNvPr id="4" name="Content Placeholder 3"/>
          <p:cNvSpPr>
            <a:spLocks noGrp="1"/>
          </p:cNvSpPr>
          <p:nvPr>
            <p:ph sz="half" idx="2"/>
          </p:nvPr>
        </p:nvSpPr>
        <p:spPr>
          <a:xfrm>
            <a:off x="4648200" y="1124744"/>
            <a:ext cx="4038600" cy="5230181"/>
          </a:xfrm>
        </p:spPr>
        <p:txBody>
          <a:bodyPr>
            <a:normAutofit fontScale="85000" lnSpcReduction="10000"/>
          </a:bodyPr>
          <a:lstStyle/>
          <a:p>
            <a:r>
              <a:rPr lang="en-GB" b="1" dirty="0" smtClean="0"/>
              <a:t>As for myself, although it is my business to set down that which is told me, to believe it is none at all of my business. </a:t>
            </a:r>
            <a:r>
              <a:rPr lang="en-GB" dirty="0" smtClean="0"/>
              <a:t>This I ask the reader to hold true for the whole of my history, for there is another tale current, according to which it would seem that it was the </a:t>
            </a:r>
            <a:r>
              <a:rPr lang="en-GB" dirty="0" err="1" smtClean="0"/>
              <a:t>Argives</a:t>
            </a:r>
            <a:r>
              <a:rPr lang="en-GB" dirty="0" smtClean="0"/>
              <a:t> who invited the Persian into Hellas, because the war with the </a:t>
            </a:r>
            <a:r>
              <a:rPr lang="en-GB" dirty="0" err="1" smtClean="0"/>
              <a:t>Lacedaemonians</a:t>
            </a:r>
            <a:r>
              <a:rPr lang="en-GB" dirty="0" smtClean="0"/>
              <a:t> was going badly, and they would prefer anything to their present distresses</a:t>
            </a:r>
            <a:r>
              <a:rPr lang="en-GB" dirty="0" smtClean="0"/>
              <a:t>. Herodotos 7.152</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Gods, heroes and credibility</a:t>
            </a:r>
            <a:endParaRPr lang="en-GB" dirty="0"/>
          </a:p>
        </p:txBody>
      </p:sp>
      <p:sp>
        <p:nvSpPr>
          <p:cNvPr id="3" name="Content Placeholder 2"/>
          <p:cNvSpPr>
            <a:spLocks noGrp="1"/>
          </p:cNvSpPr>
          <p:nvPr>
            <p:ph sz="half" idx="1"/>
          </p:nvPr>
        </p:nvSpPr>
        <p:spPr>
          <a:xfrm>
            <a:off x="457200" y="1920085"/>
            <a:ext cx="2674640" cy="4434840"/>
          </a:xfrm>
        </p:spPr>
        <p:txBody>
          <a:bodyPr>
            <a:normAutofit fontScale="70000" lnSpcReduction="20000"/>
          </a:bodyPr>
          <a:lstStyle/>
          <a:p>
            <a:r>
              <a:rPr lang="en-GB" dirty="0" smtClean="0"/>
              <a:t>Often Herodotos will include in his </a:t>
            </a:r>
            <a:r>
              <a:rPr lang="en-GB" i="1" dirty="0" smtClean="0"/>
              <a:t>Histories</a:t>
            </a:r>
            <a:r>
              <a:rPr lang="en-GB" dirty="0" smtClean="0"/>
              <a:t> </a:t>
            </a:r>
            <a:r>
              <a:rPr lang="en-GB" dirty="0" smtClean="0"/>
              <a:t>tales that we would consider fantastic or supernatural.</a:t>
            </a:r>
            <a:endParaRPr lang="en-GB" dirty="0"/>
          </a:p>
        </p:txBody>
      </p:sp>
      <p:sp>
        <p:nvSpPr>
          <p:cNvPr id="4" name="Content Placeholder 3"/>
          <p:cNvSpPr>
            <a:spLocks noGrp="1"/>
          </p:cNvSpPr>
          <p:nvPr>
            <p:ph sz="half" idx="2"/>
          </p:nvPr>
        </p:nvSpPr>
        <p:spPr>
          <a:xfrm>
            <a:off x="3059832" y="1124744"/>
            <a:ext cx="5626968" cy="5230181"/>
          </a:xfrm>
        </p:spPr>
        <p:txBody>
          <a:bodyPr>
            <a:normAutofit fontScale="70000" lnSpcReduction="20000"/>
          </a:bodyPr>
          <a:lstStyle/>
          <a:p>
            <a:r>
              <a:rPr lang="en-GB" dirty="0" smtClean="0"/>
              <a:t>Now when the barbarians drew near and could see the temple, the prophet, whose name was </a:t>
            </a:r>
            <a:r>
              <a:rPr lang="en-GB" dirty="0" err="1" smtClean="0"/>
              <a:t>Aceratus</a:t>
            </a:r>
            <a:r>
              <a:rPr lang="en-GB" dirty="0" smtClean="0"/>
              <a:t>, saw certain sacred arms, which no man might touch without sacrilege, brought out of the chamber within and laid before the shrine. [2] So he went to tell the </a:t>
            </a:r>
            <a:r>
              <a:rPr lang="en-GB" dirty="0" err="1" smtClean="0"/>
              <a:t>Delphians</a:t>
            </a:r>
            <a:r>
              <a:rPr lang="en-GB" dirty="0" smtClean="0"/>
              <a:t> of this miracle, but when the barbarians came with all speed near to the temple of Athena </a:t>
            </a:r>
            <a:r>
              <a:rPr lang="en-GB" dirty="0" err="1" smtClean="0"/>
              <a:t>Pronaea</a:t>
            </a:r>
            <a:r>
              <a:rPr lang="en-GB" dirty="0" smtClean="0"/>
              <a:t>, they were visited by miracles yet greater than the aforesaid. Marvellous indeed it is, that weapons of war should of their own motion appear lying outside in front of the shrine, but the visitation which followed was more wondrous than anything else ever seen. [3] When the barbarians were near to the temple of Athena </a:t>
            </a:r>
            <a:r>
              <a:rPr lang="en-GB" dirty="0" err="1" smtClean="0"/>
              <a:t>Pronaea</a:t>
            </a:r>
            <a:r>
              <a:rPr lang="en-GB" dirty="0" smtClean="0"/>
              <a:t>, they were struck by thunderbolts from the sky, and two peaks broken off from Parnassus came rushing among them with a mighty noise and overwhelmed many of them. In addition to this a shout and a cry of triumph were heard from the temple of </a:t>
            </a:r>
            <a:r>
              <a:rPr lang="en-GB" dirty="0" smtClean="0"/>
              <a:t>Athena. Herodotos 8.37</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Follow up reading and task on </a:t>
            </a:r>
            <a:r>
              <a:rPr lang="en-GB" smtClean="0"/>
              <a:t>moodle</a:t>
            </a:r>
            <a:endParaRPr lang="en-GB"/>
          </a:p>
        </p:txBody>
      </p:sp>
      <p:sp>
        <p:nvSpPr>
          <p:cNvPr id="6" name="Text Placeholder 5"/>
          <p:cNvSpPr>
            <a:spLocks noGrp="1"/>
          </p:cNvSpPr>
          <p:nvPr>
            <p:ph type="body"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71</TotalTime>
  <Words>889</Words>
  <Application>Microsoft Office PowerPoint</Application>
  <PresentationFormat>On-screen Show (4:3)</PresentationFormat>
  <Paragraphs>50</Paragraphs>
  <Slides>19</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1" baseType="lpstr">
      <vt:lpstr>Flow</vt:lpstr>
      <vt:lpstr>Microsoft PowerPoint Slide</vt:lpstr>
      <vt:lpstr>CLAH4005</vt:lpstr>
      <vt:lpstr>Basic events</vt:lpstr>
      <vt:lpstr>The Persian Empire</vt:lpstr>
      <vt:lpstr>The Greek world</vt:lpstr>
      <vt:lpstr>Lydian takeover</vt:lpstr>
      <vt:lpstr>Persian expansion</vt:lpstr>
      <vt:lpstr>Slide 7</vt:lpstr>
      <vt:lpstr>Ionian Revolt</vt:lpstr>
      <vt:lpstr>Slide 9</vt:lpstr>
      <vt:lpstr>492 expedition</vt:lpstr>
      <vt:lpstr>Marathon</vt:lpstr>
      <vt:lpstr>The Persian succession</vt:lpstr>
      <vt:lpstr>Slide 13</vt:lpstr>
      <vt:lpstr>Herodotus </vt:lpstr>
      <vt:lpstr>Herodotus </vt:lpstr>
      <vt:lpstr>Long view of history</vt:lpstr>
      <vt:lpstr>Sources and Witnesses</vt:lpstr>
      <vt:lpstr>Gods, heroes and credibility</vt:lpstr>
      <vt:lpstr>Follow up reading and task on moodle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37</cp:revision>
  <dcterms:created xsi:type="dcterms:W3CDTF">2012-10-09T08:16:27Z</dcterms:created>
  <dcterms:modified xsi:type="dcterms:W3CDTF">2012-10-09T09:27:53Z</dcterms:modified>
</cp:coreProperties>
</file>