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31"/>
  </p:notesMasterIdLst>
  <p:handoutMasterIdLst>
    <p:handoutMasterId r:id="rId32"/>
  </p:handoutMasterIdLst>
  <p:sldIdLst>
    <p:sldId id="277" r:id="rId2"/>
    <p:sldId id="278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85" r:id="rId15"/>
    <p:sldId id="268" r:id="rId16"/>
    <p:sldId id="269" r:id="rId17"/>
    <p:sldId id="270" r:id="rId18"/>
    <p:sldId id="271" r:id="rId19"/>
    <p:sldId id="272" r:id="rId20"/>
    <p:sldId id="273" r:id="rId21"/>
    <p:sldId id="274" r:id="rId22"/>
    <p:sldId id="275" r:id="rId23"/>
    <p:sldId id="276" r:id="rId24"/>
    <p:sldId id="282" r:id="rId25"/>
    <p:sldId id="283" r:id="rId26"/>
    <p:sldId id="284" r:id="rId27"/>
    <p:sldId id="280" r:id="rId28"/>
    <p:sldId id="279" r:id="rId29"/>
    <p:sldId id="281" r:id="rId30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868" autoAdjust="0"/>
    <p:restoredTop sz="93372" autoAdjust="0"/>
  </p:normalViewPr>
  <p:slideViewPr>
    <p:cSldViewPr>
      <p:cViewPr varScale="1">
        <p:scale>
          <a:sx n="67" d="100"/>
          <a:sy n="67" d="100"/>
        </p:scale>
        <p:origin x="1524" y="6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08/10/2023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08/10/2023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08/10/2023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08/10/2023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08/10/2023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08/10/2023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08/10/2023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08/10/2023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08/10/2023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08/10/2023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08/10/2023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08/10/2023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>
                <a:solidFill>
                  <a:schemeClr val="accent2"/>
                </a:solidFill>
              </a:rPr>
              <a:t>LCMB7024</a:t>
            </a:r>
            <a:endParaRPr lang="en-GB" altLang="en-US" b="1" dirty="0">
              <a:solidFill>
                <a:schemeClr val="accent2"/>
              </a:solidFill>
            </a:endParaRP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71472" y="1928803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Marketing Management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Lecture 9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Place and Pricing Strategies</a:t>
            </a:r>
          </a:p>
          <a:p>
            <a:pPr eaLnBrk="1" hangingPunct="1"/>
            <a:r>
              <a:rPr lang="en-GB" altLang="en-US" sz="4800" b="1" dirty="0">
                <a:solidFill>
                  <a:schemeClr val="accent2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4D4F0F-C2E4-453C-ACB6-9EDCA9A7D3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/>
              <a:t>Learning Objectives</a:t>
            </a:r>
            <a:endParaRPr lang="en-GB" sz="32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5367D0-4BC0-49FE-B443-E39529D384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To understand the concept of distribution, channels of distribution and marketing intermediaries</a:t>
            </a:r>
            <a:r>
              <a:rPr lang="en-GB" dirty="0"/>
              <a:t>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sz="2400" dirty="0"/>
              <a:t>To determine the role of middlemen in the channel of distribution.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To comprehend different distribution and pricing strategies.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D88763-3EA6-4D27-86E7-E51069939F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08/10/2023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8473C57-5B95-4A79-A59C-86250636D5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328032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dirty="0"/>
            </a:br>
            <a:br>
              <a:rPr lang="en-GB" b="1" dirty="0"/>
            </a:br>
            <a:r>
              <a:rPr lang="en-GB" b="1" dirty="0"/>
              <a:t>Distribution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Refers to activities that make products available to customers when and where they want to purchase them.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087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u="sng" dirty="0"/>
            </a:br>
            <a:br>
              <a:rPr lang="en-GB" b="1" u="sng" dirty="0"/>
            </a:br>
            <a:r>
              <a:rPr lang="en-GB" b="1" dirty="0"/>
              <a:t>A channel of distribution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Is a group of individuals and organisations that direct the flow of products from producers to customers.</a:t>
            </a:r>
          </a:p>
        </p:txBody>
      </p:sp>
    </p:spTree>
    <p:extLst>
      <p:ext uri="{BB962C8B-B14F-4D97-AF65-F5344CB8AC3E}">
        <p14:creationId xmlns:p14="http://schemas.microsoft.com/office/powerpoint/2010/main" val="3798972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dirty="0"/>
            </a:br>
            <a:br>
              <a:rPr lang="en-GB" b="1" dirty="0"/>
            </a:br>
            <a:r>
              <a:rPr lang="en-GB" b="1" dirty="0"/>
              <a:t>A marketing intermediary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Links producers to other middlemen or to the ultimate users of the products.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71050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b="1" u="sng" dirty="0"/>
              <a:t>Marketing information</a:t>
            </a:r>
          </a:p>
          <a:p>
            <a:pPr marL="0" indent="0">
              <a:buNone/>
            </a:pPr>
            <a:r>
              <a:rPr lang="en-GB" sz="2800" dirty="0"/>
              <a:t>Analyse information such as sales data, perform or commission marketing research studies.</a:t>
            </a:r>
          </a:p>
          <a:p>
            <a:r>
              <a:rPr lang="en-GB" sz="2800" b="1" u="sng" dirty="0"/>
              <a:t>Marketing management</a:t>
            </a:r>
          </a:p>
          <a:p>
            <a:pPr marL="0" indent="0">
              <a:buNone/>
            </a:pPr>
            <a:r>
              <a:rPr lang="en-GB" sz="2800" dirty="0"/>
              <a:t>Planning, implementation and control.</a:t>
            </a:r>
          </a:p>
          <a:p>
            <a:r>
              <a:rPr lang="en-GB" sz="2800" b="1" u="sng" dirty="0"/>
              <a:t>Facilitating exchange</a:t>
            </a:r>
          </a:p>
          <a:p>
            <a:pPr marL="0" indent="0">
              <a:buNone/>
            </a:pPr>
            <a:r>
              <a:rPr lang="en-GB" sz="2800" dirty="0"/>
              <a:t>Choose and stock product varieties that match the needs of buyers</a:t>
            </a:r>
            <a:r>
              <a:rPr lang="en-GB" dirty="0"/>
              <a:t>.</a:t>
            </a:r>
            <a:endParaRPr lang="en-GB" b="1" u="sng" dirty="0"/>
          </a:p>
          <a:p>
            <a:pPr marL="0" indent="0">
              <a:buNone/>
            </a:pPr>
            <a:endParaRPr lang="en-GB" u="sng" dirty="0"/>
          </a:p>
        </p:txBody>
      </p:sp>
    </p:spTree>
    <p:extLst>
      <p:ext uri="{BB962C8B-B14F-4D97-AF65-F5344CB8AC3E}">
        <p14:creationId xmlns:p14="http://schemas.microsoft.com/office/powerpoint/2010/main" val="37908876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b="1" u="sng" dirty="0"/>
              <a:t>Promotion</a:t>
            </a:r>
          </a:p>
          <a:p>
            <a:pPr marL="0" indent="0">
              <a:buNone/>
            </a:pPr>
            <a:r>
              <a:rPr lang="en-GB" dirty="0"/>
              <a:t>Set promotional objectives, advertising, personal selling, sales promotion, public relations and direct marketing.</a:t>
            </a:r>
          </a:p>
          <a:p>
            <a:r>
              <a:rPr lang="en-GB" b="1" u="sng" dirty="0"/>
              <a:t>Price</a:t>
            </a:r>
          </a:p>
          <a:p>
            <a:pPr marL="0" indent="0">
              <a:buNone/>
            </a:pPr>
            <a:r>
              <a:rPr lang="en-GB" dirty="0"/>
              <a:t>Pricing policies .</a:t>
            </a:r>
          </a:p>
          <a:p>
            <a:r>
              <a:rPr lang="en-GB" b="1" u="sng" dirty="0"/>
              <a:t>Physical distribution</a:t>
            </a:r>
          </a:p>
          <a:p>
            <a:pPr marL="0" indent="0">
              <a:buNone/>
            </a:pPr>
            <a:r>
              <a:rPr lang="en-GB" dirty="0"/>
              <a:t>Manage transport, warehousing, and stock control.</a:t>
            </a:r>
            <a:endParaRPr lang="en-GB" b="1" u="sng" dirty="0"/>
          </a:p>
          <a:p>
            <a:pPr marL="0" indent="0">
              <a:buNone/>
            </a:pPr>
            <a:endParaRPr lang="en-GB" b="1" u="sng" dirty="0"/>
          </a:p>
        </p:txBody>
      </p:sp>
    </p:spTree>
    <p:extLst>
      <p:ext uri="{BB962C8B-B14F-4D97-AF65-F5344CB8AC3E}">
        <p14:creationId xmlns:p14="http://schemas.microsoft.com/office/powerpoint/2010/main" val="6914020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 </a:t>
            </a:r>
            <a:br>
              <a:rPr lang="en-GB" dirty="0"/>
            </a:br>
            <a:br>
              <a:rPr lang="en-GB" dirty="0"/>
            </a:br>
            <a:r>
              <a:rPr lang="en-GB" sz="2700" b="1" dirty="0"/>
              <a:t>Ways by which using middlemen improves market efficiency</a:t>
            </a:r>
            <a:br>
              <a:rPr lang="en-GB" sz="2700" dirty="0"/>
            </a:br>
            <a:endParaRPr lang="en-GB" sz="27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628800"/>
            <a:ext cx="8229600" cy="4525963"/>
          </a:xfrm>
        </p:spPr>
        <p:txBody>
          <a:bodyPr/>
          <a:lstStyle/>
          <a:p>
            <a:pPr lvl="0"/>
            <a:r>
              <a:rPr lang="en-GB" sz="2400" b="1" u="sng" dirty="0"/>
              <a:t>Functional efficiency</a:t>
            </a:r>
          </a:p>
          <a:p>
            <a:pPr marL="0" lvl="0" indent="0">
              <a:buNone/>
            </a:pPr>
            <a:r>
              <a:rPr lang="en-GB" sz="2400" dirty="0"/>
              <a:t>The middlemen may have more experience in selling  the product  than the producer.</a:t>
            </a:r>
          </a:p>
          <a:p>
            <a:pPr lvl="0"/>
            <a:r>
              <a:rPr lang="en-GB" sz="2400" b="1" u="sng" dirty="0"/>
              <a:t>Scale efficiency</a:t>
            </a:r>
          </a:p>
          <a:p>
            <a:pPr marL="0" lvl="0" indent="0">
              <a:buNone/>
            </a:pPr>
            <a:r>
              <a:rPr lang="en-GB" sz="2400" dirty="0"/>
              <a:t>This is the benefit that wholesalers provide to retailers.</a:t>
            </a:r>
          </a:p>
          <a:p>
            <a:r>
              <a:rPr lang="en-GB" sz="2400" b="1" u="sng" dirty="0"/>
              <a:t>Transactional efficiency</a:t>
            </a:r>
            <a:endParaRPr lang="en-GB" sz="2400" u="sng" dirty="0"/>
          </a:p>
          <a:p>
            <a:pPr marL="0" lvl="0" indent="0">
              <a:buNone/>
            </a:pPr>
            <a:r>
              <a:rPr lang="en-GB" sz="2400" dirty="0"/>
              <a:t>This is the advantage that retailers provide to the customers.</a:t>
            </a:r>
          </a:p>
          <a:p>
            <a:pPr marL="0" lvl="0" indent="0">
              <a:buNone/>
            </a:pPr>
            <a:endParaRPr lang="en-GB" sz="2800" dirty="0"/>
          </a:p>
          <a:p>
            <a:endParaRPr lang="en-GB" sz="2800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74484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b="1" u="sng" dirty="0"/>
              <a:t>Distribution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u="sng" dirty="0"/>
              <a:t>Intensive Distribution</a:t>
            </a:r>
            <a:endParaRPr lang="en-GB" b="1" i="1" u="sng" dirty="0"/>
          </a:p>
          <a:p>
            <a:pPr marL="0" indent="0">
              <a:buNone/>
            </a:pPr>
            <a:r>
              <a:rPr lang="en-GB" sz="2400" dirty="0"/>
              <a:t>This strategy uses the maximum possible number of retailers and is most appropriate for low-involvement products.</a:t>
            </a:r>
          </a:p>
          <a:p>
            <a:pPr marL="0" indent="0">
              <a:buNone/>
            </a:pPr>
            <a:r>
              <a:rPr lang="en-GB" sz="2400" dirty="0"/>
              <a:t>This strategy maximises product availability, which generates greater product recognition and more impulse buying.</a:t>
            </a:r>
          </a:p>
        </p:txBody>
      </p:sp>
    </p:spTree>
    <p:extLst>
      <p:ext uri="{BB962C8B-B14F-4D97-AF65-F5344CB8AC3E}">
        <p14:creationId xmlns:p14="http://schemas.microsoft.com/office/powerpoint/2010/main" val="105404594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sz="3600" b="1" u="sng" dirty="0"/>
              <a:t>Distribution Strategies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u="sng" dirty="0"/>
              <a:t>Exclusive Distribution</a:t>
            </a:r>
            <a:endParaRPr lang="en-GB" b="1" u="sng" dirty="0"/>
          </a:p>
          <a:p>
            <a:pPr marL="0" indent="0">
              <a:buNone/>
            </a:pPr>
            <a:r>
              <a:rPr lang="en-GB" sz="2400" dirty="0"/>
              <a:t>This strategy relies on only one retailer or dealer in a given geographic territory. It is most appropriate when the product is a high-involvement.</a:t>
            </a:r>
          </a:p>
          <a:p>
            <a:pPr marL="0" indent="0">
              <a:buNone/>
            </a:pPr>
            <a:r>
              <a:rPr lang="en-GB" sz="2400" dirty="0"/>
              <a:t>Exclusive distribution is useful when a firm wants to differentiate its product on the basis of high quality, prestige, or excellent customer service. </a:t>
            </a:r>
          </a:p>
        </p:txBody>
      </p:sp>
    </p:spTree>
    <p:extLst>
      <p:ext uri="{BB962C8B-B14F-4D97-AF65-F5344CB8AC3E}">
        <p14:creationId xmlns:p14="http://schemas.microsoft.com/office/powerpoint/2010/main" val="45020774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br>
              <a:rPr lang="en-GB" sz="3200" b="1" u="sng" dirty="0"/>
            </a:br>
            <a:r>
              <a:rPr lang="en-GB" sz="3200" b="1" u="sng" dirty="0"/>
              <a:t>Distribution Strategies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u="sng" dirty="0"/>
              <a:t>Selective Distribution</a:t>
            </a:r>
          </a:p>
          <a:p>
            <a:pPr marL="0" indent="0">
              <a:buNone/>
            </a:pPr>
            <a:r>
              <a:rPr lang="en-GB" sz="2800" dirty="0"/>
              <a:t>This is a compromise between the other two extremes since it uses more than one but fewer than all available retailers in a geographic area.</a:t>
            </a:r>
            <a:endParaRPr lang="en-GB" sz="2800" b="1" u="sng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009050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 </a:t>
            </a:r>
            <a:br>
              <a:rPr lang="en-GB" dirty="0"/>
            </a:br>
            <a:br>
              <a:rPr lang="en-GB" dirty="0"/>
            </a:br>
            <a:r>
              <a:rPr lang="en-GB" sz="3100" b="1" i="1" dirty="0"/>
              <a:t>Dual (two-channel) distribution</a:t>
            </a:r>
            <a:r>
              <a:rPr lang="en-GB" sz="3100" dirty="0"/>
              <a:t> </a:t>
            </a:r>
            <a:r>
              <a:rPr lang="en-GB" sz="3100" b="1" dirty="0"/>
              <a:t>systems</a:t>
            </a:r>
            <a:br>
              <a:rPr lang="en-GB" sz="3100" dirty="0"/>
            </a:br>
            <a:endParaRPr lang="en-GB" sz="31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company may use an indirect channel of distribution to make products available to one group of customers and a direct channel of distribution to make products available for a different group of customers.</a:t>
            </a:r>
          </a:p>
        </p:txBody>
      </p:sp>
    </p:spTree>
    <p:extLst>
      <p:ext uri="{BB962C8B-B14F-4D97-AF65-F5344CB8AC3E}">
        <p14:creationId xmlns:p14="http://schemas.microsoft.com/office/powerpoint/2010/main" val="97778606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i="1" dirty="0"/>
            </a:br>
            <a:br>
              <a:rPr lang="en-GB" b="1" i="1" dirty="0"/>
            </a:br>
            <a:r>
              <a:rPr lang="en-GB" b="1" dirty="0"/>
              <a:t>Hybrid system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members of a hybrid system perform complementary functions for the same customer segment.</a:t>
            </a:r>
          </a:p>
        </p:txBody>
      </p:sp>
    </p:spTree>
    <p:extLst>
      <p:ext uri="{BB962C8B-B14F-4D97-AF65-F5344CB8AC3E}">
        <p14:creationId xmlns:p14="http://schemas.microsoft.com/office/powerpoint/2010/main" val="96878891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LCMB7001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71472" y="1928803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Marketing Management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Pricing Strategies</a:t>
            </a:r>
          </a:p>
          <a:p>
            <a:pPr eaLnBrk="1" hangingPunct="1"/>
            <a:r>
              <a:rPr lang="en-GB" altLang="en-US" sz="4800" b="1" dirty="0">
                <a:solidFill>
                  <a:schemeClr val="accent2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14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sz="4000" b="1" u="sng" dirty="0"/>
              <a:t>Pricing Decisions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u="sng" dirty="0"/>
              <a:t>The Nature of Price</a:t>
            </a:r>
          </a:p>
          <a:p>
            <a:pPr marL="0" indent="0">
              <a:buNone/>
            </a:pPr>
            <a:r>
              <a:rPr lang="en-GB" dirty="0"/>
              <a:t>To a buyer price is:</a:t>
            </a:r>
          </a:p>
          <a:p>
            <a:pPr marL="0" indent="0">
              <a:buNone/>
            </a:pPr>
            <a:r>
              <a:rPr lang="en-GB" dirty="0"/>
              <a:t>The amount of income sacrificed in order to gain a package of benefits from a product or service.</a:t>
            </a:r>
          </a:p>
        </p:txBody>
      </p:sp>
    </p:spTree>
    <p:extLst>
      <p:ext uri="{BB962C8B-B14F-4D97-AF65-F5344CB8AC3E}">
        <p14:creationId xmlns:p14="http://schemas.microsoft.com/office/powerpoint/2010/main" val="204744280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dirty="0"/>
            </a:br>
            <a:br>
              <a:rPr lang="en-GB" b="1" dirty="0"/>
            </a:br>
            <a:r>
              <a:rPr lang="en-GB" b="1" dirty="0"/>
              <a:t>Price Competition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When </a:t>
            </a:r>
            <a:r>
              <a:rPr lang="en-GB" b="1" u="sng" dirty="0"/>
              <a:t>price competition </a:t>
            </a:r>
            <a:r>
              <a:rPr lang="en-GB" dirty="0"/>
              <a:t>is used:</a:t>
            </a:r>
            <a:endParaRPr lang="en-GB" b="1" dirty="0"/>
          </a:p>
          <a:p>
            <a:pPr marL="0" indent="0">
              <a:buNone/>
            </a:pPr>
            <a:r>
              <a:rPr lang="en-GB" dirty="0"/>
              <a:t>Companies closely monitor rival prices and either match or undercut rivals.</a:t>
            </a:r>
          </a:p>
        </p:txBody>
      </p:sp>
    </p:spTree>
    <p:extLst>
      <p:ext uri="{BB962C8B-B14F-4D97-AF65-F5344CB8AC3E}">
        <p14:creationId xmlns:p14="http://schemas.microsoft.com/office/powerpoint/2010/main" val="152833575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dirty="0"/>
            </a:br>
            <a:br>
              <a:rPr lang="en-GB" b="1" dirty="0"/>
            </a:br>
            <a:r>
              <a:rPr lang="en-GB" b="1" dirty="0"/>
              <a:t>Non-Price Competition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Companies use factors other than low price to compete with rivals.</a:t>
            </a:r>
          </a:p>
        </p:txBody>
      </p:sp>
    </p:spTree>
    <p:extLst>
      <p:ext uri="{BB962C8B-B14F-4D97-AF65-F5344CB8AC3E}">
        <p14:creationId xmlns:p14="http://schemas.microsoft.com/office/powerpoint/2010/main" val="214714907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dirty="0"/>
            </a:br>
            <a:br>
              <a:rPr lang="en-GB" b="1" dirty="0"/>
            </a:br>
            <a:r>
              <a:rPr lang="en-GB" b="1" dirty="0"/>
              <a:t>Pricing Objectives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strategic pricing objectives are influenced by the mission statement of the organisation and segmentation, targeting and positioning.</a:t>
            </a:r>
          </a:p>
        </p:txBody>
      </p:sp>
    </p:spTree>
    <p:extLst>
      <p:ext uri="{BB962C8B-B14F-4D97-AF65-F5344CB8AC3E}">
        <p14:creationId xmlns:p14="http://schemas.microsoft.com/office/powerpoint/2010/main" val="18720243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u="sng" dirty="0"/>
            </a:br>
            <a:br>
              <a:rPr lang="en-GB" b="1" u="sng" dirty="0"/>
            </a:br>
            <a:r>
              <a:rPr lang="en-GB" b="1" u="sng" dirty="0"/>
              <a:t>Stages for establishing prices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Set the strategic pricing objectives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Estimate demand, price elasticity of demand and perceived value.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Determine costs and relationship to volume.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Examine competitors prices and costs.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Select a method for calculating the price.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Set a price level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Adapt the price structure to meet changes in demand and cost across different target markets, channels of distribution and countries.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0179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u="sng" dirty="0"/>
            </a:br>
            <a:br>
              <a:rPr lang="en-GB" b="1" u="sng" dirty="0"/>
            </a:br>
            <a:r>
              <a:rPr lang="en-GB" b="1" u="sng" dirty="0"/>
              <a:t>Pricing Strategies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Price skimming is:</a:t>
            </a:r>
          </a:p>
          <a:p>
            <a:pPr marL="0" indent="0">
              <a:buNone/>
            </a:pPr>
            <a:r>
              <a:rPr lang="en-GB" sz="2800" dirty="0"/>
              <a:t>Companies charge a high price when first introducing the product. The company try to quickly gain a return on investment. The high price is reduced in the maturity stage .</a:t>
            </a:r>
          </a:p>
          <a:p>
            <a:pPr marL="0" indent="0">
              <a:buNone/>
            </a:pPr>
            <a:endParaRPr lang="en-GB" b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51924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dirty="0"/>
            </a:br>
            <a:br>
              <a:rPr lang="en-GB" b="1" dirty="0"/>
            </a:br>
            <a:r>
              <a:rPr lang="en-GB" b="1" dirty="0"/>
              <a:t>Penetration Pricing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company charges a low price when first introducing the product to gain a large number of adopters. The low price either remains the same in the maturity stage to appeal to price sensitive customers or is increased with added benefits.</a:t>
            </a:r>
          </a:p>
        </p:txBody>
      </p:sp>
    </p:spTree>
    <p:extLst>
      <p:ext uri="{BB962C8B-B14F-4D97-AF65-F5344CB8AC3E}">
        <p14:creationId xmlns:p14="http://schemas.microsoft.com/office/powerpoint/2010/main" val="31345026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sz="4000" b="1" dirty="0"/>
              <a:t>Psychological Pricing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Pricing based on emotional factors rather than rational factors.</a:t>
            </a:r>
          </a:p>
        </p:txBody>
      </p:sp>
    </p:spTree>
    <p:extLst>
      <p:ext uri="{BB962C8B-B14F-4D97-AF65-F5344CB8AC3E}">
        <p14:creationId xmlns:p14="http://schemas.microsoft.com/office/powerpoint/2010/main" val="184603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dirty="0"/>
            </a:br>
            <a:r>
              <a:rPr lang="en-GB" b="1" dirty="0"/>
              <a:t>Differential Pricing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Differential pricing is the strategy of selling the same product or service to different customers at different prices.</a:t>
            </a:r>
          </a:p>
        </p:txBody>
      </p:sp>
    </p:spTree>
    <p:extLst>
      <p:ext uri="{BB962C8B-B14F-4D97-AF65-F5344CB8AC3E}">
        <p14:creationId xmlns:p14="http://schemas.microsoft.com/office/powerpoint/2010/main" val="16874073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713E6E-0081-4FBA-ABC4-55A345B3B9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Other Pricing Strategies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7C85D4-FA21-4341-9E69-F9469F421A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Economy Pricing</a:t>
            </a:r>
          </a:p>
          <a:p>
            <a:endParaRPr lang="en-GB" dirty="0"/>
          </a:p>
          <a:p>
            <a:r>
              <a:rPr lang="en-GB" dirty="0"/>
              <a:t>Premium Pricing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Bundle Pricing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3F676F-3179-4E87-8898-92DAE8C799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08/10/2023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C72CA41-68F9-48FB-8956-2EFF12ED52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6063438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2DD3A7-FE0F-4B2F-B868-FB4EEF6799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Bundle Pricing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80C667-25B5-4254-B203-7D0B5034D6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08/10/2023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7A064C0-3894-4A5A-9A03-13FA03400C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25</a:t>
            </a:fld>
            <a:endParaRPr lang="en-GB" altLang="en-US"/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B1B83889-3545-4637-BA11-CFA5BE426605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8507" y="1600200"/>
            <a:ext cx="6946985" cy="3916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9803659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D3410E-FF9F-44FE-AB64-9572342F27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GB" dirty="0"/>
              <a:t>Bundle Pricing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303C27-2950-492C-AF6C-D4BBFD61C06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08/10/2023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C654457-45AA-41B0-B633-F4C25CE754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26</a:t>
            </a:fld>
            <a:endParaRPr lang="en-GB" altLang="en-US"/>
          </a:p>
        </p:txBody>
      </p:sp>
      <p:pic>
        <p:nvPicPr>
          <p:cNvPr id="3076" name="Picture 4">
            <a:extLst>
              <a:ext uri="{FF2B5EF4-FFF2-40B4-BE49-F238E27FC236}">
                <a16:creationId xmlns:a16="http://schemas.microsoft.com/office/drawing/2014/main" id="{F1EA242C-0894-4026-95A9-0EBDCD6FFA6E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092" y="1196752"/>
            <a:ext cx="7267106" cy="43198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8745430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4B3EE0-365A-40DB-88A4-F0AA2B2E2B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Question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E00785-7823-4DD0-A3FC-F106D5369A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800" dirty="0"/>
              <a:t>The president of a carpet manufacturer (who uses wholesalers to sell the carpets to retail stores) has asked you to bypass  the wholesalers and use a personal selling team to sell directly to the retail stores. What caution would you voice on this matter and what information would you analyse before making a final decision.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8361C8-568C-427B-991A-547C8404F3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08/10/2023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AD24CB-8B6C-4555-9EC0-9639EB911F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8186283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4D4F0F-C2E4-453C-ACB6-9EDCA9A7D3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5367D0-4BC0-49FE-B443-E39529D384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 this lecture we have focused on the concept of distribution, channels of distribution and marketing intermediaries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We have determined the role of middlemen in the channel of distribution.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We have focused on different distribution and pricing strategies.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D88763-3EA6-4D27-86E7-E51069939F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08/10/2023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8473C57-5B95-4A79-A59C-86250636D5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674810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4D4F0F-C2E4-453C-ACB6-9EDCA9A7D3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5367D0-4BC0-49FE-B443-E39529D384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lnSpc>
                <a:spcPct val="200000"/>
              </a:lnSpc>
            </a:pP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David Allen Aaker. </a:t>
            </a:r>
            <a:r>
              <a:rPr lang="en-GB" sz="14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Developing Business Strategies</a:t>
            </a: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New York, John Wiley And Sons Ltd, 2020.</a:t>
            </a:r>
          </a:p>
          <a:p>
            <a:pPr marL="457200" indent="-457200">
              <a:lnSpc>
                <a:spcPct val="200000"/>
              </a:lnSpc>
            </a:pP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Gordon, Jason. “Exclusive Distribution - Explained.” </a:t>
            </a:r>
            <a:r>
              <a:rPr lang="en-GB" sz="14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Business Professor, LLC</a:t>
            </a: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28 Sept. 2021, thebusinessprofessor.com/</a:t>
            </a:r>
            <a:r>
              <a:rPr lang="en-GB" sz="14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en_US</a:t>
            </a: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/principles-of-marketing/exclusive-distribution-explained.</a:t>
            </a:r>
          </a:p>
          <a:p>
            <a:pPr marL="457200" indent="-457200">
              <a:lnSpc>
                <a:spcPct val="200000"/>
              </a:lnSpc>
            </a:pP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Hitesh Bhasin. “What Is Intensive Distribution and Its Advantage in Business?” </a:t>
            </a:r>
            <a:r>
              <a:rPr lang="en-GB" sz="14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Marketing91</a:t>
            </a: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8 Aug. 2015, www.marketing91.com/intensive-distribution/.</a:t>
            </a:r>
          </a:p>
          <a:p>
            <a:pPr marL="457200" indent="-457200">
              <a:lnSpc>
                <a:spcPct val="200000"/>
              </a:lnSpc>
            </a:pP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Kenton, Will. “How Distribution Channels Work.” </a:t>
            </a:r>
            <a:r>
              <a:rPr lang="en-GB" sz="14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Investopedia</a:t>
            </a: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15 Dec. 2022, www.investopedia.com/terms/d/distribution-channel.asp#:~:text=Distribution%20channels%20include%20wholesalers%2C%20retailers.</a:t>
            </a:r>
          </a:p>
          <a:p>
            <a:pPr marL="457200" indent="-457200">
              <a:lnSpc>
                <a:spcPct val="200000"/>
              </a:lnSpc>
            </a:pP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Z John Zhang. </a:t>
            </a:r>
            <a:r>
              <a:rPr lang="en-GB" sz="14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Pricing Strategies</a:t>
            </a: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Boston, </a:t>
            </a:r>
            <a:r>
              <a:rPr lang="en-GB" sz="14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Mcgraw-Hill</a:t>
            </a: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Custom Publishing, 2015.</a:t>
            </a:r>
          </a:p>
          <a:p>
            <a:endParaRPr lang="en-GB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D88763-3EA6-4D27-86E7-E51069939F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08/10/2023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8473C57-5B95-4A79-A59C-86250636D5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4388938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2343</TotalTime>
  <Words>999</Words>
  <Application>Microsoft Office PowerPoint</Application>
  <PresentationFormat>On-screen Show (4:3)</PresentationFormat>
  <Paragraphs>121</Paragraphs>
  <Slides>29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3" baseType="lpstr">
      <vt:lpstr>Arial</vt:lpstr>
      <vt:lpstr>Myriad Pro</vt:lpstr>
      <vt:lpstr>Verdana</vt:lpstr>
      <vt:lpstr>20140311PresentationUWTSDTemplate</vt:lpstr>
      <vt:lpstr>LCMB7024</vt:lpstr>
      <vt:lpstr>Learning Objectives</vt:lpstr>
      <vt:lpstr>  Distribution </vt:lpstr>
      <vt:lpstr>  A channel of distribution </vt:lpstr>
      <vt:lpstr>  A marketing intermediary  </vt:lpstr>
      <vt:lpstr>PowerPoint Presentation</vt:lpstr>
      <vt:lpstr>PowerPoint Presentation</vt:lpstr>
      <vt:lpstr>   Ways by which using middlemen improves market efficiency </vt:lpstr>
      <vt:lpstr> Distribution</vt:lpstr>
      <vt:lpstr> Distribution Strategies</vt:lpstr>
      <vt:lpstr> Distribution Strategies</vt:lpstr>
      <vt:lpstr>   Dual (two-channel) distribution systems </vt:lpstr>
      <vt:lpstr>  Hybrid system </vt:lpstr>
      <vt:lpstr>LCMB7001</vt:lpstr>
      <vt:lpstr> Pricing Decisions</vt:lpstr>
      <vt:lpstr>  Price Competition </vt:lpstr>
      <vt:lpstr>  Non-Price Competition </vt:lpstr>
      <vt:lpstr>  Pricing Objectives </vt:lpstr>
      <vt:lpstr>  Stages for establishing prices </vt:lpstr>
      <vt:lpstr>  Pricing Strategies </vt:lpstr>
      <vt:lpstr>  Penetration Pricing </vt:lpstr>
      <vt:lpstr> Psychological Pricing </vt:lpstr>
      <vt:lpstr> Differential Pricing</vt:lpstr>
      <vt:lpstr>Other Pricing Strategies</vt:lpstr>
      <vt:lpstr>Bundle Pricing</vt:lpstr>
      <vt:lpstr>Bundle Pricing</vt:lpstr>
      <vt:lpstr>Question</vt:lpstr>
      <vt:lpstr>Summary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Tushara Balendran</cp:lastModifiedBy>
  <cp:revision>150</cp:revision>
  <cp:lastPrinted>2018-07-09T15:27:01Z</cp:lastPrinted>
  <dcterms:created xsi:type="dcterms:W3CDTF">2002-10-07T19:43:58Z</dcterms:created>
  <dcterms:modified xsi:type="dcterms:W3CDTF">2023-10-08T20:19:00Z</dcterms:modified>
</cp:coreProperties>
</file>