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75"/>
    <p:restoredTop sz="81021"/>
  </p:normalViewPr>
  <p:slideViewPr>
    <p:cSldViewPr snapToGrid="0">
      <p:cViewPr varScale="1">
        <p:scale>
          <a:sx n="113" d="100"/>
          <a:sy n="113" d="100"/>
        </p:scale>
        <p:origin x="176"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AA1603-8374-7548-A619-08046B8B1DCE}"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BDAF2D-7A4A-0540-A91C-14279482EBE0}" type="slidenum">
              <a:rPr lang="en-GB" smtClean="0"/>
              <a:t>‹#›</a:t>
            </a:fld>
            <a:endParaRPr lang="en-GB"/>
          </a:p>
        </p:txBody>
      </p:sp>
    </p:spTree>
    <p:extLst>
      <p:ext uri="{BB962C8B-B14F-4D97-AF65-F5344CB8AC3E}">
        <p14:creationId xmlns:p14="http://schemas.microsoft.com/office/powerpoint/2010/main" val="2566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presentation evaluates how integrated HRM can support safe service growth, workforce capability and employee effectiveness at HealthConnect UK.</a:t>
            </a:r>
            <a:endParaRPr lang="en-GB" dirty="0"/>
          </a:p>
        </p:txBody>
      </p:sp>
      <p:sp>
        <p:nvSpPr>
          <p:cNvPr id="4" name="Slide Number Placeholder 3"/>
          <p:cNvSpPr>
            <a:spLocks noGrp="1"/>
          </p:cNvSpPr>
          <p:nvPr>
            <p:ph type="sldNum" sz="quarter" idx="5"/>
          </p:nvPr>
        </p:nvSpPr>
        <p:spPr/>
        <p:txBody>
          <a:bodyPr/>
          <a:lstStyle/>
          <a:p>
            <a:fld id="{9CBDAF2D-7A4A-0540-A91C-14279482EBE0}" type="slidenum">
              <a:rPr lang="en-GB" smtClean="0"/>
              <a:t>1</a:t>
            </a:fld>
            <a:endParaRPr lang="en-GB"/>
          </a:p>
        </p:txBody>
      </p:sp>
    </p:spTree>
    <p:extLst>
      <p:ext uri="{BB962C8B-B14F-4D97-AF65-F5344CB8AC3E}">
        <p14:creationId xmlns:p14="http://schemas.microsoft.com/office/powerpoint/2010/main" val="41407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HealthConnect works at the interface of healthcare and technology. This necessitates both clinical skill and digital capacity. The organization must hire individuals who can collaborate across professional boundaries, understand patient needs, and use technology successfully. The case highlights multiple interconnected workforce issues. For example, skill shortages might raise the burden of existing employees, contributing to stress and turnover. This indicates that the organization should not approach recruitment, well-being, and retention as distinct challenges.</a:t>
            </a:r>
            <a:br>
              <a:rPr lang="en-GB" dirty="0"/>
            </a:br>
            <a:r>
              <a:rPr lang="en-GB" sz="1200" b="0" i="0" u="none" strike="noStrike" kern="1200" dirty="0">
                <a:solidFill>
                  <a:schemeClr val="tx1"/>
                </a:solidFill>
                <a:effectLst/>
                <a:latin typeface="+mn-lt"/>
                <a:ea typeface="+mn-ea"/>
                <a:cs typeface="+mn-cs"/>
              </a:rPr>
              <a:t>The UK government has highlighted a potential shortfall of 145,000 MedTech jobs by 2035, demonstrating the broader strain on organizations competing for digital-health capabilities.</a:t>
            </a: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2</a:t>
            </a:fld>
            <a:endParaRPr lang="en-GB"/>
          </a:p>
        </p:txBody>
      </p:sp>
    </p:spTree>
    <p:extLst>
      <p:ext uri="{BB962C8B-B14F-4D97-AF65-F5344CB8AC3E}">
        <p14:creationId xmlns:p14="http://schemas.microsoft.com/office/powerpoint/2010/main" val="3896190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According to the Harvard model of HRM, the organization's environment and strategic goals should have an impact on HR policy. The external environment for HealthConnect includes competition for skilled workers, changes in technology, and regulations pertaining to healthcare. Therefore, rather than being viewed as an administrative task, HRM should be linked to business planning.</a:t>
            </a:r>
            <a:br>
              <a:rPr lang="en-GB" dirty="0"/>
            </a:br>
            <a:r>
              <a:rPr lang="en-GB" sz="1200" b="0" i="0" u="none" strike="noStrike" kern="1200" dirty="0">
                <a:solidFill>
                  <a:schemeClr val="tx1"/>
                </a:solidFill>
                <a:effectLst/>
                <a:latin typeface="+mn-lt"/>
                <a:ea typeface="+mn-ea"/>
                <a:cs typeface="+mn-cs"/>
              </a:rPr>
              <a:t>An effective HR strategy should establish a link between organizational outcomes and personnel competence. For instance, hiring provides the necessary personnel, training enhances their abilities, performance management synchronizes their work with the organization's objectives, and incentive and wellness programs motivate them to stay. HRM must be applied sensibly, though. Unrealistic productivity goals or excessive monitoring may increase performance in the short term but harm wellbeing and service quality over time.</a:t>
            </a: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3</a:t>
            </a:fld>
            <a:endParaRPr lang="en-GB"/>
          </a:p>
        </p:txBody>
      </p:sp>
    </p:spTree>
    <p:extLst>
      <p:ext uri="{BB962C8B-B14F-4D97-AF65-F5344CB8AC3E}">
        <p14:creationId xmlns:p14="http://schemas.microsoft.com/office/powerpoint/2010/main" val="3812906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Workforce planning is important because HealthConnect cannot rely on reacting to vacancies after they occur. It needs to forecast what its workforce will look like in the future and identify risks early. The first step should be a workforce diagnostic. This should examine not only how many employees HealthConnect has, but also what skills they possess, where they work, how long they stay and which roles are difficult to fill. A skills inventory could identify whether the organisation has sufficient capability in areas such as data analysis, cyber security, clinical safety and digital product development. HealthConnect should then compare current capability with future demand. The organisation can respond by building skills through training, buying capability through recruitment, borrowing expertise through consultants, partnerships or redesigning jobs or processes</a:t>
            </a:r>
          </a:p>
        </p:txBody>
      </p:sp>
      <p:sp>
        <p:nvSpPr>
          <p:cNvPr id="4" name="Slide Number Placeholder 3"/>
          <p:cNvSpPr>
            <a:spLocks noGrp="1"/>
          </p:cNvSpPr>
          <p:nvPr>
            <p:ph type="sldNum" sz="quarter" idx="5"/>
          </p:nvPr>
        </p:nvSpPr>
        <p:spPr/>
        <p:txBody>
          <a:bodyPr/>
          <a:lstStyle/>
          <a:p>
            <a:fld id="{9CBDAF2D-7A4A-0540-A91C-14279482EBE0}" type="slidenum">
              <a:rPr lang="en-GB" smtClean="0"/>
              <a:t>4</a:t>
            </a:fld>
            <a:endParaRPr lang="en-GB"/>
          </a:p>
        </p:txBody>
      </p:sp>
    </p:spTree>
    <p:extLst>
      <p:ext uri="{BB962C8B-B14F-4D97-AF65-F5344CB8AC3E}">
        <p14:creationId xmlns:p14="http://schemas.microsoft.com/office/powerpoint/2010/main" val="4265629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Because different roles require diverse talent sources, HealthConnect shouldn't rely just on one recruitment strategy. By providing current employees with possibilities for advancement, internal recruitment can increase motivation and retention. For specialized positions where the company does not currently have the relevant competence, external recruitment is still required.</a:t>
            </a:r>
            <a:br>
              <a:rPr lang="en-GB" dirty="0"/>
            </a:br>
            <a:r>
              <a:rPr lang="en-GB" sz="1200" b="0" i="0" u="none" strike="noStrike" kern="1200" dirty="0">
                <a:solidFill>
                  <a:schemeClr val="tx1"/>
                </a:solidFill>
                <a:effectLst/>
                <a:latin typeface="+mn-lt"/>
                <a:ea typeface="+mn-ea"/>
                <a:cs typeface="+mn-cs"/>
              </a:rPr>
              <a:t>While social media can convey the company's employer brand to passive applicants, online platforms can offer a wide audience. Professional networks might be more successful for specialized clinical or technical roles, while university partnerships are helpful for nurturing future potential. HealthConnect is able to balance cost, speed, variety, and capability using a segmented recruitment strategy.</a:t>
            </a: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5</a:t>
            </a:fld>
            <a:endParaRPr lang="en-GB"/>
          </a:p>
        </p:txBody>
      </p:sp>
    </p:spTree>
    <p:extLst>
      <p:ext uri="{BB962C8B-B14F-4D97-AF65-F5344CB8AC3E}">
        <p14:creationId xmlns:p14="http://schemas.microsoft.com/office/powerpoint/2010/main" val="1598266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Every recruitment strategy has advantages as well as drawbacks. Internal hiring can shorten onboarding times and enhance organizational expertise, but it can also limit the flow of fresh perspectives and competencies. Although it can be costly and challenging in a competitive </a:t>
            </a:r>
            <a:r>
              <a:rPr lang="en-GB" sz="1200" b="0" i="0" u="none" strike="noStrike" kern="1200" dirty="0" err="1">
                <a:solidFill>
                  <a:schemeClr val="tx1"/>
                </a:solidFill>
                <a:effectLst/>
                <a:latin typeface="+mn-lt"/>
                <a:ea typeface="+mn-ea"/>
                <a:cs typeface="+mn-cs"/>
              </a:rPr>
              <a:t>labor</a:t>
            </a:r>
            <a:r>
              <a:rPr lang="en-GB" sz="1200" b="0" i="0" u="none" strike="noStrike" kern="1200" dirty="0">
                <a:solidFill>
                  <a:schemeClr val="tx1"/>
                </a:solidFill>
                <a:effectLst/>
                <a:latin typeface="+mn-lt"/>
                <a:ea typeface="+mn-ea"/>
                <a:cs typeface="+mn-cs"/>
              </a:rPr>
              <a:t> market, external recruitment offers more access to talent.</a:t>
            </a:r>
            <a:br>
              <a:rPr lang="en-GB" dirty="0"/>
            </a:br>
            <a:r>
              <a:rPr lang="en-GB" sz="1200" b="0" i="0" u="none" strike="noStrike" kern="1200" dirty="0">
                <a:solidFill>
                  <a:schemeClr val="tx1"/>
                </a:solidFill>
                <a:effectLst/>
                <a:latin typeface="+mn-lt"/>
                <a:ea typeface="+mn-ea"/>
                <a:cs typeface="+mn-cs"/>
              </a:rPr>
              <a:t>Online hiring is scalable and convenient, but it might generate a large number of applications that take a long time to screen. If automated tools are not tested, they may also add hidden bias. While social media can increase visibility, it must be handled properly to guaranty that recruitment messages are seen by a wide range of people. For urgent expert positions, recruitment agencies might be helpful, but they should only be utilized sparingly due to their higher fees.</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9CBDAF2D-7A4A-0540-A91C-14279482EBE0}" type="slidenum">
              <a:rPr lang="en-GB" smtClean="0"/>
              <a:t>6</a:t>
            </a:fld>
            <a:endParaRPr lang="en-GB"/>
          </a:p>
        </p:txBody>
      </p:sp>
    </p:spTree>
    <p:extLst>
      <p:ext uri="{BB962C8B-B14F-4D97-AF65-F5344CB8AC3E}">
        <p14:creationId xmlns:p14="http://schemas.microsoft.com/office/powerpoint/2010/main" val="20562196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At the selection step, HealthConnect determines which candidates are most suited. It is crucial that the procedure is legitimate, equitable, and pertinent to the job requirements.</a:t>
            </a:r>
            <a:br>
              <a:rPr lang="en-GB" dirty="0"/>
            </a:br>
            <a:r>
              <a:rPr lang="en-GB" sz="1200" b="0" i="0" u="none" strike="noStrike" kern="1200" dirty="0">
                <a:solidFill>
                  <a:schemeClr val="tx1"/>
                </a:solidFill>
                <a:effectLst/>
                <a:latin typeface="+mn-lt"/>
                <a:ea typeface="+mn-ea"/>
                <a:cs typeface="+mn-cs"/>
              </a:rPr>
              <a:t>While the person specification should outline the knowledge, abilities, and behaviours needed, the job description should define what the individual will do. HealthConnect should steer clear of pointless limitations that lower the pool of qualified candidates. For instance, prior medical experience can be necessary for a clinical position but just preferred for a technical position.</a:t>
            </a:r>
            <a:br>
              <a:rPr lang="en-GB" dirty="0"/>
            </a:br>
            <a:r>
              <a:rPr lang="en-GB" sz="1200" b="0" i="0" u="none" strike="noStrike" kern="1200" dirty="0">
                <a:solidFill>
                  <a:schemeClr val="tx1"/>
                </a:solidFill>
                <a:effectLst/>
                <a:latin typeface="+mn-lt"/>
                <a:ea typeface="+mn-ea"/>
                <a:cs typeface="+mn-cs"/>
              </a:rPr>
              <a:t>Structured interviews are preferable to informal ones since candidates are asked comparable questions and evaluated using preset criteria. A work-sample assignment may require a future product manager to rank three recommended digital health features based on patient safety, accessibility, and viability criteria. Compared to relying just on conversational impressions, this would provide more proof.</a:t>
            </a:r>
            <a:br>
              <a:rPr lang="en-GB" dirty="0"/>
            </a:br>
            <a:r>
              <a:rPr lang="en-GB" sz="1200" b="0" i="0" u="none" strike="noStrike" kern="1200" dirty="0">
                <a:solidFill>
                  <a:schemeClr val="tx1"/>
                </a:solidFill>
                <a:effectLst/>
                <a:latin typeface="+mn-lt"/>
                <a:ea typeface="+mn-ea"/>
                <a:cs typeface="+mn-cs"/>
              </a:rPr>
              <a:t>Equality also relies on fair selection. HealthConnect should monitor if different demographic groups go through the employment process at similar rates.</a:t>
            </a:r>
            <a:br>
              <a:rPr lang="en-GB" dirty="0"/>
            </a:b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7</a:t>
            </a:fld>
            <a:endParaRPr lang="en-GB"/>
          </a:p>
        </p:txBody>
      </p:sp>
    </p:spTree>
    <p:extLst>
      <p:ext uri="{BB962C8B-B14F-4D97-AF65-F5344CB8AC3E}">
        <p14:creationId xmlns:p14="http://schemas.microsoft.com/office/powerpoint/2010/main" val="749595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Learning and development should be directly related to </a:t>
            </a:r>
            <a:r>
              <a:rPr lang="en-GB" sz="1200" b="0" i="0" u="none" strike="noStrike" kern="1200" dirty="0" err="1">
                <a:solidFill>
                  <a:schemeClr val="tx1"/>
                </a:solidFill>
                <a:effectLst/>
                <a:latin typeface="+mn-lt"/>
                <a:ea typeface="+mn-ea"/>
                <a:cs typeface="+mn-cs"/>
              </a:rPr>
              <a:t>HealthConnect's</a:t>
            </a:r>
            <a:r>
              <a:rPr lang="en-GB" sz="1200" b="0" i="0" u="none" strike="noStrike" kern="1200" dirty="0">
                <a:solidFill>
                  <a:schemeClr val="tx1"/>
                </a:solidFill>
                <a:effectLst/>
                <a:latin typeface="+mn-lt"/>
                <a:ea typeface="+mn-ea"/>
                <a:cs typeface="+mn-cs"/>
              </a:rPr>
              <a:t> workforce plan. The organization should first determine the competencies needed for future growth and then compare them to present personnel skills.</a:t>
            </a:r>
            <a:br>
              <a:rPr lang="en-GB" dirty="0"/>
            </a:br>
            <a:r>
              <a:rPr lang="en-GB" sz="1200" b="0" i="0" u="none" strike="noStrike" kern="1200" dirty="0">
                <a:solidFill>
                  <a:schemeClr val="tx1"/>
                </a:solidFill>
                <a:effectLst/>
                <a:latin typeface="+mn-lt"/>
                <a:ea typeface="+mn-ea"/>
                <a:cs typeface="+mn-cs"/>
              </a:rPr>
              <a:t>A framework for digital health skills could encompass data protection, cyber security, clinical safety, accessibility, and digital inclusion. Role-specific training can then be delivered to clinical, technical, data, and product workers.</a:t>
            </a:r>
            <a:br>
              <a:rPr lang="en-GB" dirty="0"/>
            </a:br>
            <a:r>
              <a:rPr lang="en-GB" sz="1200" b="0" i="0" u="none" strike="noStrike" kern="1200" dirty="0">
                <a:solidFill>
                  <a:schemeClr val="tx1"/>
                </a:solidFill>
                <a:effectLst/>
                <a:latin typeface="+mn-lt"/>
                <a:ea typeface="+mn-ea"/>
                <a:cs typeface="+mn-cs"/>
              </a:rPr>
              <a:t>HealthConnect should mix formal training with mentoring, coaching, professional certifications, and hands-on initiatives. This would benefit both current performance and long-term career advancement. Employees, however, require protected learning time and manager support if development efforts are to improve workplace performance.</a:t>
            </a: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8</a:t>
            </a:fld>
            <a:endParaRPr lang="en-GB"/>
          </a:p>
        </p:txBody>
      </p:sp>
    </p:spTree>
    <p:extLst>
      <p:ext uri="{BB962C8B-B14F-4D97-AF65-F5344CB8AC3E}">
        <p14:creationId xmlns:p14="http://schemas.microsoft.com/office/powerpoint/2010/main" val="1236201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positions and competencies that are most critical to </a:t>
            </a:r>
            <a:r>
              <a:rPr lang="en-GB" sz="1200" b="0" i="0" u="none" strike="noStrike" kern="1200" dirty="0" err="1">
                <a:solidFill>
                  <a:schemeClr val="tx1"/>
                </a:solidFill>
                <a:effectLst/>
                <a:latin typeface="+mn-lt"/>
                <a:ea typeface="+mn-ea"/>
                <a:cs typeface="+mn-cs"/>
              </a:rPr>
              <a:t>HealthConnect's</a:t>
            </a:r>
            <a:r>
              <a:rPr lang="en-GB" sz="1200" b="0" i="0" u="none" strike="noStrike" kern="1200" dirty="0">
                <a:solidFill>
                  <a:schemeClr val="tx1"/>
                </a:solidFill>
                <a:effectLst/>
                <a:latin typeface="+mn-lt"/>
                <a:ea typeface="+mn-ea"/>
                <a:cs typeface="+mn-cs"/>
              </a:rPr>
              <a:t> future success should be the focus of talent management. It should take into account personnel potential as well as the organization's future capabilities needs in addition to identifying present top performers.</a:t>
            </a:r>
            <a:br>
              <a:rPr lang="en-GB" dirty="0"/>
            </a:br>
            <a:r>
              <a:rPr lang="en-GB" sz="1200" b="0" i="0" u="none" strike="noStrike" kern="1200" dirty="0">
                <a:solidFill>
                  <a:schemeClr val="tx1"/>
                </a:solidFill>
                <a:effectLst/>
                <a:latin typeface="+mn-lt"/>
                <a:ea typeface="+mn-ea"/>
                <a:cs typeface="+mn-cs"/>
              </a:rPr>
              <a:t>Because employees may understand how they might advance within the company, transparent career routes can increase retention. Both management and specialized routes ought to be part of these paths.</a:t>
            </a:r>
            <a:br>
              <a:rPr lang="en-GB" dirty="0"/>
            </a:br>
            <a:r>
              <a:rPr lang="en-GB" sz="1200" b="0" i="0" u="none" strike="noStrike" kern="1200" dirty="0">
                <a:solidFill>
                  <a:schemeClr val="tx1"/>
                </a:solidFill>
                <a:effectLst/>
                <a:latin typeface="+mn-lt"/>
                <a:ea typeface="+mn-ea"/>
                <a:cs typeface="+mn-cs"/>
              </a:rPr>
              <a:t>Because managers have an impact on employee engagement, workload, performance, and well-being, leadership development is also crucial. While situational leadership enables managers to modify their approach based on employee experience and capability, coaching leadership can promote growth and autonomy. Because it promotes diverse professional viewpoints, inclusive leadership is especially crucial for interdisciplinary teams.</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9CBDAF2D-7A4A-0540-A91C-14279482EBE0}" type="slidenum">
              <a:rPr lang="en-GB" smtClean="0"/>
              <a:t>9</a:t>
            </a:fld>
            <a:endParaRPr lang="en-GB"/>
          </a:p>
        </p:txBody>
      </p:sp>
    </p:spTree>
    <p:extLst>
      <p:ext uri="{BB962C8B-B14F-4D97-AF65-F5344CB8AC3E}">
        <p14:creationId xmlns:p14="http://schemas.microsoft.com/office/powerpoint/2010/main" val="909948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Performance management should be used on an ongoing basis to define expectations, provide feedback, and help employees develop. Annual appraisals may not be sufficient in a continuously changing digital-health organization.</a:t>
            </a:r>
            <a:br>
              <a:rPr lang="en-GB" dirty="0"/>
            </a:br>
            <a:r>
              <a:rPr lang="en-GB" sz="1200" b="0" i="0" u="none" strike="noStrike" kern="1200" dirty="0">
                <a:solidFill>
                  <a:schemeClr val="tx1"/>
                </a:solidFill>
                <a:effectLst/>
                <a:latin typeface="+mn-lt"/>
                <a:ea typeface="+mn-ea"/>
                <a:cs typeface="+mn-cs"/>
              </a:rPr>
              <a:t>HealthConnect should set balanced objectives that include service quality, teamwork, learning, and responsible innovation. For example, a Product Manager should be evaluated not only on the amount of features delivered, but also on patient safety, user experience, and teamwork.</a:t>
            </a:r>
            <a:br>
              <a:rPr lang="en-GB" dirty="0"/>
            </a:br>
            <a:r>
              <a:rPr lang="en-GB" sz="1200" b="0" i="0" u="none" strike="noStrike" kern="1200" dirty="0">
                <a:solidFill>
                  <a:schemeClr val="tx1"/>
                </a:solidFill>
                <a:effectLst/>
                <a:latin typeface="+mn-lt"/>
                <a:ea typeface="+mn-ea"/>
                <a:cs typeface="+mn-cs"/>
              </a:rPr>
              <a:t>According to Herzberg's thesis, acknowledgment, achievement, responsibility, and development are essential motivators. According to self-determination theory, employees are motivated when they feel autonomous, competent, and have positive relationships. HealthConnect should therefore combine specific goals with regular coaching, recognition, and development opportunities.</a:t>
            </a: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10</a:t>
            </a:fld>
            <a:endParaRPr lang="en-GB"/>
          </a:p>
        </p:txBody>
      </p:sp>
    </p:spTree>
    <p:extLst>
      <p:ext uri="{BB962C8B-B14F-4D97-AF65-F5344CB8AC3E}">
        <p14:creationId xmlns:p14="http://schemas.microsoft.com/office/powerpoint/2010/main" val="529534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HealthConnect's</a:t>
            </a:r>
            <a:r>
              <a:rPr lang="en-GB" sz="1200" b="0" i="0" u="none" strike="noStrike" kern="1200" dirty="0">
                <a:solidFill>
                  <a:schemeClr val="tx1"/>
                </a:solidFill>
                <a:effectLst/>
                <a:latin typeface="+mn-lt"/>
                <a:ea typeface="+mn-ea"/>
                <a:cs typeface="+mn-cs"/>
              </a:rPr>
              <a:t> retention strategy should focus on the entire employee experience rather than just money. Competitive remuneration is critical, especially when the organization is competing for limited healthcare and technology talents. Employees may also depart due to poor management, restricted career options, heavy workloads, or insufficient acknowledgment.</a:t>
            </a:r>
            <a:br>
              <a:rPr lang="en-GB" dirty="0"/>
            </a:br>
            <a:r>
              <a:rPr lang="en-GB" sz="1200" b="0" i="0" u="none" strike="noStrike" kern="1200" dirty="0">
                <a:solidFill>
                  <a:schemeClr val="tx1"/>
                </a:solidFill>
                <a:effectLst/>
                <a:latin typeface="+mn-lt"/>
                <a:ea typeface="+mn-ea"/>
                <a:cs typeface="+mn-cs"/>
              </a:rPr>
              <a:t>According to equity theory, employees should compare their benefits to their contributions as well as the awards obtained by their peers. HealthConnect should consequently ensure that salary, promotion, and development decisions are fair.</a:t>
            </a:r>
            <a:br>
              <a:rPr lang="en-GB" dirty="0"/>
            </a:br>
            <a:r>
              <a:rPr lang="en-GB" sz="1200" b="0" i="0" u="none" strike="noStrike" kern="1200" dirty="0">
                <a:solidFill>
                  <a:schemeClr val="tx1"/>
                </a:solidFill>
                <a:effectLst/>
                <a:latin typeface="+mn-lt"/>
                <a:ea typeface="+mn-ea"/>
                <a:cs typeface="+mn-cs"/>
              </a:rPr>
              <a:t>Occupational health and confidential mental-health treatments should be part of the wellbeing support package. However, they should be accompanied with organizational activity. Managers should keep track of their employees' workloads, overtime, absences, and consultation intensity. According to research on healthcare workers, successful wellness interventions should include both individual assistance and working settings.</a:t>
            </a: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11</a:t>
            </a:fld>
            <a:endParaRPr lang="en-GB"/>
          </a:p>
        </p:txBody>
      </p:sp>
    </p:spTree>
    <p:extLst>
      <p:ext uri="{BB962C8B-B14F-4D97-AF65-F5344CB8AC3E}">
        <p14:creationId xmlns:p14="http://schemas.microsoft.com/office/powerpoint/2010/main" val="24492119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proposals should be implemented in phases. During the first 90 days, HealthConnect should collect workforce data and engage employees through surveys, focus groups, and stay interviews. This will aid in identifying the most urgent workforce and well-being risks.</a:t>
            </a:r>
            <a:br>
              <a:rPr lang="en-GB" dirty="0"/>
            </a:br>
            <a:r>
              <a:rPr lang="en-GB" sz="1200" b="0" i="0" u="none" strike="noStrike" kern="1200" dirty="0">
                <a:solidFill>
                  <a:schemeClr val="tx1"/>
                </a:solidFill>
                <a:effectLst/>
                <a:latin typeface="+mn-lt"/>
                <a:ea typeface="+mn-ea"/>
                <a:cs typeface="+mn-cs"/>
              </a:rPr>
              <a:t>Between months four and nine, the organization should implement organized recruitment, skill-based selection, and management training. The digital-health learning program and mentoring scheme should also begin during this time.</a:t>
            </a:r>
            <a:br>
              <a:rPr lang="en-GB" dirty="0"/>
            </a:br>
            <a:r>
              <a:rPr lang="en-GB" sz="1200" b="0" i="0" u="none" strike="noStrike" kern="1200" dirty="0">
                <a:solidFill>
                  <a:schemeClr val="tx1"/>
                </a:solidFill>
                <a:effectLst/>
                <a:latin typeface="+mn-lt"/>
                <a:ea typeface="+mn-ea"/>
                <a:cs typeface="+mn-cs"/>
              </a:rPr>
              <a:t>Between months 10 and 18, HealthConnect should increase succession planning, internal mobility, and specialty talent pools. Progress should be evaluated using statistics on recruitment, skills, engagement, turnover, and well-being. This will help the organization to discover what is working and adjust the plan as needed.</a:t>
            </a: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12</a:t>
            </a:fld>
            <a:endParaRPr lang="en-GB"/>
          </a:p>
        </p:txBody>
      </p:sp>
    </p:spTree>
    <p:extLst>
      <p:ext uri="{BB962C8B-B14F-4D97-AF65-F5344CB8AC3E}">
        <p14:creationId xmlns:p14="http://schemas.microsoft.com/office/powerpoint/2010/main" val="37639004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summarize, </a:t>
            </a:r>
            <a:r>
              <a:rPr lang="en-GB" sz="1200" b="0" i="0" u="none" strike="noStrike" kern="1200" dirty="0" err="1">
                <a:solidFill>
                  <a:schemeClr val="tx1"/>
                </a:solidFill>
                <a:effectLst/>
                <a:latin typeface="+mn-lt"/>
                <a:ea typeface="+mn-ea"/>
                <a:cs typeface="+mn-cs"/>
              </a:rPr>
              <a:t>HealthConnect's</a:t>
            </a:r>
            <a:r>
              <a:rPr lang="en-GB" sz="1200" b="0" i="0" u="none" strike="noStrike" kern="1200" dirty="0">
                <a:solidFill>
                  <a:schemeClr val="tx1"/>
                </a:solidFill>
                <a:effectLst/>
                <a:latin typeface="+mn-lt"/>
                <a:ea typeface="+mn-ea"/>
                <a:cs typeface="+mn-cs"/>
              </a:rPr>
              <a:t> workforce concerns are interconnected. Recruitment challenges may put additional strain on current employees, while burnout, inadequate growth, and poor leadership may contribute to employee turnover.</a:t>
            </a:r>
            <a:br>
              <a:rPr lang="en-GB" dirty="0"/>
            </a:br>
            <a:r>
              <a:rPr lang="en-GB" sz="1200" b="0" i="0" u="none" strike="noStrike" kern="1200" dirty="0">
                <a:solidFill>
                  <a:schemeClr val="tx1"/>
                </a:solidFill>
                <a:effectLst/>
                <a:latin typeface="+mn-lt"/>
                <a:ea typeface="+mn-ea"/>
                <a:cs typeface="+mn-cs"/>
              </a:rPr>
              <a:t>The recommended HRM strategy includes workforce planning, targeted recruitment, fair selection, digital-health learning, talent management, coaching leadership, continuous performance management, fair reward, and organizational well-being.</a:t>
            </a:r>
            <a:br>
              <a:rPr lang="en-GB" dirty="0"/>
            </a:br>
            <a:r>
              <a:rPr lang="en-GB" sz="1200" b="0" i="0" u="none" strike="noStrike" kern="1200" dirty="0">
                <a:solidFill>
                  <a:schemeClr val="tx1"/>
                </a:solidFill>
                <a:effectLst/>
                <a:latin typeface="+mn-lt"/>
                <a:ea typeface="+mn-ea"/>
                <a:cs typeface="+mn-cs"/>
              </a:rPr>
              <a:t>The organization should track its success using measures such as recruitment, skills, engagement, retention, welfare, equity, and service quality. The major suggestion is that the Executive Board accept the 90-day workforce diagnostic and the 18-month implementation plan.</a:t>
            </a:r>
            <a:br>
              <a:rPr lang="en-GB" dirty="0"/>
            </a:br>
            <a:r>
              <a:rPr lang="en-GB" sz="1200" b="0" i="0" u="none" strike="noStrike" kern="1200" dirty="0">
                <a:solidFill>
                  <a:schemeClr val="tx1"/>
                </a:solidFill>
                <a:effectLst/>
                <a:latin typeface="+mn-lt"/>
                <a:ea typeface="+mn-ea"/>
                <a:cs typeface="+mn-cs"/>
              </a:rPr>
              <a:t>This strategy should assist HealthConnect in attracting and retaining the talent essential for safe, sustainable, and patient-</a:t>
            </a:r>
            <a:r>
              <a:rPr lang="en-GB" sz="1200" b="0" i="0" u="none" strike="noStrike" kern="1200" dirty="0" err="1">
                <a:solidFill>
                  <a:schemeClr val="tx1"/>
                </a:solidFill>
                <a:effectLst/>
                <a:latin typeface="+mn-lt"/>
                <a:ea typeface="+mn-ea"/>
                <a:cs typeface="+mn-cs"/>
              </a:rPr>
              <a:t>centered</a:t>
            </a:r>
            <a:r>
              <a:rPr lang="en-GB" sz="1200" b="0" i="0" u="none" strike="noStrike" kern="1200" dirty="0">
                <a:solidFill>
                  <a:schemeClr val="tx1"/>
                </a:solidFill>
                <a:effectLst/>
                <a:latin typeface="+mn-lt"/>
                <a:ea typeface="+mn-ea"/>
                <a:cs typeface="+mn-cs"/>
              </a:rPr>
              <a:t> expansion.</a:t>
            </a:r>
            <a:br>
              <a:rPr lang="en-GB" dirty="0"/>
            </a:br>
            <a:br>
              <a:rPr lang="en-GB" dirty="0"/>
            </a:b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BDAF2D-7A4A-0540-A91C-14279482EBE0}" type="slidenum">
              <a:rPr lang="en-GB" smtClean="0"/>
              <a:t>13</a:t>
            </a:fld>
            <a:endParaRPr lang="en-GB"/>
          </a:p>
        </p:txBody>
      </p:sp>
    </p:spTree>
    <p:extLst>
      <p:ext uri="{BB962C8B-B14F-4D97-AF65-F5344CB8AC3E}">
        <p14:creationId xmlns:p14="http://schemas.microsoft.com/office/powerpoint/2010/main" val="2236140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DAF2D-7A4A-0540-A91C-14279482EBE0}" type="slidenum">
              <a:rPr lang="en-GB" smtClean="0"/>
              <a:t>14</a:t>
            </a:fld>
            <a:endParaRPr lang="en-GB"/>
          </a:p>
        </p:txBody>
      </p:sp>
    </p:spTree>
    <p:extLst>
      <p:ext uri="{BB962C8B-B14F-4D97-AF65-F5344CB8AC3E}">
        <p14:creationId xmlns:p14="http://schemas.microsoft.com/office/powerpoint/2010/main" val="1485533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681799E-3EA0-094E-8031-D0F223452D71}" type="datetimeFigureOut">
              <a:rPr lang="en-GB" smtClean="0"/>
              <a:t>25/09/2026</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502FF872-99F2-FF45-B639-861B0CFFA538}"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26479953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81799E-3EA0-094E-8031-D0F223452D71}"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2FF872-99F2-FF45-B639-861B0CFFA538}" type="slidenum">
              <a:rPr lang="en-GB" smtClean="0"/>
              <a:t>‹#›</a:t>
            </a:fld>
            <a:endParaRPr lang="en-GB"/>
          </a:p>
        </p:txBody>
      </p:sp>
    </p:spTree>
    <p:extLst>
      <p:ext uri="{BB962C8B-B14F-4D97-AF65-F5344CB8AC3E}">
        <p14:creationId xmlns:p14="http://schemas.microsoft.com/office/powerpoint/2010/main" val="2766201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681799E-3EA0-094E-8031-D0F223452D71}" type="datetimeFigureOut">
              <a:rPr lang="en-GB" smtClean="0"/>
              <a:t>25/09/2026</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502FF872-99F2-FF45-B639-861B0CFFA538}"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1447221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681799E-3EA0-094E-8031-D0F223452D71}" type="datetimeFigureOut">
              <a:rPr lang="en-GB" smtClean="0"/>
              <a:t>25/09/2026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2FF872-99F2-FF45-B639-861B0CFFA538}" type="slidenum">
              <a:rPr lang="en-GB" smtClean="0"/>
              <a:t>‹#›</a:t>
            </a:fld>
            <a:endParaRPr lang="en-GB"/>
          </a:p>
        </p:txBody>
      </p:sp>
    </p:spTree>
    <p:extLst>
      <p:ext uri="{BB962C8B-B14F-4D97-AF65-F5344CB8AC3E}">
        <p14:creationId xmlns:p14="http://schemas.microsoft.com/office/powerpoint/2010/main" val="166837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681799E-3EA0-094E-8031-D0F223452D71}" type="datetimeFigureOut">
              <a:rPr lang="en-GB" smtClean="0"/>
              <a:t>25/09/2026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2FF872-99F2-FF45-B639-861B0CFFA538}" type="slidenum">
              <a:rPr lang="en-GB" smtClean="0"/>
              <a:t>‹#›</a:t>
            </a:fld>
            <a:endParaRPr lang="en-GB"/>
          </a:p>
        </p:txBody>
      </p:sp>
    </p:spTree>
    <p:extLst>
      <p:ext uri="{BB962C8B-B14F-4D97-AF65-F5344CB8AC3E}">
        <p14:creationId xmlns:p14="http://schemas.microsoft.com/office/powerpoint/2010/main" val="3533196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681799E-3EA0-094E-8031-D0F223452D71}" type="datetimeFigureOut">
              <a:rPr lang="en-GB" smtClean="0"/>
              <a:t>25/09/2026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2FF872-99F2-FF45-B639-861B0CFFA538}" type="slidenum">
              <a:rPr lang="en-GB" smtClean="0"/>
              <a:t>‹#›</a:t>
            </a:fld>
            <a:endParaRPr lang="en-GB"/>
          </a:p>
        </p:txBody>
      </p:sp>
    </p:spTree>
    <p:extLst>
      <p:ext uri="{BB962C8B-B14F-4D97-AF65-F5344CB8AC3E}">
        <p14:creationId xmlns:p14="http://schemas.microsoft.com/office/powerpoint/2010/main" val="3787833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81799E-3EA0-094E-8031-D0F223452D71}" type="datetimeFigureOut">
              <a:rPr lang="en-GB" smtClean="0"/>
              <a:t>25/09/2026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2FF872-99F2-FF45-B639-861B0CFFA538}" type="slidenum">
              <a:rPr lang="en-GB" smtClean="0"/>
              <a:t>‹#›</a:t>
            </a:fld>
            <a:endParaRPr lang="en-GB"/>
          </a:p>
        </p:txBody>
      </p:sp>
    </p:spTree>
    <p:extLst>
      <p:ext uri="{BB962C8B-B14F-4D97-AF65-F5344CB8AC3E}">
        <p14:creationId xmlns:p14="http://schemas.microsoft.com/office/powerpoint/2010/main" val="2830582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681799E-3EA0-094E-8031-D0F223452D71}" type="datetimeFigureOut">
              <a:rPr lang="en-GB" smtClean="0"/>
              <a:t>25/09/2026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02FF872-99F2-FF45-B639-861B0CFFA538}"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90670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681799E-3EA0-094E-8031-D0F223452D71}" type="datetimeFigureOut">
              <a:rPr lang="en-GB" smtClean="0"/>
              <a:t>25/09/2026</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02FF872-99F2-FF45-B639-861B0CFFA538}"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91832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81799E-3EA0-094E-8031-D0F223452D71}"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2FF872-99F2-FF45-B639-861B0CFFA538}" type="slidenum">
              <a:rPr lang="en-GB" smtClean="0"/>
              <a:t>‹#›</a:t>
            </a:fld>
            <a:endParaRPr lang="en-GB"/>
          </a:p>
        </p:txBody>
      </p:sp>
    </p:spTree>
    <p:extLst>
      <p:ext uri="{BB962C8B-B14F-4D97-AF65-F5344CB8AC3E}">
        <p14:creationId xmlns:p14="http://schemas.microsoft.com/office/powerpoint/2010/main" val="541133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81799E-3EA0-094E-8031-D0F223452D71}" type="datetimeFigureOut">
              <a:rPr lang="en-GB" smtClean="0"/>
              <a:t>25/09/2026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2FF872-99F2-FF45-B639-861B0CFFA538}" type="slidenum">
              <a:rPr lang="en-GB" smtClean="0"/>
              <a:t>‹#›</a:t>
            </a:fld>
            <a:endParaRPr lang="en-GB"/>
          </a:p>
        </p:txBody>
      </p:sp>
    </p:spTree>
    <p:extLst>
      <p:ext uri="{BB962C8B-B14F-4D97-AF65-F5344CB8AC3E}">
        <p14:creationId xmlns:p14="http://schemas.microsoft.com/office/powerpoint/2010/main" val="3113744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9681799E-3EA0-094E-8031-D0F223452D71}" type="datetimeFigureOut">
              <a:rPr lang="en-GB" smtClean="0"/>
              <a:t>25/09/2026</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502FF872-99F2-FF45-B639-861B0CFFA538}"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411705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ipd.org/en/knowledge/factsheets/workforce-planning-factsheet/"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gov.uk/government/publications/skills-england-annual-skills-report-and-sectoral-skills-needs-assessments-2026/skills-england-annual-skills-report-2026" TargetMode="External"/><Relationship Id="rId4" Type="http://schemas.openxmlformats.org/officeDocument/2006/relationships/hyperlink" Target="https://www.cipd.org/uk/knowledge/factsheets/selection-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B8BB4-ABCE-060B-5520-0A5D034AF77D}"/>
              </a:ext>
            </a:extLst>
          </p:cNvPr>
          <p:cNvSpPr>
            <a:spLocks noGrp="1"/>
          </p:cNvSpPr>
          <p:nvPr>
            <p:ph type="ctrTitle"/>
          </p:nvPr>
        </p:nvSpPr>
        <p:spPr>
          <a:xfrm>
            <a:off x="1285240" y="1050595"/>
            <a:ext cx="8074815" cy="1618489"/>
          </a:xfrm>
        </p:spPr>
        <p:txBody>
          <a:bodyPr vert="horz" lIns="91440" tIns="45720" rIns="91440" bIns="45720" rtlCol="0" anchor="ctr">
            <a:normAutofit fontScale="90000"/>
          </a:bodyPr>
          <a:lstStyle/>
          <a:p>
            <a:pPr algn="l"/>
            <a:r>
              <a:rPr lang="en-US" sz="4000" kern="1200">
                <a:solidFill>
                  <a:schemeClr val="tx1"/>
                </a:solidFill>
                <a:latin typeface="+mj-lt"/>
                <a:ea typeface="+mj-ea"/>
                <a:cs typeface="+mj-cs"/>
              </a:rPr>
              <a:t>Strategic Human Resource Management at HealthConnect UK</a:t>
            </a:r>
          </a:p>
        </p:txBody>
      </p:sp>
      <p:sp>
        <p:nvSpPr>
          <p:cNvPr id="3" name="Subtitle 2">
            <a:extLst>
              <a:ext uri="{FF2B5EF4-FFF2-40B4-BE49-F238E27FC236}">
                <a16:creationId xmlns:a16="http://schemas.microsoft.com/office/drawing/2014/main" id="{B83E8847-B49D-76D8-2D61-F8924D9278CC}"/>
              </a:ext>
            </a:extLst>
          </p:cNvPr>
          <p:cNvSpPr>
            <a:spLocks noGrp="1"/>
          </p:cNvSpPr>
          <p:nvPr>
            <p:ph type="subTitle" idx="1"/>
          </p:nvPr>
        </p:nvSpPr>
        <p:spPr>
          <a:xfrm>
            <a:off x="1285240" y="2969469"/>
            <a:ext cx="8074815" cy="2800395"/>
          </a:xfrm>
        </p:spPr>
        <p:txBody>
          <a:bodyPr vert="horz" lIns="91440" tIns="45720" rIns="91440" bIns="45720" rtlCol="0" anchor="t">
            <a:normAutofit/>
          </a:bodyPr>
          <a:lstStyle/>
          <a:p>
            <a:pPr indent="-228600" algn="l">
              <a:buFont typeface="Arial" panose="020B0604020202020204" pitchFamily="34" charset="0"/>
              <a:buChar char="•"/>
            </a:pPr>
            <a:r>
              <a:rPr lang="en-US" dirty="0"/>
              <a:t>Student name: Yosef Adhanom</a:t>
            </a:r>
          </a:p>
          <a:p>
            <a:pPr indent="-228600" algn="l">
              <a:buFont typeface="Arial" panose="020B0604020202020204" pitchFamily="34" charset="0"/>
              <a:buChar char="•"/>
            </a:pPr>
            <a:r>
              <a:rPr lang="en-US" dirty="0"/>
              <a:t>Student ID: 2330968</a:t>
            </a:r>
          </a:p>
          <a:p>
            <a:pPr indent="-228600" algn="l">
              <a:buFont typeface="Arial" panose="020B0604020202020204" pitchFamily="34" charset="0"/>
              <a:buChar char="•"/>
            </a:pPr>
            <a:r>
              <a:rPr lang="en-US" dirty="0"/>
              <a:t>Module code: LCLM5002</a:t>
            </a:r>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4042424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5D08A-64D2-917F-2ECF-E533A6AA4F0B}"/>
              </a:ext>
            </a:extLst>
          </p:cNvPr>
          <p:cNvSpPr>
            <a:spLocks noGrp="1"/>
          </p:cNvSpPr>
          <p:nvPr>
            <p:ph type="title"/>
          </p:nvPr>
        </p:nvSpPr>
        <p:spPr>
          <a:xfrm>
            <a:off x="1298219" y="661868"/>
            <a:ext cx="9698850" cy="1618489"/>
          </a:xfrm>
        </p:spPr>
        <p:txBody>
          <a:bodyPr anchor="ctr">
            <a:normAutofit/>
          </a:bodyPr>
          <a:lstStyle/>
          <a:p>
            <a:r>
              <a:rPr lang="en-GB" sz="5000" dirty="0"/>
              <a:t>HealthConnect UK and Workforce Challenges</a:t>
            </a:r>
          </a:p>
        </p:txBody>
      </p:sp>
      <p:sp>
        <p:nvSpPr>
          <p:cNvPr id="3" name="Content Placeholder 2">
            <a:extLst>
              <a:ext uri="{FF2B5EF4-FFF2-40B4-BE49-F238E27FC236}">
                <a16:creationId xmlns:a16="http://schemas.microsoft.com/office/drawing/2014/main" id="{A96D9F7F-7371-5298-6A93-E46F09B711BB}"/>
              </a:ext>
            </a:extLst>
          </p:cNvPr>
          <p:cNvSpPr>
            <a:spLocks noGrp="1"/>
          </p:cNvSpPr>
          <p:nvPr>
            <p:ph idx="1"/>
          </p:nvPr>
        </p:nvSpPr>
        <p:spPr>
          <a:xfrm>
            <a:off x="1151466" y="2330240"/>
            <a:ext cx="9471377" cy="3477928"/>
          </a:xfrm>
        </p:spPr>
        <p:txBody>
          <a:bodyPr anchor="t">
            <a:normAutofit lnSpcReduction="10000"/>
          </a:bodyPr>
          <a:lstStyle/>
          <a:p>
            <a:r>
              <a:rPr lang="en-GB" sz="1800" dirty="0"/>
              <a:t>HealthConnect UK is a fast expanding digital health organization working throughout the United Kingdom.</a:t>
            </a:r>
          </a:p>
          <a:p>
            <a:r>
              <a:rPr lang="en-GB" sz="1800" dirty="0"/>
              <a:t>It offers virtual consultations, remote patient monitoring, and other digital health services.</a:t>
            </a:r>
          </a:p>
          <a:p>
            <a:r>
              <a:rPr lang="en-GB" sz="1800" dirty="0"/>
              <a:t>It employs healthcare professionals, technology specialists, data analytics, product teams, and support staff.</a:t>
            </a:r>
          </a:p>
          <a:p>
            <a:r>
              <a:rPr lang="en-GB" sz="1800" dirty="0"/>
              <a:t>HealthConnect is having trouble hiring high-level healthcare and technology specialists.</a:t>
            </a:r>
          </a:p>
          <a:p>
            <a:r>
              <a:rPr lang="en-GB" sz="1800" dirty="0"/>
              <a:t>Employee turnover, fatigue, and low engagement pose workforce concerns.</a:t>
            </a:r>
          </a:p>
          <a:p>
            <a:r>
              <a:rPr lang="en-GB" sz="1800" dirty="0"/>
              <a:t>Digital-health skills shortages and leadership deficiencies may stifle innovation and future growth.</a:t>
            </a:r>
          </a:p>
          <a:p>
            <a:r>
              <a:rPr lang="en-GB" sz="1800" dirty="0"/>
              <a:t>The organization demands an integrated HRM response..</a:t>
            </a:r>
          </a:p>
          <a:p>
            <a:pPr marL="0" indent="0">
              <a:buNone/>
            </a:pPr>
            <a:endParaRPr lang="en-GB" sz="1800" dirty="0"/>
          </a:p>
        </p:txBody>
      </p:sp>
    </p:spTree>
    <p:extLst>
      <p:ext uri="{BB962C8B-B14F-4D97-AF65-F5344CB8AC3E}">
        <p14:creationId xmlns:p14="http://schemas.microsoft.com/office/powerpoint/2010/main" val="2854124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2FBEC-3129-8A00-AA63-971350DFD0E7}"/>
              </a:ext>
            </a:extLst>
          </p:cNvPr>
          <p:cNvSpPr>
            <a:spLocks noGrp="1"/>
          </p:cNvSpPr>
          <p:nvPr>
            <p:ph type="title"/>
          </p:nvPr>
        </p:nvSpPr>
        <p:spPr>
          <a:xfrm>
            <a:off x="1522306" y="623275"/>
            <a:ext cx="8074815" cy="1618489"/>
          </a:xfrm>
        </p:spPr>
        <p:txBody>
          <a:bodyPr anchor="ctr">
            <a:normAutofit/>
          </a:bodyPr>
          <a:lstStyle/>
          <a:p>
            <a:r>
              <a:rPr lang="en-GB" sz="5000" dirty="0"/>
              <a:t>Strategic Importance of HRM</a:t>
            </a:r>
          </a:p>
        </p:txBody>
      </p:sp>
      <p:sp>
        <p:nvSpPr>
          <p:cNvPr id="3" name="Content Placeholder 2">
            <a:extLst>
              <a:ext uri="{FF2B5EF4-FFF2-40B4-BE49-F238E27FC236}">
                <a16:creationId xmlns:a16="http://schemas.microsoft.com/office/drawing/2014/main" id="{845D9123-C968-B85E-E4B7-981D0709F6FE}"/>
              </a:ext>
            </a:extLst>
          </p:cNvPr>
          <p:cNvSpPr>
            <a:spLocks noGrp="1"/>
          </p:cNvSpPr>
          <p:nvPr>
            <p:ph idx="1"/>
          </p:nvPr>
        </p:nvSpPr>
        <p:spPr>
          <a:xfrm>
            <a:off x="1198866" y="2027018"/>
            <a:ext cx="8953052" cy="3809338"/>
          </a:xfrm>
        </p:spPr>
        <p:txBody>
          <a:bodyPr anchor="t">
            <a:noAutofit/>
          </a:bodyPr>
          <a:lstStyle/>
          <a:p>
            <a:r>
              <a:rPr lang="en-GB" sz="1800" dirty="0"/>
              <a:t>According to Beer et al. (1984), strategic HRM synchronizes people-management procedures with organizational goals.</a:t>
            </a:r>
          </a:p>
          <a:p>
            <a:r>
              <a:rPr lang="en-GB" sz="1800" dirty="0"/>
              <a:t>According to Beer et al. (1984), HRM can enhance organizational alignment, competency, and employee commitment.</a:t>
            </a:r>
          </a:p>
          <a:p>
            <a:r>
              <a:rPr lang="en-GB" sz="1800" dirty="0"/>
              <a:t>HealthConnect can determine the skills needed for future expansion with the aid of workforce planning.</a:t>
            </a:r>
          </a:p>
          <a:p>
            <a:r>
              <a:rPr lang="en-GB" sz="1800" dirty="0"/>
              <a:t>Access to competent and varied workers is made possible via recruitment and selection.</a:t>
            </a:r>
          </a:p>
          <a:p>
            <a:r>
              <a:rPr lang="en-GB" sz="1800" dirty="0"/>
              <a:t>Capability, flexibility, and career advancement are all enhanced by learning and growth.</a:t>
            </a:r>
          </a:p>
          <a:p>
            <a:r>
              <a:rPr lang="en-GB" sz="1800" dirty="0"/>
              <a:t>Motivation and retention are influenced by leadership, welfare, and reward systems.</a:t>
            </a:r>
          </a:p>
          <a:p>
            <a:r>
              <a:rPr lang="en-GB" sz="1800" dirty="0"/>
              <a:t>Innovation, sustainable growth, patient safety, and service quality can all be supported by effective HRM.</a:t>
            </a:r>
            <a:br>
              <a:rPr lang="en-GB" sz="1800" dirty="0"/>
            </a:br>
            <a:br>
              <a:rPr lang="en-GB" sz="1800" dirty="0"/>
            </a:br>
            <a:endParaRPr lang="en-GB" sz="1800" dirty="0"/>
          </a:p>
        </p:txBody>
      </p:sp>
    </p:spTree>
    <p:extLst>
      <p:ext uri="{BB962C8B-B14F-4D97-AF65-F5344CB8AC3E}">
        <p14:creationId xmlns:p14="http://schemas.microsoft.com/office/powerpoint/2010/main" val="654130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13E5-DC80-2465-5E78-D7CA1DB69D7D}"/>
              </a:ext>
            </a:extLst>
          </p:cNvPr>
          <p:cNvSpPr>
            <a:spLocks noGrp="1"/>
          </p:cNvSpPr>
          <p:nvPr>
            <p:ph type="title"/>
          </p:nvPr>
        </p:nvSpPr>
        <p:spPr/>
        <p:txBody>
          <a:bodyPr/>
          <a:lstStyle/>
          <a:p>
            <a:r>
              <a:rPr lang="en-GB" dirty="0"/>
              <a:t>Workforce Planning and Skills-Gap Analysis</a:t>
            </a:r>
          </a:p>
        </p:txBody>
      </p:sp>
      <p:sp>
        <p:nvSpPr>
          <p:cNvPr id="3" name="Content Placeholder 2">
            <a:extLst>
              <a:ext uri="{FF2B5EF4-FFF2-40B4-BE49-F238E27FC236}">
                <a16:creationId xmlns:a16="http://schemas.microsoft.com/office/drawing/2014/main" id="{89680D8E-26E2-047A-1CA4-EA98E96D7DDA}"/>
              </a:ext>
            </a:extLst>
          </p:cNvPr>
          <p:cNvSpPr>
            <a:spLocks noGrp="1"/>
          </p:cNvSpPr>
          <p:nvPr>
            <p:ph idx="1"/>
          </p:nvPr>
        </p:nvSpPr>
        <p:spPr/>
        <p:txBody>
          <a:bodyPr>
            <a:normAutofit fontScale="77500" lnSpcReduction="20000"/>
          </a:bodyPr>
          <a:lstStyle/>
          <a:p>
            <a:r>
              <a:rPr lang="en-GB" dirty="0"/>
              <a:t>Workforce planning strikes a balance between available labour supply and capabilities and projected labour demand (CIPD, 2026).</a:t>
            </a:r>
          </a:p>
          <a:p>
            <a:r>
              <a:rPr lang="en-GB" dirty="0"/>
              <a:t>Headcount, open positions, absenteeism, turnover, engagement, and labour expenses should all be examined by HealthConnect.</a:t>
            </a:r>
          </a:p>
          <a:p>
            <a:r>
              <a:rPr lang="en-GB" dirty="0"/>
              <a:t>Clinical, digital, data, cyber-security, product, and leadership skills should all be included in a skills inventory.</a:t>
            </a:r>
          </a:p>
          <a:p>
            <a:r>
              <a:rPr lang="en-GB" dirty="0"/>
              <a:t>Future monitoring services, new technology, and patient demand should all be taken into account while creating scenarios.</a:t>
            </a:r>
          </a:p>
          <a:p>
            <a:r>
              <a:rPr lang="en-GB" dirty="0"/>
              <a:t>Prioritizing critical responsibilities should take organizational growth and patient safety into consideration.</a:t>
            </a:r>
          </a:p>
          <a:p>
            <a:r>
              <a:rPr lang="en-GB" dirty="0"/>
              <a:t>Building, purchasing, borrowing, or rebuilding capabilities can help close skills gaps.</a:t>
            </a:r>
          </a:p>
          <a:p>
            <a:r>
              <a:rPr lang="en-GB" dirty="0"/>
              <a:t>Due to the quick changes in digital health requirements, workforce planning should be reassessed on a regular basis.</a:t>
            </a:r>
            <a:br>
              <a:rPr lang="en-GB" dirty="0"/>
            </a:br>
            <a:br>
              <a:rPr lang="en-GB" dirty="0"/>
            </a:br>
            <a:endParaRPr lang="en-GB" dirty="0"/>
          </a:p>
        </p:txBody>
      </p:sp>
    </p:spTree>
    <p:extLst>
      <p:ext uri="{BB962C8B-B14F-4D97-AF65-F5344CB8AC3E}">
        <p14:creationId xmlns:p14="http://schemas.microsoft.com/office/powerpoint/2010/main" val="1235066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7666E-3DD5-1337-D620-69645BE7A39F}"/>
              </a:ext>
            </a:extLst>
          </p:cNvPr>
          <p:cNvSpPr>
            <a:spLocks noGrp="1"/>
          </p:cNvSpPr>
          <p:nvPr>
            <p:ph type="title"/>
          </p:nvPr>
        </p:nvSpPr>
        <p:spPr/>
        <p:txBody>
          <a:bodyPr/>
          <a:lstStyle/>
          <a:p>
            <a:r>
              <a:rPr lang="en-GB" dirty="0"/>
              <a:t>Recommended Recruitment Methods</a:t>
            </a:r>
          </a:p>
        </p:txBody>
      </p:sp>
      <p:sp>
        <p:nvSpPr>
          <p:cNvPr id="3" name="Content Placeholder 2">
            <a:extLst>
              <a:ext uri="{FF2B5EF4-FFF2-40B4-BE49-F238E27FC236}">
                <a16:creationId xmlns:a16="http://schemas.microsoft.com/office/drawing/2014/main" id="{0466598B-2C1C-5F63-A7CD-8C90A78A74F1}"/>
              </a:ext>
            </a:extLst>
          </p:cNvPr>
          <p:cNvSpPr>
            <a:spLocks noGrp="1"/>
          </p:cNvSpPr>
          <p:nvPr>
            <p:ph idx="1"/>
          </p:nvPr>
        </p:nvSpPr>
        <p:spPr/>
        <p:txBody>
          <a:bodyPr>
            <a:normAutofit fontScale="85000" lnSpcReduction="10000"/>
          </a:bodyPr>
          <a:lstStyle/>
          <a:p>
            <a:r>
              <a:rPr lang="en-GB" dirty="0"/>
              <a:t>Internal hiring can help with organizational knowledge, professional advancement, and employee retention (Taylor, 2024).</a:t>
            </a:r>
          </a:p>
          <a:p>
            <a:r>
              <a:rPr lang="en-GB" dirty="0"/>
              <a:t>Access to limited healthcare, technological, data, and cyber-security capabilities can be obtained through external hiring.</a:t>
            </a:r>
          </a:p>
          <a:p>
            <a:r>
              <a:rPr lang="en-GB" dirty="0"/>
              <a:t>Through the HealthConnect careers website and application tracking tools, online recruitment can increase reach. </a:t>
            </a:r>
          </a:p>
          <a:p>
            <a:r>
              <a:rPr lang="en-GB" dirty="0"/>
              <a:t>Digital-savvy professionals and passive prospects can be drawn in by social media recruitment.</a:t>
            </a:r>
          </a:p>
          <a:p>
            <a:r>
              <a:rPr lang="en-GB" dirty="0"/>
              <a:t> Graduate, placement, and early-career talent can be developed through university relationships. </a:t>
            </a:r>
          </a:p>
          <a:p>
            <a:r>
              <a:rPr lang="en-GB" dirty="0"/>
              <a:t>Qualified healthcare candidates can be reached by professional associations and specialized networks. </a:t>
            </a:r>
          </a:p>
          <a:p>
            <a:r>
              <a:rPr lang="en-GB" dirty="0"/>
              <a:t>A focused mix of recruitment channels should be used by HealthConnect.</a:t>
            </a:r>
          </a:p>
        </p:txBody>
      </p:sp>
    </p:spTree>
    <p:extLst>
      <p:ext uri="{BB962C8B-B14F-4D97-AF65-F5344CB8AC3E}">
        <p14:creationId xmlns:p14="http://schemas.microsoft.com/office/powerpoint/2010/main" val="1840561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A01CA-CE56-B653-9524-CBEA7AC8F07A}"/>
              </a:ext>
            </a:extLst>
          </p:cNvPr>
          <p:cNvSpPr>
            <a:spLocks noGrp="1"/>
          </p:cNvSpPr>
          <p:nvPr>
            <p:ph type="title"/>
          </p:nvPr>
        </p:nvSpPr>
        <p:spPr/>
        <p:txBody>
          <a:bodyPr/>
          <a:lstStyle/>
          <a:p>
            <a:r>
              <a:rPr lang="en-GB" dirty="0"/>
              <a:t>Evaluation of Recruitment Alternatives</a:t>
            </a:r>
          </a:p>
        </p:txBody>
      </p:sp>
      <p:sp>
        <p:nvSpPr>
          <p:cNvPr id="3" name="Content Placeholder 2">
            <a:extLst>
              <a:ext uri="{FF2B5EF4-FFF2-40B4-BE49-F238E27FC236}">
                <a16:creationId xmlns:a16="http://schemas.microsoft.com/office/drawing/2014/main" id="{EF350EAA-E413-9F73-F903-80E595A4A2A7}"/>
              </a:ext>
            </a:extLst>
          </p:cNvPr>
          <p:cNvSpPr>
            <a:spLocks noGrp="1"/>
          </p:cNvSpPr>
          <p:nvPr>
            <p:ph idx="1"/>
          </p:nvPr>
        </p:nvSpPr>
        <p:spPr/>
        <p:txBody>
          <a:bodyPr>
            <a:normAutofit fontScale="85000" lnSpcReduction="20000"/>
          </a:bodyPr>
          <a:lstStyle/>
          <a:p>
            <a:r>
              <a:rPr lang="en-GB" dirty="0"/>
              <a:t>Internal hiring might be speedier and less costly, but it might not yield fresh knowledge of digital health (Taylor, 2024).</a:t>
            </a:r>
          </a:p>
          <a:p>
            <a:r>
              <a:rPr lang="en-GB" dirty="0"/>
              <a:t>Access to specialized expertise is increased by external recruitment, however there may be more competition and greater recruitment expenses.</a:t>
            </a:r>
          </a:p>
          <a:p>
            <a:r>
              <a:rPr lang="en-GB" dirty="0"/>
              <a:t>Although online hiring is scalable and effective, it may result in an overabundance of applicants.</a:t>
            </a:r>
          </a:p>
          <a:p>
            <a:r>
              <a:rPr lang="en-GB" dirty="0"/>
              <a:t>If automated recruitment tools are not routinely audited, there may be hazards to fairness and transparency.</a:t>
            </a:r>
          </a:p>
          <a:p>
            <a:r>
              <a:rPr lang="en-GB" dirty="0"/>
              <a:t>Employer awareness is increased by social media recruitment, however some groups may be left out of poorly planned efforts.</a:t>
            </a:r>
          </a:p>
          <a:p>
            <a:r>
              <a:rPr lang="en-GB" dirty="0"/>
              <a:t>Specialized candidates can be found through recruitment agencies, however the cost per hire may go up due to agency fees.</a:t>
            </a:r>
            <a:br>
              <a:rPr lang="en-GB" dirty="0"/>
            </a:br>
            <a:br>
              <a:rPr lang="en-GB" dirty="0"/>
            </a:br>
            <a:endParaRPr lang="en-GB" dirty="0"/>
          </a:p>
        </p:txBody>
      </p:sp>
    </p:spTree>
    <p:extLst>
      <p:ext uri="{BB962C8B-B14F-4D97-AF65-F5344CB8AC3E}">
        <p14:creationId xmlns:p14="http://schemas.microsoft.com/office/powerpoint/2010/main" val="3940846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FA59D-E26D-1666-DB77-4FF50EE78C38}"/>
              </a:ext>
            </a:extLst>
          </p:cNvPr>
          <p:cNvSpPr>
            <a:spLocks noGrp="1"/>
          </p:cNvSpPr>
          <p:nvPr>
            <p:ph type="title"/>
          </p:nvPr>
        </p:nvSpPr>
        <p:spPr/>
        <p:txBody>
          <a:bodyPr/>
          <a:lstStyle/>
          <a:p>
            <a:r>
              <a:rPr lang="en-GB" dirty="0"/>
              <a:t>Selection Process and Equal Opportunities</a:t>
            </a:r>
          </a:p>
        </p:txBody>
      </p:sp>
      <p:sp>
        <p:nvSpPr>
          <p:cNvPr id="3" name="Content Placeholder 2">
            <a:extLst>
              <a:ext uri="{FF2B5EF4-FFF2-40B4-BE49-F238E27FC236}">
                <a16:creationId xmlns:a16="http://schemas.microsoft.com/office/drawing/2014/main" id="{A6C490AC-BDD4-850C-4AE3-A89FE8843B68}"/>
              </a:ext>
            </a:extLst>
          </p:cNvPr>
          <p:cNvSpPr>
            <a:spLocks noGrp="1"/>
          </p:cNvSpPr>
          <p:nvPr>
            <p:ph idx="1"/>
          </p:nvPr>
        </p:nvSpPr>
        <p:spPr/>
        <p:txBody>
          <a:bodyPr>
            <a:normAutofit fontScale="77500" lnSpcReduction="20000"/>
          </a:bodyPr>
          <a:lstStyle/>
          <a:p>
            <a:r>
              <a:rPr lang="en-GB" dirty="0"/>
              <a:t>Work arrangements, reporting lines, duties, and performance standards should all be outlined in job descriptions.</a:t>
            </a:r>
          </a:p>
          <a:p>
            <a:r>
              <a:rPr lang="en-GB" dirty="0"/>
              <a:t>Essential and desirable qualities should be distinguished in person specifications.</a:t>
            </a:r>
          </a:p>
          <a:p>
            <a:r>
              <a:rPr lang="en-GB" dirty="0"/>
              <a:t>HealthConnect should minimize needless experience restrictions and employ skills-based selection.</a:t>
            </a:r>
          </a:p>
          <a:p>
            <a:r>
              <a:rPr lang="en-GB" dirty="0"/>
              <a:t>Standardized questions and scoring standards should be used in structured interviews (CIPD, 2026).</a:t>
            </a:r>
          </a:p>
          <a:p>
            <a:r>
              <a:rPr lang="en-GB" dirty="0"/>
              <a:t>Realistic digital health decision-making can be tested using work-sample assessments (Sackett et al., 2023).</a:t>
            </a:r>
          </a:p>
          <a:p>
            <a:r>
              <a:rPr lang="en-GB" dirty="0"/>
              <a:t>Instead of depending on "cultural fit," selection panels should document objective evidence.</a:t>
            </a:r>
          </a:p>
          <a:p>
            <a:r>
              <a:rPr lang="en-GB" dirty="0"/>
              <a:t>To find any bias, recruitment results should be examined by demographic group (Van Iddekinge, Lievens, and Sackett, 2023).</a:t>
            </a:r>
            <a:br>
              <a:rPr lang="en-GB" dirty="0"/>
            </a:br>
            <a:br>
              <a:rPr lang="en-GB" dirty="0"/>
            </a:br>
            <a:endParaRPr lang="en-GB" dirty="0"/>
          </a:p>
        </p:txBody>
      </p:sp>
    </p:spTree>
    <p:extLst>
      <p:ext uri="{BB962C8B-B14F-4D97-AF65-F5344CB8AC3E}">
        <p14:creationId xmlns:p14="http://schemas.microsoft.com/office/powerpoint/2010/main" val="3470021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D1055-6B80-BD17-B378-325A1F7B555E}"/>
              </a:ext>
            </a:extLst>
          </p:cNvPr>
          <p:cNvSpPr>
            <a:spLocks noGrp="1"/>
          </p:cNvSpPr>
          <p:nvPr>
            <p:ph type="title"/>
          </p:nvPr>
        </p:nvSpPr>
        <p:spPr/>
        <p:txBody>
          <a:bodyPr/>
          <a:lstStyle/>
          <a:p>
            <a:r>
              <a:rPr lang="en-GB" dirty="0"/>
              <a:t>Learning and Development Strategy</a:t>
            </a:r>
          </a:p>
        </p:txBody>
      </p:sp>
      <p:sp>
        <p:nvSpPr>
          <p:cNvPr id="3" name="Content Placeholder 2">
            <a:extLst>
              <a:ext uri="{FF2B5EF4-FFF2-40B4-BE49-F238E27FC236}">
                <a16:creationId xmlns:a16="http://schemas.microsoft.com/office/drawing/2014/main" id="{5AAAC13C-160E-3A11-347C-C412896905B8}"/>
              </a:ext>
            </a:extLst>
          </p:cNvPr>
          <p:cNvSpPr>
            <a:spLocks noGrp="1"/>
          </p:cNvSpPr>
          <p:nvPr>
            <p:ph idx="1"/>
          </p:nvPr>
        </p:nvSpPr>
        <p:spPr/>
        <p:txBody>
          <a:bodyPr>
            <a:normAutofit fontScale="85000" lnSpcReduction="10000"/>
          </a:bodyPr>
          <a:lstStyle/>
          <a:p>
            <a:r>
              <a:rPr lang="en-GB" dirty="0"/>
              <a:t>HealthConnect should assess learning needs at the organizational, role, and individual levels.</a:t>
            </a:r>
          </a:p>
          <a:p>
            <a:r>
              <a:rPr lang="en-GB" dirty="0"/>
              <a:t>A digital-health skills framework should address data protection, cyber security, clinical safety, accessibility, and digital inclusion.</a:t>
            </a:r>
          </a:p>
          <a:p>
            <a:r>
              <a:rPr lang="en-GB" dirty="0"/>
              <a:t>Role-based academies should provide support for clinical digital practice, engineering, data analytics, and product management.</a:t>
            </a:r>
          </a:p>
          <a:p>
            <a:r>
              <a:rPr lang="en-GB" dirty="0"/>
              <a:t>Mentoring, mentoring, and communities of practice can help professionals share knowledge more effectively.</a:t>
            </a:r>
          </a:p>
          <a:p>
            <a:r>
              <a:rPr lang="en-GB" dirty="0"/>
              <a:t>Apprenticeships, professional credentials, and internal projects can all help to build scarce talents within the organization.</a:t>
            </a:r>
          </a:p>
          <a:p>
            <a:r>
              <a:rPr lang="en-GB" dirty="0"/>
              <a:t>Employees require dedicated learning time and chances to apply new skills effectively.</a:t>
            </a:r>
            <a:br>
              <a:rPr lang="en-GB" dirty="0"/>
            </a:br>
            <a:br>
              <a:rPr lang="en-GB" dirty="0"/>
            </a:br>
            <a:endParaRPr lang="en-GB" dirty="0"/>
          </a:p>
        </p:txBody>
      </p:sp>
    </p:spTree>
    <p:extLst>
      <p:ext uri="{BB962C8B-B14F-4D97-AF65-F5344CB8AC3E}">
        <p14:creationId xmlns:p14="http://schemas.microsoft.com/office/powerpoint/2010/main" val="3150713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AC1DA-BB33-612A-F07D-504A52AE3336}"/>
              </a:ext>
            </a:extLst>
          </p:cNvPr>
          <p:cNvSpPr>
            <a:spLocks noGrp="1"/>
          </p:cNvSpPr>
          <p:nvPr>
            <p:ph type="title"/>
          </p:nvPr>
        </p:nvSpPr>
        <p:spPr/>
        <p:txBody>
          <a:bodyPr/>
          <a:lstStyle/>
          <a:p>
            <a:r>
              <a:rPr lang="en-GB" dirty="0"/>
              <a:t>Talent Management and Leadership</a:t>
            </a:r>
          </a:p>
        </p:txBody>
      </p:sp>
      <p:sp>
        <p:nvSpPr>
          <p:cNvPr id="3" name="Content Placeholder 2">
            <a:extLst>
              <a:ext uri="{FF2B5EF4-FFF2-40B4-BE49-F238E27FC236}">
                <a16:creationId xmlns:a16="http://schemas.microsoft.com/office/drawing/2014/main" id="{284B6EA0-C122-F698-0986-822F922FCE41}"/>
              </a:ext>
            </a:extLst>
          </p:cNvPr>
          <p:cNvSpPr>
            <a:spLocks noGrp="1"/>
          </p:cNvSpPr>
          <p:nvPr>
            <p:ph idx="1"/>
          </p:nvPr>
        </p:nvSpPr>
        <p:spPr/>
        <p:txBody>
          <a:bodyPr>
            <a:normAutofit fontScale="85000" lnSpcReduction="10000"/>
          </a:bodyPr>
          <a:lstStyle/>
          <a:p>
            <a:r>
              <a:rPr lang="en-GB" dirty="0"/>
              <a:t>Critical jobs, employee potential, and succession risks should all be identified by talent management.</a:t>
            </a:r>
          </a:p>
          <a:p>
            <a:r>
              <a:rPr lang="en-GB" dirty="0"/>
              <a:t>Clear career pathways for clinical, technical, product, and managerial positions should be established by HealthConnect.</a:t>
            </a:r>
          </a:p>
          <a:p>
            <a:r>
              <a:rPr lang="en-GB" dirty="0"/>
              <a:t>Internal mobility can decrease reliance on outside hiring and increase retention (Taylor, 2024).</a:t>
            </a:r>
          </a:p>
          <a:p>
            <a:r>
              <a:rPr lang="en-GB" dirty="0"/>
              <a:t>Potential successors and their development needs should be identified in succession planning.</a:t>
            </a:r>
          </a:p>
          <a:p>
            <a:r>
              <a:rPr lang="en-GB" dirty="0"/>
              <a:t>Employee growth, independence, and problem-solving can all be aided by situational leadership and coaching (Hersey, Blanchard, and Johnson, 2015).</a:t>
            </a:r>
          </a:p>
          <a:p>
            <a:r>
              <a:rPr lang="en-GB" dirty="0"/>
              <a:t>Clinical, technical, and operational experts should be encouraged to contribute under inclusive leadership.</a:t>
            </a:r>
            <a:br>
              <a:rPr lang="en-GB" dirty="0"/>
            </a:br>
            <a:endParaRPr lang="en-GB" dirty="0"/>
          </a:p>
        </p:txBody>
      </p:sp>
    </p:spTree>
    <p:extLst>
      <p:ext uri="{BB962C8B-B14F-4D97-AF65-F5344CB8AC3E}">
        <p14:creationId xmlns:p14="http://schemas.microsoft.com/office/powerpoint/2010/main" val="135112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0D988-2AE8-6D01-58C0-4DE868B54C60}"/>
              </a:ext>
            </a:extLst>
          </p:cNvPr>
          <p:cNvSpPr>
            <a:spLocks noGrp="1"/>
          </p:cNvSpPr>
          <p:nvPr>
            <p:ph type="title"/>
          </p:nvPr>
        </p:nvSpPr>
        <p:spPr/>
        <p:txBody>
          <a:bodyPr/>
          <a:lstStyle/>
          <a:p>
            <a:r>
              <a:rPr lang="en-GB" dirty="0"/>
              <a:t>Performance Management and Motivation</a:t>
            </a:r>
          </a:p>
        </p:txBody>
      </p:sp>
      <p:sp>
        <p:nvSpPr>
          <p:cNvPr id="3" name="Content Placeholder 2">
            <a:extLst>
              <a:ext uri="{FF2B5EF4-FFF2-40B4-BE49-F238E27FC236}">
                <a16:creationId xmlns:a16="http://schemas.microsoft.com/office/drawing/2014/main" id="{6CACE4D5-E45F-E59B-598C-B8ED3CBBB33D}"/>
              </a:ext>
            </a:extLst>
          </p:cNvPr>
          <p:cNvSpPr>
            <a:spLocks noGrp="1"/>
          </p:cNvSpPr>
          <p:nvPr>
            <p:ph idx="1"/>
          </p:nvPr>
        </p:nvSpPr>
        <p:spPr/>
        <p:txBody>
          <a:bodyPr>
            <a:normAutofit fontScale="85000" lnSpcReduction="10000"/>
          </a:bodyPr>
          <a:lstStyle/>
          <a:p>
            <a:r>
              <a:rPr lang="en-GB" dirty="0"/>
              <a:t>Performance management should be ongoing rather than limited to annual appraisals.</a:t>
            </a:r>
          </a:p>
          <a:p>
            <a:r>
              <a:rPr lang="en-GB" dirty="0"/>
              <a:t>The objectives should include service quality, teamwork, learning, delivery, and responsible innovation.</a:t>
            </a:r>
          </a:p>
          <a:p>
            <a:r>
              <a:rPr lang="en-GB" dirty="0"/>
              <a:t>Monthly one-on-one sessions can provide ongoing feedback, coaching, and early assistance.</a:t>
            </a:r>
          </a:p>
          <a:p>
            <a:r>
              <a:rPr lang="en-GB" dirty="0"/>
              <a:t>According to Herzberg, Mausner, and Snyderman (1959), employees can be motivated by recognition, achievement, responsibility, and development opportunities.</a:t>
            </a:r>
          </a:p>
          <a:p>
            <a:r>
              <a:rPr lang="en-GB" dirty="0"/>
              <a:t>According to Deci, Olafsen, and Ryan (2017), employment that promotes autonomy, competence, and relatedness leads to higher employee motivation.</a:t>
            </a:r>
          </a:p>
          <a:p>
            <a:r>
              <a:rPr lang="en-GB" dirty="0"/>
              <a:t>To promote multidisciplinary collaboration, team objectives should complement individual aims.</a:t>
            </a:r>
            <a:br>
              <a:rPr lang="en-GB" dirty="0"/>
            </a:br>
            <a:br>
              <a:rPr lang="en-GB" dirty="0"/>
            </a:br>
            <a:br>
              <a:rPr lang="en-GB" dirty="0"/>
            </a:br>
            <a:endParaRPr lang="en-GB" dirty="0"/>
          </a:p>
        </p:txBody>
      </p:sp>
    </p:spTree>
    <p:extLst>
      <p:ext uri="{BB962C8B-B14F-4D97-AF65-F5344CB8AC3E}">
        <p14:creationId xmlns:p14="http://schemas.microsoft.com/office/powerpoint/2010/main" val="3855843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43673-3C88-6C01-3BAD-A8B1F9C7A306}"/>
              </a:ext>
            </a:extLst>
          </p:cNvPr>
          <p:cNvSpPr>
            <a:spLocks noGrp="1"/>
          </p:cNvSpPr>
          <p:nvPr>
            <p:ph type="title"/>
          </p:nvPr>
        </p:nvSpPr>
        <p:spPr/>
        <p:txBody>
          <a:bodyPr/>
          <a:lstStyle/>
          <a:p>
            <a:r>
              <a:rPr lang="en-GB" dirty="0"/>
              <a:t>Reward, Wellbeing and Retention</a:t>
            </a:r>
          </a:p>
        </p:txBody>
      </p:sp>
      <p:sp>
        <p:nvSpPr>
          <p:cNvPr id="3" name="Content Placeholder 2">
            <a:extLst>
              <a:ext uri="{FF2B5EF4-FFF2-40B4-BE49-F238E27FC236}">
                <a16:creationId xmlns:a16="http://schemas.microsoft.com/office/drawing/2014/main" id="{88600B8E-7F11-C7F2-9279-2CBABBF31D53}"/>
              </a:ext>
            </a:extLst>
          </p:cNvPr>
          <p:cNvSpPr>
            <a:spLocks noGrp="1"/>
          </p:cNvSpPr>
          <p:nvPr>
            <p:ph idx="1"/>
          </p:nvPr>
        </p:nvSpPr>
        <p:spPr/>
        <p:txBody>
          <a:bodyPr>
            <a:normAutofit fontScale="85000" lnSpcReduction="20000"/>
          </a:bodyPr>
          <a:lstStyle/>
          <a:p>
            <a:r>
              <a:rPr lang="en-GB" dirty="0"/>
              <a:t>According to Adams (1965), open and equal reward decisions are crucial for employees who compare their own performance to that of others.</a:t>
            </a:r>
          </a:p>
          <a:p>
            <a:r>
              <a:rPr lang="en-GB" dirty="0"/>
              <a:t>HealthConnect should offer competitive salary alongside recognition, flexibility, professional advancement, and meaningful employment.</a:t>
            </a:r>
          </a:p>
          <a:p>
            <a:r>
              <a:rPr lang="en-GB" dirty="0"/>
              <a:t>Salaries should be compared to relevant healthcare and technology labour markets.</a:t>
            </a:r>
          </a:p>
          <a:p>
            <a:r>
              <a:rPr lang="en-GB" dirty="0"/>
              <a:t>Managers should keep track of their employees' workload, overtime, absences, leave utilization, and consultation intensity.</a:t>
            </a:r>
          </a:p>
          <a:p>
            <a:r>
              <a:rPr lang="en-GB" dirty="0"/>
              <a:t>Employees should have access to both occupational health and confidential mental health services.</a:t>
            </a:r>
          </a:p>
          <a:p>
            <a:r>
              <a:rPr lang="en-GB" dirty="0"/>
              <a:t>Wellbeing plans should consider staffing, workload, job design, and personal resilience (Cohen et al., 2023).</a:t>
            </a:r>
            <a:br>
              <a:rPr lang="en-GB" dirty="0"/>
            </a:br>
            <a:br>
              <a:rPr lang="en-GB" dirty="0"/>
            </a:br>
            <a:endParaRPr lang="en-GB" dirty="0"/>
          </a:p>
        </p:txBody>
      </p:sp>
    </p:spTree>
    <p:extLst>
      <p:ext uri="{BB962C8B-B14F-4D97-AF65-F5344CB8AC3E}">
        <p14:creationId xmlns:p14="http://schemas.microsoft.com/office/powerpoint/2010/main" val="1845315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5B84-2732-7170-E75E-FF4E1CF24288}"/>
              </a:ext>
            </a:extLst>
          </p:cNvPr>
          <p:cNvSpPr>
            <a:spLocks noGrp="1"/>
          </p:cNvSpPr>
          <p:nvPr>
            <p:ph type="title"/>
          </p:nvPr>
        </p:nvSpPr>
        <p:spPr/>
        <p:txBody>
          <a:bodyPr/>
          <a:lstStyle/>
          <a:p>
            <a:r>
              <a:rPr lang="en-GB" dirty="0"/>
              <a:t>Implementation Plan</a:t>
            </a:r>
          </a:p>
        </p:txBody>
      </p:sp>
      <p:sp>
        <p:nvSpPr>
          <p:cNvPr id="3" name="Content Placeholder 2">
            <a:extLst>
              <a:ext uri="{FF2B5EF4-FFF2-40B4-BE49-F238E27FC236}">
                <a16:creationId xmlns:a16="http://schemas.microsoft.com/office/drawing/2014/main" id="{04FF5570-69AB-2E27-420B-852537680B8E}"/>
              </a:ext>
            </a:extLst>
          </p:cNvPr>
          <p:cNvSpPr>
            <a:spLocks noGrp="1"/>
          </p:cNvSpPr>
          <p:nvPr>
            <p:ph idx="1"/>
          </p:nvPr>
        </p:nvSpPr>
        <p:spPr/>
        <p:txBody>
          <a:bodyPr>
            <a:normAutofit fontScale="92500" lnSpcReduction="20000"/>
          </a:bodyPr>
          <a:lstStyle/>
          <a:p>
            <a:r>
              <a:rPr lang="en-GB" dirty="0"/>
              <a:t>First 90 days: Conduct a workforce, skills, engagement, turnover, and workload diagnostic.</a:t>
            </a:r>
          </a:p>
          <a:p>
            <a:r>
              <a:rPr lang="en-GB" dirty="0"/>
              <a:t>Create an HR, clinical, and technology workforce planning group.</a:t>
            </a:r>
          </a:p>
          <a:p>
            <a:r>
              <a:rPr lang="en-GB" dirty="0"/>
              <a:t>Months 4-9 involve organized recruitment, skills-based selection, and manager interview training.</a:t>
            </a:r>
          </a:p>
          <a:p>
            <a:r>
              <a:rPr lang="en-GB" dirty="0"/>
              <a:t>Launch the digital-health learning program, mentoring scheme, and leadership development program.</a:t>
            </a:r>
          </a:p>
          <a:p>
            <a:r>
              <a:rPr lang="en-GB" dirty="0"/>
              <a:t>From 10 to 18 months, focus on succession planning, internal mobility, and developing specialist skill pools.</a:t>
            </a:r>
          </a:p>
          <a:p>
            <a:r>
              <a:rPr lang="en-GB" dirty="0"/>
              <a:t>Utilize worker data to track success and alter HR priorities (CIPD, 2026).</a:t>
            </a:r>
            <a:br>
              <a:rPr lang="en-GB" dirty="0"/>
            </a:br>
            <a:br>
              <a:rPr lang="en-GB" dirty="0"/>
            </a:br>
            <a:endParaRPr lang="en-GB" dirty="0"/>
          </a:p>
        </p:txBody>
      </p:sp>
    </p:spTree>
    <p:extLst>
      <p:ext uri="{BB962C8B-B14F-4D97-AF65-F5344CB8AC3E}">
        <p14:creationId xmlns:p14="http://schemas.microsoft.com/office/powerpoint/2010/main" val="2166764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35274-FEB2-E676-5D1F-915CBF812C3E}"/>
              </a:ext>
            </a:extLst>
          </p:cNvPr>
          <p:cNvSpPr>
            <a:spLocks noGrp="1"/>
          </p:cNvSpPr>
          <p:nvPr>
            <p:ph type="title"/>
          </p:nvPr>
        </p:nvSpPr>
        <p:spPr/>
        <p:txBody>
          <a:bodyPr/>
          <a:lstStyle/>
          <a:p>
            <a:r>
              <a:rPr lang="en-GB" dirty="0"/>
              <a:t>Conclusion and Board Recommendations</a:t>
            </a:r>
          </a:p>
        </p:txBody>
      </p:sp>
      <p:sp>
        <p:nvSpPr>
          <p:cNvPr id="3" name="Content Placeholder 2">
            <a:extLst>
              <a:ext uri="{FF2B5EF4-FFF2-40B4-BE49-F238E27FC236}">
                <a16:creationId xmlns:a16="http://schemas.microsoft.com/office/drawing/2014/main" id="{EE089C0E-C585-DA63-518A-ECC9436DC4CC}"/>
              </a:ext>
            </a:extLst>
          </p:cNvPr>
          <p:cNvSpPr>
            <a:spLocks noGrp="1"/>
          </p:cNvSpPr>
          <p:nvPr>
            <p:ph idx="1"/>
          </p:nvPr>
        </p:nvSpPr>
        <p:spPr/>
        <p:txBody>
          <a:bodyPr>
            <a:normAutofit fontScale="85000" lnSpcReduction="20000"/>
          </a:bodyPr>
          <a:lstStyle/>
          <a:p>
            <a:r>
              <a:rPr lang="en-GB" dirty="0"/>
              <a:t>HealthConnect necessitates an integrated HRM system rather than a standalone recruitment activity.</a:t>
            </a:r>
          </a:p>
          <a:p>
            <a:r>
              <a:rPr lang="en-GB" dirty="0"/>
              <a:t>Effective workforce planning involves identifying future capabilities and priority skills (CIPD, 2026).</a:t>
            </a:r>
          </a:p>
          <a:p>
            <a:r>
              <a:rPr lang="en-GB" dirty="0"/>
              <a:t>Structured skill-based selection can enhance fairness, job relevance, and prediction validity (Sackett et al., 2023).</a:t>
            </a:r>
          </a:p>
          <a:p>
            <a:r>
              <a:rPr lang="en-GB" dirty="0"/>
              <a:t>Learning, leadership, motivation, reward, and well-being should all work together to promote retention.</a:t>
            </a:r>
          </a:p>
          <a:p>
            <a:r>
              <a:rPr lang="en-GB" dirty="0"/>
              <a:t>Indicators of progress should include recruiting, skills, engagement, turnover, well-being, and service quality.</a:t>
            </a:r>
          </a:p>
          <a:p>
            <a:r>
              <a:rPr lang="en-GB" dirty="0"/>
              <a:t>The Executive Board should adopt the suggested 90-day diagnostic and 18-month HR implementation plan.</a:t>
            </a:r>
            <a:br>
              <a:rPr lang="en-GB" dirty="0"/>
            </a:br>
            <a:br>
              <a:rPr lang="en-GB" dirty="0"/>
            </a:br>
            <a:endParaRPr lang="en-GB" dirty="0"/>
          </a:p>
        </p:txBody>
      </p:sp>
    </p:spTree>
    <p:extLst>
      <p:ext uri="{BB962C8B-B14F-4D97-AF65-F5344CB8AC3E}">
        <p14:creationId xmlns:p14="http://schemas.microsoft.com/office/powerpoint/2010/main" val="2015945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8D64F-70B8-A768-FD40-BD0B6F1A1F3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128293E-09F5-1021-9C42-D363706978A6}"/>
              </a:ext>
            </a:extLst>
          </p:cNvPr>
          <p:cNvSpPr>
            <a:spLocks noGrp="1"/>
          </p:cNvSpPr>
          <p:nvPr>
            <p:ph idx="1"/>
          </p:nvPr>
        </p:nvSpPr>
        <p:spPr>
          <a:xfrm>
            <a:off x="711200" y="1591732"/>
            <a:ext cx="11480800" cy="4580467"/>
          </a:xfrm>
        </p:spPr>
        <p:txBody>
          <a:bodyPr>
            <a:normAutofit fontScale="92500" lnSpcReduction="10000"/>
          </a:bodyPr>
          <a:lstStyle/>
          <a:p>
            <a:r>
              <a:rPr lang="en-GB" sz="1200" dirty="0"/>
              <a:t>Adams, J.S. (1965) ‘Inequity in social exchange’, in Berkowitz, L. (ed.) </a:t>
            </a:r>
            <a:r>
              <a:rPr lang="en-GB" sz="1200" i="1" dirty="0"/>
              <a:t>Advances in Experimental Social Psychology</a:t>
            </a:r>
            <a:r>
              <a:rPr lang="en-GB" sz="1200" dirty="0"/>
              <a:t>. New York: Academic Press, pp. 267–299.</a:t>
            </a:r>
          </a:p>
          <a:p>
            <a:r>
              <a:rPr lang="en-GB" sz="1200" dirty="0"/>
              <a:t>Beer, M., Spector, B., Lawrence, P.R., Mills, D.Q. and Walton, R.E. (1984) </a:t>
            </a:r>
            <a:r>
              <a:rPr lang="en-GB" sz="1200" i="1" dirty="0"/>
              <a:t>Managing Human Assets</a:t>
            </a:r>
            <a:r>
              <a:rPr lang="en-GB" sz="1200" dirty="0"/>
              <a:t>. New York: Free Press.</a:t>
            </a:r>
          </a:p>
          <a:p>
            <a:r>
              <a:rPr lang="en-GB" sz="1200" dirty="0"/>
              <a:t>Chartered Institute of Personnel and Development (CIPD) (2025) ‘Workforce planning’. </a:t>
            </a:r>
            <a:r>
              <a:rPr lang="en-GB" sz="1200" i="1" dirty="0"/>
              <a:t>CIPD Factsheet</a:t>
            </a:r>
            <a:r>
              <a:rPr lang="en-GB" sz="1200" dirty="0"/>
              <a:t>, 29 July. Available at: </a:t>
            </a:r>
            <a:r>
              <a:rPr lang="en-GB" sz="1200" dirty="0">
                <a:hlinkClick r:id="rId3"/>
              </a:rPr>
              <a:t>https://www.cipd.org/en/knowledge/factsheets/workforce-planning-factsheet/</a:t>
            </a:r>
            <a:r>
              <a:rPr lang="en-GB" sz="1200" dirty="0"/>
              <a:t> </a:t>
            </a:r>
          </a:p>
          <a:p>
            <a:r>
              <a:rPr lang="en-GB" sz="1200" dirty="0"/>
              <a:t>Chartered Institute of Personnel and Development (CIPD) (2026) ‘Selection methods’. </a:t>
            </a:r>
            <a:r>
              <a:rPr lang="en-GB" sz="1200" i="1" dirty="0"/>
              <a:t>CIPD Factsheet</a:t>
            </a:r>
            <a:r>
              <a:rPr lang="en-GB" sz="1200" dirty="0"/>
              <a:t>, 22 September. Available at: </a:t>
            </a:r>
            <a:r>
              <a:rPr lang="en-GB" sz="1200" dirty="0">
                <a:hlinkClick r:id="rId4"/>
              </a:rPr>
              <a:t>https://www.cipd.org/uk/knowledge/factsheets/selection-factsheet/</a:t>
            </a:r>
            <a:endParaRPr lang="en-GB" sz="1200" dirty="0"/>
          </a:p>
          <a:p>
            <a:r>
              <a:rPr lang="en-GB" sz="1200" dirty="0"/>
              <a:t>Cohen, C., </a:t>
            </a:r>
            <a:r>
              <a:rPr lang="en-GB" sz="1200" dirty="0" err="1"/>
              <a:t>Pignata</a:t>
            </a:r>
            <a:r>
              <a:rPr lang="en-GB" sz="1200" dirty="0"/>
              <a:t>, S., Bezak, E., Tie, M. and Childs, J. (2023) ‘Workplace interventions to improve well-being and reduce burnout for nurses, physicians and allied healthcare professionals: a systematic review’, </a:t>
            </a:r>
            <a:r>
              <a:rPr lang="en-GB" sz="1200" i="1" dirty="0"/>
              <a:t>BMJ Open</a:t>
            </a:r>
            <a:r>
              <a:rPr lang="en-GB" sz="1200" dirty="0"/>
              <a:t>, 13(6), e071203. </a:t>
            </a:r>
            <a:r>
              <a:rPr lang="en-GB" sz="1200" dirty="0" err="1"/>
              <a:t>doi</a:t>
            </a:r>
            <a:r>
              <a:rPr lang="en-GB" sz="1200" dirty="0"/>
              <a:t>: 10.1136/bmjopen-2022-071203.</a:t>
            </a:r>
          </a:p>
          <a:p>
            <a:r>
              <a:rPr lang="en-GB" sz="1200" dirty="0"/>
              <a:t>Deci, E.L., Olafsen, A.H. and Ryan, R.M. (2017) ‘Self-determination theory in work organisations: the state of a science’, </a:t>
            </a:r>
            <a:r>
              <a:rPr lang="en-GB" sz="1200" i="1" dirty="0"/>
              <a:t>Annual Review of Organizational Psychology and Organizational </a:t>
            </a:r>
            <a:r>
              <a:rPr lang="en-GB" sz="1200" i="1" dirty="0" err="1"/>
              <a:t>Behavior</a:t>
            </a:r>
            <a:r>
              <a:rPr lang="en-GB" sz="1200" dirty="0"/>
              <a:t>, 4, pp. 19–43. </a:t>
            </a:r>
            <a:r>
              <a:rPr lang="en-GB" sz="1200" dirty="0" err="1"/>
              <a:t>doi</a:t>
            </a:r>
            <a:r>
              <a:rPr lang="en-GB" sz="1200" dirty="0"/>
              <a:t>: 10.1146/annurev-orgpsych-032516-113108.</a:t>
            </a:r>
          </a:p>
          <a:p>
            <a:r>
              <a:rPr lang="en-GB" sz="1200" dirty="0"/>
              <a:t>Herzberg, F., Mausner, B. and Snyderman, B.B. (1959) </a:t>
            </a:r>
            <a:r>
              <a:rPr lang="en-GB" sz="1200" i="1" dirty="0"/>
              <a:t>The Motivation to Work</a:t>
            </a:r>
            <a:r>
              <a:rPr lang="en-GB" sz="1200" dirty="0"/>
              <a:t>. 2nd </a:t>
            </a:r>
            <a:r>
              <a:rPr lang="en-GB" sz="1200" dirty="0" err="1"/>
              <a:t>edn</a:t>
            </a:r>
            <a:r>
              <a:rPr lang="en-GB" sz="1200" dirty="0"/>
              <a:t>. New York: Wiley.</a:t>
            </a:r>
          </a:p>
          <a:p>
            <a:r>
              <a:rPr lang="en-GB" sz="1200" dirty="0"/>
              <a:t>Hersey, P., Blanchard, K.H. and Johnson, D.E. (2015) </a:t>
            </a:r>
            <a:r>
              <a:rPr lang="en-GB" sz="1200" i="1" dirty="0"/>
              <a:t>Management of Organizational </a:t>
            </a:r>
            <a:r>
              <a:rPr lang="en-GB" sz="1200" i="1" dirty="0" err="1"/>
              <a:t>Behavior</a:t>
            </a:r>
            <a:r>
              <a:rPr lang="en-GB" sz="1200" i="1" dirty="0"/>
              <a:t>: Leading Human Resources</a:t>
            </a:r>
            <a:r>
              <a:rPr lang="en-GB" sz="1200" dirty="0"/>
              <a:t>. 10th </a:t>
            </a:r>
            <a:r>
              <a:rPr lang="en-GB" sz="1200" dirty="0" err="1"/>
              <a:t>edn</a:t>
            </a:r>
            <a:r>
              <a:rPr lang="en-GB" sz="1200" dirty="0"/>
              <a:t>. Harlow: Pearson.</a:t>
            </a:r>
          </a:p>
          <a:p>
            <a:r>
              <a:rPr lang="en-GB" sz="1200" dirty="0"/>
              <a:t>Sackett, P.R., Zhang, C., Berry, C.M. and Lievens, F. (2023) ‘Revisiting the design of selection systems in light of new findings regarding the validity of widely used predictors’, </a:t>
            </a:r>
            <a:r>
              <a:rPr lang="en-GB" sz="1200" i="1" dirty="0"/>
              <a:t>Industrial and Organizational Psychology</a:t>
            </a:r>
            <a:r>
              <a:rPr lang="en-GB" sz="1200" dirty="0"/>
              <a:t>, 16(3), pp. 283–300. </a:t>
            </a:r>
            <a:r>
              <a:rPr lang="en-GB" sz="1200" dirty="0" err="1"/>
              <a:t>doi</a:t>
            </a:r>
            <a:r>
              <a:rPr lang="en-GB" sz="1200" dirty="0"/>
              <a:t>: 10.1017/iop.2023.24.</a:t>
            </a:r>
          </a:p>
          <a:p>
            <a:r>
              <a:rPr lang="en-GB" sz="1200" dirty="0"/>
              <a:t>Skills England (2026) </a:t>
            </a:r>
            <a:r>
              <a:rPr lang="en-GB" sz="1200" i="1" dirty="0"/>
              <a:t>Skills England annual skills report 2026</a:t>
            </a:r>
            <a:r>
              <a:rPr lang="en-GB" sz="1200" dirty="0"/>
              <a:t>. London: Department for Education. Available at: </a:t>
            </a:r>
            <a:r>
              <a:rPr lang="en-GB" sz="1200" dirty="0">
                <a:hlinkClick r:id="rId5"/>
              </a:rPr>
              <a:t>https://www.gov.uk/government/publications/skills-england-annual-skills-report-and-sectoral-skills-needs-assessments-2026/skills-england-annual-skills-report-2026</a:t>
            </a:r>
            <a:r>
              <a:rPr lang="en-GB" sz="1200" dirty="0"/>
              <a:t> </a:t>
            </a:r>
          </a:p>
          <a:p>
            <a:r>
              <a:rPr lang="en-GB" sz="1200" dirty="0"/>
              <a:t>Taylor, S. (2024) </a:t>
            </a:r>
            <a:r>
              <a:rPr lang="en-GB" sz="1200" i="1" dirty="0"/>
              <a:t>Resourcing and Talent Management: The Theory and Practice of Recruiting and Developing a Workforce</a:t>
            </a:r>
            <a:r>
              <a:rPr lang="en-GB" sz="1200" dirty="0"/>
              <a:t>. 9th </a:t>
            </a:r>
            <a:r>
              <a:rPr lang="en-GB" sz="1200" dirty="0" err="1"/>
              <a:t>edn</a:t>
            </a:r>
            <a:r>
              <a:rPr lang="en-GB" sz="1200" dirty="0"/>
              <a:t>. London: Kogan Page.</a:t>
            </a:r>
          </a:p>
          <a:p>
            <a:r>
              <a:rPr lang="en-GB" sz="1200" dirty="0"/>
              <a:t>Van Iddekinge, C.H., Lievens, F. and Sackett, P.R. (2023) ‘Personnel selection: a review of ways to maximise validity, diversity and the applicant experience’, </a:t>
            </a:r>
            <a:r>
              <a:rPr lang="en-GB" sz="1200" i="1" dirty="0"/>
              <a:t>Personnel Psychology</a:t>
            </a:r>
            <a:r>
              <a:rPr lang="en-GB" sz="1200" dirty="0"/>
              <a:t>, 76(2), pp. 651–686. </a:t>
            </a:r>
            <a:r>
              <a:rPr lang="en-GB" sz="1200" dirty="0" err="1"/>
              <a:t>doi</a:t>
            </a:r>
            <a:r>
              <a:rPr lang="en-GB" sz="1200" dirty="0"/>
              <a:t>: 10.1111/peps.12578.</a:t>
            </a:r>
          </a:p>
        </p:txBody>
      </p:sp>
    </p:spTree>
    <p:extLst>
      <p:ext uri="{BB962C8B-B14F-4D97-AF65-F5344CB8AC3E}">
        <p14:creationId xmlns:p14="http://schemas.microsoft.com/office/powerpoint/2010/main" val="20275345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308</TotalTime>
  <Words>3643</Words>
  <Application>Microsoft Macintosh PowerPoint</Application>
  <PresentationFormat>Widescreen</PresentationFormat>
  <Paragraphs>133</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Franklin Gothic Book</vt:lpstr>
      <vt:lpstr>Crop</vt:lpstr>
      <vt:lpstr>Strategic Human Resource Management at HealthConnect UK</vt:lpstr>
      <vt:lpstr>HealthConnect UK and Workforce Challenges</vt:lpstr>
      <vt:lpstr>Strategic Importance of HRM</vt:lpstr>
      <vt:lpstr>Workforce Planning and Skills-Gap Analysis</vt:lpstr>
      <vt:lpstr>Recommended Recruitment Methods</vt:lpstr>
      <vt:lpstr>Evaluation of Recruitment Alternatives</vt:lpstr>
      <vt:lpstr>Selection Process and Equal Opportunities</vt:lpstr>
      <vt:lpstr>Learning and Development Strategy</vt:lpstr>
      <vt:lpstr>Talent Management and Leadership</vt:lpstr>
      <vt:lpstr>Performance Management and Motivation</vt:lpstr>
      <vt:lpstr>Reward, Wellbeing and Retention</vt:lpstr>
      <vt:lpstr>Implementation Plan</vt:lpstr>
      <vt:lpstr>Conclusion and Board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Giuliano Catania (2242264)</dc:creator>
  <cp:lastModifiedBy>Giuliano Catania (2242264)</cp:lastModifiedBy>
  <cp:revision>4</cp:revision>
  <dcterms:created xsi:type="dcterms:W3CDTF">2026-09-24T16:35:40Z</dcterms:created>
  <dcterms:modified xsi:type="dcterms:W3CDTF">2026-09-25T15:59:34Z</dcterms:modified>
</cp:coreProperties>
</file>