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77" r:id="rId4"/>
    <p:sldId id="264" r:id="rId5"/>
    <p:sldId id="265" r:id="rId6"/>
    <p:sldId id="272" r:id="rId7"/>
    <p:sldId id="270" r:id="rId8"/>
    <p:sldId id="276" r:id="rId9"/>
    <p:sldId id="266" r:id="rId10"/>
    <p:sldId id="268" r:id="rId11"/>
    <p:sldId id="269" r:id="rId12"/>
    <p:sldId id="278" r:id="rId13"/>
    <p:sldId id="279" r:id="rId14"/>
    <p:sldId id="280" r:id="rId15"/>
    <p:sldId id="281" r:id="rId16"/>
    <p:sldId id="267" r:id="rId17"/>
    <p:sldId id="263"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19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15/10/2012</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15/10/2012</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15/10/2012</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smtClean="0"/>
              <a:t>The Early Republic and the Warlord Period, 1912-1928</a:t>
            </a:r>
            <a:endParaRPr lang="en-GB" sz="4800" dirty="0"/>
          </a:p>
        </p:txBody>
      </p:sp>
      <p:sp>
        <p:nvSpPr>
          <p:cNvPr id="3" name="Subtitle 2"/>
          <p:cNvSpPr>
            <a:spLocks noGrp="1"/>
          </p:cNvSpPr>
          <p:nvPr>
            <p:ph type="subTitle" idx="1"/>
          </p:nvPr>
        </p:nvSpPr>
        <p:spPr/>
        <p:txBody>
          <a:bodyPr/>
          <a:lstStyle/>
          <a:p>
            <a:r>
              <a:rPr lang="en-US" dirty="0" smtClean="0"/>
              <a:t>Modern Chinese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“100 Days Reform” (1898)</a:t>
            </a:r>
            <a:endParaRPr lang="en-GB" dirty="0"/>
          </a:p>
        </p:txBody>
      </p:sp>
      <p:sp>
        <p:nvSpPr>
          <p:cNvPr id="3" name="Content Placeholder 2"/>
          <p:cNvSpPr>
            <a:spLocks noGrp="1"/>
          </p:cNvSpPr>
          <p:nvPr>
            <p:ph idx="1"/>
          </p:nvPr>
        </p:nvSpPr>
        <p:spPr/>
        <p:txBody>
          <a:bodyPr/>
          <a:lstStyle/>
          <a:p>
            <a:r>
              <a:rPr lang="en-US" dirty="0" err="1" smtClean="0"/>
              <a:t>Guangxu</a:t>
            </a:r>
            <a:r>
              <a:rPr lang="en-US" dirty="0" smtClean="0"/>
              <a:t> Emperor (1871-1908) issued reform edicts in which he called for</a:t>
            </a:r>
          </a:p>
          <a:p>
            <a:pPr lvl="1"/>
            <a:r>
              <a:rPr lang="en-US" dirty="0" smtClean="0"/>
              <a:t>a </a:t>
            </a:r>
            <a:r>
              <a:rPr lang="en-US" dirty="0" err="1" smtClean="0"/>
              <a:t>modernisation</a:t>
            </a:r>
            <a:r>
              <a:rPr lang="en-US" dirty="0" smtClean="0"/>
              <a:t> of education (Chinese and Western topics)</a:t>
            </a:r>
          </a:p>
          <a:p>
            <a:pPr lvl="1"/>
            <a:r>
              <a:rPr lang="en-US" dirty="0" smtClean="0"/>
              <a:t>streamline administration/reduce bureaucracy</a:t>
            </a:r>
          </a:p>
          <a:p>
            <a:pPr lvl="1"/>
            <a:r>
              <a:rPr lang="en-US" dirty="0" smtClean="0"/>
              <a:t>increased opportunities for people to communicate with government</a:t>
            </a:r>
          </a:p>
          <a:p>
            <a:pPr lvl="1"/>
            <a:r>
              <a:rPr lang="en-US" dirty="0" smtClean="0"/>
              <a:t>appointed several reformers to </a:t>
            </a:r>
            <a:r>
              <a:rPr lang="en-US" smtClean="0"/>
              <a:t>high positions</a:t>
            </a:r>
          </a:p>
          <a:p>
            <a:pPr lvl="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Liang </a:t>
            </a:r>
            <a:r>
              <a:rPr lang="en-US" dirty="0" err="1" smtClean="0"/>
              <a:t>Qichao</a:t>
            </a:r>
            <a:r>
              <a:rPr lang="en-US" dirty="0" smtClean="0"/>
              <a:t> and Kang </a:t>
            </a:r>
            <a:r>
              <a:rPr lang="en-US" dirty="0" err="1" smtClean="0"/>
              <a:t>Youwei</a:t>
            </a:r>
            <a:endParaRPr lang="en-GB" dirty="0"/>
          </a:p>
        </p:txBody>
      </p:sp>
      <p:pic>
        <p:nvPicPr>
          <p:cNvPr id="12" name="Content Placeholder 11" descr="Kang Youwei.jpg"/>
          <p:cNvPicPr>
            <a:picLocks noGrp="1" noChangeAspect="1"/>
          </p:cNvPicPr>
          <p:nvPr>
            <p:ph sz="half" idx="2"/>
          </p:nvPr>
        </p:nvPicPr>
        <p:blipFill>
          <a:blip r:embed="rId2" cstate="print"/>
          <a:stretch>
            <a:fillRect/>
          </a:stretch>
        </p:blipFill>
        <p:spPr>
          <a:xfrm>
            <a:off x="5471412" y="2132856"/>
            <a:ext cx="2275452" cy="3312368"/>
          </a:xfrm>
        </p:spPr>
      </p:pic>
      <p:pic>
        <p:nvPicPr>
          <p:cNvPr id="11" name="Content Placeholder 10" descr="Liang Qichao.jpg"/>
          <p:cNvPicPr>
            <a:picLocks noGrp="1" noChangeAspect="1"/>
          </p:cNvPicPr>
          <p:nvPr>
            <p:ph sz="half" idx="1"/>
          </p:nvPr>
        </p:nvPicPr>
        <p:blipFill>
          <a:blip r:embed="rId3" cstate="print"/>
          <a:stretch>
            <a:fillRect/>
          </a:stretch>
        </p:blipFill>
        <p:spPr>
          <a:xfrm>
            <a:off x="1259632" y="2080252"/>
            <a:ext cx="2520280" cy="3418311"/>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Cixi</a:t>
            </a:r>
            <a:r>
              <a:rPr lang="en-US" dirty="0" smtClean="0"/>
              <a:t> – Sun </a:t>
            </a:r>
            <a:r>
              <a:rPr lang="en-US" dirty="0" err="1" smtClean="0"/>
              <a:t>Yatsen</a:t>
            </a:r>
            <a:endParaRPr lang="en-GB" dirty="0"/>
          </a:p>
        </p:txBody>
      </p:sp>
      <p:sp>
        <p:nvSpPr>
          <p:cNvPr id="7" name="Text Placeholder 6"/>
          <p:cNvSpPr>
            <a:spLocks noGrp="1"/>
          </p:cNvSpPr>
          <p:nvPr>
            <p:ph type="body" idx="1"/>
          </p:nvPr>
        </p:nvSpPr>
        <p:spPr/>
        <p:txBody>
          <a:bodyPr/>
          <a:lstStyle/>
          <a:p>
            <a:r>
              <a:rPr lang="en-GB" dirty="0" smtClean="0"/>
              <a:t>1835-1908</a:t>
            </a:r>
            <a:endParaRPr lang="en-GB" dirty="0"/>
          </a:p>
        </p:txBody>
      </p:sp>
      <p:pic>
        <p:nvPicPr>
          <p:cNvPr id="5" name="Content Placeholder 4" descr="Empress Dowager Cixi.jpg"/>
          <p:cNvPicPr>
            <a:picLocks noGrp="1" noChangeAspect="1"/>
          </p:cNvPicPr>
          <p:nvPr>
            <p:ph sz="half" idx="2"/>
          </p:nvPr>
        </p:nvPicPr>
        <p:blipFill>
          <a:blip r:embed="rId2" cstate="print"/>
          <a:stretch>
            <a:fillRect/>
          </a:stretch>
        </p:blipFill>
        <p:spPr>
          <a:xfrm>
            <a:off x="899592" y="2345521"/>
            <a:ext cx="3312368" cy="3789574"/>
          </a:xfrm>
        </p:spPr>
      </p:pic>
      <p:sp>
        <p:nvSpPr>
          <p:cNvPr id="8" name="Text Placeholder 7"/>
          <p:cNvSpPr>
            <a:spLocks noGrp="1"/>
          </p:cNvSpPr>
          <p:nvPr>
            <p:ph type="body" sz="quarter" idx="3"/>
          </p:nvPr>
        </p:nvSpPr>
        <p:spPr/>
        <p:txBody>
          <a:bodyPr/>
          <a:lstStyle/>
          <a:p>
            <a:r>
              <a:rPr lang="en-GB" dirty="0" smtClean="0"/>
              <a:t>1866-1925</a:t>
            </a:r>
            <a:endParaRPr lang="en-GB" dirty="0"/>
          </a:p>
        </p:txBody>
      </p:sp>
      <p:pic>
        <p:nvPicPr>
          <p:cNvPr id="6" name="Content Placeholder 5" descr="Sun Yat-sen.jpg"/>
          <p:cNvPicPr>
            <a:picLocks noGrp="1" noChangeAspect="1"/>
          </p:cNvPicPr>
          <p:nvPr>
            <p:ph sz="quarter" idx="4"/>
          </p:nvPr>
        </p:nvPicPr>
        <p:blipFill>
          <a:blip r:embed="rId3" cstate="print"/>
          <a:stretch>
            <a:fillRect/>
          </a:stretch>
        </p:blipFill>
        <p:spPr>
          <a:xfrm>
            <a:off x="5292080" y="2294384"/>
            <a:ext cx="2918387" cy="3942927"/>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29816"/>
            <a:ext cx="8229600" cy="1143000"/>
          </a:xfrm>
        </p:spPr>
        <p:txBody>
          <a:bodyPr/>
          <a:lstStyle/>
          <a:p>
            <a:r>
              <a:rPr lang="en-GB" sz="3600" dirty="0" err="1" smtClean="0"/>
              <a:t>Tongmeng</a:t>
            </a:r>
            <a:r>
              <a:rPr lang="en-GB" sz="3600" dirty="0" smtClean="0"/>
              <a:t> </a:t>
            </a:r>
            <a:r>
              <a:rPr lang="en-GB" sz="3600" dirty="0" err="1" smtClean="0"/>
              <a:t>hui</a:t>
            </a:r>
            <a:r>
              <a:rPr lang="en-GB" sz="3600" dirty="0" smtClean="0"/>
              <a:t> </a:t>
            </a:r>
            <a:r>
              <a:rPr lang="en-GB" dirty="0" smtClean="0"/>
              <a:t/>
            </a:r>
            <a:br>
              <a:rPr lang="en-GB" dirty="0" smtClean="0"/>
            </a:br>
            <a:r>
              <a:rPr lang="en-GB" sz="3600" dirty="0" smtClean="0"/>
              <a:t>(Revolutionary League; Fall 1905)</a:t>
            </a:r>
            <a:endParaRPr lang="en-GB" sz="3600" dirty="0"/>
          </a:p>
        </p:txBody>
      </p:sp>
      <p:sp>
        <p:nvSpPr>
          <p:cNvPr id="8" name="Content Placeholder 7"/>
          <p:cNvSpPr>
            <a:spLocks noGrp="1"/>
          </p:cNvSpPr>
          <p:nvPr>
            <p:ph idx="1"/>
          </p:nvPr>
        </p:nvSpPr>
        <p:spPr/>
        <p:txBody>
          <a:bodyPr/>
          <a:lstStyle/>
          <a:p>
            <a:endParaRPr lang="en-GB" smtClean="0"/>
          </a:p>
          <a:p>
            <a:r>
              <a:rPr lang="en-GB" smtClean="0"/>
              <a:t>Expulsion </a:t>
            </a:r>
            <a:r>
              <a:rPr lang="en-GB" dirty="0" smtClean="0"/>
              <a:t>of the </a:t>
            </a:r>
            <a:r>
              <a:rPr lang="en-GB" dirty="0" err="1" smtClean="0"/>
              <a:t>Manchus</a:t>
            </a:r>
            <a:r>
              <a:rPr lang="en-GB" dirty="0" smtClean="0"/>
              <a:t> from China</a:t>
            </a:r>
          </a:p>
          <a:p>
            <a:r>
              <a:rPr lang="en-GB" dirty="0" smtClean="0"/>
              <a:t>Restoration of China to the Chinese</a:t>
            </a:r>
          </a:p>
          <a:p>
            <a:r>
              <a:rPr lang="en-GB" dirty="0" smtClean="0"/>
              <a:t>Establishment of a Republic</a:t>
            </a:r>
          </a:p>
          <a:p>
            <a:r>
              <a:rPr lang="en-GB" dirty="0" smtClean="0"/>
              <a:t>Equalization of landownership</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Yuan </a:t>
            </a:r>
            <a:r>
              <a:rPr lang="en-GB" dirty="0" err="1" smtClean="0"/>
              <a:t>Shikai</a:t>
            </a:r>
            <a:r>
              <a:rPr lang="en-GB" dirty="0" smtClean="0"/>
              <a:t> (1859-1916)</a:t>
            </a:r>
            <a:endParaRPr lang="en-GB" dirty="0"/>
          </a:p>
        </p:txBody>
      </p:sp>
      <p:pic>
        <p:nvPicPr>
          <p:cNvPr id="11" name="Content Placeholder 10" descr="YuanShika_Colour.jpg"/>
          <p:cNvPicPr>
            <a:picLocks noGrp="1" noChangeAspect="1"/>
          </p:cNvPicPr>
          <p:nvPr>
            <p:ph idx="1"/>
          </p:nvPr>
        </p:nvPicPr>
        <p:blipFill>
          <a:blip r:embed="rId2" cstate="print"/>
          <a:stretch>
            <a:fillRect/>
          </a:stretch>
        </p:blipFill>
        <p:spPr>
          <a:xfrm>
            <a:off x="2938462" y="1638300"/>
            <a:ext cx="3267075" cy="44196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Boxer Movement 1898-1902</a:t>
            </a:r>
            <a:endParaRPr lang="en-GB" dirty="0"/>
          </a:p>
        </p:txBody>
      </p:sp>
      <p:pic>
        <p:nvPicPr>
          <p:cNvPr id="4" name="Content Placeholder 3" descr="Boxer Movement Map.jpg"/>
          <p:cNvPicPr>
            <a:picLocks noGrp="1" noChangeAspect="1"/>
          </p:cNvPicPr>
          <p:nvPr>
            <p:ph idx="1"/>
          </p:nvPr>
        </p:nvPicPr>
        <p:blipFill>
          <a:blip r:embed="rId2" cstate="print"/>
          <a:stretch>
            <a:fillRect/>
          </a:stretch>
        </p:blipFill>
        <p:spPr>
          <a:xfrm>
            <a:off x="866999" y="1772816"/>
            <a:ext cx="7452188" cy="381642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From Empire to Nation</a:t>
            </a:r>
            <a:endParaRPr lang="en-GB" dirty="0"/>
          </a:p>
        </p:txBody>
      </p:sp>
      <p:sp>
        <p:nvSpPr>
          <p:cNvPr id="3" name="Content Placeholder 2"/>
          <p:cNvSpPr>
            <a:spLocks noGrp="1"/>
          </p:cNvSpPr>
          <p:nvPr>
            <p:ph idx="1"/>
          </p:nvPr>
        </p:nvSpPr>
        <p:spPr/>
        <p:txBody>
          <a:bodyPr/>
          <a:lstStyle/>
          <a:p>
            <a:r>
              <a:rPr lang="en-US" sz="2400" b="1" dirty="0" smtClean="0"/>
              <a:t>Concept of the traditional Chinese state as </a:t>
            </a:r>
            <a:r>
              <a:rPr lang="en-US" sz="2400" b="1" i="1" dirty="0" err="1" smtClean="0"/>
              <a:t>tianxia</a:t>
            </a:r>
            <a:r>
              <a:rPr lang="en-US" sz="2400" b="1" dirty="0" smtClean="0"/>
              <a:t> </a:t>
            </a:r>
            <a:r>
              <a:rPr lang="zh-CN" altLang="en-US" sz="2400" dirty="0" smtClean="0"/>
              <a:t>天下</a:t>
            </a:r>
            <a:endParaRPr lang="en-GB" sz="2400" dirty="0" smtClean="0"/>
          </a:p>
          <a:p>
            <a:r>
              <a:rPr lang="en-US" sz="2400" b="1" dirty="0" smtClean="0"/>
              <a:t> </a:t>
            </a:r>
            <a:r>
              <a:rPr lang="en-US" sz="2400" b="1" dirty="0" smtClean="0">
                <a:sym typeface="Wingdings"/>
              </a:rPr>
              <a:t></a:t>
            </a:r>
            <a:r>
              <a:rPr lang="en-US" sz="2400" b="1" dirty="0" smtClean="0"/>
              <a:t> </a:t>
            </a:r>
            <a:r>
              <a:rPr lang="en-US" sz="2400" dirty="0" smtClean="0"/>
              <a:t>“The central cultural dream of traditional society was that China was the Center of world civilization, the only place where life was lived properly, in its full humanity, and that the influence of her values and learning radiated out to all other nations, transforming them for the better.“ (Elvin, “Inner World”, 42-43)</a:t>
            </a:r>
            <a:endParaRPr lang="en-GB" sz="2400" dirty="0" smtClean="0"/>
          </a:p>
          <a:p>
            <a:r>
              <a:rPr lang="en-US" sz="2400" dirty="0" smtClean="0"/>
              <a:t> Transformation of </a:t>
            </a:r>
            <a:r>
              <a:rPr lang="en-US" sz="2400" i="1" dirty="0" err="1" smtClean="0"/>
              <a:t>tianxia</a:t>
            </a:r>
            <a:r>
              <a:rPr lang="en-US" sz="2400" dirty="0" smtClean="0"/>
              <a:t> into </a:t>
            </a:r>
            <a:r>
              <a:rPr lang="en-US" sz="2400" i="1" dirty="0" err="1" smtClean="0"/>
              <a:t>guo</a:t>
            </a:r>
            <a:r>
              <a:rPr lang="en-US" sz="2400" i="1" dirty="0" smtClean="0"/>
              <a:t> </a:t>
            </a:r>
            <a:r>
              <a:rPr lang="en-US" sz="2400" dirty="0" smtClean="0">
                <a:sym typeface="Wingdings"/>
              </a:rPr>
              <a:t></a:t>
            </a:r>
            <a:r>
              <a:rPr lang="en-US" sz="2400" dirty="0" smtClean="0"/>
              <a:t> relationship of the individual to the state </a:t>
            </a:r>
            <a:r>
              <a:rPr lang="en-US" sz="2400" dirty="0" smtClean="0">
                <a:sym typeface="Wingdings"/>
              </a:rPr>
              <a:t></a:t>
            </a:r>
            <a:r>
              <a:rPr lang="en-US" sz="2400" dirty="0" smtClean="0"/>
              <a:t> transformation of imperial subjects into modern citizens.</a:t>
            </a:r>
            <a:endParaRPr lang="en-GB" sz="2400"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Models for this transformation</a:t>
            </a:r>
            <a:endParaRPr lang="en-GB" dirty="0"/>
          </a:p>
        </p:txBody>
      </p:sp>
      <p:sp>
        <p:nvSpPr>
          <p:cNvPr id="3" name="Content Placeholder 2"/>
          <p:cNvSpPr>
            <a:spLocks noGrp="1"/>
          </p:cNvSpPr>
          <p:nvPr>
            <p:ph idx="1"/>
          </p:nvPr>
        </p:nvSpPr>
        <p:spPr/>
        <p:txBody>
          <a:bodyPr/>
          <a:lstStyle/>
          <a:p>
            <a:r>
              <a:rPr lang="en-GB" dirty="0" smtClean="0"/>
              <a:t> complete sovereignty for non-Chinese people</a:t>
            </a:r>
          </a:p>
          <a:p>
            <a:pPr lvl="0"/>
            <a:r>
              <a:rPr lang="en-US" dirty="0" smtClean="0"/>
              <a:t>resurrection of the old imperial model </a:t>
            </a:r>
            <a:r>
              <a:rPr lang="en-US" dirty="0" smtClean="0">
                <a:sym typeface="Wingdings"/>
              </a:rPr>
              <a:t></a:t>
            </a:r>
            <a:r>
              <a:rPr lang="en-US" dirty="0" smtClean="0"/>
              <a:t> China as a transformative power with the primitive periphery as its objective</a:t>
            </a:r>
            <a:endParaRPr lang="en-GB" dirty="0" smtClean="0"/>
          </a:p>
          <a:p>
            <a:pPr lvl="0"/>
            <a:r>
              <a:rPr lang="en-US" dirty="0" smtClean="0"/>
              <a:t>forced assimilation, creating a single unified citizenry (nation state; European and American model</a:t>
            </a:r>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Sun </a:t>
            </a:r>
            <a:r>
              <a:rPr lang="en-US" sz="4000" dirty="0" err="1" smtClean="0"/>
              <a:t>Yat-sen</a:t>
            </a:r>
            <a:r>
              <a:rPr lang="en-US" sz="4000" dirty="0" smtClean="0"/>
              <a:t>: “Father of the Republic”</a:t>
            </a:r>
            <a:endParaRPr lang="en-GB" sz="4000" dirty="0"/>
          </a:p>
        </p:txBody>
      </p:sp>
      <p:sp>
        <p:nvSpPr>
          <p:cNvPr id="3" name="Content Placeholder 2"/>
          <p:cNvSpPr>
            <a:spLocks noGrp="1"/>
          </p:cNvSpPr>
          <p:nvPr>
            <p:ph idx="1"/>
          </p:nvPr>
        </p:nvSpPr>
        <p:spPr/>
        <p:txBody>
          <a:bodyPr/>
          <a:lstStyle/>
          <a:p>
            <a:r>
              <a:rPr lang="en-GB" sz="2800" dirty="0" smtClean="0"/>
              <a:t>Sun at first saw the revolution as a ‘racial’ victory of the Han over the Manchu</a:t>
            </a:r>
          </a:p>
          <a:p>
            <a:r>
              <a:rPr lang="en-GB" sz="2800" dirty="0" smtClean="0"/>
              <a:t>idea of a ‘mono-racial’ state</a:t>
            </a:r>
          </a:p>
          <a:p>
            <a:r>
              <a:rPr lang="en-GB" sz="2800" dirty="0" smtClean="0"/>
              <a:t>influenced by the evolutionist ideology of the unitary nation-states of industrialising Europe</a:t>
            </a:r>
          </a:p>
          <a:p>
            <a:r>
              <a:rPr lang="en-GB" sz="2800" dirty="0" smtClean="0"/>
              <a:t>reflected in the provisional constitution of 1912, which says that “Citizens of the Chinese Republic are all equal, and there shall be no racial, class or religious distinctions”. </a:t>
            </a:r>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a:noFill/>
        </p:spPr>
        <p:txBody>
          <a:bodyPr/>
          <a:lstStyle/>
          <a:p>
            <a:pPr eaLnBrk="1" hangingPunct="1"/>
            <a:r>
              <a:rPr lang="en-GB" altLang="zh-CN" sz="3900" smtClean="0">
                <a:ea typeface="SimSun" pitchFamily="2" charset="-122"/>
              </a:rPr>
              <a:t>Liang Qichao (Liang Ch’i-ch’ao) (1873-1929)</a:t>
            </a:r>
            <a:endParaRPr lang="en-GB" sz="3900" smtClean="0"/>
          </a:p>
        </p:txBody>
      </p:sp>
      <p:sp>
        <p:nvSpPr>
          <p:cNvPr id="71683" name="Rectangle 3"/>
          <p:cNvSpPr>
            <a:spLocks noGrp="1"/>
          </p:cNvSpPr>
          <p:nvPr>
            <p:ph idx="1"/>
          </p:nvPr>
        </p:nvSpPr>
        <p:spPr/>
        <p:txBody>
          <a:bodyPr/>
          <a:lstStyle/>
          <a:p>
            <a:pPr eaLnBrk="1" hangingPunct="1">
              <a:lnSpc>
                <a:spcPct val="80000"/>
              </a:lnSpc>
            </a:pPr>
            <a:r>
              <a:rPr lang="en-GB" sz="1800" i="1" smtClean="0"/>
              <a:t>“There has been a great task on which, during the last five thousand years, our ancestors have continually expended much effort and which has never been interrupted. During the last fifty years, it still has been vigorously carried on, and furthermore, it has been fruitful. What is this task? I call it ‘the expansion of the Chinese race’. Originally our Chinese race consisted merely of a few small clans with a few bases in Shantung, Honan and other places. During the several thousand years that followed it has been slowly growing … growing … until it has become a high and peerless race, and has established this vast and majestic nation. The Chinese race has grown in two ways: through assimilation of the numerous alien tribes in and outside of our territory, and through colonization by our own people on the frontiers year by year, thus enlarging our territory … In the last fifty years there have been great successes … After the Taiping rebellion, the Miao rebellion in the Southwest followed and spread very quickly. It required more than ten years before it was suppressed, however, the suppression this time had some characteristics of a fundamental solution. Hereafter I dare say that China will have no such term as the ‘Miao bandits’. The fact is that ‘our race versus the Miao race’ has been a great problem ever since the time of the Yellow Emperor and of the emperors Yao and Shun … It was only within the last fifty years that the very last paragraph of the essay on the Yellow Emperor’s campaign against Chi You was completed. This is indeed a matter of history which is worth putting down in a special description writ large.”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p:txBody>
          <a:bodyPr/>
          <a:lstStyle/>
          <a:p>
            <a:pPr eaLnBrk="1" hangingPunct="1"/>
            <a:endParaRPr lang="en-US" smtClean="0"/>
          </a:p>
        </p:txBody>
      </p:sp>
      <p:sp>
        <p:nvSpPr>
          <p:cNvPr id="72707" name="Rectangle 3"/>
          <p:cNvSpPr>
            <a:spLocks noGrp="1"/>
          </p:cNvSpPr>
          <p:nvPr>
            <p:ph idx="1"/>
          </p:nvPr>
        </p:nvSpPr>
        <p:spPr/>
        <p:txBody>
          <a:bodyPr/>
          <a:lstStyle/>
          <a:p>
            <a:pPr eaLnBrk="1" hangingPunct="1">
              <a:lnSpc>
                <a:spcPct val="80000"/>
              </a:lnSpc>
            </a:pPr>
            <a:r>
              <a:rPr lang="en-GB" sz="2400" smtClean="0"/>
              <a:t>Article 14 of the constitution drawn up in the Jiangxi Soviet, dated 7 November 1931, stated:</a:t>
            </a:r>
          </a:p>
          <a:p>
            <a:pPr eaLnBrk="1" hangingPunct="1">
              <a:lnSpc>
                <a:spcPct val="80000"/>
              </a:lnSpc>
            </a:pPr>
            <a:endParaRPr lang="en-GB" sz="2400" i="1" smtClean="0"/>
          </a:p>
          <a:p>
            <a:pPr eaLnBrk="1" hangingPunct="1">
              <a:lnSpc>
                <a:spcPct val="80000"/>
              </a:lnSpc>
              <a:buFont typeface="Wingdings 2" pitchFamily="18" charset="2"/>
              <a:buNone/>
            </a:pPr>
            <a:r>
              <a:rPr lang="en-GB" sz="2800" i="1" smtClean="0"/>
              <a:t>   “The Soviet Government of China recognizes the right of self-determination of the national minorities of China, their right to complete self-determination from China and to the formation of an independent state for each national minority. All Mongols, Muslims [Hui], Tibetans, Miao, Yao, Koreans, and others living on the territory of China shall enjoy the full right of self-determination, i.e. they may either join the Union of Chinese Soviets or secede from it and form their own state as they prefer.”</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p:nvPr>
        </p:nvSpPr>
        <p:spPr>
          <a:noFill/>
        </p:spPr>
        <p:txBody>
          <a:bodyPr/>
          <a:lstStyle/>
          <a:p>
            <a:pPr eaLnBrk="1" hangingPunct="1"/>
            <a:r>
              <a:rPr lang="en-GB" sz="3900" b="1" smtClean="0"/>
              <a:t>Civilizing mission of the Chinese state and the Han</a:t>
            </a:r>
          </a:p>
        </p:txBody>
      </p:sp>
      <p:sp>
        <p:nvSpPr>
          <p:cNvPr id="73731" name="Rectangle 3"/>
          <p:cNvSpPr>
            <a:spLocks noGrp="1"/>
          </p:cNvSpPr>
          <p:nvPr>
            <p:ph idx="1"/>
          </p:nvPr>
        </p:nvSpPr>
        <p:spPr/>
        <p:txBody>
          <a:bodyPr/>
          <a:lstStyle/>
          <a:p>
            <a:pPr eaLnBrk="1" hangingPunct="1">
              <a:lnSpc>
                <a:spcPct val="90000"/>
              </a:lnSpc>
            </a:pPr>
            <a:r>
              <a:rPr lang="en-GB" sz="2400" smtClean="0"/>
              <a:t>Zhou Enlai said in a report delivered on 23 October 1951:</a:t>
            </a:r>
            <a:endParaRPr lang="en-GB" sz="2400" i="1" smtClean="0"/>
          </a:p>
          <a:p>
            <a:pPr eaLnBrk="1" hangingPunct="1">
              <a:lnSpc>
                <a:spcPct val="90000"/>
              </a:lnSpc>
            </a:pPr>
            <a:r>
              <a:rPr lang="en-GB" sz="2400" i="1" smtClean="0"/>
              <a:t>We should continue to educate the Han people, especially the Han cadres, to seriously respect in all ways the right to national equality of national minorities, the opinions of their people, and to eliminate the dominant-nation (Great Han) chauvinist influences … At the same time the various national minorities themselves must constantly aim to overcome tendencies to narrow nationalism, secure the help of the Han and more advanced nationalities, study the experiences gained by these nationalities, and induce their own cadres to work for the good of their nationality.</a:t>
            </a:r>
            <a:endParaRPr lang="en-GB" sz="2400" smtClean="0">
              <a:sym typeface="Wingdings" pitchFamily="2" charset="2"/>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p:nvPr>
        </p:nvSpPr>
        <p:spPr>
          <a:noFill/>
        </p:spPr>
        <p:txBody>
          <a:bodyPr/>
          <a:lstStyle/>
          <a:p>
            <a:pPr eaLnBrk="1" hangingPunct="1"/>
            <a:r>
              <a:rPr lang="en-GB" smtClean="0"/>
              <a:t>PRC evolutionist paradigm</a:t>
            </a:r>
          </a:p>
        </p:txBody>
      </p:sp>
      <p:sp>
        <p:nvSpPr>
          <p:cNvPr id="74755" name="Rectangle 3"/>
          <p:cNvSpPr>
            <a:spLocks noGrp="1"/>
          </p:cNvSpPr>
          <p:nvPr>
            <p:ph idx="1"/>
          </p:nvPr>
        </p:nvSpPr>
        <p:spPr/>
        <p:txBody>
          <a:bodyPr/>
          <a:lstStyle/>
          <a:p>
            <a:pPr eaLnBrk="1" hangingPunct="1"/>
            <a:r>
              <a:rPr lang="en-GB" sz="2800" smtClean="0"/>
              <a:t>notion of ‘the Han’ as the default of the new nation; </a:t>
            </a:r>
          </a:p>
          <a:p>
            <a:pPr eaLnBrk="1" hangingPunct="1"/>
            <a:r>
              <a:rPr lang="en-GB" sz="2800" smtClean="0"/>
              <a:t>the most important distinction is that between the minorities and the Han, not the relationship between different minorities;</a:t>
            </a:r>
          </a:p>
          <a:p>
            <a:pPr eaLnBrk="1" hangingPunct="1"/>
            <a:r>
              <a:rPr lang="en-GB" sz="2800" smtClean="0"/>
              <a:t>minorities’ existence is cemented, but there is also prospect of their ultimate extinction by way of </a:t>
            </a:r>
            <a:r>
              <a:rPr lang="en-GB" sz="2800" b="1" smtClean="0"/>
              <a:t>guided advancement</a:t>
            </a:r>
            <a:r>
              <a:rPr lang="en-GB" sz="2800" smtClean="0"/>
              <a:t>; </a:t>
            </a:r>
          </a:p>
          <a:p>
            <a:pPr eaLnBrk="1" hangingPunct="1"/>
            <a:r>
              <a:rPr lang="en-GB" sz="2800" smtClean="0">
                <a:sym typeface="Wingdings" pitchFamily="2" charset="2"/>
              </a:rPr>
              <a:t></a:t>
            </a:r>
            <a:r>
              <a:rPr lang="en-GB" sz="2800" smtClean="0"/>
              <a:t> </a:t>
            </a:r>
            <a:r>
              <a:rPr lang="en-GB" sz="2800" b="1" smtClean="0"/>
              <a:t>evolutionist paradigm</a:t>
            </a:r>
          </a:p>
          <a:p>
            <a:pPr eaLnBrk="1" hangingPunct="1"/>
            <a:endParaRPr lang="en-GB" sz="280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8" name="Text Placeholder 7"/>
          <p:cNvSpPr>
            <a:spLocks noGrp="1"/>
          </p:cNvSpPr>
          <p:nvPr>
            <p:ph type="body" idx="1"/>
          </p:nvPr>
        </p:nvSpPr>
        <p:spPr>
          <a:xfrm>
            <a:off x="457200" y="1535112"/>
            <a:ext cx="4040188" cy="1029791"/>
          </a:xfrm>
        </p:spPr>
        <p:txBody>
          <a:bodyPr/>
          <a:lstStyle/>
          <a:p>
            <a:r>
              <a:rPr lang="en-US" dirty="0" smtClean="0"/>
              <a:t>Flag of the ROC (1928-present)</a:t>
            </a:r>
            <a:endParaRPr lang="en-GB" dirty="0"/>
          </a:p>
        </p:txBody>
      </p:sp>
      <p:sp>
        <p:nvSpPr>
          <p:cNvPr id="9" name="Text Placeholder 8"/>
          <p:cNvSpPr>
            <a:spLocks noGrp="1"/>
          </p:cNvSpPr>
          <p:nvPr>
            <p:ph type="body" sz="quarter" idx="3"/>
          </p:nvPr>
        </p:nvSpPr>
        <p:spPr>
          <a:xfrm>
            <a:off x="4645025" y="1535112"/>
            <a:ext cx="4041775" cy="1533848"/>
          </a:xfrm>
        </p:spPr>
        <p:txBody>
          <a:bodyPr/>
          <a:lstStyle/>
          <a:p>
            <a:r>
              <a:rPr lang="en-US" dirty="0" smtClean="0"/>
              <a:t>Five-colored flag (1912-1928), Five Races Under One Union</a:t>
            </a:r>
          </a:p>
          <a:p>
            <a:endParaRPr lang="en-GB" dirty="0"/>
          </a:p>
        </p:txBody>
      </p:sp>
      <p:pic>
        <p:nvPicPr>
          <p:cNvPr id="6" name="Content Placeholder 5" descr="Five Races under one union flag.png"/>
          <p:cNvPicPr>
            <a:picLocks noGrp="1" noChangeAspect="1"/>
          </p:cNvPicPr>
          <p:nvPr>
            <p:ph sz="quarter" idx="4"/>
          </p:nvPr>
        </p:nvPicPr>
        <p:blipFill>
          <a:blip r:embed="rId2" cstate="print"/>
          <a:stretch>
            <a:fillRect/>
          </a:stretch>
        </p:blipFill>
        <p:spPr>
          <a:xfrm>
            <a:off x="4824029" y="2924944"/>
            <a:ext cx="3780419" cy="2520279"/>
          </a:xfrm>
        </p:spPr>
      </p:pic>
      <p:pic>
        <p:nvPicPr>
          <p:cNvPr id="11" name="Content Placeholder 10" descr="800px-Flag_of_the_Republic_of_China_svg.png"/>
          <p:cNvPicPr>
            <a:picLocks noGrp="1" noChangeAspect="1"/>
          </p:cNvPicPr>
          <p:nvPr>
            <p:ph sz="half" idx="2"/>
          </p:nvPr>
        </p:nvPicPr>
        <p:blipFill>
          <a:blip r:embed="rId3" cstate="print"/>
          <a:stretch>
            <a:fillRect/>
          </a:stretch>
        </p:blipFill>
        <p:spPr>
          <a:xfrm>
            <a:off x="457200" y="2804631"/>
            <a:ext cx="4040188" cy="2691775"/>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Text Placeholder 4"/>
          <p:cNvSpPr>
            <a:spLocks noGrp="1"/>
          </p:cNvSpPr>
          <p:nvPr>
            <p:ph type="body" idx="1"/>
          </p:nvPr>
        </p:nvSpPr>
        <p:spPr/>
        <p:txBody>
          <a:bodyPr/>
          <a:lstStyle/>
          <a:p>
            <a:r>
              <a:rPr lang="en-GB" dirty="0" err="1" smtClean="0"/>
              <a:t>Feng</a:t>
            </a:r>
            <a:r>
              <a:rPr lang="en-GB" dirty="0" smtClean="0"/>
              <a:t> </a:t>
            </a:r>
            <a:r>
              <a:rPr lang="en-GB" dirty="0" err="1" smtClean="0"/>
              <a:t>Yuxiang</a:t>
            </a:r>
            <a:r>
              <a:rPr lang="en-GB" dirty="0" smtClean="0"/>
              <a:t> (1882–1948); The Christian General</a:t>
            </a:r>
            <a:endParaRPr lang="en-GB" dirty="0"/>
          </a:p>
        </p:txBody>
      </p:sp>
      <p:pic>
        <p:nvPicPr>
          <p:cNvPr id="9" name="Content Placeholder 8" descr="Feng Yuxiang (1882-1948).jpg"/>
          <p:cNvPicPr>
            <a:picLocks noGrp="1" noChangeAspect="1"/>
          </p:cNvPicPr>
          <p:nvPr>
            <p:ph sz="half" idx="2"/>
          </p:nvPr>
        </p:nvPicPr>
        <p:blipFill>
          <a:blip r:embed="rId2" cstate="print"/>
          <a:stretch>
            <a:fillRect/>
          </a:stretch>
        </p:blipFill>
        <p:spPr>
          <a:xfrm>
            <a:off x="171686" y="2708920"/>
            <a:ext cx="4230470" cy="3168352"/>
          </a:xfrm>
        </p:spPr>
      </p:pic>
      <p:sp>
        <p:nvSpPr>
          <p:cNvPr id="7" name="Text Placeholder 6"/>
          <p:cNvSpPr>
            <a:spLocks noGrp="1"/>
          </p:cNvSpPr>
          <p:nvPr>
            <p:ph type="body" sz="quarter" idx="3"/>
          </p:nvPr>
        </p:nvSpPr>
        <p:spPr/>
        <p:txBody>
          <a:bodyPr/>
          <a:lstStyle/>
          <a:p>
            <a:r>
              <a:rPr lang="en-GB" dirty="0" smtClean="0"/>
              <a:t>Bai </a:t>
            </a:r>
            <a:r>
              <a:rPr lang="en-GB" dirty="0" err="1" smtClean="0"/>
              <a:t>Chongxi</a:t>
            </a:r>
            <a:r>
              <a:rPr lang="en-GB" dirty="0" smtClean="0"/>
              <a:t> (1893-1966); Guangxi; ally of Chiang Kai-shek</a:t>
            </a:r>
            <a:endParaRPr lang="en-GB" dirty="0"/>
          </a:p>
        </p:txBody>
      </p:sp>
      <p:pic>
        <p:nvPicPr>
          <p:cNvPr id="10" name="Content Placeholder 9" descr="Bai Chongxi 2.jpg"/>
          <p:cNvPicPr>
            <a:picLocks noGrp="1" noChangeAspect="1"/>
          </p:cNvPicPr>
          <p:nvPr>
            <p:ph sz="quarter" idx="4"/>
          </p:nvPr>
        </p:nvPicPr>
        <p:blipFill>
          <a:blip r:embed="rId3" cstate="print"/>
          <a:stretch>
            <a:fillRect/>
          </a:stretch>
        </p:blipFill>
        <p:spPr>
          <a:xfrm>
            <a:off x="4590123" y="2709011"/>
            <a:ext cx="4230349" cy="3168261"/>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r>
              <a:rPr lang="en-GB" dirty="0" smtClean="0"/>
              <a:t>Zhang </a:t>
            </a:r>
            <a:r>
              <a:rPr lang="en-GB" dirty="0" err="1" smtClean="0"/>
              <a:t>Zuolin</a:t>
            </a:r>
            <a:r>
              <a:rPr lang="en-GB" dirty="0" smtClean="0"/>
              <a:t> (1875–1928); Manchuria</a:t>
            </a:r>
            <a:endParaRPr lang="en-GB" dirty="0"/>
          </a:p>
        </p:txBody>
      </p:sp>
      <p:sp>
        <p:nvSpPr>
          <p:cNvPr id="5" name="Text Placeholder 4"/>
          <p:cNvSpPr>
            <a:spLocks noGrp="1"/>
          </p:cNvSpPr>
          <p:nvPr>
            <p:ph type="body" sz="quarter" idx="3"/>
          </p:nvPr>
        </p:nvSpPr>
        <p:spPr/>
        <p:txBody>
          <a:bodyPr/>
          <a:lstStyle/>
          <a:p>
            <a:r>
              <a:rPr lang="en-GB" dirty="0" smtClean="0"/>
              <a:t>Wu </a:t>
            </a:r>
            <a:r>
              <a:rPr lang="en-GB" dirty="0" err="1" smtClean="0"/>
              <a:t>Peifu</a:t>
            </a:r>
            <a:r>
              <a:rPr lang="en-GB" dirty="0" smtClean="0"/>
              <a:t> (1874-1939); </a:t>
            </a:r>
            <a:r>
              <a:rPr lang="en-GB" dirty="0" err="1" smtClean="0"/>
              <a:t>Zhili</a:t>
            </a:r>
            <a:r>
              <a:rPr lang="en-GB" dirty="0" smtClean="0"/>
              <a:t> Clique</a:t>
            </a:r>
            <a:endParaRPr lang="en-GB" dirty="0"/>
          </a:p>
        </p:txBody>
      </p:sp>
      <p:pic>
        <p:nvPicPr>
          <p:cNvPr id="9" name="Content Placeholder 8" descr="220px-Zhang_Zuolin2.jpg"/>
          <p:cNvPicPr>
            <a:picLocks noGrp="1" noChangeAspect="1"/>
          </p:cNvPicPr>
          <p:nvPr>
            <p:ph sz="half" idx="2"/>
          </p:nvPr>
        </p:nvPicPr>
        <p:blipFill>
          <a:blip r:embed="rId2" cstate="print"/>
          <a:stretch>
            <a:fillRect/>
          </a:stretch>
        </p:blipFill>
        <p:spPr>
          <a:xfrm>
            <a:off x="755576" y="2119619"/>
            <a:ext cx="2872016" cy="4477734"/>
          </a:xfrm>
        </p:spPr>
      </p:pic>
      <p:pic>
        <p:nvPicPr>
          <p:cNvPr id="12" name="Content Placeholder 11" descr="165px-Wu_Peifu_TIME_Cover.jpg"/>
          <p:cNvPicPr>
            <a:picLocks noGrp="1" noChangeAspect="1"/>
          </p:cNvPicPr>
          <p:nvPr>
            <p:ph sz="quarter" idx="4"/>
          </p:nvPr>
        </p:nvPicPr>
        <p:blipFill>
          <a:blip r:embed="rId3" cstate="print"/>
          <a:stretch>
            <a:fillRect/>
          </a:stretch>
        </p:blipFill>
        <p:spPr>
          <a:xfrm>
            <a:off x="4860032" y="2154319"/>
            <a:ext cx="3337859" cy="4389791"/>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562074"/>
          </a:xfrm>
        </p:spPr>
        <p:txBody>
          <a:bodyPr/>
          <a:lstStyle/>
          <a:p>
            <a:r>
              <a:rPr lang="en-GB" dirty="0" smtClean="0"/>
              <a:t>Warlord China 1924</a:t>
            </a:r>
            <a:endParaRPr lang="en-GB" dirty="0"/>
          </a:p>
        </p:txBody>
      </p:sp>
      <p:pic>
        <p:nvPicPr>
          <p:cNvPr id="9" name="Content Placeholder 8" descr="Age of Warlords 1924.gif"/>
          <p:cNvPicPr>
            <a:picLocks noGrp="1" noChangeAspect="1"/>
          </p:cNvPicPr>
          <p:nvPr>
            <p:ph idx="1"/>
          </p:nvPr>
        </p:nvPicPr>
        <p:blipFill>
          <a:blip r:embed="rId2" cstate="print"/>
          <a:stretch>
            <a:fillRect/>
          </a:stretch>
        </p:blipFill>
        <p:spPr>
          <a:xfrm>
            <a:off x="1763688" y="935131"/>
            <a:ext cx="5688632" cy="5922869"/>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dirty="0" smtClean="0"/>
              <a:t>Warlord China 1926</a:t>
            </a:r>
            <a:endParaRPr lang="en-GB" dirty="0"/>
          </a:p>
        </p:txBody>
      </p:sp>
      <p:pic>
        <p:nvPicPr>
          <p:cNvPr id="4" name="Content Placeholder 3" descr="Age of Warlords 1926.gif"/>
          <p:cNvPicPr>
            <a:picLocks noGrp="1" noChangeAspect="1"/>
          </p:cNvPicPr>
          <p:nvPr>
            <p:ph idx="1"/>
          </p:nvPr>
        </p:nvPicPr>
        <p:blipFill>
          <a:blip r:embed="rId2" cstate="print"/>
          <a:stretch>
            <a:fillRect/>
          </a:stretch>
        </p:blipFill>
        <p:spPr>
          <a:xfrm>
            <a:off x="2000636" y="888875"/>
            <a:ext cx="5523692" cy="5828166"/>
          </a:xfrm>
        </p:spPr>
      </p:pic>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
  <TotalTime>90</TotalTime>
  <Words>872</Words>
  <Application>Microsoft Office PowerPoint</Application>
  <PresentationFormat>On-screen Show (4:3)</PresentationFormat>
  <Paragraphs>54</Paragraphs>
  <Slides>19</Slides>
  <Notes>0</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Quadrant</vt:lpstr>
      <vt:lpstr>ThemeKatharina</vt:lpstr>
      <vt:lpstr>The Early Republic and the Warlord Period, 1912-1928</vt:lpstr>
      <vt:lpstr>“100 Days Reform” (1898)</vt:lpstr>
      <vt:lpstr>Liang Qichao and Kang Youwei</vt:lpstr>
      <vt:lpstr>Cixi – Sun Yatsen</vt:lpstr>
      <vt:lpstr>Tongmeng hui  (Revolutionary League; Fall 1905)</vt:lpstr>
      <vt:lpstr>Yuan Shikai (1859-1916)</vt:lpstr>
      <vt:lpstr>Boxer Movement 1898-1902</vt:lpstr>
      <vt:lpstr>From Empire to Nation</vt:lpstr>
      <vt:lpstr>Models for this transformation</vt:lpstr>
      <vt:lpstr>Sun Yat-sen: “Father of the Republic”</vt:lpstr>
      <vt:lpstr>Liang Qichao (Liang Ch’i-ch’ao) (1873-1929)</vt:lpstr>
      <vt:lpstr>Slide 12</vt:lpstr>
      <vt:lpstr>Civilizing mission of the Chinese state and the Han</vt:lpstr>
      <vt:lpstr>PRC evolutionist paradigm</vt:lpstr>
      <vt:lpstr>Slide 15</vt:lpstr>
      <vt:lpstr>Slide 16</vt:lpstr>
      <vt:lpstr>Slide 17</vt:lpstr>
      <vt:lpstr>Warlord China 1924</vt:lpstr>
      <vt:lpstr>Warlord China 1926</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18</cp:revision>
  <dcterms:created xsi:type="dcterms:W3CDTF">2010-02-10T05:41:56Z</dcterms:created>
  <dcterms:modified xsi:type="dcterms:W3CDTF">2012-10-15T09:49:05Z</dcterms:modified>
</cp:coreProperties>
</file>