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p:cViewPr varScale="1">
        <p:scale>
          <a:sx n="27" d="100"/>
          <a:sy n="27" d="100"/>
        </p:scale>
        <p:origin x="1832"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GB"/>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C5CD170-DDF9-3745-895F-C2CDC44BEEFF}" type="datetimeFigureOut">
              <a:rPr lang="en-US" smtClean="0"/>
              <a:t>7/19/24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1665234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5CD170-DDF9-3745-895F-C2CDC44BEEFF}" type="datetimeFigureOut">
              <a:rPr lang="en-US" smtClean="0"/>
              <a:t>7/19/24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2732503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GB"/>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tint val="82000"/>
                  </a:schemeClr>
                </a:solidFill>
              </a:defRPr>
            </a:lvl1pPr>
            <a:lvl2pPr marL="2018355" indent="0">
              <a:buNone/>
              <a:defRPr sz="8829">
                <a:solidFill>
                  <a:schemeClr val="tx1">
                    <a:tint val="82000"/>
                  </a:schemeClr>
                </a:solidFill>
              </a:defRPr>
            </a:lvl2pPr>
            <a:lvl3pPr marL="4036710" indent="0">
              <a:buNone/>
              <a:defRPr sz="7946">
                <a:solidFill>
                  <a:schemeClr val="tx1">
                    <a:tint val="82000"/>
                  </a:schemeClr>
                </a:solidFill>
              </a:defRPr>
            </a:lvl3pPr>
            <a:lvl4pPr marL="6055065" indent="0">
              <a:buNone/>
              <a:defRPr sz="7063">
                <a:solidFill>
                  <a:schemeClr val="tx1">
                    <a:tint val="82000"/>
                  </a:schemeClr>
                </a:solidFill>
              </a:defRPr>
            </a:lvl4pPr>
            <a:lvl5pPr marL="8073420" indent="0">
              <a:buNone/>
              <a:defRPr sz="7063">
                <a:solidFill>
                  <a:schemeClr val="tx1">
                    <a:tint val="82000"/>
                  </a:schemeClr>
                </a:solidFill>
              </a:defRPr>
            </a:lvl5pPr>
            <a:lvl6pPr marL="10091776" indent="0">
              <a:buNone/>
              <a:defRPr sz="7063">
                <a:solidFill>
                  <a:schemeClr val="tx1">
                    <a:tint val="82000"/>
                  </a:schemeClr>
                </a:solidFill>
              </a:defRPr>
            </a:lvl6pPr>
            <a:lvl7pPr marL="12110131" indent="0">
              <a:buNone/>
              <a:defRPr sz="7063">
                <a:solidFill>
                  <a:schemeClr val="tx1">
                    <a:tint val="82000"/>
                  </a:schemeClr>
                </a:solidFill>
              </a:defRPr>
            </a:lvl7pPr>
            <a:lvl8pPr marL="14128486" indent="0">
              <a:buNone/>
              <a:defRPr sz="7063">
                <a:solidFill>
                  <a:schemeClr val="tx1">
                    <a:tint val="82000"/>
                  </a:schemeClr>
                </a:solidFill>
              </a:defRPr>
            </a:lvl8pPr>
            <a:lvl9pPr marL="16146841" indent="0">
              <a:buNone/>
              <a:defRPr sz="706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CD170-DDF9-3745-895F-C2CDC44BEEFF}" type="datetimeFigureOut">
              <a:rPr lang="en-US" smtClean="0"/>
              <a:t>7/19/24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2591285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C5CD170-DDF9-3745-895F-C2CDC44BEEFF}" type="datetimeFigureOut">
              <a:rPr lang="en-US" smtClean="0"/>
              <a:t>7/19/24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3789523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C5CD170-DDF9-3745-895F-C2CDC44BEEFF}" type="datetimeFigureOut">
              <a:rPr lang="en-US" smtClean="0"/>
              <a:t>7/19/24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1689314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C5CD170-DDF9-3745-895F-C2CDC44BEEFF}" type="datetimeFigureOut">
              <a:rPr lang="en-US" smtClean="0"/>
              <a:t>7/19/24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415152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5CD170-DDF9-3745-895F-C2CDC44BEEFF}" type="datetimeFigureOut">
              <a:rPr lang="en-US" smtClean="0"/>
              <a:t>7/19/24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4270426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BC5CD170-DDF9-3745-895F-C2CDC44BEEFF}" type="datetimeFigureOut">
              <a:rPr lang="en-US" smtClean="0"/>
              <a:t>7/19/24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208116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GB"/>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BC5CD170-DDF9-3745-895F-C2CDC44BEEFF}" type="datetimeFigureOut">
              <a:rPr lang="en-US" smtClean="0"/>
              <a:t>7/19/24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1485793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5CD170-DDF9-3745-895F-C2CDC44BEEFF}" type="datetimeFigureOut">
              <a:rPr lang="en-US" smtClean="0"/>
              <a:t>7/19/24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2909784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5CD170-DDF9-3745-895F-C2CDC44BEEFF}" type="datetimeFigureOut">
              <a:rPr lang="en-US" smtClean="0"/>
              <a:t>7/19/24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B7588F-070A-BF4E-A4F9-7354842176CE}" type="slidenum">
              <a:rPr lang="en-US" smtClean="0"/>
              <a:t>‹#›</a:t>
            </a:fld>
            <a:endParaRPr lang="en-US"/>
          </a:p>
        </p:txBody>
      </p:sp>
    </p:spTree>
    <p:extLst>
      <p:ext uri="{BB962C8B-B14F-4D97-AF65-F5344CB8AC3E}">
        <p14:creationId xmlns:p14="http://schemas.microsoft.com/office/powerpoint/2010/main" val="340420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82000"/>
                  </a:schemeClr>
                </a:solidFill>
              </a:defRPr>
            </a:lvl1pPr>
          </a:lstStyle>
          <a:p>
            <a:fld id="{BC5CD170-DDF9-3745-895F-C2CDC44BEEFF}" type="datetimeFigureOut">
              <a:rPr lang="en-US" smtClean="0"/>
              <a:t>7/19/24</a:t>
            </a:fld>
            <a:endParaRPr lang="en-US"/>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82000"/>
                  </a:schemeClr>
                </a:solidFill>
              </a:defRPr>
            </a:lvl1pPr>
          </a:lstStyle>
          <a:p>
            <a:fld id="{DEB7588F-070A-BF4E-A4F9-7354842176CE}" type="slidenum">
              <a:rPr lang="en-US" smtClean="0"/>
              <a:t>‹#›</a:t>
            </a:fld>
            <a:endParaRPr lang="en-US"/>
          </a:p>
        </p:txBody>
      </p:sp>
    </p:spTree>
    <p:extLst>
      <p:ext uri="{BB962C8B-B14F-4D97-AF65-F5344CB8AC3E}">
        <p14:creationId xmlns:p14="http://schemas.microsoft.com/office/powerpoint/2010/main" val="20521849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iagram of a machine&#10;&#10;Description automatically generated">
            <a:extLst>
              <a:ext uri="{FF2B5EF4-FFF2-40B4-BE49-F238E27FC236}">
                <a16:creationId xmlns:a16="http://schemas.microsoft.com/office/drawing/2014/main" id="{C455536C-EE2E-8510-9799-FC6688A51A8D}"/>
              </a:ext>
            </a:extLst>
          </p:cNvPr>
          <p:cNvPicPr>
            <a:picLocks noChangeAspect="1"/>
          </p:cNvPicPr>
          <p:nvPr/>
        </p:nvPicPr>
        <p:blipFill>
          <a:blip r:embed="rId2"/>
          <a:stretch>
            <a:fillRect/>
          </a:stretch>
        </p:blipFill>
        <p:spPr>
          <a:xfrm>
            <a:off x="18523427" y="12844986"/>
            <a:ext cx="23174281" cy="17430227"/>
          </a:xfrm>
          <a:prstGeom prst="rect">
            <a:avLst/>
          </a:prstGeom>
        </p:spPr>
      </p:pic>
      <p:sp>
        <p:nvSpPr>
          <p:cNvPr id="9" name="TextBox 8">
            <a:extLst>
              <a:ext uri="{FF2B5EF4-FFF2-40B4-BE49-F238E27FC236}">
                <a16:creationId xmlns:a16="http://schemas.microsoft.com/office/drawing/2014/main" id="{61AEA0FE-F08B-FB0D-1528-3728B2034BD2}"/>
              </a:ext>
            </a:extLst>
          </p:cNvPr>
          <p:cNvSpPr txBox="1"/>
          <p:nvPr/>
        </p:nvSpPr>
        <p:spPr>
          <a:xfrm>
            <a:off x="17999242" y="533037"/>
            <a:ext cx="20494335" cy="2215991"/>
          </a:xfrm>
          <a:prstGeom prst="rect">
            <a:avLst/>
          </a:prstGeom>
          <a:noFill/>
        </p:spPr>
        <p:txBody>
          <a:bodyPr wrap="square" rtlCol="0">
            <a:spAutoFit/>
          </a:bodyPr>
          <a:lstStyle/>
          <a:p>
            <a:r>
              <a:rPr lang="en-US" sz="13800" b="1" u="sng" dirty="0">
                <a:latin typeface="PT Sans" panose="020B0503020203020204" pitchFamily="34" charset="77"/>
              </a:rPr>
              <a:t>P&amp;ID Drawing</a:t>
            </a:r>
          </a:p>
        </p:txBody>
      </p:sp>
      <p:sp>
        <p:nvSpPr>
          <p:cNvPr id="15" name="Rounded Rectangle 14">
            <a:extLst>
              <a:ext uri="{FF2B5EF4-FFF2-40B4-BE49-F238E27FC236}">
                <a16:creationId xmlns:a16="http://schemas.microsoft.com/office/drawing/2014/main" id="{65DBCB4D-3E1A-B2DC-CEC2-35B2F51D9DC7}"/>
              </a:ext>
            </a:extLst>
          </p:cNvPr>
          <p:cNvSpPr/>
          <p:nvPr/>
        </p:nvSpPr>
        <p:spPr>
          <a:xfrm>
            <a:off x="511884" y="533037"/>
            <a:ext cx="17102348" cy="213163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0000" rtlCol="0" anchor="t"/>
          <a:lstStyle/>
          <a:p>
            <a:pPr algn="ctr"/>
            <a:r>
              <a:rPr lang="en-US" sz="4800" b="1" u="sng" dirty="0">
                <a:latin typeface="PT Sans" panose="020B0503020203020204" pitchFamily="34" charset="77"/>
              </a:rPr>
              <a:t>How does this system operate?</a:t>
            </a:r>
          </a:p>
          <a:p>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Extractor fan pulls clean air into the air filter.</a:t>
            </a:r>
          </a:p>
          <a:p>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The air filter removes any damaging debris and send the air into the dehumidifier.</a:t>
            </a:r>
          </a:p>
          <a:p>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The dehumidifier removes any moisture from the air and sends the air into a sealed air tank.</a:t>
            </a:r>
          </a:p>
          <a:p>
            <a:pPr marL="285750" indent="-285750">
              <a:buFont typeface="Arial" panose="020B0604020202020204" pitchFamily="34" charset="0"/>
              <a:buChar char="•"/>
            </a:pPr>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The air leaves its storage when demanded and moves through a ball valve and another air filter to ensure cleanliness.</a:t>
            </a:r>
          </a:p>
          <a:p>
            <a:pPr marL="285750" indent="-285750">
              <a:buFont typeface="Arial" panose="020B0604020202020204" pitchFamily="34" charset="0"/>
              <a:buChar char="•"/>
            </a:pPr>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The air then is compressed by the air compressor and sent through to the Coriolis which detect the flow rate, if the flow rate is too low or high the flow indicator and controller will then alert the system to compensate for this.</a:t>
            </a:r>
          </a:p>
          <a:p>
            <a:pPr marL="285750" indent="-285750">
              <a:buFont typeface="Arial" panose="020B0604020202020204" pitchFamily="34" charset="0"/>
              <a:buChar char="•"/>
            </a:pPr>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The air then moves through another ball valve before passing through a flow indicator which give the user the ability to read the flow at any given time.</a:t>
            </a:r>
          </a:p>
          <a:p>
            <a:pPr marL="285750" indent="-285750">
              <a:buFont typeface="Arial" panose="020B0604020202020204" pitchFamily="34" charset="0"/>
              <a:buChar char="•"/>
            </a:pPr>
            <a:endParaRPr lang="en-US" sz="4800" dirty="0">
              <a:latin typeface="PT Sans" panose="020B0503020203020204" pitchFamily="34" charset="77"/>
            </a:endParaRPr>
          </a:p>
          <a:p>
            <a:pPr marL="285750" indent="-285750">
              <a:buFont typeface="Arial" panose="020B0604020202020204" pitchFamily="34" charset="0"/>
              <a:buChar char="•"/>
            </a:pPr>
            <a:r>
              <a:rPr lang="en-US" sz="4800" dirty="0">
                <a:latin typeface="PT Sans" panose="020B0503020203020204" pitchFamily="34" charset="77"/>
              </a:rPr>
              <a:t>The air is then dispersed to 5 different locations 3 of will lead directly to grinding machines, whilst the other two will be flow through flow indicators to end at air guns.</a:t>
            </a:r>
          </a:p>
          <a:p>
            <a:pPr marL="285750" indent="-285750">
              <a:buFont typeface="Arial" panose="020B0604020202020204" pitchFamily="34" charset="0"/>
              <a:buChar char="•"/>
            </a:pPr>
            <a:endParaRPr lang="en-US" sz="4000" dirty="0">
              <a:latin typeface="PT Sans" panose="020B0503020203020204" pitchFamily="34" charset="77"/>
            </a:endParaRPr>
          </a:p>
          <a:p>
            <a:pPr marL="285750" indent="-285750">
              <a:buFont typeface="Arial" panose="020B0604020202020204" pitchFamily="34" charset="0"/>
              <a:buChar char="•"/>
            </a:pPr>
            <a:endParaRPr lang="en-US" sz="4000" dirty="0">
              <a:latin typeface="PT Sans" panose="020B0503020203020204" pitchFamily="34" charset="77"/>
            </a:endParaRPr>
          </a:p>
          <a:p>
            <a:pPr marL="285750" indent="-285750">
              <a:buFont typeface="Arial" panose="020B0604020202020204" pitchFamily="34" charset="0"/>
              <a:buChar char="•"/>
            </a:pPr>
            <a:endParaRPr lang="en-US" sz="4000" dirty="0">
              <a:latin typeface="PT Sans" panose="020B0503020203020204" pitchFamily="34" charset="77"/>
            </a:endParaRPr>
          </a:p>
          <a:p>
            <a:pPr marL="285750" indent="-285750">
              <a:buFont typeface="Arial" panose="020B0604020202020204" pitchFamily="34" charset="0"/>
              <a:buChar char="•"/>
            </a:pPr>
            <a:endParaRPr lang="en-US" sz="4000" dirty="0">
              <a:latin typeface="PT Sans" panose="020B0503020203020204" pitchFamily="34" charset="77"/>
            </a:endParaRPr>
          </a:p>
          <a:p>
            <a:pPr marL="285750" indent="-285750">
              <a:buFont typeface="Arial" panose="020B0604020202020204" pitchFamily="34" charset="0"/>
              <a:buChar char="•"/>
            </a:pPr>
            <a:endParaRPr lang="en-US" sz="4000" dirty="0">
              <a:latin typeface="PT Sans" panose="020B0503020203020204" pitchFamily="34" charset="77"/>
            </a:endParaRPr>
          </a:p>
          <a:p>
            <a:pPr marL="285750" indent="-285750">
              <a:buFont typeface="Arial" panose="020B0604020202020204" pitchFamily="34" charset="0"/>
              <a:buChar char="•"/>
            </a:pPr>
            <a:endParaRPr lang="en-US" sz="4000" dirty="0">
              <a:latin typeface="PT Sans" panose="020B0503020203020204" pitchFamily="34" charset="77"/>
            </a:endParaRPr>
          </a:p>
          <a:p>
            <a:endParaRPr lang="en-US" sz="4000" dirty="0">
              <a:latin typeface="PT Sans" panose="020B0503020203020204" pitchFamily="34" charset="77"/>
            </a:endParaRPr>
          </a:p>
          <a:p>
            <a:endParaRPr lang="en-US" sz="4000" dirty="0">
              <a:latin typeface="PT Sans" panose="020B0503020203020204" pitchFamily="34" charset="77"/>
            </a:endParaRPr>
          </a:p>
          <a:p>
            <a:pPr marL="285750" indent="-285750">
              <a:buFont typeface="Arial" panose="020B0604020202020204" pitchFamily="34" charset="0"/>
              <a:buChar char="•"/>
            </a:pPr>
            <a:endParaRPr lang="en-US" sz="4000" dirty="0">
              <a:latin typeface="PT Sans" panose="020B0503020203020204" pitchFamily="34" charset="77"/>
            </a:endParaRPr>
          </a:p>
        </p:txBody>
      </p:sp>
      <p:sp>
        <p:nvSpPr>
          <p:cNvPr id="17" name="Rounded Rectangle 16">
            <a:extLst>
              <a:ext uri="{FF2B5EF4-FFF2-40B4-BE49-F238E27FC236}">
                <a16:creationId xmlns:a16="http://schemas.microsoft.com/office/drawing/2014/main" id="{1540196C-658F-4489-5006-66541B781910}"/>
              </a:ext>
            </a:extLst>
          </p:cNvPr>
          <p:cNvSpPr/>
          <p:nvPr/>
        </p:nvSpPr>
        <p:spPr>
          <a:xfrm>
            <a:off x="30712751" y="533037"/>
            <a:ext cx="11611164" cy="123119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u="sng" dirty="0">
                <a:latin typeface="PT Sans" panose="020B0503020203020204" pitchFamily="34" charset="77"/>
              </a:rPr>
              <a:t>Health &amp; Safety</a:t>
            </a:r>
          </a:p>
          <a:p>
            <a:endParaRPr lang="en-US" sz="4800" dirty="0">
              <a:latin typeface="PT Sans" panose="020B0503020203020204" pitchFamily="34" charset="77"/>
            </a:endParaRPr>
          </a:p>
          <a:p>
            <a:r>
              <a:rPr lang="en-US" sz="4800" dirty="0">
                <a:latin typeface="PT Sans" panose="020B0503020203020204" pitchFamily="34" charset="77"/>
              </a:rPr>
              <a:t>Whilst examining the pipe and instrument diagram it was clearly apparent that all pipework and instrumentation corresponds with the HSE safety regulations. </a:t>
            </a:r>
          </a:p>
          <a:p>
            <a:endParaRPr lang="en-US" sz="4800" dirty="0">
              <a:latin typeface="PT Sans" panose="020B0503020203020204" pitchFamily="34" charset="77"/>
            </a:endParaRPr>
          </a:p>
          <a:p>
            <a:r>
              <a:rPr lang="en-US" sz="4800" dirty="0">
                <a:latin typeface="PT Sans" panose="020B0503020203020204" pitchFamily="34" charset="77"/>
              </a:rPr>
              <a:t>All equipment used within this framework is also correctly maintained and serviced.</a:t>
            </a:r>
          </a:p>
          <a:p>
            <a:endParaRPr lang="en-US" sz="4800" dirty="0">
              <a:latin typeface="PT Sans" panose="020B0503020203020204" pitchFamily="34" charset="77"/>
            </a:endParaRPr>
          </a:p>
          <a:p>
            <a:pPr algn="ctr"/>
            <a:r>
              <a:rPr lang="en-US" sz="4800" dirty="0">
                <a:latin typeface="PT Sans" panose="020B0503020203020204" pitchFamily="34" charset="77"/>
              </a:rPr>
              <a:t>The exact website where this information was cross referenced was:       HSE.GOV.UK</a:t>
            </a:r>
          </a:p>
        </p:txBody>
      </p:sp>
      <p:sp>
        <p:nvSpPr>
          <p:cNvPr id="19" name="Rounded Rectangle 18">
            <a:extLst>
              <a:ext uri="{FF2B5EF4-FFF2-40B4-BE49-F238E27FC236}">
                <a16:creationId xmlns:a16="http://schemas.microsoft.com/office/drawing/2014/main" id="{10CBA8C8-9F45-B263-E372-EDA6FB38DE9C}"/>
              </a:ext>
            </a:extLst>
          </p:cNvPr>
          <p:cNvSpPr/>
          <p:nvPr/>
        </p:nvSpPr>
        <p:spPr>
          <a:xfrm>
            <a:off x="511884" y="22190972"/>
            <a:ext cx="17102347" cy="6973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u="sng" dirty="0">
                <a:latin typeface="PT Sans" panose="020B0503020203020204" pitchFamily="34" charset="77"/>
              </a:rPr>
              <a:t>Analysing</a:t>
            </a:r>
          </a:p>
          <a:p>
            <a:r>
              <a:rPr lang="en-GB" sz="4800" dirty="0">
                <a:latin typeface="PT Sans" panose="020B0503020203020204" pitchFamily="34" charset="77"/>
              </a:rPr>
              <a:t>During the completion of this task, it become apparent that although all regulations and specifications are up to the correct code. The layout of the framework of this P&amp;ID drawing is very unorganised, although this does not directly correspond with the function, it may have a connection to heavier wear in corner joints. </a:t>
            </a:r>
          </a:p>
        </p:txBody>
      </p:sp>
      <p:pic>
        <p:nvPicPr>
          <p:cNvPr id="1026" name="Picture 2" descr="valorproperties.s3.eu-west-1.amazonaws.com/app/upl...">
            <a:extLst>
              <a:ext uri="{FF2B5EF4-FFF2-40B4-BE49-F238E27FC236}">
                <a16:creationId xmlns:a16="http://schemas.microsoft.com/office/drawing/2014/main" id="{587928F7-3FD5-9533-03B6-4912886BC7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16415" y="3598966"/>
            <a:ext cx="11894153" cy="9876402"/>
          </a:xfrm>
          <a:prstGeom prst="rect">
            <a:avLst/>
          </a:prstGeom>
          <a:noFill/>
          <a:extLst>
            <a:ext uri="{909E8E84-426E-40DD-AFC4-6F175D3DCCD1}">
              <a14:hiddenFill xmlns:a14="http://schemas.microsoft.com/office/drawing/2010/main">
                <a:solidFill>
                  <a:srgbClr val="FFFFFF"/>
                </a:solidFill>
              </a14:hiddenFill>
            </a:ext>
          </a:extLst>
        </p:spPr>
      </p:pic>
      <p:cxnSp>
        <p:nvCxnSpPr>
          <p:cNvPr id="23" name="Straight Connector 22">
            <a:extLst>
              <a:ext uri="{FF2B5EF4-FFF2-40B4-BE49-F238E27FC236}">
                <a16:creationId xmlns:a16="http://schemas.microsoft.com/office/drawing/2014/main" id="{453F14F8-6553-50E7-5112-D6779B1DDBE5}"/>
              </a:ext>
            </a:extLst>
          </p:cNvPr>
          <p:cNvCxnSpPr>
            <a:cxnSpLocks/>
          </p:cNvCxnSpPr>
          <p:nvPr/>
        </p:nvCxnSpPr>
        <p:spPr>
          <a:xfrm>
            <a:off x="19394905" y="24929432"/>
            <a:ext cx="5534527" cy="0"/>
          </a:xfrm>
          <a:prstGeom prst="line">
            <a:avLst/>
          </a:prstGeom>
          <a:ln w="76200"/>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7A5BD3C-F828-75B1-3BD4-083032C96FE7}"/>
              </a:ext>
            </a:extLst>
          </p:cNvPr>
          <p:cNvCxnSpPr>
            <a:cxnSpLocks/>
          </p:cNvCxnSpPr>
          <p:nvPr/>
        </p:nvCxnSpPr>
        <p:spPr>
          <a:xfrm>
            <a:off x="19394905" y="27488148"/>
            <a:ext cx="5534527" cy="0"/>
          </a:xfrm>
          <a:prstGeom prst="line">
            <a:avLst/>
          </a:prstGeom>
          <a:ln w="76200">
            <a:prstDash val="dash"/>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FD4E28D5-56D6-8107-0345-66DA1BF20BBE}"/>
              </a:ext>
            </a:extLst>
          </p:cNvPr>
          <p:cNvSpPr txBox="1"/>
          <p:nvPr/>
        </p:nvSpPr>
        <p:spPr>
          <a:xfrm>
            <a:off x="19131688" y="23251725"/>
            <a:ext cx="10063605" cy="830997"/>
          </a:xfrm>
          <a:prstGeom prst="rect">
            <a:avLst/>
          </a:prstGeom>
          <a:noFill/>
        </p:spPr>
        <p:txBody>
          <a:bodyPr wrap="square" rtlCol="0">
            <a:spAutoFit/>
          </a:bodyPr>
          <a:lstStyle/>
          <a:p>
            <a:r>
              <a:rPr lang="en-GB" sz="4800" dirty="0"/>
              <a:t>This represents a pipe.</a:t>
            </a:r>
          </a:p>
        </p:txBody>
      </p:sp>
      <p:sp>
        <p:nvSpPr>
          <p:cNvPr id="29" name="TextBox 28">
            <a:extLst>
              <a:ext uri="{FF2B5EF4-FFF2-40B4-BE49-F238E27FC236}">
                <a16:creationId xmlns:a16="http://schemas.microsoft.com/office/drawing/2014/main" id="{898CD70E-236B-AD33-622C-672541FD17C6}"/>
              </a:ext>
            </a:extLst>
          </p:cNvPr>
          <p:cNvSpPr txBox="1"/>
          <p:nvPr/>
        </p:nvSpPr>
        <p:spPr>
          <a:xfrm>
            <a:off x="17999242" y="26225938"/>
            <a:ext cx="11581064" cy="830997"/>
          </a:xfrm>
          <a:prstGeom prst="rect">
            <a:avLst/>
          </a:prstGeom>
          <a:noFill/>
        </p:spPr>
        <p:txBody>
          <a:bodyPr wrap="square" rtlCol="0">
            <a:spAutoFit/>
          </a:bodyPr>
          <a:lstStyle/>
          <a:p>
            <a:r>
              <a:rPr lang="en-GB" sz="4800" dirty="0"/>
              <a:t>This represents a electrical connection.</a:t>
            </a:r>
          </a:p>
        </p:txBody>
      </p:sp>
    </p:spTree>
    <p:extLst>
      <p:ext uri="{BB962C8B-B14F-4D97-AF65-F5344CB8AC3E}">
        <p14:creationId xmlns:p14="http://schemas.microsoft.com/office/powerpoint/2010/main" val="26274605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67</TotalTime>
  <Words>309</Words>
  <Application>Microsoft Macintosh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PT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Adam Dolloway (2312274)</dc:creator>
  <cp:lastModifiedBy>Adam Dolloway (2312274)</cp:lastModifiedBy>
  <cp:revision>3</cp:revision>
  <dcterms:created xsi:type="dcterms:W3CDTF">2024-07-19T11:39:17Z</dcterms:created>
  <dcterms:modified xsi:type="dcterms:W3CDTF">2024-07-19T12:46:53Z</dcterms:modified>
</cp:coreProperties>
</file>