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68" r:id="rId5"/>
    <p:sldId id="258" r:id="rId6"/>
    <p:sldId id="269" r:id="rId7"/>
    <p:sldId id="270" r:id="rId8"/>
    <p:sldId id="271" r:id="rId9"/>
    <p:sldId id="272" r:id="rId10"/>
    <p:sldId id="262" r:id="rId11"/>
    <p:sldId id="273" r:id="rId12"/>
    <p:sldId id="264" r:id="rId13"/>
    <p:sldId id="265" r:id="rId14"/>
    <p:sldId id="266" r:id="rId15"/>
    <p:sldId id="267" r:id="rId16"/>
    <p:sldId id="261" r:id="rId17"/>
    <p:sldId id="27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1" d="100"/>
          <a:sy n="61" d="100"/>
        </p:scale>
        <p:origin x="28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9C947-1291-602A-E688-D868149B0E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31C2458D-215C-D39B-B357-7C3CF86DFB4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510862BA-61D8-D7DD-F2D5-6C31649148FC}"/>
              </a:ext>
            </a:extLst>
          </p:cNvPr>
          <p:cNvSpPr>
            <a:spLocks noGrp="1"/>
          </p:cNvSpPr>
          <p:nvPr>
            <p:ph type="dt" sz="half" idx="10"/>
          </p:nvPr>
        </p:nvSpPr>
        <p:spPr/>
        <p:txBody>
          <a:bodyPr/>
          <a:lstStyle/>
          <a:p>
            <a:fld id="{F198973F-C251-4F45-906C-1C375A8BF9A8}" type="datetimeFigureOut">
              <a:rPr lang="en-IN" smtClean="0"/>
              <a:t>18-06-2026</a:t>
            </a:fld>
            <a:endParaRPr lang="en-IN"/>
          </a:p>
        </p:txBody>
      </p:sp>
      <p:sp>
        <p:nvSpPr>
          <p:cNvPr id="5" name="Footer Placeholder 4">
            <a:extLst>
              <a:ext uri="{FF2B5EF4-FFF2-40B4-BE49-F238E27FC236}">
                <a16:creationId xmlns:a16="http://schemas.microsoft.com/office/drawing/2014/main" id="{8F5BB54A-8447-1516-6547-DE77A87E859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BB73468-ECF2-0F09-AEA9-83A1978E901F}"/>
              </a:ext>
            </a:extLst>
          </p:cNvPr>
          <p:cNvSpPr>
            <a:spLocks noGrp="1"/>
          </p:cNvSpPr>
          <p:nvPr>
            <p:ph type="sldNum" sz="quarter" idx="12"/>
          </p:nvPr>
        </p:nvSpPr>
        <p:spPr/>
        <p:txBody>
          <a:bodyPr/>
          <a:lstStyle/>
          <a:p>
            <a:fld id="{7D343E7D-8860-496F-8B36-C6FF6C41B3D1}" type="slidenum">
              <a:rPr lang="en-IN" smtClean="0"/>
              <a:t>‹#›</a:t>
            </a:fld>
            <a:endParaRPr lang="en-IN"/>
          </a:p>
        </p:txBody>
      </p:sp>
    </p:spTree>
    <p:extLst>
      <p:ext uri="{BB962C8B-B14F-4D97-AF65-F5344CB8AC3E}">
        <p14:creationId xmlns:p14="http://schemas.microsoft.com/office/powerpoint/2010/main" val="14030566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F98C0-12C6-D1E9-7E4E-41D3155DAB9D}"/>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28F3F55F-35D4-3C1B-237D-9CB23595479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CA53082-DF27-1B18-89DC-515C60EEC103}"/>
              </a:ext>
            </a:extLst>
          </p:cNvPr>
          <p:cNvSpPr>
            <a:spLocks noGrp="1"/>
          </p:cNvSpPr>
          <p:nvPr>
            <p:ph type="dt" sz="half" idx="10"/>
          </p:nvPr>
        </p:nvSpPr>
        <p:spPr/>
        <p:txBody>
          <a:bodyPr/>
          <a:lstStyle/>
          <a:p>
            <a:fld id="{F198973F-C251-4F45-906C-1C375A8BF9A8}" type="datetimeFigureOut">
              <a:rPr lang="en-IN" smtClean="0"/>
              <a:t>18-06-2026</a:t>
            </a:fld>
            <a:endParaRPr lang="en-IN"/>
          </a:p>
        </p:txBody>
      </p:sp>
      <p:sp>
        <p:nvSpPr>
          <p:cNvPr id="5" name="Footer Placeholder 4">
            <a:extLst>
              <a:ext uri="{FF2B5EF4-FFF2-40B4-BE49-F238E27FC236}">
                <a16:creationId xmlns:a16="http://schemas.microsoft.com/office/drawing/2014/main" id="{6CB1D7BC-3412-B765-485B-30C08531200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773F128-0FA9-9891-B68C-72875358F6EA}"/>
              </a:ext>
            </a:extLst>
          </p:cNvPr>
          <p:cNvSpPr>
            <a:spLocks noGrp="1"/>
          </p:cNvSpPr>
          <p:nvPr>
            <p:ph type="sldNum" sz="quarter" idx="12"/>
          </p:nvPr>
        </p:nvSpPr>
        <p:spPr/>
        <p:txBody>
          <a:bodyPr/>
          <a:lstStyle/>
          <a:p>
            <a:fld id="{7D343E7D-8860-496F-8B36-C6FF6C41B3D1}" type="slidenum">
              <a:rPr lang="en-IN" smtClean="0"/>
              <a:t>‹#›</a:t>
            </a:fld>
            <a:endParaRPr lang="en-IN"/>
          </a:p>
        </p:txBody>
      </p:sp>
    </p:spTree>
    <p:extLst>
      <p:ext uri="{BB962C8B-B14F-4D97-AF65-F5344CB8AC3E}">
        <p14:creationId xmlns:p14="http://schemas.microsoft.com/office/powerpoint/2010/main" val="23399359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0731F-A056-790E-895C-A4E1E0DCCA4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AECED2DC-42C5-EA1A-098D-025BE1C98D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F53519C-DF82-19DA-8CE4-DF006681C76F}"/>
              </a:ext>
            </a:extLst>
          </p:cNvPr>
          <p:cNvSpPr>
            <a:spLocks noGrp="1"/>
          </p:cNvSpPr>
          <p:nvPr>
            <p:ph type="dt" sz="half" idx="10"/>
          </p:nvPr>
        </p:nvSpPr>
        <p:spPr/>
        <p:txBody>
          <a:bodyPr/>
          <a:lstStyle/>
          <a:p>
            <a:fld id="{F198973F-C251-4F45-906C-1C375A8BF9A8}" type="datetimeFigureOut">
              <a:rPr lang="en-IN" smtClean="0"/>
              <a:t>18-06-2026</a:t>
            </a:fld>
            <a:endParaRPr lang="en-IN"/>
          </a:p>
        </p:txBody>
      </p:sp>
      <p:sp>
        <p:nvSpPr>
          <p:cNvPr id="5" name="Footer Placeholder 4">
            <a:extLst>
              <a:ext uri="{FF2B5EF4-FFF2-40B4-BE49-F238E27FC236}">
                <a16:creationId xmlns:a16="http://schemas.microsoft.com/office/drawing/2014/main" id="{F7A714B2-77B2-6DB7-C437-B7E9C8267A7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E23C92B-D4E5-8B31-01A4-4BDA602FC8C3}"/>
              </a:ext>
            </a:extLst>
          </p:cNvPr>
          <p:cNvSpPr>
            <a:spLocks noGrp="1"/>
          </p:cNvSpPr>
          <p:nvPr>
            <p:ph type="sldNum" sz="quarter" idx="12"/>
          </p:nvPr>
        </p:nvSpPr>
        <p:spPr/>
        <p:txBody>
          <a:bodyPr/>
          <a:lstStyle/>
          <a:p>
            <a:fld id="{7D343E7D-8860-496F-8B36-C6FF6C41B3D1}" type="slidenum">
              <a:rPr lang="en-IN" smtClean="0"/>
              <a:t>‹#›</a:t>
            </a:fld>
            <a:endParaRPr lang="en-IN"/>
          </a:p>
        </p:txBody>
      </p:sp>
    </p:spTree>
    <p:extLst>
      <p:ext uri="{BB962C8B-B14F-4D97-AF65-F5344CB8AC3E}">
        <p14:creationId xmlns:p14="http://schemas.microsoft.com/office/powerpoint/2010/main" val="371528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1C235-BACF-544D-A3DF-0E16B86B839E}"/>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EBEA8494-F243-0FFC-9762-BD5E55B6296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31AD9E68-4364-38E3-EE86-97CEA6DE1E2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D53D0819-D650-B6B7-0725-C690873DFE80}"/>
              </a:ext>
            </a:extLst>
          </p:cNvPr>
          <p:cNvSpPr>
            <a:spLocks noGrp="1"/>
          </p:cNvSpPr>
          <p:nvPr>
            <p:ph type="dt" sz="half" idx="10"/>
          </p:nvPr>
        </p:nvSpPr>
        <p:spPr/>
        <p:txBody>
          <a:bodyPr/>
          <a:lstStyle/>
          <a:p>
            <a:fld id="{F198973F-C251-4F45-906C-1C375A8BF9A8}" type="datetimeFigureOut">
              <a:rPr lang="en-IN" smtClean="0"/>
              <a:t>18-06-2026</a:t>
            </a:fld>
            <a:endParaRPr lang="en-IN"/>
          </a:p>
        </p:txBody>
      </p:sp>
      <p:sp>
        <p:nvSpPr>
          <p:cNvPr id="6" name="Footer Placeholder 5">
            <a:extLst>
              <a:ext uri="{FF2B5EF4-FFF2-40B4-BE49-F238E27FC236}">
                <a16:creationId xmlns:a16="http://schemas.microsoft.com/office/drawing/2014/main" id="{09F485B4-224C-1553-6D55-01FBC5633C8A}"/>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72E7E3D0-2EB2-5CCA-DF1A-8E01012E2959}"/>
              </a:ext>
            </a:extLst>
          </p:cNvPr>
          <p:cNvSpPr>
            <a:spLocks noGrp="1"/>
          </p:cNvSpPr>
          <p:nvPr>
            <p:ph type="sldNum" sz="quarter" idx="12"/>
          </p:nvPr>
        </p:nvSpPr>
        <p:spPr/>
        <p:txBody>
          <a:bodyPr/>
          <a:lstStyle/>
          <a:p>
            <a:fld id="{7D343E7D-8860-496F-8B36-C6FF6C41B3D1}" type="slidenum">
              <a:rPr lang="en-IN" smtClean="0"/>
              <a:t>‹#›</a:t>
            </a:fld>
            <a:endParaRPr lang="en-IN"/>
          </a:p>
        </p:txBody>
      </p:sp>
    </p:spTree>
    <p:extLst>
      <p:ext uri="{BB962C8B-B14F-4D97-AF65-F5344CB8AC3E}">
        <p14:creationId xmlns:p14="http://schemas.microsoft.com/office/powerpoint/2010/main" val="26267030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AEAEA-765C-1EC7-17E1-FDE3B63A8124}"/>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5D248778-2EF7-4DDA-FB9C-DEA9FF064E1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34D27E-B9AA-2E80-70AA-CD8CD93CB8C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0F9B5E5B-4486-C181-78A9-F6A6F9BFB49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A9035FA-64ED-8BB2-F0ED-B81C5AEA54C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6E81DA54-80C3-2738-E583-8CF53EAC69E1}"/>
              </a:ext>
            </a:extLst>
          </p:cNvPr>
          <p:cNvSpPr>
            <a:spLocks noGrp="1"/>
          </p:cNvSpPr>
          <p:nvPr>
            <p:ph type="dt" sz="half" idx="10"/>
          </p:nvPr>
        </p:nvSpPr>
        <p:spPr/>
        <p:txBody>
          <a:bodyPr/>
          <a:lstStyle/>
          <a:p>
            <a:fld id="{F198973F-C251-4F45-906C-1C375A8BF9A8}" type="datetimeFigureOut">
              <a:rPr lang="en-IN" smtClean="0"/>
              <a:t>18-06-2026</a:t>
            </a:fld>
            <a:endParaRPr lang="en-IN"/>
          </a:p>
        </p:txBody>
      </p:sp>
      <p:sp>
        <p:nvSpPr>
          <p:cNvPr id="8" name="Footer Placeholder 7">
            <a:extLst>
              <a:ext uri="{FF2B5EF4-FFF2-40B4-BE49-F238E27FC236}">
                <a16:creationId xmlns:a16="http://schemas.microsoft.com/office/drawing/2014/main" id="{DBD19E95-D795-8556-0D6F-1DDB46FF295F}"/>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1E7697B5-3E52-5E39-40F7-EACA0A24266E}"/>
              </a:ext>
            </a:extLst>
          </p:cNvPr>
          <p:cNvSpPr>
            <a:spLocks noGrp="1"/>
          </p:cNvSpPr>
          <p:nvPr>
            <p:ph type="sldNum" sz="quarter" idx="12"/>
          </p:nvPr>
        </p:nvSpPr>
        <p:spPr/>
        <p:txBody>
          <a:bodyPr/>
          <a:lstStyle/>
          <a:p>
            <a:fld id="{7D343E7D-8860-496F-8B36-C6FF6C41B3D1}" type="slidenum">
              <a:rPr lang="en-IN" smtClean="0"/>
              <a:t>‹#›</a:t>
            </a:fld>
            <a:endParaRPr lang="en-IN"/>
          </a:p>
        </p:txBody>
      </p:sp>
    </p:spTree>
    <p:extLst>
      <p:ext uri="{BB962C8B-B14F-4D97-AF65-F5344CB8AC3E}">
        <p14:creationId xmlns:p14="http://schemas.microsoft.com/office/powerpoint/2010/main" val="28822441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FA385-C50D-7C94-D907-A932550C9E0B}"/>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403A7AFB-54DA-A037-6348-39646BD91BDE}"/>
              </a:ext>
            </a:extLst>
          </p:cNvPr>
          <p:cNvSpPr>
            <a:spLocks noGrp="1"/>
          </p:cNvSpPr>
          <p:nvPr>
            <p:ph type="dt" sz="half" idx="10"/>
          </p:nvPr>
        </p:nvSpPr>
        <p:spPr/>
        <p:txBody>
          <a:bodyPr/>
          <a:lstStyle/>
          <a:p>
            <a:fld id="{F198973F-C251-4F45-906C-1C375A8BF9A8}" type="datetimeFigureOut">
              <a:rPr lang="en-IN" smtClean="0"/>
              <a:t>18-06-2026</a:t>
            </a:fld>
            <a:endParaRPr lang="en-IN"/>
          </a:p>
        </p:txBody>
      </p:sp>
      <p:sp>
        <p:nvSpPr>
          <p:cNvPr id="4" name="Footer Placeholder 3">
            <a:extLst>
              <a:ext uri="{FF2B5EF4-FFF2-40B4-BE49-F238E27FC236}">
                <a16:creationId xmlns:a16="http://schemas.microsoft.com/office/drawing/2014/main" id="{7F238C65-F037-7645-ABE1-21842D855720}"/>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33706F40-C60B-0CA7-9ECB-17B750FDEBB1}"/>
              </a:ext>
            </a:extLst>
          </p:cNvPr>
          <p:cNvSpPr>
            <a:spLocks noGrp="1"/>
          </p:cNvSpPr>
          <p:nvPr>
            <p:ph type="sldNum" sz="quarter" idx="12"/>
          </p:nvPr>
        </p:nvSpPr>
        <p:spPr/>
        <p:txBody>
          <a:bodyPr/>
          <a:lstStyle/>
          <a:p>
            <a:fld id="{7D343E7D-8860-496F-8B36-C6FF6C41B3D1}" type="slidenum">
              <a:rPr lang="en-IN" smtClean="0"/>
              <a:t>‹#›</a:t>
            </a:fld>
            <a:endParaRPr lang="en-IN"/>
          </a:p>
        </p:txBody>
      </p:sp>
    </p:spTree>
    <p:extLst>
      <p:ext uri="{BB962C8B-B14F-4D97-AF65-F5344CB8AC3E}">
        <p14:creationId xmlns:p14="http://schemas.microsoft.com/office/powerpoint/2010/main" val="893201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7D0476-F2CA-46C3-288C-35A028BEB84B}"/>
              </a:ext>
            </a:extLst>
          </p:cNvPr>
          <p:cNvSpPr>
            <a:spLocks noGrp="1"/>
          </p:cNvSpPr>
          <p:nvPr>
            <p:ph type="dt" sz="half" idx="10"/>
          </p:nvPr>
        </p:nvSpPr>
        <p:spPr/>
        <p:txBody>
          <a:bodyPr/>
          <a:lstStyle/>
          <a:p>
            <a:fld id="{F198973F-C251-4F45-906C-1C375A8BF9A8}" type="datetimeFigureOut">
              <a:rPr lang="en-IN" smtClean="0"/>
              <a:t>18-06-2026</a:t>
            </a:fld>
            <a:endParaRPr lang="en-IN"/>
          </a:p>
        </p:txBody>
      </p:sp>
      <p:sp>
        <p:nvSpPr>
          <p:cNvPr id="3" name="Footer Placeholder 2">
            <a:extLst>
              <a:ext uri="{FF2B5EF4-FFF2-40B4-BE49-F238E27FC236}">
                <a16:creationId xmlns:a16="http://schemas.microsoft.com/office/drawing/2014/main" id="{AC288D57-2782-72C5-87CB-B8C568DF5C24}"/>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4BA58369-1492-4C50-3AD7-5897CC0AE6CA}"/>
              </a:ext>
            </a:extLst>
          </p:cNvPr>
          <p:cNvSpPr>
            <a:spLocks noGrp="1"/>
          </p:cNvSpPr>
          <p:nvPr>
            <p:ph type="sldNum" sz="quarter" idx="12"/>
          </p:nvPr>
        </p:nvSpPr>
        <p:spPr/>
        <p:txBody>
          <a:bodyPr/>
          <a:lstStyle/>
          <a:p>
            <a:fld id="{7D343E7D-8860-496F-8B36-C6FF6C41B3D1}" type="slidenum">
              <a:rPr lang="en-IN" smtClean="0"/>
              <a:t>‹#›</a:t>
            </a:fld>
            <a:endParaRPr lang="en-IN"/>
          </a:p>
        </p:txBody>
      </p:sp>
    </p:spTree>
    <p:extLst>
      <p:ext uri="{BB962C8B-B14F-4D97-AF65-F5344CB8AC3E}">
        <p14:creationId xmlns:p14="http://schemas.microsoft.com/office/powerpoint/2010/main" val="36306243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81338-570A-E7EF-E697-17CCC4F0201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8B59EC67-06C7-CB21-AFA8-913AF7A8716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A1CB5945-2B0B-9111-7740-5A4E531C52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82C20D-B593-F20D-5C20-2D1F047A6C4D}"/>
              </a:ext>
            </a:extLst>
          </p:cNvPr>
          <p:cNvSpPr>
            <a:spLocks noGrp="1"/>
          </p:cNvSpPr>
          <p:nvPr>
            <p:ph type="dt" sz="half" idx="10"/>
          </p:nvPr>
        </p:nvSpPr>
        <p:spPr/>
        <p:txBody>
          <a:bodyPr/>
          <a:lstStyle/>
          <a:p>
            <a:fld id="{F198973F-C251-4F45-906C-1C375A8BF9A8}" type="datetimeFigureOut">
              <a:rPr lang="en-IN" smtClean="0"/>
              <a:t>18-06-2026</a:t>
            </a:fld>
            <a:endParaRPr lang="en-IN"/>
          </a:p>
        </p:txBody>
      </p:sp>
      <p:sp>
        <p:nvSpPr>
          <p:cNvPr id="6" name="Footer Placeholder 5">
            <a:extLst>
              <a:ext uri="{FF2B5EF4-FFF2-40B4-BE49-F238E27FC236}">
                <a16:creationId xmlns:a16="http://schemas.microsoft.com/office/drawing/2014/main" id="{0E6C209F-86C8-7F39-B75D-FE9B2411598D}"/>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FE62AE45-E4F8-F290-472E-B0E667106DEB}"/>
              </a:ext>
            </a:extLst>
          </p:cNvPr>
          <p:cNvSpPr>
            <a:spLocks noGrp="1"/>
          </p:cNvSpPr>
          <p:nvPr>
            <p:ph type="sldNum" sz="quarter" idx="12"/>
          </p:nvPr>
        </p:nvSpPr>
        <p:spPr/>
        <p:txBody>
          <a:bodyPr/>
          <a:lstStyle/>
          <a:p>
            <a:fld id="{7D343E7D-8860-496F-8B36-C6FF6C41B3D1}" type="slidenum">
              <a:rPr lang="en-IN" smtClean="0"/>
              <a:t>‹#›</a:t>
            </a:fld>
            <a:endParaRPr lang="en-IN"/>
          </a:p>
        </p:txBody>
      </p:sp>
    </p:spTree>
    <p:extLst>
      <p:ext uri="{BB962C8B-B14F-4D97-AF65-F5344CB8AC3E}">
        <p14:creationId xmlns:p14="http://schemas.microsoft.com/office/powerpoint/2010/main" val="15980073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3B3D5-624F-C9CE-B7AA-042A1C7D21D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3AF69590-0D24-144B-7B30-E44343CBAE7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F8D6754E-CCED-CE7C-DFED-51D2FAB036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8C4822-1E26-DD9C-3ADA-2CF6390AAF57}"/>
              </a:ext>
            </a:extLst>
          </p:cNvPr>
          <p:cNvSpPr>
            <a:spLocks noGrp="1"/>
          </p:cNvSpPr>
          <p:nvPr>
            <p:ph type="dt" sz="half" idx="10"/>
          </p:nvPr>
        </p:nvSpPr>
        <p:spPr/>
        <p:txBody>
          <a:bodyPr/>
          <a:lstStyle/>
          <a:p>
            <a:fld id="{F198973F-C251-4F45-906C-1C375A8BF9A8}" type="datetimeFigureOut">
              <a:rPr lang="en-IN" smtClean="0"/>
              <a:t>18-06-2026</a:t>
            </a:fld>
            <a:endParaRPr lang="en-IN"/>
          </a:p>
        </p:txBody>
      </p:sp>
      <p:sp>
        <p:nvSpPr>
          <p:cNvPr id="6" name="Footer Placeholder 5">
            <a:extLst>
              <a:ext uri="{FF2B5EF4-FFF2-40B4-BE49-F238E27FC236}">
                <a16:creationId xmlns:a16="http://schemas.microsoft.com/office/drawing/2014/main" id="{98597C2A-F56C-3A0F-9857-00E142F7270B}"/>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32984BF2-0E38-92E7-71D3-C991545745AA}"/>
              </a:ext>
            </a:extLst>
          </p:cNvPr>
          <p:cNvSpPr>
            <a:spLocks noGrp="1"/>
          </p:cNvSpPr>
          <p:nvPr>
            <p:ph type="sldNum" sz="quarter" idx="12"/>
          </p:nvPr>
        </p:nvSpPr>
        <p:spPr/>
        <p:txBody>
          <a:bodyPr/>
          <a:lstStyle/>
          <a:p>
            <a:fld id="{7D343E7D-8860-496F-8B36-C6FF6C41B3D1}" type="slidenum">
              <a:rPr lang="en-IN" smtClean="0"/>
              <a:t>‹#›</a:t>
            </a:fld>
            <a:endParaRPr lang="en-IN"/>
          </a:p>
        </p:txBody>
      </p:sp>
    </p:spTree>
    <p:extLst>
      <p:ext uri="{BB962C8B-B14F-4D97-AF65-F5344CB8AC3E}">
        <p14:creationId xmlns:p14="http://schemas.microsoft.com/office/powerpoint/2010/main" val="12230729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6AD85-22ED-88FF-4103-F4BC9B033789}"/>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3ECE1372-91C1-9399-454D-DA7F0A8C41D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ACEB510-D31A-9D61-AB4F-D0A3528C968B}"/>
              </a:ext>
            </a:extLst>
          </p:cNvPr>
          <p:cNvSpPr>
            <a:spLocks noGrp="1"/>
          </p:cNvSpPr>
          <p:nvPr>
            <p:ph type="dt" sz="half" idx="10"/>
          </p:nvPr>
        </p:nvSpPr>
        <p:spPr/>
        <p:txBody>
          <a:bodyPr/>
          <a:lstStyle/>
          <a:p>
            <a:fld id="{F198973F-C251-4F45-906C-1C375A8BF9A8}" type="datetimeFigureOut">
              <a:rPr lang="en-IN" smtClean="0"/>
              <a:t>18-06-2026</a:t>
            </a:fld>
            <a:endParaRPr lang="en-IN"/>
          </a:p>
        </p:txBody>
      </p:sp>
      <p:sp>
        <p:nvSpPr>
          <p:cNvPr id="5" name="Footer Placeholder 4">
            <a:extLst>
              <a:ext uri="{FF2B5EF4-FFF2-40B4-BE49-F238E27FC236}">
                <a16:creationId xmlns:a16="http://schemas.microsoft.com/office/drawing/2014/main" id="{E84091C9-B89C-1E6C-1CF2-024AFDF4ED1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BA25933-18C2-58A2-0C07-4366C48B391D}"/>
              </a:ext>
            </a:extLst>
          </p:cNvPr>
          <p:cNvSpPr>
            <a:spLocks noGrp="1"/>
          </p:cNvSpPr>
          <p:nvPr>
            <p:ph type="sldNum" sz="quarter" idx="12"/>
          </p:nvPr>
        </p:nvSpPr>
        <p:spPr/>
        <p:txBody>
          <a:bodyPr/>
          <a:lstStyle/>
          <a:p>
            <a:fld id="{7D343E7D-8860-496F-8B36-C6FF6C41B3D1}" type="slidenum">
              <a:rPr lang="en-IN" smtClean="0"/>
              <a:t>‹#›</a:t>
            </a:fld>
            <a:endParaRPr lang="en-IN"/>
          </a:p>
        </p:txBody>
      </p:sp>
    </p:spTree>
    <p:extLst>
      <p:ext uri="{BB962C8B-B14F-4D97-AF65-F5344CB8AC3E}">
        <p14:creationId xmlns:p14="http://schemas.microsoft.com/office/powerpoint/2010/main" val="915115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E86663-334D-7AC6-A215-83874ED89C6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874B3364-A091-9A34-E1CE-A571C5A2166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FBF4B24-3506-3C2D-BB91-A66D150C0168}"/>
              </a:ext>
            </a:extLst>
          </p:cNvPr>
          <p:cNvSpPr>
            <a:spLocks noGrp="1"/>
          </p:cNvSpPr>
          <p:nvPr>
            <p:ph type="dt" sz="half" idx="10"/>
          </p:nvPr>
        </p:nvSpPr>
        <p:spPr/>
        <p:txBody>
          <a:bodyPr/>
          <a:lstStyle/>
          <a:p>
            <a:fld id="{F198973F-C251-4F45-906C-1C375A8BF9A8}" type="datetimeFigureOut">
              <a:rPr lang="en-IN" smtClean="0"/>
              <a:t>18-06-2026</a:t>
            </a:fld>
            <a:endParaRPr lang="en-IN"/>
          </a:p>
        </p:txBody>
      </p:sp>
      <p:sp>
        <p:nvSpPr>
          <p:cNvPr id="5" name="Footer Placeholder 4">
            <a:extLst>
              <a:ext uri="{FF2B5EF4-FFF2-40B4-BE49-F238E27FC236}">
                <a16:creationId xmlns:a16="http://schemas.microsoft.com/office/drawing/2014/main" id="{200E2EDD-F9EC-141C-31A8-82D5D35E34A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54D931C-7612-6B2A-185D-B569832CBF8E}"/>
              </a:ext>
            </a:extLst>
          </p:cNvPr>
          <p:cNvSpPr>
            <a:spLocks noGrp="1"/>
          </p:cNvSpPr>
          <p:nvPr>
            <p:ph type="sldNum" sz="quarter" idx="12"/>
          </p:nvPr>
        </p:nvSpPr>
        <p:spPr/>
        <p:txBody>
          <a:bodyPr/>
          <a:lstStyle/>
          <a:p>
            <a:fld id="{7D343E7D-8860-496F-8B36-C6FF6C41B3D1}" type="slidenum">
              <a:rPr lang="en-IN" smtClean="0"/>
              <a:t>‹#›</a:t>
            </a:fld>
            <a:endParaRPr lang="en-IN"/>
          </a:p>
        </p:txBody>
      </p:sp>
    </p:spTree>
    <p:extLst>
      <p:ext uri="{BB962C8B-B14F-4D97-AF65-F5344CB8AC3E}">
        <p14:creationId xmlns:p14="http://schemas.microsoft.com/office/powerpoint/2010/main" val="40668611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A3E2F9D-2FA9-13FD-9B9A-AE5782AE11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76722437-65D9-8C97-FFE8-613A9EAE5F4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372B462-C07E-8AA5-F2C1-119EB0B1B2A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98973F-C251-4F45-906C-1C375A8BF9A8}" type="datetimeFigureOut">
              <a:rPr lang="en-IN" smtClean="0"/>
              <a:t>18-06-2026</a:t>
            </a:fld>
            <a:endParaRPr lang="en-IN"/>
          </a:p>
        </p:txBody>
      </p:sp>
      <p:sp>
        <p:nvSpPr>
          <p:cNvPr id="5" name="Footer Placeholder 4">
            <a:extLst>
              <a:ext uri="{FF2B5EF4-FFF2-40B4-BE49-F238E27FC236}">
                <a16:creationId xmlns:a16="http://schemas.microsoft.com/office/drawing/2014/main" id="{EF177B1B-10D3-4A6E-C707-BDD13A90099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F15D9038-4A46-F504-DF5B-158C6EC6BFB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D343E7D-8860-496F-8B36-C6FF6C41B3D1}" type="slidenum">
              <a:rPr lang="en-IN" smtClean="0"/>
              <a:t>‹#›</a:t>
            </a:fld>
            <a:endParaRPr lang="en-IN"/>
          </a:p>
        </p:txBody>
      </p:sp>
    </p:spTree>
    <p:extLst>
      <p:ext uri="{BB962C8B-B14F-4D97-AF65-F5344CB8AC3E}">
        <p14:creationId xmlns:p14="http://schemas.microsoft.com/office/powerpoint/2010/main" val="8083363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53709-0A23-22E3-EA2F-F702AA7B7108}"/>
              </a:ext>
            </a:extLst>
          </p:cNvPr>
          <p:cNvSpPr>
            <a:spLocks noGrp="1"/>
          </p:cNvSpPr>
          <p:nvPr>
            <p:ph type="title"/>
          </p:nvPr>
        </p:nvSpPr>
        <p:spPr>
          <a:xfrm>
            <a:off x="4748981" y="1"/>
            <a:ext cx="2507225" cy="681036"/>
          </a:xfrm>
        </p:spPr>
        <p:txBody>
          <a:bodyPr>
            <a:normAutofit/>
          </a:bodyPr>
          <a:lstStyle/>
          <a:p>
            <a:r>
              <a:rPr lang="en-US" sz="2800" b="1" dirty="0"/>
              <a:t>THE DAILY MILE </a:t>
            </a:r>
            <a:endParaRPr lang="en-IN" sz="2800" b="1" dirty="0"/>
          </a:p>
        </p:txBody>
      </p:sp>
      <p:sp>
        <p:nvSpPr>
          <p:cNvPr id="3" name="Content Placeholder 2">
            <a:extLst>
              <a:ext uri="{FF2B5EF4-FFF2-40B4-BE49-F238E27FC236}">
                <a16:creationId xmlns:a16="http://schemas.microsoft.com/office/drawing/2014/main" id="{BDC0E27F-1A66-D298-5F79-86DF0C4E4B12}"/>
              </a:ext>
            </a:extLst>
          </p:cNvPr>
          <p:cNvSpPr>
            <a:spLocks noGrp="1"/>
          </p:cNvSpPr>
          <p:nvPr>
            <p:ph idx="1"/>
          </p:nvPr>
        </p:nvSpPr>
        <p:spPr>
          <a:xfrm>
            <a:off x="0" y="681037"/>
            <a:ext cx="12192000" cy="6176961"/>
          </a:xfrm>
        </p:spPr>
        <p:txBody>
          <a:bodyPr>
            <a:normAutofit/>
          </a:bodyPr>
          <a:lstStyle/>
          <a:p>
            <a:pPr marL="0" indent="0">
              <a:buNone/>
            </a:pPr>
            <a:r>
              <a:rPr lang="en-US" sz="2000" dirty="0"/>
              <a:t>ORANISATION NAME: THE DAILY MILE</a:t>
            </a:r>
          </a:p>
          <a:p>
            <a:pPr marL="0" indent="0">
              <a:buNone/>
            </a:pPr>
            <a:r>
              <a:rPr lang="en-US" sz="2000" dirty="0"/>
              <a:t>LOGO</a:t>
            </a:r>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r>
              <a:rPr lang="en-US" sz="2000" dirty="0"/>
              <a:t>WHAT THE ORANISATION DOES: The Daily mile allows children to walk, jog and run at their own pace, making it suitable for all fitness levels. They active 15 minutes rather than complete a set distance. It requires no special equipment or PE kit, and taking part outdoors with classmate helps children enjoy fresh air and social interaction.(The Daily Miles US, 2024) </a:t>
            </a:r>
            <a:endParaRPr lang="en-IN" sz="2000" dirty="0"/>
          </a:p>
        </p:txBody>
      </p:sp>
      <p:pic>
        <p:nvPicPr>
          <p:cNvPr id="5" name="Picture 4">
            <a:extLst>
              <a:ext uri="{FF2B5EF4-FFF2-40B4-BE49-F238E27FC236}">
                <a16:creationId xmlns:a16="http://schemas.microsoft.com/office/drawing/2014/main" id="{215F2E65-FFAF-1571-95E5-7A1849BA00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90684" y="1467464"/>
            <a:ext cx="6400800" cy="3532239"/>
          </a:xfrm>
          <a:prstGeom prst="rect">
            <a:avLst/>
          </a:prstGeom>
        </p:spPr>
      </p:pic>
    </p:spTree>
    <p:extLst>
      <p:ext uri="{BB962C8B-B14F-4D97-AF65-F5344CB8AC3E}">
        <p14:creationId xmlns:p14="http://schemas.microsoft.com/office/powerpoint/2010/main" val="38049929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1665A-9529-642D-E7F0-49DB547CC2C9}"/>
              </a:ext>
            </a:extLst>
          </p:cNvPr>
          <p:cNvSpPr>
            <a:spLocks noGrp="1"/>
          </p:cNvSpPr>
          <p:nvPr>
            <p:ph type="title"/>
          </p:nvPr>
        </p:nvSpPr>
        <p:spPr>
          <a:xfrm>
            <a:off x="4321277" y="1"/>
            <a:ext cx="3510118" cy="530941"/>
          </a:xfrm>
        </p:spPr>
        <p:txBody>
          <a:bodyPr>
            <a:normAutofit/>
          </a:bodyPr>
          <a:lstStyle/>
          <a:p>
            <a:r>
              <a:rPr lang="en-US" sz="2800" b="1" dirty="0"/>
              <a:t>AIM OF THE CAMPAIGN </a:t>
            </a:r>
            <a:endParaRPr lang="en-IN" sz="2800" b="1" dirty="0"/>
          </a:p>
        </p:txBody>
      </p:sp>
      <p:sp>
        <p:nvSpPr>
          <p:cNvPr id="3" name="Content Placeholder 2">
            <a:extLst>
              <a:ext uri="{FF2B5EF4-FFF2-40B4-BE49-F238E27FC236}">
                <a16:creationId xmlns:a16="http://schemas.microsoft.com/office/drawing/2014/main" id="{EDD80C55-9019-B3AC-B91A-80DCA536AA6B}"/>
              </a:ext>
            </a:extLst>
          </p:cNvPr>
          <p:cNvSpPr>
            <a:spLocks noGrp="1"/>
          </p:cNvSpPr>
          <p:nvPr>
            <p:ph idx="1"/>
          </p:nvPr>
        </p:nvSpPr>
        <p:spPr>
          <a:xfrm>
            <a:off x="0" y="530942"/>
            <a:ext cx="12192000" cy="6327057"/>
          </a:xfrm>
        </p:spPr>
        <p:txBody>
          <a:bodyPr>
            <a:normAutofit/>
          </a:bodyPr>
          <a:lstStyle/>
          <a:p>
            <a:pPr marL="0" indent="0">
              <a:buNone/>
            </a:pPr>
            <a:r>
              <a:rPr lang="en-US" sz="2000" dirty="0"/>
              <a:t>. To encourage children to be physically active every single day</a:t>
            </a:r>
            <a:r>
              <a:rPr lang="en-GB" dirty="0"/>
              <a:t> </a:t>
            </a:r>
            <a:r>
              <a:rPr lang="en-GB" sz="1800" dirty="0"/>
              <a:t>(Encourage Your Child to Be Physically Active, 2021)</a:t>
            </a:r>
            <a:endParaRPr lang="en-US" sz="1800" dirty="0"/>
          </a:p>
          <a:p>
            <a:pPr marL="0" indent="0">
              <a:buNone/>
            </a:pPr>
            <a:r>
              <a:rPr lang="en-US" sz="2000" dirty="0"/>
              <a:t>. To improve children’s health and fitness</a:t>
            </a:r>
            <a:r>
              <a:rPr lang="en-GB" dirty="0"/>
              <a:t> </a:t>
            </a:r>
            <a:r>
              <a:rPr lang="en-GB" sz="2000" dirty="0"/>
              <a:t>(Sol, 1998)</a:t>
            </a:r>
            <a:endParaRPr lang="en-US" sz="2000" dirty="0"/>
          </a:p>
          <a:p>
            <a:pPr marL="0" indent="0">
              <a:buNone/>
            </a:pPr>
            <a:r>
              <a:rPr lang="en-US" sz="2000" dirty="0"/>
              <a:t>. To support develop healthy habits for life</a:t>
            </a:r>
            <a:r>
              <a:rPr lang="en-GB" dirty="0"/>
              <a:t>  </a:t>
            </a:r>
            <a:r>
              <a:rPr lang="en-GB" sz="2000" dirty="0"/>
              <a:t>(Urbanski, 2015)</a:t>
            </a:r>
            <a:endParaRPr lang="en-US" sz="2000" dirty="0"/>
          </a:p>
          <a:p>
            <a:pPr marL="0" indent="0">
              <a:buNone/>
            </a:pPr>
            <a:r>
              <a:rPr lang="en-US" sz="2000" dirty="0"/>
              <a:t>. To support mental wellbeing and concentration in school</a:t>
            </a:r>
            <a:r>
              <a:rPr lang="en-GB" dirty="0"/>
              <a:t>  </a:t>
            </a:r>
            <a:r>
              <a:rPr lang="en-GB" sz="2000" dirty="0"/>
              <a:t>(Rahman, 2025)</a:t>
            </a:r>
            <a:endParaRPr lang="en-US" sz="2000" dirty="0"/>
          </a:p>
          <a:p>
            <a:pPr marL="0" indent="0">
              <a:buNone/>
            </a:pPr>
            <a:r>
              <a:rPr lang="en-US" sz="2000" dirty="0"/>
              <a:t>. To make physical activity fun, simple, and accessible for all children</a:t>
            </a:r>
            <a:r>
              <a:rPr lang="en-GB" dirty="0"/>
              <a:t>  </a:t>
            </a:r>
            <a:r>
              <a:rPr lang="en-GB" sz="2000" dirty="0"/>
              <a:t>(</a:t>
            </a:r>
            <a:r>
              <a:rPr lang="en-GB" sz="2000" dirty="0" err="1"/>
              <a:t>Kulmamatova</a:t>
            </a:r>
            <a:r>
              <a:rPr lang="en-GB" sz="2000" dirty="0"/>
              <a:t> Aziza, 2024)</a:t>
            </a:r>
            <a:endParaRPr lang="en-US" sz="2000" dirty="0"/>
          </a:p>
          <a:p>
            <a:pPr marL="0" indent="0">
              <a:buNone/>
            </a:pPr>
            <a:r>
              <a:rPr lang="en-US" sz="2000" dirty="0"/>
              <a:t>. To reduce sedentary behavior and increase daily movement</a:t>
            </a:r>
            <a:r>
              <a:rPr lang="en-GB" sz="2000" dirty="0"/>
              <a:t>(Pronk, 2021)</a:t>
            </a:r>
            <a:endParaRPr lang="en-US" sz="2000" dirty="0"/>
          </a:p>
          <a:p>
            <a:pPr marL="0" indent="0">
              <a:buNone/>
            </a:pPr>
            <a:r>
              <a:rPr lang="en-US" sz="2000" dirty="0"/>
              <a:t>. To encourage social interaction and positive relationship among pupils (Active Essex, 2024)</a:t>
            </a:r>
          </a:p>
          <a:p>
            <a:pPr marL="0" indent="0">
              <a:buNone/>
            </a:pPr>
            <a:endParaRPr lang="en-US" sz="2000" dirty="0"/>
          </a:p>
          <a:p>
            <a:pPr marL="0" indent="0">
              <a:buNone/>
            </a:pPr>
            <a:endParaRPr lang="en-IN" sz="2000" dirty="0"/>
          </a:p>
        </p:txBody>
      </p:sp>
    </p:spTree>
    <p:extLst>
      <p:ext uri="{BB962C8B-B14F-4D97-AF65-F5344CB8AC3E}">
        <p14:creationId xmlns:p14="http://schemas.microsoft.com/office/powerpoint/2010/main" val="25615995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33F01-4FCD-ED22-FDAC-FCD30C607E94}"/>
              </a:ext>
            </a:extLst>
          </p:cNvPr>
          <p:cNvSpPr>
            <a:spLocks noGrp="1"/>
          </p:cNvSpPr>
          <p:nvPr>
            <p:ph type="title"/>
          </p:nvPr>
        </p:nvSpPr>
        <p:spPr>
          <a:xfrm>
            <a:off x="4734232" y="1"/>
            <a:ext cx="3156155" cy="486696"/>
          </a:xfrm>
        </p:spPr>
        <p:txBody>
          <a:bodyPr>
            <a:normAutofit/>
          </a:bodyPr>
          <a:lstStyle/>
          <a:p>
            <a:r>
              <a:rPr lang="en-US" sz="2800" b="1" dirty="0"/>
              <a:t>YOUTH SPORT TRUST </a:t>
            </a:r>
            <a:endParaRPr lang="en-IN" sz="2800" b="1" dirty="0"/>
          </a:p>
        </p:txBody>
      </p:sp>
      <p:sp>
        <p:nvSpPr>
          <p:cNvPr id="3" name="Content Placeholder 2">
            <a:extLst>
              <a:ext uri="{FF2B5EF4-FFF2-40B4-BE49-F238E27FC236}">
                <a16:creationId xmlns:a16="http://schemas.microsoft.com/office/drawing/2014/main" id="{05085027-097B-2BD9-7BE5-DF348542022C}"/>
              </a:ext>
            </a:extLst>
          </p:cNvPr>
          <p:cNvSpPr>
            <a:spLocks noGrp="1"/>
          </p:cNvSpPr>
          <p:nvPr>
            <p:ph idx="1"/>
          </p:nvPr>
        </p:nvSpPr>
        <p:spPr>
          <a:xfrm>
            <a:off x="0" y="486697"/>
            <a:ext cx="12192000" cy="6371302"/>
          </a:xfrm>
        </p:spPr>
        <p:txBody>
          <a:bodyPr>
            <a:normAutofit/>
          </a:bodyPr>
          <a:lstStyle/>
          <a:p>
            <a:pPr marL="0" indent="0">
              <a:buNone/>
            </a:pPr>
            <a:r>
              <a:rPr lang="en-US" sz="2000" dirty="0"/>
              <a:t>ORGANISATION NAME: YOUTH SPORT TRUST</a:t>
            </a:r>
          </a:p>
          <a:p>
            <a:pPr marL="0" indent="0">
              <a:buNone/>
            </a:pPr>
            <a:r>
              <a:rPr lang="en-US" sz="2000" dirty="0"/>
              <a:t>LOGO</a:t>
            </a:r>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r>
              <a:rPr lang="en-US" sz="2000" dirty="0"/>
              <a:t>WHAT THE  ORGANISATION DOES: The Youth Sport Trust works with schools and communities to improve children’s health, wellbeing and development though physical education, sport, and physical activity.  At the present, fewer than half of children are meeting the UK’s Chief Medical Officer's  guidelines   for physical activity. </a:t>
            </a:r>
            <a:r>
              <a:rPr lang="en-GB" sz="2000" dirty="0"/>
              <a:t>(Holt, 2025</a:t>
            </a:r>
            <a:r>
              <a:rPr lang="en-GB" dirty="0"/>
              <a:t>)</a:t>
            </a:r>
            <a:endParaRPr lang="en-US" sz="2000" dirty="0"/>
          </a:p>
          <a:p>
            <a:pPr marL="0" indent="0">
              <a:buNone/>
            </a:pPr>
            <a:endParaRPr lang="en-IN" sz="2000" dirty="0"/>
          </a:p>
        </p:txBody>
      </p:sp>
      <p:pic>
        <p:nvPicPr>
          <p:cNvPr id="5" name="Picture 4">
            <a:extLst>
              <a:ext uri="{FF2B5EF4-FFF2-40B4-BE49-F238E27FC236}">
                <a16:creationId xmlns:a16="http://schemas.microsoft.com/office/drawing/2014/main" id="{52A73557-F885-12D4-C5B0-BCD8A0405FC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67000" y="1342103"/>
            <a:ext cx="7007942" cy="3952568"/>
          </a:xfrm>
          <a:prstGeom prst="rect">
            <a:avLst/>
          </a:prstGeom>
        </p:spPr>
      </p:pic>
    </p:spTree>
    <p:extLst>
      <p:ext uri="{BB962C8B-B14F-4D97-AF65-F5344CB8AC3E}">
        <p14:creationId xmlns:p14="http://schemas.microsoft.com/office/powerpoint/2010/main" val="1347142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B5A08-A829-6F16-64B8-AAC4E40B2E53}"/>
              </a:ext>
            </a:extLst>
          </p:cNvPr>
          <p:cNvSpPr>
            <a:spLocks noGrp="1"/>
          </p:cNvSpPr>
          <p:nvPr>
            <p:ph type="title"/>
          </p:nvPr>
        </p:nvSpPr>
        <p:spPr>
          <a:xfrm>
            <a:off x="4675240" y="1"/>
            <a:ext cx="3421626" cy="681036"/>
          </a:xfrm>
        </p:spPr>
        <p:txBody>
          <a:bodyPr>
            <a:normAutofit/>
          </a:bodyPr>
          <a:lstStyle/>
          <a:p>
            <a:r>
              <a:rPr lang="en-US" sz="2800" b="1" dirty="0"/>
              <a:t>AIM F THE CAMPAIGN</a:t>
            </a:r>
            <a:endParaRPr lang="en-IN" sz="2800" b="1" dirty="0"/>
          </a:p>
        </p:txBody>
      </p:sp>
      <p:sp>
        <p:nvSpPr>
          <p:cNvPr id="3" name="Content Placeholder 2">
            <a:extLst>
              <a:ext uri="{FF2B5EF4-FFF2-40B4-BE49-F238E27FC236}">
                <a16:creationId xmlns:a16="http://schemas.microsoft.com/office/drawing/2014/main" id="{F87D92B5-3CB5-2A8E-3C9F-9716D3473EDA}"/>
              </a:ext>
            </a:extLst>
          </p:cNvPr>
          <p:cNvSpPr>
            <a:spLocks noGrp="1"/>
          </p:cNvSpPr>
          <p:nvPr>
            <p:ph idx="1"/>
          </p:nvPr>
        </p:nvSpPr>
        <p:spPr>
          <a:xfrm>
            <a:off x="0" y="516194"/>
            <a:ext cx="12192000" cy="6341805"/>
          </a:xfrm>
        </p:spPr>
        <p:txBody>
          <a:bodyPr>
            <a:normAutofit/>
          </a:bodyPr>
          <a:lstStyle/>
          <a:p>
            <a:pPr marL="0" indent="0">
              <a:buNone/>
            </a:pPr>
            <a:r>
              <a:rPr lang="en-US" sz="2000" dirty="0"/>
              <a:t>. To improve children's wellbeing through regular physical activity</a:t>
            </a:r>
          </a:p>
          <a:p>
            <a:pPr marL="0" indent="0">
              <a:buNone/>
            </a:pPr>
            <a:r>
              <a:rPr lang="en-US" sz="2000" dirty="0"/>
              <a:t>. To increase access to sport and physical activity for all children, especially in disadvantaged   communities</a:t>
            </a:r>
            <a:r>
              <a:rPr lang="en-GB" sz="2000" dirty="0"/>
              <a:t>(Dawson and Elphick, 2019)</a:t>
            </a:r>
            <a:endParaRPr lang="en-US" sz="2000" dirty="0"/>
          </a:p>
          <a:p>
            <a:pPr marL="0" indent="0">
              <a:buNone/>
            </a:pPr>
            <a:r>
              <a:rPr lang="en-US" sz="2000" dirty="0"/>
              <a:t>. To make physical education a core part of every child’s development and learning</a:t>
            </a:r>
          </a:p>
          <a:p>
            <a:pPr marL="0" indent="0">
              <a:buNone/>
            </a:pPr>
            <a:r>
              <a:rPr lang="en-US" sz="2000" dirty="0"/>
              <a:t>. To create more opportunities foe children to play, be active , and take part in sport (Youth Sport Trust, 2024) </a:t>
            </a:r>
            <a:endParaRPr lang="en-IN" sz="2000" dirty="0"/>
          </a:p>
        </p:txBody>
      </p:sp>
    </p:spTree>
    <p:extLst>
      <p:ext uri="{BB962C8B-B14F-4D97-AF65-F5344CB8AC3E}">
        <p14:creationId xmlns:p14="http://schemas.microsoft.com/office/powerpoint/2010/main" val="14651051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597C8-120E-A3A8-CF7C-6FD3139A9CEA}"/>
              </a:ext>
            </a:extLst>
          </p:cNvPr>
          <p:cNvSpPr>
            <a:spLocks noGrp="1"/>
          </p:cNvSpPr>
          <p:nvPr>
            <p:ph type="title"/>
          </p:nvPr>
        </p:nvSpPr>
        <p:spPr>
          <a:xfrm>
            <a:off x="4675240" y="2"/>
            <a:ext cx="2787444" cy="681036"/>
          </a:xfrm>
        </p:spPr>
        <p:txBody>
          <a:bodyPr>
            <a:normAutofit/>
          </a:bodyPr>
          <a:lstStyle/>
          <a:p>
            <a:r>
              <a:rPr lang="en-US" sz="2800" b="1" dirty="0"/>
              <a:t>SCHOOL  GAMES </a:t>
            </a:r>
            <a:endParaRPr lang="en-IN" sz="2800" b="1" dirty="0"/>
          </a:p>
        </p:txBody>
      </p:sp>
      <p:sp>
        <p:nvSpPr>
          <p:cNvPr id="3" name="Content Placeholder 2">
            <a:extLst>
              <a:ext uri="{FF2B5EF4-FFF2-40B4-BE49-F238E27FC236}">
                <a16:creationId xmlns:a16="http://schemas.microsoft.com/office/drawing/2014/main" id="{E4266540-4871-1369-1136-83B1F69AAC17}"/>
              </a:ext>
            </a:extLst>
          </p:cNvPr>
          <p:cNvSpPr>
            <a:spLocks noGrp="1"/>
          </p:cNvSpPr>
          <p:nvPr>
            <p:ph idx="1"/>
          </p:nvPr>
        </p:nvSpPr>
        <p:spPr>
          <a:xfrm>
            <a:off x="0" y="681037"/>
            <a:ext cx="12192000" cy="6176961"/>
          </a:xfrm>
        </p:spPr>
        <p:txBody>
          <a:bodyPr>
            <a:normAutofit lnSpcReduction="10000"/>
          </a:bodyPr>
          <a:lstStyle/>
          <a:p>
            <a:pPr marL="0" indent="0">
              <a:buNone/>
            </a:pPr>
            <a:r>
              <a:rPr lang="en-US" sz="2000" dirty="0"/>
              <a:t>ORGANISATION NAME: SCHOOL GAMES </a:t>
            </a:r>
          </a:p>
          <a:p>
            <a:pPr marL="0" indent="0">
              <a:buNone/>
            </a:pPr>
            <a:r>
              <a:rPr lang="en-US" sz="2000" dirty="0"/>
              <a:t>LOGO</a:t>
            </a:r>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r>
              <a:rPr lang="en-US" sz="2000" dirty="0"/>
              <a:t>WHAT THE ORGANISATION DOES: The school games encourages children to take part in sport and physical activity, helping them improve their fitness, confidence, and teamwork skills.</a:t>
            </a:r>
            <a:r>
              <a:rPr lang="en-GB" dirty="0"/>
              <a:t>  </a:t>
            </a:r>
            <a:r>
              <a:rPr lang="en-GB" sz="2000" dirty="0"/>
              <a:t>(Devi, 2024)</a:t>
            </a:r>
            <a:r>
              <a:rPr lang="en-US" sz="2000" dirty="0"/>
              <a:t> </a:t>
            </a:r>
            <a:endParaRPr lang="en-IN" sz="2000" dirty="0"/>
          </a:p>
        </p:txBody>
      </p:sp>
      <p:pic>
        <p:nvPicPr>
          <p:cNvPr id="5" name="Picture 4">
            <a:extLst>
              <a:ext uri="{FF2B5EF4-FFF2-40B4-BE49-F238E27FC236}">
                <a16:creationId xmlns:a16="http://schemas.microsoft.com/office/drawing/2014/main" id="{7D18278B-8D32-0839-A332-C4C6A7D80A4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67000" y="1533832"/>
            <a:ext cx="6034548" cy="3849329"/>
          </a:xfrm>
          <a:prstGeom prst="rect">
            <a:avLst/>
          </a:prstGeom>
        </p:spPr>
      </p:pic>
    </p:spTree>
    <p:extLst>
      <p:ext uri="{BB962C8B-B14F-4D97-AF65-F5344CB8AC3E}">
        <p14:creationId xmlns:p14="http://schemas.microsoft.com/office/powerpoint/2010/main" val="7420000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1F87D-CDA2-D24B-9B61-D34DC2696E57}"/>
              </a:ext>
            </a:extLst>
          </p:cNvPr>
          <p:cNvSpPr>
            <a:spLocks noGrp="1"/>
          </p:cNvSpPr>
          <p:nvPr>
            <p:ph type="title"/>
          </p:nvPr>
        </p:nvSpPr>
        <p:spPr>
          <a:xfrm>
            <a:off x="4542504" y="1"/>
            <a:ext cx="3657600" cy="545689"/>
          </a:xfrm>
        </p:spPr>
        <p:txBody>
          <a:bodyPr>
            <a:normAutofit/>
          </a:bodyPr>
          <a:lstStyle/>
          <a:p>
            <a:r>
              <a:rPr lang="en-US" sz="2800" b="1" dirty="0"/>
              <a:t>AIM OF THE CAMPAIGN </a:t>
            </a:r>
            <a:endParaRPr lang="en-IN" sz="2800" b="1" dirty="0"/>
          </a:p>
        </p:txBody>
      </p:sp>
      <p:sp>
        <p:nvSpPr>
          <p:cNvPr id="3" name="Content Placeholder 2">
            <a:extLst>
              <a:ext uri="{FF2B5EF4-FFF2-40B4-BE49-F238E27FC236}">
                <a16:creationId xmlns:a16="http://schemas.microsoft.com/office/drawing/2014/main" id="{AE749793-85E6-3670-BD01-C4535EE1952C}"/>
              </a:ext>
            </a:extLst>
          </p:cNvPr>
          <p:cNvSpPr>
            <a:spLocks noGrp="1"/>
          </p:cNvSpPr>
          <p:nvPr>
            <p:ph idx="1"/>
          </p:nvPr>
        </p:nvSpPr>
        <p:spPr>
          <a:xfrm>
            <a:off x="0" y="545690"/>
            <a:ext cx="12192000" cy="6312309"/>
          </a:xfrm>
        </p:spPr>
        <p:txBody>
          <a:bodyPr>
            <a:normAutofit/>
          </a:bodyPr>
          <a:lstStyle/>
          <a:p>
            <a:pPr marL="0" indent="0">
              <a:buNone/>
            </a:pPr>
            <a:r>
              <a:rPr lang="en-US" sz="2000" dirty="0"/>
              <a:t>. To encourage more children and young people to take part in regular physical activity</a:t>
            </a:r>
          </a:p>
          <a:p>
            <a:pPr marL="0" indent="0">
              <a:buNone/>
            </a:pPr>
            <a:r>
              <a:rPr lang="en-US" sz="2000" dirty="0"/>
              <a:t>. To improve children’s physical health, wellbeing and fitness through sport</a:t>
            </a:r>
          </a:p>
          <a:p>
            <a:pPr marL="0" indent="0">
              <a:buNone/>
            </a:pPr>
            <a:r>
              <a:rPr lang="en-US" sz="2000" dirty="0"/>
              <a:t>. To develop teamwork, leadership, and confidence through sporting activities</a:t>
            </a:r>
            <a:r>
              <a:rPr lang="en-GB" sz="2000" dirty="0"/>
              <a:t>(Hatton, 2023)</a:t>
            </a:r>
            <a:endParaRPr lang="en-US" sz="2000" dirty="0"/>
          </a:p>
          <a:p>
            <a:pPr marL="0" indent="0">
              <a:buNone/>
            </a:pPr>
            <a:r>
              <a:rPr lang="en-US" sz="2000" dirty="0"/>
              <a:t>. To provide inclusive  sporting opportunities for children of all abilities</a:t>
            </a:r>
          </a:p>
          <a:p>
            <a:pPr marL="0" indent="0">
              <a:buNone/>
            </a:pPr>
            <a:r>
              <a:rPr lang="en-US" sz="2000" dirty="0"/>
              <a:t>. To inspire lifelong participation in sport and active lifestyle (School games, 2024) </a:t>
            </a:r>
          </a:p>
          <a:p>
            <a:pPr marL="0" indent="0">
              <a:buNone/>
            </a:pPr>
            <a:endParaRPr lang="en-IN" sz="2000" dirty="0"/>
          </a:p>
        </p:txBody>
      </p:sp>
    </p:spTree>
    <p:extLst>
      <p:ext uri="{BB962C8B-B14F-4D97-AF65-F5344CB8AC3E}">
        <p14:creationId xmlns:p14="http://schemas.microsoft.com/office/powerpoint/2010/main" val="4750459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2A534-9D22-FDBC-052A-A6E7C41D69A4}"/>
              </a:ext>
            </a:extLst>
          </p:cNvPr>
          <p:cNvSpPr>
            <a:spLocks noGrp="1"/>
          </p:cNvSpPr>
          <p:nvPr>
            <p:ph type="title"/>
          </p:nvPr>
        </p:nvSpPr>
        <p:spPr>
          <a:xfrm>
            <a:off x="4666593" y="1"/>
            <a:ext cx="2601309" cy="898634"/>
          </a:xfrm>
        </p:spPr>
        <p:txBody>
          <a:bodyPr>
            <a:normAutofit/>
          </a:bodyPr>
          <a:lstStyle/>
          <a:p>
            <a:r>
              <a:rPr lang="en-US" sz="2800" b="1" dirty="0"/>
              <a:t>LOCAL</a:t>
            </a:r>
            <a:r>
              <a:rPr lang="en-US" sz="2800" dirty="0"/>
              <a:t> </a:t>
            </a:r>
            <a:r>
              <a:rPr lang="en-US" sz="2800" b="1" dirty="0"/>
              <a:t>PARNTER</a:t>
            </a:r>
            <a:r>
              <a:rPr lang="en-US" sz="2800" dirty="0"/>
              <a:t>            </a:t>
            </a:r>
            <a:endParaRPr lang="en-IN" sz="2800" dirty="0"/>
          </a:p>
        </p:txBody>
      </p:sp>
      <p:sp>
        <p:nvSpPr>
          <p:cNvPr id="3" name="Content Placeholder 2">
            <a:extLst>
              <a:ext uri="{FF2B5EF4-FFF2-40B4-BE49-F238E27FC236}">
                <a16:creationId xmlns:a16="http://schemas.microsoft.com/office/drawing/2014/main" id="{1C9653D4-2B7E-1770-D01C-63999E44B0D7}"/>
              </a:ext>
            </a:extLst>
          </p:cNvPr>
          <p:cNvSpPr>
            <a:spLocks noGrp="1"/>
          </p:cNvSpPr>
          <p:nvPr>
            <p:ph idx="1"/>
          </p:nvPr>
        </p:nvSpPr>
        <p:spPr>
          <a:xfrm>
            <a:off x="0" y="740979"/>
            <a:ext cx="12192000" cy="6117020"/>
          </a:xfrm>
        </p:spPr>
        <p:txBody>
          <a:bodyPr>
            <a:normAutofit/>
          </a:bodyPr>
          <a:lstStyle/>
          <a:p>
            <a:pPr marL="0" indent="0">
              <a:buNone/>
            </a:pPr>
            <a:r>
              <a:rPr lang="en-US" sz="2000" dirty="0"/>
              <a:t>ORGANISATION NAME  : THE ACTIVE WELLBEING SOCIETY </a:t>
            </a:r>
          </a:p>
          <a:p>
            <a:pPr marL="0" indent="0">
              <a:buNone/>
            </a:pPr>
            <a:r>
              <a:rPr lang="en-US" sz="2000" dirty="0"/>
              <a:t>LOGO </a:t>
            </a:r>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r>
              <a:rPr lang="en-US" sz="2000" dirty="0"/>
              <a:t>WHAT DOES ORGANISATION DOES:</a:t>
            </a:r>
          </a:p>
          <a:p>
            <a:pPr marL="0" indent="0">
              <a:buNone/>
            </a:pPr>
            <a:r>
              <a:rPr lang="en-US" sz="2000" dirty="0"/>
              <a:t>      This organization helps people live healthier live by running free community activities. They support local people through healthy eating projects, exercise programs, and social prescribing services. </a:t>
            </a:r>
            <a:r>
              <a:rPr lang="en-GB" sz="2000" dirty="0"/>
              <a:t>(</a:t>
            </a:r>
            <a:r>
              <a:rPr lang="en-GB" sz="2000" dirty="0" err="1"/>
              <a:t>Ozaltin</a:t>
            </a:r>
            <a:r>
              <a:rPr lang="en-GB" sz="2000" dirty="0"/>
              <a:t>, 2012)</a:t>
            </a:r>
            <a:endParaRPr lang="en-US" sz="2000" dirty="0"/>
          </a:p>
          <a:p>
            <a:pPr marL="0" indent="0">
              <a:buNone/>
            </a:pPr>
            <a:endParaRPr lang="en-IN" sz="1800" dirty="0"/>
          </a:p>
        </p:txBody>
      </p:sp>
      <p:pic>
        <p:nvPicPr>
          <p:cNvPr id="5" name="Picture 4">
            <a:extLst>
              <a:ext uri="{FF2B5EF4-FFF2-40B4-BE49-F238E27FC236}">
                <a16:creationId xmlns:a16="http://schemas.microsoft.com/office/drawing/2014/main" id="{F6C45998-C2C6-0260-D686-9D28422A311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52899" y="1799303"/>
            <a:ext cx="4666635" cy="3333136"/>
          </a:xfrm>
          <a:prstGeom prst="rect">
            <a:avLst/>
          </a:prstGeom>
        </p:spPr>
      </p:pic>
    </p:spTree>
    <p:extLst>
      <p:ext uri="{BB962C8B-B14F-4D97-AF65-F5344CB8AC3E}">
        <p14:creationId xmlns:p14="http://schemas.microsoft.com/office/powerpoint/2010/main" val="30393771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60634-1A4A-35F7-58E5-24482BC87650}"/>
              </a:ext>
            </a:extLst>
          </p:cNvPr>
          <p:cNvSpPr>
            <a:spLocks noGrp="1"/>
          </p:cNvSpPr>
          <p:nvPr>
            <p:ph type="title"/>
          </p:nvPr>
        </p:nvSpPr>
        <p:spPr>
          <a:xfrm>
            <a:off x="4365523" y="1"/>
            <a:ext cx="3510116" cy="575186"/>
          </a:xfrm>
        </p:spPr>
        <p:txBody>
          <a:bodyPr>
            <a:normAutofit/>
          </a:bodyPr>
          <a:lstStyle/>
          <a:p>
            <a:r>
              <a:rPr lang="en-US" sz="2800" b="1" dirty="0"/>
              <a:t>AIM OF THE CAMPAIGN</a:t>
            </a:r>
            <a:endParaRPr lang="en-IN" sz="2800" b="1" dirty="0"/>
          </a:p>
        </p:txBody>
      </p:sp>
      <p:sp>
        <p:nvSpPr>
          <p:cNvPr id="3" name="Content Placeholder 2">
            <a:extLst>
              <a:ext uri="{FF2B5EF4-FFF2-40B4-BE49-F238E27FC236}">
                <a16:creationId xmlns:a16="http://schemas.microsoft.com/office/drawing/2014/main" id="{A4BA1637-5FFB-B600-C3A4-33CCB8EEF961}"/>
              </a:ext>
            </a:extLst>
          </p:cNvPr>
          <p:cNvSpPr>
            <a:spLocks noGrp="1"/>
          </p:cNvSpPr>
          <p:nvPr>
            <p:ph idx="1"/>
          </p:nvPr>
        </p:nvSpPr>
        <p:spPr>
          <a:xfrm>
            <a:off x="0" y="575187"/>
            <a:ext cx="12192000" cy="6282812"/>
          </a:xfrm>
        </p:spPr>
        <p:txBody>
          <a:bodyPr>
            <a:normAutofit/>
          </a:bodyPr>
          <a:lstStyle/>
          <a:p>
            <a:pPr marL="0" indent="0">
              <a:buNone/>
            </a:pPr>
            <a:r>
              <a:rPr lang="en-US" sz="2000" dirty="0"/>
              <a:t>. Reduce inequality I co  unities</a:t>
            </a:r>
          </a:p>
          <a:p>
            <a:pPr marL="0" indent="0">
              <a:buNone/>
            </a:pPr>
            <a:r>
              <a:rPr lang="en-US" sz="2000" dirty="0"/>
              <a:t>. Help people live healthier, happier, and more active lives</a:t>
            </a:r>
          </a:p>
          <a:p>
            <a:pPr marL="0" indent="0">
              <a:buNone/>
            </a:pPr>
            <a:r>
              <a:rPr lang="en-US" sz="2000" dirty="0"/>
              <a:t>. Encourage physical activity and wellbeing</a:t>
            </a:r>
          </a:p>
          <a:p>
            <a:pPr marL="0" indent="0">
              <a:buNone/>
            </a:pPr>
            <a:r>
              <a:rPr lang="en-US" sz="2000" dirty="0"/>
              <a:t>. Support healthy eating and environment projects</a:t>
            </a:r>
          </a:p>
          <a:p>
            <a:pPr marL="0" indent="0">
              <a:buNone/>
            </a:pPr>
            <a:r>
              <a:rPr lang="en-US" sz="2000" dirty="0"/>
              <a:t>. Build stronger and more connected communities</a:t>
            </a:r>
          </a:p>
          <a:p>
            <a:pPr marL="0" indent="0">
              <a:buNone/>
            </a:pPr>
            <a:r>
              <a:rPr lang="en-US" sz="2000" dirty="0"/>
              <a:t>. Give local people the power to create positive change</a:t>
            </a:r>
          </a:p>
          <a:p>
            <a:pPr marL="0" indent="0">
              <a:buNone/>
            </a:pPr>
            <a:r>
              <a:rPr lang="en-US" sz="2000" dirty="0"/>
              <a:t>. Work with organization to improve services and policies (The Active Wellbeing Society, 2025)</a:t>
            </a:r>
            <a:endParaRPr lang="en-IN" sz="2000" dirty="0"/>
          </a:p>
        </p:txBody>
      </p:sp>
    </p:spTree>
    <p:extLst>
      <p:ext uri="{BB962C8B-B14F-4D97-AF65-F5344CB8AC3E}">
        <p14:creationId xmlns:p14="http://schemas.microsoft.com/office/powerpoint/2010/main" val="24424248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F83BF-68E6-DAD5-65F4-044124A1AB4A}"/>
              </a:ext>
            </a:extLst>
          </p:cNvPr>
          <p:cNvSpPr>
            <a:spLocks noGrp="1"/>
          </p:cNvSpPr>
          <p:nvPr>
            <p:ph type="title"/>
          </p:nvPr>
        </p:nvSpPr>
        <p:spPr>
          <a:xfrm>
            <a:off x="3937819" y="1"/>
            <a:ext cx="3996813" cy="545690"/>
          </a:xfrm>
        </p:spPr>
        <p:txBody>
          <a:bodyPr>
            <a:normAutofit/>
          </a:bodyPr>
          <a:lstStyle/>
          <a:p>
            <a:r>
              <a:rPr lang="en-US" sz="2800" b="1" dirty="0"/>
              <a:t>TRAVEL SMART CAMPAIGN </a:t>
            </a:r>
            <a:endParaRPr lang="en-IN" sz="2800" b="1" dirty="0"/>
          </a:p>
        </p:txBody>
      </p:sp>
      <p:sp>
        <p:nvSpPr>
          <p:cNvPr id="3" name="Content Placeholder 2">
            <a:extLst>
              <a:ext uri="{FF2B5EF4-FFF2-40B4-BE49-F238E27FC236}">
                <a16:creationId xmlns:a16="http://schemas.microsoft.com/office/drawing/2014/main" id="{F2F23B97-9AAC-00B5-F79F-EF661EAFF05A}"/>
              </a:ext>
            </a:extLst>
          </p:cNvPr>
          <p:cNvSpPr>
            <a:spLocks noGrp="1"/>
          </p:cNvSpPr>
          <p:nvPr>
            <p:ph idx="1"/>
          </p:nvPr>
        </p:nvSpPr>
        <p:spPr>
          <a:xfrm>
            <a:off x="0" y="545691"/>
            <a:ext cx="12192000" cy="6312308"/>
          </a:xfrm>
        </p:spPr>
        <p:txBody>
          <a:bodyPr>
            <a:normAutofit/>
          </a:bodyPr>
          <a:lstStyle/>
          <a:p>
            <a:pPr marL="0" indent="0">
              <a:buNone/>
            </a:pPr>
            <a:r>
              <a:rPr lang="en-US" sz="2000" dirty="0"/>
              <a:t>ORGANISATION NAME: TRAVEL SMART CAMPAIGN BIRMINGHAM </a:t>
            </a:r>
          </a:p>
          <a:p>
            <a:pPr marL="0" indent="0">
              <a:buNone/>
            </a:pPr>
            <a:r>
              <a:rPr lang="en-US" sz="2000" dirty="0"/>
              <a:t>LOGO </a:t>
            </a:r>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r>
              <a:rPr lang="en-US" sz="2000" dirty="0"/>
              <a:t>WHAT OF THE ORGANISATION DOES: </a:t>
            </a:r>
          </a:p>
          <a:p>
            <a:pPr marL="0" indent="0">
              <a:buNone/>
            </a:pPr>
            <a:r>
              <a:rPr lang="en-US" sz="2000" dirty="0"/>
              <a:t>    The Smart campaign Birmingham is a targeted social marketing initiative commissioned by Birmingham city council to promote safe, healthy, and active mobility. (City Council 2023) </a:t>
            </a:r>
            <a:endParaRPr lang="en-IN" sz="2000" dirty="0"/>
          </a:p>
        </p:txBody>
      </p:sp>
      <p:pic>
        <p:nvPicPr>
          <p:cNvPr id="5" name="Picture 4">
            <a:extLst>
              <a:ext uri="{FF2B5EF4-FFF2-40B4-BE49-F238E27FC236}">
                <a16:creationId xmlns:a16="http://schemas.microsoft.com/office/drawing/2014/main" id="{D5CE3979-3EF3-72A7-8D7D-42B40D541A4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37819" y="1091381"/>
            <a:ext cx="4866967" cy="4513006"/>
          </a:xfrm>
          <a:prstGeom prst="rect">
            <a:avLst/>
          </a:prstGeom>
        </p:spPr>
      </p:pic>
    </p:spTree>
    <p:extLst>
      <p:ext uri="{BB962C8B-B14F-4D97-AF65-F5344CB8AC3E}">
        <p14:creationId xmlns:p14="http://schemas.microsoft.com/office/powerpoint/2010/main" val="37340310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F734B-AD6E-8032-B732-D56AC9D22CC3}"/>
              </a:ext>
            </a:extLst>
          </p:cNvPr>
          <p:cNvSpPr>
            <a:spLocks noGrp="1"/>
          </p:cNvSpPr>
          <p:nvPr>
            <p:ph type="title"/>
          </p:nvPr>
        </p:nvSpPr>
        <p:spPr>
          <a:xfrm>
            <a:off x="4159045" y="1"/>
            <a:ext cx="3583858" cy="486696"/>
          </a:xfrm>
        </p:spPr>
        <p:txBody>
          <a:bodyPr>
            <a:normAutofit/>
          </a:bodyPr>
          <a:lstStyle/>
          <a:p>
            <a:r>
              <a:rPr lang="en-US" sz="2800" b="1" dirty="0"/>
              <a:t>AIM OF THE CAMPAIGN </a:t>
            </a:r>
            <a:endParaRPr lang="en-IN" sz="2800" b="1" dirty="0"/>
          </a:p>
        </p:txBody>
      </p:sp>
      <p:sp>
        <p:nvSpPr>
          <p:cNvPr id="3" name="Content Placeholder 2">
            <a:extLst>
              <a:ext uri="{FF2B5EF4-FFF2-40B4-BE49-F238E27FC236}">
                <a16:creationId xmlns:a16="http://schemas.microsoft.com/office/drawing/2014/main" id="{D3DA113C-D211-5C7F-929C-A08D182F9A29}"/>
              </a:ext>
            </a:extLst>
          </p:cNvPr>
          <p:cNvSpPr>
            <a:spLocks noGrp="1"/>
          </p:cNvSpPr>
          <p:nvPr>
            <p:ph idx="1"/>
          </p:nvPr>
        </p:nvSpPr>
        <p:spPr>
          <a:xfrm>
            <a:off x="0" y="486697"/>
            <a:ext cx="12192000" cy="6371302"/>
          </a:xfrm>
        </p:spPr>
        <p:txBody>
          <a:bodyPr>
            <a:normAutofit/>
          </a:bodyPr>
          <a:lstStyle/>
          <a:p>
            <a:pPr marL="0" indent="0">
              <a:buNone/>
            </a:pPr>
            <a:r>
              <a:rPr lang="en-US" sz="2000" dirty="0"/>
              <a:t>. To improve the health and wellbeing of children and young people through active travel.</a:t>
            </a:r>
          </a:p>
          <a:p>
            <a:pPr marL="0" indent="0">
              <a:buNone/>
            </a:pPr>
            <a:r>
              <a:rPr lang="en-US" sz="2000" dirty="0"/>
              <a:t>. To encourage lifelong healthy habits such as walking and cycling.</a:t>
            </a:r>
          </a:p>
          <a:p>
            <a:pPr marL="0" indent="0">
              <a:buNone/>
            </a:pPr>
            <a:r>
              <a:rPr lang="en-US" sz="2000" dirty="0"/>
              <a:t>. To create safer and more sustainable communities by reducing car use.</a:t>
            </a:r>
          </a:p>
          <a:p>
            <a:pPr marL="0" indent="0">
              <a:buNone/>
            </a:pPr>
            <a:r>
              <a:rPr lang="en-US" sz="2000" dirty="0"/>
              <a:t>. To increase [physical activity levels among children and families.</a:t>
            </a:r>
          </a:p>
          <a:p>
            <a:pPr marL="0" indent="0">
              <a:buNone/>
            </a:pPr>
            <a:r>
              <a:rPr lang="en-US" sz="2000" dirty="0"/>
              <a:t>. To support environment sustainability by promoting  greener ways of traveling.(Living Streets, 2024)</a:t>
            </a:r>
          </a:p>
          <a:p>
            <a:pPr marL="0" indent="0">
              <a:buNone/>
            </a:pPr>
            <a:endParaRPr lang="en-US" sz="2000" dirty="0"/>
          </a:p>
          <a:p>
            <a:pPr marL="0" indent="0">
              <a:buNone/>
            </a:pPr>
            <a:endParaRPr lang="en-US" sz="2000" dirty="0"/>
          </a:p>
          <a:p>
            <a:pPr marL="0" indent="0">
              <a:buNone/>
            </a:pPr>
            <a:r>
              <a:rPr lang="en-US" sz="2000" dirty="0"/>
              <a:t> </a:t>
            </a:r>
          </a:p>
          <a:p>
            <a:pPr marL="0" indent="0">
              <a:buNone/>
            </a:pPr>
            <a:endParaRPr lang="en-IN" sz="2000" dirty="0"/>
          </a:p>
        </p:txBody>
      </p:sp>
    </p:spTree>
    <p:extLst>
      <p:ext uri="{BB962C8B-B14F-4D97-AF65-F5344CB8AC3E}">
        <p14:creationId xmlns:p14="http://schemas.microsoft.com/office/powerpoint/2010/main" val="14318666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AD097-0D36-8886-C2AE-F34983FFEE61}"/>
              </a:ext>
            </a:extLst>
          </p:cNvPr>
          <p:cNvSpPr>
            <a:spLocks noGrp="1"/>
          </p:cNvSpPr>
          <p:nvPr>
            <p:ph type="title"/>
          </p:nvPr>
        </p:nvSpPr>
        <p:spPr>
          <a:xfrm>
            <a:off x="3598606" y="1"/>
            <a:ext cx="5220929" cy="681036"/>
          </a:xfrm>
        </p:spPr>
        <p:txBody>
          <a:bodyPr>
            <a:normAutofit fontScale="90000"/>
          </a:bodyPr>
          <a:lstStyle/>
          <a:p>
            <a:r>
              <a:rPr lang="en-US" sz="2800" b="1" dirty="0"/>
              <a:t>BIRMINGHAM</a:t>
            </a:r>
            <a:r>
              <a:rPr lang="en-US" b="1" dirty="0"/>
              <a:t> </a:t>
            </a:r>
            <a:r>
              <a:rPr lang="en-US" sz="2800" b="1" dirty="0"/>
              <a:t>ACTIVE CITY PANTERSHIP </a:t>
            </a:r>
            <a:endParaRPr lang="en-IN" sz="2800" b="1" dirty="0"/>
          </a:p>
        </p:txBody>
      </p:sp>
      <p:sp>
        <p:nvSpPr>
          <p:cNvPr id="3" name="Content Placeholder 2">
            <a:extLst>
              <a:ext uri="{FF2B5EF4-FFF2-40B4-BE49-F238E27FC236}">
                <a16:creationId xmlns:a16="http://schemas.microsoft.com/office/drawing/2014/main" id="{5E9D902F-C2C9-E899-C511-B46E8912222C}"/>
              </a:ext>
            </a:extLst>
          </p:cNvPr>
          <p:cNvSpPr>
            <a:spLocks noGrp="1"/>
          </p:cNvSpPr>
          <p:nvPr>
            <p:ph idx="1"/>
          </p:nvPr>
        </p:nvSpPr>
        <p:spPr>
          <a:xfrm>
            <a:off x="0" y="681037"/>
            <a:ext cx="12192000" cy="6176961"/>
          </a:xfrm>
        </p:spPr>
        <p:txBody>
          <a:bodyPr>
            <a:normAutofit/>
          </a:bodyPr>
          <a:lstStyle/>
          <a:p>
            <a:pPr marL="0" indent="0">
              <a:buNone/>
            </a:pPr>
            <a:r>
              <a:rPr lang="en-US" sz="2000" dirty="0"/>
              <a:t>ORGANISATION NAME: BIRMINGHAM ACTIVE CITY PANTERSHIP</a:t>
            </a:r>
          </a:p>
          <a:p>
            <a:pPr marL="0" indent="0">
              <a:buNone/>
            </a:pPr>
            <a:r>
              <a:rPr lang="en-US" sz="2000" dirty="0"/>
              <a:t>LOGO</a:t>
            </a:r>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endParaRPr lang="en-IN" sz="2000" dirty="0"/>
          </a:p>
          <a:p>
            <a:pPr marL="0" indent="0">
              <a:buNone/>
            </a:pPr>
            <a:endParaRPr lang="en-IN" sz="2000" dirty="0"/>
          </a:p>
          <a:p>
            <a:pPr marL="0" indent="0">
              <a:buNone/>
            </a:pPr>
            <a:endParaRPr lang="en-IN" sz="2000" dirty="0"/>
          </a:p>
          <a:p>
            <a:pPr marL="0" indent="0">
              <a:buNone/>
            </a:pPr>
            <a:r>
              <a:rPr lang="en-IN" sz="2000" dirty="0"/>
              <a:t>WHAT THE  ORGANSATION DOES: The active Birmingham Strategic Partnership helps people become more active and healthy. For children aged 8-10, it supports opportunities to take part in sport, play and physical activities in schools and local communities.   (Sport Birmingham, 2024)</a:t>
            </a:r>
          </a:p>
          <a:p>
            <a:pPr marL="0" indent="0">
              <a:buNone/>
            </a:pPr>
            <a:endParaRPr lang="en-US" sz="2000" dirty="0"/>
          </a:p>
        </p:txBody>
      </p:sp>
      <p:pic>
        <p:nvPicPr>
          <p:cNvPr id="5" name="Picture 4">
            <a:extLst>
              <a:ext uri="{FF2B5EF4-FFF2-40B4-BE49-F238E27FC236}">
                <a16:creationId xmlns:a16="http://schemas.microsoft.com/office/drawing/2014/main" id="{ABC94B1B-8B9C-5078-3657-12A2FA0888B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85303" y="1362074"/>
            <a:ext cx="4734231" cy="3386908"/>
          </a:xfrm>
          <a:prstGeom prst="rect">
            <a:avLst/>
          </a:prstGeom>
        </p:spPr>
      </p:pic>
    </p:spTree>
    <p:extLst>
      <p:ext uri="{BB962C8B-B14F-4D97-AF65-F5344CB8AC3E}">
        <p14:creationId xmlns:p14="http://schemas.microsoft.com/office/powerpoint/2010/main" val="19527590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4B91B-F02D-A242-01E9-EFCF3CFFFF5E}"/>
              </a:ext>
            </a:extLst>
          </p:cNvPr>
          <p:cNvSpPr>
            <a:spLocks noGrp="1"/>
          </p:cNvSpPr>
          <p:nvPr>
            <p:ph type="title"/>
          </p:nvPr>
        </p:nvSpPr>
        <p:spPr>
          <a:xfrm>
            <a:off x="4336026" y="1"/>
            <a:ext cx="3554362" cy="681036"/>
          </a:xfrm>
        </p:spPr>
        <p:txBody>
          <a:bodyPr>
            <a:normAutofit/>
          </a:bodyPr>
          <a:lstStyle/>
          <a:p>
            <a:r>
              <a:rPr lang="en-US" sz="2800" b="1" dirty="0"/>
              <a:t>AIM OF THE CAMPAIGN </a:t>
            </a:r>
            <a:endParaRPr lang="en-IN" sz="2800" b="1" dirty="0"/>
          </a:p>
        </p:txBody>
      </p:sp>
      <p:sp>
        <p:nvSpPr>
          <p:cNvPr id="3" name="Content Placeholder 2">
            <a:extLst>
              <a:ext uri="{FF2B5EF4-FFF2-40B4-BE49-F238E27FC236}">
                <a16:creationId xmlns:a16="http://schemas.microsoft.com/office/drawing/2014/main" id="{8FCC2359-7414-C04A-C18C-C35DAB80102E}"/>
              </a:ext>
            </a:extLst>
          </p:cNvPr>
          <p:cNvSpPr>
            <a:spLocks noGrp="1"/>
          </p:cNvSpPr>
          <p:nvPr>
            <p:ph idx="1"/>
          </p:nvPr>
        </p:nvSpPr>
        <p:spPr>
          <a:xfrm>
            <a:off x="0" y="575187"/>
            <a:ext cx="12192000" cy="6282812"/>
          </a:xfrm>
        </p:spPr>
        <p:txBody>
          <a:bodyPr>
            <a:normAutofit/>
          </a:bodyPr>
          <a:lstStyle/>
          <a:p>
            <a:pPr marL="0" indent="0">
              <a:buNone/>
            </a:pPr>
            <a:r>
              <a:rPr lang="en-US" sz="2000" dirty="0"/>
              <a:t>. Increase physical activity levels across Birmingham</a:t>
            </a:r>
          </a:p>
          <a:p>
            <a:pPr marL="0" indent="0">
              <a:buNone/>
            </a:pPr>
            <a:r>
              <a:rPr lang="en-US" sz="2000" dirty="0"/>
              <a:t>. Improve health and wellbeing for children and families</a:t>
            </a:r>
          </a:p>
          <a:p>
            <a:pPr marL="0" indent="0">
              <a:buNone/>
            </a:pPr>
            <a:r>
              <a:rPr lang="en-US" sz="2000" dirty="0"/>
              <a:t>. Encourage active lifestyle from a young age</a:t>
            </a:r>
          </a:p>
          <a:p>
            <a:pPr marL="0" indent="0">
              <a:buNone/>
            </a:pPr>
            <a:r>
              <a:rPr lang="en-US" sz="2000" dirty="0"/>
              <a:t>. Reduce barriers that stop people taking part in physical activity</a:t>
            </a:r>
          </a:p>
          <a:p>
            <a:pPr marL="0" indent="0">
              <a:buNone/>
            </a:pPr>
            <a:r>
              <a:rPr lang="en-US" sz="2000" dirty="0"/>
              <a:t>. Create more opportunities for sport, play and exercise in local communities(Birmingham City Council, 2024)</a:t>
            </a:r>
          </a:p>
          <a:p>
            <a:pPr marL="0" indent="0">
              <a:buNone/>
            </a:pPr>
            <a:endParaRPr lang="en-US" sz="2000" dirty="0"/>
          </a:p>
          <a:p>
            <a:pPr marL="0" indent="0">
              <a:buNone/>
            </a:pPr>
            <a:endParaRPr lang="en-US" sz="2000" dirty="0"/>
          </a:p>
          <a:p>
            <a:pPr marL="0" indent="0">
              <a:buNone/>
            </a:pPr>
            <a:endParaRPr lang="en-US" sz="2000" dirty="0"/>
          </a:p>
          <a:p>
            <a:pPr marL="0" indent="0">
              <a:buNone/>
            </a:pPr>
            <a:r>
              <a:rPr lang="en-US" sz="2000" dirty="0"/>
              <a:t> </a:t>
            </a:r>
            <a:endParaRPr lang="en-IN" sz="2000" dirty="0"/>
          </a:p>
        </p:txBody>
      </p:sp>
    </p:spTree>
    <p:extLst>
      <p:ext uri="{BB962C8B-B14F-4D97-AF65-F5344CB8AC3E}">
        <p14:creationId xmlns:p14="http://schemas.microsoft.com/office/powerpoint/2010/main" val="5520036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AD473-7D6B-FAE7-101C-4A7CA0163C96}"/>
              </a:ext>
            </a:extLst>
          </p:cNvPr>
          <p:cNvSpPr>
            <a:spLocks noGrp="1"/>
          </p:cNvSpPr>
          <p:nvPr>
            <p:ph type="title"/>
          </p:nvPr>
        </p:nvSpPr>
        <p:spPr>
          <a:xfrm>
            <a:off x="4572006" y="0"/>
            <a:ext cx="2212252" cy="681037"/>
          </a:xfrm>
        </p:spPr>
        <p:txBody>
          <a:bodyPr>
            <a:normAutofit/>
          </a:bodyPr>
          <a:lstStyle/>
          <a:p>
            <a:r>
              <a:rPr lang="en-US" sz="2800" b="1" dirty="0"/>
              <a:t>RESOURRCES</a:t>
            </a:r>
            <a:r>
              <a:rPr lang="en-US" sz="2400" dirty="0"/>
              <a:t>     </a:t>
            </a:r>
            <a:endParaRPr lang="en-IN" sz="2400" dirty="0"/>
          </a:p>
        </p:txBody>
      </p:sp>
      <p:sp>
        <p:nvSpPr>
          <p:cNvPr id="3" name="Content Placeholder 2">
            <a:extLst>
              <a:ext uri="{FF2B5EF4-FFF2-40B4-BE49-F238E27FC236}">
                <a16:creationId xmlns:a16="http://schemas.microsoft.com/office/drawing/2014/main" id="{8E824C43-9575-8D90-A610-1A908808D6F5}"/>
              </a:ext>
            </a:extLst>
          </p:cNvPr>
          <p:cNvSpPr>
            <a:spLocks noGrp="1"/>
          </p:cNvSpPr>
          <p:nvPr>
            <p:ph idx="1"/>
          </p:nvPr>
        </p:nvSpPr>
        <p:spPr>
          <a:xfrm>
            <a:off x="0" y="520262"/>
            <a:ext cx="12192000" cy="6337737"/>
          </a:xfrm>
        </p:spPr>
        <p:txBody>
          <a:bodyPr>
            <a:normAutofit/>
          </a:bodyPr>
          <a:lstStyle/>
          <a:p>
            <a:pPr marL="0" indent="0">
              <a:buNone/>
            </a:pPr>
            <a:endParaRPr lang="en-US" sz="1800" dirty="0"/>
          </a:p>
          <a:p>
            <a:pPr marL="0" indent="0">
              <a:buNone/>
            </a:pPr>
            <a:r>
              <a:rPr lang="en-US" sz="1800" dirty="0"/>
              <a:t>The resources used in other physical activity campaigns that I can use in my campaign include </a:t>
            </a:r>
            <a:r>
              <a:rPr lang="en-US" sz="1800" b="1" dirty="0"/>
              <a:t>posters, leaflets, social media posts, videos, and school activities. </a:t>
            </a:r>
            <a:r>
              <a:rPr lang="en-US" sz="1800" dirty="0"/>
              <a:t>These resources help children learn about the benefits of exercise in a fun and easy way. I can also use </a:t>
            </a:r>
            <a:r>
              <a:rPr lang="en-US" sz="1800" b="1" dirty="0"/>
              <a:t>games, exercise challenges and reward charts </a:t>
            </a:r>
            <a:r>
              <a:rPr lang="en-US" sz="1800" dirty="0"/>
              <a:t>to encourage children aged 8-10 to be more active into the physical exercise that help into the more active in to the day to day life activities.</a:t>
            </a:r>
          </a:p>
          <a:p>
            <a:pPr marL="0" indent="0">
              <a:buNone/>
            </a:pPr>
            <a:endParaRPr lang="en-US" sz="1800" dirty="0"/>
          </a:p>
          <a:p>
            <a:pPr marL="0" indent="0">
              <a:buNone/>
            </a:pPr>
            <a:endParaRPr lang="en-US" sz="1800" dirty="0"/>
          </a:p>
          <a:p>
            <a:pPr marL="0" indent="0">
              <a:buNone/>
            </a:pPr>
            <a:endParaRPr lang="en-US" sz="1800" dirty="0"/>
          </a:p>
          <a:p>
            <a:pPr marL="0" indent="0">
              <a:buNone/>
            </a:pPr>
            <a:r>
              <a:rPr lang="en-US" sz="1800" dirty="0"/>
              <a:t> </a:t>
            </a:r>
            <a:endParaRPr lang="en-IN" sz="1800" dirty="0"/>
          </a:p>
        </p:txBody>
      </p:sp>
      <p:pic>
        <p:nvPicPr>
          <p:cNvPr id="5" name="Picture 4">
            <a:extLst>
              <a:ext uri="{FF2B5EF4-FFF2-40B4-BE49-F238E27FC236}">
                <a16:creationId xmlns:a16="http://schemas.microsoft.com/office/drawing/2014/main" id="{8F89B7F1-367C-FDAC-9894-FEAD61B440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98606" y="2079523"/>
            <a:ext cx="5442155" cy="4586747"/>
          </a:xfrm>
          <a:prstGeom prst="rect">
            <a:avLst/>
          </a:prstGeom>
        </p:spPr>
      </p:pic>
    </p:spTree>
    <p:extLst>
      <p:ext uri="{BB962C8B-B14F-4D97-AF65-F5344CB8AC3E}">
        <p14:creationId xmlns:p14="http://schemas.microsoft.com/office/powerpoint/2010/main" val="42644049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3DD7878-2438-1E04-9A6E-E752A672CFF2}"/>
              </a:ext>
            </a:extLst>
          </p:cNvPr>
          <p:cNvSpPr txBox="1"/>
          <p:nvPr/>
        </p:nvSpPr>
        <p:spPr>
          <a:xfrm>
            <a:off x="377190" y="217170"/>
            <a:ext cx="10664190" cy="5909310"/>
          </a:xfrm>
          <a:prstGeom prst="rect">
            <a:avLst/>
          </a:prstGeom>
          <a:noFill/>
        </p:spPr>
        <p:txBody>
          <a:bodyPr wrap="square" rtlCol="0">
            <a:spAutoFit/>
          </a:bodyPr>
          <a:lstStyle/>
          <a:p>
            <a:r>
              <a:rPr lang="en-GB" dirty="0">
                <a:solidFill>
                  <a:srgbClr val="2C3E50"/>
                </a:solidFill>
                <a:latin typeface="Calibri" panose="020F0502020204030204" pitchFamily="34" charset="0"/>
              </a:rPr>
              <a:t>Encourage Your Child to Be Physically Active. (2021). </a:t>
            </a:r>
            <a:r>
              <a:rPr lang="en-GB" i="1" dirty="0" err="1">
                <a:solidFill>
                  <a:srgbClr val="2C3E50"/>
                </a:solidFill>
                <a:latin typeface="Calibri" panose="020F0502020204030204" pitchFamily="34" charset="0"/>
              </a:rPr>
              <a:t>Pediatric</a:t>
            </a:r>
            <a:r>
              <a:rPr lang="en-GB" i="1" dirty="0">
                <a:solidFill>
                  <a:srgbClr val="2C3E50"/>
                </a:solidFill>
                <a:latin typeface="Calibri" panose="020F0502020204030204" pitchFamily="34" charset="0"/>
              </a:rPr>
              <a:t> Patient </a:t>
            </a:r>
            <a:r>
              <a:rPr lang="en-GB" i="1" dirty="0" err="1">
                <a:solidFill>
                  <a:srgbClr val="2C3E50"/>
                </a:solidFill>
                <a:latin typeface="Calibri" panose="020F0502020204030204" pitchFamily="34" charset="0"/>
              </a:rPr>
              <a:t>Educationz</a:t>
            </a:r>
            <a:endParaRPr lang="en-GB" i="1" dirty="0">
              <a:solidFill>
                <a:srgbClr val="2C3E50"/>
              </a:solidFill>
              <a:latin typeface="Calibri" panose="020F0502020204030204" pitchFamily="34" charset="0"/>
            </a:endParaRPr>
          </a:p>
          <a:p>
            <a:r>
              <a:rPr lang="en-GB" dirty="0"/>
              <a:t>Sol, N. (1998). Get Ready, Get Set for Physical Fitness for Children. </a:t>
            </a:r>
            <a:r>
              <a:rPr lang="en-GB" i="1" dirty="0"/>
              <a:t>ACSM’S Health &amp; Fitness Journal</a:t>
            </a:r>
            <a:r>
              <a:rPr lang="en-GB" dirty="0"/>
              <a:t>, 3(2), p.40.</a:t>
            </a:r>
          </a:p>
          <a:p>
            <a:r>
              <a:rPr lang="en-GB" dirty="0"/>
              <a:t>Urbanski, P. (2015). Beyond Carbs. </a:t>
            </a:r>
            <a:r>
              <a:rPr lang="en-GB" i="1" dirty="0"/>
              <a:t>AADE in Practice</a:t>
            </a:r>
            <a:r>
              <a:rPr lang="en-GB" dirty="0"/>
              <a:t>, 3(4), pp.30–33. </a:t>
            </a:r>
            <a:r>
              <a:rPr lang="en-GB" dirty="0" err="1"/>
              <a:t>doi:https</a:t>
            </a:r>
            <a:r>
              <a:rPr lang="en-GB" dirty="0"/>
              <a:t>://doi.org/10.1177/2325160315587525.</a:t>
            </a:r>
          </a:p>
          <a:p>
            <a:r>
              <a:rPr lang="en-GB" dirty="0"/>
              <a:t>Rahman, A. (2025). Early emotional support: The impact of school-based mental health nursing on adolescent wellbeing. </a:t>
            </a:r>
            <a:r>
              <a:rPr lang="en-GB" i="1" dirty="0"/>
              <a:t>Journal of Mental Health Nursing</a:t>
            </a:r>
            <a:r>
              <a:rPr lang="en-GB" dirty="0"/>
              <a:t>, 2(1), pp.22–26.</a:t>
            </a:r>
          </a:p>
          <a:p>
            <a:r>
              <a:rPr lang="en-GB" dirty="0" err="1"/>
              <a:t>Kulmamatova</a:t>
            </a:r>
            <a:r>
              <a:rPr lang="en-GB" dirty="0"/>
              <a:t> Aziza (2024). HOW USING REALIA CAN HELP MAKE LEARNING FUN ACTIVITY. </a:t>
            </a:r>
            <a:r>
              <a:rPr lang="en-GB" i="1" dirty="0"/>
              <a:t>European International Journal of Philological Sciences</a:t>
            </a:r>
            <a:r>
              <a:rPr lang="en-GB" dirty="0"/>
              <a:t>, 4(6), pp.16–18</a:t>
            </a:r>
          </a:p>
          <a:p>
            <a:r>
              <a:rPr lang="en-GB" dirty="0"/>
              <a:t>Pronk, N.P. (2021). Implementing movement at the workplace: Approaches to increase physical activity and reduce sedentary </a:t>
            </a:r>
            <a:r>
              <a:rPr lang="en-GB" dirty="0" err="1"/>
              <a:t>behavior</a:t>
            </a:r>
            <a:r>
              <a:rPr lang="en-GB" dirty="0"/>
              <a:t> in the context of work. </a:t>
            </a:r>
            <a:r>
              <a:rPr lang="en-GB" i="1" dirty="0"/>
              <a:t>Progress in Cardiovascular Diseases</a:t>
            </a:r>
            <a:r>
              <a:rPr lang="en-GB" dirty="0"/>
              <a:t>, 64, pp.17–21.</a:t>
            </a:r>
          </a:p>
          <a:p>
            <a:r>
              <a:rPr lang="en-GB" dirty="0"/>
              <a:t>Holt, N. (2025). Positive Youth Development Through Youth Sport: What </a:t>
            </a:r>
            <a:r>
              <a:rPr lang="en-GB" dirty="0" err="1"/>
              <a:t>WoHatton</a:t>
            </a:r>
            <a:r>
              <a:rPr lang="en-GB" dirty="0"/>
              <a:t>, D. (2023). Young people need more help to prosper in 2023. </a:t>
            </a:r>
            <a:r>
              <a:rPr lang="en-GB" i="1" dirty="0"/>
              <a:t>Children and Young People Now</a:t>
            </a:r>
            <a:r>
              <a:rPr lang="en-GB" dirty="0"/>
              <a:t>, 2023(1), pp.21–21.rks, Under What Circumstances, For Whom? And What’s Next? </a:t>
            </a:r>
            <a:r>
              <a:rPr lang="en-GB" i="1" dirty="0"/>
              <a:t>Psychology of Sport and Exercise</a:t>
            </a:r>
            <a:r>
              <a:rPr lang="en-GB" dirty="0"/>
              <a:t>, [online] p.102917.</a:t>
            </a:r>
          </a:p>
          <a:p>
            <a:r>
              <a:rPr lang="en-GB" dirty="0"/>
              <a:t>Dawson, V. and Elphick, H. (2019). Behavioural intervention to improve sleep for children: aiming to improve physical, mental and emotional wellbeing. </a:t>
            </a:r>
            <a:r>
              <a:rPr lang="en-GB" i="1" dirty="0"/>
              <a:t>Perspectives in Public Health</a:t>
            </a:r>
            <a:r>
              <a:rPr lang="en-GB" dirty="0"/>
              <a:t>, 139(2), pp.66–67.</a:t>
            </a:r>
          </a:p>
          <a:p>
            <a:r>
              <a:rPr lang="en-GB" dirty="0"/>
              <a:t>Devi, S. (2024). Effect of Minor Games on Basic Strength of School Going Children. </a:t>
            </a:r>
            <a:r>
              <a:rPr lang="en-GB" i="1" dirty="0"/>
              <a:t>International Journal of Scientific Engineering and Research</a:t>
            </a:r>
            <a:r>
              <a:rPr lang="en-GB" dirty="0"/>
              <a:t>, 12(11), pp.1–4. </a:t>
            </a:r>
            <a:r>
              <a:rPr lang="en-GB" dirty="0" err="1"/>
              <a:t>doi:https</a:t>
            </a:r>
            <a:r>
              <a:rPr lang="en-GB" dirty="0"/>
              <a:t>://doi.org/10.70729/se241108143236.</a:t>
            </a:r>
          </a:p>
          <a:p>
            <a:r>
              <a:rPr lang="en-GB" dirty="0"/>
              <a:t>Hatton, D. (2023). Young people need more help to prosper in 2023. </a:t>
            </a:r>
            <a:r>
              <a:rPr lang="en-GB" i="1" dirty="0"/>
              <a:t>Children and Young People Now</a:t>
            </a:r>
            <a:r>
              <a:rPr lang="en-GB" dirty="0"/>
              <a:t>, 2023(1), pp.21–21.</a:t>
            </a:r>
          </a:p>
          <a:p>
            <a:r>
              <a:rPr lang="en-GB" dirty="0" err="1"/>
              <a:t>Ozaltin</a:t>
            </a:r>
            <a:r>
              <a:rPr lang="en-GB" dirty="0"/>
              <a:t>, E. (2012). Commentary: The long and short of why taller people are healthier and live longer. </a:t>
            </a:r>
            <a:r>
              <a:rPr lang="en-GB" i="1" dirty="0"/>
              <a:t>International Journal of Epidemiology</a:t>
            </a:r>
            <a:r>
              <a:rPr lang="en-GB" dirty="0"/>
              <a:t>, 41(5), pp.1434–1435. </a:t>
            </a:r>
            <a:r>
              <a:rPr lang="en-GB" dirty="0" err="1"/>
              <a:t>doi:https</a:t>
            </a:r>
            <a:r>
              <a:rPr lang="en-GB" dirty="0"/>
              <a:t>://doi.org/10.1093/</a:t>
            </a:r>
            <a:r>
              <a:rPr lang="en-GB" dirty="0" err="1"/>
              <a:t>ije</a:t>
            </a:r>
            <a:r>
              <a:rPr lang="en-GB" dirty="0"/>
              <a:t>/dys144.</a:t>
            </a:r>
          </a:p>
        </p:txBody>
      </p:sp>
    </p:spTree>
    <p:extLst>
      <p:ext uri="{BB962C8B-B14F-4D97-AF65-F5344CB8AC3E}">
        <p14:creationId xmlns:p14="http://schemas.microsoft.com/office/powerpoint/2010/main" val="20083916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C8357CCDC245654FAB1F4DED54B9A2C2" ma:contentTypeVersion="4" ma:contentTypeDescription="Create a new document." ma:contentTypeScope="" ma:versionID="e889f212eb6ac6f4eeed0f17394034fe">
  <xsd:schema xmlns:xsd="http://www.w3.org/2001/XMLSchema" xmlns:xs="http://www.w3.org/2001/XMLSchema" xmlns:p="http://schemas.microsoft.com/office/2006/metadata/properties" xmlns:ns3="15fc19cd-fa26-435b-84bc-af8af48cbcc7" targetNamespace="http://schemas.microsoft.com/office/2006/metadata/properties" ma:root="true" ma:fieldsID="324b2b35b66aa6fc659b990336df37cd" ns3:_="">
    <xsd:import namespace="15fc19cd-fa26-435b-84bc-af8af48cbcc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5fc19cd-fa26-435b-84bc-af8af48cbcc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D3E60BD-B17B-47B0-ABAF-9B5D3712137C}">
  <ds:schemaRefs>
    <ds:schemaRef ds:uri="http://schemas.microsoft.com/sharepoint/v3/contenttype/forms"/>
  </ds:schemaRefs>
</ds:datastoreItem>
</file>

<file path=customXml/itemProps2.xml><?xml version="1.0" encoding="utf-8"?>
<ds:datastoreItem xmlns:ds="http://schemas.openxmlformats.org/officeDocument/2006/customXml" ds:itemID="{87A5C90B-E36B-4385-BA09-FC5EB174070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5fc19cd-fa26-435b-84bc-af8af48cbcc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62C9CB7-9285-4B34-B1A8-D2D3C091A138}">
  <ds:schemaRefs>
    <ds:schemaRef ds:uri="http://schemas.microsoft.com/office/2006/metadata/properties"/>
    <ds:schemaRef ds:uri="http://schemas.microsoft.com/office/2006/documentManagement/types"/>
    <ds:schemaRef ds:uri="http://purl.org/dc/terms/"/>
    <ds:schemaRef ds:uri="http://schemas.openxmlformats.org/package/2006/metadata/core-properties"/>
    <ds:schemaRef ds:uri="http://purl.org/dc/elements/1.1/"/>
    <ds:schemaRef ds:uri="http://schemas.microsoft.com/office/infopath/2007/PartnerControls"/>
    <ds:schemaRef ds:uri="15fc19cd-fa26-435b-84bc-af8af48cbcc7"/>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607</TotalTime>
  <Words>1319</Words>
  <Application>Microsoft Office PowerPoint</Application>
  <PresentationFormat>Widescreen</PresentationFormat>
  <Paragraphs>155</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THE DAILY MILE </vt:lpstr>
      <vt:lpstr>AIM OF THE CAMPAIGN </vt:lpstr>
      <vt:lpstr>YOUTH SPORT TRUST </vt:lpstr>
      <vt:lpstr>AIM F THE CAMPAIGN</vt:lpstr>
      <vt:lpstr>SCHOOL  GAMES </vt:lpstr>
      <vt:lpstr>AIM OF THE CAMPAIGN </vt:lpstr>
      <vt:lpstr>LOCAL PARNTER            </vt:lpstr>
      <vt:lpstr>AIM OF THE CAMPAIGN</vt:lpstr>
      <vt:lpstr>TRAVEL SMART CAMPAIGN </vt:lpstr>
      <vt:lpstr>AIM OF THE CAMPAIGN </vt:lpstr>
      <vt:lpstr>BIRMINGHAM ACTIVE CITY PANTERSHIP </vt:lpstr>
      <vt:lpstr>AIM OF THE CAMPAIGN </vt:lpstr>
      <vt:lpstr>RESOURRCES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User</dc:creator>
  <cp:lastModifiedBy>Krupakumari Bharatbhai Rathod (2537419)</cp:lastModifiedBy>
  <cp:revision>37</cp:revision>
  <dcterms:created xsi:type="dcterms:W3CDTF">2026-06-04T16:04:59Z</dcterms:created>
  <dcterms:modified xsi:type="dcterms:W3CDTF">2026-06-18T19:59:17Z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0x010100C8357CCDC245654FAB1F4DED54B9A2C2</vt:lpwstr>
  </property>
</Properties>
</file>