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p:scale>
          <a:sx n="88" d="100"/>
          <a:sy n="88" d="100"/>
        </p:scale>
        <p:origin x="312" y="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97079-A05F-137E-6B79-AF9C1382E93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A5856C8-3255-243E-C10C-E72FB8F74C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74AC2C8-4E25-F004-10AE-FFEC682A8FAB}"/>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66544633-3166-87FF-586F-C5C526A5B57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529CC16-2BE3-028B-7C16-B7765E4D067C}"/>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1464720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A480-72EE-CE97-5C1A-8E90F6C3C5C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8B643CF-1CE4-E94C-7C09-1B9846EADD5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EEFAF3-EE2E-E2EE-11D7-890520218470}"/>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0B81F36C-4958-537C-FB6F-B756543DDDE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F0D5169-BD12-D7C3-89F8-6E84C4BF9AB8}"/>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2651819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4612C-2614-91DB-D723-A3670D5C1C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3D95EC7-4A22-0432-CABC-446D93265A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A19D48-C375-8265-9707-D892FC5E03D3}"/>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593231C9-4D64-2C73-9927-1CF4E11DB24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2B150E0-1D7F-A2C7-5005-0D3D47DCCF71}"/>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3771883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E53AC-CC0D-FB17-6AB3-4128B21303A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49BAC64-BE3F-08C9-9266-99A3E566B4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6BA58A2-4818-1A06-D60E-00550B4A2C1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DC37685-94B1-998A-2F24-632278E3C59D}"/>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6" name="Footer Placeholder 5">
            <a:extLst>
              <a:ext uri="{FF2B5EF4-FFF2-40B4-BE49-F238E27FC236}">
                <a16:creationId xmlns:a16="http://schemas.microsoft.com/office/drawing/2014/main" id="{F053BDA8-AF4B-43EC-CBBF-C97EBB9559B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1F9875B-793C-2271-2479-6025D3B0A009}"/>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259609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F7680-D6EB-7DB7-A948-F0742195355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5A2603F-718C-475C-4219-25EC10CD2A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E6C12A9-ED19-6DD4-43AE-13686EA7373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2214770-B354-68EA-C258-58B0AFD82A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DDEEC64-8612-4FFA-AC61-E8A3855507A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96EE94A-7D7B-90A1-6FAB-863FAA0DE2F7}"/>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8" name="Footer Placeholder 7">
            <a:extLst>
              <a:ext uri="{FF2B5EF4-FFF2-40B4-BE49-F238E27FC236}">
                <a16:creationId xmlns:a16="http://schemas.microsoft.com/office/drawing/2014/main" id="{6B3D2F6D-C753-E019-BD73-8728C56D9D7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54C9562-DCD9-7B75-2BBE-6B7A86DAEA18}"/>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1053467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18140-A258-88D3-FDA0-8C1D53F37B8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EAA0A8C-4887-D9D1-DAEB-5D900D908C36}"/>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4" name="Footer Placeholder 3">
            <a:extLst>
              <a:ext uri="{FF2B5EF4-FFF2-40B4-BE49-F238E27FC236}">
                <a16:creationId xmlns:a16="http://schemas.microsoft.com/office/drawing/2014/main" id="{79C58CED-5871-2DBD-1BCF-EE5EE2C0041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89B8FBA-A0A1-4B74-9E14-1AAB6A61147A}"/>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3626847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96D427-539D-63C2-A337-31565C511AAD}"/>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3" name="Footer Placeholder 2">
            <a:extLst>
              <a:ext uri="{FF2B5EF4-FFF2-40B4-BE49-F238E27FC236}">
                <a16:creationId xmlns:a16="http://schemas.microsoft.com/office/drawing/2014/main" id="{50AC71D2-AE8B-5747-4F5D-C4290A6FA10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DF59FA-AF2B-6623-9C38-03B4D251930D}"/>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976248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BF9D-454C-DB91-8A6D-5A744C17B9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AE7F133-729E-8C8B-C692-EAD6141AEB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A3FE615-F4AA-A09D-BACD-832EC039E4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1A592A-C3A0-7D5F-84E4-A6C46B224CA2}"/>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6" name="Footer Placeholder 5">
            <a:extLst>
              <a:ext uri="{FF2B5EF4-FFF2-40B4-BE49-F238E27FC236}">
                <a16:creationId xmlns:a16="http://schemas.microsoft.com/office/drawing/2014/main" id="{39B05185-E82A-E165-2582-26269B0ECCB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337F544-9501-A551-09DC-4DC0DFFDC10F}"/>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3284123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FDF6B-57FB-DE60-8EF9-D6D88D97F5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AC84F98-C81D-D692-09D0-34584345A8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82788B9-87F7-5CBA-F223-B3BDD07B06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22E945-DF24-8D3B-CF6B-89D69F4BDBB4}"/>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6" name="Footer Placeholder 5">
            <a:extLst>
              <a:ext uri="{FF2B5EF4-FFF2-40B4-BE49-F238E27FC236}">
                <a16:creationId xmlns:a16="http://schemas.microsoft.com/office/drawing/2014/main" id="{7D764EFA-35E6-AF74-D4EC-65B9BE74B3B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BCCD89E-4EF6-E0A8-A1B2-D282464CD11E}"/>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1857569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CC290-142B-98A8-1E6F-928EADE8ABB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4860E8C-CED4-21D1-E424-2B668D313D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84BB39-C170-2502-AA1F-945F4B57A3E9}"/>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69F54CD8-74DB-B16B-3085-177B7290123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CC2C40-2567-6C24-58D1-440F35377751}"/>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91237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D2C029-0042-87C5-63C4-202F5CDABBF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F46EC27-6D77-9381-CD53-433ABA7FF13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6274C0-6322-9F13-18DC-5453A6A9C20C}"/>
              </a:ext>
            </a:extLst>
          </p:cNvPr>
          <p:cNvSpPr>
            <a:spLocks noGrp="1"/>
          </p:cNvSpPr>
          <p:nvPr>
            <p:ph type="dt" sz="half" idx="10"/>
          </p:nvPr>
        </p:nvSpPr>
        <p:spPr/>
        <p:txBody>
          <a:body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B2D4EB5A-7184-B069-7D30-62D7E263F79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7596DC8-38B7-513B-0D89-5F2B9B526037}"/>
              </a:ext>
            </a:extLst>
          </p:cNvPr>
          <p:cNvSpPr>
            <a:spLocks noGrp="1"/>
          </p:cNvSpPr>
          <p:nvPr>
            <p:ph type="sldNum" sz="quarter" idx="12"/>
          </p:nvPr>
        </p:nvSpPr>
        <p:spPr/>
        <p:txBody>
          <a:bodyPr/>
          <a:lstStyle/>
          <a:p>
            <a:fld id="{5000EDCB-BF84-447D-8B04-24131ED4AAB2}" type="slidenum">
              <a:rPr lang="en-GB" smtClean="0"/>
              <a:t>‹#›</a:t>
            </a:fld>
            <a:endParaRPr lang="en-GB" dirty="0"/>
          </a:p>
        </p:txBody>
      </p:sp>
    </p:spTree>
    <p:extLst>
      <p:ext uri="{BB962C8B-B14F-4D97-AF65-F5344CB8AC3E}">
        <p14:creationId xmlns:p14="http://schemas.microsoft.com/office/powerpoint/2010/main" val="151444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E815C9-C44E-65CC-3D0D-3F4A1BDF8F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136F1AB-DF33-572E-E323-2F82F41DA4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275520-2BE8-2FE3-AE52-379095D8B0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311C4B-68FD-40EE-B2FB-2F0A396102A7}" type="datetimeFigureOut">
              <a:rPr lang="en-GB" smtClean="0"/>
              <a:t>18/09/2023</a:t>
            </a:fld>
            <a:endParaRPr lang="en-GB" dirty="0"/>
          </a:p>
        </p:txBody>
      </p:sp>
      <p:sp>
        <p:nvSpPr>
          <p:cNvPr id="5" name="Footer Placeholder 4">
            <a:extLst>
              <a:ext uri="{FF2B5EF4-FFF2-40B4-BE49-F238E27FC236}">
                <a16:creationId xmlns:a16="http://schemas.microsoft.com/office/drawing/2014/main" id="{B24B6296-55E5-6AC3-C5AC-673405928B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6082C3A-7E0C-8D78-1FF1-48951388FD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00EDCB-BF84-447D-8B04-24131ED4AAB2}" type="slidenum">
              <a:rPr lang="en-GB" smtClean="0"/>
              <a:t>‹#›</a:t>
            </a:fld>
            <a:endParaRPr lang="en-GB" dirty="0"/>
          </a:p>
        </p:txBody>
      </p:sp>
    </p:spTree>
    <p:extLst>
      <p:ext uri="{BB962C8B-B14F-4D97-AF65-F5344CB8AC3E}">
        <p14:creationId xmlns:p14="http://schemas.microsoft.com/office/powerpoint/2010/main" val="8386754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6363B5-881D-DA63-7DDE-99DB01416CBA}"/>
              </a:ext>
            </a:extLst>
          </p:cNvPr>
          <p:cNvSpPr txBox="1"/>
          <p:nvPr/>
        </p:nvSpPr>
        <p:spPr>
          <a:xfrm>
            <a:off x="2950263" y="51705"/>
            <a:ext cx="6390861" cy="519351"/>
          </a:xfrm>
          <a:prstGeom prst="flowChartTerminator">
            <a:avLst/>
          </a:prstGeom>
          <a:solidFill>
            <a:srgbClr val="FFC000"/>
          </a:solidFill>
          <a:ln>
            <a:solidFill>
              <a:schemeClr val="tx1"/>
            </a:solidFill>
          </a:ln>
        </p:spPr>
        <p:txBody>
          <a:bodyPr wrap="square" rtlCol="0">
            <a:spAutoFit/>
          </a:bodyPr>
          <a:lstStyle/>
          <a:p>
            <a:pPr algn="ctr"/>
            <a:r>
              <a:rPr lang="en-GB" b="1" dirty="0">
                <a:latin typeface="Arial" panose="020B0604020202020204" pitchFamily="34" charset="0"/>
                <a:cs typeface="Arial" panose="020B0604020202020204" pitchFamily="34" charset="0"/>
              </a:rPr>
              <a:t>Effective study skills for assignment writing</a:t>
            </a:r>
          </a:p>
        </p:txBody>
      </p:sp>
      <p:sp>
        <p:nvSpPr>
          <p:cNvPr id="5" name="TextBox 4">
            <a:extLst>
              <a:ext uri="{FF2B5EF4-FFF2-40B4-BE49-F238E27FC236}">
                <a16:creationId xmlns:a16="http://schemas.microsoft.com/office/drawing/2014/main" id="{32E741C2-8382-6FD6-A44B-21E5D92B8B09}"/>
              </a:ext>
            </a:extLst>
          </p:cNvPr>
          <p:cNvSpPr txBox="1"/>
          <p:nvPr/>
        </p:nvSpPr>
        <p:spPr>
          <a:xfrm>
            <a:off x="276639" y="592754"/>
            <a:ext cx="11638722" cy="507831"/>
          </a:xfrm>
          <a:prstGeom prst="rect">
            <a:avLst/>
          </a:prstGeom>
          <a:noFill/>
          <a:ln>
            <a:solidFill>
              <a:schemeClr val="tx1"/>
            </a:solidFill>
          </a:ln>
        </p:spPr>
        <p:txBody>
          <a:bodyPr wrap="square" rtlCol="0">
            <a:spAutoFit/>
          </a:bodyPr>
          <a:lstStyle/>
          <a:p>
            <a:pPr algn="just"/>
            <a:r>
              <a:rPr lang="en-GB" sz="900" dirty="0">
                <a:latin typeface="Arial" panose="020B0604020202020204" pitchFamily="34" charset="0"/>
                <a:cs typeface="Arial" panose="020B0604020202020204" pitchFamily="34" charset="0"/>
              </a:rPr>
              <a:t>In this poster there will be information on several study skills which will be useful when completing assignments for courses at the University of Wales Trinity Saint David.  Every person learns in different ways and the more varied and diverse the information and skills provided, the broader the spectrum of learners can be helped.  Pritchard (2008) explains that only a lucky few have the natural ability to learn easily, therefore a differentiation in study skills is essential.</a:t>
            </a:r>
          </a:p>
        </p:txBody>
      </p:sp>
      <p:sp>
        <p:nvSpPr>
          <p:cNvPr id="8" name="TextBox 7">
            <a:extLst>
              <a:ext uri="{FF2B5EF4-FFF2-40B4-BE49-F238E27FC236}">
                <a16:creationId xmlns:a16="http://schemas.microsoft.com/office/drawing/2014/main" id="{DDD46BAE-65F3-1EEB-18B7-842EFE460766}"/>
              </a:ext>
            </a:extLst>
          </p:cNvPr>
          <p:cNvSpPr txBox="1"/>
          <p:nvPr/>
        </p:nvSpPr>
        <p:spPr>
          <a:xfrm>
            <a:off x="8130205" y="1371599"/>
            <a:ext cx="3690730" cy="2308324"/>
          </a:xfrm>
          <a:prstGeom prst="rect">
            <a:avLst/>
          </a:prstGeom>
          <a:noFill/>
          <a:ln>
            <a:solidFill>
              <a:schemeClr val="tx1"/>
            </a:solidFill>
          </a:ln>
        </p:spPr>
        <p:txBody>
          <a:bodyPr wrap="square" rtlCol="0">
            <a:spAutoFit/>
          </a:bodyPr>
          <a:lstStyle/>
          <a:p>
            <a:r>
              <a:rPr lang="en-GB" sz="900" dirty="0">
                <a:latin typeface="Arial" panose="020B0604020202020204" pitchFamily="34" charset="0"/>
                <a:cs typeface="Arial" panose="020B0604020202020204" pitchFamily="34" charset="0"/>
              </a:rPr>
              <a:t>Communication skills and wellbeing</a:t>
            </a: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1365430-22A9-838B-93B3-0979B2FC5ADE}"/>
              </a:ext>
            </a:extLst>
          </p:cNvPr>
          <p:cNvSpPr txBox="1"/>
          <p:nvPr/>
        </p:nvSpPr>
        <p:spPr>
          <a:xfrm>
            <a:off x="450571" y="1371599"/>
            <a:ext cx="3690730" cy="3416320"/>
          </a:xfrm>
          <a:prstGeom prst="rect">
            <a:avLst/>
          </a:prstGeom>
          <a:noFill/>
          <a:ln>
            <a:solidFill>
              <a:schemeClr val="tx1"/>
            </a:solidFill>
          </a:ln>
        </p:spPr>
        <p:txBody>
          <a:bodyPr wrap="square" rtlCol="0">
            <a:spAutoFit/>
          </a:bodyPr>
          <a:lstStyle/>
          <a:p>
            <a:r>
              <a:rPr lang="en-GB" sz="900" dirty="0">
                <a:latin typeface="Arial" panose="020B0604020202020204" pitchFamily="34" charset="0"/>
                <a:cs typeface="Arial" panose="020B0604020202020204" pitchFamily="34" charset="0"/>
              </a:rPr>
              <a:t>Managing time is a vital skill while studying. Finding time to study alongside working, being a parent and everyday chores can be difficult.  As Cottrell (2019) explains, managing your time as a student, will increase your success in your studies.  Using a few different resources, Cottrell (2019) advises planning your time efficiently and prioritising most urgent and important tasks.  Ensuring your assignments, work life and home life are balanced will help reduce any stress and will ensure all tasks are completed by their required deadlines.</a:t>
            </a: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CA59220-6214-7560-9190-6C818F578D81}"/>
              </a:ext>
            </a:extLst>
          </p:cNvPr>
          <p:cNvSpPr txBox="1"/>
          <p:nvPr/>
        </p:nvSpPr>
        <p:spPr>
          <a:xfrm>
            <a:off x="4300329" y="1371599"/>
            <a:ext cx="3690730" cy="3277820"/>
          </a:xfrm>
          <a:prstGeom prst="rect">
            <a:avLst/>
          </a:prstGeom>
          <a:noFill/>
          <a:ln>
            <a:solidFill>
              <a:schemeClr val="tx1"/>
            </a:solidFill>
          </a:ln>
        </p:spPr>
        <p:txBody>
          <a:bodyPr wrap="square" rtlCol="0">
            <a:spAutoFit/>
          </a:bodyPr>
          <a:lstStyle/>
          <a:p>
            <a:pPr algn="just"/>
            <a:r>
              <a:rPr lang="en-GB" sz="900" dirty="0">
                <a:latin typeface="Arial" panose="020B0604020202020204" pitchFamily="34" charset="0"/>
                <a:cs typeface="Arial" panose="020B0604020202020204" pitchFamily="34" charset="0"/>
              </a:rPr>
              <a:t>To avoid plagiarism during assignment writing, you should paraphrase subjects that you have read or information you have viewed for the work.  Using direct quotes can be useful, however paraphrasing shows that you have read and understood the information and can use it effectively in your work.  While paraphrasing you must always reference the original author and source, this acknowledges them for their work, will be helpful if you need the information in the future and ensures there is no plagiarism.</a:t>
            </a:r>
          </a:p>
          <a:p>
            <a:pPr algn="just"/>
            <a:r>
              <a:rPr lang="en-GB" sz="900" dirty="0">
                <a:latin typeface="Arial" panose="020B0604020202020204" pitchFamily="34" charset="0"/>
                <a:cs typeface="Arial" panose="020B0604020202020204" pitchFamily="34" charset="0"/>
              </a:rPr>
              <a:t>Sometimes different courses require different referencing styles, one should always ensure they are using the correct style for the course.</a:t>
            </a: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a:p>
            <a:pPr algn="just"/>
            <a:endParaRPr lang="en-GB" sz="9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5B9A9C3-8E55-882C-C941-881CE2443179}"/>
              </a:ext>
            </a:extLst>
          </p:cNvPr>
          <p:cNvSpPr txBox="1"/>
          <p:nvPr/>
        </p:nvSpPr>
        <p:spPr>
          <a:xfrm>
            <a:off x="276639" y="6041411"/>
            <a:ext cx="11638722" cy="507831"/>
          </a:xfrm>
          <a:prstGeom prst="rect">
            <a:avLst/>
          </a:prstGeom>
          <a:noFill/>
          <a:ln>
            <a:solidFill>
              <a:schemeClr val="tx1"/>
            </a:solidFill>
          </a:ln>
        </p:spPr>
        <p:txBody>
          <a:bodyPr wrap="square" rtlCol="0">
            <a:spAutoFit/>
          </a:bodyPr>
          <a:lstStyle/>
          <a:p>
            <a:r>
              <a:rPr lang="en-GB" sz="900" dirty="0">
                <a:latin typeface="Arial" panose="020B0604020202020204" pitchFamily="34" charset="0"/>
                <a:cs typeface="Arial" panose="020B0604020202020204" pitchFamily="34" charset="0"/>
              </a:rPr>
              <a:t>Conclusion</a:t>
            </a:r>
          </a:p>
          <a:p>
            <a:endParaRPr lang="en-GB"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F240D19-5B30-A485-697F-60F9C2A5045F}"/>
              </a:ext>
            </a:extLst>
          </p:cNvPr>
          <p:cNvSpPr txBox="1"/>
          <p:nvPr/>
        </p:nvSpPr>
        <p:spPr>
          <a:xfrm>
            <a:off x="11218449" y="12174"/>
            <a:ext cx="973551" cy="507831"/>
          </a:xfrm>
          <a:prstGeom prst="rect">
            <a:avLst/>
          </a:prstGeom>
          <a:noFill/>
        </p:spPr>
        <p:txBody>
          <a:bodyPr wrap="square" rtlCol="0">
            <a:spAutoFit/>
          </a:bodyPr>
          <a:lstStyle/>
          <a:p>
            <a:r>
              <a:rPr lang="en-US" sz="900" dirty="0">
                <a:latin typeface="Arial" panose="020B0604020202020204" pitchFamily="34" charset="0"/>
                <a:cs typeface="Arial" panose="020B0604020202020204" pitchFamily="34" charset="0"/>
              </a:rPr>
              <a:t>ECEY4008</a:t>
            </a:r>
          </a:p>
          <a:p>
            <a:r>
              <a:rPr lang="en-US" sz="900" dirty="0">
                <a:latin typeface="Arial" panose="020B0604020202020204" pitchFamily="34" charset="0"/>
                <a:cs typeface="Arial" panose="020B0604020202020204" pitchFamily="34" charset="0"/>
              </a:rPr>
              <a:t>2306431</a:t>
            </a:r>
          </a:p>
          <a:p>
            <a:r>
              <a:rPr lang="en-US" sz="900" dirty="0">
                <a:latin typeface="Arial" panose="020B0604020202020204" pitchFamily="34" charset="0"/>
                <a:cs typeface="Arial" panose="020B0604020202020204" pitchFamily="34" charset="0"/>
              </a:rPr>
              <a:t>words</a:t>
            </a:r>
          </a:p>
        </p:txBody>
      </p:sp>
    </p:spTree>
    <p:extLst>
      <p:ext uri="{BB962C8B-B14F-4D97-AF65-F5344CB8AC3E}">
        <p14:creationId xmlns:p14="http://schemas.microsoft.com/office/powerpoint/2010/main" val="3010253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236F2EB-31AE-7A57-69B9-64E702B6A8C6}"/>
              </a:ext>
            </a:extLst>
          </p:cNvPr>
          <p:cNvSpPr txBox="1"/>
          <p:nvPr/>
        </p:nvSpPr>
        <p:spPr>
          <a:xfrm>
            <a:off x="357809" y="357809"/>
            <a:ext cx="11638721" cy="1477328"/>
          </a:xfrm>
          <a:prstGeom prst="rect">
            <a:avLst/>
          </a:prstGeom>
          <a:noFill/>
        </p:spPr>
        <p:txBody>
          <a:bodyPr wrap="square" rtlCol="0">
            <a:spAutoFit/>
          </a:bodyPr>
          <a:lstStyle/>
          <a:p>
            <a:pPr algn="ctr"/>
            <a:r>
              <a:rPr lang="en-GB" dirty="0"/>
              <a:t>Reference List</a:t>
            </a:r>
          </a:p>
          <a:p>
            <a:pPr algn="ctr"/>
            <a:endParaRPr lang="en-GB" dirty="0"/>
          </a:p>
          <a:p>
            <a:pPr algn="ctr"/>
            <a:r>
              <a:rPr lang="en-GB" dirty="0"/>
              <a:t>Pritchard, A (2008) </a:t>
            </a:r>
            <a:r>
              <a:rPr lang="en-GB" i="1" dirty="0"/>
              <a:t>Studying and learning at University : Vital skills for success in your degree. London. SAGE</a:t>
            </a:r>
          </a:p>
          <a:p>
            <a:pPr algn="ctr"/>
            <a:r>
              <a:rPr lang="en-GB" b="0" i="0" dirty="0">
                <a:solidFill>
                  <a:srgbClr val="555555"/>
                </a:solidFill>
                <a:effectLst/>
                <a:latin typeface="robotoregular"/>
              </a:rPr>
              <a:t>Cottrell, S 2019, The Study Skills Handbook, Bloomsbury Publishing Plc, London. Available from: ProQuest eBook Central. [22 September 2023].</a:t>
            </a:r>
            <a:endParaRPr lang="en-GB" dirty="0"/>
          </a:p>
        </p:txBody>
      </p:sp>
    </p:spTree>
    <p:extLst>
      <p:ext uri="{BB962C8B-B14F-4D97-AF65-F5344CB8AC3E}">
        <p14:creationId xmlns:p14="http://schemas.microsoft.com/office/powerpoint/2010/main" val="4267377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5908</TotalTime>
  <Words>360</Words>
  <Application>Microsoft Macintosh PowerPoint</Application>
  <PresentationFormat>Widescreen</PresentationFormat>
  <Paragraphs>51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robotoregular</vt:lpstr>
      <vt:lpstr>Office Theme</vt:lpstr>
      <vt:lpstr>PowerPoint Presentation</vt:lpstr>
      <vt:lpstr>PowerPoint Presentation</vt:lpstr>
    </vt:vector>
  </TitlesOfParts>
  <Company>Bridgend County Borough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 Thomas (Ysgol Cynwyd Sant)</dc:creator>
  <cp:lastModifiedBy>N Thomas (Ysgol Cynwyd Sant)</cp:lastModifiedBy>
  <cp:revision>8</cp:revision>
  <dcterms:created xsi:type="dcterms:W3CDTF">2023-09-13T12:45:26Z</dcterms:created>
  <dcterms:modified xsi:type="dcterms:W3CDTF">2023-09-22T17:10:52Z</dcterms:modified>
</cp:coreProperties>
</file>