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3"/>
  </p:notesMasterIdLst>
  <p:sldIdLst>
    <p:sldId id="256" r:id="rId2"/>
    <p:sldId id="257" r:id="rId3"/>
    <p:sldId id="278" r:id="rId4"/>
    <p:sldId id="277" r:id="rId5"/>
    <p:sldId id="279" r:id="rId6"/>
    <p:sldId id="259" r:id="rId7"/>
    <p:sldId id="260" r:id="rId8"/>
    <p:sldId id="261" r:id="rId9"/>
    <p:sldId id="262" r:id="rId10"/>
    <p:sldId id="263" r:id="rId11"/>
    <p:sldId id="264" r:id="rId12"/>
    <p:sldId id="266" r:id="rId13"/>
    <p:sldId id="267" r:id="rId14"/>
    <p:sldId id="268" r:id="rId15"/>
    <p:sldId id="269" r:id="rId16"/>
    <p:sldId id="272" r:id="rId17"/>
    <p:sldId id="270" r:id="rId18"/>
    <p:sldId id="273" r:id="rId19"/>
    <p:sldId id="274" r:id="rId20"/>
    <p:sldId id="275" r:id="rId21"/>
    <p:sldId id="276" r:id="rId22"/>
  </p:sldIdLst>
  <p:sldSz cx="18288000" cy="10287000"/>
  <p:notesSz cx="6858000" cy="9144000"/>
  <p:embeddedFontLst>
    <p:embeddedFont>
      <p:font typeface="Aileron" pitchFamily="2" charset="77"/>
      <p:regular r:id="rId24"/>
    </p:embeddedFont>
    <p:embeddedFont>
      <p:font typeface="Aileron Bold" pitchFamily="2" charset="77"/>
      <p:regular r:id="rId25"/>
      <p:bold r:id="rId26"/>
    </p:embeddedFont>
    <p:embeddedFont>
      <p:font typeface="Aileron Heavy" pitchFamily="2" charset="77"/>
      <p:regular r:id="rId27"/>
      <p:bold r:id="rId28"/>
    </p:embeddedFont>
    <p:embeddedFont>
      <p:font typeface="Aileron Italics" pitchFamily="2" charset="77"/>
      <p:regular r:id="rId29"/>
      <p:italic r:id="rId30"/>
    </p:embeddedFont>
    <p:embeddedFont>
      <p:font typeface="Aileron Ultra-Bold" pitchFamily="2" charset="77"/>
      <p:regular r:id="rId31"/>
      <p:bold r:id="rId32"/>
    </p:embeddedFont>
    <p:embeddedFont>
      <p:font typeface="Le Petit Cochon" pitchFamily="2" charset="77"/>
      <p:regular r:id="rId33"/>
    </p:embeddedFont>
    <p:embeddedFont>
      <p:font typeface="Shadows Into Light Two" panose="020F0302020204030204" pitchFamily="34" charset="0"/>
      <p:regular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autoAdjust="0"/>
    <p:restoredTop sz="95903" autoAdjust="0"/>
  </p:normalViewPr>
  <p:slideViewPr>
    <p:cSldViewPr>
      <p:cViewPr>
        <p:scale>
          <a:sx n="71" d="100"/>
          <a:sy n="71" d="100"/>
        </p:scale>
        <p:origin x="760" y="3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font" Target="fonts/font1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openxmlformats.org/officeDocument/2006/relationships/font" Target="fonts/font10.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A3E3BC-D71A-5D4F-9394-04B2F4B28A2D}" type="datetimeFigureOut">
              <a:rPr lang="en-US" smtClean="0"/>
              <a:t>7/8/24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1106E5-D7CE-B140-A0CD-85FD462806FE}" type="slidenum">
              <a:rPr lang="en-US" smtClean="0"/>
              <a:t>‹#›</a:t>
            </a:fld>
            <a:endParaRPr lang="en-US"/>
          </a:p>
        </p:txBody>
      </p:sp>
    </p:spTree>
    <p:extLst>
      <p:ext uri="{BB962C8B-B14F-4D97-AF65-F5344CB8AC3E}">
        <p14:creationId xmlns:p14="http://schemas.microsoft.com/office/powerpoint/2010/main" val="1258441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1106E5-D7CE-B140-A0CD-85FD462806FE}" type="slidenum">
              <a:rPr lang="en-US" smtClean="0"/>
              <a:t>3</a:t>
            </a:fld>
            <a:endParaRPr lang="en-US"/>
          </a:p>
        </p:txBody>
      </p:sp>
    </p:spTree>
    <p:extLst>
      <p:ext uri="{BB962C8B-B14F-4D97-AF65-F5344CB8AC3E}">
        <p14:creationId xmlns:p14="http://schemas.microsoft.com/office/powerpoint/2010/main" val="2994714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1106E5-D7CE-B140-A0CD-85FD462806FE}" type="slidenum">
              <a:rPr lang="en-US" smtClean="0"/>
              <a:t>4</a:t>
            </a:fld>
            <a:endParaRPr lang="en-US"/>
          </a:p>
        </p:txBody>
      </p:sp>
    </p:spTree>
    <p:extLst>
      <p:ext uri="{BB962C8B-B14F-4D97-AF65-F5344CB8AC3E}">
        <p14:creationId xmlns:p14="http://schemas.microsoft.com/office/powerpoint/2010/main" val="1467745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1106E5-D7CE-B140-A0CD-85FD462806FE}" type="slidenum">
              <a:rPr lang="en-US" smtClean="0"/>
              <a:t>11</a:t>
            </a:fld>
            <a:endParaRPr lang="en-US"/>
          </a:p>
        </p:txBody>
      </p:sp>
    </p:spTree>
    <p:extLst>
      <p:ext uri="{BB962C8B-B14F-4D97-AF65-F5344CB8AC3E}">
        <p14:creationId xmlns:p14="http://schemas.microsoft.com/office/powerpoint/2010/main" val="3678658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7/8/24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7/8/24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7/8/24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7/8/24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7/8/24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7/8/24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svg"/><Relationship Id="rId7"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7.xml"/><Relationship Id="rId5" Type="http://schemas.openxmlformats.org/officeDocument/2006/relationships/image" Target="../media/image29.svg"/><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4533900"/>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sp>
        <p:nvSpPr>
          <p:cNvPr id="3" name="Freeform 3"/>
          <p:cNvSpPr/>
          <p:nvPr/>
        </p:nvSpPr>
        <p:spPr>
          <a:xfrm>
            <a:off x="15006788" y="7974521"/>
            <a:ext cx="2948687" cy="1314356"/>
          </a:xfrm>
          <a:custGeom>
            <a:avLst/>
            <a:gdLst/>
            <a:ahLst/>
            <a:cxnLst/>
            <a:rect l="l" t="t" r="r" b="b"/>
            <a:pathLst>
              <a:path w="2948687" h="1314356">
                <a:moveTo>
                  <a:pt x="0" y="0"/>
                </a:moveTo>
                <a:lnTo>
                  <a:pt x="2948688" y="0"/>
                </a:lnTo>
                <a:lnTo>
                  <a:pt x="2948688" y="1314356"/>
                </a:lnTo>
                <a:lnTo>
                  <a:pt x="0" y="1314356"/>
                </a:lnTo>
                <a:lnTo>
                  <a:pt x="0" y="0"/>
                </a:lnTo>
                <a:close/>
              </a:path>
            </a:pathLst>
          </a:custGeom>
          <a:blipFill>
            <a:blip r:embed="rId4"/>
            <a:stretch>
              <a:fillRect/>
            </a:stretch>
          </a:blipFill>
        </p:spPr>
        <p:txBody>
          <a:bodyPr/>
          <a:lstStyle/>
          <a:p>
            <a:endParaRPr lang="en-US"/>
          </a:p>
        </p:txBody>
      </p:sp>
      <p:sp>
        <p:nvSpPr>
          <p:cNvPr id="4" name="TextBox 4"/>
          <p:cNvSpPr txBox="1"/>
          <p:nvPr/>
        </p:nvSpPr>
        <p:spPr>
          <a:xfrm>
            <a:off x="1028700" y="834479"/>
            <a:ext cx="10677585" cy="7015639"/>
          </a:xfrm>
          <a:prstGeom prst="rect">
            <a:avLst/>
          </a:prstGeom>
        </p:spPr>
        <p:txBody>
          <a:bodyPr lIns="0" tIns="0" rIns="0" bIns="0" rtlCol="0" anchor="t">
            <a:spAutoFit/>
          </a:bodyPr>
          <a:lstStyle/>
          <a:p>
            <a:pPr algn="l">
              <a:lnSpc>
                <a:spcPts val="9577"/>
              </a:lnSpc>
            </a:pPr>
            <a:r>
              <a:rPr lang="en-US" sz="6600" spc="84" dirty="0">
                <a:solidFill>
                  <a:srgbClr val="FFFFFF"/>
                </a:solidFill>
                <a:latin typeface="Aileron Heavy"/>
                <a:ea typeface="Aileron Heavy"/>
                <a:cs typeface="Aileron Heavy"/>
                <a:sym typeface="Aileron Heavy"/>
              </a:rPr>
              <a:t>BMPF7008: Introduction to Work Based Learning Module. </a:t>
            </a:r>
          </a:p>
          <a:p>
            <a:pPr algn="l">
              <a:lnSpc>
                <a:spcPts val="13679"/>
              </a:lnSpc>
            </a:pPr>
            <a:endParaRPr lang="en-US" sz="8400" spc="84" dirty="0">
              <a:solidFill>
                <a:srgbClr val="FFFFFF"/>
              </a:solidFill>
              <a:latin typeface="Aileron Heavy"/>
              <a:ea typeface="Aileron Heavy"/>
              <a:cs typeface="Aileron Heavy"/>
              <a:sym typeface="Aileron Heavy"/>
            </a:endParaRPr>
          </a:p>
          <a:p>
            <a:pPr algn="l">
              <a:lnSpc>
                <a:spcPts val="13679"/>
              </a:lnSpc>
            </a:pPr>
            <a:endParaRPr lang="en-US" sz="8400" spc="84" dirty="0">
              <a:solidFill>
                <a:srgbClr val="FFFFFF"/>
              </a:solidFill>
              <a:latin typeface="Aileron Heavy"/>
              <a:ea typeface="Aileron Heavy"/>
              <a:cs typeface="Aileron Heavy"/>
              <a:sym typeface="Aileron Heavy"/>
            </a:endParaRPr>
          </a:p>
        </p:txBody>
      </p:sp>
      <p:sp>
        <p:nvSpPr>
          <p:cNvPr id="5" name="Freeform 5"/>
          <p:cNvSpPr/>
          <p:nvPr/>
        </p:nvSpPr>
        <p:spPr>
          <a:xfrm>
            <a:off x="15006788" y="290972"/>
            <a:ext cx="2723395" cy="2723395"/>
          </a:xfrm>
          <a:custGeom>
            <a:avLst/>
            <a:gdLst/>
            <a:ahLst/>
            <a:cxnLst/>
            <a:rect l="l" t="t" r="r" b="b"/>
            <a:pathLst>
              <a:path w="2723395" h="2723395">
                <a:moveTo>
                  <a:pt x="0" y="0"/>
                </a:moveTo>
                <a:lnTo>
                  <a:pt x="2723395" y="0"/>
                </a:lnTo>
                <a:lnTo>
                  <a:pt x="2723395" y="2723395"/>
                </a:lnTo>
                <a:lnTo>
                  <a:pt x="0" y="2723395"/>
                </a:lnTo>
                <a:lnTo>
                  <a:pt x="0" y="0"/>
                </a:lnTo>
                <a:close/>
              </a:path>
            </a:pathLst>
          </a:custGeom>
          <a:blipFill>
            <a:blip r:embed="rId5"/>
            <a:stretch>
              <a:fillRect/>
            </a:stretch>
          </a:blipFill>
        </p:spPr>
        <p:txBody>
          <a:bodyPr/>
          <a:lstStyle/>
          <a:p>
            <a:endParaRPr lang="en-US"/>
          </a:p>
        </p:txBody>
      </p:sp>
      <p:sp>
        <p:nvSpPr>
          <p:cNvPr id="6" name="TextBox 6"/>
          <p:cNvSpPr txBox="1"/>
          <p:nvPr/>
        </p:nvSpPr>
        <p:spPr>
          <a:xfrm>
            <a:off x="1028700" y="7387146"/>
            <a:ext cx="7306380" cy="1136650"/>
          </a:xfrm>
          <a:prstGeom prst="rect">
            <a:avLst/>
          </a:prstGeom>
        </p:spPr>
        <p:txBody>
          <a:bodyPr lIns="0" tIns="0" rIns="0" bIns="0" rtlCol="0" anchor="t">
            <a:spAutoFit/>
          </a:bodyPr>
          <a:lstStyle/>
          <a:p>
            <a:pPr algn="l">
              <a:lnSpc>
                <a:spcPts val="4549"/>
              </a:lnSpc>
            </a:pPr>
            <a:r>
              <a:rPr lang="en-US" sz="3499" dirty="0">
                <a:solidFill>
                  <a:srgbClr val="FFFFFF"/>
                </a:solidFill>
                <a:latin typeface="Aileron Bold"/>
                <a:ea typeface="Aileron Bold"/>
                <a:cs typeface="Aileron Bold"/>
                <a:sym typeface="Aileron Bold"/>
              </a:rPr>
              <a:t>SARAH MARTIN </a:t>
            </a:r>
          </a:p>
          <a:p>
            <a:pPr algn="l">
              <a:lnSpc>
                <a:spcPts val="4549"/>
              </a:lnSpc>
            </a:pPr>
            <a:r>
              <a:rPr lang="en-US" sz="3499" dirty="0">
                <a:solidFill>
                  <a:srgbClr val="FFFFFF"/>
                </a:solidFill>
                <a:latin typeface="Aileron Bold"/>
                <a:ea typeface="Aileron Bold"/>
                <a:cs typeface="Aileron Bold"/>
                <a:sym typeface="Aileron Bold"/>
              </a:rPr>
              <a:t>2244162</a:t>
            </a:r>
          </a:p>
        </p:txBody>
      </p:sp>
      <p:sp>
        <p:nvSpPr>
          <p:cNvPr id="11" name="TextBox 10">
            <a:extLst>
              <a:ext uri="{FF2B5EF4-FFF2-40B4-BE49-F238E27FC236}">
                <a16:creationId xmlns:a16="http://schemas.microsoft.com/office/drawing/2014/main" id="{360E3204-9853-B5F4-5B79-54FDCCDD94C5}"/>
              </a:ext>
            </a:extLst>
          </p:cNvPr>
          <p:cNvSpPr txBox="1"/>
          <p:nvPr/>
        </p:nvSpPr>
        <p:spPr>
          <a:xfrm>
            <a:off x="992841" y="5053852"/>
            <a:ext cx="16535400" cy="1117485"/>
          </a:xfrm>
          <a:prstGeom prst="rect">
            <a:avLst/>
          </a:prstGeom>
          <a:noFill/>
          <a:ln>
            <a:solidFill>
              <a:schemeClr val="bg1"/>
            </a:solidFill>
          </a:ln>
        </p:spPr>
        <p:txBody>
          <a:bodyPr wrap="square">
            <a:spAutoFit/>
          </a:bodyPr>
          <a:lstStyle/>
          <a:p>
            <a:pPr algn="ctr">
              <a:lnSpc>
                <a:spcPts val="4200"/>
              </a:lnSpc>
              <a:spcBef>
                <a:spcPct val="0"/>
              </a:spcBef>
            </a:pPr>
            <a:r>
              <a:rPr lang="en-US" sz="2800" b="1" dirty="0">
                <a:solidFill>
                  <a:schemeClr val="bg1"/>
                </a:solidFill>
                <a:latin typeface="Aileron"/>
                <a:ea typeface="Aileron"/>
                <a:cs typeface="Aileron"/>
                <a:sym typeface="Aileron"/>
              </a:rPr>
              <a:t>An investigation into the similarities and differences in the experience of music performance amongst Musical Theatre, Classical and Contemporary Commercial singers.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719738"/>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618911" y="571712"/>
            <a:ext cx="17028923" cy="9142836"/>
            <a:chOff x="0" y="0"/>
            <a:chExt cx="4484984" cy="2407990"/>
          </a:xfrm>
        </p:grpSpPr>
        <p:sp>
          <p:nvSpPr>
            <p:cNvPr id="4" name="Freeform 4"/>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5" name="TextBox 5"/>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sp>
        <p:nvSpPr>
          <p:cNvPr id="6" name="TextBox 6"/>
          <p:cNvSpPr txBox="1"/>
          <p:nvPr/>
        </p:nvSpPr>
        <p:spPr>
          <a:xfrm>
            <a:off x="1577057" y="4105863"/>
            <a:ext cx="15112631" cy="1590675"/>
          </a:xfrm>
          <a:prstGeom prst="rect">
            <a:avLst/>
          </a:prstGeom>
        </p:spPr>
        <p:txBody>
          <a:bodyPr lIns="0" tIns="0" rIns="0" bIns="0" rtlCol="0" anchor="t">
            <a:spAutoFit/>
          </a:bodyPr>
          <a:lstStyle/>
          <a:p>
            <a:pPr algn="ctr">
              <a:lnSpc>
                <a:spcPts val="4200"/>
              </a:lnSpc>
              <a:spcBef>
                <a:spcPct val="0"/>
              </a:spcBef>
            </a:pPr>
            <a:r>
              <a:rPr lang="en-US" sz="3000" dirty="0">
                <a:solidFill>
                  <a:srgbClr val="000000"/>
                </a:solidFill>
                <a:latin typeface="Aileron"/>
                <a:ea typeface="Aileron"/>
                <a:cs typeface="Aileron"/>
                <a:sym typeface="Aileron"/>
              </a:rPr>
              <a:t>How is music performance anxiety experienced differently amongst vocalists that perform regularly within the fields of Musical Theatre, Classical Singing, and Contemporary Commercial Music?</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2">
            <a:extLst>
              <a:ext uri="{FF2B5EF4-FFF2-40B4-BE49-F238E27FC236}">
                <a16:creationId xmlns:a16="http://schemas.microsoft.com/office/drawing/2014/main" id="{327513CB-5292-B5DE-71B6-31FF5C85466B}"/>
              </a:ext>
            </a:extLst>
          </p:cNvPr>
          <p:cNvSpPr/>
          <p:nvPr/>
        </p:nvSpPr>
        <p:spPr>
          <a:xfrm>
            <a:off x="0" y="-5719738"/>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7" name="Group 3">
            <a:extLst>
              <a:ext uri="{FF2B5EF4-FFF2-40B4-BE49-F238E27FC236}">
                <a16:creationId xmlns:a16="http://schemas.microsoft.com/office/drawing/2014/main" id="{5F486717-A40D-AA5E-39DF-6D01948B30A5}"/>
              </a:ext>
            </a:extLst>
          </p:cNvPr>
          <p:cNvGrpSpPr/>
          <p:nvPr/>
        </p:nvGrpSpPr>
        <p:grpSpPr>
          <a:xfrm>
            <a:off x="629538" y="625650"/>
            <a:ext cx="17028923" cy="9142836"/>
            <a:chOff x="0" y="0"/>
            <a:chExt cx="4484984" cy="2407990"/>
          </a:xfrm>
        </p:grpSpPr>
        <p:sp>
          <p:nvSpPr>
            <p:cNvPr id="18" name="Freeform 4">
              <a:extLst>
                <a:ext uri="{FF2B5EF4-FFF2-40B4-BE49-F238E27FC236}">
                  <a16:creationId xmlns:a16="http://schemas.microsoft.com/office/drawing/2014/main" id="{DEC6C4AC-5B78-72AC-EC79-40519121A45E}"/>
                </a:ext>
              </a:extLst>
            </p:cNvPr>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19" name="TextBox 5">
              <a:extLst>
                <a:ext uri="{FF2B5EF4-FFF2-40B4-BE49-F238E27FC236}">
                  <a16:creationId xmlns:a16="http://schemas.microsoft.com/office/drawing/2014/main" id="{38425196-12B2-134E-A9B2-B8E519D5C4C8}"/>
                </a:ext>
              </a:extLst>
            </p:cNvPr>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aphicFrame>
        <p:nvGraphicFramePr>
          <p:cNvPr id="2" name="Table 2"/>
          <p:cNvGraphicFramePr>
            <a:graphicFrameLocks noGrp="1"/>
          </p:cNvGraphicFramePr>
          <p:nvPr>
            <p:extLst>
              <p:ext uri="{D42A27DB-BD31-4B8C-83A1-F6EECF244321}">
                <p14:modId xmlns:p14="http://schemas.microsoft.com/office/powerpoint/2010/main" val="134917431"/>
              </p:ext>
            </p:extLst>
          </p:nvPr>
        </p:nvGraphicFramePr>
        <p:xfrm>
          <a:off x="1028700" y="2840590"/>
          <a:ext cx="16192500" cy="6384188"/>
        </p:xfrm>
        <a:graphic>
          <a:graphicData uri="http://schemas.openxmlformats.org/drawingml/2006/table">
            <a:tbl>
              <a:tblPr/>
              <a:tblGrid>
                <a:gridCol w="16192500">
                  <a:extLst>
                    <a:ext uri="{9D8B030D-6E8A-4147-A177-3AD203B41FA5}">
                      <a16:colId xmlns:a16="http://schemas.microsoft.com/office/drawing/2014/main" val="20000"/>
                    </a:ext>
                  </a:extLst>
                </a:gridCol>
              </a:tblGrid>
              <a:tr h="6384188">
                <a:tc>
                  <a:txBody>
                    <a:bodyPr/>
                    <a:lstStyle/>
                    <a:p>
                      <a:pPr algn="ctr">
                        <a:lnSpc>
                          <a:spcPts val="3120"/>
                        </a:lnSpc>
                        <a:defRPr/>
                      </a:pPr>
                      <a:endParaRPr lang="en-US" sz="1100" dirty="0"/>
                    </a:p>
                    <a:p>
                      <a:pPr algn="ctr">
                        <a:lnSpc>
                          <a:spcPts val="3120"/>
                        </a:lnSpc>
                      </a:pPr>
                      <a:endParaRPr lang="en-US" sz="1100" dirty="0"/>
                    </a:p>
                    <a:p>
                      <a:pPr algn="ctr">
                        <a:lnSpc>
                          <a:spcPts val="3120"/>
                        </a:lnSpc>
                      </a:pPr>
                      <a:r>
                        <a:rPr lang="en-US" sz="3200" spc="36" dirty="0">
                          <a:solidFill>
                            <a:srgbClr val="191919"/>
                          </a:solidFill>
                          <a:latin typeface="Aileron Bold"/>
                          <a:ea typeface="Aileron Bold"/>
                          <a:cs typeface="Aileron Bold"/>
                          <a:sym typeface="Aileron Bold"/>
                        </a:rPr>
                        <a:t>CURRENT KNOWLEDGE SURROUNDING MPA </a:t>
                      </a:r>
                    </a:p>
                    <a:p>
                      <a:pPr algn="ctr">
                        <a:lnSpc>
                          <a:spcPts val="3120"/>
                        </a:lnSpc>
                      </a:pPr>
                      <a:endParaRPr lang="en-US" sz="2400" spc="36" dirty="0">
                        <a:solidFill>
                          <a:srgbClr val="191919"/>
                        </a:solidFill>
                        <a:latin typeface="Aileron Bold"/>
                        <a:ea typeface="Aileron Bold"/>
                        <a:cs typeface="Aileron Bold"/>
                        <a:sym typeface="Aileron Bold"/>
                      </a:endParaRPr>
                    </a:p>
                    <a:p>
                      <a:pPr marL="457200" indent="-457200" algn="ctr">
                        <a:lnSpc>
                          <a:spcPct val="100000"/>
                        </a:lnSpc>
                        <a:buFont typeface="Arial" panose="020B0604020202020204" pitchFamily="34" charset="0"/>
                        <a:buChar char="•"/>
                      </a:pPr>
                      <a:r>
                        <a:rPr lang="en-US" sz="2400" spc="26" dirty="0">
                          <a:solidFill>
                            <a:srgbClr val="191919"/>
                          </a:solidFill>
                          <a:latin typeface="Aileron"/>
                          <a:ea typeface="Aileron"/>
                          <a:cs typeface="Aileron"/>
                          <a:sym typeface="Aileron"/>
                        </a:rPr>
                        <a:t>Music Performance Anxiety (MPA) refers to the experience of persistent apprehension leading up to a musical performance (Kenny, 2011, pp. 83-108). </a:t>
                      </a:r>
                    </a:p>
                    <a:p>
                      <a:pPr algn="ctr">
                        <a:lnSpc>
                          <a:spcPct val="100000"/>
                        </a:lnSpc>
                      </a:pPr>
                      <a:endParaRPr lang="en-US" sz="2400" spc="26" dirty="0">
                        <a:solidFill>
                          <a:srgbClr val="191919"/>
                        </a:solidFill>
                        <a:latin typeface="Aileron"/>
                        <a:ea typeface="Aileron"/>
                        <a:cs typeface="Aileron"/>
                        <a:sym typeface="Aileron"/>
                      </a:endParaRPr>
                    </a:p>
                    <a:p>
                      <a:pPr marL="457200" marR="0" lvl="0" indent="-4572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spc="26" dirty="0">
                          <a:solidFill>
                            <a:srgbClr val="191919"/>
                          </a:solidFill>
                          <a:latin typeface="Aileron"/>
                          <a:ea typeface="Aileron"/>
                          <a:cs typeface="Aileron"/>
                          <a:sym typeface="Aileron"/>
                        </a:rPr>
                        <a:t>Symptoms range from manageable to debilitating (</a:t>
                      </a:r>
                      <a:r>
                        <a:rPr lang="en-US" sz="2400" spc="26" dirty="0" err="1">
                          <a:solidFill>
                            <a:srgbClr val="191919"/>
                          </a:solidFill>
                          <a:latin typeface="Aileron"/>
                          <a:ea typeface="Aileron"/>
                          <a:cs typeface="Aileron"/>
                          <a:sym typeface="Aileron"/>
                        </a:rPr>
                        <a:t>Matei</a:t>
                      </a:r>
                      <a:r>
                        <a:rPr lang="en-US" sz="2400" spc="26" dirty="0">
                          <a:solidFill>
                            <a:srgbClr val="191919"/>
                          </a:solidFill>
                          <a:latin typeface="Aileron"/>
                          <a:ea typeface="Aileron"/>
                          <a:cs typeface="Aileron"/>
                          <a:sym typeface="Aileron"/>
                        </a:rPr>
                        <a:t> and </a:t>
                      </a:r>
                      <a:r>
                        <a:rPr lang="en-US" sz="2400" spc="26" dirty="0" err="1">
                          <a:solidFill>
                            <a:srgbClr val="191919"/>
                          </a:solidFill>
                          <a:latin typeface="Aileron"/>
                          <a:ea typeface="Aileron"/>
                          <a:cs typeface="Aileron"/>
                          <a:sym typeface="Aileron"/>
                        </a:rPr>
                        <a:t>Ginsborg</a:t>
                      </a:r>
                      <a:r>
                        <a:rPr lang="en-US" sz="2400" spc="26" dirty="0">
                          <a:solidFill>
                            <a:srgbClr val="191919"/>
                          </a:solidFill>
                          <a:latin typeface="Aileron"/>
                          <a:ea typeface="Aileron"/>
                          <a:cs typeface="Aileron"/>
                          <a:sym typeface="Aileron"/>
                        </a:rPr>
                        <a:t>, 2017). </a:t>
                      </a:r>
                      <a:r>
                        <a:rPr lang="en-GB" sz="2400" b="0" i="0" u="none" strike="noStrike" kern="1200" dirty="0">
                          <a:solidFill>
                            <a:schemeClr val="tx1"/>
                          </a:solidFill>
                          <a:effectLst/>
                          <a:latin typeface="+mn-lt"/>
                          <a:ea typeface="+mn-ea"/>
                          <a:cs typeface="+mn-cs"/>
                        </a:rPr>
                        <a:t> </a:t>
                      </a:r>
                      <a:endParaRPr lang="en-US" sz="2400" spc="26" dirty="0">
                        <a:solidFill>
                          <a:srgbClr val="191919"/>
                        </a:solidFill>
                        <a:latin typeface="Aileron"/>
                        <a:ea typeface="Aileron"/>
                        <a:cs typeface="Aileron"/>
                        <a:sym typeface="Aileron"/>
                      </a:endParaRPr>
                    </a:p>
                    <a:p>
                      <a:pPr algn="ctr">
                        <a:lnSpc>
                          <a:spcPct val="100000"/>
                        </a:lnSpc>
                      </a:pPr>
                      <a:endParaRPr lang="en-US" sz="2400" spc="26" dirty="0">
                        <a:solidFill>
                          <a:srgbClr val="191919"/>
                        </a:solidFill>
                        <a:latin typeface="Aileron"/>
                        <a:ea typeface="Aileron"/>
                        <a:cs typeface="Aileron"/>
                        <a:sym typeface="Aileron"/>
                      </a:endParaRPr>
                    </a:p>
                    <a:p>
                      <a:pPr marL="457200" indent="-457200" algn="ctr">
                        <a:lnSpc>
                          <a:spcPct val="100000"/>
                        </a:lnSpc>
                        <a:buFont typeface="Arial" panose="020B0604020202020204" pitchFamily="34" charset="0"/>
                        <a:buChar char="•"/>
                      </a:pPr>
                      <a:r>
                        <a:rPr lang="en-US" sz="2400" spc="26" dirty="0">
                          <a:solidFill>
                            <a:srgbClr val="191919"/>
                          </a:solidFill>
                          <a:latin typeface="Aileron"/>
                          <a:ea typeface="Aileron"/>
                          <a:cs typeface="Aileron"/>
                          <a:sym typeface="Aileron"/>
                        </a:rPr>
                        <a:t>Studies suggest that one in three musicians suffer from debilitating MPA (</a:t>
                      </a:r>
                      <a:r>
                        <a:rPr lang="en-US" sz="2400" spc="26" dirty="0" err="1">
                          <a:solidFill>
                            <a:srgbClr val="191919"/>
                          </a:solidFill>
                          <a:latin typeface="Aileron"/>
                          <a:ea typeface="Aileron"/>
                          <a:cs typeface="Aileron"/>
                          <a:sym typeface="Aileron"/>
                        </a:rPr>
                        <a:t>Fernholz</a:t>
                      </a:r>
                      <a:r>
                        <a:rPr lang="en-US" sz="2400" spc="26" dirty="0">
                          <a:solidFill>
                            <a:srgbClr val="191919"/>
                          </a:solidFill>
                          <a:latin typeface="Aileron"/>
                          <a:ea typeface="Aileron"/>
                          <a:cs typeface="Aileron"/>
                          <a:sym typeface="Aileron"/>
                        </a:rPr>
                        <a:t> et al., 2019).</a:t>
                      </a:r>
                    </a:p>
                    <a:p>
                      <a:pPr algn="ctr">
                        <a:lnSpc>
                          <a:spcPts val="2340"/>
                        </a:lnSpc>
                      </a:pPr>
                      <a:endParaRPr lang="en-US" sz="2400" spc="26" dirty="0">
                        <a:solidFill>
                          <a:srgbClr val="191919"/>
                        </a:solidFill>
                        <a:latin typeface="Aileron"/>
                        <a:ea typeface="Aileron"/>
                        <a:cs typeface="Aileron"/>
                        <a:sym typeface="Aileron"/>
                      </a:endParaRPr>
                    </a:p>
                    <a:p>
                      <a:pPr algn="ctr">
                        <a:lnSpc>
                          <a:spcPts val="2340"/>
                        </a:lnSpc>
                      </a:pPr>
                      <a:endParaRPr lang="en-US" sz="1800" spc="26" dirty="0">
                        <a:solidFill>
                          <a:srgbClr val="191919"/>
                        </a:solidFill>
                        <a:latin typeface="Aileron"/>
                        <a:ea typeface="Aileron"/>
                        <a:cs typeface="Aileron"/>
                        <a:sym typeface="Aileron"/>
                      </a:endParaRPr>
                    </a:p>
                    <a:p>
                      <a:pPr algn="ctr">
                        <a:lnSpc>
                          <a:spcPts val="2340"/>
                        </a:lnSpc>
                      </a:pPr>
                      <a:endParaRPr lang="en-US" sz="1800" spc="26" dirty="0">
                        <a:solidFill>
                          <a:srgbClr val="191919"/>
                        </a:solidFill>
                        <a:latin typeface="Aileron"/>
                        <a:ea typeface="Aileron"/>
                        <a:cs typeface="Aileron"/>
                        <a:sym typeface="Aileron"/>
                      </a:endParaRPr>
                    </a:p>
                  </a:txBody>
                  <a:tcPr marL="190500" marR="190500" marT="190500" marB="190500" anchor="ctr">
                    <a:lnL w="47625"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grpSp>
        <p:nvGrpSpPr>
          <p:cNvPr id="4" name="Group 4"/>
          <p:cNvGrpSpPr/>
          <p:nvPr/>
        </p:nvGrpSpPr>
        <p:grpSpPr>
          <a:xfrm>
            <a:off x="8320962" y="2278768"/>
            <a:ext cx="1646074" cy="1289115"/>
            <a:chOff x="0" y="0"/>
            <a:chExt cx="433534" cy="339520"/>
          </a:xfrm>
        </p:grpSpPr>
        <p:sp>
          <p:nvSpPr>
            <p:cNvPr id="5" name="Freeform 5"/>
            <p:cNvSpPr/>
            <p:nvPr/>
          </p:nvSpPr>
          <p:spPr>
            <a:xfrm>
              <a:off x="0" y="0"/>
              <a:ext cx="433534" cy="339520"/>
            </a:xfrm>
            <a:custGeom>
              <a:avLst/>
              <a:gdLst/>
              <a:ahLst/>
              <a:cxnLst/>
              <a:rect l="l" t="t" r="r" b="b"/>
              <a:pathLst>
                <a:path w="433534" h="339520">
                  <a:moveTo>
                    <a:pt x="70549" y="0"/>
                  </a:moveTo>
                  <a:lnTo>
                    <a:pt x="362985" y="0"/>
                  </a:lnTo>
                  <a:cubicBezTo>
                    <a:pt x="381696" y="0"/>
                    <a:pt x="399640" y="7433"/>
                    <a:pt x="412870" y="20663"/>
                  </a:cubicBezTo>
                  <a:cubicBezTo>
                    <a:pt x="426101" y="33894"/>
                    <a:pt x="433534" y="51838"/>
                    <a:pt x="433534" y="70549"/>
                  </a:cubicBezTo>
                  <a:lnTo>
                    <a:pt x="433534" y="268971"/>
                  </a:lnTo>
                  <a:cubicBezTo>
                    <a:pt x="433534" y="307934"/>
                    <a:pt x="401948" y="339520"/>
                    <a:pt x="362985" y="339520"/>
                  </a:cubicBezTo>
                  <a:lnTo>
                    <a:pt x="70549" y="339520"/>
                  </a:lnTo>
                  <a:cubicBezTo>
                    <a:pt x="51838" y="339520"/>
                    <a:pt x="33894" y="332087"/>
                    <a:pt x="20663" y="318857"/>
                  </a:cubicBezTo>
                  <a:cubicBezTo>
                    <a:pt x="7433" y="305626"/>
                    <a:pt x="0" y="287682"/>
                    <a:pt x="0" y="268971"/>
                  </a:cubicBezTo>
                  <a:lnTo>
                    <a:pt x="0" y="70549"/>
                  </a:lnTo>
                  <a:cubicBezTo>
                    <a:pt x="0" y="31586"/>
                    <a:pt x="31586" y="0"/>
                    <a:pt x="70549" y="0"/>
                  </a:cubicBezTo>
                  <a:close/>
                </a:path>
              </a:pathLst>
            </a:custGeom>
            <a:solidFill>
              <a:srgbClr val="86EAE9"/>
            </a:solidFill>
          </p:spPr>
          <p:txBody>
            <a:bodyPr/>
            <a:lstStyle/>
            <a:p>
              <a:endParaRPr lang="en-US"/>
            </a:p>
          </p:txBody>
        </p:sp>
        <p:sp>
          <p:nvSpPr>
            <p:cNvPr id="6" name="TextBox 6"/>
            <p:cNvSpPr txBox="1"/>
            <p:nvPr/>
          </p:nvSpPr>
          <p:spPr>
            <a:xfrm>
              <a:off x="0" y="-28575"/>
              <a:ext cx="433534" cy="368095"/>
            </a:xfrm>
            <a:prstGeom prst="rect">
              <a:avLst/>
            </a:prstGeom>
          </p:spPr>
          <p:txBody>
            <a:bodyPr lIns="254000" tIns="254000" rIns="254000" bIns="254000" rtlCol="0" anchor="ctr"/>
            <a:lstStyle/>
            <a:p>
              <a:pPr algn="ctr">
                <a:lnSpc>
                  <a:spcPts val="3120"/>
                </a:lnSpc>
              </a:pPr>
              <a:endParaRPr/>
            </a:p>
          </p:txBody>
        </p:sp>
      </p:grpSp>
      <p:sp>
        <p:nvSpPr>
          <p:cNvPr id="12" name="Freeform 12"/>
          <p:cNvSpPr/>
          <p:nvPr/>
        </p:nvSpPr>
        <p:spPr>
          <a:xfrm>
            <a:off x="8383944" y="2644566"/>
            <a:ext cx="1583092" cy="813314"/>
          </a:xfrm>
          <a:custGeom>
            <a:avLst/>
            <a:gdLst/>
            <a:ahLst/>
            <a:cxnLst/>
            <a:rect l="l" t="t" r="r" b="b"/>
            <a:pathLst>
              <a:path w="2110789" h="1084418">
                <a:moveTo>
                  <a:pt x="0" y="0"/>
                </a:moveTo>
                <a:lnTo>
                  <a:pt x="2110789" y="0"/>
                </a:lnTo>
                <a:lnTo>
                  <a:pt x="2110789" y="1084418"/>
                </a:lnTo>
                <a:lnTo>
                  <a:pt x="0" y="10844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grpSp>
        <p:nvGrpSpPr>
          <p:cNvPr id="13" name="Group 13"/>
          <p:cNvGrpSpPr/>
          <p:nvPr/>
        </p:nvGrpSpPr>
        <p:grpSpPr>
          <a:xfrm>
            <a:off x="2000002" y="1069366"/>
            <a:ext cx="14287996" cy="1159261"/>
            <a:chOff x="0" y="0"/>
            <a:chExt cx="19050662" cy="1545681"/>
          </a:xfrm>
        </p:grpSpPr>
        <p:sp>
          <p:nvSpPr>
            <p:cNvPr id="14" name="TextBox 14"/>
            <p:cNvSpPr txBox="1"/>
            <p:nvPr/>
          </p:nvSpPr>
          <p:spPr>
            <a:xfrm>
              <a:off x="0" y="1122771"/>
              <a:ext cx="19050662" cy="422910"/>
            </a:xfrm>
            <a:prstGeom prst="rect">
              <a:avLst/>
            </a:prstGeom>
          </p:spPr>
          <p:txBody>
            <a:bodyPr lIns="0" tIns="0" rIns="0" bIns="0" rtlCol="0" anchor="t">
              <a:spAutoFit/>
            </a:bodyPr>
            <a:lstStyle/>
            <a:p>
              <a:pPr algn="ctr">
                <a:lnSpc>
                  <a:spcPts val="2700"/>
                </a:lnSpc>
              </a:pPr>
              <a:endParaRPr/>
            </a:p>
          </p:txBody>
        </p:sp>
        <p:sp>
          <p:nvSpPr>
            <p:cNvPr id="15" name="TextBox 15"/>
            <p:cNvSpPr txBox="1"/>
            <p:nvPr/>
          </p:nvSpPr>
          <p:spPr>
            <a:xfrm>
              <a:off x="0" y="-9525"/>
              <a:ext cx="19050662" cy="1025525"/>
            </a:xfrm>
            <a:prstGeom prst="rect">
              <a:avLst/>
            </a:prstGeom>
          </p:spPr>
          <p:txBody>
            <a:bodyPr lIns="0" tIns="0" rIns="0" bIns="0" rtlCol="0" anchor="t">
              <a:spAutoFit/>
            </a:bodyPr>
            <a:lstStyle/>
            <a:p>
              <a:pPr algn="ctr">
                <a:lnSpc>
                  <a:spcPts val="6000"/>
                </a:lnSpc>
              </a:pPr>
              <a:r>
                <a:rPr lang="en-US" sz="5000" dirty="0">
                  <a:solidFill>
                    <a:srgbClr val="191919"/>
                  </a:solidFill>
                  <a:latin typeface="Aileron Bold"/>
                  <a:ea typeface="Aileron Bold"/>
                  <a:cs typeface="Aileron Bold"/>
                  <a:sym typeface="Aileron Bold"/>
                </a:rPr>
                <a:t>CONTEXT</a:t>
              </a:r>
            </a:p>
          </p:txBody>
        </p:sp>
      </p:grpSp>
    </p:spTree>
    <p:extLst>
      <p:ext uri="{BB962C8B-B14F-4D97-AF65-F5344CB8AC3E}">
        <p14:creationId xmlns:p14="http://schemas.microsoft.com/office/powerpoint/2010/main" val="489045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2">
            <a:extLst>
              <a:ext uri="{FF2B5EF4-FFF2-40B4-BE49-F238E27FC236}">
                <a16:creationId xmlns:a16="http://schemas.microsoft.com/office/drawing/2014/main" id="{327513CB-5292-B5DE-71B6-31FF5C85466B}"/>
              </a:ext>
            </a:extLst>
          </p:cNvPr>
          <p:cNvSpPr/>
          <p:nvPr/>
        </p:nvSpPr>
        <p:spPr>
          <a:xfrm>
            <a:off x="0" y="-5719738"/>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7" name="Group 3">
            <a:extLst>
              <a:ext uri="{FF2B5EF4-FFF2-40B4-BE49-F238E27FC236}">
                <a16:creationId xmlns:a16="http://schemas.microsoft.com/office/drawing/2014/main" id="{5F486717-A40D-AA5E-39DF-6D01948B30A5}"/>
              </a:ext>
            </a:extLst>
          </p:cNvPr>
          <p:cNvGrpSpPr/>
          <p:nvPr/>
        </p:nvGrpSpPr>
        <p:grpSpPr>
          <a:xfrm>
            <a:off x="629537" y="723900"/>
            <a:ext cx="17028923" cy="9142836"/>
            <a:chOff x="0" y="0"/>
            <a:chExt cx="4484984" cy="2407990"/>
          </a:xfrm>
        </p:grpSpPr>
        <p:sp>
          <p:nvSpPr>
            <p:cNvPr id="18" name="Freeform 4">
              <a:extLst>
                <a:ext uri="{FF2B5EF4-FFF2-40B4-BE49-F238E27FC236}">
                  <a16:creationId xmlns:a16="http://schemas.microsoft.com/office/drawing/2014/main" id="{DEC6C4AC-5B78-72AC-EC79-40519121A45E}"/>
                </a:ext>
              </a:extLst>
            </p:cNvPr>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dirty="0"/>
            </a:p>
          </p:txBody>
        </p:sp>
        <p:sp>
          <p:nvSpPr>
            <p:cNvPr id="19" name="TextBox 5">
              <a:extLst>
                <a:ext uri="{FF2B5EF4-FFF2-40B4-BE49-F238E27FC236}">
                  <a16:creationId xmlns:a16="http://schemas.microsoft.com/office/drawing/2014/main" id="{38425196-12B2-134E-A9B2-B8E519D5C4C8}"/>
                </a:ext>
              </a:extLst>
            </p:cNvPr>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aphicFrame>
        <p:nvGraphicFramePr>
          <p:cNvPr id="2" name="Table 2"/>
          <p:cNvGraphicFramePr>
            <a:graphicFrameLocks noGrp="1"/>
          </p:cNvGraphicFramePr>
          <p:nvPr>
            <p:extLst>
              <p:ext uri="{D42A27DB-BD31-4B8C-83A1-F6EECF244321}">
                <p14:modId xmlns:p14="http://schemas.microsoft.com/office/powerpoint/2010/main" val="416909462"/>
              </p:ext>
            </p:extLst>
          </p:nvPr>
        </p:nvGraphicFramePr>
        <p:xfrm>
          <a:off x="1085849" y="3049788"/>
          <a:ext cx="16116300" cy="5417693"/>
        </p:xfrm>
        <a:graphic>
          <a:graphicData uri="http://schemas.openxmlformats.org/drawingml/2006/table">
            <a:tbl>
              <a:tblPr/>
              <a:tblGrid>
                <a:gridCol w="16116300">
                  <a:extLst>
                    <a:ext uri="{9D8B030D-6E8A-4147-A177-3AD203B41FA5}">
                      <a16:colId xmlns:a16="http://schemas.microsoft.com/office/drawing/2014/main" val="20001"/>
                    </a:ext>
                  </a:extLst>
                </a:gridCol>
              </a:tblGrid>
              <a:tr h="5377088">
                <a:tc>
                  <a:txBody>
                    <a:bodyPr/>
                    <a:lstStyle/>
                    <a:p>
                      <a:pPr algn="ctr">
                        <a:lnSpc>
                          <a:spcPts val="3120"/>
                        </a:lnSpc>
                      </a:pPr>
                      <a:endParaRPr lang="en-US" sz="2400" spc="36" dirty="0">
                        <a:solidFill>
                          <a:srgbClr val="191919"/>
                        </a:solidFill>
                        <a:latin typeface="Aileron Bold"/>
                        <a:ea typeface="Aileron Bold"/>
                        <a:cs typeface="Aileron Bold"/>
                        <a:sym typeface="Aileron Bold"/>
                      </a:endParaRPr>
                    </a:p>
                    <a:p>
                      <a:pPr algn="ctr">
                        <a:lnSpc>
                          <a:spcPts val="3120"/>
                        </a:lnSpc>
                      </a:pPr>
                      <a:endParaRPr lang="en-US" sz="3200" spc="36" dirty="0">
                        <a:solidFill>
                          <a:srgbClr val="191919"/>
                        </a:solidFill>
                        <a:latin typeface="Aileron Bold"/>
                        <a:ea typeface="Aileron Bold"/>
                        <a:cs typeface="Aileron Bold"/>
                        <a:sym typeface="Aileron Bold"/>
                      </a:endParaRPr>
                    </a:p>
                    <a:p>
                      <a:pPr algn="ctr">
                        <a:lnSpc>
                          <a:spcPts val="3120"/>
                        </a:lnSpc>
                      </a:pPr>
                      <a:r>
                        <a:rPr lang="en-US" sz="3200" spc="36" dirty="0">
                          <a:solidFill>
                            <a:srgbClr val="191919"/>
                          </a:solidFill>
                          <a:latin typeface="Aileron Bold"/>
                          <a:ea typeface="Aileron Bold"/>
                          <a:cs typeface="Aileron Bold"/>
                          <a:sym typeface="Aileron Bold"/>
                        </a:rPr>
                        <a:t>MPA IN SINGERS </a:t>
                      </a:r>
                    </a:p>
                    <a:p>
                      <a:pPr algn="ctr">
                        <a:lnSpc>
                          <a:spcPts val="2340"/>
                        </a:lnSpc>
                      </a:pPr>
                      <a:endParaRPr lang="en-US" sz="2400" spc="36" dirty="0">
                        <a:solidFill>
                          <a:srgbClr val="191919"/>
                        </a:solidFill>
                        <a:latin typeface="Aileron Bold"/>
                        <a:ea typeface="Aileron Bold"/>
                        <a:cs typeface="Aileron Bold"/>
                        <a:sym typeface="Aileron Bold"/>
                      </a:endParaRPr>
                    </a:p>
                    <a:p>
                      <a:pPr marL="342900" indent="-342900" algn="ctr">
                        <a:lnSpc>
                          <a:spcPct val="100000"/>
                        </a:lnSpc>
                        <a:buFont typeface="Arial" panose="020B0604020202020204" pitchFamily="34" charset="0"/>
                        <a:buChar char="•"/>
                      </a:pPr>
                      <a:r>
                        <a:rPr lang="en-US" sz="2400" spc="26" dirty="0">
                          <a:solidFill>
                            <a:srgbClr val="191919"/>
                          </a:solidFill>
                          <a:latin typeface="Aileron"/>
                          <a:ea typeface="Aileron"/>
                          <a:cs typeface="Aileron"/>
                          <a:sym typeface="Aileron"/>
                        </a:rPr>
                        <a:t>Singers have been repeatedly under-represented in studies of MPA (Henshaw and Collyer, 2022).</a:t>
                      </a:r>
                    </a:p>
                    <a:p>
                      <a:pPr algn="ctr">
                        <a:lnSpc>
                          <a:spcPct val="100000"/>
                        </a:lnSpc>
                      </a:pPr>
                      <a:endParaRPr lang="en-US" sz="2400" spc="26" dirty="0">
                        <a:solidFill>
                          <a:srgbClr val="191919"/>
                        </a:solidFill>
                        <a:latin typeface="Aileron"/>
                        <a:ea typeface="Aileron"/>
                        <a:cs typeface="Aileron"/>
                        <a:sym typeface="Aileron"/>
                      </a:endParaRPr>
                    </a:p>
                    <a:p>
                      <a:pPr marL="342900" indent="-342900" algn="ctr">
                        <a:lnSpc>
                          <a:spcPct val="100000"/>
                        </a:lnSpc>
                        <a:buFont typeface="Arial" panose="020B0604020202020204" pitchFamily="34" charset="0"/>
                        <a:buChar char="•"/>
                      </a:pPr>
                      <a:r>
                        <a:rPr lang="en-US" sz="2400" spc="26" dirty="0">
                          <a:solidFill>
                            <a:srgbClr val="191919"/>
                          </a:solidFill>
                          <a:latin typeface="Aileron"/>
                          <a:ea typeface="Aileron"/>
                          <a:cs typeface="Aileron"/>
                          <a:sym typeface="Aileron"/>
                        </a:rPr>
                        <a:t>Studies of instrumentalists have shown that genre impacts MPA (</a:t>
                      </a:r>
                      <a:r>
                        <a:rPr lang="en-US" sz="2400" spc="26" dirty="0" err="1">
                          <a:solidFill>
                            <a:srgbClr val="191919"/>
                          </a:solidFill>
                          <a:latin typeface="Aileron"/>
                          <a:ea typeface="Aileron"/>
                          <a:cs typeface="Aileron"/>
                          <a:sym typeface="Aileron"/>
                        </a:rPr>
                        <a:t>Papageorgi</a:t>
                      </a:r>
                      <a:r>
                        <a:rPr lang="en-US" sz="2400" spc="26" dirty="0">
                          <a:solidFill>
                            <a:srgbClr val="191919"/>
                          </a:solidFill>
                          <a:latin typeface="Aileron"/>
                          <a:ea typeface="Aileron"/>
                          <a:cs typeface="Aileron"/>
                          <a:sym typeface="Aileron"/>
                        </a:rPr>
                        <a:t>, Creech and Welch, 2011).</a:t>
                      </a:r>
                    </a:p>
                    <a:p>
                      <a:pPr algn="ctr">
                        <a:lnSpc>
                          <a:spcPct val="100000"/>
                        </a:lnSpc>
                      </a:pPr>
                      <a:endParaRPr lang="en-US" sz="2400" spc="26" dirty="0">
                        <a:solidFill>
                          <a:srgbClr val="191919"/>
                        </a:solidFill>
                        <a:latin typeface="Aileron"/>
                        <a:ea typeface="Aileron"/>
                        <a:cs typeface="Aileron"/>
                        <a:sym typeface="Aileron"/>
                      </a:endParaRPr>
                    </a:p>
                    <a:p>
                      <a:pPr marL="342900" marR="0" lvl="0" indent="-34290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400" spc="26" dirty="0">
                          <a:solidFill>
                            <a:srgbClr val="191919"/>
                          </a:solidFill>
                          <a:latin typeface="Aileron"/>
                          <a:ea typeface="Aileron"/>
                          <a:cs typeface="Aileron"/>
                          <a:sym typeface="Aileron"/>
                        </a:rPr>
                        <a:t>Many singers work cross-discipline </a:t>
                      </a:r>
                      <a:r>
                        <a:rPr lang="en-US" sz="2400" dirty="0">
                          <a:solidFill>
                            <a:srgbClr val="191919"/>
                          </a:solidFill>
                          <a:latin typeface="Aileron"/>
                          <a:ea typeface="Aileron"/>
                          <a:cs typeface="Aileron"/>
                          <a:sym typeface="Aileron"/>
                        </a:rPr>
                        <a:t>(</a:t>
                      </a:r>
                      <a:r>
                        <a:rPr lang="en-US" sz="2400" dirty="0" err="1">
                          <a:solidFill>
                            <a:srgbClr val="191919"/>
                          </a:solidFill>
                          <a:latin typeface="Aileron"/>
                          <a:ea typeface="Aileron"/>
                          <a:cs typeface="Aileron"/>
                          <a:sym typeface="Aileron"/>
                        </a:rPr>
                        <a:t>Bruder</a:t>
                      </a:r>
                      <a:r>
                        <a:rPr lang="en-US" sz="2400" dirty="0">
                          <a:solidFill>
                            <a:srgbClr val="191919"/>
                          </a:solidFill>
                          <a:latin typeface="Aileron"/>
                          <a:ea typeface="Aileron"/>
                          <a:cs typeface="Aileron"/>
                          <a:sym typeface="Aileron"/>
                        </a:rPr>
                        <a:t> and </a:t>
                      </a:r>
                      <a:r>
                        <a:rPr lang="en-US" sz="2400" dirty="0" err="1">
                          <a:solidFill>
                            <a:srgbClr val="191919"/>
                          </a:solidFill>
                          <a:latin typeface="Aileron"/>
                          <a:ea typeface="Aileron"/>
                          <a:cs typeface="Aileron"/>
                          <a:sym typeface="Aileron"/>
                        </a:rPr>
                        <a:t>Larrouy-Maestri</a:t>
                      </a:r>
                      <a:r>
                        <a:rPr lang="en-US" sz="2400" dirty="0">
                          <a:solidFill>
                            <a:srgbClr val="191919"/>
                          </a:solidFill>
                          <a:latin typeface="Aileron"/>
                          <a:ea typeface="Aileron"/>
                          <a:cs typeface="Aileron"/>
                          <a:sym typeface="Aileron"/>
                        </a:rPr>
                        <a:t>, 2023). </a:t>
                      </a:r>
                      <a:endParaRPr lang="en-US" sz="2400" spc="26" dirty="0">
                        <a:solidFill>
                          <a:srgbClr val="191919"/>
                        </a:solidFill>
                        <a:latin typeface="Aileron"/>
                        <a:ea typeface="Aileron"/>
                        <a:cs typeface="Aileron"/>
                        <a:sym typeface="Aileron"/>
                      </a:endParaRPr>
                    </a:p>
                    <a:p>
                      <a:pPr algn="ctr">
                        <a:lnSpc>
                          <a:spcPct val="100000"/>
                        </a:lnSpc>
                      </a:pPr>
                      <a:endParaRPr lang="en-US" sz="2400" spc="26" dirty="0">
                        <a:solidFill>
                          <a:srgbClr val="191919"/>
                        </a:solidFill>
                        <a:latin typeface="Aileron"/>
                        <a:ea typeface="Aileron"/>
                        <a:cs typeface="Aileron"/>
                        <a:sym typeface="Aileron"/>
                      </a:endParaRPr>
                    </a:p>
                    <a:p>
                      <a:pPr marL="342900" indent="-342900" algn="ctr">
                        <a:lnSpc>
                          <a:spcPct val="100000"/>
                        </a:lnSpc>
                        <a:buFont typeface="Arial" panose="020B0604020202020204" pitchFamily="34" charset="0"/>
                        <a:buChar char="•"/>
                      </a:pPr>
                      <a:r>
                        <a:rPr lang="en-US" sz="2400" spc="26" dirty="0">
                          <a:solidFill>
                            <a:srgbClr val="191919"/>
                          </a:solidFill>
                          <a:latin typeface="Aileron"/>
                          <a:ea typeface="Aileron"/>
                          <a:cs typeface="Aileron"/>
                          <a:sym typeface="Aileron"/>
                        </a:rPr>
                        <a:t>Only one study has investigated how MPA may be experienced differently between classical, musical theatre and contemporary singers (Henshaw and Collyer, 2022). This study did not focus on the lived experiences of professional singers. </a:t>
                      </a:r>
                    </a:p>
                    <a:p>
                      <a:pPr algn="ctr">
                        <a:lnSpc>
                          <a:spcPts val="2340"/>
                        </a:lnSpc>
                      </a:pPr>
                      <a:endParaRPr lang="en-US" sz="1800" spc="26" dirty="0">
                        <a:solidFill>
                          <a:srgbClr val="191919"/>
                        </a:solidFill>
                        <a:latin typeface="Aileron"/>
                        <a:ea typeface="Aileron"/>
                        <a:cs typeface="Aileron"/>
                        <a:sym typeface="Aileron"/>
                      </a:endParaRPr>
                    </a:p>
                  </a:txBody>
                  <a:tcPr marL="190500" marR="190500" marT="190500" marB="190500" anchor="ctr">
                    <a:lnL w="47625"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grpSp>
        <p:nvGrpSpPr>
          <p:cNvPr id="9" name="Group 9"/>
          <p:cNvGrpSpPr/>
          <p:nvPr/>
        </p:nvGrpSpPr>
        <p:grpSpPr>
          <a:xfrm>
            <a:off x="8321313" y="2224251"/>
            <a:ext cx="5767944" cy="2042169"/>
            <a:chOff x="-1085596" y="-198335"/>
            <a:chExt cx="1519130" cy="537855"/>
          </a:xfrm>
        </p:grpSpPr>
        <p:sp>
          <p:nvSpPr>
            <p:cNvPr id="10" name="Freeform 10"/>
            <p:cNvSpPr/>
            <p:nvPr/>
          </p:nvSpPr>
          <p:spPr>
            <a:xfrm>
              <a:off x="-1085596" y="-198335"/>
              <a:ext cx="433534" cy="339520"/>
            </a:xfrm>
            <a:custGeom>
              <a:avLst/>
              <a:gdLst/>
              <a:ahLst/>
              <a:cxnLst/>
              <a:rect l="l" t="t" r="r" b="b"/>
              <a:pathLst>
                <a:path w="433534" h="339520">
                  <a:moveTo>
                    <a:pt x="70549" y="0"/>
                  </a:moveTo>
                  <a:lnTo>
                    <a:pt x="362985" y="0"/>
                  </a:lnTo>
                  <a:cubicBezTo>
                    <a:pt x="381696" y="0"/>
                    <a:pt x="399640" y="7433"/>
                    <a:pt x="412870" y="20663"/>
                  </a:cubicBezTo>
                  <a:cubicBezTo>
                    <a:pt x="426101" y="33894"/>
                    <a:pt x="433534" y="51838"/>
                    <a:pt x="433534" y="70549"/>
                  </a:cubicBezTo>
                  <a:lnTo>
                    <a:pt x="433534" y="268971"/>
                  </a:lnTo>
                  <a:cubicBezTo>
                    <a:pt x="433534" y="307934"/>
                    <a:pt x="401948" y="339520"/>
                    <a:pt x="362985" y="339520"/>
                  </a:cubicBezTo>
                  <a:lnTo>
                    <a:pt x="70549" y="339520"/>
                  </a:lnTo>
                  <a:cubicBezTo>
                    <a:pt x="51838" y="339520"/>
                    <a:pt x="33894" y="332087"/>
                    <a:pt x="20663" y="318857"/>
                  </a:cubicBezTo>
                  <a:cubicBezTo>
                    <a:pt x="7433" y="305626"/>
                    <a:pt x="0" y="287682"/>
                    <a:pt x="0" y="268971"/>
                  </a:cubicBezTo>
                  <a:lnTo>
                    <a:pt x="0" y="70549"/>
                  </a:lnTo>
                  <a:cubicBezTo>
                    <a:pt x="0" y="31586"/>
                    <a:pt x="31586" y="0"/>
                    <a:pt x="70549" y="0"/>
                  </a:cubicBezTo>
                  <a:close/>
                </a:path>
              </a:pathLst>
            </a:custGeom>
            <a:solidFill>
              <a:srgbClr val="3EDAD8"/>
            </a:solidFill>
          </p:spPr>
          <p:txBody>
            <a:bodyPr/>
            <a:lstStyle/>
            <a:p>
              <a:endParaRPr lang="en-US" dirty="0"/>
            </a:p>
          </p:txBody>
        </p:sp>
        <p:sp>
          <p:nvSpPr>
            <p:cNvPr id="11" name="TextBox 11"/>
            <p:cNvSpPr txBox="1"/>
            <p:nvPr/>
          </p:nvSpPr>
          <p:spPr>
            <a:xfrm>
              <a:off x="0" y="-28575"/>
              <a:ext cx="433534" cy="368095"/>
            </a:xfrm>
            <a:prstGeom prst="rect">
              <a:avLst/>
            </a:prstGeom>
          </p:spPr>
          <p:txBody>
            <a:bodyPr lIns="254000" tIns="254000" rIns="254000" bIns="254000" rtlCol="0" anchor="ctr"/>
            <a:lstStyle/>
            <a:p>
              <a:pPr algn="ctr">
                <a:lnSpc>
                  <a:spcPts val="3120"/>
                </a:lnSpc>
              </a:pPr>
              <a:endParaRPr/>
            </a:p>
          </p:txBody>
        </p:sp>
      </p:grpSp>
      <p:grpSp>
        <p:nvGrpSpPr>
          <p:cNvPr id="13" name="Group 13"/>
          <p:cNvGrpSpPr/>
          <p:nvPr/>
        </p:nvGrpSpPr>
        <p:grpSpPr>
          <a:xfrm>
            <a:off x="2000002" y="1069366"/>
            <a:ext cx="14287996" cy="1159261"/>
            <a:chOff x="0" y="0"/>
            <a:chExt cx="19050662" cy="1545681"/>
          </a:xfrm>
        </p:grpSpPr>
        <p:sp>
          <p:nvSpPr>
            <p:cNvPr id="14" name="TextBox 14"/>
            <p:cNvSpPr txBox="1"/>
            <p:nvPr/>
          </p:nvSpPr>
          <p:spPr>
            <a:xfrm>
              <a:off x="0" y="1122771"/>
              <a:ext cx="19050662" cy="422910"/>
            </a:xfrm>
            <a:prstGeom prst="rect">
              <a:avLst/>
            </a:prstGeom>
          </p:spPr>
          <p:txBody>
            <a:bodyPr lIns="0" tIns="0" rIns="0" bIns="0" rtlCol="0" anchor="t">
              <a:spAutoFit/>
            </a:bodyPr>
            <a:lstStyle/>
            <a:p>
              <a:pPr algn="ctr">
                <a:lnSpc>
                  <a:spcPts val="2700"/>
                </a:lnSpc>
              </a:pPr>
              <a:endParaRPr/>
            </a:p>
          </p:txBody>
        </p:sp>
        <p:sp>
          <p:nvSpPr>
            <p:cNvPr id="15" name="TextBox 15"/>
            <p:cNvSpPr txBox="1"/>
            <p:nvPr/>
          </p:nvSpPr>
          <p:spPr>
            <a:xfrm>
              <a:off x="0" y="-9525"/>
              <a:ext cx="19050662" cy="1025525"/>
            </a:xfrm>
            <a:prstGeom prst="rect">
              <a:avLst/>
            </a:prstGeom>
          </p:spPr>
          <p:txBody>
            <a:bodyPr lIns="0" tIns="0" rIns="0" bIns="0" rtlCol="0" anchor="t">
              <a:spAutoFit/>
            </a:bodyPr>
            <a:lstStyle/>
            <a:p>
              <a:pPr algn="ctr">
                <a:lnSpc>
                  <a:spcPts val="6000"/>
                </a:lnSpc>
              </a:pPr>
              <a:r>
                <a:rPr lang="en-US" sz="5000" dirty="0">
                  <a:solidFill>
                    <a:srgbClr val="191919"/>
                  </a:solidFill>
                  <a:latin typeface="Aileron Bold"/>
                  <a:ea typeface="Aileron Bold"/>
                  <a:cs typeface="Aileron Bold"/>
                  <a:sym typeface="Aileron Bold"/>
                </a:rPr>
                <a:t>CONTEXT</a:t>
              </a:r>
            </a:p>
          </p:txBody>
        </p:sp>
      </p:grpSp>
      <p:sp>
        <p:nvSpPr>
          <p:cNvPr id="7" name="Freeform 7"/>
          <p:cNvSpPr/>
          <p:nvPr/>
        </p:nvSpPr>
        <p:spPr>
          <a:xfrm>
            <a:off x="8790176" y="2357483"/>
            <a:ext cx="886634" cy="1089566"/>
          </a:xfrm>
          <a:custGeom>
            <a:avLst/>
            <a:gdLst/>
            <a:ahLst/>
            <a:cxnLst/>
            <a:rect l="l" t="t" r="r" b="b"/>
            <a:pathLst>
              <a:path w="1182178" h="1452754">
                <a:moveTo>
                  <a:pt x="0" y="0"/>
                </a:moveTo>
                <a:lnTo>
                  <a:pt x="1182179" y="0"/>
                </a:lnTo>
                <a:lnTo>
                  <a:pt x="1182179" y="1452754"/>
                </a:lnTo>
                <a:lnTo>
                  <a:pt x="0" y="145275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Tree>
    <p:extLst>
      <p:ext uri="{BB962C8B-B14F-4D97-AF65-F5344CB8AC3E}">
        <p14:creationId xmlns:p14="http://schemas.microsoft.com/office/powerpoint/2010/main" val="4109073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Freeform 2">
            <a:extLst>
              <a:ext uri="{FF2B5EF4-FFF2-40B4-BE49-F238E27FC236}">
                <a16:creationId xmlns:a16="http://schemas.microsoft.com/office/drawing/2014/main" id="{A14933A9-B0F7-C78A-7842-429ADC556D00}"/>
              </a:ext>
            </a:extLst>
          </p:cNvPr>
          <p:cNvSpPr/>
          <p:nvPr/>
        </p:nvSpPr>
        <p:spPr>
          <a:xfrm>
            <a:off x="0" y="-5719738"/>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6" name="Group 3">
            <a:extLst>
              <a:ext uri="{FF2B5EF4-FFF2-40B4-BE49-F238E27FC236}">
                <a16:creationId xmlns:a16="http://schemas.microsoft.com/office/drawing/2014/main" id="{F9578C3C-F6B2-6035-B879-E9644FC64693}"/>
              </a:ext>
            </a:extLst>
          </p:cNvPr>
          <p:cNvGrpSpPr/>
          <p:nvPr/>
        </p:nvGrpSpPr>
        <p:grpSpPr>
          <a:xfrm>
            <a:off x="629538" y="625650"/>
            <a:ext cx="17028923" cy="9142836"/>
            <a:chOff x="0" y="0"/>
            <a:chExt cx="4484984" cy="2407990"/>
          </a:xfrm>
        </p:grpSpPr>
        <p:sp>
          <p:nvSpPr>
            <p:cNvPr id="17" name="Freeform 4">
              <a:extLst>
                <a:ext uri="{FF2B5EF4-FFF2-40B4-BE49-F238E27FC236}">
                  <a16:creationId xmlns:a16="http://schemas.microsoft.com/office/drawing/2014/main" id="{0D2EF557-635B-F85D-A153-79687F603058}"/>
                </a:ext>
              </a:extLst>
            </p:cNvPr>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18" name="TextBox 5">
              <a:extLst>
                <a:ext uri="{FF2B5EF4-FFF2-40B4-BE49-F238E27FC236}">
                  <a16:creationId xmlns:a16="http://schemas.microsoft.com/office/drawing/2014/main" id="{1ECFD2AB-65C0-6E2B-CF53-703D54109276}"/>
                </a:ext>
              </a:extLst>
            </p:cNvPr>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aphicFrame>
        <p:nvGraphicFramePr>
          <p:cNvPr id="2" name="Table 2"/>
          <p:cNvGraphicFramePr>
            <a:graphicFrameLocks noGrp="1"/>
          </p:cNvGraphicFramePr>
          <p:nvPr>
            <p:extLst>
              <p:ext uri="{D42A27DB-BD31-4B8C-83A1-F6EECF244321}">
                <p14:modId xmlns:p14="http://schemas.microsoft.com/office/powerpoint/2010/main" val="2868427068"/>
              </p:ext>
            </p:extLst>
          </p:nvPr>
        </p:nvGraphicFramePr>
        <p:xfrm>
          <a:off x="1028700" y="3009900"/>
          <a:ext cx="16192500" cy="5437242"/>
        </p:xfrm>
        <a:graphic>
          <a:graphicData uri="http://schemas.openxmlformats.org/drawingml/2006/table">
            <a:tbl>
              <a:tblPr/>
              <a:tblGrid>
                <a:gridCol w="16192500">
                  <a:extLst>
                    <a:ext uri="{9D8B030D-6E8A-4147-A177-3AD203B41FA5}">
                      <a16:colId xmlns:a16="http://schemas.microsoft.com/office/drawing/2014/main" val="20000"/>
                    </a:ext>
                  </a:extLst>
                </a:gridCol>
              </a:tblGrid>
              <a:tr h="5437242">
                <a:tc>
                  <a:txBody>
                    <a:bodyPr/>
                    <a:lstStyle/>
                    <a:p>
                      <a:pPr algn="ctr">
                        <a:lnSpc>
                          <a:spcPts val="3120"/>
                        </a:lnSpc>
                      </a:pPr>
                      <a:r>
                        <a:rPr lang="en-US" sz="3200" spc="36" dirty="0">
                          <a:solidFill>
                            <a:srgbClr val="191919"/>
                          </a:solidFill>
                          <a:latin typeface="Aileron Bold"/>
                          <a:ea typeface="Aileron Bold"/>
                          <a:cs typeface="Aileron Bold"/>
                          <a:sym typeface="Aileron Bold"/>
                        </a:rPr>
                        <a:t>ROLE OF THE VOICE TEACHER</a:t>
                      </a:r>
                    </a:p>
                    <a:p>
                      <a:pPr algn="ctr">
                        <a:lnSpc>
                          <a:spcPts val="3120"/>
                        </a:lnSpc>
                      </a:pPr>
                      <a:endParaRPr lang="en-US" sz="3200" spc="36" dirty="0">
                        <a:solidFill>
                          <a:srgbClr val="191919"/>
                        </a:solidFill>
                        <a:latin typeface="Aileron Bold"/>
                        <a:ea typeface="Aileron Bold"/>
                        <a:cs typeface="Aileron Bold"/>
                        <a:sym typeface="Aileron Bold"/>
                      </a:endParaRPr>
                    </a:p>
                    <a:p>
                      <a:pPr algn="ctr">
                        <a:lnSpc>
                          <a:spcPts val="2340"/>
                        </a:lnSpc>
                      </a:pPr>
                      <a:endParaRPr lang="en-US" sz="2400" spc="36" dirty="0">
                        <a:solidFill>
                          <a:srgbClr val="191919"/>
                        </a:solidFill>
                        <a:latin typeface="Aileron Bold"/>
                        <a:ea typeface="Aileron Bold"/>
                        <a:cs typeface="Aileron Bold"/>
                        <a:sym typeface="Aileron Bold"/>
                      </a:endParaRPr>
                    </a:p>
                    <a:p>
                      <a:pPr marL="285750" indent="-285750" algn="ctr">
                        <a:lnSpc>
                          <a:spcPts val="2340"/>
                        </a:lnSpc>
                        <a:buFont typeface="Arial" panose="020B0604020202020204" pitchFamily="34" charset="0"/>
                        <a:buChar char="•"/>
                      </a:pPr>
                      <a:r>
                        <a:rPr lang="en-US" sz="2400" spc="26" dirty="0">
                          <a:solidFill>
                            <a:srgbClr val="191919"/>
                          </a:solidFill>
                          <a:latin typeface="Aileron"/>
                          <a:ea typeface="Aileron"/>
                          <a:cs typeface="Aileron"/>
                          <a:sym typeface="Aileron"/>
                        </a:rPr>
                        <a:t>Many singers rely on their vocal coach for support with MPA (</a:t>
                      </a:r>
                      <a:r>
                        <a:rPr lang="en-US" sz="2400" spc="26" dirty="0" err="1">
                          <a:solidFill>
                            <a:srgbClr val="191919"/>
                          </a:solidFill>
                          <a:latin typeface="Aileron"/>
                          <a:ea typeface="Aileron"/>
                          <a:cs typeface="Aileron"/>
                          <a:sym typeface="Aileron"/>
                        </a:rPr>
                        <a:t>Mazzarolo</a:t>
                      </a:r>
                      <a:r>
                        <a:rPr lang="en-US" sz="2400" spc="26" dirty="0">
                          <a:solidFill>
                            <a:srgbClr val="191919"/>
                          </a:solidFill>
                          <a:latin typeface="Aileron"/>
                          <a:ea typeface="Aileron"/>
                          <a:cs typeface="Aileron"/>
                          <a:sym typeface="Aileron"/>
                        </a:rPr>
                        <a:t>, Burwell and Schubert, 2023). </a:t>
                      </a:r>
                    </a:p>
                    <a:p>
                      <a:pPr algn="ctr">
                        <a:lnSpc>
                          <a:spcPts val="2340"/>
                        </a:lnSpc>
                      </a:pPr>
                      <a:endParaRPr lang="en-US" sz="2400" spc="26" dirty="0">
                        <a:solidFill>
                          <a:srgbClr val="191919"/>
                        </a:solidFill>
                        <a:latin typeface="Aileron"/>
                        <a:ea typeface="Aileron"/>
                        <a:cs typeface="Aileron"/>
                        <a:sym typeface="Aileron"/>
                      </a:endParaRPr>
                    </a:p>
                    <a:p>
                      <a:pPr marL="285750" indent="-285750" algn="ctr">
                        <a:lnSpc>
                          <a:spcPts val="2340"/>
                        </a:lnSpc>
                        <a:buFont typeface="Arial" panose="020B0604020202020204" pitchFamily="34" charset="0"/>
                        <a:buChar char="•"/>
                      </a:pPr>
                      <a:r>
                        <a:rPr lang="en-US" sz="2400" spc="26" dirty="0">
                          <a:solidFill>
                            <a:srgbClr val="191919"/>
                          </a:solidFill>
                          <a:latin typeface="Aileron"/>
                          <a:ea typeface="Aileron"/>
                          <a:cs typeface="Aileron"/>
                          <a:sym typeface="Aileron"/>
                        </a:rPr>
                        <a:t>Voice teachers may have genre specific specialisms (Edwards and Hoch, 2018).</a:t>
                      </a:r>
                    </a:p>
                    <a:p>
                      <a:pPr algn="ctr">
                        <a:lnSpc>
                          <a:spcPts val="2340"/>
                        </a:lnSpc>
                      </a:pPr>
                      <a:endParaRPr lang="en-US" sz="1800" spc="26" dirty="0">
                        <a:solidFill>
                          <a:srgbClr val="191919"/>
                        </a:solidFill>
                        <a:latin typeface="Aileron"/>
                        <a:ea typeface="Aileron"/>
                        <a:cs typeface="Aileron"/>
                        <a:sym typeface="Aileron"/>
                      </a:endParaRPr>
                    </a:p>
                    <a:p>
                      <a:pPr algn="ctr">
                        <a:lnSpc>
                          <a:spcPts val="2340"/>
                        </a:lnSpc>
                      </a:pPr>
                      <a:endParaRPr lang="en-US" sz="1800" spc="26" dirty="0">
                        <a:solidFill>
                          <a:srgbClr val="191919"/>
                        </a:solidFill>
                        <a:latin typeface="Aileron"/>
                        <a:ea typeface="Aileron"/>
                        <a:cs typeface="Aileron"/>
                        <a:sym typeface="Aileron"/>
                      </a:endParaRPr>
                    </a:p>
                  </a:txBody>
                  <a:tcPr marL="190500" marR="190500" marT="190500" marB="190500" anchor="ctr">
                    <a:lnL w="47625"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grpSp>
        <p:nvGrpSpPr>
          <p:cNvPr id="3" name="Group 3"/>
          <p:cNvGrpSpPr/>
          <p:nvPr/>
        </p:nvGrpSpPr>
        <p:grpSpPr>
          <a:xfrm>
            <a:off x="8320962" y="2365342"/>
            <a:ext cx="1646074" cy="1289115"/>
            <a:chOff x="0" y="0"/>
            <a:chExt cx="2194765" cy="1718820"/>
          </a:xfrm>
        </p:grpSpPr>
        <p:grpSp>
          <p:nvGrpSpPr>
            <p:cNvPr id="4" name="Group 4"/>
            <p:cNvGrpSpPr/>
            <p:nvPr/>
          </p:nvGrpSpPr>
          <p:grpSpPr>
            <a:xfrm>
              <a:off x="0" y="0"/>
              <a:ext cx="2194765" cy="1718820"/>
              <a:chOff x="0" y="0"/>
              <a:chExt cx="433534" cy="339520"/>
            </a:xfrm>
          </p:grpSpPr>
          <p:sp>
            <p:nvSpPr>
              <p:cNvPr id="5" name="Freeform 5"/>
              <p:cNvSpPr/>
              <p:nvPr/>
            </p:nvSpPr>
            <p:spPr>
              <a:xfrm>
                <a:off x="0" y="0"/>
                <a:ext cx="433534" cy="339520"/>
              </a:xfrm>
              <a:custGeom>
                <a:avLst/>
                <a:gdLst/>
                <a:ahLst/>
                <a:cxnLst/>
                <a:rect l="l" t="t" r="r" b="b"/>
                <a:pathLst>
                  <a:path w="433534" h="339520">
                    <a:moveTo>
                      <a:pt x="70549" y="0"/>
                    </a:moveTo>
                    <a:lnTo>
                      <a:pt x="362985" y="0"/>
                    </a:lnTo>
                    <a:cubicBezTo>
                      <a:pt x="381696" y="0"/>
                      <a:pt x="399640" y="7433"/>
                      <a:pt x="412870" y="20663"/>
                    </a:cubicBezTo>
                    <a:cubicBezTo>
                      <a:pt x="426101" y="33894"/>
                      <a:pt x="433534" y="51838"/>
                      <a:pt x="433534" y="70549"/>
                    </a:cubicBezTo>
                    <a:lnTo>
                      <a:pt x="433534" y="268971"/>
                    </a:lnTo>
                    <a:cubicBezTo>
                      <a:pt x="433534" y="307934"/>
                      <a:pt x="401948" y="339520"/>
                      <a:pt x="362985" y="339520"/>
                    </a:cubicBezTo>
                    <a:lnTo>
                      <a:pt x="70549" y="339520"/>
                    </a:lnTo>
                    <a:cubicBezTo>
                      <a:pt x="51838" y="339520"/>
                      <a:pt x="33894" y="332087"/>
                      <a:pt x="20663" y="318857"/>
                    </a:cubicBezTo>
                    <a:cubicBezTo>
                      <a:pt x="7433" y="305626"/>
                      <a:pt x="0" y="287682"/>
                      <a:pt x="0" y="268971"/>
                    </a:cubicBezTo>
                    <a:lnTo>
                      <a:pt x="0" y="70549"/>
                    </a:lnTo>
                    <a:cubicBezTo>
                      <a:pt x="0" y="31586"/>
                      <a:pt x="31586" y="0"/>
                      <a:pt x="70549" y="0"/>
                    </a:cubicBezTo>
                    <a:close/>
                  </a:path>
                </a:pathLst>
              </a:custGeom>
              <a:solidFill>
                <a:srgbClr val="37C9EF"/>
              </a:solidFill>
            </p:spPr>
            <p:txBody>
              <a:bodyPr/>
              <a:lstStyle/>
              <a:p>
                <a:endParaRPr lang="en-US"/>
              </a:p>
            </p:txBody>
          </p:sp>
          <p:sp>
            <p:nvSpPr>
              <p:cNvPr id="6" name="TextBox 6"/>
              <p:cNvSpPr txBox="1"/>
              <p:nvPr/>
            </p:nvSpPr>
            <p:spPr>
              <a:xfrm>
                <a:off x="0" y="-28575"/>
                <a:ext cx="433534" cy="368095"/>
              </a:xfrm>
              <a:prstGeom prst="rect">
                <a:avLst/>
              </a:prstGeom>
            </p:spPr>
            <p:txBody>
              <a:bodyPr lIns="254000" tIns="254000" rIns="254000" bIns="254000" rtlCol="0" anchor="ctr"/>
              <a:lstStyle/>
              <a:p>
                <a:pPr algn="ctr">
                  <a:lnSpc>
                    <a:spcPts val="3120"/>
                  </a:lnSpc>
                </a:pPr>
                <a:endParaRPr/>
              </a:p>
            </p:txBody>
          </p:sp>
        </p:grpSp>
        <p:sp>
          <p:nvSpPr>
            <p:cNvPr id="7" name="Freeform 7"/>
            <p:cNvSpPr/>
            <p:nvPr/>
          </p:nvSpPr>
          <p:spPr>
            <a:xfrm>
              <a:off x="237973" y="0"/>
              <a:ext cx="1718820" cy="1718820"/>
            </a:xfrm>
            <a:custGeom>
              <a:avLst/>
              <a:gdLst/>
              <a:ahLst/>
              <a:cxnLst/>
              <a:rect l="l" t="t" r="r" b="b"/>
              <a:pathLst>
                <a:path w="1718820" h="1718820">
                  <a:moveTo>
                    <a:pt x="0" y="0"/>
                  </a:moveTo>
                  <a:lnTo>
                    <a:pt x="1718819" y="0"/>
                  </a:lnTo>
                  <a:lnTo>
                    <a:pt x="1718819" y="1718820"/>
                  </a:lnTo>
                  <a:lnTo>
                    <a:pt x="0" y="171882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grpSp>
        <p:nvGrpSpPr>
          <p:cNvPr id="13" name="Group 13"/>
          <p:cNvGrpSpPr/>
          <p:nvPr/>
        </p:nvGrpSpPr>
        <p:grpSpPr>
          <a:xfrm>
            <a:off x="2000002" y="1028700"/>
            <a:ext cx="14287996" cy="1159261"/>
            <a:chOff x="0" y="0"/>
            <a:chExt cx="19050662" cy="1545681"/>
          </a:xfrm>
        </p:grpSpPr>
        <p:sp>
          <p:nvSpPr>
            <p:cNvPr id="14" name="TextBox 14"/>
            <p:cNvSpPr txBox="1"/>
            <p:nvPr/>
          </p:nvSpPr>
          <p:spPr>
            <a:xfrm>
              <a:off x="0" y="1122771"/>
              <a:ext cx="19050662" cy="422910"/>
            </a:xfrm>
            <a:prstGeom prst="rect">
              <a:avLst/>
            </a:prstGeom>
          </p:spPr>
          <p:txBody>
            <a:bodyPr lIns="0" tIns="0" rIns="0" bIns="0" rtlCol="0" anchor="t">
              <a:spAutoFit/>
            </a:bodyPr>
            <a:lstStyle/>
            <a:p>
              <a:pPr algn="ctr">
                <a:lnSpc>
                  <a:spcPts val="2700"/>
                </a:lnSpc>
              </a:pPr>
              <a:endParaRPr/>
            </a:p>
          </p:txBody>
        </p:sp>
        <p:sp>
          <p:nvSpPr>
            <p:cNvPr id="15" name="TextBox 15"/>
            <p:cNvSpPr txBox="1"/>
            <p:nvPr/>
          </p:nvSpPr>
          <p:spPr>
            <a:xfrm>
              <a:off x="0" y="-9525"/>
              <a:ext cx="19050662" cy="1025525"/>
            </a:xfrm>
            <a:prstGeom prst="rect">
              <a:avLst/>
            </a:prstGeom>
          </p:spPr>
          <p:txBody>
            <a:bodyPr lIns="0" tIns="0" rIns="0" bIns="0" rtlCol="0" anchor="t">
              <a:spAutoFit/>
            </a:bodyPr>
            <a:lstStyle/>
            <a:p>
              <a:pPr algn="ctr">
                <a:lnSpc>
                  <a:spcPts val="6000"/>
                </a:lnSpc>
              </a:pPr>
              <a:r>
                <a:rPr lang="en-US" sz="5000">
                  <a:solidFill>
                    <a:srgbClr val="191919"/>
                  </a:solidFill>
                  <a:latin typeface="Aileron Bold"/>
                  <a:ea typeface="Aileron Bold"/>
                  <a:cs typeface="Aileron Bold"/>
                  <a:sym typeface="Aileron Bold"/>
                </a:rPr>
                <a:t>CONTEXT</a:t>
              </a:r>
            </a:p>
          </p:txBody>
        </p:sp>
      </p:grpSp>
    </p:spTree>
    <p:extLst>
      <p:ext uri="{BB962C8B-B14F-4D97-AF65-F5344CB8AC3E}">
        <p14:creationId xmlns:p14="http://schemas.microsoft.com/office/powerpoint/2010/main" val="1559361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Freeform 2">
            <a:extLst>
              <a:ext uri="{FF2B5EF4-FFF2-40B4-BE49-F238E27FC236}">
                <a16:creationId xmlns:a16="http://schemas.microsoft.com/office/drawing/2014/main" id="{A14933A9-B0F7-C78A-7842-429ADC556D00}"/>
              </a:ext>
            </a:extLst>
          </p:cNvPr>
          <p:cNvSpPr/>
          <p:nvPr/>
        </p:nvSpPr>
        <p:spPr>
          <a:xfrm>
            <a:off x="-19050" y="-4533900"/>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16" name="Group 3">
            <a:extLst>
              <a:ext uri="{FF2B5EF4-FFF2-40B4-BE49-F238E27FC236}">
                <a16:creationId xmlns:a16="http://schemas.microsoft.com/office/drawing/2014/main" id="{F9578C3C-F6B2-6035-B879-E9644FC64693}"/>
              </a:ext>
            </a:extLst>
          </p:cNvPr>
          <p:cNvGrpSpPr/>
          <p:nvPr/>
        </p:nvGrpSpPr>
        <p:grpSpPr>
          <a:xfrm>
            <a:off x="629538" y="625650"/>
            <a:ext cx="17028923" cy="9142836"/>
            <a:chOff x="0" y="0"/>
            <a:chExt cx="4484984" cy="2407990"/>
          </a:xfrm>
        </p:grpSpPr>
        <p:sp>
          <p:nvSpPr>
            <p:cNvPr id="17" name="Freeform 4">
              <a:extLst>
                <a:ext uri="{FF2B5EF4-FFF2-40B4-BE49-F238E27FC236}">
                  <a16:creationId xmlns:a16="http://schemas.microsoft.com/office/drawing/2014/main" id="{0D2EF557-635B-F85D-A153-79687F603058}"/>
                </a:ext>
              </a:extLst>
            </p:cNvPr>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18" name="TextBox 5">
              <a:extLst>
                <a:ext uri="{FF2B5EF4-FFF2-40B4-BE49-F238E27FC236}">
                  <a16:creationId xmlns:a16="http://schemas.microsoft.com/office/drawing/2014/main" id="{1ECFD2AB-65C0-6E2B-CF53-703D54109276}"/>
                </a:ext>
              </a:extLst>
            </p:cNvPr>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aphicFrame>
        <p:nvGraphicFramePr>
          <p:cNvPr id="2" name="Table 2"/>
          <p:cNvGraphicFramePr>
            <a:graphicFrameLocks noGrp="1"/>
          </p:cNvGraphicFramePr>
          <p:nvPr>
            <p:extLst>
              <p:ext uri="{D42A27DB-BD31-4B8C-83A1-F6EECF244321}">
                <p14:modId xmlns:p14="http://schemas.microsoft.com/office/powerpoint/2010/main" val="1946740648"/>
              </p:ext>
            </p:extLst>
          </p:nvPr>
        </p:nvGraphicFramePr>
        <p:xfrm>
          <a:off x="1028700" y="2857500"/>
          <a:ext cx="16192500" cy="5589641"/>
        </p:xfrm>
        <a:graphic>
          <a:graphicData uri="http://schemas.openxmlformats.org/drawingml/2006/table">
            <a:tbl>
              <a:tblPr/>
              <a:tblGrid>
                <a:gridCol w="16192500">
                  <a:extLst>
                    <a:ext uri="{9D8B030D-6E8A-4147-A177-3AD203B41FA5}">
                      <a16:colId xmlns:a16="http://schemas.microsoft.com/office/drawing/2014/main" val="20001"/>
                    </a:ext>
                  </a:extLst>
                </a:gridCol>
              </a:tblGrid>
              <a:tr h="5589641">
                <a:tc>
                  <a:txBody>
                    <a:bodyPr/>
                    <a:lstStyle/>
                    <a:p>
                      <a:pPr algn="ctr">
                        <a:lnSpc>
                          <a:spcPts val="3120"/>
                        </a:lnSpc>
                      </a:pPr>
                      <a:r>
                        <a:rPr lang="en-US" sz="3200" spc="36" dirty="0">
                          <a:solidFill>
                            <a:srgbClr val="191919"/>
                          </a:solidFill>
                          <a:latin typeface="Aileron Bold"/>
                          <a:ea typeface="Aileron Bold"/>
                          <a:cs typeface="Aileron Bold"/>
                          <a:sym typeface="Aileron Bold"/>
                        </a:rPr>
                        <a:t>INTENDED IMPACT OF STUDY </a:t>
                      </a:r>
                    </a:p>
                    <a:p>
                      <a:pPr algn="ctr">
                        <a:lnSpc>
                          <a:spcPts val="3120"/>
                        </a:lnSpc>
                      </a:pPr>
                      <a:endParaRPr lang="en-US" sz="3200" spc="36" dirty="0">
                        <a:solidFill>
                          <a:srgbClr val="191919"/>
                        </a:solidFill>
                        <a:latin typeface="Aileron Bold"/>
                        <a:ea typeface="Aileron Bold"/>
                        <a:cs typeface="Aileron Bold"/>
                        <a:sym typeface="Aileron Bold"/>
                      </a:endParaRPr>
                    </a:p>
                    <a:p>
                      <a:pPr algn="ctr">
                        <a:lnSpc>
                          <a:spcPts val="3120"/>
                        </a:lnSpc>
                      </a:pPr>
                      <a:endParaRPr lang="en-US" sz="2400" spc="36" dirty="0">
                        <a:solidFill>
                          <a:srgbClr val="191919"/>
                        </a:solidFill>
                        <a:latin typeface="Aileron Bold"/>
                        <a:ea typeface="Aileron Bold"/>
                        <a:cs typeface="Aileron Bold"/>
                        <a:sym typeface="Aileron Bold"/>
                      </a:endParaRPr>
                    </a:p>
                    <a:p>
                      <a:pPr marL="285750" indent="-285750" algn="ctr">
                        <a:lnSpc>
                          <a:spcPts val="2340"/>
                        </a:lnSpc>
                        <a:buFont typeface="Arial" panose="020B0604020202020204" pitchFamily="34" charset="0"/>
                        <a:buChar char="•"/>
                      </a:pPr>
                      <a:r>
                        <a:rPr lang="en-US" sz="2400" spc="26" dirty="0">
                          <a:solidFill>
                            <a:srgbClr val="191919"/>
                          </a:solidFill>
                          <a:latin typeface="Aileron"/>
                          <a:ea typeface="Aileron"/>
                          <a:cs typeface="Aileron"/>
                          <a:sym typeface="Aileron"/>
                        </a:rPr>
                        <a:t>Raising awareness of how genre or discipline may impact the experience of MPA within singers. </a:t>
                      </a:r>
                    </a:p>
                    <a:p>
                      <a:pPr algn="ctr">
                        <a:lnSpc>
                          <a:spcPts val="2340"/>
                        </a:lnSpc>
                      </a:pPr>
                      <a:endParaRPr lang="en-US" sz="2400" spc="26" dirty="0">
                        <a:solidFill>
                          <a:srgbClr val="191919"/>
                        </a:solidFill>
                        <a:latin typeface="Aileron"/>
                        <a:ea typeface="Aileron"/>
                        <a:cs typeface="Aileron"/>
                        <a:sym typeface="Aileron"/>
                      </a:endParaRPr>
                    </a:p>
                    <a:p>
                      <a:pPr marL="285750" indent="-285750" algn="ctr">
                        <a:lnSpc>
                          <a:spcPts val="2340"/>
                        </a:lnSpc>
                        <a:buFont typeface="Arial" panose="020B0604020202020204" pitchFamily="34" charset="0"/>
                        <a:buChar char="•"/>
                      </a:pPr>
                      <a:r>
                        <a:rPr lang="en-US" sz="2400" spc="26" dirty="0">
                          <a:solidFill>
                            <a:srgbClr val="191919"/>
                          </a:solidFill>
                          <a:latin typeface="Aileron"/>
                          <a:ea typeface="Aileron"/>
                          <a:cs typeface="Aileron"/>
                          <a:sym typeface="Aileron"/>
                        </a:rPr>
                        <a:t>With this knowledge, voice pedagogues could create more meaningful support strategies. </a:t>
                      </a:r>
                    </a:p>
                  </a:txBody>
                  <a:tcPr marL="190500" marR="190500" marT="190500" marB="190500" anchor="ctr">
                    <a:lnL w="47625"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grpSp>
        <p:nvGrpSpPr>
          <p:cNvPr id="8" name="Group 8"/>
          <p:cNvGrpSpPr/>
          <p:nvPr/>
        </p:nvGrpSpPr>
        <p:grpSpPr>
          <a:xfrm>
            <a:off x="8320962" y="2268039"/>
            <a:ext cx="1646074" cy="1289115"/>
            <a:chOff x="0" y="0"/>
            <a:chExt cx="2194765" cy="1718820"/>
          </a:xfrm>
        </p:grpSpPr>
        <p:grpSp>
          <p:nvGrpSpPr>
            <p:cNvPr id="9" name="Group 9"/>
            <p:cNvGrpSpPr/>
            <p:nvPr/>
          </p:nvGrpSpPr>
          <p:grpSpPr>
            <a:xfrm>
              <a:off x="0" y="0"/>
              <a:ext cx="2194765" cy="1718820"/>
              <a:chOff x="0" y="0"/>
              <a:chExt cx="433534" cy="339520"/>
            </a:xfrm>
          </p:grpSpPr>
          <p:sp>
            <p:nvSpPr>
              <p:cNvPr id="10" name="Freeform 10"/>
              <p:cNvSpPr/>
              <p:nvPr/>
            </p:nvSpPr>
            <p:spPr>
              <a:xfrm>
                <a:off x="0" y="0"/>
                <a:ext cx="433534" cy="339520"/>
              </a:xfrm>
              <a:custGeom>
                <a:avLst/>
                <a:gdLst/>
                <a:ahLst/>
                <a:cxnLst/>
                <a:rect l="l" t="t" r="r" b="b"/>
                <a:pathLst>
                  <a:path w="433534" h="339520">
                    <a:moveTo>
                      <a:pt x="70549" y="0"/>
                    </a:moveTo>
                    <a:lnTo>
                      <a:pt x="362985" y="0"/>
                    </a:lnTo>
                    <a:cubicBezTo>
                      <a:pt x="381696" y="0"/>
                      <a:pt x="399640" y="7433"/>
                      <a:pt x="412870" y="20663"/>
                    </a:cubicBezTo>
                    <a:cubicBezTo>
                      <a:pt x="426101" y="33894"/>
                      <a:pt x="433534" y="51838"/>
                      <a:pt x="433534" y="70549"/>
                    </a:cubicBezTo>
                    <a:lnTo>
                      <a:pt x="433534" y="268971"/>
                    </a:lnTo>
                    <a:cubicBezTo>
                      <a:pt x="433534" y="307934"/>
                      <a:pt x="401948" y="339520"/>
                      <a:pt x="362985" y="339520"/>
                    </a:cubicBezTo>
                    <a:lnTo>
                      <a:pt x="70549" y="339520"/>
                    </a:lnTo>
                    <a:cubicBezTo>
                      <a:pt x="51838" y="339520"/>
                      <a:pt x="33894" y="332087"/>
                      <a:pt x="20663" y="318857"/>
                    </a:cubicBezTo>
                    <a:cubicBezTo>
                      <a:pt x="7433" y="305626"/>
                      <a:pt x="0" y="287682"/>
                      <a:pt x="0" y="268971"/>
                    </a:cubicBezTo>
                    <a:lnTo>
                      <a:pt x="0" y="70549"/>
                    </a:lnTo>
                    <a:cubicBezTo>
                      <a:pt x="0" y="31586"/>
                      <a:pt x="31586" y="0"/>
                      <a:pt x="70549" y="0"/>
                    </a:cubicBezTo>
                    <a:close/>
                  </a:path>
                </a:pathLst>
              </a:custGeom>
              <a:solidFill>
                <a:srgbClr val="1C88CF"/>
              </a:solidFill>
            </p:spPr>
            <p:txBody>
              <a:bodyPr/>
              <a:lstStyle/>
              <a:p>
                <a:endParaRPr lang="en-US"/>
              </a:p>
            </p:txBody>
          </p:sp>
          <p:sp>
            <p:nvSpPr>
              <p:cNvPr id="11" name="TextBox 11"/>
              <p:cNvSpPr txBox="1"/>
              <p:nvPr/>
            </p:nvSpPr>
            <p:spPr>
              <a:xfrm>
                <a:off x="0" y="-28575"/>
                <a:ext cx="433534" cy="368095"/>
              </a:xfrm>
              <a:prstGeom prst="rect">
                <a:avLst/>
              </a:prstGeom>
            </p:spPr>
            <p:txBody>
              <a:bodyPr lIns="254000" tIns="254000" rIns="254000" bIns="254000" rtlCol="0" anchor="ctr"/>
              <a:lstStyle/>
              <a:p>
                <a:pPr algn="ctr">
                  <a:lnSpc>
                    <a:spcPts val="3120"/>
                  </a:lnSpc>
                </a:pPr>
                <a:endParaRPr/>
              </a:p>
            </p:txBody>
          </p:sp>
        </p:grpSp>
        <p:sp>
          <p:nvSpPr>
            <p:cNvPr id="12" name="Freeform 12"/>
            <p:cNvSpPr/>
            <p:nvPr/>
          </p:nvSpPr>
          <p:spPr>
            <a:xfrm>
              <a:off x="451830" y="133033"/>
              <a:ext cx="1291106" cy="1291106"/>
            </a:xfrm>
            <a:custGeom>
              <a:avLst/>
              <a:gdLst/>
              <a:ahLst/>
              <a:cxnLst/>
              <a:rect l="l" t="t" r="r" b="b"/>
              <a:pathLst>
                <a:path w="1291106" h="1291106">
                  <a:moveTo>
                    <a:pt x="0" y="0"/>
                  </a:moveTo>
                  <a:lnTo>
                    <a:pt x="1291105" y="0"/>
                  </a:lnTo>
                  <a:lnTo>
                    <a:pt x="1291105" y="1291106"/>
                  </a:lnTo>
                  <a:lnTo>
                    <a:pt x="0" y="129110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US"/>
            </a:p>
          </p:txBody>
        </p:sp>
      </p:grpSp>
      <p:grpSp>
        <p:nvGrpSpPr>
          <p:cNvPr id="13" name="Group 13"/>
          <p:cNvGrpSpPr/>
          <p:nvPr/>
        </p:nvGrpSpPr>
        <p:grpSpPr>
          <a:xfrm>
            <a:off x="2000002" y="1028700"/>
            <a:ext cx="14287996" cy="1159261"/>
            <a:chOff x="0" y="0"/>
            <a:chExt cx="19050662" cy="1545681"/>
          </a:xfrm>
        </p:grpSpPr>
        <p:sp>
          <p:nvSpPr>
            <p:cNvPr id="14" name="TextBox 14"/>
            <p:cNvSpPr txBox="1"/>
            <p:nvPr/>
          </p:nvSpPr>
          <p:spPr>
            <a:xfrm>
              <a:off x="0" y="1122771"/>
              <a:ext cx="19050662" cy="422910"/>
            </a:xfrm>
            <a:prstGeom prst="rect">
              <a:avLst/>
            </a:prstGeom>
          </p:spPr>
          <p:txBody>
            <a:bodyPr lIns="0" tIns="0" rIns="0" bIns="0" rtlCol="0" anchor="t">
              <a:spAutoFit/>
            </a:bodyPr>
            <a:lstStyle/>
            <a:p>
              <a:pPr algn="ctr">
                <a:lnSpc>
                  <a:spcPts val="2700"/>
                </a:lnSpc>
              </a:pPr>
              <a:endParaRPr/>
            </a:p>
          </p:txBody>
        </p:sp>
        <p:sp>
          <p:nvSpPr>
            <p:cNvPr id="15" name="TextBox 15"/>
            <p:cNvSpPr txBox="1"/>
            <p:nvPr/>
          </p:nvSpPr>
          <p:spPr>
            <a:xfrm>
              <a:off x="0" y="-9525"/>
              <a:ext cx="19050662" cy="1025525"/>
            </a:xfrm>
            <a:prstGeom prst="rect">
              <a:avLst/>
            </a:prstGeom>
          </p:spPr>
          <p:txBody>
            <a:bodyPr lIns="0" tIns="0" rIns="0" bIns="0" rtlCol="0" anchor="t">
              <a:spAutoFit/>
            </a:bodyPr>
            <a:lstStyle/>
            <a:p>
              <a:pPr algn="ctr">
                <a:lnSpc>
                  <a:spcPts val="6000"/>
                </a:lnSpc>
              </a:pPr>
              <a:r>
                <a:rPr lang="en-US" sz="5000">
                  <a:solidFill>
                    <a:srgbClr val="191919"/>
                  </a:solidFill>
                  <a:latin typeface="Aileron Bold"/>
                  <a:ea typeface="Aileron Bold"/>
                  <a:cs typeface="Aileron Bold"/>
                  <a:sym typeface="Aileron Bold"/>
                </a:rPr>
                <a:t>CONTEXT</a:t>
              </a: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719738"/>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grpSp>
        <p:nvGrpSpPr>
          <p:cNvPr id="3" name="Group 3"/>
          <p:cNvGrpSpPr/>
          <p:nvPr/>
        </p:nvGrpSpPr>
        <p:grpSpPr>
          <a:xfrm>
            <a:off x="629538" y="625650"/>
            <a:ext cx="17028923" cy="9142836"/>
            <a:chOff x="0" y="0"/>
            <a:chExt cx="4484984" cy="2407990"/>
          </a:xfrm>
        </p:grpSpPr>
        <p:sp>
          <p:nvSpPr>
            <p:cNvPr id="4" name="Freeform 4"/>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5" name="TextBox 5"/>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pSp>
        <p:nvGrpSpPr>
          <p:cNvPr id="6" name="Group 6"/>
          <p:cNvGrpSpPr/>
          <p:nvPr/>
        </p:nvGrpSpPr>
        <p:grpSpPr>
          <a:xfrm>
            <a:off x="2000002" y="1119118"/>
            <a:ext cx="14287996" cy="1159261"/>
            <a:chOff x="0" y="0"/>
            <a:chExt cx="19050662" cy="1545681"/>
          </a:xfrm>
        </p:grpSpPr>
        <p:sp>
          <p:nvSpPr>
            <p:cNvPr id="7" name="TextBox 7"/>
            <p:cNvSpPr txBox="1"/>
            <p:nvPr/>
          </p:nvSpPr>
          <p:spPr>
            <a:xfrm>
              <a:off x="0" y="1122771"/>
              <a:ext cx="19050662" cy="422910"/>
            </a:xfrm>
            <a:prstGeom prst="rect">
              <a:avLst/>
            </a:prstGeom>
          </p:spPr>
          <p:txBody>
            <a:bodyPr lIns="0" tIns="0" rIns="0" bIns="0" rtlCol="0" anchor="t">
              <a:spAutoFit/>
            </a:bodyPr>
            <a:lstStyle/>
            <a:p>
              <a:pPr algn="ctr">
                <a:lnSpc>
                  <a:spcPts val="2700"/>
                </a:lnSpc>
              </a:pPr>
              <a:endParaRPr/>
            </a:p>
          </p:txBody>
        </p:sp>
        <p:sp>
          <p:nvSpPr>
            <p:cNvPr id="8" name="TextBox 8"/>
            <p:cNvSpPr txBox="1"/>
            <p:nvPr/>
          </p:nvSpPr>
          <p:spPr>
            <a:xfrm>
              <a:off x="0" y="-9525"/>
              <a:ext cx="19050662" cy="1025525"/>
            </a:xfrm>
            <a:prstGeom prst="rect">
              <a:avLst/>
            </a:prstGeom>
          </p:spPr>
          <p:txBody>
            <a:bodyPr lIns="0" tIns="0" rIns="0" bIns="0" rtlCol="0" anchor="t">
              <a:spAutoFit/>
            </a:bodyPr>
            <a:lstStyle/>
            <a:p>
              <a:pPr algn="ctr">
                <a:lnSpc>
                  <a:spcPts val="6000"/>
                </a:lnSpc>
              </a:pPr>
              <a:r>
                <a:rPr lang="en-US" sz="5000" dirty="0">
                  <a:solidFill>
                    <a:srgbClr val="191919"/>
                  </a:solidFill>
                  <a:latin typeface="Aileron Bold"/>
                  <a:ea typeface="Aileron Bold"/>
                  <a:cs typeface="Aileron Bold"/>
                  <a:sym typeface="Aileron Bold"/>
                </a:rPr>
                <a:t>FUTHER EXPLORATION OF LITERATURE</a:t>
              </a:r>
            </a:p>
          </p:txBody>
        </p:sp>
      </p:grpSp>
      <p:sp>
        <p:nvSpPr>
          <p:cNvPr id="9" name="TextBox 9"/>
          <p:cNvSpPr txBox="1"/>
          <p:nvPr/>
        </p:nvSpPr>
        <p:spPr>
          <a:xfrm>
            <a:off x="1132614" y="1998399"/>
            <a:ext cx="12897218" cy="6407395"/>
          </a:xfrm>
          <a:prstGeom prst="rect">
            <a:avLst/>
          </a:prstGeom>
        </p:spPr>
        <p:txBody>
          <a:bodyPr lIns="0" tIns="0" rIns="0" bIns="0" rtlCol="0" anchor="t">
            <a:spAutoFit/>
          </a:bodyPr>
          <a:lstStyle/>
          <a:p>
            <a:pPr algn="l">
              <a:lnSpc>
                <a:spcPts val="3779"/>
              </a:lnSpc>
              <a:spcBef>
                <a:spcPct val="0"/>
              </a:spcBef>
            </a:pPr>
            <a:endParaRPr dirty="0"/>
          </a:p>
          <a:p>
            <a:pPr marL="291462" lvl="1" algn="l">
              <a:lnSpc>
                <a:spcPts val="3779"/>
              </a:lnSpc>
            </a:pPr>
            <a:r>
              <a:rPr lang="en-US" sz="2699" dirty="0">
                <a:solidFill>
                  <a:srgbClr val="191919"/>
                </a:solidFill>
                <a:latin typeface="Aileron"/>
                <a:ea typeface="Aileron"/>
                <a:cs typeface="Aileron"/>
                <a:sym typeface="Aileron"/>
              </a:rPr>
              <a:t>The experience of MPA may be impacted by: </a:t>
            </a:r>
          </a:p>
          <a:p>
            <a:pPr marL="582924" lvl="1" indent="-291462" algn="l">
              <a:lnSpc>
                <a:spcPts val="3779"/>
              </a:lnSpc>
              <a:buFont typeface="Arial"/>
              <a:buChar char="•"/>
            </a:pPr>
            <a:r>
              <a:rPr lang="en-US" sz="2699" dirty="0">
                <a:solidFill>
                  <a:srgbClr val="191919"/>
                </a:solidFill>
                <a:latin typeface="Aileron"/>
                <a:ea typeface="Aileron"/>
                <a:cs typeface="Aileron"/>
                <a:sym typeface="Aileron"/>
              </a:rPr>
              <a:t>Performance Environment </a:t>
            </a:r>
          </a:p>
          <a:p>
            <a:pPr marL="582924" lvl="1" indent="-291462" algn="l">
              <a:lnSpc>
                <a:spcPts val="3779"/>
              </a:lnSpc>
              <a:buFont typeface="Arial"/>
              <a:buChar char="•"/>
            </a:pPr>
            <a:r>
              <a:rPr lang="en-US" sz="2699" dirty="0">
                <a:solidFill>
                  <a:srgbClr val="191919"/>
                </a:solidFill>
                <a:latin typeface="Aileron"/>
                <a:ea typeface="Aileron"/>
                <a:cs typeface="Aileron"/>
                <a:sym typeface="Aileron"/>
              </a:rPr>
              <a:t>Unique vocal demands </a:t>
            </a:r>
          </a:p>
          <a:p>
            <a:pPr marL="582924" lvl="1" indent="-291462" algn="l">
              <a:lnSpc>
                <a:spcPts val="3779"/>
              </a:lnSpc>
              <a:buFont typeface="Arial"/>
              <a:buChar char="•"/>
            </a:pPr>
            <a:r>
              <a:rPr lang="en-US" sz="2699" dirty="0">
                <a:solidFill>
                  <a:srgbClr val="191919"/>
                </a:solidFill>
                <a:latin typeface="Aileron"/>
                <a:ea typeface="Aileron"/>
                <a:cs typeface="Aileron"/>
                <a:sym typeface="Aileron"/>
              </a:rPr>
              <a:t>Perceived industry stigmas </a:t>
            </a:r>
          </a:p>
          <a:p>
            <a:pPr marL="582924" lvl="1" indent="-291462" algn="l">
              <a:lnSpc>
                <a:spcPts val="3779"/>
              </a:lnSpc>
              <a:buFont typeface="Arial"/>
              <a:buChar char="•"/>
            </a:pPr>
            <a:r>
              <a:rPr lang="en-US" sz="2699" dirty="0">
                <a:solidFill>
                  <a:srgbClr val="191919"/>
                </a:solidFill>
                <a:latin typeface="Aileron"/>
                <a:ea typeface="Aileron"/>
                <a:cs typeface="Aileron"/>
                <a:sym typeface="Aileron"/>
              </a:rPr>
              <a:t>Industry specific professional roles (such as leading a band)</a:t>
            </a:r>
          </a:p>
          <a:p>
            <a:pPr algn="l">
              <a:lnSpc>
                <a:spcPts val="2519"/>
              </a:lnSpc>
              <a:spcBef>
                <a:spcPct val="0"/>
              </a:spcBef>
            </a:pPr>
            <a:r>
              <a:rPr lang="en-US" sz="1799" i="1" dirty="0">
                <a:solidFill>
                  <a:srgbClr val="191919"/>
                </a:solidFill>
                <a:latin typeface="Aileron"/>
                <a:ea typeface="Aileron"/>
                <a:cs typeface="Aileron"/>
                <a:sym typeface="Aileron"/>
              </a:rPr>
              <a:t>            </a:t>
            </a:r>
            <a:r>
              <a:rPr lang="en-US" sz="1799" i="1" dirty="0">
                <a:solidFill>
                  <a:srgbClr val="191919"/>
                </a:solidFill>
                <a:latin typeface="Aileron Italics"/>
                <a:ea typeface="Aileron Italics"/>
                <a:cs typeface="Aileron Italics"/>
                <a:sym typeface="Aileron Italics"/>
              </a:rPr>
              <a:t>(Bartlett, 2014; James and Shipley, 2022; Kenny, Davis and Oates, 2004; Sheen, 2018).</a:t>
            </a:r>
          </a:p>
          <a:p>
            <a:pPr algn="l">
              <a:lnSpc>
                <a:spcPts val="2519"/>
              </a:lnSpc>
              <a:spcBef>
                <a:spcPct val="0"/>
              </a:spcBef>
            </a:pPr>
            <a:endParaRPr lang="en-US" sz="1799" dirty="0">
              <a:solidFill>
                <a:srgbClr val="191919"/>
              </a:solidFill>
              <a:latin typeface="Aileron Italics"/>
              <a:ea typeface="Aileron Italics"/>
              <a:cs typeface="Aileron Italics"/>
              <a:sym typeface="Aileron Italics"/>
            </a:endParaRPr>
          </a:p>
          <a:p>
            <a:pPr algn="l">
              <a:lnSpc>
                <a:spcPts val="3779"/>
              </a:lnSpc>
              <a:spcBef>
                <a:spcPct val="0"/>
              </a:spcBef>
            </a:pPr>
            <a:endParaRPr lang="en-US" sz="1800" dirty="0">
              <a:solidFill>
                <a:srgbClr val="191919"/>
              </a:solidFill>
              <a:latin typeface="Aileron"/>
              <a:ea typeface="Aileron"/>
              <a:cs typeface="Aileron"/>
              <a:sym typeface="Aileron"/>
            </a:endParaRPr>
          </a:p>
          <a:p>
            <a:pPr marL="582924" lvl="1" indent="-291462" algn="l">
              <a:lnSpc>
                <a:spcPts val="3779"/>
              </a:lnSpc>
              <a:buFont typeface="Arial"/>
              <a:buChar char="•"/>
            </a:pPr>
            <a:r>
              <a:rPr lang="en-US" sz="2699" dirty="0">
                <a:solidFill>
                  <a:srgbClr val="191919"/>
                </a:solidFill>
                <a:latin typeface="Aileron"/>
                <a:ea typeface="Aileron"/>
                <a:cs typeface="Aileron"/>
                <a:sym typeface="Aileron"/>
              </a:rPr>
              <a:t>Many etiological factors of PA have been found to be applicable to multiple industries</a:t>
            </a:r>
          </a:p>
          <a:p>
            <a:pPr algn="l">
              <a:lnSpc>
                <a:spcPts val="2520"/>
              </a:lnSpc>
            </a:pPr>
            <a:r>
              <a:rPr lang="en-US" sz="1800" i="1" dirty="0">
                <a:solidFill>
                  <a:srgbClr val="191919"/>
                </a:solidFill>
                <a:latin typeface="Aileron"/>
                <a:ea typeface="Aileron"/>
                <a:cs typeface="Aileron"/>
                <a:sym typeface="Aileron"/>
              </a:rPr>
              <a:t>           (</a:t>
            </a:r>
            <a:r>
              <a:rPr lang="en-US" sz="1800" i="1" dirty="0" err="1">
                <a:solidFill>
                  <a:srgbClr val="191919"/>
                </a:solidFill>
                <a:latin typeface="Aileron"/>
                <a:ea typeface="Aileron"/>
                <a:cs typeface="Aileron"/>
                <a:sym typeface="Aileron"/>
              </a:rPr>
              <a:t>Björnsson</a:t>
            </a:r>
            <a:r>
              <a:rPr lang="en-US" sz="1800" i="1" dirty="0">
                <a:solidFill>
                  <a:srgbClr val="191919"/>
                </a:solidFill>
                <a:latin typeface="Aileron"/>
                <a:ea typeface="Aileron"/>
                <a:cs typeface="Aileron"/>
                <a:sym typeface="Aileron"/>
              </a:rPr>
              <a:t> and </a:t>
            </a:r>
            <a:r>
              <a:rPr lang="en-US" sz="1800" i="1" dirty="0" err="1">
                <a:solidFill>
                  <a:srgbClr val="191919"/>
                </a:solidFill>
                <a:latin typeface="Aileron"/>
                <a:ea typeface="Aileron"/>
                <a:cs typeface="Aileron"/>
                <a:sym typeface="Aileron"/>
              </a:rPr>
              <a:t>Baldursson</a:t>
            </a:r>
            <a:r>
              <a:rPr lang="en-US" sz="1800" i="1" dirty="0">
                <a:solidFill>
                  <a:srgbClr val="191919"/>
                </a:solidFill>
                <a:latin typeface="Aileron"/>
                <a:ea typeface="Aileron"/>
                <a:cs typeface="Aileron"/>
                <a:sym typeface="Aileron"/>
              </a:rPr>
              <a:t>, 2016; Clements, 2022; </a:t>
            </a:r>
            <a:r>
              <a:rPr lang="en-US" sz="1800" i="1" dirty="0" err="1">
                <a:solidFill>
                  <a:srgbClr val="191919"/>
                </a:solidFill>
                <a:latin typeface="Aileron"/>
                <a:ea typeface="Aileron"/>
                <a:cs typeface="Aileron"/>
                <a:sym typeface="Aileron"/>
              </a:rPr>
              <a:t>Searl</a:t>
            </a:r>
            <a:r>
              <a:rPr lang="en-US" sz="1800" i="1" dirty="0">
                <a:solidFill>
                  <a:srgbClr val="191919"/>
                </a:solidFill>
                <a:latin typeface="Aileron"/>
                <a:ea typeface="Aileron"/>
                <a:cs typeface="Aileron"/>
                <a:sym typeface="Aileron"/>
              </a:rPr>
              <a:t>, Dargin and Bailey, 2019; van </a:t>
            </a:r>
            <a:r>
              <a:rPr lang="en-US" sz="1800" i="1" dirty="0" err="1">
                <a:solidFill>
                  <a:srgbClr val="191919"/>
                </a:solidFill>
                <a:latin typeface="Aileron"/>
                <a:ea typeface="Aileron"/>
                <a:cs typeface="Aileron"/>
                <a:sym typeface="Aileron"/>
              </a:rPr>
              <a:t>Winden</a:t>
            </a:r>
            <a:r>
              <a:rPr lang="en-US" sz="1800" i="1" dirty="0">
                <a:solidFill>
                  <a:srgbClr val="191919"/>
                </a:solidFill>
                <a:latin typeface="Aileron"/>
                <a:ea typeface="Aileron"/>
                <a:cs typeface="Aileron"/>
                <a:sym typeface="Aileron"/>
              </a:rPr>
              <a:t> et al., 2020).</a:t>
            </a:r>
          </a:p>
          <a:p>
            <a:pPr algn="l">
              <a:lnSpc>
                <a:spcPts val="2520"/>
              </a:lnSpc>
            </a:pPr>
            <a:endParaRPr lang="en-US" sz="1800" dirty="0">
              <a:solidFill>
                <a:srgbClr val="191919"/>
              </a:solidFill>
              <a:latin typeface="Aileron"/>
              <a:ea typeface="Aileron"/>
              <a:cs typeface="Aileron"/>
              <a:sym typeface="Aileron"/>
            </a:endParaRPr>
          </a:p>
          <a:p>
            <a:pPr algn="l">
              <a:lnSpc>
                <a:spcPts val="2520"/>
              </a:lnSpc>
            </a:pPr>
            <a:endParaRPr lang="en-US" sz="1800" dirty="0">
              <a:solidFill>
                <a:srgbClr val="191919"/>
              </a:solidFill>
              <a:latin typeface="Aileron"/>
              <a:ea typeface="Aileron"/>
              <a:cs typeface="Aileron"/>
              <a:sym typeface="Aileron"/>
            </a:endParaRPr>
          </a:p>
          <a:p>
            <a:pPr algn="l">
              <a:lnSpc>
                <a:spcPts val="3779"/>
              </a:lnSpc>
              <a:spcBef>
                <a:spcPct val="0"/>
              </a:spcBef>
            </a:pPr>
            <a:endParaRPr lang="en-US" sz="1800" dirty="0">
              <a:solidFill>
                <a:srgbClr val="191919"/>
              </a:solidFill>
              <a:latin typeface="Aileron"/>
              <a:ea typeface="Aileron"/>
              <a:cs typeface="Aileron"/>
              <a:sym typeface="Aileron"/>
            </a:endParaRPr>
          </a:p>
        </p:txBody>
      </p:sp>
      <p:grpSp>
        <p:nvGrpSpPr>
          <p:cNvPr id="10" name="Group 10"/>
          <p:cNvGrpSpPr/>
          <p:nvPr/>
        </p:nvGrpSpPr>
        <p:grpSpPr>
          <a:xfrm>
            <a:off x="14991023" y="2543291"/>
            <a:ext cx="1646074" cy="1761942"/>
            <a:chOff x="0" y="0"/>
            <a:chExt cx="433534" cy="464051"/>
          </a:xfrm>
        </p:grpSpPr>
        <p:sp>
          <p:nvSpPr>
            <p:cNvPr id="11" name="Freeform 11"/>
            <p:cNvSpPr/>
            <p:nvPr/>
          </p:nvSpPr>
          <p:spPr>
            <a:xfrm>
              <a:off x="0" y="0"/>
              <a:ext cx="433534" cy="464051"/>
            </a:xfrm>
            <a:custGeom>
              <a:avLst/>
              <a:gdLst/>
              <a:ahLst/>
              <a:cxnLst/>
              <a:rect l="l" t="t" r="r" b="b"/>
              <a:pathLst>
                <a:path w="433534" h="464051">
                  <a:moveTo>
                    <a:pt x="70549" y="0"/>
                  </a:moveTo>
                  <a:lnTo>
                    <a:pt x="362985" y="0"/>
                  </a:lnTo>
                  <a:cubicBezTo>
                    <a:pt x="381696" y="0"/>
                    <a:pt x="399640" y="7433"/>
                    <a:pt x="412870" y="20663"/>
                  </a:cubicBezTo>
                  <a:cubicBezTo>
                    <a:pt x="426101" y="33894"/>
                    <a:pt x="433534" y="51838"/>
                    <a:pt x="433534" y="70549"/>
                  </a:cubicBezTo>
                  <a:lnTo>
                    <a:pt x="433534" y="393502"/>
                  </a:lnTo>
                  <a:cubicBezTo>
                    <a:pt x="433534" y="432465"/>
                    <a:pt x="401948" y="464051"/>
                    <a:pt x="362985" y="464051"/>
                  </a:cubicBezTo>
                  <a:lnTo>
                    <a:pt x="70549" y="464051"/>
                  </a:lnTo>
                  <a:cubicBezTo>
                    <a:pt x="51838" y="464051"/>
                    <a:pt x="33894" y="456618"/>
                    <a:pt x="20663" y="443387"/>
                  </a:cubicBezTo>
                  <a:cubicBezTo>
                    <a:pt x="7433" y="430157"/>
                    <a:pt x="0" y="412212"/>
                    <a:pt x="0" y="393502"/>
                  </a:cubicBezTo>
                  <a:lnTo>
                    <a:pt x="0" y="70549"/>
                  </a:lnTo>
                  <a:cubicBezTo>
                    <a:pt x="0" y="31586"/>
                    <a:pt x="31586" y="0"/>
                    <a:pt x="70549" y="0"/>
                  </a:cubicBezTo>
                  <a:close/>
                </a:path>
              </a:pathLst>
            </a:custGeom>
            <a:solidFill>
              <a:srgbClr val="86EAE9"/>
            </a:solidFill>
          </p:spPr>
          <p:txBody>
            <a:bodyPr/>
            <a:lstStyle/>
            <a:p>
              <a:endParaRPr lang="en-US"/>
            </a:p>
          </p:txBody>
        </p:sp>
        <p:sp>
          <p:nvSpPr>
            <p:cNvPr id="12" name="TextBox 12"/>
            <p:cNvSpPr txBox="1"/>
            <p:nvPr/>
          </p:nvSpPr>
          <p:spPr>
            <a:xfrm>
              <a:off x="0" y="-28575"/>
              <a:ext cx="433534" cy="492626"/>
            </a:xfrm>
            <a:prstGeom prst="rect">
              <a:avLst/>
            </a:prstGeom>
          </p:spPr>
          <p:txBody>
            <a:bodyPr lIns="254000" tIns="254000" rIns="254000" bIns="254000" rtlCol="0" anchor="ctr"/>
            <a:lstStyle/>
            <a:p>
              <a:pPr algn="ctr">
                <a:lnSpc>
                  <a:spcPts val="3120"/>
                </a:lnSpc>
              </a:pPr>
              <a:endParaRPr/>
            </a:p>
          </p:txBody>
        </p:sp>
      </p:grpSp>
      <p:sp>
        <p:nvSpPr>
          <p:cNvPr id="13" name="Freeform 13"/>
          <p:cNvSpPr/>
          <p:nvPr/>
        </p:nvSpPr>
        <p:spPr>
          <a:xfrm>
            <a:off x="15400295" y="2687042"/>
            <a:ext cx="827530" cy="1474441"/>
          </a:xfrm>
          <a:custGeom>
            <a:avLst/>
            <a:gdLst/>
            <a:ahLst/>
            <a:cxnLst/>
            <a:rect l="l" t="t" r="r" b="b"/>
            <a:pathLst>
              <a:path w="827530" h="1474441">
                <a:moveTo>
                  <a:pt x="0" y="0"/>
                </a:moveTo>
                <a:lnTo>
                  <a:pt x="827530" y="0"/>
                </a:lnTo>
                <a:lnTo>
                  <a:pt x="827530" y="1474441"/>
                </a:lnTo>
                <a:lnTo>
                  <a:pt x="0" y="147444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4" name="Group 14"/>
          <p:cNvGrpSpPr/>
          <p:nvPr/>
        </p:nvGrpSpPr>
        <p:grpSpPr>
          <a:xfrm>
            <a:off x="14991023" y="4972915"/>
            <a:ext cx="1646074" cy="1761942"/>
            <a:chOff x="0" y="0"/>
            <a:chExt cx="433534" cy="464051"/>
          </a:xfrm>
        </p:grpSpPr>
        <p:sp>
          <p:nvSpPr>
            <p:cNvPr id="15" name="Freeform 15"/>
            <p:cNvSpPr/>
            <p:nvPr/>
          </p:nvSpPr>
          <p:spPr>
            <a:xfrm>
              <a:off x="0" y="0"/>
              <a:ext cx="433534" cy="464051"/>
            </a:xfrm>
            <a:custGeom>
              <a:avLst/>
              <a:gdLst/>
              <a:ahLst/>
              <a:cxnLst/>
              <a:rect l="l" t="t" r="r" b="b"/>
              <a:pathLst>
                <a:path w="433534" h="464051">
                  <a:moveTo>
                    <a:pt x="70549" y="0"/>
                  </a:moveTo>
                  <a:lnTo>
                    <a:pt x="362985" y="0"/>
                  </a:lnTo>
                  <a:cubicBezTo>
                    <a:pt x="381696" y="0"/>
                    <a:pt x="399640" y="7433"/>
                    <a:pt x="412870" y="20663"/>
                  </a:cubicBezTo>
                  <a:cubicBezTo>
                    <a:pt x="426101" y="33894"/>
                    <a:pt x="433534" y="51838"/>
                    <a:pt x="433534" y="70549"/>
                  </a:cubicBezTo>
                  <a:lnTo>
                    <a:pt x="433534" y="393502"/>
                  </a:lnTo>
                  <a:cubicBezTo>
                    <a:pt x="433534" y="432465"/>
                    <a:pt x="401948" y="464051"/>
                    <a:pt x="362985" y="464051"/>
                  </a:cubicBezTo>
                  <a:lnTo>
                    <a:pt x="70549" y="464051"/>
                  </a:lnTo>
                  <a:cubicBezTo>
                    <a:pt x="51838" y="464051"/>
                    <a:pt x="33894" y="456618"/>
                    <a:pt x="20663" y="443387"/>
                  </a:cubicBezTo>
                  <a:cubicBezTo>
                    <a:pt x="7433" y="430157"/>
                    <a:pt x="0" y="412212"/>
                    <a:pt x="0" y="393502"/>
                  </a:cubicBezTo>
                  <a:lnTo>
                    <a:pt x="0" y="70549"/>
                  </a:lnTo>
                  <a:cubicBezTo>
                    <a:pt x="0" y="31586"/>
                    <a:pt x="31586" y="0"/>
                    <a:pt x="70549" y="0"/>
                  </a:cubicBezTo>
                  <a:close/>
                </a:path>
              </a:pathLst>
            </a:custGeom>
            <a:solidFill>
              <a:srgbClr val="37C9EF"/>
            </a:solidFill>
          </p:spPr>
          <p:txBody>
            <a:bodyPr/>
            <a:lstStyle/>
            <a:p>
              <a:endParaRPr lang="en-US"/>
            </a:p>
          </p:txBody>
        </p:sp>
        <p:sp>
          <p:nvSpPr>
            <p:cNvPr id="16" name="TextBox 16"/>
            <p:cNvSpPr txBox="1"/>
            <p:nvPr/>
          </p:nvSpPr>
          <p:spPr>
            <a:xfrm>
              <a:off x="0" y="-28575"/>
              <a:ext cx="433534" cy="492626"/>
            </a:xfrm>
            <a:prstGeom prst="rect">
              <a:avLst/>
            </a:prstGeom>
          </p:spPr>
          <p:txBody>
            <a:bodyPr lIns="254000" tIns="254000" rIns="254000" bIns="254000" rtlCol="0" anchor="ctr"/>
            <a:lstStyle/>
            <a:p>
              <a:pPr algn="ctr">
                <a:lnSpc>
                  <a:spcPts val="3120"/>
                </a:lnSpc>
              </a:pPr>
              <a:endParaRPr/>
            </a:p>
          </p:txBody>
        </p:sp>
      </p:grpSp>
      <p:sp>
        <p:nvSpPr>
          <p:cNvPr id="17" name="Freeform 17"/>
          <p:cNvSpPr/>
          <p:nvPr/>
        </p:nvSpPr>
        <p:spPr>
          <a:xfrm>
            <a:off x="15400295" y="5197068"/>
            <a:ext cx="1153993" cy="1481853"/>
          </a:xfrm>
          <a:custGeom>
            <a:avLst/>
            <a:gdLst/>
            <a:ahLst/>
            <a:cxnLst/>
            <a:rect l="l" t="t" r="r" b="b"/>
            <a:pathLst>
              <a:path w="1153993" h="1481853">
                <a:moveTo>
                  <a:pt x="0" y="0"/>
                </a:moveTo>
                <a:lnTo>
                  <a:pt x="1153993" y="0"/>
                </a:lnTo>
                <a:lnTo>
                  <a:pt x="1153993" y="1481853"/>
                </a:lnTo>
                <a:lnTo>
                  <a:pt x="0" y="1481853"/>
                </a:lnTo>
                <a:lnTo>
                  <a:pt x="0" y="0"/>
                </a:lnTo>
                <a:close/>
              </a:path>
            </a:pathLst>
          </a:custGeom>
          <a:blipFill>
            <a:blip r:embed="rId6"/>
            <a:stretch>
              <a:fillRect/>
            </a:stretch>
          </a:blipFill>
        </p:spPr>
        <p:txBody>
          <a:bodyPr/>
          <a:lstStyle/>
          <a:p>
            <a:endParaRPr lang="en-US"/>
          </a:p>
        </p:txBody>
      </p:sp>
      <p:grpSp>
        <p:nvGrpSpPr>
          <p:cNvPr id="18" name="Group 18"/>
          <p:cNvGrpSpPr/>
          <p:nvPr/>
        </p:nvGrpSpPr>
        <p:grpSpPr>
          <a:xfrm>
            <a:off x="14991023" y="7402540"/>
            <a:ext cx="1646074" cy="1761942"/>
            <a:chOff x="0" y="0"/>
            <a:chExt cx="433534" cy="464051"/>
          </a:xfrm>
        </p:grpSpPr>
        <p:sp>
          <p:nvSpPr>
            <p:cNvPr id="19" name="Freeform 19"/>
            <p:cNvSpPr/>
            <p:nvPr/>
          </p:nvSpPr>
          <p:spPr>
            <a:xfrm>
              <a:off x="0" y="0"/>
              <a:ext cx="433534" cy="464051"/>
            </a:xfrm>
            <a:custGeom>
              <a:avLst/>
              <a:gdLst/>
              <a:ahLst/>
              <a:cxnLst/>
              <a:rect l="l" t="t" r="r" b="b"/>
              <a:pathLst>
                <a:path w="433534" h="464051">
                  <a:moveTo>
                    <a:pt x="70549" y="0"/>
                  </a:moveTo>
                  <a:lnTo>
                    <a:pt x="362985" y="0"/>
                  </a:lnTo>
                  <a:cubicBezTo>
                    <a:pt x="381696" y="0"/>
                    <a:pt x="399640" y="7433"/>
                    <a:pt x="412870" y="20663"/>
                  </a:cubicBezTo>
                  <a:cubicBezTo>
                    <a:pt x="426101" y="33894"/>
                    <a:pt x="433534" y="51838"/>
                    <a:pt x="433534" y="70549"/>
                  </a:cubicBezTo>
                  <a:lnTo>
                    <a:pt x="433534" y="393502"/>
                  </a:lnTo>
                  <a:cubicBezTo>
                    <a:pt x="433534" y="432465"/>
                    <a:pt x="401948" y="464051"/>
                    <a:pt x="362985" y="464051"/>
                  </a:cubicBezTo>
                  <a:lnTo>
                    <a:pt x="70549" y="464051"/>
                  </a:lnTo>
                  <a:cubicBezTo>
                    <a:pt x="51838" y="464051"/>
                    <a:pt x="33894" y="456618"/>
                    <a:pt x="20663" y="443387"/>
                  </a:cubicBezTo>
                  <a:cubicBezTo>
                    <a:pt x="7433" y="430157"/>
                    <a:pt x="0" y="412212"/>
                    <a:pt x="0" y="393502"/>
                  </a:cubicBezTo>
                  <a:lnTo>
                    <a:pt x="0" y="70549"/>
                  </a:lnTo>
                  <a:cubicBezTo>
                    <a:pt x="0" y="31586"/>
                    <a:pt x="31586" y="0"/>
                    <a:pt x="70549" y="0"/>
                  </a:cubicBezTo>
                  <a:close/>
                </a:path>
              </a:pathLst>
            </a:custGeom>
            <a:solidFill>
              <a:srgbClr val="1C88CF"/>
            </a:solidFill>
          </p:spPr>
          <p:txBody>
            <a:bodyPr/>
            <a:lstStyle/>
            <a:p>
              <a:endParaRPr lang="en-US"/>
            </a:p>
          </p:txBody>
        </p:sp>
        <p:sp>
          <p:nvSpPr>
            <p:cNvPr id="20" name="TextBox 20"/>
            <p:cNvSpPr txBox="1"/>
            <p:nvPr/>
          </p:nvSpPr>
          <p:spPr>
            <a:xfrm>
              <a:off x="0" y="-28575"/>
              <a:ext cx="433534" cy="492626"/>
            </a:xfrm>
            <a:prstGeom prst="rect">
              <a:avLst/>
            </a:prstGeom>
          </p:spPr>
          <p:txBody>
            <a:bodyPr lIns="254000" tIns="254000" rIns="254000" bIns="254000" rtlCol="0" anchor="ctr"/>
            <a:lstStyle/>
            <a:p>
              <a:pPr algn="ctr">
                <a:lnSpc>
                  <a:spcPts val="3120"/>
                </a:lnSpc>
              </a:pPr>
              <a:endParaRPr/>
            </a:p>
          </p:txBody>
        </p:sp>
      </p:grpSp>
      <p:sp>
        <p:nvSpPr>
          <p:cNvPr id="21" name="Freeform 21"/>
          <p:cNvSpPr/>
          <p:nvPr/>
        </p:nvSpPr>
        <p:spPr>
          <a:xfrm>
            <a:off x="15276820" y="7570755"/>
            <a:ext cx="1074479" cy="1425511"/>
          </a:xfrm>
          <a:custGeom>
            <a:avLst/>
            <a:gdLst/>
            <a:ahLst/>
            <a:cxnLst/>
            <a:rect l="l" t="t" r="r" b="b"/>
            <a:pathLst>
              <a:path w="1074479" h="1425511">
                <a:moveTo>
                  <a:pt x="0" y="0"/>
                </a:moveTo>
                <a:lnTo>
                  <a:pt x="1074479" y="0"/>
                </a:lnTo>
                <a:lnTo>
                  <a:pt x="1074479" y="1425511"/>
                </a:lnTo>
                <a:lnTo>
                  <a:pt x="0" y="142551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1733765" y="1733765"/>
            <a:ext cx="10383091" cy="6915560"/>
          </a:xfrm>
          <a:custGeom>
            <a:avLst/>
            <a:gdLst/>
            <a:ahLst/>
            <a:cxnLst/>
            <a:rect l="l" t="t" r="r" b="b"/>
            <a:pathLst>
              <a:path w="10383091" h="6915560">
                <a:moveTo>
                  <a:pt x="0" y="0"/>
                </a:moveTo>
                <a:lnTo>
                  <a:pt x="10383090" y="0"/>
                </a:lnTo>
                <a:lnTo>
                  <a:pt x="10383090" y="6915560"/>
                </a:lnTo>
                <a:lnTo>
                  <a:pt x="0" y="6915560"/>
                </a:lnTo>
                <a:lnTo>
                  <a:pt x="0" y="0"/>
                </a:lnTo>
                <a:close/>
              </a:path>
            </a:pathLst>
          </a:custGeom>
          <a:blipFill>
            <a:blip r:embed="rId2">
              <a:extLst>
                <a:ext uri="{96DAC541-7B7A-43D3-8B79-37D633B846F1}">
                  <asvg:svgBlip xmlns:asvg="http://schemas.microsoft.com/office/drawing/2016/SVG/main" r:embed="rId3"/>
                </a:ext>
              </a:extLst>
            </a:blip>
            <a:stretch>
              <a:fillRect t="-37784" r="-13846" b="-33144"/>
            </a:stretch>
          </a:blipFill>
        </p:spPr>
        <p:txBody>
          <a:bodyPr/>
          <a:lstStyle/>
          <a:p>
            <a:endParaRPr lang="en-US"/>
          </a:p>
        </p:txBody>
      </p:sp>
      <p:sp>
        <p:nvSpPr>
          <p:cNvPr id="3" name="TextBox 3"/>
          <p:cNvSpPr txBox="1"/>
          <p:nvPr/>
        </p:nvSpPr>
        <p:spPr>
          <a:xfrm>
            <a:off x="567593" y="2070161"/>
            <a:ext cx="7318257" cy="5200650"/>
          </a:xfrm>
          <a:prstGeom prst="rect">
            <a:avLst/>
          </a:prstGeom>
        </p:spPr>
        <p:txBody>
          <a:bodyPr lIns="0" tIns="0" rIns="0" bIns="0" rtlCol="0" anchor="t">
            <a:spAutoFit/>
          </a:bodyPr>
          <a:lstStyle/>
          <a:p>
            <a:pPr algn="l">
              <a:lnSpc>
                <a:spcPts val="5880"/>
              </a:lnSpc>
            </a:pPr>
            <a:r>
              <a:rPr lang="en-US" sz="4900" spc="98">
                <a:solidFill>
                  <a:srgbClr val="FFFFFF"/>
                </a:solidFill>
                <a:latin typeface="Aileron Bold"/>
                <a:ea typeface="Aileron Bold"/>
                <a:cs typeface="Aileron Bold"/>
                <a:sym typeface="Aileron Bold"/>
              </a:rPr>
              <a:t>Methodology: </a:t>
            </a:r>
          </a:p>
          <a:p>
            <a:pPr algn="l">
              <a:lnSpc>
                <a:spcPts val="5880"/>
              </a:lnSpc>
            </a:pPr>
            <a:endParaRPr lang="en-US" sz="4900" spc="98">
              <a:solidFill>
                <a:srgbClr val="FFFFFF"/>
              </a:solidFill>
              <a:latin typeface="Aileron Bold"/>
              <a:ea typeface="Aileron Bold"/>
              <a:cs typeface="Aileron Bold"/>
              <a:sym typeface="Aileron Bold"/>
            </a:endParaRPr>
          </a:p>
          <a:p>
            <a:pPr algn="l">
              <a:lnSpc>
                <a:spcPts val="5880"/>
              </a:lnSpc>
            </a:pPr>
            <a:r>
              <a:rPr lang="en-US" sz="4900" spc="98">
                <a:solidFill>
                  <a:srgbClr val="FFFFFF"/>
                </a:solidFill>
                <a:latin typeface="Aileron Bold"/>
                <a:ea typeface="Aileron Bold"/>
                <a:cs typeface="Aileron Bold"/>
                <a:sym typeface="Aileron Bold"/>
              </a:rPr>
              <a:t>Interpretative </a:t>
            </a:r>
          </a:p>
          <a:p>
            <a:pPr algn="l">
              <a:lnSpc>
                <a:spcPts val="5880"/>
              </a:lnSpc>
            </a:pPr>
            <a:r>
              <a:rPr lang="en-US" sz="4900" spc="98">
                <a:solidFill>
                  <a:srgbClr val="FFFFFF"/>
                </a:solidFill>
                <a:latin typeface="Aileron Bold"/>
                <a:ea typeface="Aileron Bold"/>
                <a:cs typeface="Aileron Bold"/>
                <a:sym typeface="Aileron Bold"/>
              </a:rPr>
              <a:t>Phenomenological Analysis </a:t>
            </a:r>
          </a:p>
          <a:p>
            <a:pPr algn="l">
              <a:lnSpc>
                <a:spcPts val="5880"/>
              </a:lnSpc>
            </a:pPr>
            <a:endParaRPr lang="en-US" sz="4900" spc="98">
              <a:solidFill>
                <a:srgbClr val="FFFFFF"/>
              </a:solidFill>
              <a:latin typeface="Aileron Bold"/>
              <a:ea typeface="Aileron Bold"/>
              <a:cs typeface="Aileron Bold"/>
              <a:sym typeface="Aileron Bold"/>
            </a:endParaRPr>
          </a:p>
          <a:p>
            <a:pPr algn="l">
              <a:lnSpc>
                <a:spcPts val="5880"/>
              </a:lnSpc>
            </a:pPr>
            <a:r>
              <a:rPr lang="en-US" sz="4900" spc="98">
                <a:solidFill>
                  <a:srgbClr val="FFFFFF"/>
                </a:solidFill>
                <a:latin typeface="Aileron Bold"/>
                <a:ea typeface="Aileron Bold"/>
                <a:cs typeface="Aileron Bold"/>
                <a:sym typeface="Aileron Bold"/>
              </a:rPr>
              <a:t>(IPA)</a:t>
            </a:r>
          </a:p>
        </p:txBody>
      </p:sp>
      <p:graphicFrame>
        <p:nvGraphicFramePr>
          <p:cNvPr id="4" name="Table 4"/>
          <p:cNvGraphicFramePr>
            <a:graphicFrameLocks noGrp="1"/>
          </p:cNvGraphicFramePr>
          <p:nvPr>
            <p:extLst>
              <p:ext uri="{D42A27DB-BD31-4B8C-83A1-F6EECF244321}">
                <p14:modId xmlns:p14="http://schemas.microsoft.com/office/powerpoint/2010/main" val="2426217342"/>
              </p:ext>
            </p:extLst>
          </p:nvPr>
        </p:nvGraphicFramePr>
        <p:xfrm>
          <a:off x="7885849" y="1028700"/>
          <a:ext cx="9373450" cy="8544806"/>
        </p:xfrm>
        <a:graphic>
          <a:graphicData uri="http://schemas.openxmlformats.org/drawingml/2006/table">
            <a:tbl>
              <a:tblPr/>
              <a:tblGrid>
                <a:gridCol w="521763">
                  <a:extLst>
                    <a:ext uri="{9D8B030D-6E8A-4147-A177-3AD203B41FA5}">
                      <a16:colId xmlns:a16="http://schemas.microsoft.com/office/drawing/2014/main" val="20000"/>
                    </a:ext>
                  </a:extLst>
                </a:gridCol>
                <a:gridCol w="8851687">
                  <a:extLst>
                    <a:ext uri="{9D8B030D-6E8A-4147-A177-3AD203B41FA5}">
                      <a16:colId xmlns:a16="http://schemas.microsoft.com/office/drawing/2014/main" val="20001"/>
                    </a:ext>
                  </a:extLst>
                </a:gridCol>
              </a:tblGrid>
              <a:tr h="2043058">
                <a:tc>
                  <a:txBody>
                    <a:bodyPr/>
                    <a:lstStyle/>
                    <a:p>
                      <a:pPr algn="ctr">
                        <a:lnSpc>
                          <a:spcPts val="3920"/>
                        </a:lnSpc>
                        <a:defRPr/>
                      </a:pPr>
                      <a:endParaRPr lang="en-US" sz="1100"/>
                    </a:p>
                  </a:txBody>
                  <a:tcPr marL="190500" marR="190500" marT="190500" marB="190500" anchor="ctr">
                    <a:lnL w="47625" cap="flat" cmpd="sng" algn="ctr">
                      <a:solidFill>
                        <a:srgbClr val="EDF0F2"/>
                      </a:solidFill>
                      <a:prstDash val="solid"/>
                      <a:round/>
                      <a:headEnd type="none" w="med" len="med"/>
                      <a:tailEnd type="none" w="med" len="med"/>
                    </a:lnL>
                    <a:lnR w="0"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solidFill>
                      <a:srgbClr val="86EAE9"/>
                    </a:solidFill>
                  </a:tcPr>
                </a:tc>
                <a:tc>
                  <a:txBody>
                    <a:bodyPr/>
                    <a:lstStyle/>
                    <a:p>
                      <a:pPr algn="ctr">
                        <a:lnSpc>
                          <a:spcPts val="3920"/>
                        </a:lnSpc>
                        <a:defRPr/>
                      </a:pPr>
                      <a:r>
                        <a:rPr lang="en-US" sz="2800" dirty="0">
                          <a:solidFill>
                            <a:srgbClr val="191919"/>
                          </a:solidFill>
                          <a:latin typeface="Aileron"/>
                          <a:ea typeface="Aileron"/>
                          <a:cs typeface="Aileron"/>
                          <a:sym typeface="Aileron"/>
                        </a:rPr>
                        <a:t>Qualitative Methodology: appropriate for studying the subjective nature of lived human experiences (Langdridge, 2007). </a:t>
                      </a:r>
                      <a:endParaRPr lang="en-US" sz="1100" dirty="0"/>
                    </a:p>
                  </a:txBody>
                  <a:tcPr marL="190500" marR="190500" marT="190500" marB="190500" anchor="ctr">
                    <a:lnL w="0"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0"/>
                  </a:ext>
                </a:extLst>
              </a:tr>
              <a:tr h="2043058">
                <a:tc>
                  <a:txBody>
                    <a:bodyPr/>
                    <a:lstStyle/>
                    <a:p>
                      <a:pPr algn="ctr">
                        <a:lnSpc>
                          <a:spcPts val="3920"/>
                        </a:lnSpc>
                        <a:defRPr/>
                      </a:pPr>
                      <a:endParaRPr lang="en-US" sz="1100"/>
                    </a:p>
                  </a:txBody>
                  <a:tcPr marL="190500" marR="190500" marT="190500" marB="190500" anchor="ctr">
                    <a:lnL w="47625" cap="flat" cmpd="sng" algn="ctr">
                      <a:solidFill>
                        <a:srgbClr val="EDF0F2"/>
                      </a:solidFill>
                      <a:prstDash val="solid"/>
                      <a:round/>
                      <a:headEnd type="none" w="med" len="med"/>
                      <a:tailEnd type="none" w="med" len="med"/>
                    </a:lnL>
                    <a:lnR w="0"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solidFill>
                      <a:srgbClr val="3EDAD8"/>
                    </a:solidFill>
                  </a:tcPr>
                </a:tc>
                <a:tc>
                  <a:txBody>
                    <a:bodyPr/>
                    <a:lstStyle/>
                    <a:p>
                      <a:pPr algn="ctr">
                        <a:lnSpc>
                          <a:spcPts val="3920"/>
                        </a:lnSpc>
                        <a:defRPr/>
                      </a:pPr>
                      <a:r>
                        <a:rPr lang="en-US" sz="2800" dirty="0">
                          <a:solidFill>
                            <a:srgbClr val="191919"/>
                          </a:solidFill>
                          <a:latin typeface="Aileron"/>
                          <a:ea typeface="Aileron"/>
                          <a:cs typeface="Aileron"/>
                          <a:sym typeface="Aileron"/>
                        </a:rPr>
                        <a:t>Philosophical underpinnings of IPA: Phenomenology, Hermeneutics, and an Idiographic approach (Smith, Flowers and Larkin, 2009).</a:t>
                      </a:r>
                      <a:endParaRPr lang="en-US" sz="1100" dirty="0"/>
                    </a:p>
                  </a:txBody>
                  <a:tcPr marL="190500" marR="190500" marT="190500" marB="190500" anchor="ctr">
                    <a:lnL w="0"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1"/>
                  </a:ext>
                </a:extLst>
              </a:tr>
              <a:tr h="2043058">
                <a:tc>
                  <a:txBody>
                    <a:bodyPr/>
                    <a:lstStyle/>
                    <a:p>
                      <a:pPr algn="ctr">
                        <a:lnSpc>
                          <a:spcPts val="3920"/>
                        </a:lnSpc>
                        <a:defRPr/>
                      </a:pPr>
                      <a:endParaRPr lang="en-US" sz="1100"/>
                    </a:p>
                  </a:txBody>
                  <a:tcPr marL="190500" marR="190500" marT="190500" marB="190500" anchor="ctr">
                    <a:lnL w="47625" cap="flat" cmpd="sng" algn="ctr">
                      <a:solidFill>
                        <a:srgbClr val="EDF0F2"/>
                      </a:solidFill>
                      <a:prstDash val="solid"/>
                      <a:round/>
                      <a:headEnd type="none" w="med" len="med"/>
                      <a:tailEnd type="none" w="med" len="med"/>
                    </a:lnL>
                    <a:lnR w="0"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solidFill>
                      <a:srgbClr val="37C9EF"/>
                    </a:solidFill>
                  </a:tcPr>
                </a:tc>
                <a:tc>
                  <a:txBody>
                    <a:bodyPr/>
                    <a:lstStyle/>
                    <a:p>
                      <a:pPr algn="ctr">
                        <a:lnSpc>
                          <a:spcPts val="3920"/>
                        </a:lnSpc>
                        <a:defRPr/>
                      </a:pPr>
                      <a:r>
                        <a:rPr lang="en-US" sz="2800" dirty="0">
                          <a:solidFill>
                            <a:srgbClr val="191919"/>
                          </a:solidFill>
                          <a:latin typeface="Aileron"/>
                          <a:ea typeface="Aileron"/>
                          <a:cs typeface="Aileron"/>
                          <a:sym typeface="Aileron"/>
                        </a:rPr>
                        <a:t>Participants: Small, purposive sample of one musician per discipline</a:t>
                      </a:r>
                      <a:endParaRPr lang="en-US" sz="1100" dirty="0"/>
                    </a:p>
                    <a:p>
                      <a:pPr algn="ctr">
                        <a:lnSpc>
                          <a:spcPts val="3920"/>
                        </a:lnSpc>
                      </a:pPr>
                      <a:r>
                        <a:rPr lang="en-US" sz="2800" dirty="0">
                          <a:solidFill>
                            <a:srgbClr val="191919"/>
                          </a:solidFill>
                          <a:latin typeface="Aileron"/>
                          <a:ea typeface="Aileron"/>
                          <a:cs typeface="Aileron"/>
                          <a:sym typeface="Aileron"/>
                        </a:rPr>
                        <a:t>(Musical Theatre Singer: Female, 32; Classical Singer: Male, 27; Contemporary Singer: Female, 46).</a:t>
                      </a:r>
                    </a:p>
                  </a:txBody>
                  <a:tcPr marL="190500" marR="190500" marT="190500" marB="190500" anchor="ctr">
                    <a:lnL w="0"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2"/>
                  </a:ext>
                </a:extLst>
              </a:tr>
              <a:tr h="2138527">
                <a:tc>
                  <a:txBody>
                    <a:bodyPr/>
                    <a:lstStyle/>
                    <a:p>
                      <a:pPr algn="ctr">
                        <a:lnSpc>
                          <a:spcPts val="3920"/>
                        </a:lnSpc>
                        <a:defRPr/>
                      </a:pPr>
                      <a:endParaRPr lang="en-US" sz="1100"/>
                    </a:p>
                  </a:txBody>
                  <a:tcPr marL="190500" marR="190500" marT="190500" marB="190500" anchor="ctr">
                    <a:lnL w="47625" cap="flat" cmpd="sng" algn="ctr">
                      <a:solidFill>
                        <a:srgbClr val="EDF0F2"/>
                      </a:solidFill>
                      <a:prstDash val="solid"/>
                      <a:round/>
                      <a:headEnd type="none" w="med" len="med"/>
                      <a:tailEnd type="none" w="med" len="med"/>
                    </a:lnL>
                    <a:lnR w="0"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solidFill>
                      <a:srgbClr val="1C88CF"/>
                    </a:solidFill>
                  </a:tcPr>
                </a:tc>
                <a:tc>
                  <a:txBody>
                    <a:bodyPr/>
                    <a:lstStyle/>
                    <a:p>
                      <a:pPr algn="ctr">
                        <a:lnSpc>
                          <a:spcPts val="3920"/>
                        </a:lnSpc>
                        <a:defRPr/>
                      </a:pPr>
                      <a:r>
                        <a:rPr lang="en-US" sz="2800" dirty="0">
                          <a:solidFill>
                            <a:srgbClr val="191919"/>
                          </a:solidFill>
                          <a:latin typeface="Aileron"/>
                          <a:ea typeface="Aileron"/>
                          <a:cs typeface="Aileron"/>
                          <a:sym typeface="Aileron"/>
                        </a:rPr>
                        <a:t>Methods: Semi-structured interviews combined with open questions.</a:t>
                      </a:r>
                      <a:endParaRPr lang="en-US" sz="1100" dirty="0"/>
                    </a:p>
                  </a:txBody>
                  <a:tcPr marL="190500" marR="190500" marT="190500" marB="190500" anchor="ctr">
                    <a:lnL w="0"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p:cNvGraphicFramePr>
            <a:graphicFrameLocks noGrp="1"/>
          </p:cNvGraphicFramePr>
          <p:nvPr>
            <p:extLst>
              <p:ext uri="{D42A27DB-BD31-4B8C-83A1-F6EECF244321}">
                <p14:modId xmlns:p14="http://schemas.microsoft.com/office/powerpoint/2010/main" val="3617914593"/>
              </p:ext>
            </p:extLst>
          </p:nvPr>
        </p:nvGraphicFramePr>
        <p:xfrm>
          <a:off x="0" y="-23536"/>
          <a:ext cx="18288000" cy="10310536"/>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53299">
                  <a:extLst>
                    <a:ext uri="{9D8B030D-6E8A-4147-A177-3AD203B41FA5}">
                      <a16:colId xmlns:a16="http://schemas.microsoft.com/office/drawing/2014/main" val="20002"/>
                    </a:ext>
                  </a:extLst>
                </a:gridCol>
                <a:gridCol w="3042701">
                  <a:extLst>
                    <a:ext uri="{9D8B030D-6E8A-4147-A177-3AD203B41FA5}">
                      <a16:colId xmlns:a16="http://schemas.microsoft.com/office/drawing/2014/main" val="20003"/>
                    </a:ext>
                  </a:extLst>
                </a:gridCol>
                <a:gridCol w="3048000">
                  <a:extLst>
                    <a:ext uri="{9D8B030D-6E8A-4147-A177-3AD203B41FA5}">
                      <a16:colId xmlns:a16="http://schemas.microsoft.com/office/drawing/2014/main" val="20004"/>
                    </a:ext>
                  </a:extLst>
                </a:gridCol>
                <a:gridCol w="3048000">
                  <a:extLst>
                    <a:ext uri="{9D8B030D-6E8A-4147-A177-3AD203B41FA5}">
                      <a16:colId xmlns:a16="http://schemas.microsoft.com/office/drawing/2014/main" val="20005"/>
                    </a:ext>
                  </a:extLst>
                </a:gridCol>
              </a:tblGrid>
              <a:tr h="10310536">
                <a:tc>
                  <a:txBody>
                    <a:bodyPr/>
                    <a:lstStyle/>
                    <a:p>
                      <a:pPr algn="ctr">
                        <a:lnSpc>
                          <a:spcPts val="2700"/>
                        </a:lnSpc>
                        <a:defRPr/>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3600"/>
                        </a:lnSpc>
                      </a:pPr>
                      <a:r>
                        <a:rPr lang="en-US" sz="2400" dirty="0">
                          <a:solidFill>
                            <a:srgbClr val="191919"/>
                          </a:solidFill>
                          <a:latin typeface="Aileron Bold"/>
                          <a:ea typeface="Aileron Bold"/>
                          <a:cs typeface="Aileron Bold"/>
                          <a:sym typeface="Aileron Bold"/>
                        </a:rPr>
                        <a:t>Stage 1 </a:t>
                      </a:r>
                    </a:p>
                    <a:p>
                      <a:pPr algn="ctr">
                        <a:lnSpc>
                          <a:spcPts val="3600"/>
                        </a:lnSpc>
                      </a:pPr>
                      <a:r>
                        <a:rPr lang="en-US" sz="2400" dirty="0">
                          <a:solidFill>
                            <a:srgbClr val="191919"/>
                          </a:solidFill>
                          <a:latin typeface="Aileron"/>
                          <a:ea typeface="Aileron"/>
                          <a:cs typeface="Aileron"/>
                          <a:sym typeface="Aileron"/>
                        </a:rPr>
                        <a:t>Verbatim transcription and repeated reading of interviews.</a:t>
                      </a:r>
                    </a:p>
                  </a:txBody>
                  <a:tcPr marL="190500" marR="190500" marT="190500" marB="190500">
                    <a:lnL w="0" cap="flat" cmpd="sng" algn="ctr">
                      <a:solidFill>
                        <a:srgbClr val="F4F4F4"/>
                      </a:solidFill>
                      <a:prstDash val="solid"/>
                      <a:round/>
                      <a:headEnd type="none" w="med" len="med"/>
                      <a:tailEnd type="none" w="med" len="med"/>
                    </a:lnL>
                    <a:lnR w="0" cap="flat" cmpd="sng" algn="ctr">
                      <a:solidFill>
                        <a:srgbClr val="F4F4F4"/>
                      </a:solidFill>
                      <a:prstDash val="solid"/>
                      <a:round/>
                      <a:headEnd type="none" w="med" len="med"/>
                      <a:tailEnd type="none" w="med" len="med"/>
                    </a:lnR>
                    <a:lnT w="0" cap="flat" cmpd="sng" algn="ctr">
                      <a:solidFill>
                        <a:srgbClr val="F4F4F4"/>
                      </a:solidFill>
                      <a:prstDash val="solid"/>
                      <a:round/>
                      <a:headEnd type="none" w="med" len="med"/>
                      <a:tailEnd type="none" w="med" len="med"/>
                    </a:lnT>
                    <a:lnB w="0" cap="flat" cmpd="sng" algn="ctr">
                      <a:solidFill>
                        <a:srgbClr val="F4F4F4"/>
                      </a:solidFill>
                      <a:prstDash val="solid"/>
                      <a:round/>
                      <a:headEnd type="none" w="med" len="med"/>
                      <a:tailEnd type="none" w="med" len="med"/>
                    </a:lnB>
                    <a:solidFill>
                      <a:srgbClr val="EDF0F2"/>
                    </a:solidFill>
                  </a:tcPr>
                </a:tc>
                <a:tc>
                  <a:txBody>
                    <a:bodyPr/>
                    <a:lstStyle/>
                    <a:p>
                      <a:pPr algn="ctr">
                        <a:lnSpc>
                          <a:spcPts val="2700"/>
                        </a:lnSpc>
                        <a:defRPr/>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3600"/>
                        </a:lnSpc>
                      </a:pPr>
                      <a:r>
                        <a:rPr lang="en-US" sz="2400" spc="36" dirty="0">
                          <a:solidFill>
                            <a:srgbClr val="191919"/>
                          </a:solidFill>
                          <a:latin typeface="Aileron Bold"/>
                          <a:ea typeface="Aileron Bold"/>
                          <a:cs typeface="Aileron Bold"/>
                          <a:sym typeface="Aileron Bold"/>
                        </a:rPr>
                        <a:t>Stage 2 </a:t>
                      </a:r>
                    </a:p>
                    <a:p>
                      <a:pPr algn="ctr">
                        <a:lnSpc>
                          <a:spcPts val="3600"/>
                        </a:lnSpc>
                      </a:pPr>
                      <a:r>
                        <a:rPr lang="en-US" sz="2400" spc="36" dirty="0">
                          <a:solidFill>
                            <a:srgbClr val="191919"/>
                          </a:solidFill>
                          <a:latin typeface="Aileron"/>
                          <a:ea typeface="Aileron"/>
                          <a:cs typeface="Aileron"/>
                          <a:sym typeface="Aileron"/>
                        </a:rPr>
                        <a:t>Initial noting: </a:t>
                      </a:r>
                    </a:p>
                    <a:p>
                      <a:pPr algn="ctr">
                        <a:lnSpc>
                          <a:spcPts val="3600"/>
                        </a:lnSpc>
                      </a:pPr>
                      <a:r>
                        <a:rPr lang="en-US" sz="2400" spc="36" dirty="0">
                          <a:solidFill>
                            <a:srgbClr val="191919"/>
                          </a:solidFill>
                          <a:latin typeface="Aileron"/>
                          <a:ea typeface="Aileron"/>
                          <a:cs typeface="Aileron"/>
                          <a:sym typeface="Aileron"/>
                        </a:rPr>
                        <a:t>Descriptive, </a:t>
                      </a:r>
                    </a:p>
                    <a:p>
                      <a:pPr algn="ctr">
                        <a:lnSpc>
                          <a:spcPts val="3600"/>
                        </a:lnSpc>
                      </a:pPr>
                      <a:r>
                        <a:rPr lang="en-US" sz="2400" spc="36" dirty="0">
                          <a:solidFill>
                            <a:srgbClr val="191919"/>
                          </a:solidFill>
                          <a:latin typeface="Aileron"/>
                          <a:ea typeface="Aileron"/>
                          <a:cs typeface="Aileron"/>
                          <a:sym typeface="Aileron"/>
                        </a:rPr>
                        <a:t>Linguistic, Conceptual. </a:t>
                      </a:r>
                    </a:p>
                    <a:p>
                      <a:pPr algn="ctr">
                        <a:lnSpc>
                          <a:spcPts val="2700"/>
                        </a:lnSpc>
                      </a:pPr>
                      <a:endParaRPr lang="en-US" sz="2400" spc="36" dirty="0">
                        <a:solidFill>
                          <a:srgbClr val="191919"/>
                        </a:solidFill>
                        <a:latin typeface="Aileron"/>
                        <a:ea typeface="Aileron"/>
                        <a:cs typeface="Aileron"/>
                        <a:sym typeface="Aileron"/>
                      </a:endParaRPr>
                    </a:p>
                  </a:txBody>
                  <a:tcPr marL="190500" marR="190500" marT="190500" marB="190500">
                    <a:lnL w="0" cap="flat" cmpd="sng" algn="ctr">
                      <a:solidFill>
                        <a:srgbClr val="F4F4F4"/>
                      </a:solidFill>
                      <a:prstDash val="solid"/>
                      <a:round/>
                      <a:headEnd type="none" w="med" len="med"/>
                      <a:tailEnd type="none" w="med" len="med"/>
                    </a:lnL>
                    <a:lnR w="0" cap="flat" cmpd="sng" algn="ctr">
                      <a:solidFill>
                        <a:srgbClr val="F4F4F4"/>
                      </a:solidFill>
                      <a:prstDash val="solid"/>
                      <a:round/>
                      <a:headEnd type="none" w="med" len="med"/>
                      <a:tailEnd type="none" w="med" len="med"/>
                    </a:lnR>
                    <a:lnT w="0" cap="flat" cmpd="sng" algn="ctr">
                      <a:solidFill>
                        <a:srgbClr val="F4F4F4"/>
                      </a:solidFill>
                      <a:prstDash val="solid"/>
                      <a:round/>
                      <a:headEnd type="none" w="med" len="med"/>
                      <a:tailEnd type="none" w="med" len="med"/>
                    </a:lnT>
                    <a:lnB w="0" cap="flat" cmpd="sng" algn="ctr">
                      <a:solidFill>
                        <a:srgbClr val="F4F4F4"/>
                      </a:solidFill>
                      <a:prstDash val="solid"/>
                      <a:round/>
                      <a:headEnd type="none" w="med" len="med"/>
                      <a:tailEnd type="none" w="med" len="med"/>
                    </a:lnB>
                    <a:solidFill>
                      <a:srgbClr val="EDF0F2"/>
                    </a:solidFill>
                  </a:tcPr>
                </a:tc>
                <a:tc>
                  <a:txBody>
                    <a:bodyPr/>
                    <a:lstStyle/>
                    <a:p>
                      <a:pPr algn="ctr">
                        <a:lnSpc>
                          <a:spcPts val="2700"/>
                        </a:lnSpc>
                        <a:defRPr/>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3600"/>
                        </a:lnSpc>
                      </a:pPr>
                      <a:r>
                        <a:rPr lang="en-US" sz="2400" spc="36" dirty="0">
                          <a:solidFill>
                            <a:srgbClr val="191919"/>
                          </a:solidFill>
                          <a:latin typeface="Aileron Bold"/>
                          <a:ea typeface="Aileron Bold"/>
                          <a:cs typeface="Aileron Bold"/>
                          <a:sym typeface="Aileron Bold"/>
                        </a:rPr>
                        <a:t>Stage 3</a:t>
                      </a:r>
                    </a:p>
                    <a:p>
                      <a:pPr algn="ctr">
                        <a:lnSpc>
                          <a:spcPts val="3600"/>
                        </a:lnSpc>
                      </a:pPr>
                      <a:r>
                        <a:rPr lang="en-US" sz="2400" spc="36" dirty="0">
                          <a:solidFill>
                            <a:srgbClr val="191919"/>
                          </a:solidFill>
                          <a:latin typeface="Aileron"/>
                          <a:ea typeface="Aileron"/>
                          <a:cs typeface="Aileron"/>
                          <a:sym typeface="Aileron"/>
                        </a:rPr>
                        <a:t>Development of emergent themes from key concepts highlight within transcripts.</a:t>
                      </a:r>
                    </a:p>
                    <a:p>
                      <a:pPr algn="ctr">
                        <a:lnSpc>
                          <a:spcPts val="2700"/>
                        </a:lnSpc>
                      </a:pPr>
                      <a:endParaRPr lang="en-US" sz="2400" spc="36" dirty="0">
                        <a:solidFill>
                          <a:srgbClr val="191919"/>
                        </a:solidFill>
                        <a:latin typeface="Aileron"/>
                        <a:ea typeface="Aileron"/>
                        <a:cs typeface="Aileron"/>
                        <a:sym typeface="Aileron"/>
                      </a:endParaRPr>
                    </a:p>
                  </a:txBody>
                  <a:tcPr marL="190500" marR="190500" marT="190500" marB="190500">
                    <a:lnL w="0" cap="flat" cmpd="sng" algn="ctr">
                      <a:solidFill>
                        <a:srgbClr val="F4F4F4"/>
                      </a:solidFill>
                      <a:prstDash val="solid"/>
                      <a:round/>
                      <a:headEnd type="none" w="med" len="med"/>
                      <a:tailEnd type="none" w="med" len="med"/>
                    </a:lnL>
                    <a:lnR w="0" cap="flat" cmpd="sng" algn="ctr">
                      <a:solidFill>
                        <a:srgbClr val="F4F4F4"/>
                      </a:solidFill>
                      <a:prstDash val="solid"/>
                      <a:round/>
                      <a:headEnd type="none" w="med" len="med"/>
                      <a:tailEnd type="none" w="med" len="med"/>
                    </a:lnR>
                    <a:lnT w="0" cap="flat" cmpd="sng" algn="ctr">
                      <a:solidFill>
                        <a:srgbClr val="F4F4F4"/>
                      </a:solidFill>
                      <a:prstDash val="solid"/>
                      <a:round/>
                      <a:headEnd type="none" w="med" len="med"/>
                      <a:tailEnd type="none" w="med" len="med"/>
                    </a:lnT>
                    <a:lnB w="0" cap="flat" cmpd="sng" algn="ctr">
                      <a:solidFill>
                        <a:srgbClr val="F4F4F4"/>
                      </a:solidFill>
                      <a:prstDash val="solid"/>
                      <a:round/>
                      <a:headEnd type="none" w="med" len="med"/>
                      <a:tailEnd type="none" w="med" len="med"/>
                    </a:lnB>
                    <a:solidFill>
                      <a:srgbClr val="EDF0F2"/>
                    </a:solidFill>
                  </a:tcPr>
                </a:tc>
                <a:tc>
                  <a:txBody>
                    <a:bodyPr/>
                    <a:lstStyle/>
                    <a:p>
                      <a:pPr algn="ctr">
                        <a:lnSpc>
                          <a:spcPts val="2700"/>
                        </a:lnSpc>
                        <a:defRPr/>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3600"/>
                        </a:lnSpc>
                      </a:pPr>
                      <a:r>
                        <a:rPr lang="en-US" sz="2400" spc="36" dirty="0">
                          <a:solidFill>
                            <a:srgbClr val="191919"/>
                          </a:solidFill>
                          <a:latin typeface="Aileron Bold"/>
                          <a:ea typeface="Aileron Bold"/>
                          <a:cs typeface="Aileron Bold"/>
                          <a:sym typeface="Aileron Bold"/>
                        </a:rPr>
                        <a:t>Stage 4</a:t>
                      </a:r>
                    </a:p>
                    <a:p>
                      <a:pPr algn="ctr">
                        <a:lnSpc>
                          <a:spcPts val="3599"/>
                        </a:lnSpc>
                      </a:pPr>
                      <a:r>
                        <a:rPr lang="en-US" sz="2399" spc="35" dirty="0">
                          <a:solidFill>
                            <a:srgbClr val="191919"/>
                          </a:solidFill>
                          <a:latin typeface="Aileron"/>
                          <a:ea typeface="Aileron"/>
                          <a:cs typeface="Aileron"/>
                          <a:sym typeface="Aileron"/>
                        </a:rPr>
                        <a:t>Coding of emergent themes into superordinate themes. </a:t>
                      </a:r>
                    </a:p>
                  </a:txBody>
                  <a:tcPr marL="190500" marR="190500" marT="190500" marB="190500">
                    <a:lnL w="0" cap="flat" cmpd="sng" algn="ctr">
                      <a:solidFill>
                        <a:srgbClr val="F4F4F4"/>
                      </a:solidFill>
                      <a:prstDash val="solid"/>
                      <a:round/>
                      <a:headEnd type="none" w="med" len="med"/>
                      <a:tailEnd type="none" w="med" len="med"/>
                    </a:lnL>
                    <a:lnR w="0" cap="flat" cmpd="sng" algn="ctr">
                      <a:solidFill>
                        <a:srgbClr val="F4F4F4"/>
                      </a:solidFill>
                      <a:prstDash val="solid"/>
                      <a:round/>
                      <a:headEnd type="none" w="med" len="med"/>
                      <a:tailEnd type="none" w="med" len="med"/>
                    </a:lnR>
                    <a:lnT w="0" cap="flat" cmpd="sng" algn="ctr">
                      <a:solidFill>
                        <a:srgbClr val="F4F4F4"/>
                      </a:solidFill>
                      <a:prstDash val="solid"/>
                      <a:round/>
                      <a:headEnd type="none" w="med" len="med"/>
                      <a:tailEnd type="none" w="med" len="med"/>
                    </a:lnT>
                    <a:lnB w="0" cap="flat" cmpd="sng" algn="ctr">
                      <a:solidFill>
                        <a:srgbClr val="F4F4F4"/>
                      </a:solidFill>
                      <a:prstDash val="solid"/>
                      <a:round/>
                      <a:headEnd type="none" w="med" len="med"/>
                      <a:tailEnd type="none" w="med" len="med"/>
                    </a:lnB>
                    <a:solidFill>
                      <a:srgbClr val="EDF0F2"/>
                    </a:solidFill>
                  </a:tcPr>
                </a:tc>
                <a:tc>
                  <a:txBody>
                    <a:bodyPr/>
                    <a:lstStyle/>
                    <a:p>
                      <a:pPr algn="ctr">
                        <a:lnSpc>
                          <a:spcPts val="2700"/>
                        </a:lnSpc>
                        <a:defRPr/>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3599"/>
                        </a:lnSpc>
                      </a:pPr>
                      <a:r>
                        <a:rPr lang="en-US" sz="2399" spc="35" dirty="0">
                          <a:solidFill>
                            <a:srgbClr val="191919"/>
                          </a:solidFill>
                          <a:latin typeface="Aileron Bold"/>
                          <a:ea typeface="Aileron Bold"/>
                          <a:cs typeface="Aileron Bold"/>
                          <a:sym typeface="Aileron Bold"/>
                        </a:rPr>
                        <a:t>Stage 5 </a:t>
                      </a:r>
                    </a:p>
                    <a:p>
                      <a:pPr algn="ctr">
                        <a:lnSpc>
                          <a:spcPts val="3599"/>
                        </a:lnSpc>
                      </a:pPr>
                      <a:r>
                        <a:rPr lang="en-US" sz="2399" spc="35" dirty="0">
                          <a:solidFill>
                            <a:srgbClr val="191919"/>
                          </a:solidFill>
                          <a:latin typeface="Aileron"/>
                          <a:ea typeface="Aileron"/>
                          <a:cs typeface="Aileron"/>
                          <a:sym typeface="Aileron"/>
                        </a:rPr>
                        <a:t>Patterns and higher order qualities amongst emergent themes were established.</a:t>
                      </a:r>
                      <a:r>
                        <a:rPr lang="en-US" sz="2399" spc="35" dirty="0">
                          <a:solidFill>
                            <a:srgbClr val="191919"/>
                          </a:solidFill>
                          <a:latin typeface="Aileron Bold"/>
                          <a:ea typeface="Aileron Bold"/>
                          <a:cs typeface="Aileron Bold"/>
                          <a:sym typeface="Aileron Bold"/>
                        </a:rPr>
                        <a:t> </a:t>
                      </a:r>
                    </a:p>
                  </a:txBody>
                  <a:tcPr marL="190500" marR="190500" marT="190500" marB="190500">
                    <a:lnL w="0" cap="flat" cmpd="sng" algn="ctr">
                      <a:solidFill>
                        <a:srgbClr val="F4F4F4"/>
                      </a:solidFill>
                      <a:prstDash val="solid"/>
                      <a:round/>
                      <a:headEnd type="none" w="med" len="med"/>
                      <a:tailEnd type="none" w="med" len="med"/>
                    </a:lnL>
                    <a:lnR w="0" cap="flat" cmpd="sng" algn="ctr">
                      <a:solidFill>
                        <a:srgbClr val="F4F4F4"/>
                      </a:solidFill>
                      <a:prstDash val="solid"/>
                      <a:round/>
                      <a:headEnd type="none" w="med" len="med"/>
                      <a:tailEnd type="none" w="med" len="med"/>
                    </a:lnR>
                    <a:lnT w="0" cap="flat" cmpd="sng" algn="ctr">
                      <a:solidFill>
                        <a:srgbClr val="F4F4F4"/>
                      </a:solidFill>
                      <a:prstDash val="solid"/>
                      <a:round/>
                      <a:headEnd type="none" w="med" len="med"/>
                      <a:tailEnd type="none" w="med" len="med"/>
                    </a:lnT>
                    <a:lnB w="0" cap="flat" cmpd="sng" algn="ctr">
                      <a:solidFill>
                        <a:srgbClr val="F4F4F4"/>
                      </a:solidFill>
                      <a:prstDash val="solid"/>
                      <a:round/>
                      <a:headEnd type="none" w="med" len="med"/>
                      <a:tailEnd type="none" w="med" len="med"/>
                    </a:lnB>
                    <a:solidFill>
                      <a:srgbClr val="EDF0F2"/>
                    </a:solidFill>
                  </a:tcPr>
                </a:tc>
                <a:tc>
                  <a:txBody>
                    <a:bodyPr/>
                    <a:lstStyle/>
                    <a:p>
                      <a:pPr algn="ctr">
                        <a:lnSpc>
                          <a:spcPts val="2700"/>
                        </a:lnSpc>
                        <a:defRPr/>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2700"/>
                        </a:lnSpc>
                      </a:pPr>
                      <a:endParaRPr lang="en-US" sz="1100" dirty="0"/>
                    </a:p>
                    <a:p>
                      <a:pPr algn="ctr">
                        <a:lnSpc>
                          <a:spcPts val="3599"/>
                        </a:lnSpc>
                      </a:pPr>
                      <a:r>
                        <a:rPr lang="en-US" sz="2399" spc="35" dirty="0">
                          <a:solidFill>
                            <a:srgbClr val="191919"/>
                          </a:solidFill>
                          <a:latin typeface="Aileron Bold"/>
                          <a:ea typeface="Aileron Bold"/>
                          <a:cs typeface="Aileron Bold"/>
                          <a:sym typeface="Aileron Bold"/>
                        </a:rPr>
                        <a:t>Stage 6</a:t>
                      </a:r>
                    </a:p>
                    <a:p>
                      <a:pPr algn="ctr">
                        <a:lnSpc>
                          <a:spcPts val="3599"/>
                        </a:lnSpc>
                      </a:pPr>
                      <a:r>
                        <a:rPr lang="en-US" sz="2399" spc="35" dirty="0">
                          <a:solidFill>
                            <a:srgbClr val="191919"/>
                          </a:solidFill>
                          <a:latin typeface="Aileron"/>
                          <a:ea typeface="Aileron"/>
                          <a:cs typeface="Aileron"/>
                          <a:sym typeface="Aileron"/>
                        </a:rPr>
                        <a:t>Final themes selected and quotes arranged into a Master Table of Themes. </a:t>
                      </a:r>
                    </a:p>
                    <a:p>
                      <a:pPr algn="ctr">
                        <a:lnSpc>
                          <a:spcPts val="2700"/>
                        </a:lnSpc>
                      </a:pPr>
                      <a:endParaRPr lang="en-US" sz="2399" spc="35" dirty="0">
                        <a:solidFill>
                          <a:srgbClr val="191919"/>
                        </a:solidFill>
                        <a:latin typeface="Aileron"/>
                        <a:ea typeface="Aileron"/>
                        <a:cs typeface="Aileron"/>
                        <a:sym typeface="Aileron"/>
                      </a:endParaRPr>
                    </a:p>
                  </a:txBody>
                  <a:tcPr marL="190500" marR="190500" marT="190500" marB="190500">
                    <a:lnL w="0" cap="flat" cmpd="sng" algn="ctr">
                      <a:solidFill>
                        <a:srgbClr val="F4F4F4"/>
                      </a:solidFill>
                      <a:prstDash val="solid"/>
                      <a:round/>
                      <a:headEnd type="none" w="med" len="med"/>
                      <a:tailEnd type="none" w="med" len="med"/>
                    </a:lnL>
                    <a:lnR w="0" cap="flat" cmpd="sng" algn="ctr">
                      <a:solidFill>
                        <a:srgbClr val="F4F4F4"/>
                      </a:solidFill>
                      <a:prstDash val="solid"/>
                      <a:round/>
                      <a:headEnd type="none" w="med" len="med"/>
                      <a:tailEnd type="none" w="med" len="med"/>
                    </a:lnR>
                    <a:lnT w="0" cap="flat" cmpd="sng" algn="ctr">
                      <a:solidFill>
                        <a:srgbClr val="F4F4F4"/>
                      </a:solidFill>
                      <a:prstDash val="solid"/>
                      <a:round/>
                      <a:headEnd type="none" w="med" len="med"/>
                      <a:tailEnd type="none" w="med" len="med"/>
                    </a:lnT>
                    <a:lnB w="0" cap="flat" cmpd="sng" algn="ctr">
                      <a:solidFill>
                        <a:srgbClr val="F4F4F4"/>
                      </a:solidFill>
                      <a:prstDash val="solid"/>
                      <a:round/>
                      <a:headEnd type="none" w="med" len="med"/>
                      <a:tailEnd type="none" w="med" len="med"/>
                    </a:lnB>
                    <a:solidFill>
                      <a:srgbClr val="EDF0F2"/>
                    </a:solidFill>
                  </a:tcPr>
                </a:tc>
                <a:extLst>
                  <a:ext uri="{0D108BD9-81ED-4DB2-BD59-A6C34878D82A}">
                    <a16:rowId xmlns:a16="http://schemas.microsoft.com/office/drawing/2014/main" val="10000"/>
                  </a:ext>
                </a:extLst>
              </a:tr>
            </a:tbl>
          </a:graphicData>
        </a:graphic>
      </p:graphicFrame>
      <p:grpSp>
        <p:nvGrpSpPr>
          <p:cNvPr id="3" name="Group 3"/>
          <p:cNvGrpSpPr/>
          <p:nvPr/>
        </p:nvGrpSpPr>
        <p:grpSpPr>
          <a:xfrm rot="-829633">
            <a:off x="101452" y="8486967"/>
            <a:ext cx="20724935" cy="5634207"/>
            <a:chOff x="0" y="0"/>
            <a:chExt cx="5458419" cy="1483906"/>
          </a:xfrm>
        </p:grpSpPr>
        <p:sp>
          <p:nvSpPr>
            <p:cNvPr id="4" name="Freeform 4"/>
            <p:cNvSpPr/>
            <p:nvPr/>
          </p:nvSpPr>
          <p:spPr>
            <a:xfrm>
              <a:off x="0" y="0"/>
              <a:ext cx="5458419" cy="1483907"/>
            </a:xfrm>
            <a:custGeom>
              <a:avLst/>
              <a:gdLst/>
              <a:ahLst/>
              <a:cxnLst/>
              <a:rect l="l" t="t" r="r" b="b"/>
              <a:pathLst>
                <a:path w="5458419" h="1483907">
                  <a:moveTo>
                    <a:pt x="0" y="0"/>
                  </a:moveTo>
                  <a:lnTo>
                    <a:pt x="5458419" y="0"/>
                  </a:lnTo>
                  <a:lnTo>
                    <a:pt x="5458419" y="1483907"/>
                  </a:lnTo>
                  <a:lnTo>
                    <a:pt x="0" y="1483907"/>
                  </a:lnTo>
                  <a:close/>
                </a:path>
              </a:pathLst>
            </a:custGeom>
            <a:solidFill>
              <a:srgbClr val="FFFFFF"/>
            </a:solidFill>
          </p:spPr>
          <p:txBody>
            <a:bodyPr/>
            <a:lstStyle/>
            <a:p>
              <a:endParaRPr lang="en-US"/>
            </a:p>
          </p:txBody>
        </p:sp>
        <p:sp>
          <p:nvSpPr>
            <p:cNvPr id="5" name="TextBox 5"/>
            <p:cNvSpPr txBox="1"/>
            <p:nvPr/>
          </p:nvSpPr>
          <p:spPr>
            <a:xfrm>
              <a:off x="0" y="-38100"/>
              <a:ext cx="5458419" cy="1522006"/>
            </a:xfrm>
            <a:prstGeom prst="rect">
              <a:avLst/>
            </a:prstGeom>
          </p:spPr>
          <p:txBody>
            <a:bodyPr lIns="50800" tIns="50800" rIns="50800" bIns="50800" rtlCol="0" anchor="ctr"/>
            <a:lstStyle/>
            <a:p>
              <a:pPr algn="ctr">
                <a:lnSpc>
                  <a:spcPts val="2100"/>
                </a:lnSpc>
              </a:pPr>
              <a:endParaRPr/>
            </a:p>
          </p:txBody>
        </p:sp>
      </p:grpSp>
      <p:grpSp>
        <p:nvGrpSpPr>
          <p:cNvPr id="6" name="Group 6"/>
          <p:cNvGrpSpPr/>
          <p:nvPr/>
        </p:nvGrpSpPr>
        <p:grpSpPr>
          <a:xfrm rot="-829633">
            <a:off x="-2015856" y="-2222871"/>
            <a:ext cx="20724935" cy="5634207"/>
            <a:chOff x="0" y="0"/>
            <a:chExt cx="5458419" cy="1483906"/>
          </a:xfrm>
        </p:grpSpPr>
        <p:sp>
          <p:nvSpPr>
            <p:cNvPr id="7" name="Freeform 7"/>
            <p:cNvSpPr/>
            <p:nvPr/>
          </p:nvSpPr>
          <p:spPr>
            <a:xfrm>
              <a:off x="0" y="0"/>
              <a:ext cx="5458419" cy="1483907"/>
            </a:xfrm>
            <a:custGeom>
              <a:avLst/>
              <a:gdLst/>
              <a:ahLst/>
              <a:cxnLst/>
              <a:rect l="l" t="t" r="r" b="b"/>
              <a:pathLst>
                <a:path w="5458419" h="1483907">
                  <a:moveTo>
                    <a:pt x="0" y="0"/>
                  </a:moveTo>
                  <a:lnTo>
                    <a:pt x="5458419" y="0"/>
                  </a:lnTo>
                  <a:lnTo>
                    <a:pt x="5458419" y="1483907"/>
                  </a:lnTo>
                  <a:lnTo>
                    <a:pt x="0" y="1483907"/>
                  </a:lnTo>
                  <a:close/>
                </a:path>
              </a:pathLst>
            </a:custGeom>
            <a:solidFill>
              <a:srgbClr val="FFFFFF"/>
            </a:solidFill>
          </p:spPr>
          <p:txBody>
            <a:bodyPr/>
            <a:lstStyle/>
            <a:p>
              <a:endParaRPr lang="en-US"/>
            </a:p>
          </p:txBody>
        </p:sp>
        <p:sp>
          <p:nvSpPr>
            <p:cNvPr id="8" name="TextBox 8"/>
            <p:cNvSpPr txBox="1"/>
            <p:nvPr/>
          </p:nvSpPr>
          <p:spPr>
            <a:xfrm>
              <a:off x="0" y="-38100"/>
              <a:ext cx="5458419" cy="1522006"/>
            </a:xfrm>
            <a:prstGeom prst="rect">
              <a:avLst/>
            </a:prstGeom>
          </p:spPr>
          <p:txBody>
            <a:bodyPr lIns="50800" tIns="50800" rIns="50800" bIns="50800" rtlCol="0" anchor="ctr"/>
            <a:lstStyle/>
            <a:p>
              <a:pPr algn="ctr">
                <a:lnSpc>
                  <a:spcPts val="2100"/>
                </a:lnSpc>
              </a:pPr>
              <a:endParaRPr/>
            </a:p>
          </p:txBody>
        </p:sp>
      </p:grpSp>
      <p:grpSp>
        <p:nvGrpSpPr>
          <p:cNvPr id="9" name="Group 9"/>
          <p:cNvGrpSpPr/>
          <p:nvPr/>
        </p:nvGrpSpPr>
        <p:grpSpPr>
          <a:xfrm>
            <a:off x="1028700" y="4563791"/>
            <a:ext cx="946844" cy="946844"/>
            <a:chOff x="0" y="0"/>
            <a:chExt cx="556826" cy="556826"/>
          </a:xfrm>
        </p:grpSpPr>
        <p:sp>
          <p:nvSpPr>
            <p:cNvPr id="10" name="Freeform 10"/>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86EAE9"/>
            </a:solidFill>
          </p:spPr>
          <p:txBody>
            <a:bodyPr/>
            <a:lstStyle/>
            <a:p>
              <a:endParaRPr lang="en-US"/>
            </a:p>
          </p:txBody>
        </p:sp>
        <p:sp>
          <p:nvSpPr>
            <p:cNvPr id="11" name="TextBox 11"/>
            <p:cNvSpPr txBox="1"/>
            <p:nvPr/>
          </p:nvSpPr>
          <p:spPr>
            <a:xfrm>
              <a:off x="52202" y="-4948"/>
              <a:ext cx="452421" cy="509571"/>
            </a:xfrm>
            <a:prstGeom prst="rect">
              <a:avLst/>
            </a:prstGeom>
          </p:spPr>
          <p:txBody>
            <a:bodyPr lIns="0" tIns="0" rIns="0" bIns="0" rtlCol="0" anchor="ctr"/>
            <a:lstStyle/>
            <a:p>
              <a:pPr algn="ctr">
                <a:lnSpc>
                  <a:spcPts val="3919"/>
                </a:lnSpc>
              </a:pPr>
              <a:r>
                <a:rPr lang="en-US" sz="2799">
                  <a:solidFill>
                    <a:srgbClr val="FFFFFF"/>
                  </a:solidFill>
                  <a:latin typeface="Aileron Bold"/>
                  <a:ea typeface="Aileron Bold"/>
                  <a:cs typeface="Aileron Bold"/>
                  <a:sym typeface="Aileron Bold"/>
                </a:rPr>
                <a:t>1</a:t>
              </a:r>
            </a:p>
          </p:txBody>
        </p:sp>
      </p:grpSp>
      <p:sp>
        <p:nvSpPr>
          <p:cNvPr id="12" name="AutoShape 12"/>
          <p:cNvSpPr/>
          <p:nvPr/>
        </p:nvSpPr>
        <p:spPr>
          <a:xfrm>
            <a:off x="1537980" y="5486884"/>
            <a:ext cx="0" cy="827848"/>
          </a:xfrm>
          <a:prstGeom prst="line">
            <a:avLst/>
          </a:prstGeom>
          <a:ln w="47625" cap="flat">
            <a:solidFill>
              <a:srgbClr val="86EAE9"/>
            </a:solidFill>
            <a:prstDash val="solid"/>
            <a:headEnd type="none" w="sm" len="sm"/>
            <a:tailEnd type="oval" w="lg" len="lg"/>
          </a:ln>
        </p:spPr>
        <p:txBody>
          <a:bodyPr/>
          <a:lstStyle/>
          <a:p>
            <a:endParaRPr lang="en-US"/>
          </a:p>
        </p:txBody>
      </p:sp>
      <p:grpSp>
        <p:nvGrpSpPr>
          <p:cNvPr id="13" name="Group 13"/>
          <p:cNvGrpSpPr/>
          <p:nvPr/>
        </p:nvGrpSpPr>
        <p:grpSpPr>
          <a:xfrm>
            <a:off x="16293406" y="884521"/>
            <a:ext cx="946844" cy="946844"/>
            <a:chOff x="0" y="0"/>
            <a:chExt cx="556826" cy="556826"/>
          </a:xfrm>
        </p:grpSpPr>
        <p:sp>
          <p:nvSpPr>
            <p:cNvPr id="14" name="Freeform 14"/>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13538A"/>
            </a:solidFill>
          </p:spPr>
          <p:txBody>
            <a:bodyPr/>
            <a:lstStyle/>
            <a:p>
              <a:endParaRPr lang="en-US"/>
            </a:p>
          </p:txBody>
        </p:sp>
        <p:sp>
          <p:nvSpPr>
            <p:cNvPr id="15" name="TextBox 15"/>
            <p:cNvSpPr txBox="1"/>
            <p:nvPr/>
          </p:nvSpPr>
          <p:spPr>
            <a:xfrm>
              <a:off x="52202" y="-4948"/>
              <a:ext cx="452421" cy="509571"/>
            </a:xfrm>
            <a:prstGeom prst="rect">
              <a:avLst/>
            </a:prstGeom>
          </p:spPr>
          <p:txBody>
            <a:bodyPr lIns="0" tIns="0" rIns="0" bIns="0" rtlCol="0" anchor="ctr"/>
            <a:lstStyle/>
            <a:p>
              <a:pPr algn="ctr">
                <a:lnSpc>
                  <a:spcPts val="3919"/>
                </a:lnSpc>
              </a:pPr>
              <a:r>
                <a:rPr lang="en-US" sz="2799">
                  <a:solidFill>
                    <a:srgbClr val="FFFFFF"/>
                  </a:solidFill>
                  <a:latin typeface="Aileron Bold"/>
                  <a:ea typeface="Aileron Bold"/>
                  <a:cs typeface="Aileron Bold"/>
                  <a:sym typeface="Aileron Bold"/>
                </a:rPr>
                <a:t>6</a:t>
              </a:r>
            </a:p>
          </p:txBody>
        </p:sp>
      </p:grpSp>
      <p:sp>
        <p:nvSpPr>
          <p:cNvPr id="16" name="AutoShape 16"/>
          <p:cNvSpPr/>
          <p:nvPr/>
        </p:nvSpPr>
        <p:spPr>
          <a:xfrm>
            <a:off x="16764000" y="1742597"/>
            <a:ext cx="0" cy="836287"/>
          </a:xfrm>
          <a:prstGeom prst="line">
            <a:avLst/>
          </a:prstGeom>
          <a:ln w="47625" cap="flat">
            <a:solidFill>
              <a:srgbClr val="13538A"/>
            </a:solidFill>
            <a:prstDash val="solid"/>
            <a:headEnd type="none" w="sm" len="sm"/>
            <a:tailEnd type="oval" w="lg" len="lg"/>
          </a:ln>
        </p:spPr>
        <p:txBody>
          <a:bodyPr/>
          <a:lstStyle/>
          <a:p>
            <a:endParaRPr lang="en-US"/>
          </a:p>
        </p:txBody>
      </p:sp>
      <p:grpSp>
        <p:nvGrpSpPr>
          <p:cNvPr id="17" name="Group 17"/>
          <p:cNvGrpSpPr/>
          <p:nvPr/>
        </p:nvGrpSpPr>
        <p:grpSpPr>
          <a:xfrm>
            <a:off x="13240464" y="1620375"/>
            <a:ext cx="946844" cy="946844"/>
            <a:chOff x="0" y="0"/>
            <a:chExt cx="556826" cy="556826"/>
          </a:xfrm>
        </p:grpSpPr>
        <p:sp>
          <p:nvSpPr>
            <p:cNvPr id="18" name="Freeform 18"/>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1C88CF"/>
            </a:solidFill>
          </p:spPr>
          <p:txBody>
            <a:bodyPr/>
            <a:lstStyle/>
            <a:p>
              <a:endParaRPr lang="en-US"/>
            </a:p>
          </p:txBody>
        </p:sp>
        <p:sp>
          <p:nvSpPr>
            <p:cNvPr id="19" name="TextBox 19"/>
            <p:cNvSpPr txBox="1"/>
            <p:nvPr/>
          </p:nvSpPr>
          <p:spPr>
            <a:xfrm>
              <a:off x="52202" y="-4948"/>
              <a:ext cx="452421" cy="509571"/>
            </a:xfrm>
            <a:prstGeom prst="rect">
              <a:avLst/>
            </a:prstGeom>
          </p:spPr>
          <p:txBody>
            <a:bodyPr lIns="0" tIns="0" rIns="0" bIns="0" rtlCol="0" anchor="ctr"/>
            <a:lstStyle/>
            <a:p>
              <a:pPr algn="ctr">
                <a:lnSpc>
                  <a:spcPts val="3919"/>
                </a:lnSpc>
              </a:pPr>
              <a:r>
                <a:rPr lang="en-US" sz="2799">
                  <a:solidFill>
                    <a:srgbClr val="FFFFFF"/>
                  </a:solidFill>
                  <a:latin typeface="Aileron Bold"/>
                  <a:ea typeface="Aileron Bold"/>
                  <a:cs typeface="Aileron Bold"/>
                  <a:sym typeface="Aileron Bold"/>
                </a:rPr>
                <a:t>5</a:t>
              </a:r>
            </a:p>
          </p:txBody>
        </p:sp>
      </p:grpSp>
      <p:sp>
        <p:nvSpPr>
          <p:cNvPr id="20" name="AutoShape 20"/>
          <p:cNvSpPr/>
          <p:nvPr/>
        </p:nvSpPr>
        <p:spPr>
          <a:xfrm>
            <a:off x="13713885" y="2554612"/>
            <a:ext cx="0" cy="836287"/>
          </a:xfrm>
          <a:prstGeom prst="line">
            <a:avLst/>
          </a:prstGeom>
          <a:ln w="47625" cap="flat">
            <a:solidFill>
              <a:srgbClr val="1C88CF"/>
            </a:solidFill>
            <a:prstDash val="solid"/>
            <a:headEnd type="none" w="sm" len="sm"/>
            <a:tailEnd type="oval" w="lg" len="lg"/>
          </a:ln>
        </p:spPr>
        <p:txBody>
          <a:bodyPr/>
          <a:lstStyle/>
          <a:p>
            <a:endParaRPr lang="en-US"/>
          </a:p>
        </p:txBody>
      </p:sp>
      <p:grpSp>
        <p:nvGrpSpPr>
          <p:cNvPr id="21" name="Group 21"/>
          <p:cNvGrpSpPr/>
          <p:nvPr/>
        </p:nvGrpSpPr>
        <p:grpSpPr>
          <a:xfrm>
            <a:off x="10187523" y="2356229"/>
            <a:ext cx="946844" cy="946844"/>
            <a:chOff x="0" y="0"/>
            <a:chExt cx="556826" cy="556826"/>
          </a:xfrm>
        </p:grpSpPr>
        <p:sp>
          <p:nvSpPr>
            <p:cNvPr id="22" name="Freeform 22"/>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18AFD6"/>
            </a:solidFill>
          </p:spPr>
          <p:txBody>
            <a:bodyPr/>
            <a:lstStyle/>
            <a:p>
              <a:endParaRPr lang="en-US"/>
            </a:p>
          </p:txBody>
        </p:sp>
        <p:sp>
          <p:nvSpPr>
            <p:cNvPr id="23" name="TextBox 23"/>
            <p:cNvSpPr txBox="1"/>
            <p:nvPr/>
          </p:nvSpPr>
          <p:spPr>
            <a:xfrm>
              <a:off x="52202" y="-4948"/>
              <a:ext cx="452421" cy="509571"/>
            </a:xfrm>
            <a:prstGeom prst="rect">
              <a:avLst/>
            </a:prstGeom>
          </p:spPr>
          <p:txBody>
            <a:bodyPr lIns="0" tIns="0" rIns="0" bIns="0" rtlCol="0" anchor="ctr"/>
            <a:lstStyle/>
            <a:p>
              <a:pPr algn="ctr">
                <a:lnSpc>
                  <a:spcPts val="3919"/>
                </a:lnSpc>
              </a:pPr>
              <a:r>
                <a:rPr lang="en-US" sz="2799">
                  <a:solidFill>
                    <a:srgbClr val="FFFFFF"/>
                  </a:solidFill>
                  <a:latin typeface="Aileron Bold"/>
                  <a:ea typeface="Aileron Bold"/>
                  <a:cs typeface="Aileron Bold"/>
                  <a:sym typeface="Aileron Bold"/>
                </a:rPr>
                <a:t>4</a:t>
              </a:r>
            </a:p>
          </p:txBody>
        </p:sp>
      </p:grpSp>
      <p:sp>
        <p:nvSpPr>
          <p:cNvPr id="24" name="AutoShape 24"/>
          <p:cNvSpPr/>
          <p:nvPr/>
        </p:nvSpPr>
        <p:spPr>
          <a:xfrm flipH="1">
            <a:off x="10614814" y="3294168"/>
            <a:ext cx="16728" cy="782531"/>
          </a:xfrm>
          <a:prstGeom prst="line">
            <a:avLst/>
          </a:prstGeom>
          <a:ln w="47625" cap="flat">
            <a:solidFill>
              <a:srgbClr val="18AFD6"/>
            </a:solidFill>
            <a:prstDash val="solid"/>
            <a:headEnd type="none" w="sm" len="sm"/>
            <a:tailEnd type="oval" w="lg" len="lg"/>
          </a:ln>
        </p:spPr>
        <p:txBody>
          <a:bodyPr/>
          <a:lstStyle/>
          <a:p>
            <a:endParaRPr lang="en-US"/>
          </a:p>
        </p:txBody>
      </p:sp>
      <p:grpSp>
        <p:nvGrpSpPr>
          <p:cNvPr id="25" name="Group 25"/>
          <p:cNvGrpSpPr/>
          <p:nvPr/>
        </p:nvGrpSpPr>
        <p:grpSpPr>
          <a:xfrm>
            <a:off x="7134582" y="3092083"/>
            <a:ext cx="946844" cy="946844"/>
            <a:chOff x="0" y="0"/>
            <a:chExt cx="556826" cy="556826"/>
          </a:xfrm>
        </p:grpSpPr>
        <p:sp>
          <p:nvSpPr>
            <p:cNvPr id="26" name="Freeform 26"/>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37C9EF"/>
            </a:solidFill>
          </p:spPr>
          <p:txBody>
            <a:bodyPr/>
            <a:lstStyle/>
            <a:p>
              <a:endParaRPr lang="en-US"/>
            </a:p>
          </p:txBody>
        </p:sp>
        <p:sp>
          <p:nvSpPr>
            <p:cNvPr id="27" name="TextBox 27"/>
            <p:cNvSpPr txBox="1"/>
            <p:nvPr/>
          </p:nvSpPr>
          <p:spPr>
            <a:xfrm>
              <a:off x="52202" y="-4948"/>
              <a:ext cx="452421" cy="509571"/>
            </a:xfrm>
            <a:prstGeom prst="rect">
              <a:avLst/>
            </a:prstGeom>
          </p:spPr>
          <p:txBody>
            <a:bodyPr lIns="0" tIns="0" rIns="0" bIns="0" rtlCol="0" anchor="ctr"/>
            <a:lstStyle/>
            <a:p>
              <a:pPr algn="ctr">
                <a:lnSpc>
                  <a:spcPts val="3919"/>
                </a:lnSpc>
              </a:pPr>
              <a:r>
                <a:rPr lang="en-US" sz="2799">
                  <a:solidFill>
                    <a:srgbClr val="FFFFFF"/>
                  </a:solidFill>
                  <a:latin typeface="Aileron Bold"/>
                  <a:ea typeface="Aileron Bold"/>
                  <a:cs typeface="Aileron Bold"/>
                  <a:sym typeface="Aileron Bold"/>
                </a:rPr>
                <a:t>3</a:t>
              </a:r>
            </a:p>
          </p:txBody>
        </p:sp>
      </p:grpSp>
      <p:sp>
        <p:nvSpPr>
          <p:cNvPr id="28" name="AutoShape 28"/>
          <p:cNvSpPr/>
          <p:nvPr/>
        </p:nvSpPr>
        <p:spPr>
          <a:xfrm flipH="1">
            <a:off x="7597655" y="4014323"/>
            <a:ext cx="16729" cy="760458"/>
          </a:xfrm>
          <a:prstGeom prst="line">
            <a:avLst/>
          </a:prstGeom>
          <a:ln w="47625" cap="flat">
            <a:solidFill>
              <a:srgbClr val="37C9EF"/>
            </a:solidFill>
            <a:prstDash val="solid"/>
            <a:headEnd type="none" w="sm" len="sm"/>
            <a:tailEnd type="oval" w="lg" len="lg"/>
          </a:ln>
        </p:spPr>
        <p:txBody>
          <a:bodyPr/>
          <a:lstStyle/>
          <a:p>
            <a:endParaRPr lang="en-US"/>
          </a:p>
        </p:txBody>
      </p:sp>
      <p:grpSp>
        <p:nvGrpSpPr>
          <p:cNvPr id="29" name="Group 29"/>
          <p:cNvGrpSpPr/>
          <p:nvPr/>
        </p:nvGrpSpPr>
        <p:grpSpPr>
          <a:xfrm>
            <a:off x="4081641" y="3827937"/>
            <a:ext cx="946844" cy="946844"/>
            <a:chOff x="0" y="0"/>
            <a:chExt cx="556826" cy="556826"/>
          </a:xfrm>
        </p:grpSpPr>
        <p:sp>
          <p:nvSpPr>
            <p:cNvPr id="30" name="Freeform 30"/>
            <p:cNvSpPr/>
            <p:nvPr/>
          </p:nvSpPr>
          <p:spPr>
            <a:xfrm>
              <a:off x="0" y="0"/>
              <a:ext cx="556826" cy="556826"/>
            </a:xfrm>
            <a:custGeom>
              <a:avLst/>
              <a:gdLst/>
              <a:ahLst/>
              <a:cxnLst/>
              <a:rect l="l" t="t" r="r" b="b"/>
              <a:pathLst>
                <a:path w="556826" h="556826">
                  <a:moveTo>
                    <a:pt x="278413" y="0"/>
                  </a:moveTo>
                  <a:cubicBezTo>
                    <a:pt x="124650" y="0"/>
                    <a:pt x="0" y="124650"/>
                    <a:pt x="0" y="278413"/>
                  </a:cubicBezTo>
                  <a:cubicBezTo>
                    <a:pt x="0" y="432176"/>
                    <a:pt x="124650" y="556826"/>
                    <a:pt x="278413" y="556826"/>
                  </a:cubicBezTo>
                  <a:cubicBezTo>
                    <a:pt x="432176" y="556826"/>
                    <a:pt x="556826" y="432176"/>
                    <a:pt x="556826" y="278413"/>
                  </a:cubicBezTo>
                  <a:cubicBezTo>
                    <a:pt x="556826" y="124650"/>
                    <a:pt x="432176" y="0"/>
                    <a:pt x="278413" y="0"/>
                  </a:cubicBezTo>
                  <a:close/>
                </a:path>
              </a:pathLst>
            </a:custGeom>
            <a:solidFill>
              <a:srgbClr val="3EDAD8"/>
            </a:solidFill>
          </p:spPr>
          <p:txBody>
            <a:bodyPr/>
            <a:lstStyle/>
            <a:p>
              <a:endParaRPr lang="en-US"/>
            </a:p>
          </p:txBody>
        </p:sp>
        <p:sp>
          <p:nvSpPr>
            <p:cNvPr id="31" name="TextBox 31"/>
            <p:cNvSpPr txBox="1"/>
            <p:nvPr/>
          </p:nvSpPr>
          <p:spPr>
            <a:xfrm>
              <a:off x="52202" y="-4948"/>
              <a:ext cx="452421" cy="509571"/>
            </a:xfrm>
            <a:prstGeom prst="rect">
              <a:avLst/>
            </a:prstGeom>
          </p:spPr>
          <p:txBody>
            <a:bodyPr lIns="0" tIns="0" rIns="0" bIns="0" rtlCol="0" anchor="ctr"/>
            <a:lstStyle/>
            <a:p>
              <a:pPr algn="ctr">
                <a:lnSpc>
                  <a:spcPts val="3919"/>
                </a:lnSpc>
              </a:pPr>
              <a:r>
                <a:rPr lang="en-US" sz="2799">
                  <a:solidFill>
                    <a:srgbClr val="FFFFFF"/>
                  </a:solidFill>
                  <a:latin typeface="Aileron Bold"/>
                  <a:ea typeface="Aileron Bold"/>
                  <a:cs typeface="Aileron Bold"/>
                  <a:sym typeface="Aileron Bold"/>
                </a:rPr>
                <a:t>2</a:t>
              </a:r>
            </a:p>
          </p:txBody>
        </p:sp>
      </p:grpSp>
      <p:sp>
        <p:nvSpPr>
          <p:cNvPr id="32" name="AutoShape 32"/>
          <p:cNvSpPr/>
          <p:nvPr/>
        </p:nvSpPr>
        <p:spPr>
          <a:xfrm flipH="1">
            <a:off x="4572000" y="4774781"/>
            <a:ext cx="0" cy="827848"/>
          </a:xfrm>
          <a:prstGeom prst="line">
            <a:avLst/>
          </a:prstGeom>
          <a:ln w="47625" cap="flat">
            <a:solidFill>
              <a:srgbClr val="3EDAD8"/>
            </a:solidFill>
            <a:prstDash val="solid"/>
            <a:headEnd type="none" w="sm" len="sm"/>
            <a:tailEnd type="oval" w="lg" len="lg"/>
          </a:ln>
        </p:spPr>
        <p:txBody>
          <a:bodyPr/>
          <a:lstStyle/>
          <a:p>
            <a:endParaRPr lang="en-US"/>
          </a:p>
        </p:txBody>
      </p:sp>
      <p:sp>
        <p:nvSpPr>
          <p:cNvPr id="33" name="TextBox 33"/>
          <p:cNvSpPr txBox="1"/>
          <p:nvPr/>
        </p:nvSpPr>
        <p:spPr>
          <a:xfrm>
            <a:off x="1050383" y="995919"/>
            <a:ext cx="7232747" cy="552450"/>
          </a:xfrm>
          <a:prstGeom prst="rect">
            <a:avLst/>
          </a:prstGeom>
        </p:spPr>
        <p:txBody>
          <a:bodyPr lIns="0" tIns="0" rIns="0" bIns="0" rtlCol="0" anchor="t">
            <a:spAutoFit/>
          </a:bodyPr>
          <a:lstStyle/>
          <a:p>
            <a:pPr algn="l">
              <a:lnSpc>
                <a:spcPts val="4320"/>
              </a:lnSpc>
            </a:pPr>
            <a:r>
              <a:rPr lang="en-US" sz="3600" spc="107">
                <a:solidFill>
                  <a:srgbClr val="191919"/>
                </a:solidFill>
                <a:latin typeface="Aileron Ultra-Bold"/>
                <a:ea typeface="Aileron Ultra-Bold"/>
                <a:cs typeface="Aileron Ultra-Bold"/>
                <a:sym typeface="Aileron Ultra-Bold"/>
              </a:rPr>
              <a:t>DATA ANALYSIS PROCEDURE</a:t>
            </a:r>
          </a:p>
        </p:txBody>
      </p:sp>
      <p:sp>
        <p:nvSpPr>
          <p:cNvPr id="34" name="TextBox 34"/>
          <p:cNvSpPr txBox="1"/>
          <p:nvPr/>
        </p:nvSpPr>
        <p:spPr>
          <a:xfrm>
            <a:off x="12510862" y="8892540"/>
            <a:ext cx="4748438" cy="365760"/>
          </a:xfrm>
          <a:prstGeom prst="rect">
            <a:avLst/>
          </a:prstGeom>
        </p:spPr>
        <p:txBody>
          <a:bodyPr lIns="0" tIns="0" rIns="0" bIns="0" rtlCol="0" anchor="t">
            <a:spAutoFit/>
          </a:bodyPr>
          <a:lstStyle/>
          <a:p>
            <a:pPr algn="r">
              <a:lnSpc>
                <a:spcPts val="2939"/>
              </a:lnSpc>
            </a:pPr>
            <a:r>
              <a:rPr lang="en-US" sz="2099" spc="62">
                <a:solidFill>
                  <a:srgbClr val="191919"/>
                </a:solidFill>
                <a:latin typeface="Aileron"/>
                <a:ea typeface="Aileron"/>
                <a:cs typeface="Aileron"/>
                <a:sym typeface="Aileron"/>
              </a:rPr>
              <a:t>(Smith, Larkin and Flowers, 2009)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719738"/>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618911" y="571712"/>
            <a:ext cx="17028923" cy="9142836"/>
            <a:chOff x="0" y="0"/>
            <a:chExt cx="4484984" cy="2407990"/>
          </a:xfrm>
        </p:grpSpPr>
        <p:sp>
          <p:nvSpPr>
            <p:cNvPr id="4" name="Freeform 4"/>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dirty="0"/>
            </a:p>
          </p:txBody>
        </p:sp>
        <p:sp>
          <p:nvSpPr>
            <p:cNvPr id="5" name="TextBox 5"/>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pSp>
        <p:nvGrpSpPr>
          <p:cNvPr id="6" name="Group 6"/>
          <p:cNvGrpSpPr/>
          <p:nvPr/>
        </p:nvGrpSpPr>
        <p:grpSpPr>
          <a:xfrm>
            <a:off x="2000002" y="858666"/>
            <a:ext cx="14287996" cy="1159261"/>
            <a:chOff x="0" y="0"/>
            <a:chExt cx="19050662" cy="1545681"/>
          </a:xfrm>
        </p:grpSpPr>
        <p:sp>
          <p:nvSpPr>
            <p:cNvPr id="7" name="TextBox 7"/>
            <p:cNvSpPr txBox="1"/>
            <p:nvPr/>
          </p:nvSpPr>
          <p:spPr>
            <a:xfrm>
              <a:off x="0" y="1122771"/>
              <a:ext cx="19050662" cy="422910"/>
            </a:xfrm>
            <a:prstGeom prst="rect">
              <a:avLst/>
            </a:prstGeom>
          </p:spPr>
          <p:txBody>
            <a:bodyPr lIns="0" tIns="0" rIns="0" bIns="0" rtlCol="0" anchor="t">
              <a:spAutoFit/>
            </a:bodyPr>
            <a:lstStyle/>
            <a:p>
              <a:pPr algn="ctr">
                <a:lnSpc>
                  <a:spcPts val="2700"/>
                </a:lnSpc>
              </a:pPr>
              <a:endParaRPr lang="en-US" sz="1800" spc="26" dirty="0">
                <a:solidFill>
                  <a:srgbClr val="191919"/>
                </a:solidFill>
                <a:latin typeface="Aileron"/>
                <a:ea typeface="Aileron"/>
                <a:cs typeface="Aileron"/>
                <a:sym typeface="Aileron"/>
              </a:endParaRPr>
            </a:p>
          </p:txBody>
        </p:sp>
        <p:sp>
          <p:nvSpPr>
            <p:cNvPr id="8" name="TextBox 8"/>
            <p:cNvSpPr txBox="1"/>
            <p:nvPr/>
          </p:nvSpPr>
          <p:spPr>
            <a:xfrm>
              <a:off x="0" y="-9525"/>
              <a:ext cx="19050662" cy="1025525"/>
            </a:xfrm>
            <a:prstGeom prst="rect">
              <a:avLst/>
            </a:prstGeom>
          </p:spPr>
          <p:txBody>
            <a:bodyPr lIns="0" tIns="0" rIns="0" bIns="0" rtlCol="0" anchor="t">
              <a:spAutoFit/>
            </a:bodyPr>
            <a:lstStyle/>
            <a:p>
              <a:pPr algn="ctr">
                <a:lnSpc>
                  <a:spcPts val="6000"/>
                </a:lnSpc>
              </a:pPr>
              <a:r>
                <a:rPr lang="en-US" sz="5000">
                  <a:solidFill>
                    <a:srgbClr val="191919"/>
                  </a:solidFill>
                  <a:latin typeface="Aileron Bold"/>
                  <a:ea typeface="Aileron Bold"/>
                  <a:cs typeface="Aileron Bold"/>
                  <a:sym typeface="Aileron Bold"/>
                </a:rPr>
                <a:t>ETHICAL CONSIDERATIONS</a:t>
              </a:r>
            </a:p>
          </p:txBody>
        </p:sp>
      </p:grpSp>
      <p:graphicFrame>
        <p:nvGraphicFramePr>
          <p:cNvPr id="9" name="Table 9"/>
          <p:cNvGraphicFramePr>
            <a:graphicFrameLocks noGrp="1"/>
          </p:cNvGraphicFramePr>
          <p:nvPr>
            <p:extLst>
              <p:ext uri="{D42A27DB-BD31-4B8C-83A1-F6EECF244321}">
                <p14:modId xmlns:p14="http://schemas.microsoft.com/office/powerpoint/2010/main" val="715747788"/>
              </p:ext>
            </p:extLst>
          </p:nvPr>
        </p:nvGraphicFramePr>
        <p:xfrm>
          <a:off x="2272231" y="2917541"/>
          <a:ext cx="13722282" cy="5886450"/>
        </p:xfrm>
        <a:graphic>
          <a:graphicData uri="http://schemas.openxmlformats.org/drawingml/2006/table">
            <a:tbl>
              <a:tblPr/>
              <a:tblGrid>
                <a:gridCol w="4884898">
                  <a:extLst>
                    <a:ext uri="{9D8B030D-6E8A-4147-A177-3AD203B41FA5}">
                      <a16:colId xmlns:a16="http://schemas.microsoft.com/office/drawing/2014/main" val="20000"/>
                    </a:ext>
                  </a:extLst>
                </a:gridCol>
                <a:gridCol w="8837384">
                  <a:extLst>
                    <a:ext uri="{9D8B030D-6E8A-4147-A177-3AD203B41FA5}">
                      <a16:colId xmlns:a16="http://schemas.microsoft.com/office/drawing/2014/main" val="20001"/>
                    </a:ext>
                  </a:extLst>
                </a:gridCol>
              </a:tblGrid>
              <a:tr h="1181131">
                <a:tc>
                  <a:txBody>
                    <a:bodyPr/>
                    <a:lstStyle/>
                    <a:p>
                      <a:pPr algn="ctr">
                        <a:lnSpc>
                          <a:spcPts val="3920"/>
                        </a:lnSpc>
                        <a:defRPr/>
                      </a:pPr>
                      <a:r>
                        <a:rPr lang="en-US" sz="2800">
                          <a:solidFill>
                            <a:srgbClr val="FFFFFF"/>
                          </a:solidFill>
                          <a:latin typeface="Aileron Bold"/>
                          <a:ea typeface="Aileron Bold"/>
                          <a:cs typeface="Aileron Bold"/>
                          <a:sym typeface="Aileron Bold"/>
                        </a:rPr>
                        <a:t>ONLINE CONSENT FORMS</a:t>
                      </a:r>
                      <a:endParaRPr lang="en-US" sz="1100"/>
                    </a:p>
                  </a:txBody>
                  <a:tcPr marL="190500" marR="190500" marT="190500" marB="190500" anchor="ctr">
                    <a:lnL w="47625" cap="flat" cmpd="sng" algn="ctr">
                      <a:solidFill>
                        <a:srgbClr val="EDF0F2"/>
                      </a:solidFill>
                      <a:prstDash val="solid"/>
                      <a:round/>
                      <a:headEnd type="none" w="med" len="med"/>
                      <a:tailEnd type="none" w="med" len="med"/>
                    </a:lnL>
                    <a:lnR w="0"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solidFill>
                      <a:srgbClr val="86EAE9"/>
                    </a:solidFill>
                  </a:tcPr>
                </a:tc>
                <a:tc>
                  <a:txBody>
                    <a:bodyPr/>
                    <a:lstStyle/>
                    <a:p>
                      <a:pPr algn="ctr">
                        <a:lnSpc>
                          <a:spcPts val="2940"/>
                        </a:lnSpc>
                        <a:defRPr/>
                      </a:pPr>
                      <a:r>
                        <a:rPr lang="en-US" sz="2100" dirty="0">
                          <a:solidFill>
                            <a:srgbClr val="191919"/>
                          </a:solidFill>
                          <a:latin typeface="Aileron"/>
                          <a:ea typeface="Aileron"/>
                          <a:cs typeface="Aileron"/>
                          <a:sym typeface="Aileron"/>
                        </a:rPr>
                        <a:t>Outlining study information, measures to protect data and anonymity, right to withdraw. </a:t>
                      </a:r>
                      <a:endParaRPr lang="en-US" sz="1100" dirty="0"/>
                    </a:p>
                  </a:txBody>
                  <a:tcPr marL="190500" marR="190500" marT="190500" marB="190500" anchor="ctr">
                    <a:lnL w="0"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0"/>
                  </a:ext>
                </a:extLst>
              </a:tr>
              <a:tr h="1219542">
                <a:tc>
                  <a:txBody>
                    <a:bodyPr/>
                    <a:lstStyle/>
                    <a:p>
                      <a:pPr algn="ctr">
                        <a:lnSpc>
                          <a:spcPts val="3920"/>
                        </a:lnSpc>
                        <a:defRPr/>
                      </a:pPr>
                      <a:r>
                        <a:rPr lang="en-US" sz="2800">
                          <a:solidFill>
                            <a:srgbClr val="FFFFFF"/>
                          </a:solidFill>
                          <a:latin typeface="Aileron Bold"/>
                          <a:ea typeface="Aileron Bold"/>
                          <a:cs typeface="Aileron Bold"/>
                          <a:sym typeface="Aileron Bold"/>
                        </a:rPr>
                        <a:t>DUTY OF CARE</a:t>
                      </a:r>
                      <a:endParaRPr lang="en-US" sz="1100"/>
                    </a:p>
                  </a:txBody>
                  <a:tcPr marL="190500" marR="190500" marT="190500" marB="190500" anchor="ctr">
                    <a:lnL w="47625" cap="flat" cmpd="sng" algn="ctr">
                      <a:solidFill>
                        <a:srgbClr val="EDF0F2"/>
                      </a:solidFill>
                      <a:prstDash val="solid"/>
                      <a:round/>
                      <a:headEnd type="none" w="med" len="med"/>
                      <a:tailEnd type="none" w="med" len="med"/>
                    </a:lnL>
                    <a:lnR w="0"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solidFill>
                      <a:srgbClr val="3EDAD8"/>
                    </a:solidFill>
                  </a:tcPr>
                </a:tc>
                <a:tc>
                  <a:txBody>
                    <a:bodyPr/>
                    <a:lstStyle/>
                    <a:p>
                      <a:pPr algn="ctr">
                        <a:lnSpc>
                          <a:spcPts val="2940"/>
                        </a:lnSpc>
                        <a:defRPr/>
                      </a:pPr>
                      <a:r>
                        <a:rPr lang="en-US" sz="2100" dirty="0">
                          <a:solidFill>
                            <a:srgbClr val="191919"/>
                          </a:solidFill>
                          <a:latin typeface="Aileron"/>
                          <a:ea typeface="Aileron"/>
                          <a:cs typeface="Aileron"/>
                          <a:sym typeface="Aileron"/>
                        </a:rPr>
                        <a:t>All participants were provided with contact details for mental health services due to sensitive nature of topic.</a:t>
                      </a:r>
                      <a:endParaRPr lang="en-US" sz="1100" dirty="0"/>
                    </a:p>
                  </a:txBody>
                  <a:tcPr marL="190500" marR="190500" marT="190500" marB="190500" anchor="ctr">
                    <a:lnL w="0"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1"/>
                  </a:ext>
                </a:extLst>
              </a:tr>
              <a:tr h="1930141">
                <a:tc>
                  <a:txBody>
                    <a:bodyPr/>
                    <a:lstStyle/>
                    <a:p>
                      <a:pPr algn="ctr">
                        <a:lnSpc>
                          <a:spcPts val="3920"/>
                        </a:lnSpc>
                        <a:defRPr/>
                      </a:pPr>
                      <a:r>
                        <a:rPr lang="en-US" sz="2800">
                          <a:solidFill>
                            <a:srgbClr val="FFFFFF"/>
                          </a:solidFill>
                          <a:latin typeface="Aileron Bold"/>
                          <a:ea typeface="Aileron Bold"/>
                          <a:cs typeface="Aileron Bold"/>
                          <a:sym typeface="Aileron Bold"/>
                        </a:rPr>
                        <a:t>VALIDITY AND RIGOUR</a:t>
                      </a:r>
                      <a:endParaRPr lang="en-US" sz="1100"/>
                    </a:p>
                  </a:txBody>
                  <a:tcPr marL="190500" marR="190500" marT="190500" marB="190500" anchor="ctr">
                    <a:lnL w="47625" cap="flat" cmpd="sng" algn="ctr">
                      <a:solidFill>
                        <a:srgbClr val="EDF0F2"/>
                      </a:solidFill>
                      <a:prstDash val="solid"/>
                      <a:round/>
                      <a:headEnd type="none" w="med" len="med"/>
                      <a:tailEnd type="none" w="med" len="med"/>
                    </a:lnL>
                    <a:lnR w="0"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solidFill>
                      <a:srgbClr val="37C9EF"/>
                    </a:solidFill>
                  </a:tcPr>
                </a:tc>
                <a:tc>
                  <a:txBody>
                    <a:bodyPr/>
                    <a:lstStyle/>
                    <a:p>
                      <a:pPr algn="ctr">
                        <a:lnSpc>
                          <a:spcPts val="2940"/>
                        </a:lnSpc>
                        <a:defRPr/>
                      </a:pPr>
                      <a:r>
                        <a:rPr lang="en-US" sz="2100" dirty="0">
                          <a:solidFill>
                            <a:srgbClr val="191919"/>
                          </a:solidFill>
                          <a:latin typeface="Aileron"/>
                          <a:ea typeface="Aileron"/>
                          <a:cs typeface="Aileron"/>
                          <a:sym typeface="Aileron"/>
                        </a:rPr>
                        <a:t>Member checking procedure was used to mitigate data inaccuracies (</a:t>
                      </a:r>
                      <a:r>
                        <a:rPr lang="en-US" sz="2100" dirty="0" err="1">
                          <a:solidFill>
                            <a:srgbClr val="191919"/>
                          </a:solidFill>
                          <a:latin typeface="Aileron"/>
                          <a:ea typeface="Aileron"/>
                          <a:cs typeface="Aileron"/>
                          <a:sym typeface="Aileron"/>
                        </a:rPr>
                        <a:t>Mckim</a:t>
                      </a:r>
                      <a:r>
                        <a:rPr lang="en-US" sz="2100" dirty="0">
                          <a:solidFill>
                            <a:srgbClr val="191919"/>
                          </a:solidFill>
                          <a:latin typeface="Aileron"/>
                          <a:ea typeface="Aileron"/>
                          <a:cs typeface="Aileron"/>
                          <a:sym typeface="Aileron"/>
                        </a:rPr>
                        <a:t>, 2023). Reflexive journal was used to help “bracket” out researcher preconceptions - a standard procedure in IPA (Smith, Flowers and Larkin, 2009).</a:t>
                      </a:r>
                      <a:endParaRPr lang="en-US" sz="1100" dirty="0"/>
                    </a:p>
                  </a:txBody>
                  <a:tcPr marL="190500" marR="190500" marT="190500" marB="190500" anchor="ctr">
                    <a:lnL w="0"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2"/>
                  </a:ext>
                </a:extLst>
              </a:tr>
              <a:tr h="1555636">
                <a:tc>
                  <a:txBody>
                    <a:bodyPr/>
                    <a:lstStyle/>
                    <a:p>
                      <a:pPr algn="ctr">
                        <a:lnSpc>
                          <a:spcPts val="3920"/>
                        </a:lnSpc>
                        <a:defRPr/>
                      </a:pPr>
                      <a:r>
                        <a:rPr lang="en-US" sz="2800">
                          <a:solidFill>
                            <a:srgbClr val="FFFFFF"/>
                          </a:solidFill>
                          <a:latin typeface="Aileron Bold"/>
                          <a:ea typeface="Aileron Bold"/>
                          <a:cs typeface="Aileron Bold"/>
                          <a:sym typeface="Aileron Bold"/>
                        </a:rPr>
                        <a:t>INSIDER RESEARCHER</a:t>
                      </a:r>
                      <a:endParaRPr lang="en-US" sz="1100"/>
                    </a:p>
                  </a:txBody>
                  <a:tcPr marL="190500" marR="190500" marT="190500" marB="190500" anchor="ctr">
                    <a:lnL w="47625" cap="flat" cmpd="sng" algn="ctr">
                      <a:solidFill>
                        <a:srgbClr val="EDF0F2"/>
                      </a:solidFill>
                      <a:prstDash val="solid"/>
                      <a:round/>
                      <a:headEnd type="none" w="med" len="med"/>
                      <a:tailEnd type="none" w="med" len="med"/>
                    </a:lnL>
                    <a:lnR w="0"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solidFill>
                      <a:srgbClr val="1C88CF"/>
                    </a:solidFill>
                  </a:tcPr>
                </a:tc>
                <a:tc>
                  <a:txBody>
                    <a:bodyPr/>
                    <a:lstStyle/>
                    <a:p>
                      <a:pPr algn="ctr">
                        <a:lnSpc>
                          <a:spcPts val="2940"/>
                        </a:lnSpc>
                        <a:defRPr/>
                      </a:pPr>
                      <a:r>
                        <a:rPr lang="en-US" sz="2100" dirty="0">
                          <a:solidFill>
                            <a:srgbClr val="191919"/>
                          </a:solidFill>
                          <a:latin typeface="Aileron"/>
                          <a:ea typeface="Aileron"/>
                          <a:cs typeface="Aileron"/>
                          <a:sym typeface="Aileron"/>
                        </a:rPr>
                        <a:t>Consideration of pre-existing relationships with participants. Interview technique was adapted to mitigate risk of participants feeling uncomfortable (Fleming, 2018). </a:t>
                      </a:r>
                      <a:endParaRPr lang="en-US" sz="1100" dirty="0"/>
                    </a:p>
                  </a:txBody>
                  <a:tcPr marL="190500" marR="190500" marT="190500" marB="190500" anchor="ctr">
                    <a:lnL w="0" cap="flat" cmpd="sng" algn="ctr">
                      <a:solidFill>
                        <a:srgbClr val="EDF0F2"/>
                      </a:solidFill>
                      <a:prstDash val="solid"/>
                      <a:round/>
                      <a:headEnd type="none" w="med" len="med"/>
                      <a:tailEnd type="none" w="med" len="med"/>
                    </a:lnL>
                    <a:lnR w="47625" cap="flat" cmpd="sng" algn="ctr">
                      <a:solidFill>
                        <a:srgbClr val="EDF0F2"/>
                      </a:solidFill>
                      <a:prstDash val="solid"/>
                      <a:round/>
                      <a:headEnd type="none" w="med" len="med"/>
                      <a:tailEnd type="none" w="med" len="med"/>
                    </a:lnR>
                    <a:lnT w="47625" cap="flat" cmpd="sng" algn="ctr">
                      <a:solidFill>
                        <a:srgbClr val="EDF0F2"/>
                      </a:solidFill>
                      <a:prstDash val="solid"/>
                      <a:round/>
                      <a:headEnd type="none" w="med" len="med"/>
                      <a:tailEnd type="none" w="med" len="med"/>
                    </a:lnT>
                    <a:lnB w="47625" cap="flat" cmpd="sng" algn="ctr">
                      <a:solidFill>
                        <a:srgbClr val="EDF0F2"/>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914399" y="3916848"/>
            <a:ext cx="3998101" cy="1397611"/>
            <a:chOff x="-30104" y="-28575"/>
            <a:chExt cx="1052998" cy="368095"/>
          </a:xfrm>
        </p:grpSpPr>
        <p:sp>
          <p:nvSpPr>
            <p:cNvPr id="4" name="Freeform 4"/>
            <p:cNvSpPr/>
            <p:nvPr/>
          </p:nvSpPr>
          <p:spPr>
            <a:xfrm>
              <a:off x="0" y="0"/>
              <a:ext cx="1022894" cy="339520"/>
            </a:xfrm>
            <a:custGeom>
              <a:avLst/>
              <a:gdLst/>
              <a:ahLst/>
              <a:cxnLst/>
              <a:rect l="l" t="t" r="r" b="b"/>
              <a:pathLst>
                <a:path w="1022894" h="339520">
                  <a:moveTo>
                    <a:pt x="29901" y="0"/>
                  </a:moveTo>
                  <a:lnTo>
                    <a:pt x="992993" y="0"/>
                  </a:lnTo>
                  <a:cubicBezTo>
                    <a:pt x="1009507" y="0"/>
                    <a:pt x="1022894" y="13387"/>
                    <a:pt x="1022894" y="29901"/>
                  </a:cubicBezTo>
                  <a:lnTo>
                    <a:pt x="1022894" y="309619"/>
                  </a:lnTo>
                  <a:cubicBezTo>
                    <a:pt x="1022894" y="326133"/>
                    <a:pt x="1009507" y="339520"/>
                    <a:pt x="992993" y="339520"/>
                  </a:cubicBezTo>
                  <a:lnTo>
                    <a:pt x="29901" y="339520"/>
                  </a:lnTo>
                  <a:cubicBezTo>
                    <a:pt x="13387" y="339520"/>
                    <a:pt x="0" y="326133"/>
                    <a:pt x="0" y="309619"/>
                  </a:cubicBezTo>
                  <a:lnTo>
                    <a:pt x="0" y="29901"/>
                  </a:lnTo>
                  <a:cubicBezTo>
                    <a:pt x="0" y="13387"/>
                    <a:pt x="13387" y="0"/>
                    <a:pt x="29901" y="0"/>
                  </a:cubicBezTo>
                  <a:close/>
                </a:path>
              </a:pathLst>
            </a:custGeom>
            <a:solidFill>
              <a:srgbClr val="86EAE9"/>
            </a:solidFill>
          </p:spPr>
          <p:txBody>
            <a:bodyPr/>
            <a:lstStyle/>
            <a:p>
              <a:endParaRPr lang="en-US"/>
            </a:p>
          </p:txBody>
        </p:sp>
        <p:sp>
          <p:nvSpPr>
            <p:cNvPr id="5" name="TextBox 5"/>
            <p:cNvSpPr txBox="1"/>
            <p:nvPr/>
          </p:nvSpPr>
          <p:spPr>
            <a:xfrm>
              <a:off x="-30104" y="-28575"/>
              <a:ext cx="1052998" cy="368095"/>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MPA Impacting Self Concept</a:t>
              </a:r>
            </a:p>
          </p:txBody>
        </p:sp>
      </p:grpSp>
      <p:grpSp>
        <p:nvGrpSpPr>
          <p:cNvPr id="6" name="Group 6"/>
          <p:cNvGrpSpPr/>
          <p:nvPr/>
        </p:nvGrpSpPr>
        <p:grpSpPr>
          <a:xfrm>
            <a:off x="5162486" y="4025344"/>
            <a:ext cx="3877543" cy="1289115"/>
            <a:chOff x="0" y="0"/>
            <a:chExt cx="1021246" cy="339520"/>
          </a:xfrm>
        </p:grpSpPr>
        <p:sp>
          <p:nvSpPr>
            <p:cNvPr id="7" name="Freeform 7"/>
            <p:cNvSpPr/>
            <p:nvPr/>
          </p:nvSpPr>
          <p:spPr>
            <a:xfrm>
              <a:off x="0" y="0"/>
              <a:ext cx="1021246" cy="339520"/>
            </a:xfrm>
            <a:custGeom>
              <a:avLst/>
              <a:gdLst/>
              <a:ahLst/>
              <a:cxnLst/>
              <a:rect l="l" t="t" r="r" b="b"/>
              <a:pathLst>
                <a:path w="1021246" h="339520">
                  <a:moveTo>
                    <a:pt x="29949" y="0"/>
                  </a:moveTo>
                  <a:lnTo>
                    <a:pt x="991297" y="0"/>
                  </a:lnTo>
                  <a:cubicBezTo>
                    <a:pt x="1007837" y="0"/>
                    <a:pt x="1021246" y="13409"/>
                    <a:pt x="1021246" y="29949"/>
                  </a:cubicBezTo>
                  <a:lnTo>
                    <a:pt x="1021246" y="309571"/>
                  </a:lnTo>
                  <a:cubicBezTo>
                    <a:pt x="1021246" y="326111"/>
                    <a:pt x="1007837" y="339520"/>
                    <a:pt x="991297" y="339520"/>
                  </a:cubicBezTo>
                  <a:lnTo>
                    <a:pt x="29949" y="339520"/>
                  </a:lnTo>
                  <a:cubicBezTo>
                    <a:pt x="13409" y="339520"/>
                    <a:pt x="0" y="326111"/>
                    <a:pt x="0" y="309571"/>
                  </a:cubicBezTo>
                  <a:lnTo>
                    <a:pt x="0" y="29949"/>
                  </a:lnTo>
                  <a:cubicBezTo>
                    <a:pt x="0" y="13409"/>
                    <a:pt x="13409" y="0"/>
                    <a:pt x="29949" y="0"/>
                  </a:cubicBezTo>
                  <a:close/>
                </a:path>
              </a:pathLst>
            </a:custGeom>
            <a:solidFill>
              <a:srgbClr val="3EDAD8"/>
            </a:solidFill>
          </p:spPr>
          <p:txBody>
            <a:bodyPr/>
            <a:lstStyle/>
            <a:p>
              <a:endParaRPr lang="en-US"/>
            </a:p>
          </p:txBody>
        </p:sp>
        <p:sp>
          <p:nvSpPr>
            <p:cNvPr id="8" name="TextBox 8"/>
            <p:cNvSpPr txBox="1"/>
            <p:nvPr/>
          </p:nvSpPr>
          <p:spPr>
            <a:xfrm>
              <a:off x="0" y="-28575"/>
              <a:ext cx="1021246" cy="368095"/>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Fear of Social Evaluation</a:t>
              </a:r>
            </a:p>
          </p:txBody>
        </p:sp>
      </p:grpSp>
      <p:grpSp>
        <p:nvGrpSpPr>
          <p:cNvPr id="9" name="Group 9"/>
          <p:cNvGrpSpPr/>
          <p:nvPr/>
        </p:nvGrpSpPr>
        <p:grpSpPr>
          <a:xfrm>
            <a:off x="9222318" y="4025344"/>
            <a:ext cx="3928967" cy="1289115"/>
            <a:chOff x="0" y="0"/>
            <a:chExt cx="1034790" cy="339520"/>
          </a:xfrm>
        </p:grpSpPr>
        <p:sp>
          <p:nvSpPr>
            <p:cNvPr id="10" name="Freeform 10"/>
            <p:cNvSpPr/>
            <p:nvPr/>
          </p:nvSpPr>
          <p:spPr>
            <a:xfrm>
              <a:off x="0" y="0"/>
              <a:ext cx="1034790" cy="339520"/>
            </a:xfrm>
            <a:custGeom>
              <a:avLst/>
              <a:gdLst/>
              <a:ahLst/>
              <a:cxnLst/>
              <a:rect l="l" t="t" r="r" b="b"/>
              <a:pathLst>
                <a:path w="1034790" h="339520">
                  <a:moveTo>
                    <a:pt x="29557" y="0"/>
                  </a:moveTo>
                  <a:lnTo>
                    <a:pt x="1005233" y="0"/>
                  </a:lnTo>
                  <a:cubicBezTo>
                    <a:pt x="1013072" y="0"/>
                    <a:pt x="1020590" y="3114"/>
                    <a:pt x="1026133" y="8657"/>
                  </a:cubicBezTo>
                  <a:cubicBezTo>
                    <a:pt x="1031676" y="14200"/>
                    <a:pt x="1034790" y="21718"/>
                    <a:pt x="1034790" y="29557"/>
                  </a:cubicBezTo>
                  <a:lnTo>
                    <a:pt x="1034790" y="309963"/>
                  </a:lnTo>
                  <a:cubicBezTo>
                    <a:pt x="1034790" y="326287"/>
                    <a:pt x="1021557" y="339520"/>
                    <a:pt x="1005233" y="339520"/>
                  </a:cubicBezTo>
                  <a:lnTo>
                    <a:pt x="29557" y="339520"/>
                  </a:lnTo>
                  <a:cubicBezTo>
                    <a:pt x="21718" y="339520"/>
                    <a:pt x="14200" y="336406"/>
                    <a:pt x="8657" y="330863"/>
                  </a:cubicBezTo>
                  <a:cubicBezTo>
                    <a:pt x="3114" y="325320"/>
                    <a:pt x="0" y="317802"/>
                    <a:pt x="0" y="309963"/>
                  </a:cubicBezTo>
                  <a:lnTo>
                    <a:pt x="0" y="29557"/>
                  </a:lnTo>
                  <a:cubicBezTo>
                    <a:pt x="0" y="13233"/>
                    <a:pt x="13233" y="0"/>
                    <a:pt x="29557" y="0"/>
                  </a:cubicBezTo>
                  <a:close/>
                </a:path>
              </a:pathLst>
            </a:custGeom>
            <a:solidFill>
              <a:srgbClr val="37C9EF"/>
            </a:solidFill>
          </p:spPr>
          <p:txBody>
            <a:bodyPr/>
            <a:lstStyle/>
            <a:p>
              <a:endParaRPr lang="en-US"/>
            </a:p>
          </p:txBody>
        </p:sp>
        <p:sp>
          <p:nvSpPr>
            <p:cNvPr id="11" name="TextBox 11"/>
            <p:cNvSpPr txBox="1"/>
            <p:nvPr/>
          </p:nvSpPr>
          <p:spPr>
            <a:xfrm>
              <a:off x="0" y="-28575"/>
              <a:ext cx="1034790" cy="368095"/>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 Strategies for Mitigating MPA</a:t>
              </a:r>
            </a:p>
          </p:txBody>
        </p:sp>
      </p:grpSp>
      <p:grpSp>
        <p:nvGrpSpPr>
          <p:cNvPr id="12" name="Group 12"/>
          <p:cNvGrpSpPr/>
          <p:nvPr/>
        </p:nvGrpSpPr>
        <p:grpSpPr>
          <a:xfrm>
            <a:off x="13332260" y="4025344"/>
            <a:ext cx="3927040" cy="1289115"/>
            <a:chOff x="0" y="0"/>
            <a:chExt cx="1034282" cy="339520"/>
          </a:xfrm>
        </p:grpSpPr>
        <p:sp>
          <p:nvSpPr>
            <p:cNvPr id="13" name="Freeform 13"/>
            <p:cNvSpPr/>
            <p:nvPr/>
          </p:nvSpPr>
          <p:spPr>
            <a:xfrm>
              <a:off x="0" y="0"/>
              <a:ext cx="1034282" cy="339520"/>
            </a:xfrm>
            <a:custGeom>
              <a:avLst/>
              <a:gdLst/>
              <a:ahLst/>
              <a:cxnLst/>
              <a:rect l="l" t="t" r="r" b="b"/>
              <a:pathLst>
                <a:path w="1034282" h="339520">
                  <a:moveTo>
                    <a:pt x="29572" y="0"/>
                  </a:moveTo>
                  <a:lnTo>
                    <a:pt x="1004711" y="0"/>
                  </a:lnTo>
                  <a:cubicBezTo>
                    <a:pt x="1012554" y="0"/>
                    <a:pt x="1020075" y="3116"/>
                    <a:pt x="1025621" y="8661"/>
                  </a:cubicBezTo>
                  <a:cubicBezTo>
                    <a:pt x="1031167" y="14207"/>
                    <a:pt x="1034282" y="21729"/>
                    <a:pt x="1034282" y="29572"/>
                  </a:cubicBezTo>
                  <a:lnTo>
                    <a:pt x="1034282" y="309948"/>
                  </a:lnTo>
                  <a:cubicBezTo>
                    <a:pt x="1034282" y="317791"/>
                    <a:pt x="1031167" y="325313"/>
                    <a:pt x="1025621" y="330859"/>
                  </a:cubicBezTo>
                  <a:cubicBezTo>
                    <a:pt x="1020075" y="336404"/>
                    <a:pt x="1012554" y="339520"/>
                    <a:pt x="1004711" y="339520"/>
                  </a:cubicBezTo>
                  <a:lnTo>
                    <a:pt x="29572" y="339520"/>
                  </a:lnTo>
                  <a:cubicBezTo>
                    <a:pt x="21729" y="339520"/>
                    <a:pt x="14207" y="336404"/>
                    <a:pt x="8661" y="330859"/>
                  </a:cubicBezTo>
                  <a:cubicBezTo>
                    <a:pt x="3116" y="325313"/>
                    <a:pt x="0" y="317791"/>
                    <a:pt x="0" y="309948"/>
                  </a:cubicBezTo>
                  <a:lnTo>
                    <a:pt x="0" y="29572"/>
                  </a:lnTo>
                  <a:cubicBezTo>
                    <a:pt x="0" y="21729"/>
                    <a:pt x="3116" y="14207"/>
                    <a:pt x="8661" y="8661"/>
                  </a:cubicBezTo>
                  <a:cubicBezTo>
                    <a:pt x="14207" y="3116"/>
                    <a:pt x="21729" y="0"/>
                    <a:pt x="29572" y="0"/>
                  </a:cubicBezTo>
                  <a:close/>
                </a:path>
              </a:pathLst>
            </a:custGeom>
            <a:solidFill>
              <a:srgbClr val="1C88CF"/>
            </a:solidFill>
          </p:spPr>
          <p:txBody>
            <a:bodyPr/>
            <a:lstStyle/>
            <a:p>
              <a:endParaRPr lang="en-US"/>
            </a:p>
          </p:txBody>
        </p:sp>
        <p:sp>
          <p:nvSpPr>
            <p:cNvPr id="14" name="TextBox 14"/>
            <p:cNvSpPr txBox="1"/>
            <p:nvPr/>
          </p:nvSpPr>
          <p:spPr>
            <a:xfrm>
              <a:off x="0" y="-28575"/>
              <a:ext cx="1034282" cy="368095"/>
            </a:xfrm>
            <a:prstGeom prst="rect">
              <a:avLst/>
            </a:prstGeom>
          </p:spPr>
          <p:txBody>
            <a:bodyPr lIns="254000" tIns="254000" rIns="254000" bIns="254000" rtlCol="0" anchor="ctr"/>
            <a:lstStyle/>
            <a:p>
              <a:pPr algn="ctr">
                <a:lnSpc>
                  <a:spcPts val="2600"/>
                </a:lnSpc>
              </a:pPr>
              <a:r>
                <a:rPr lang="en-US" sz="2000" spc="100">
                  <a:solidFill>
                    <a:srgbClr val="191919"/>
                  </a:solidFill>
                  <a:latin typeface="Aileron Bold"/>
                  <a:ea typeface="Aileron Bold"/>
                  <a:cs typeface="Aileron Bold"/>
                  <a:sym typeface="Aileron Bold"/>
                </a:rPr>
                <a:t> Industry Specific Challenges </a:t>
              </a:r>
            </a:p>
          </p:txBody>
        </p:sp>
      </p:grpSp>
      <p:sp>
        <p:nvSpPr>
          <p:cNvPr id="15" name="Freeform 15"/>
          <p:cNvSpPr/>
          <p:nvPr/>
        </p:nvSpPr>
        <p:spPr>
          <a:xfrm>
            <a:off x="2503600" y="2723905"/>
            <a:ext cx="934001" cy="1040669"/>
          </a:xfrm>
          <a:custGeom>
            <a:avLst/>
            <a:gdLst/>
            <a:ahLst/>
            <a:cxnLst/>
            <a:rect l="l" t="t" r="r" b="b"/>
            <a:pathLst>
              <a:path w="934001" h="1040669">
                <a:moveTo>
                  <a:pt x="0" y="0"/>
                </a:moveTo>
                <a:lnTo>
                  <a:pt x="934000" y="0"/>
                </a:lnTo>
                <a:lnTo>
                  <a:pt x="934000" y="1040670"/>
                </a:lnTo>
                <a:lnTo>
                  <a:pt x="0" y="104067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6" name="Freeform 16"/>
          <p:cNvSpPr/>
          <p:nvPr/>
        </p:nvSpPr>
        <p:spPr>
          <a:xfrm>
            <a:off x="6611375" y="2723905"/>
            <a:ext cx="934434" cy="1040669"/>
          </a:xfrm>
          <a:custGeom>
            <a:avLst/>
            <a:gdLst/>
            <a:ahLst/>
            <a:cxnLst/>
            <a:rect l="l" t="t" r="r" b="b"/>
            <a:pathLst>
              <a:path w="934434" h="1040669">
                <a:moveTo>
                  <a:pt x="0" y="0"/>
                </a:moveTo>
                <a:lnTo>
                  <a:pt x="934434" y="0"/>
                </a:lnTo>
                <a:lnTo>
                  <a:pt x="934434" y="1040670"/>
                </a:lnTo>
                <a:lnTo>
                  <a:pt x="0" y="10406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7" name="Freeform 17"/>
          <p:cNvSpPr/>
          <p:nvPr/>
        </p:nvSpPr>
        <p:spPr>
          <a:xfrm>
            <a:off x="10719584" y="2723905"/>
            <a:ext cx="934434" cy="1040669"/>
          </a:xfrm>
          <a:custGeom>
            <a:avLst/>
            <a:gdLst/>
            <a:ahLst/>
            <a:cxnLst/>
            <a:rect l="l" t="t" r="r" b="b"/>
            <a:pathLst>
              <a:path w="934434" h="1040669">
                <a:moveTo>
                  <a:pt x="0" y="0"/>
                </a:moveTo>
                <a:lnTo>
                  <a:pt x="934434" y="0"/>
                </a:lnTo>
                <a:lnTo>
                  <a:pt x="934434" y="1040670"/>
                </a:lnTo>
                <a:lnTo>
                  <a:pt x="0" y="104067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8" name="Freeform 18"/>
          <p:cNvSpPr/>
          <p:nvPr/>
        </p:nvSpPr>
        <p:spPr>
          <a:xfrm>
            <a:off x="14803555" y="2668203"/>
            <a:ext cx="984450" cy="1096372"/>
          </a:xfrm>
          <a:custGeom>
            <a:avLst/>
            <a:gdLst/>
            <a:ahLst/>
            <a:cxnLst/>
            <a:rect l="l" t="t" r="r" b="b"/>
            <a:pathLst>
              <a:path w="984450" h="1096372">
                <a:moveTo>
                  <a:pt x="0" y="0"/>
                </a:moveTo>
                <a:lnTo>
                  <a:pt x="984450" y="0"/>
                </a:lnTo>
                <a:lnTo>
                  <a:pt x="984450" y="1096372"/>
                </a:lnTo>
                <a:lnTo>
                  <a:pt x="0" y="109637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graphicFrame>
        <p:nvGraphicFramePr>
          <p:cNvPr id="19" name="Table 19"/>
          <p:cNvGraphicFramePr>
            <a:graphicFrameLocks noGrp="1"/>
          </p:cNvGraphicFramePr>
          <p:nvPr/>
        </p:nvGraphicFramePr>
        <p:xfrm>
          <a:off x="1028700" y="5314458"/>
          <a:ext cx="3883800" cy="3211626"/>
        </p:xfrm>
        <a:graphic>
          <a:graphicData uri="http://schemas.openxmlformats.org/drawingml/2006/table">
            <a:tbl>
              <a:tblPr/>
              <a:tblGrid>
                <a:gridCol w="1941900">
                  <a:extLst>
                    <a:ext uri="{9D8B030D-6E8A-4147-A177-3AD203B41FA5}">
                      <a16:colId xmlns:a16="http://schemas.microsoft.com/office/drawing/2014/main" val="20000"/>
                    </a:ext>
                  </a:extLst>
                </a:gridCol>
                <a:gridCol w="1941900">
                  <a:extLst>
                    <a:ext uri="{9D8B030D-6E8A-4147-A177-3AD203B41FA5}">
                      <a16:colId xmlns:a16="http://schemas.microsoft.com/office/drawing/2014/main" val="20001"/>
                    </a:ext>
                  </a:extLst>
                </a:gridCol>
              </a:tblGrid>
              <a:tr h="761509">
                <a:tc>
                  <a:txBody>
                    <a:bodyPr/>
                    <a:lstStyle/>
                    <a:p>
                      <a:pPr algn="ctr">
                        <a:lnSpc>
                          <a:spcPts val="2659"/>
                        </a:lnSpc>
                        <a:defRPr/>
                      </a:pPr>
                      <a:r>
                        <a:rPr lang="en-US" sz="1899">
                          <a:solidFill>
                            <a:srgbClr val="000000"/>
                          </a:solidFill>
                          <a:latin typeface="Aileron Bold"/>
                          <a:ea typeface="Aileron Bold"/>
                          <a:cs typeface="Aileron Bold"/>
                          <a:sym typeface="Aileron Bold"/>
                        </a:rPr>
                        <a:t>SINGER</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Bold"/>
                          <a:ea typeface="Aileron Bold"/>
                          <a:cs typeface="Aileron Bold"/>
                          <a:sym typeface="Aileron Bold"/>
                        </a:rPr>
                        <a:t>FREQUENCY</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61509">
                <a:tc>
                  <a:txBody>
                    <a:bodyPr/>
                    <a:lstStyle/>
                    <a:p>
                      <a:pPr algn="ctr">
                        <a:lnSpc>
                          <a:spcPts val="2659"/>
                        </a:lnSpc>
                        <a:defRPr/>
                      </a:pPr>
                      <a:r>
                        <a:rPr lang="en-US" sz="1899">
                          <a:solidFill>
                            <a:srgbClr val="000000"/>
                          </a:solidFill>
                          <a:latin typeface="Aileron"/>
                          <a:ea typeface="Aileron"/>
                          <a:cs typeface="Aileron"/>
                          <a:sym typeface="Aileron"/>
                        </a:rPr>
                        <a:t>MTS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26</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44304">
                <a:tc>
                  <a:txBody>
                    <a:bodyPr/>
                    <a:lstStyle/>
                    <a:p>
                      <a:pPr algn="ctr">
                        <a:lnSpc>
                          <a:spcPts val="2659"/>
                        </a:lnSpc>
                        <a:defRPr/>
                      </a:pPr>
                      <a:r>
                        <a:rPr lang="en-US" sz="1899">
                          <a:solidFill>
                            <a:srgbClr val="000000"/>
                          </a:solidFill>
                          <a:latin typeface="Aileron"/>
                          <a:ea typeface="Aileron"/>
                          <a:cs typeface="Aileron"/>
                          <a:sym typeface="Aileron"/>
                        </a:rPr>
                        <a:t>CS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26</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44304">
                <a:tc>
                  <a:txBody>
                    <a:bodyPr/>
                    <a:lstStyle/>
                    <a:p>
                      <a:pPr algn="ctr">
                        <a:lnSpc>
                          <a:spcPts val="2659"/>
                        </a:lnSpc>
                        <a:defRPr/>
                      </a:pPr>
                      <a:r>
                        <a:rPr lang="en-US" sz="1899">
                          <a:solidFill>
                            <a:srgbClr val="000000"/>
                          </a:solidFill>
                          <a:latin typeface="Aileron"/>
                          <a:ea typeface="Aileron"/>
                          <a:cs typeface="Aileron"/>
                          <a:sym typeface="Aileron"/>
                        </a:rPr>
                        <a:t>CCMS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25</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20" name="Table 20"/>
          <p:cNvGraphicFramePr>
            <a:graphicFrameLocks noGrp="1"/>
          </p:cNvGraphicFramePr>
          <p:nvPr/>
        </p:nvGraphicFramePr>
        <p:xfrm>
          <a:off x="5156229" y="5314458"/>
          <a:ext cx="3883800" cy="3211626"/>
        </p:xfrm>
        <a:graphic>
          <a:graphicData uri="http://schemas.openxmlformats.org/drawingml/2006/table">
            <a:tbl>
              <a:tblPr/>
              <a:tblGrid>
                <a:gridCol w="1941900">
                  <a:extLst>
                    <a:ext uri="{9D8B030D-6E8A-4147-A177-3AD203B41FA5}">
                      <a16:colId xmlns:a16="http://schemas.microsoft.com/office/drawing/2014/main" val="20000"/>
                    </a:ext>
                  </a:extLst>
                </a:gridCol>
                <a:gridCol w="1941900">
                  <a:extLst>
                    <a:ext uri="{9D8B030D-6E8A-4147-A177-3AD203B41FA5}">
                      <a16:colId xmlns:a16="http://schemas.microsoft.com/office/drawing/2014/main" val="20001"/>
                    </a:ext>
                  </a:extLst>
                </a:gridCol>
              </a:tblGrid>
              <a:tr h="761509">
                <a:tc>
                  <a:txBody>
                    <a:bodyPr/>
                    <a:lstStyle/>
                    <a:p>
                      <a:pPr algn="ctr">
                        <a:lnSpc>
                          <a:spcPts val="2659"/>
                        </a:lnSpc>
                        <a:defRPr/>
                      </a:pPr>
                      <a:r>
                        <a:rPr lang="en-US" sz="1899">
                          <a:solidFill>
                            <a:srgbClr val="000000"/>
                          </a:solidFill>
                          <a:latin typeface="Aileron Bold"/>
                          <a:ea typeface="Aileron Bold"/>
                          <a:cs typeface="Aileron Bold"/>
                          <a:sym typeface="Aileron Bold"/>
                        </a:rPr>
                        <a:t>SINGER</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dirty="0">
                          <a:solidFill>
                            <a:srgbClr val="000000"/>
                          </a:solidFill>
                          <a:latin typeface="Aileron Bold"/>
                          <a:ea typeface="Aileron Bold"/>
                          <a:cs typeface="Aileron Bold"/>
                          <a:sym typeface="Aileron Bold"/>
                        </a:rPr>
                        <a:t>FREQUENCY</a:t>
                      </a:r>
                      <a:endParaRPr lang="en-US" sz="110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61509">
                <a:tc>
                  <a:txBody>
                    <a:bodyPr/>
                    <a:lstStyle/>
                    <a:p>
                      <a:pPr algn="ctr">
                        <a:lnSpc>
                          <a:spcPts val="2659"/>
                        </a:lnSpc>
                        <a:defRPr/>
                      </a:pPr>
                      <a:r>
                        <a:rPr lang="en-US" sz="1899">
                          <a:solidFill>
                            <a:srgbClr val="000000"/>
                          </a:solidFill>
                          <a:latin typeface="Aileron"/>
                          <a:ea typeface="Aileron"/>
                          <a:cs typeface="Aileron"/>
                          <a:sym typeface="Aileron"/>
                        </a:rPr>
                        <a:t>MTS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dirty="0">
                          <a:solidFill>
                            <a:srgbClr val="000000"/>
                          </a:solidFill>
                          <a:latin typeface="Aileron"/>
                          <a:ea typeface="Aileron"/>
                          <a:cs typeface="Aileron"/>
                          <a:sym typeface="Aileron"/>
                        </a:rPr>
                        <a:t>46</a:t>
                      </a:r>
                      <a:endParaRPr lang="en-US" sz="110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44304">
                <a:tc>
                  <a:txBody>
                    <a:bodyPr/>
                    <a:lstStyle/>
                    <a:p>
                      <a:pPr algn="ctr">
                        <a:lnSpc>
                          <a:spcPts val="2659"/>
                        </a:lnSpc>
                        <a:defRPr/>
                      </a:pPr>
                      <a:r>
                        <a:rPr lang="en-US" sz="1899">
                          <a:solidFill>
                            <a:srgbClr val="000000"/>
                          </a:solidFill>
                          <a:latin typeface="Aileron"/>
                          <a:ea typeface="Aileron"/>
                          <a:cs typeface="Aileron"/>
                          <a:sym typeface="Aileron"/>
                        </a:rPr>
                        <a:t>CS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35</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44304">
                <a:tc>
                  <a:txBody>
                    <a:bodyPr/>
                    <a:lstStyle/>
                    <a:p>
                      <a:pPr algn="ctr">
                        <a:lnSpc>
                          <a:spcPts val="2659"/>
                        </a:lnSpc>
                        <a:defRPr/>
                      </a:pPr>
                      <a:r>
                        <a:rPr lang="en-US" sz="1899">
                          <a:solidFill>
                            <a:srgbClr val="000000"/>
                          </a:solidFill>
                          <a:latin typeface="Aileron"/>
                          <a:ea typeface="Aileron"/>
                          <a:cs typeface="Aileron"/>
                          <a:sym typeface="Aileron"/>
                        </a:rPr>
                        <a:t>CCMS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dirty="0">
                          <a:solidFill>
                            <a:srgbClr val="000000"/>
                          </a:solidFill>
                          <a:latin typeface="Aileron"/>
                          <a:ea typeface="Aileron"/>
                          <a:cs typeface="Aileron"/>
                          <a:sym typeface="Aileron"/>
                        </a:rPr>
                        <a:t>31</a:t>
                      </a:r>
                      <a:endParaRPr lang="en-US" sz="110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21" name="Table 21"/>
          <p:cNvGraphicFramePr>
            <a:graphicFrameLocks noGrp="1"/>
          </p:cNvGraphicFramePr>
          <p:nvPr/>
        </p:nvGraphicFramePr>
        <p:xfrm>
          <a:off x="9287679" y="5314458"/>
          <a:ext cx="3883800" cy="3211626"/>
        </p:xfrm>
        <a:graphic>
          <a:graphicData uri="http://schemas.openxmlformats.org/drawingml/2006/table">
            <a:tbl>
              <a:tblPr/>
              <a:tblGrid>
                <a:gridCol w="1941900">
                  <a:extLst>
                    <a:ext uri="{9D8B030D-6E8A-4147-A177-3AD203B41FA5}">
                      <a16:colId xmlns:a16="http://schemas.microsoft.com/office/drawing/2014/main" val="20000"/>
                    </a:ext>
                  </a:extLst>
                </a:gridCol>
                <a:gridCol w="1941900">
                  <a:extLst>
                    <a:ext uri="{9D8B030D-6E8A-4147-A177-3AD203B41FA5}">
                      <a16:colId xmlns:a16="http://schemas.microsoft.com/office/drawing/2014/main" val="20001"/>
                    </a:ext>
                  </a:extLst>
                </a:gridCol>
              </a:tblGrid>
              <a:tr h="761509">
                <a:tc>
                  <a:txBody>
                    <a:bodyPr/>
                    <a:lstStyle/>
                    <a:p>
                      <a:pPr algn="ctr">
                        <a:lnSpc>
                          <a:spcPts val="2659"/>
                        </a:lnSpc>
                        <a:defRPr/>
                      </a:pPr>
                      <a:r>
                        <a:rPr lang="en-US" sz="1899">
                          <a:solidFill>
                            <a:srgbClr val="000000"/>
                          </a:solidFill>
                          <a:latin typeface="Aileron Bold"/>
                          <a:ea typeface="Aileron Bold"/>
                          <a:cs typeface="Aileron Bold"/>
                          <a:sym typeface="Aileron Bold"/>
                        </a:rPr>
                        <a:t>SINGER</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Bold"/>
                          <a:ea typeface="Aileron Bold"/>
                          <a:cs typeface="Aileron Bold"/>
                          <a:sym typeface="Aileron Bold"/>
                        </a:rPr>
                        <a:t>FREQUENCY</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61509">
                <a:tc>
                  <a:txBody>
                    <a:bodyPr/>
                    <a:lstStyle/>
                    <a:p>
                      <a:pPr algn="ctr">
                        <a:lnSpc>
                          <a:spcPts val="2659"/>
                        </a:lnSpc>
                        <a:defRPr/>
                      </a:pPr>
                      <a:r>
                        <a:rPr lang="en-US" sz="1899">
                          <a:solidFill>
                            <a:srgbClr val="000000"/>
                          </a:solidFill>
                          <a:latin typeface="Aileron"/>
                          <a:ea typeface="Aileron"/>
                          <a:cs typeface="Aileron"/>
                          <a:sym typeface="Aileron"/>
                        </a:rPr>
                        <a:t>MTS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23</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44304">
                <a:tc>
                  <a:txBody>
                    <a:bodyPr/>
                    <a:lstStyle/>
                    <a:p>
                      <a:pPr algn="ctr">
                        <a:lnSpc>
                          <a:spcPts val="2659"/>
                        </a:lnSpc>
                        <a:defRPr/>
                      </a:pPr>
                      <a:r>
                        <a:rPr lang="en-US" sz="1899">
                          <a:solidFill>
                            <a:srgbClr val="000000"/>
                          </a:solidFill>
                          <a:latin typeface="Aileron"/>
                          <a:ea typeface="Aileron"/>
                          <a:cs typeface="Aileron"/>
                          <a:sym typeface="Aileron"/>
                        </a:rPr>
                        <a:t>CS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20</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44304">
                <a:tc>
                  <a:txBody>
                    <a:bodyPr/>
                    <a:lstStyle/>
                    <a:p>
                      <a:pPr algn="ctr">
                        <a:lnSpc>
                          <a:spcPts val="2659"/>
                        </a:lnSpc>
                        <a:defRPr/>
                      </a:pPr>
                      <a:r>
                        <a:rPr lang="en-US" sz="1899">
                          <a:solidFill>
                            <a:srgbClr val="000000"/>
                          </a:solidFill>
                          <a:latin typeface="Aileron"/>
                          <a:ea typeface="Aileron"/>
                          <a:cs typeface="Aileron"/>
                          <a:sym typeface="Aileron"/>
                        </a:rPr>
                        <a:t>CCMS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18</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22" name="Table 22"/>
          <p:cNvGraphicFramePr>
            <a:graphicFrameLocks noGrp="1"/>
          </p:cNvGraphicFramePr>
          <p:nvPr/>
        </p:nvGraphicFramePr>
        <p:xfrm>
          <a:off x="13375500" y="5314458"/>
          <a:ext cx="3883800" cy="3211626"/>
        </p:xfrm>
        <a:graphic>
          <a:graphicData uri="http://schemas.openxmlformats.org/drawingml/2006/table">
            <a:tbl>
              <a:tblPr/>
              <a:tblGrid>
                <a:gridCol w="1941900">
                  <a:extLst>
                    <a:ext uri="{9D8B030D-6E8A-4147-A177-3AD203B41FA5}">
                      <a16:colId xmlns:a16="http://schemas.microsoft.com/office/drawing/2014/main" val="20000"/>
                    </a:ext>
                  </a:extLst>
                </a:gridCol>
                <a:gridCol w="1941900">
                  <a:extLst>
                    <a:ext uri="{9D8B030D-6E8A-4147-A177-3AD203B41FA5}">
                      <a16:colId xmlns:a16="http://schemas.microsoft.com/office/drawing/2014/main" val="20001"/>
                    </a:ext>
                  </a:extLst>
                </a:gridCol>
              </a:tblGrid>
              <a:tr h="761509">
                <a:tc>
                  <a:txBody>
                    <a:bodyPr/>
                    <a:lstStyle/>
                    <a:p>
                      <a:pPr algn="ctr">
                        <a:lnSpc>
                          <a:spcPts val="2659"/>
                        </a:lnSpc>
                        <a:defRPr/>
                      </a:pPr>
                      <a:r>
                        <a:rPr lang="en-US" sz="1899">
                          <a:solidFill>
                            <a:srgbClr val="000000"/>
                          </a:solidFill>
                          <a:latin typeface="Aileron Bold"/>
                          <a:ea typeface="Aileron Bold"/>
                          <a:cs typeface="Aileron Bold"/>
                          <a:sym typeface="Aileron Bold"/>
                        </a:rPr>
                        <a:t>SINGER</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Bold"/>
                          <a:ea typeface="Aileron Bold"/>
                          <a:cs typeface="Aileron Bold"/>
                          <a:sym typeface="Aileron Bold"/>
                        </a:rPr>
                        <a:t>FREQUENCY</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61509">
                <a:tc>
                  <a:txBody>
                    <a:bodyPr/>
                    <a:lstStyle/>
                    <a:p>
                      <a:pPr algn="ctr">
                        <a:lnSpc>
                          <a:spcPts val="2659"/>
                        </a:lnSpc>
                        <a:defRPr/>
                      </a:pPr>
                      <a:r>
                        <a:rPr lang="en-US" sz="1899">
                          <a:solidFill>
                            <a:srgbClr val="000000"/>
                          </a:solidFill>
                          <a:latin typeface="Aileron"/>
                          <a:ea typeface="Aileron"/>
                          <a:cs typeface="Aileron"/>
                          <a:sym typeface="Aileron"/>
                        </a:rPr>
                        <a:t>MTS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26</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44304">
                <a:tc>
                  <a:txBody>
                    <a:bodyPr/>
                    <a:lstStyle/>
                    <a:p>
                      <a:pPr algn="ctr">
                        <a:lnSpc>
                          <a:spcPts val="2659"/>
                        </a:lnSpc>
                        <a:defRPr/>
                      </a:pPr>
                      <a:r>
                        <a:rPr lang="en-US" sz="1899">
                          <a:solidFill>
                            <a:srgbClr val="000000"/>
                          </a:solidFill>
                          <a:latin typeface="Aileron"/>
                          <a:ea typeface="Aileron"/>
                          <a:cs typeface="Aileron"/>
                          <a:sym typeface="Aileron"/>
                        </a:rPr>
                        <a:t>CS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12</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44304">
                <a:tc>
                  <a:txBody>
                    <a:bodyPr/>
                    <a:lstStyle/>
                    <a:p>
                      <a:pPr algn="ctr">
                        <a:lnSpc>
                          <a:spcPts val="2659"/>
                        </a:lnSpc>
                        <a:defRPr/>
                      </a:pPr>
                      <a:r>
                        <a:rPr lang="en-US" sz="1899">
                          <a:solidFill>
                            <a:srgbClr val="000000"/>
                          </a:solidFill>
                          <a:latin typeface="Aileron"/>
                          <a:ea typeface="Aileron"/>
                          <a:cs typeface="Aileron"/>
                          <a:sym typeface="Aileron"/>
                        </a:rPr>
                        <a:t>CCMS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a:solidFill>
                            <a:srgbClr val="000000"/>
                          </a:solidFill>
                          <a:latin typeface="Aileron"/>
                          <a:ea typeface="Aileron"/>
                          <a:cs typeface="Aileron"/>
                          <a:sym typeface="Aileron"/>
                        </a:rPr>
                        <a:t>34</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23" name="Freeform 23"/>
          <p:cNvSpPr/>
          <p:nvPr/>
        </p:nvSpPr>
        <p:spPr>
          <a:xfrm>
            <a:off x="3904724" y="2771140"/>
            <a:ext cx="2239527" cy="473100"/>
          </a:xfrm>
          <a:custGeom>
            <a:avLst/>
            <a:gdLst/>
            <a:ahLst/>
            <a:cxnLst/>
            <a:rect l="l" t="t" r="r" b="b"/>
            <a:pathLst>
              <a:path w="2239527" h="473100">
                <a:moveTo>
                  <a:pt x="0" y="0"/>
                </a:moveTo>
                <a:lnTo>
                  <a:pt x="2239527" y="0"/>
                </a:lnTo>
                <a:lnTo>
                  <a:pt x="2239527" y="473100"/>
                </a:lnTo>
                <a:lnTo>
                  <a:pt x="0" y="4731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a:p>
        </p:txBody>
      </p:sp>
      <p:grpSp>
        <p:nvGrpSpPr>
          <p:cNvPr id="24" name="Group 24"/>
          <p:cNvGrpSpPr/>
          <p:nvPr/>
        </p:nvGrpSpPr>
        <p:grpSpPr>
          <a:xfrm>
            <a:off x="2000002" y="1028700"/>
            <a:ext cx="14287996" cy="1256416"/>
            <a:chOff x="0" y="0"/>
            <a:chExt cx="19050662" cy="1675222"/>
          </a:xfrm>
        </p:grpSpPr>
        <p:sp>
          <p:nvSpPr>
            <p:cNvPr id="25" name="TextBox 25"/>
            <p:cNvSpPr txBox="1"/>
            <p:nvPr/>
          </p:nvSpPr>
          <p:spPr>
            <a:xfrm>
              <a:off x="0" y="1103721"/>
              <a:ext cx="19050662" cy="571501"/>
            </a:xfrm>
            <a:prstGeom prst="rect">
              <a:avLst/>
            </a:prstGeom>
          </p:spPr>
          <p:txBody>
            <a:bodyPr lIns="0" tIns="0" rIns="0" bIns="0" rtlCol="0" anchor="t">
              <a:spAutoFit/>
            </a:bodyPr>
            <a:lstStyle/>
            <a:p>
              <a:pPr algn="ctr">
                <a:lnSpc>
                  <a:spcPts val="3749"/>
                </a:lnSpc>
              </a:pPr>
              <a:r>
                <a:rPr lang="en-US" sz="2499" spc="37" dirty="0">
                  <a:solidFill>
                    <a:srgbClr val="191919"/>
                  </a:solidFill>
                  <a:latin typeface="Aileron"/>
                  <a:ea typeface="Aileron"/>
                  <a:cs typeface="Aileron"/>
                  <a:sym typeface="Aileron"/>
                </a:rPr>
                <a:t>Shared experiences amongst each genre of singers were grouped into four key themes.</a:t>
              </a:r>
            </a:p>
          </p:txBody>
        </p:sp>
        <p:sp>
          <p:nvSpPr>
            <p:cNvPr id="26" name="TextBox 26"/>
            <p:cNvSpPr txBox="1"/>
            <p:nvPr/>
          </p:nvSpPr>
          <p:spPr>
            <a:xfrm>
              <a:off x="0" y="-9525"/>
              <a:ext cx="19050662" cy="1025525"/>
            </a:xfrm>
            <a:prstGeom prst="rect">
              <a:avLst/>
            </a:prstGeom>
          </p:spPr>
          <p:txBody>
            <a:bodyPr lIns="0" tIns="0" rIns="0" bIns="0" rtlCol="0" anchor="t">
              <a:spAutoFit/>
            </a:bodyPr>
            <a:lstStyle/>
            <a:p>
              <a:pPr algn="ctr">
                <a:lnSpc>
                  <a:spcPts val="6000"/>
                </a:lnSpc>
              </a:pPr>
              <a:r>
                <a:rPr lang="en-US" sz="5000" dirty="0">
                  <a:solidFill>
                    <a:srgbClr val="191919"/>
                  </a:solidFill>
                  <a:latin typeface="Aileron Bold"/>
                  <a:ea typeface="Aileron Bold"/>
                  <a:cs typeface="Aileron Bold"/>
                  <a:sym typeface="Aileron Bold"/>
                </a:rPr>
                <a:t>FINDINGS &amp; DISCUSSION</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4816593" cy="2709333"/>
          </a:xfrm>
        </p:grpSpPr>
        <p:sp>
          <p:nvSpPr>
            <p:cNvPr id="3" name="Freeform 3"/>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86EAE9"/>
            </a:solidFill>
          </p:spPr>
          <p:txBody>
            <a:bodyPr/>
            <a:lstStyle/>
            <a:p>
              <a:endParaRPr lang="en-US"/>
            </a:p>
          </p:txBody>
        </p:sp>
        <p:sp>
          <p:nvSpPr>
            <p:cNvPr id="4" name="TextBox 4"/>
            <p:cNvSpPr txBox="1"/>
            <p:nvPr/>
          </p:nvSpPr>
          <p:spPr>
            <a:xfrm>
              <a:off x="0" y="-38100"/>
              <a:ext cx="4816593" cy="2747433"/>
            </a:xfrm>
            <a:prstGeom prst="rect">
              <a:avLst/>
            </a:prstGeom>
          </p:spPr>
          <p:txBody>
            <a:bodyPr lIns="50800" tIns="50800" rIns="50800" bIns="50800" rtlCol="0" anchor="ctr"/>
            <a:lstStyle/>
            <a:p>
              <a:pPr algn="ctr">
                <a:lnSpc>
                  <a:spcPts val="2100"/>
                </a:lnSpc>
              </a:pPr>
              <a:endParaRPr/>
            </a:p>
          </p:txBody>
        </p:sp>
      </p:grpSp>
      <p:grpSp>
        <p:nvGrpSpPr>
          <p:cNvPr id="5" name="Group 5"/>
          <p:cNvGrpSpPr/>
          <p:nvPr/>
        </p:nvGrpSpPr>
        <p:grpSpPr>
          <a:xfrm>
            <a:off x="618911" y="571712"/>
            <a:ext cx="17028923" cy="9142836"/>
            <a:chOff x="0" y="0"/>
            <a:chExt cx="4484984" cy="2407990"/>
          </a:xfrm>
        </p:grpSpPr>
        <p:sp>
          <p:nvSpPr>
            <p:cNvPr id="6" name="Freeform 6"/>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dirty="0"/>
            </a:p>
          </p:txBody>
        </p:sp>
        <p:sp>
          <p:nvSpPr>
            <p:cNvPr id="7" name="TextBox 7"/>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pSp>
        <p:nvGrpSpPr>
          <p:cNvPr id="8" name="Group 8"/>
          <p:cNvGrpSpPr/>
          <p:nvPr/>
        </p:nvGrpSpPr>
        <p:grpSpPr>
          <a:xfrm>
            <a:off x="1240437" y="2870458"/>
            <a:ext cx="4298547" cy="1166667"/>
            <a:chOff x="0" y="0"/>
            <a:chExt cx="1022894" cy="277623"/>
          </a:xfrm>
        </p:grpSpPr>
        <p:sp>
          <p:nvSpPr>
            <p:cNvPr id="9" name="Freeform 9"/>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10" name="TextBox 10"/>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Negative self-evaluation </a:t>
              </a:r>
            </a:p>
          </p:txBody>
        </p:sp>
      </p:grpSp>
      <p:grpSp>
        <p:nvGrpSpPr>
          <p:cNvPr id="11" name="Group 11"/>
          <p:cNvGrpSpPr/>
          <p:nvPr/>
        </p:nvGrpSpPr>
        <p:grpSpPr>
          <a:xfrm>
            <a:off x="1254288" y="4274724"/>
            <a:ext cx="4291622" cy="1166667"/>
            <a:chOff x="0" y="0"/>
            <a:chExt cx="1021246" cy="277623"/>
          </a:xfrm>
        </p:grpSpPr>
        <p:sp>
          <p:nvSpPr>
            <p:cNvPr id="12" name="Freeform 12"/>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3EDAD8"/>
            </a:solidFill>
          </p:spPr>
          <p:txBody>
            <a:bodyPr/>
            <a:lstStyle/>
            <a:p>
              <a:endParaRPr lang="en-US"/>
            </a:p>
          </p:txBody>
        </p:sp>
        <p:sp>
          <p:nvSpPr>
            <p:cNvPr id="13" name="TextBox 13"/>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Low self esteem as a result of teaching styles </a:t>
              </a:r>
            </a:p>
          </p:txBody>
        </p:sp>
      </p:grpSp>
      <p:grpSp>
        <p:nvGrpSpPr>
          <p:cNvPr id="14" name="Group 14"/>
          <p:cNvGrpSpPr/>
          <p:nvPr/>
        </p:nvGrpSpPr>
        <p:grpSpPr>
          <a:xfrm>
            <a:off x="6840339" y="7116214"/>
            <a:ext cx="4348538" cy="1166667"/>
            <a:chOff x="0" y="0"/>
            <a:chExt cx="1034790" cy="277623"/>
          </a:xfrm>
        </p:grpSpPr>
        <p:sp>
          <p:nvSpPr>
            <p:cNvPr id="15" name="Freeform 15"/>
            <p:cNvSpPr/>
            <p:nvPr/>
          </p:nvSpPr>
          <p:spPr>
            <a:xfrm>
              <a:off x="0" y="0"/>
              <a:ext cx="1034790" cy="277623"/>
            </a:xfrm>
            <a:custGeom>
              <a:avLst/>
              <a:gdLst/>
              <a:ahLst/>
              <a:cxnLst/>
              <a:rect l="l" t="t" r="r" b="b"/>
              <a:pathLst>
                <a:path w="1034790" h="277623">
                  <a:moveTo>
                    <a:pt x="26705" y="0"/>
                  </a:moveTo>
                  <a:lnTo>
                    <a:pt x="1008084" y="0"/>
                  </a:lnTo>
                  <a:cubicBezTo>
                    <a:pt x="1022833" y="0"/>
                    <a:pt x="1034790" y="11956"/>
                    <a:pt x="1034790" y="26705"/>
                  </a:cubicBezTo>
                  <a:lnTo>
                    <a:pt x="1034790" y="250918"/>
                  </a:lnTo>
                  <a:cubicBezTo>
                    <a:pt x="1034790" y="265667"/>
                    <a:pt x="1022833" y="277623"/>
                    <a:pt x="1008084" y="277623"/>
                  </a:cubicBezTo>
                  <a:lnTo>
                    <a:pt x="26705" y="277623"/>
                  </a:lnTo>
                  <a:cubicBezTo>
                    <a:pt x="11956" y="277623"/>
                    <a:pt x="0" y="265667"/>
                    <a:pt x="0" y="250918"/>
                  </a:cubicBezTo>
                  <a:lnTo>
                    <a:pt x="0" y="26705"/>
                  </a:lnTo>
                  <a:cubicBezTo>
                    <a:pt x="0" y="11956"/>
                    <a:pt x="11956" y="0"/>
                    <a:pt x="26705" y="0"/>
                  </a:cubicBezTo>
                  <a:close/>
                </a:path>
              </a:pathLst>
            </a:custGeom>
            <a:solidFill>
              <a:srgbClr val="37C9EF"/>
            </a:solidFill>
          </p:spPr>
          <p:txBody>
            <a:bodyPr/>
            <a:lstStyle/>
            <a:p>
              <a:endParaRPr lang="en-US"/>
            </a:p>
          </p:txBody>
        </p:sp>
        <p:sp>
          <p:nvSpPr>
            <p:cNvPr id="16" name="TextBox 16"/>
            <p:cNvSpPr txBox="1"/>
            <p:nvPr/>
          </p:nvSpPr>
          <p:spPr>
            <a:xfrm>
              <a:off x="0" y="-28575"/>
              <a:ext cx="1034790"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Perfectionism</a:t>
              </a:r>
            </a:p>
          </p:txBody>
        </p:sp>
      </p:grpSp>
      <p:grpSp>
        <p:nvGrpSpPr>
          <p:cNvPr id="17" name="Group 17"/>
          <p:cNvGrpSpPr/>
          <p:nvPr/>
        </p:nvGrpSpPr>
        <p:grpSpPr>
          <a:xfrm>
            <a:off x="12701157" y="4308664"/>
            <a:ext cx="4346405" cy="1166667"/>
            <a:chOff x="0" y="0"/>
            <a:chExt cx="1034282" cy="277623"/>
          </a:xfrm>
        </p:grpSpPr>
        <p:sp>
          <p:nvSpPr>
            <p:cNvPr id="18" name="Freeform 18"/>
            <p:cNvSpPr/>
            <p:nvPr/>
          </p:nvSpPr>
          <p:spPr>
            <a:xfrm>
              <a:off x="0" y="0"/>
              <a:ext cx="1034282" cy="277623"/>
            </a:xfrm>
            <a:custGeom>
              <a:avLst/>
              <a:gdLst/>
              <a:ahLst/>
              <a:cxnLst/>
              <a:rect l="l" t="t" r="r" b="b"/>
              <a:pathLst>
                <a:path w="1034282" h="277623">
                  <a:moveTo>
                    <a:pt x="26718" y="0"/>
                  </a:moveTo>
                  <a:lnTo>
                    <a:pt x="1007564" y="0"/>
                  </a:lnTo>
                  <a:cubicBezTo>
                    <a:pt x="1014650" y="0"/>
                    <a:pt x="1021446" y="2815"/>
                    <a:pt x="1026457" y="7826"/>
                  </a:cubicBezTo>
                  <a:cubicBezTo>
                    <a:pt x="1031467" y="12836"/>
                    <a:pt x="1034282" y="19632"/>
                    <a:pt x="1034282" y="26718"/>
                  </a:cubicBezTo>
                  <a:lnTo>
                    <a:pt x="1034282" y="250905"/>
                  </a:lnTo>
                  <a:cubicBezTo>
                    <a:pt x="1034282" y="265661"/>
                    <a:pt x="1022320" y="277623"/>
                    <a:pt x="1007564" y="277623"/>
                  </a:cubicBezTo>
                  <a:lnTo>
                    <a:pt x="26718" y="277623"/>
                  </a:lnTo>
                  <a:cubicBezTo>
                    <a:pt x="19632" y="277623"/>
                    <a:pt x="12836" y="274808"/>
                    <a:pt x="7826" y="269797"/>
                  </a:cubicBezTo>
                  <a:cubicBezTo>
                    <a:pt x="2815" y="264787"/>
                    <a:pt x="0" y="257991"/>
                    <a:pt x="0" y="250905"/>
                  </a:cubicBezTo>
                  <a:lnTo>
                    <a:pt x="0" y="26718"/>
                  </a:lnTo>
                  <a:cubicBezTo>
                    <a:pt x="0" y="19632"/>
                    <a:pt x="2815" y="12836"/>
                    <a:pt x="7826" y="7826"/>
                  </a:cubicBezTo>
                  <a:cubicBezTo>
                    <a:pt x="12836" y="2815"/>
                    <a:pt x="19632" y="0"/>
                    <a:pt x="26718" y="0"/>
                  </a:cubicBezTo>
                  <a:close/>
                </a:path>
              </a:pathLst>
            </a:custGeom>
            <a:solidFill>
              <a:srgbClr val="1C88CF"/>
            </a:solidFill>
          </p:spPr>
          <p:txBody>
            <a:bodyPr/>
            <a:lstStyle/>
            <a:p>
              <a:endParaRPr lang="en-US"/>
            </a:p>
          </p:txBody>
        </p:sp>
        <p:sp>
          <p:nvSpPr>
            <p:cNvPr id="19" name="TextBox 19"/>
            <p:cNvSpPr txBox="1"/>
            <p:nvPr/>
          </p:nvSpPr>
          <p:spPr>
            <a:xfrm>
              <a:off x="0" y="-28575"/>
              <a:ext cx="1034282" cy="306198"/>
            </a:xfrm>
            <a:prstGeom prst="rect">
              <a:avLst/>
            </a:prstGeom>
          </p:spPr>
          <p:txBody>
            <a:bodyPr lIns="254000" tIns="254000" rIns="254000" bIns="254000" rtlCol="0" anchor="ctr"/>
            <a:lstStyle/>
            <a:p>
              <a:pPr algn="ctr">
                <a:lnSpc>
                  <a:spcPts val="2600"/>
                </a:lnSpc>
              </a:pPr>
              <a:r>
                <a:rPr lang="en-US" sz="2000" spc="100" dirty="0">
                  <a:solidFill>
                    <a:srgbClr val="191919"/>
                  </a:solidFill>
                  <a:latin typeface="Aileron Bold"/>
                  <a:ea typeface="Aileron Bold"/>
                  <a:cs typeface="Aileron Bold"/>
                  <a:sym typeface="Aileron Bold"/>
                </a:rPr>
                <a:t>Pressure from self </a:t>
              </a:r>
            </a:p>
          </p:txBody>
        </p:sp>
      </p:grpSp>
      <p:sp>
        <p:nvSpPr>
          <p:cNvPr id="20" name="Freeform 20"/>
          <p:cNvSpPr/>
          <p:nvPr/>
        </p:nvSpPr>
        <p:spPr>
          <a:xfrm rot="5328127">
            <a:off x="10585400" y="6823260"/>
            <a:ext cx="2091056" cy="441736"/>
          </a:xfrm>
          <a:custGeom>
            <a:avLst/>
            <a:gdLst/>
            <a:ahLst/>
            <a:cxnLst/>
            <a:rect l="l" t="t" r="r" b="b"/>
            <a:pathLst>
              <a:path w="2091056" h="441736">
                <a:moveTo>
                  <a:pt x="0" y="0"/>
                </a:moveTo>
                <a:lnTo>
                  <a:pt x="2091056" y="0"/>
                </a:lnTo>
                <a:lnTo>
                  <a:pt x="2091056" y="441735"/>
                </a:lnTo>
                <a:lnTo>
                  <a:pt x="0" y="44173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21" name="Group 21"/>
          <p:cNvGrpSpPr/>
          <p:nvPr/>
        </p:nvGrpSpPr>
        <p:grpSpPr>
          <a:xfrm>
            <a:off x="0" y="760410"/>
            <a:ext cx="18288000" cy="1289115"/>
            <a:chOff x="0" y="0"/>
            <a:chExt cx="4816593" cy="339520"/>
          </a:xfrm>
        </p:grpSpPr>
        <p:sp>
          <p:nvSpPr>
            <p:cNvPr id="22" name="Freeform 22"/>
            <p:cNvSpPr/>
            <p:nvPr/>
          </p:nvSpPr>
          <p:spPr>
            <a:xfrm>
              <a:off x="0" y="0"/>
              <a:ext cx="4816592" cy="339520"/>
            </a:xfrm>
            <a:custGeom>
              <a:avLst/>
              <a:gdLst/>
              <a:ahLst/>
              <a:cxnLst/>
              <a:rect l="l" t="t" r="r" b="b"/>
              <a:pathLst>
                <a:path w="4816592" h="339520">
                  <a:moveTo>
                    <a:pt x="6350" y="0"/>
                  </a:moveTo>
                  <a:lnTo>
                    <a:pt x="4810242" y="0"/>
                  </a:lnTo>
                  <a:cubicBezTo>
                    <a:pt x="4811926" y="0"/>
                    <a:pt x="4813542" y="669"/>
                    <a:pt x="4814732" y="1860"/>
                  </a:cubicBezTo>
                  <a:cubicBezTo>
                    <a:pt x="4815923" y="3051"/>
                    <a:pt x="4816592" y="4666"/>
                    <a:pt x="4816592" y="6350"/>
                  </a:cubicBezTo>
                  <a:lnTo>
                    <a:pt x="4816592" y="333170"/>
                  </a:lnTo>
                  <a:cubicBezTo>
                    <a:pt x="4816592" y="336677"/>
                    <a:pt x="4813750" y="339520"/>
                    <a:pt x="4810242" y="339520"/>
                  </a:cubicBezTo>
                  <a:lnTo>
                    <a:pt x="6350" y="339520"/>
                  </a:lnTo>
                  <a:cubicBezTo>
                    <a:pt x="4666" y="339520"/>
                    <a:pt x="3051" y="338851"/>
                    <a:pt x="1860" y="337660"/>
                  </a:cubicBezTo>
                  <a:cubicBezTo>
                    <a:pt x="669" y="336469"/>
                    <a:pt x="0" y="334854"/>
                    <a:pt x="0" y="333170"/>
                  </a:cubicBezTo>
                  <a:lnTo>
                    <a:pt x="0" y="6350"/>
                  </a:lnTo>
                  <a:cubicBezTo>
                    <a:pt x="0" y="2843"/>
                    <a:pt x="2843" y="0"/>
                    <a:pt x="6350" y="0"/>
                  </a:cubicBezTo>
                  <a:close/>
                </a:path>
              </a:pathLst>
            </a:custGeom>
            <a:solidFill>
              <a:srgbClr val="000000">
                <a:alpha val="0"/>
              </a:srgbClr>
            </a:solidFill>
          </p:spPr>
          <p:txBody>
            <a:bodyPr/>
            <a:lstStyle/>
            <a:p>
              <a:endParaRPr lang="en-US"/>
            </a:p>
          </p:txBody>
        </p:sp>
        <p:sp>
          <p:nvSpPr>
            <p:cNvPr id="23" name="TextBox 23"/>
            <p:cNvSpPr txBox="1"/>
            <p:nvPr/>
          </p:nvSpPr>
          <p:spPr>
            <a:xfrm>
              <a:off x="0" y="-28575"/>
              <a:ext cx="4816593" cy="368095"/>
            </a:xfrm>
            <a:prstGeom prst="rect">
              <a:avLst/>
            </a:prstGeom>
          </p:spPr>
          <p:txBody>
            <a:bodyPr lIns="254000" tIns="254000" rIns="254000" bIns="254000" rtlCol="0" anchor="ctr"/>
            <a:lstStyle/>
            <a:p>
              <a:pPr algn="ctr">
                <a:lnSpc>
                  <a:spcPts val="3899"/>
                </a:lnSpc>
              </a:pPr>
              <a:r>
                <a:rPr lang="en-US" sz="2999" spc="149">
                  <a:solidFill>
                    <a:srgbClr val="000000"/>
                  </a:solidFill>
                  <a:latin typeface="Aileron Bold"/>
                  <a:ea typeface="Aileron Bold"/>
                  <a:cs typeface="Aileron Bold"/>
                  <a:sym typeface="Aileron Bold"/>
                </a:rPr>
                <a:t>MPA Impacting Self Concept</a:t>
              </a:r>
            </a:p>
          </p:txBody>
        </p:sp>
      </p:grpSp>
      <p:grpSp>
        <p:nvGrpSpPr>
          <p:cNvPr id="24" name="Group 24"/>
          <p:cNvGrpSpPr/>
          <p:nvPr/>
        </p:nvGrpSpPr>
        <p:grpSpPr>
          <a:xfrm>
            <a:off x="6860541" y="5711422"/>
            <a:ext cx="4346405" cy="1166667"/>
            <a:chOff x="0" y="0"/>
            <a:chExt cx="1034282" cy="277623"/>
          </a:xfrm>
        </p:grpSpPr>
        <p:sp>
          <p:nvSpPr>
            <p:cNvPr id="25" name="Freeform 25"/>
            <p:cNvSpPr/>
            <p:nvPr/>
          </p:nvSpPr>
          <p:spPr>
            <a:xfrm>
              <a:off x="0" y="0"/>
              <a:ext cx="1034282" cy="277623"/>
            </a:xfrm>
            <a:custGeom>
              <a:avLst/>
              <a:gdLst/>
              <a:ahLst/>
              <a:cxnLst/>
              <a:rect l="l" t="t" r="r" b="b"/>
              <a:pathLst>
                <a:path w="1034282" h="277623">
                  <a:moveTo>
                    <a:pt x="26718" y="0"/>
                  </a:moveTo>
                  <a:lnTo>
                    <a:pt x="1007564" y="0"/>
                  </a:lnTo>
                  <a:cubicBezTo>
                    <a:pt x="1014650" y="0"/>
                    <a:pt x="1021446" y="2815"/>
                    <a:pt x="1026457" y="7826"/>
                  </a:cubicBezTo>
                  <a:cubicBezTo>
                    <a:pt x="1031467" y="12836"/>
                    <a:pt x="1034282" y="19632"/>
                    <a:pt x="1034282" y="26718"/>
                  </a:cubicBezTo>
                  <a:lnTo>
                    <a:pt x="1034282" y="250905"/>
                  </a:lnTo>
                  <a:cubicBezTo>
                    <a:pt x="1034282" y="265661"/>
                    <a:pt x="1022320" y="277623"/>
                    <a:pt x="1007564" y="277623"/>
                  </a:cubicBezTo>
                  <a:lnTo>
                    <a:pt x="26718" y="277623"/>
                  </a:lnTo>
                  <a:cubicBezTo>
                    <a:pt x="19632" y="277623"/>
                    <a:pt x="12836" y="274808"/>
                    <a:pt x="7826" y="269797"/>
                  </a:cubicBezTo>
                  <a:cubicBezTo>
                    <a:pt x="2815" y="264787"/>
                    <a:pt x="0" y="257991"/>
                    <a:pt x="0" y="250905"/>
                  </a:cubicBezTo>
                  <a:lnTo>
                    <a:pt x="0" y="26718"/>
                  </a:lnTo>
                  <a:cubicBezTo>
                    <a:pt x="0" y="19632"/>
                    <a:pt x="2815" y="12836"/>
                    <a:pt x="7826" y="7826"/>
                  </a:cubicBezTo>
                  <a:cubicBezTo>
                    <a:pt x="12836" y="2815"/>
                    <a:pt x="19632" y="0"/>
                    <a:pt x="26718" y="0"/>
                  </a:cubicBezTo>
                  <a:close/>
                </a:path>
              </a:pathLst>
            </a:custGeom>
            <a:solidFill>
              <a:srgbClr val="1C88CF"/>
            </a:solidFill>
          </p:spPr>
          <p:txBody>
            <a:bodyPr/>
            <a:lstStyle/>
            <a:p>
              <a:endParaRPr lang="en-US"/>
            </a:p>
          </p:txBody>
        </p:sp>
        <p:sp>
          <p:nvSpPr>
            <p:cNvPr id="26" name="TextBox 26"/>
            <p:cNvSpPr txBox="1"/>
            <p:nvPr/>
          </p:nvSpPr>
          <p:spPr>
            <a:xfrm>
              <a:off x="0" y="-28575"/>
              <a:ext cx="1034282" cy="306198"/>
            </a:xfrm>
            <a:prstGeom prst="rect">
              <a:avLst/>
            </a:prstGeom>
          </p:spPr>
          <p:txBody>
            <a:bodyPr lIns="254000" tIns="254000" rIns="254000" bIns="254000" rtlCol="0" anchor="ctr"/>
            <a:lstStyle/>
            <a:p>
              <a:pPr algn="ctr">
                <a:lnSpc>
                  <a:spcPts val="2600"/>
                </a:lnSpc>
              </a:pPr>
              <a:r>
                <a:rPr lang="en-US" sz="2000" spc="100" dirty="0">
                  <a:solidFill>
                    <a:srgbClr val="191919"/>
                  </a:solidFill>
                  <a:latin typeface="Aileron Bold"/>
                  <a:ea typeface="Aileron Bold"/>
                  <a:cs typeface="Aileron Bold"/>
                  <a:sym typeface="Aileron Bold"/>
                </a:rPr>
                <a:t>Pressure from self </a:t>
              </a:r>
            </a:p>
          </p:txBody>
        </p:sp>
      </p:grpSp>
      <p:grpSp>
        <p:nvGrpSpPr>
          <p:cNvPr id="27" name="Group 27"/>
          <p:cNvGrpSpPr/>
          <p:nvPr/>
        </p:nvGrpSpPr>
        <p:grpSpPr>
          <a:xfrm>
            <a:off x="6890329" y="2905906"/>
            <a:ext cx="4298547" cy="1166667"/>
            <a:chOff x="0" y="0"/>
            <a:chExt cx="1022894" cy="277623"/>
          </a:xfrm>
        </p:grpSpPr>
        <p:sp>
          <p:nvSpPr>
            <p:cNvPr id="28" name="Freeform 28"/>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29" name="TextBox 29"/>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Negative self-evaluation </a:t>
              </a:r>
            </a:p>
          </p:txBody>
        </p:sp>
      </p:grpSp>
      <p:grpSp>
        <p:nvGrpSpPr>
          <p:cNvPr id="30" name="Group 30"/>
          <p:cNvGrpSpPr/>
          <p:nvPr/>
        </p:nvGrpSpPr>
        <p:grpSpPr>
          <a:xfrm>
            <a:off x="6915325" y="4308664"/>
            <a:ext cx="4291622" cy="1166667"/>
            <a:chOff x="0" y="0"/>
            <a:chExt cx="1021246" cy="277623"/>
          </a:xfrm>
        </p:grpSpPr>
        <p:sp>
          <p:nvSpPr>
            <p:cNvPr id="31" name="Freeform 31"/>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3EDAD8"/>
            </a:solidFill>
          </p:spPr>
          <p:txBody>
            <a:bodyPr/>
            <a:lstStyle/>
            <a:p>
              <a:endParaRPr lang="en-US"/>
            </a:p>
          </p:txBody>
        </p:sp>
        <p:sp>
          <p:nvSpPr>
            <p:cNvPr id="32" name="TextBox 32"/>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Low self esteem as a result of teaching styles</a:t>
              </a:r>
            </a:p>
          </p:txBody>
        </p:sp>
      </p:grpSp>
      <p:grpSp>
        <p:nvGrpSpPr>
          <p:cNvPr id="33" name="Group 33"/>
          <p:cNvGrpSpPr/>
          <p:nvPr/>
        </p:nvGrpSpPr>
        <p:grpSpPr>
          <a:xfrm>
            <a:off x="12701157" y="2905906"/>
            <a:ext cx="4298547" cy="1166667"/>
            <a:chOff x="0" y="0"/>
            <a:chExt cx="1022894" cy="277623"/>
          </a:xfrm>
        </p:grpSpPr>
        <p:sp>
          <p:nvSpPr>
            <p:cNvPr id="34" name="Freeform 34"/>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35" name="TextBox 35"/>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Negative self-evaluation </a:t>
              </a:r>
            </a:p>
          </p:txBody>
        </p:sp>
      </p:grpSp>
      <p:sp>
        <p:nvSpPr>
          <p:cNvPr id="36" name="Freeform 36"/>
          <p:cNvSpPr/>
          <p:nvPr/>
        </p:nvSpPr>
        <p:spPr>
          <a:xfrm>
            <a:off x="1440808" y="5441390"/>
            <a:ext cx="696054" cy="883878"/>
          </a:xfrm>
          <a:custGeom>
            <a:avLst/>
            <a:gdLst/>
            <a:ahLst/>
            <a:cxnLst/>
            <a:rect l="l" t="t" r="r" b="b"/>
            <a:pathLst>
              <a:path w="696054" h="883878">
                <a:moveTo>
                  <a:pt x="0" y="0"/>
                </a:moveTo>
                <a:lnTo>
                  <a:pt x="696054" y="0"/>
                </a:lnTo>
                <a:lnTo>
                  <a:pt x="696054" y="883878"/>
                </a:lnTo>
                <a:lnTo>
                  <a:pt x="0" y="8838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dirty="0"/>
          </a:p>
        </p:txBody>
      </p:sp>
      <p:sp>
        <p:nvSpPr>
          <p:cNvPr id="37" name="TextBox 37"/>
          <p:cNvSpPr txBox="1"/>
          <p:nvPr/>
        </p:nvSpPr>
        <p:spPr>
          <a:xfrm>
            <a:off x="1288296" y="1963800"/>
            <a:ext cx="4250688"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Musical Theatre</a:t>
            </a:r>
          </a:p>
        </p:txBody>
      </p:sp>
      <p:sp>
        <p:nvSpPr>
          <p:cNvPr id="38" name="TextBox 38"/>
          <p:cNvSpPr txBox="1"/>
          <p:nvPr/>
        </p:nvSpPr>
        <p:spPr>
          <a:xfrm>
            <a:off x="6915324" y="1990403"/>
            <a:ext cx="4250687"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Classical</a:t>
            </a:r>
          </a:p>
        </p:txBody>
      </p:sp>
      <p:sp>
        <p:nvSpPr>
          <p:cNvPr id="39" name="TextBox 39"/>
          <p:cNvSpPr txBox="1"/>
          <p:nvPr/>
        </p:nvSpPr>
        <p:spPr>
          <a:xfrm>
            <a:off x="12749018" y="1963800"/>
            <a:ext cx="4250686"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Contemporary</a:t>
            </a:r>
          </a:p>
        </p:txBody>
      </p:sp>
      <p:sp>
        <p:nvSpPr>
          <p:cNvPr id="40" name="TextBox 40"/>
          <p:cNvSpPr txBox="1"/>
          <p:nvPr/>
        </p:nvSpPr>
        <p:spPr>
          <a:xfrm>
            <a:off x="1016037" y="6452236"/>
            <a:ext cx="4298547" cy="2220223"/>
          </a:xfrm>
          <a:prstGeom prst="rect">
            <a:avLst/>
          </a:prstGeom>
        </p:spPr>
        <p:txBody>
          <a:bodyPr lIns="0" tIns="0" rIns="0" bIns="0" rtlCol="0" anchor="t">
            <a:spAutoFit/>
          </a:bodyPr>
          <a:lstStyle/>
          <a:p>
            <a:pPr algn="l">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“I’d be put…with my head of year… [they’d] be like “Why are you like this?”... I was being… told off as if I was…a naughty child” </a:t>
            </a:r>
          </a:p>
          <a:p>
            <a:pPr algn="l">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(Musical theatre).</a:t>
            </a:r>
          </a:p>
        </p:txBody>
      </p:sp>
      <p:sp>
        <p:nvSpPr>
          <p:cNvPr id="41" name="TextBox 41"/>
          <p:cNvSpPr txBox="1"/>
          <p:nvPr/>
        </p:nvSpPr>
        <p:spPr>
          <a:xfrm>
            <a:off x="12395726" y="6357319"/>
            <a:ext cx="4957268" cy="3117905"/>
          </a:xfrm>
          <a:prstGeom prst="rect">
            <a:avLst/>
          </a:prstGeom>
        </p:spPr>
        <p:txBody>
          <a:bodyPr lIns="0" tIns="0" rIns="0" bIns="0" rtlCol="0" anchor="t">
            <a:spAutoFit/>
          </a:bodyPr>
          <a:lstStyle/>
          <a:p>
            <a:pPr algn="r">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“The pressure…that I put on myself, nobody else is putting it on me”</a:t>
            </a:r>
          </a:p>
          <a:p>
            <a:pPr algn="r">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(Contemporary).</a:t>
            </a:r>
          </a:p>
          <a:p>
            <a:pPr algn="r">
              <a:lnSpc>
                <a:spcPts val="3499"/>
              </a:lnSpc>
              <a:spcBef>
                <a:spcPct val="0"/>
              </a:spcBef>
            </a:pPr>
            <a:endParaRPr lang="en-US" sz="2499" dirty="0">
              <a:solidFill>
                <a:srgbClr val="191919"/>
              </a:solidFill>
              <a:latin typeface="Shadows Into Light Two"/>
              <a:ea typeface="Shadows Into Light Two"/>
              <a:cs typeface="Shadows Into Light Two"/>
              <a:sym typeface="Shadows Into Light Two"/>
            </a:endParaRPr>
          </a:p>
          <a:p>
            <a:pPr algn="r">
              <a:lnSpc>
                <a:spcPts val="3499"/>
              </a:lnSpc>
              <a:spcBef>
                <a:spcPct val="0"/>
              </a:spcBef>
            </a:pPr>
            <a:r>
              <a:rPr lang="en-US" sz="1600" dirty="0">
                <a:solidFill>
                  <a:srgbClr val="191919"/>
                </a:solidFill>
                <a:latin typeface="Shadows Into Light Two"/>
                <a:ea typeface="Shadows Into Light Two"/>
                <a:cs typeface="Shadows Into Light Two"/>
                <a:sym typeface="Shadows Into Light Two"/>
              </a:rPr>
              <a:t>“Pressure from self” was the leading cause of MPA according to 66% of music students and 88% of orchestral musicians (Kenny, 2009, as cited in Kenny, 2011, pp. 47-82</a:t>
            </a:r>
            <a:r>
              <a:rPr lang="en-US" sz="2499" dirty="0">
                <a:solidFill>
                  <a:srgbClr val="191919"/>
                </a:solidFill>
                <a:latin typeface="Shadows Into Light Two"/>
                <a:ea typeface="Shadows Into Light Two"/>
                <a:cs typeface="Shadows Into Light Two"/>
                <a:sym typeface="Shadows Into Light Two"/>
              </a:rPr>
              <a:t>).</a:t>
            </a:r>
          </a:p>
        </p:txBody>
      </p:sp>
      <p:sp>
        <p:nvSpPr>
          <p:cNvPr id="42" name="Freeform 42"/>
          <p:cNvSpPr/>
          <p:nvPr/>
        </p:nvSpPr>
        <p:spPr>
          <a:xfrm flipH="1">
            <a:off x="16067136" y="5475331"/>
            <a:ext cx="645297" cy="819425"/>
          </a:xfrm>
          <a:custGeom>
            <a:avLst/>
            <a:gdLst/>
            <a:ahLst/>
            <a:cxnLst/>
            <a:rect l="l" t="t" r="r" b="b"/>
            <a:pathLst>
              <a:path w="645297" h="819425">
                <a:moveTo>
                  <a:pt x="645297" y="0"/>
                </a:moveTo>
                <a:lnTo>
                  <a:pt x="0" y="0"/>
                </a:lnTo>
                <a:lnTo>
                  <a:pt x="0" y="819424"/>
                </a:lnTo>
                <a:lnTo>
                  <a:pt x="645297" y="819424"/>
                </a:lnTo>
                <a:lnTo>
                  <a:pt x="645297"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3" name="TextBox 43"/>
          <p:cNvSpPr txBox="1"/>
          <p:nvPr/>
        </p:nvSpPr>
        <p:spPr>
          <a:xfrm>
            <a:off x="5356905" y="8427542"/>
            <a:ext cx="5999969" cy="863121"/>
          </a:xfrm>
          <a:prstGeom prst="rect">
            <a:avLst/>
          </a:prstGeom>
        </p:spPr>
        <p:txBody>
          <a:bodyPr lIns="0" tIns="0" rIns="0" bIns="0" rtlCol="0" anchor="t">
            <a:spAutoFit/>
          </a:bodyPr>
          <a:lstStyle/>
          <a:p>
            <a:pPr algn="ctr">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“I myself obsess over high notes… I remember being in the notes session like… depressed” (Classical).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4816593" cy="2709333"/>
          </a:xfrm>
        </p:grpSpPr>
        <p:sp>
          <p:nvSpPr>
            <p:cNvPr id="3" name="Freeform 3"/>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3EDAD8"/>
            </a:solidFill>
          </p:spPr>
          <p:txBody>
            <a:bodyPr/>
            <a:lstStyle/>
            <a:p>
              <a:endParaRPr lang="en-US"/>
            </a:p>
          </p:txBody>
        </p:sp>
        <p:sp>
          <p:nvSpPr>
            <p:cNvPr id="4" name="TextBox 4"/>
            <p:cNvSpPr txBox="1"/>
            <p:nvPr/>
          </p:nvSpPr>
          <p:spPr>
            <a:xfrm>
              <a:off x="0" y="-38100"/>
              <a:ext cx="4816593" cy="2747433"/>
            </a:xfrm>
            <a:prstGeom prst="rect">
              <a:avLst/>
            </a:prstGeom>
          </p:spPr>
          <p:txBody>
            <a:bodyPr lIns="50800" tIns="50800" rIns="50800" bIns="50800" rtlCol="0" anchor="ctr"/>
            <a:lstStyle/>
            <a:p>
              <a:pPr algn="ctr">
                <a:lnSpc>
                  <a:spcPts val="2100"/>
                </a:lnSpc>
              </a:pPr>
              <a:endParaRPr/>
            </a:p>
          </p:txBody>
        </p:sp>
      </p:grpSp>
      <p:grpSp>
        <p:nvGrpSpPr>
          <p:cNvPr id="5" name="Group 5"/>
          <p:cNvGrpSpPr/>
          <p:nvPr/>
        </p:nvGrpSpPr>
        <p:grpSpPr>
          <a:xfrm>
            <a:off x="618911" y="571712"/>
            <a:ext cx="17028923" cy="9142836"/>
            <a:chOff x="0" y="0"/>
            <a:chExt cx="4484984" cy="2407990"/>
          </a:xfrm>
        </p:grpSpPr>
        <p:sp>
          <p:nvSpPr>
            <p:cNvPr id="6" name="Freeform 6"/>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7" name="TextBox 7"/>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pSp>
        <p:nvGrpSpPr>
          <p:cNvPr id="8" name="Group 8"/>
          <p:cNvGrpSpPr/>
          <p:nvPr/>
        </p:nvGrpSpPr>
        <p:grpSpPr>
          <a:xfrm>
            <a:off x="1240437" y="3081530"/>
            <a:ext cx="4298547" cy="1166667"/>
            <a:chOff x="0" y="0"/>
            <a:chExt cx="1022894" cy="277623"/>
          </a:xfrm>
        </p:grpSpPr>
        <p:sp>
          <p:nvSpPr>
            <p:cNvPr id="9" name="Freeform 9"/>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10" name="TextBox 10"/>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Negative Social Evaluation</a:t>
              </a:r>
            </a:p>
          </p:txBody>
        </p:sp>
      </p:grpSp>
      <p:grpSp>
        <p:nvGrpSpPr>
          <p:cNvPr id="11" name="Group 11"/>
          <p:cNvGrpSpPr/>
          <p:nvPr/>
        </p:nvGrpSpPr>
        <p:grpSpPr>
          <a:xfrm>
            <a:off x="1229590" y="6024593"/>
            <a:ext cx="4291622" cy="1166667"/>
            <a:chOff x="0" y="0"/>
            <a:chExt cx="1021246" cy="277623"/>
          </a:xfrm>
        </p:grpSpPr>
        <p:sp>
          <p:nvSpPr>
            <p:cNvPr id="12" name="Freeform 12"/>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18AFD6"/>
            </a:solidFill>
          </p:spPr>
          <p:txBody>
            <a:bodyPr/>
            <a:lstStyle/>
            <a:p>
              <a:endParaRPr lang="en-US"/>
            </a:p>
          </p:txBody>
        </p:sp>
        <p:sp>
          <p:nvSpPr>
            <p:cNvPr id="13" name="TextBox 13"/>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Fear of Failure</a:t>
              </a:r>
            </a:p>
          </p:txBody>
        </p:sp>
      </p:grpSp>
      <p:grpSp>
        <p:nvGrpSpPr>
          <p:cNvPr id="14" name="Group 14"/>
          <p:cNvGrpSpPr/>
          <p:nvPr/>
        </p:nvGrpSpPr>
        <p:grpSpPr>
          <a:xfrm>
            <a:off x="0" y="760410"/>
            <a:ext cx="18288000" cy="1289115"/>
            <a:chOff x="0" y="0"/>
            <a:chExt cx="4816593" cy="339520"/>
          </a:xfrm>
        </p:grpSpPr>
        <p:sp>
          <p:nvSpPr>
            <p:cNvPr id="15" name="Freeform 15"/>
            <p:cNvSpPr/>
            <p:nvPr/>
          </p:nvSpPr>
          <p:spPr>
            <a:xfrm>
              <a:off x="0" y="0"/>
              <a:ext cx="4816592" cy="339520"/>
            </a:xfrm>
            <a:custGeom>
              <a:avLst/>
              <a:gdLst/>
              <a:ahLst/>
              <a:cxnLst/>
              <a:rect l="l" t="t" r="r" b="b"/>
              <a:pathLst>
                <a:path w="4816592" h="339520">
                  <a:moveTo>
                    <a:pt x="6350" y="0"/>
                  </a:moveTo>
                  <a:lnTo>
                    <a:pt x="4810242" y="0"/>
                  </a:lnTo>
                  <a:cubicBezTo>
                    <a:pt x="4811926" y="0"/>
                    <a:pt x="4813542" y="669"/>
                    <a:pt x="4814732" y="1860"/>
                  </a:cubicBezTo>
                  <a:cubicBezTo>
                    <a:pt x="4815923" y="3051"/>
                    <a:pt x="4816592" y="4666"/>
                    <a:pt x="4816592" y="6350"/>
                  </a:cubicBezTo>
                  <a:lnTo>
                    <a:pt x="4816592" y="333170"/>
                  </a:lnTo>
                  <a:cubicBezTo>
                    <a:pt x="4816592" y="336677"/>
                    <a:pt x="4813750" y="339520"/>
                    <a:pt x="4810242" y="339520"/>
                  </a:cubicBezTo>
                  <a:lnTo>
                    <a:pt x="6350" y="339520"/>
                  </a:lnTo>
                  <a:cubicBezTo>
                    <a:pt x="4666" y="339520"/>
                    <a:pt x="3051" y="338851"/>
                    <a:pt x="1860" y="337660"/>
                  </a:cubicBezTo>
                  <a:cubicBezTo>
                    <a:pt x="669" y="336469"/>
                    <a:pt x="0" y="334854"/>
                    <a:pt x="0" y="333170"/>
                  </a:cubicBezTo>
                  <a:lnTo>
                    <a:pt x="0" y="6350"/>
                  </a:lnTo>
                  <a:cubicBezTo>
                    <a:pt x="0" y="2843"/>
                    <a:pt x="2843" y="0"/>
                    <a:pt x="6350" y="0"/>
                  </a:cubicBezTo>
                  <a:close/>
                </a:path>
              </a:pathLst>
            </a:custGeom>
            <a:solidFill>
              <a:srgbClr val="000000">
                <a:alpha val="0"/>
              </a:srgbClr>
            </a:solidFill>
          </p:spPr>
          <p:txBody>
            <a:bodyPr/>
            <a:lstStyle/>
            <a:p>
              <a:endParaRPr lang="en-US" dirty="0"/>
            </a:p>
          </p:txBody>
        </p:sp>
        <p:sp>
          <p:nvSpPr>
            <p:cNvPr id="16" name="TextBox 16"/>
            <p:cNvSpPr txBox="1"/>
            <p:nvPr/>
          </p:nvSpPr>
          <p:spPr>
            <a:xfrm>
              <a:off x="0" y="-28575"/>
              <a:ext cx="4816593" cy="368095"/>
            </a:xfrm>
            <a:prstGeom prst="rect">
              <a:avLst/>
            </a:prstGeom>
          </p:spPr>
          <p:txBody>
            <a:bodyPr lIns="254000" tIns="254000" rIns="254000" bIns="254000" rtlCol="0" anchor="ctr"/>
            <a:lstStyle/>
            <a:p>
              <a:pPr algn="ctr">
                <a:lnSpc>
                  <a:spcPts val="3899"/>
                </a:lnSpc>
              </a:pPr>
              <a:r>
                <a:rPr lang="en-US" sz="2999" spc="149">
                  <a:solidFill>
                    <a:srgbClr val="000000"/>
                  </a:solidFill>
                  <a:latin typeface="Aileron Bold"/>
                  <a:ea typeface="Aileron Bold"/>
                  <a:cs typeface="Aileron Bold"/>
                  <a:sym typeface="Aileron Bold"/>
                </a:rPr>
                <a:t>Fear of Social Evaluation</a:t>
              </a:r>
            </a:p>
          </p:txBody>
        </p:sp>
      </p:grpSp>
      <p:grpSp>
        <p:nvGrpSpPr>
          <p:cNvPr id="17" name="Group 17"/>
          <p:cNvGrpSpPr/>
          <p:nvPr/>
        </p:nvGrpSpPr>
        <p:grpSpPr>
          <a:xfrm>
            <a:off x="6904937" y="3081530"/>
            <a:ext cx="4298547" cy="1166667"/>
            <a:chOff x="0" y="0"/>
            <a:chExt cx="1022894" cy="277623"/>
          </a:xfrm>
        </p:grpSpPr>
        <p:sp>
          <p:nvSpPr>
            <p:cNvPr id="18" name="Freeform 18"/>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19" name="TextBox 19"/>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Negative Social Evaluation </a:t>
              </a:r>
            </a:p>
          </p:txBody>
        </p:sp>
      </p:grpSp>
      <p:grpSp>
        <p:nvGrpSpPr>
          <p:cNvPr id="20" name="Group 20"/>
          <p:cNvGrpSpPr/>
          <p:nvPr/>
        </p:nvGrpSpPr>
        <p:grpSpPr>
          <a:xfrm>
            <a:off x="12653299" y="3081530"/>
            <a:ext cx="4298547" cy="1166667"/>
            <a:chOff x="0" y="0"/>
            <a:chExt cx="1022894" cy="277623"/>
          </a:xfrm>
        </p:grpSpPr>
        <p:sp>
          <p:nvSpPr>
            <p:cNvPr id="21" name="Freeform 21"/>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22" name="TextBox 22"/>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Negative Social Evaluation </a:t>
              </a:r>
            </a:p>
          </p:txBody>
        </p:sp>
      </p:grpSp>
      <p:grpSp>
        <p:nvGrpSpPr>
          <p:cNvPr id="23" name="Group 23"/>
          <p:cNvGrpSpPr/>
          <p:nvPr/>
        </p:nvGrpSpPr>
        <p:grpSpPr>
          <a:xfrm>
            <a:off x="1240437" y="4553127"/>
            <a:ext cx="4348538" cy="1166667"/>
            <a:chOff x="0" y="0"/>
            <a:chExt cx="1034790" cy="277623"/>
          </a:xfrm>
        </p:grpSpPr>
        <p:sp>
          <p:nvSpPr>
            <p:cNvPr id="24" name="Freeform 24"/>
            <p:cNvSpPr/>
            <p:nvPr/>
          </p:nvSpPr>
          <p:spPr>
            <a:xfrm>
              <a:off x="0" y="0"/>
              <a:ext cx="1034790" cy="277623"/>
            </a:xfrm>
            <a:custGeom>
              <a:avLst/>
              <a:gdLst/>
              <a:ahLst/>
              <a:cxnLst/>
              <a:rect l="l" t="t" r="r" b="b"/>
              <a:pathLst>
                <a:path w="1034790" h="277623">
                  <a:moveTo>
                    <a:pt x="26705" y="0"/>
                  </a:moveTo>
                  <a:lnTo>
                    <a:pt x="1008084" y="0"/>
                  </a:lnTo>
                  <a:cubicBezTo>
                    <a:pt x="1022833" y="0"/>
                    <a:pt x="1034790" y="11956"/>
                    <a:pt x="1034790" y="26705"/>
                  </a:cubicBezTo>
                  <a:lnTo>
                    <a:pt x="1034790" y="250918"/>
                  </a:lnTo>
                  <a:cubicBezTo>
                    <a:pt x="1034790" y="265667"/>
                    <a:pt x="1022833" y="277623"/>
                    <a:pt x="1008084" y="277623"/>
                  </a:cubicBezTo>
                  <a:lnTo>
                    <a:pt x="26705" y="277623"/>
                  </a:lnTo>
                  <a:cubicBezTo>
                    <a:pt x="11956" y="277623"/>
                    <a:pt x="0" y="265667"/>
                    <a:pt x="0" y="250918"/>
                  </a:cubicBezTo>
                  <a:lnTo>
                    <a:pt x="0" y="26705"/>
                  </a:lnTo>
                  <a:cubicBezTo>
                    <a:pt x="0" y="11956"/>
                    <a:pt x="11956" y="0"/>
                    <a:pt x="26705" y="0"/>
                  </a:cubicBezTo>
                  <a:close/>
                </a:path>
              </a:pathLst>
            </a:custGeom>
            <a:solidFill>
              <a:srgbClr val="3EDAD8"/>
            </a:solidFill>
          </p:spPr>
          <p:txBody>
            <a:bodyPr/>
            <a:lstStyle/>
            <a:p>
              <a:endParaRPr lang="en-US"/>
            </a:p>
          </p:txBody>
        </p:sp>
        <p:sp>
          <p:nvSpPr>
            <p:cNvPr id="25" name="TextBox 25"/>
            <p:cNvSpPr txBox="1"/>
            <p:nvPr/>
          </p:nvSpPr>
          <p:spPr>
            <a:xfrm>
              <a:off x="0" y="-28575"/>
              <a:ext cx="1034790"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Perceived Industry Stigma</a:t>
              </a:r>
            </a:p>
          </p:txBody>
        </p:sp>
      </p:grpSp>
      <p:grpSp>
        <p:nvGrpSpPr>
          <p:cNvPr id="26" name="Group 26"/>
          <p:cNvGrpSpPr/>
          <p:nvPr/>
        </p:nvGrpSpPr>
        <p:grpSpPr>
          <a:xfrm>
            <a:off x="1229590" y="7483688"/>
            <a:ext cx="4346405" cy="1166667"/>
            <a:chOff x="0" y="0"/>
            <a:chExt cx="1034282" cy="277623"/>
          </a:xfrm>
        </p:grpSpPr>
        <p:sp>
          <p:nvSpPr>
            <p:cNvPr id="27" name="Freeform 27"/>
            <p:cNvSpPr/>
            <p:nvPr/>
          </p:nvSpPr>
          <p:spPr>
            <a:xfrm>
              <a:off x="0" y="0"/>
              <a:ext cx="1034282" cy="277623"/>
            </a:xfrm>
            <a:custGeom>
              <a:avLst/>
              <a:gdLst/>
              <a:ahLst/>
              <a:cxnLst/>
              <a:rect l="l" t="t" r="r" b="b"/>
              <a:pathLst>
                <a:path w="1034282" h="277623">
                  <a:moveTo>
                    <a:pt x="26718" y="0"/>
                  </a:moveTo>
                  <a:lnTo>
                    <a:pt x="1007564" y="0"/>
                  </a:lnTo>
                  <a:cubicBezTo>
                    <a:pt x="1014650" y="0"/>
                    <a:pt x="1021446" y="2815"/>
                    <a:pt x="1026457" y="7826"/>
                  </a:cubicBezTo>
                  <a:cubicBezTo>
                    <a:pt x="1031467" y="12836"/>
                    <a:pt x="1034282" y="19632"/>
                    <a:pt x="1034282" y="26718"/>
                  </a:cubicBezTo>
                  <a:lnTo>
                    <a:pt x="1034282" y="250905"/>
                  </a:lnTo>
                  <a:cubicBezTo>
                    <a:pt x="1034282" y="265661"/>
                    <a:pt x="1022320" y="277623"/>
                    <a:pt x="1007564" y="277623"/>
                  </a:cubicBezTo>
                  <a:lnTo>
                    <a:pt x="26718" y="277623"/>
                  </a:lnTo>
                  <a:cubicBezTo>
                    <a:pt x="19632" y="277623"/>
                    <a:pt x="12836" y="274808"/>
                    <a:pt x="7826" y="269797"/>
                  </a:cubicBezTo>
                  <a:cubicBezTo>
                    <a:pt x="2815" y="264787"/>
                    <a:pt x="0" y="257991"/>
                    <a:pt x="0" y="250905"/>
                  </a:cubicBezTo>
                  <a:lnTo>
                    <a:pt x="0" y="26718"/>
                  </a:lnTo>
                  <a:cubicBezTo>
                    <a:pt x="0" y="19632"/>
                    <a:pt x="2815" y="12836"/>
                    <a:pt x="7826" y="7826"/>
                  </a:cubicBezTo>
                  <a:cubicBezTo>
                    <a:pt x="12836" y="2815"/>
                    <a:pt x="19632" y="0"/>
                    <a:pt x="26718" y="0"/>
                  </a:cubicBezTo>
                  <a:close/>
                </a:path>
              </a:pathLst>
            </a:custGeom>
            <a:solidFill>
              <a:srgbClr val="1C88CF"/>
            </a:solidFill>
          </p:spPr>
          <p:txBody>
            <a:bodyPr/>
            <a:lstStyle/>
            <a:p>
              <a:endParaRPr lang="en-US"/>
            </a:p>
          </p:txBody>
        </p:sp>
        <p:sp>
          <p:nvSpPr>
            <p:cNvPr id="28" name="TextBox 28"/>
            <p:cNvSpPr txBox="1"/>
            <p:nvPr/>
          </p:nvSpPr>
          <p:spPr>
            <a:xfrm>
              <a:off x="0" y="-28575"/>
              <a:ext cx="1034282" cy="306198"/>
            </a:xfrm>
            <a:prstGeom prst="rect">
              <a:avLst/>
            </a:prstGeom>
          </p:spPr>
          <p:txBody>
            <a:bodyPr lIns="254000" tIns="254000" rIns="254000" bIns="254000" rtlCol="0" anchor="ctr"/>
            <a:lstStyle/>
            <a:p>
              <a:pPr algn="ctr">
                <a:lnSpc>
                  <a:spcPts val="2600"/>
                </a:lnSpc>
              </a:pPr>
              <a:r>
                <a:rPr lang="en-US" sz="2000" spc="100">
                  <a:solidFill>
                    <a:srgbClr val="191919"/>
                  </a:solidFill>
                  <a:latin typeface="Aileron Bold"/>
                  <a:ea typeface="Aileron Bold"/>
                  <a:cs typeface="Aileron Bold"/>
                  <a:sym typeface="Aileron Bold"/>
                </a:rPr>
                <a:t>Post Event Rumination</a:t>
              </a:r>
            </a:p>
          </p:txBody>
        </p:sp>
      </p:grpSp>
      <p:grpSp>
        <p:nvGrpSpPr>
          <p:cNvPr id="29" name="Group 29"/>
          <p:cNvGrpSpPr/>
          <p:nvPr/>
        </p:nvGrpSpPr>
        <p:grpSpPr>
          <a:xfrm>
            <a:off x="6911862" y="6053168"/>
            <a:ext cx="4291622" cy="1166667"/>
            <a:chOff x="0" y="0"/>
            <a:chExt cx="1021246" cy="277623"/>
          </a:xfrm>
        </p:grpSpPr>
        <p:sp>
          <p:nvSpPr>
            <p:cNvPr id="30" name="Freeform 30"/>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18AFD6"/>
            </a:solidFill>
          </p:spPr>
          <p:txBody>
            <a:bodyPr/>
            <a:lstStyle/>
            <a:p>
              <a:endParaRPr lang="en-US"/>
            </a:p>
          </p:txBody>
        </p:sp>
        <p:sp>
          <p:nvSpPr>
            <p:cNvPr id="31" name="TextBox 31"/>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Fear of Failure</a:t>
              </a:r>
            </a:p>
          </p:txBody>
        </p:sp>
      </p:grpSp>
      <p:grpSp>
        <p:nvGrpSpPr>
          <p:cNvPr id="32" name="Group 32"/>
          <p:cNvGrpSpPr/>
          <p:nvPr/>
        </p:nvGrpSpPr>
        <p:grpSpPr>
          <a:xfrm>
            <a:off x="6911862" y="4553127"/>
            <a:ext cx="4348538" cy="1166667"/>
            <a:chOff x="0" y="0"/>
            <a:chExt cx="1034790" cy="277623"/>
          </a:xfrm>
        </p:grpSpPr>
        <p:sp>
          <p:nvSpPr>
            <p:cNvPr id="33" name="Freeform 33"/>
            <p:cNvSpPr/>
            <p:nvPr/>
          </p:nvSpPr>
          <p:spPr>
            <a:xfrm>
              <a:off x="0" y="0"/>
              <a:ext cx="1034790" cy="277623"/>
            </a:xfrm>
            <a:custGeom>
              <a:avLst/>
              <a:gdLst/>
              <a:ahLst/>
              <a:cxnLst/>
              <a:rect l="l" t="t" r="r" b="b"/>
              <a:pathLst>
                <a:path w="1034790" h="277623">
                  <a:moveTo>
                    <a:pt x="26705" y="0"/>
                  </a:moveTo>
                  <a:lnTo>
                    <a:pt x="1008084" y="0"/>
                  </a:lnTo>
                  <a:cubicBezTo>
                    <a:pt x="1022833" y="0"/>
                    <a:pt x="1034790" y="11956"/>
                    <a:pt x="1034790" y="26705"/>
                  </a:cubicBezTo>
                  <a:lnTo>
                    <a:pt x="1034790" y="250918"/>
                  </a:lnTo>
                  <a:cubicBezTo>
                    <a:pt x="1034790" y="265667"/>
                    <a:pt x="1022833" y="277623"/>
                    <a:pt x="1008084" y="277623"/>
                  </a:cubicBezTo>
                  <a:lnTo>
                    <a:pt x="26705" y="277623"/>
                  </a:lnTo>
                  <a:cubicBezTo>
                    <a:pt x="11956" y="277623"/>
                    <a:pt x="0" y="265667"/>
                    <a:pt x="0" y="250918"/>
                  </a:cubicBezTo>
                  <a:lnTo>
                    <a:pt x="0" y="26705"/>
                  </a:lnTo>
                  <a:cubicBezTo>
                    <a:pt x="0" y="11956"/>
                    <a:pt x="11956" y="0"/>
                    <a:pt x="26705" y="0"/>
                  </a:cubicBezTo>
                  <a:close/>
                </a:path>
              </a:pathLst>
            </a:custGeom>
            <a:solidFill>
              <a:srgbClr val="3EDAD8"/>
            </a:solidFill>
          </p:spPr>
          <p:txBody>
            <a:bodyPr/>
            <a:lstStyle/>
            <a:p>
              <a:endParaRPr lang="en-US"/>
            </a:p>
          </p:txBody>
        </p:sp>
        <p:sp>
          <p:nvSpPr>
            <p:cNvPr id="34" name="TextBox 34"/>
            <p:cNvSpPr txBox="1"/>
            <p:nvPr/>
          </p:nvSpPr>
          <p:spPr>
            <a:xfrm>
              <a:off x="0" y="-28575"/>
              <a:ext cx="1034790"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Perceived Industry Stigma</a:t>
              </a:r>
            </a:p>
          </p:txBody>
        </p:sp>
      </p:grpSp>
      <p:grpSp>
        <p:nvGrpSpPr>
          <p:cNvPr id="35" name="Group 35"/>
          <p:cNvGrpSpPr/>
          <p:nvPr/>
        </p:nvGrpSpPr>
        <p:grpSpPr>
          <a:xfrm>
            <a:off x="12629370" y="4553127"/>
            <a:ext cx="4348538" cy="1166667"/>
            <a:chOff x="0" y="0"/>
            <a:chExt cx="1034790" cy="277623"/>
          </a:xfrm>
        </p:grpSpPr>
        <p:sp>
          <p:nvSpPr>
            <p:cNvPr id="36" name="Freeform 36"/>
            <p:cNvSpPr/>
            <p:nvPr/>
          </p:nvSpPr>
          <p:spPr>
            <a:xfrm>
              <a:off x="0" y="0"/>
              <a:ext cx="1034790" cy="277623"/>
            </a:xfrm>
            <a:custGeom>
              <a:avLst/>
              <a:gdLst/>
              <a:ahLst/>
              <a:cxnLst/>
              <a:rect l="l" t="t" r="r" b="b"/>
              <a:pathLst>
                <a:path w="1034790" h="277623">
                  <a:moveTo>
                    <a:pt x="26705" y="0"/>
                  </a:moveTo>
                  <a:lnTo>
                    <a:pt x="1008084" y="0"/>
                  </a:lnTo>
                  <a:cubicBezTo>
                    <a:pt x="1022833" y="0"/>
                    <a:pt x="1034790" y="11956"/>
                    <a:pt x="1034790" y="26705"/>
                  </a:cubicBezTo>
                  <a:lnTo>
                    <a:pt x="1034790" y="250918"/>
                  </a:lnTo>
                  <a:cubicBezTo>
                    <a:pt x="1034790" y="265667"/>
                    <a:pt x="1022833" y="277623"/>
                    <a:pt x="1008084" y="277623"/>
                  </a:cubicBezTo>
                  <a:lnTo>
                    <a:pt x="26705" y="277623"/>
                  </a:lnTo>
                  <a:cubicBezTo>
                    <a:pt x="11956" y="277623"/>
                    <a:pt x="0" y="265667"/>
                    <a:pt x="0" y="250918"/>
                  </a:cubicBezTo>
                  <a:lnTo>
                    <a:pt x="0" y="26705"/>
                  </a:lnTo>
                  <a:cubicBezTo>
                    <a:pt x="0" y="11956"/>
                    <a:pt x="11956" y="0"/>
                    <a:pt x="26705" y="0"/>
                  </a:cubicBezTo>
                  <a:close/>
                </a:path>
              </a:pathLst>
            </a:custGeom>
            <a:solidFill>
              <a:srgbClr val="3EDAD8"/>
            </a:solidFill>
          </p:spPr>
          <p:txBody>
            <a:bodyPr/>
            <a:lstStyle/>
            <a:p>
              <a:endParaRPr lang="en-US"/>
            </a:p>
          </p:txBody>
        </p:sp>
        <p:sp>
          <p:nvSpPr>
            <p:cNvPr id="37" name="TextBox 37"/>
            <p:cNvSpPr txBox="1"/>
            <p:nvPr/>
          </p:nvSpPr>
          <p:spPr>
            <a:xfrm>
              <a:off x="0" y="-28575"/>
              <a:ext cx="1034790"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Perceived Industry Stigma</a:t>
              </a:r>
            </a:p>
          </p:txBody>
        </p:sp>
      </p:grpSp>
      <p:grpSp>
        <p:nvGrpSpPr>
          <p:cNvPr id="38" name="Group 38"/>
          <p:cNvGrpSpPr/>
          <p:nvPr/>
        </p:nvGrpSpPr>
        <p:grpSpPr>
          <a:xfrm>
            <a:off x="12629370" y="6053168"/>
            <a:ext cx="4346405" cy="1166667"/>
            <a:chOff x="0" y="0"/>
            <a:chExt cx="1034282" cy="277623"/>
          </a:xfrm>
        </p:grpSpPr>
        <p:sp>
          <p:nvSpPr>
            <p:cNvPr id="39" name="Freeform 39"/>
            <p:cNvSpPr/>
            <p:nvPr/>
          </p:nvSpPr>
          <p:spPr>
            <a:xfrm>
              <a:off x="0" y="0"/>
              <a:ext cx="1034282" cy="277623"/>
            </a:xfrm>
            <a:custGeom>
              <a:avLst/>
              <a:gdLst/>
              <a:ahLst/>
              <a:cxnLst/>
              <a:rect l="l" t="t" r="r" b="b"/>
              <a:pathLst>
                <a:path w="1034282" h="277623">
                  <a:moveTo>
                    <a:pt x="26718" y="0"/>
                  </a:moveTo>
                  <a:lnTo>
                    <a:pt x="1007564" y="0"/>
                  </a:lnTo>
                  <a:cubicBezTo>
                    <a:pt x="1014650" y="0"/>
                    <a:pt x="1021446" y="2815"/>
                    <a:pt x="1026457" y="7826"/>
                  </a:cubicBezTo>
                  <a:cubicBezTo>
                    <a:pt x="1031467" y="12836"/>
                    <a:pt x="1034282" y="19632"/>
                    <a:pt x="1034282" y="26718"/>
                  </a:cubicBezTo>
                  <a:lnTo>
                    <a:pt x="1034282" y="250905"/>
                  </a:lnTo>
                  <a:cubicBezTo>
                    <a:pt x="1034282" y="265661"/>
                    <a:pt x="1022320" y="277623"/>
                    <a:pt x="1007564" y="277623"/>
                  </a:cubicBezTo>
                  <a:lnTo>
                    <a:pt x="26718" y="277623"/>
                  </a:lnTo>
                  <a:cubicBezTo>
                    <a:pt x="19632" y="277623"/>
                    <a:pt x="12836" y="274808"/>
                    <a:pt x="7826" y="269797"/>
                  </a:cubicBezTo>
                  <a:cubicBezTo>
                    <a:pt x="2815" y="264787"/>
                    <a:pt x="0" y="257991"/>
                    <a:pt x="0" y="250905"/>
                  </a:cubicBezTo>
                  <a:lnTo>
                    <a:pt x="0" y="26718"/>
                  </a:lnTo>
                  <a:cubicBezTo>
                    <a:pt x="0" y="19632"/>
                    <a:pt x="2815" y="12836"/>
                    <a:pt x="7826" y="7826"/>
                  </a:cubicBezTo>
                  <a:cubicBezTo>
                    <a:pt x="12836" y="2815"/>
                    <a:pt x="19632" y="0"/>
                    <a:pt x="26718" y="0"/>
                  </a:cubicBezTo>
                  <a:close/>
                </a:path>
              </a:pathLst>
            </a:custGeom>
            <a:solidFill>
              <a:srgbClr val="AEDBBC"/>
            </a:solidFill>
          </p:spPr>
          <p:txBody>
            <a:bodyPr/>
            <a:lstStyle/>
            <a:p>
              <a:endParaRPr lang="en-US"/>
            </a:p>
          </p:txBody>
        </p:sp>
        <p:sp>
          <p:nvSpPr>
            <p:cNvPr id="40" name="TextBox 40"/>
            <p:cNvSpPr txBox="1"/>
            <p:nvPr/>
          </p:nvSpPr>
          <p:spPr>
            <a:xfrm>
              <a:off x="0" y="-28575"/>
              <a:ext cx="1034282"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Social Comparison</a:t>
              </a:r>
            </a:p>
          </p:txBody>
        </p:sp>
      </p:grpSp>
      <p:sp>
        <p:nvSpPr>
          <p:cNvPr id="41" name="TextBox 41"/>
          <p:cNvSpPr txBox="1"/>
          <p:nvPr/>
        </p:nvSpPr>
        <p:spPr>
          <a:xfrm>
            <a:off x="1240433" y="1990403"/>
            <a:ext cx="4298547" cy="159017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Musical Theatre</a:t>
            </a:r>
          </a:p>
          <a:p>
            <a:pPr algn="ctr">
              <a:lnSpc>
                <a:spcPts val="6198"/>
              </a:lnSpc>
              <a:spcBef>
                <a:spcPct val="0"/>
              </a:spcBef>
            </a:pPr>
            <a:endParaRPr lang="en-US" sz="4427" dirty="0">
              <a:solidFill>
                <a:srgbClr val="191919"/>
              </a:solidFill>
              <a:latin typeface="Le Petit Cochon"/>
              <a:ea typeface="Le Petit Cochon"/>
              <a:cs typeface="Le Petit Cochon"/>
              <a:sym typeface="Le Petit Cochon"/>
            </a:endParaRPr>
          </a:p>
        </p:txBody>
      </p:sp>
      <p:sp>
        <p:nvSpPr>
          <p:cNvPr id="42" name="TextBox 42"/>
          <p:cNvSpPr txBox="1"/>
          <p:nvPr/>
        </p:nvSpPr>
        <p:spPr>
          <a:xfrm>
            <a:off x="6922616" y="1990403"/>
            <a:ext cx="4280868"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Classical</a:t>
            </a:r>
          </a:p>
        </p:txBody>
      </p:sp>
      <p:sp>
        <p:nvSpPr>
          <p:cNvPr id="43" name="TextBox 43"/>
          <p:cNvSpPr txBox="1"/>
          <p:nvPr/>
        </p:nvSpPr>
        <p:spPr>
          <a:xfrm>
            <a:off x="12653300" y="1990403"/>
            <a:ext cx="4280868"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Contemporary</a:t>
            </a:r>
          </a:p>
        </p:txBody>
      </p:sp>
      <p:sp>
        <p:nvSpPr>
          <p:cNvPr id="44" name="TextBox 44"/>
          <p:cNvSpPr txBox="1"/>
          <p:nvPr/>
        </p:nvSpPr>
        <p:spPr>
          <a:xfrm>
            <a:off x="5588975" y="7977823"/>
            <a:ext cx="11891629" cy="1771382"/>
          </a:xfrm>
          <a:prstGeom prst="rect">
            <a:avLst/>
          </a:prstGeom>
        </p:spPr>
        <p:txBody>
          <a:bodyPr wrap="square" lIns="0" tIns="0" rIns="0" bIns="0" rtlCol="0" anchor="t">
            <a:spAutoFit/>
          </a:bodyPr>
          <a:lstStyle/>
          <a:p>
            <a:pPr algn="r">
              <a:lnSpc>
                <a:spcPts val="3499"/>
              </a:lnSpc>
            </a:pPr>
            <a:r>
              <a:rPr lang="en-US" sz="2200" dirty="0">
                <a:solidFill>
                  <a:srgbClr val="191919"/>
                </a:solidFill>
                <a:latin typeface="Shadows Into Light Two"/>
                <a:ea typeface="Shadows Into Light Two"/>
                <a:cs typeface="Shadows Into Light Two"/>
                <a:sym typeface="Shadows Into Light Two"/>
              </a:rPr>
              <a:t>I was very conscious of having… this performance anxiety… can people tell?” (Musical Theatre).</a:t>
            </a:r>
          </a:p>
          <a:p>
            <a:pPr algn="r">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“I was… afraid to make any kind sound just in case it was… wrong” (Classical).</a:t>
            </a:r>
          </a:p>
          <a:p>
            <a:pPr algn="r">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“What if I let them down?… those kind of worries” (Contemporary).</a:t>
            </a:r>
          </a:p>
          <a:p>
            <a:pPr algn="r">
              <a:lnSpc>
                <a:spcPts val="3499"/>
              </a:lnSpc>
              <a:spcBef>
                <a:spcPct val="0"/>
              </a:spcBef>
            </a:pPr>
            <a:endParaRPr lang="en-US" sz="2499" dirty="0">
              <a:solidFill>
                <a:srgbClr val="191919"/>
              </a:solidFill>
              <a:latin typeface="Shadows Into Light Two"/>
              <a:ea typeface="Shadows Into Light Two"/>
              <a:cs typeface="Shadows Into Light Two"/>
              <a:sym typeface="Shadows Into Light Two"/>
            </a:endParaRPr>
          </a:p>
        </p:txBody>
      </p:sp>
      <p:sp>
        <p:nvSpPr>
          <p:cNvPr id="45" name="TextBox 44">
            <a:extLst>
              <a:ext uri="{FF2B5EF4-FFF2-40B4-BE49-F238E27FC236}">
                <a16:creationId xmlns:a16="http://schemas.microsoft.com/office/drawing/2014/main" id="{162D4D09-3D0B-4134-9833-CE823192315A}"/>
              </a:ext>
            </a:extLst>
          </p:cNvPr>
          <p:cNvSpPr txBox="1"/>
          <p:nvPr/>
        </p:nvSpPr>
        <p:spPr>
          <a:xfrm>
            <a:off x="718616" y="595719"/>
            <a:ext cx="5682183" cy="1771382"/>
          </a:xfrm>
          <a:prstGeom prst="rect">
            <a:avLst/>
          </a:prstGeom>
        </p:spPr>
        <p:txBody>
          <a:bodyPr wrap="square" lIns="0" tIns="0" rIns="0" bIns="0" rtlCol="0" anchor="t">
            <a:spAutoFit/>
          </a:bodyPr>
          <a:lstStyle/>
          <a:p>
            <a:pPr>
              <a:lnSpc>
                <a:spcPts val="3499"/>
              </a:lnSpc>
            </a:pPr>
            <a:r>
              <a:rPr lang="en-US" dirty="0">
                <a:solidFill>
                  <a:srgbClr val="191919"/>
                </a:solidFill>
                <a:latin typeface="Shadows Into Light Two"/>
                <a:ea typeface="Shadows Into Light Two"/>
                <a:cs typeface="Shadows Into Light Two"/>
                <a:sym typeface="Shadows Into Light Two"/>
              </a:rPr>
              <a:t>Some MT performers may avoid treatment due to perceived stigmas surrounding mental health within the industry (James and Shipley, 2022). </a:t>
            </a:r>
          </a:p>
          <a:p>
            <a:pPr algn="r">
              <a:lnSpc>
                <a:spcPts val="3499"/>
              </a:lnSpc>
              <a:spcBef>
                <a:spcPct val="0"/>
              </a:spcBef>
            </a:pPr>
            <a:endParaRPr lang="en-US" sz="2499" dirty="0">
              <a:solidFill>
                <a:srgbClr val="191919"/>
              </a:solidFill>
              <a:latin typeface="Shadows Into Light Two"/>
              <a:ea typeface="Shadows Into Light Two"/>
              <a:cs typeface="Shadows Into Light Two"/>
              <a:sym typeface="Shadows Into Light Tw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4816593" cy="2709333"/>
          </a:xfrm>
        </p:grpSpPr>
        <p:sp>
          <p:nvSpPr>
            <p:cNvPr id="3" name="Freeform 3"/>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18AFD6"/>
            </a:solidFill>
          </p:spPr>
          <p:txBody>
            <a:bodyPr/>
            <a:lstStyle/>
            <a:p>
              <a:endParaRPr lang="en-US"/>
            </a:p>
          </p:txBody>
        </p:sp>
        <p:sp>
          <p:nvSpPr>
            <p:cNvPr id="4" name="TextBox 4"/>
            <p:cNvSpPr txBox="1"/>
            <p:nvPr/>
          </p:nvSpPr>
          <p:spPr>
            <a:xfrm>
              <a:off x="0" y="-38100"/>
              <a:ext cx="4816593" cy="2747433"/>
            </a:xfrm>
            <a:prstGeom prst="rect">
              <a:avLst/>
            </a:prstGeom>
          </p:spPr>
          <p:txBody>
            <a:bodyPr lIns="50800" tIns="50800" rIns="50800" bIns="50800" rtlCol="0" anchor="ctr"/>
            <a:lstStyle/>
            <a:p>
              <a:pPr algn="ctr">
                <a:lnSpc>
                  <a:spcPts val="2100"/>
                </a:lnSpc>
              </a:pPr>
              <a:endParaRPr/>
            </a:p>
          </p:txBody>
        </p:sp>
      </p:grpSp>
      <p:grpSp>
        <p:nvGrpSpPr>
          <p:cNvPr id="5" name="Group 5"/>
          <p:cNvGrpSpPr/>
          <p:nvPr/>
        </p:nvGrpSpPr>
        <p:grpSpPr>
          <a:xfrm>
            <a:off x="546674" y="572082"/>
            <a:ext cx="17028923" cy="9142836"/>
            <a:chOff x="0" y="0"/>
            <a:chExt cx="4484984" cy="2407990"/>
          </a:xfrm>
        </p:grpSpPr>
        <p:sp>
          <p:nvSpPr>
            <p:cNvPr id="6" name="Freeform 6"/>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7" name="TextBox 7"/>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pSp>
        <p:nvGrpSpPr>
          <p:cNvPr id="8" name="Group 8"/>
          <p:cNvGrpSpPr/>
          <p:nvPr/>
        </p:nvGrpSpPr>
        <p:grpSpPr>
          <a:xfrm>
            <a:off x="1240437" y="2883773"/>
            <a:ext cx="4298547" cy="1166667"/>
            <a:chOff x="0" y="0"/>
            <a:chExt cx="1022894" cy="277623"/>
          </a:xfrm>
        </p:grpSpPr>
        <p:sp>
          <p:nvSpPr>
            <p:cNvPr id="9" name="Freeform 9"/>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10" name="TextBox 10"/>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Methods, Tools and Techniques</a:t>
              </a:r>
            </a:p>
          </p:txBody>
        </p:sp>
      </p:grpSp>
      <p:grpSp>
        <p:nvGrpSpPr>
          <p:cNvPr id="11" name="Group 11"/>
          <p:cNvGrpSpPr/>
          <p:nvPr/>
        </p:nvGrpSpPr>
        <p:grpSpPr>
          <a:xfrm>
            <a:off x="1247362" y="4311861"/>
            <a:ext cx="4291622" cy="1166667"/>
            <a:chOff x="0" y="0"/>
            <a:chExt cx="1021246" cy="277623"/>
          </a:xfrm>
        </p:grpSpPr>
        <p:sp>
          <p:nvSpPr>
            <p:cNvPr id="12" name="Freeform 12"/>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3EDAD8"/>
            </a:solidFill>
          </p:spPr>
          <p:txBody>
            <a:bodyPr/>
            <a:lstStyle/>
            <a:p>
              <a:endParaRPr lang="en-US"/>
            </a:p>
          </p:txBody>
        </p:sp>
        <p:sp>
          <p:nvSpPr>
            <p:cNvPr id="13" name="TextBox 13"/>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Suportive Environment</a:t>
              </a:r>
            </a:p>
          </p:txBody>
        </p:sp>
      </p:grpSp>
      <p:grpSp>
        <p:nvGrpSpPr>
          <p:cNvPr id="14" name="Group 14"/>
          <p:cNvGrpSpPr/>
          <p:nvPr/>
        </p:nvGrpSpPr>
        <p:grpSpPr>
          <a:xfrm>
            <a:off x="0" y="760410"/>
            <a:ext cx="18288000" cy="1289115"/>
            <a:chOff x="0" y="0"/>
            <a:chExt cx="4816593" cy="339520"/>
          </a:xfrm>
        </p:grpSpPr>
        <p:sp>
          <p:nvSpPr>
            <p:cNvPr id="15" name="Freeform 15"/>
            <p:cNvSpPr/>
            <p:nvPr/>
          </p:nvSpPr>
          <p:spPr>
            <a:xfrm>
              <a:off x="0" y="0"/>
              <a:ext cx="4816592" cy="339520"/>
            </a:xfrm>
            <a:custGeom>
              <a:avLst/>
              <a:gdLst/>
              <a:ahLst/>
              <a:cxnLst/>
              <a:rect l="l" t="t" r="r" b="b"/>
              <a:pathLst>
                <a:path w="4816592" h="339520">
                  <a:moveTo>
                    <a:pt x="6350" y="0"/>
                  </a:moveTo>
                  <a:lnTo>
                    <a:pt x="4810242" y="0"/>
                  </a:lnTo>
                  <a:cubicBezTo>
                    <a:pt x="4811926" y="0"/>
                    <a:pt x="4813542" y="669"/>
                    <a:pt x="4814732" y="1860"/>
                  </a:cubicBezTo>
                  <a:cubicBezTo>
                    <a:pt x="4815923" y="3051"/>
                    <a:pt x="4816592" y="4666"/>
                    <a:pt x="4816592" y="6350"/>
                  </a:cubicBezTo>
                  <a:lnTo>
                    <a:pt x="4816592" y="333170"/>
                  </a:lnTo>
                  <a:cubicBezTo>
                    <a:pt x="4816592" y="336677"/>
                    <a:pt x="4813750" y="339520"/>
                    <a:pt x="4810242" y="339520"/>
                  </a:cubicBezTo>
                  <a:lnTo>
                    <a:pt x="6350" y="339520"/>
                  </a:lnTo>
                  <a:cubicBezTo>
                    <a:pt x="4666" y="339520"/>
                    <a:pt x="3051" y="338851"/>
                    <a:pt x="1860" y="337660"/>
                  </a:cubicBezTo>
                  <a:cubicBezTo>
                    <a:pt x="669" y="336469"/>
                    <a:pt x="0" y="334854"/>
                    <a:pt x="0" y="333170"/>
                  </a:cubicBezTo>
                  <a:lnTo>
                    <a:pt x="0" y="6350"/>
                  </a:lnTo>
                  <a:cubicBezTo>
                    <a:pt x="0" y="2843"/>
                    <a:pt x="2843" y="0"/>
                    <a:pt x="6350" y="0"/>
                  </a:cubicBezTo>
                  <a:close/>
                </a:path>
              </a:pathLst>
            </a:custGeom>
            <a:solidFill>
              <a:srgbClr val="000000">
                <a:alpha val="0"/>
              </a:srgbClr>
            </a:solidFill>
          </p:spPr>
          <p:txBody>
            <a:bodyPr/>
            <a:lstStyle/>
            <a:p>
              <a:endParaRPr lang="en-US"/>
            </a:p>
          </p:txBody>
        </p:sp>
        <p:sp>
          <p:nvSpPr>
            <p:cNvPr id="16" name="TextBox 16"/>
            <p:cNvSpPr txBox="1"/>
            <p:nvPr/>
          </p:nvSpPr>
          <p:spPr>
            <a:xfrm>
              <a:off x="0" y="-28575"/>
              <a:ext cx="4816593" cy="368095"/>
            </a:xfrm>
            <a:prstGeom prst="rect">
              <a:avLst/>
            </a:prstGeom>
          </p:spPr>
          <p:txBody>
            <a:bodyPr lIns="254000" tIns="254000" rIns="254000" bIns="254000" rtlCol="0" anchor="ctr"/>
            <a:lstStyle/>
            <a:p>
              <a:pPr algn="ctr">
                <a:lnSpc>
                  <a:spcPts val="3899"/>
                </a:lnSpc>
              </a:pPr>
              <a:r>
                <a:rPr lang="en-US" sz="2999" spc="149" dirty="0">
                  <a:solidFill>
                    <a:srgbClr val="000000"/>
                  </a:solidFill>
                  <a:latin typeface="Aileron Bold"/>
                  <a:ea typeface="Aileron Bold"/>
                  <a:cs typeface="Aileron Bold"/>
                  <a:sym typeface="Aileron Bold"/>
                </a:rPr>
                <a:t>Strategies for Mitigating MPA</a:t>
              </a:r>
            </a:p>
          </p:txBody>
        </p:sp>
      </p:grpSp>
      <p:grpSp>
        <p:nvGrpSpPr>
          <p:cNvPr id="17" name="Group 17"/>
          <p:cNvGrpSpPr/>
          <p:nvPr/>
        </p:nvGrpSpPr>
        <p:grpSpPr>
          <a:xfrm>
            <a:off x="6904937" y="2883773"/>
            <a:ext cx="4298547" cy="1166667"/>
            <a:chOff x="0" y="0"/>
            <a:chExt cx="1022894" cy="277623"/>
          </a:xfrm>
        </p:grpSpPr>
        <p:sp>
          <p:nvSpPr>
            <p:cNvPr id="18" name="Freeform 18"/>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19" name="TextBox 19"/>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Methods, Tools and Techniques</a:t>
              </a:r>
            </a:p>
          </p:txBody>
        </p:sp>
      </p:grpSp>
      <p:grpSp>
        <p:nvGrpSpPr>
          <p:cNvPr id="20" name="Group 20"/>
          <p:cNvGrpSpPr/>
          <p:nvPr/>
        </p:nvGrpSpPr>
        <p:grpSpPr>
          <a:xfrm>
            <a:off x="12697695" y="2883773"/>
            <a:ext cx="4298547" cy="1166667"/>
            <a:chOff x="0" y="0"/>
            <a:chExt cx="1022894" cy="277623"/>
          </a:xfrm>
        </p:grpSpPr>
        <p:sp>
          <p:nvSpPr>
            <p:cNvPr id="21" name="Freeform 21"/>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22" name="TextBox 22"/>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dirty="0">
                  <a:solidFill>
                    <a:srgbClr val="000000"/>
                  </a:solidFill>
                  <a:latin typeface="Aileron Bold"/>
                  <a:ea typeface="Aileron Bold"/>
                  <a:cs typeface="Aileron Bold"/>
                  <a:sym typeface="Aileron Bold"/>
                </a:rPr>
                <a:t>Methods, Tools and Techniques</a:t>
              </a:r>
            </a:p>
          </p:txBody>
        </p:sp>
      </p:grpSp>
      <p:sp>
        <p:nvSpPr>
          <p:cNvPr id="23" name="TextBox 23"/>
          <p:cNvSpPr txBox="1"/>
          <p:nvPr/>
        </p:nvSpPr>
        <p:spPr>
          <a:xfrm>
            <a:off x="1240433" y="1990403"/>
            <a:ext cx="4298547"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Musical Theatre</a:t>
            </a:r>
          </a:p>
        </p:txBody>
      </p:sp>
      <p:sp>
        <p:nvSpPr>
          <p:cNvPr id="24" name="TextBox 24"/>
          <p:cNvSpPr txBox="1"/>
          <p:nvPr/>
        </p:nvSpPr>
        <p:spPr>
          <a:xfrm>
            <a:off x="6911862" y="1990403"/>
            <a:ext cx="4291622"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Classical</a:t>
            </a:r>
          </a:p>
        </p:txBody>
      </p:sp>
      <p:sp>
        <p:nvSpPr>
          <p:cNvPr id="25" name="TextBox 25"/>
          <p:cNvSpPr txBox="1"/>
          <p:nvPr/>
        </p:nvSpPr>
        <p:spPr>
          <a:xfrm>
            <a:off x="12697696" y="1963800"/>
            <a:ext cx="4291622"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Contemporary</a:t>
            </a:r>
          </a:p>
        </p:txBody>
      </p:sp>
      <p:grpSp>
        <p:nvGrpSpPr>
          <p:cNvPr id="26" name="Group 26"/>
          <p:cNvGrpSpPr/>
          <p:nvPr/>
        </p:nvGrpSpPr>
        <p:grpSpPr>
          <a:xfrm>
            <a:off x="1247362" y="5735702"/>
            <a:ext cx="4348538" cy="1166667"/>
            <a:chOff x="0" y="0"/>
            <a:chExt cx="1034790" cy="277623"/>
          </a:xfrm>
        </p:grpSpPr>
        <p:sp>
          <p:nvSpPr>
            <p:cNvPr id="27" name="Freeform 27"/>
            <p:cNvSpPr/>
            <p:nvPr/>
          </p:nvSpPr>
          <p:spPr>
            <a:xfrm>
              <a:off x="0" y="0"/>
              <a:ext cx="1034790" cy="277623"/>
            </a:xfrm>
            <a:custGeom>
              <a:avLst/>
              <a:gdLst/>
              <a:ahLst/>
              <a:cxnLst/>
              <a:rect l="l" t="t" r="r" b="b"/>
              <a:pathLst>
                <a:path w="1034790" h="277623">
                  <a:moveTo>
                    <a:pt x="26705" y="0"/>
                  </a:moveTo>
                  <a:lnTo>
                    <a:pt x="1008084" y="0"/>
                  </a:lnTo>
                  <a:cubicBezTo>
                    <a:pt x="1022833" y="0"/>
                    <a:pt x="1034790" y="11956"/>
                    <a:pt x="1034790" y="26705"/>
                  </a:cubicBezTo>
                  <a:lnTo>
                    <a:pt x="1034790" y="250918"/>
                  </a:lnTo>
                  <a:cubicBezTo>
                    <a:pt x="1034790" y="265667"/>
                    <a:pt x="1022833" y="277623"/>
                    <a:pt x="1008084" y="277623"/>
                  </a:cubicBezTo>
                  <a:lnTo>
                    <a:pt x="26705" y="277623"/>
                  </a:lnTo>
                  <a:cubicBezTo>
                    <a:pt x="11956" y="277623"/>
                    <a:pt x="0" y="265667"/>
                    <a:pt x="0" y="250918"/>
                  </a:cubicBezTo>
                  <a:lnTo>
                    <a:pt x="0" y="26705"/>
                  </a:lnTo>
                  <a:cubicBezTo>
                    <a:pt x="0" y="11956"/>
                    <a:pt x="11956" y="0"/>
                    <a:pt x="26705" y="0"/>
                  </a:cubicBezTo>
                  <a:close/>
                </a:path>
              </a:pathLst>
            </a:custGeom>
            <a:solidFill>
              <a:srgbClr val="37C9EF"/>
            </a:solidFill>
          </p:spPr>
          <p:txBody>
            <a:bodyPr/>
            <a:lstStyle/>
            <a:p>
              <a:endParaRPr lang="en-US"/>
            </a:p>
          </p:txBody>
        </p:sp>
        <p:sp>
          <p:nvSpPr>
            <p:cNvPr id="28" name="TextBox 28"/>
            <p:cNvSpPr txBox="1"/>
            <p:nvPr/>
          </p:nvSpPr>
          <p:spPr>
            <a:xfrm>
              <a:off x="0" y="-28575"/>
              <a:ext cx="1034790"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Psychological Treatment</a:t>
              </a:r>
            </a:p>
          </p:txBody>
        </p:sp>
      </p:grpSp>
      <p:grpSp>
        <p:nvGrpSpPr>
          <p:cNvPr id="29" name="Group 29"/>
          <p:cNvGrpSpPr/>
          <p:nvPr/>
        </p:nvGrpSpPr>
        <p:grpSpPr>
          <a:xfrm>
            <a:off x="1219971" y="7159544"/>
            <a:ext cx="4346405" cy="1166667"/>
            <a:chOff x="0" y="0"/>
            <a:chExt cx="1034282" cy="277623"/>
          </a:xfrm>
        </p:grpSpPr>
        <p:sp>
          <p:nvSpPr>
            <p:cNvPr id="30" name="Freeform 30"/>
            <p:cNvSpPr/>
            <p:nvPr/>
          </p:nvSpPr>
          <p:spPr>
            <a:xfrm>
              <a:off x="0" y="0"/>
              <a:ext cx="1034282" cy="277623"/>
            </a:xfrm>
            <a:custGeom>
              <a:avLst/>
              <a:gdLst/>
              <a:ahLst/>
              <a:cxnLst/>
              <a:rect l="l" t="t" r="r" b="b"/>
              <a:pathLst>
                <a:path w="1034282" h="277623">
                  <a:moveTo>
                    <a:pt x="26718" y="0"/>
                  </a:moveTo>
                  <a:lnTo>
                    <a:pt x="1007564" y="0"/>
                  </a:lnTo>
                  <a:cubicBezTo>
                    <a:pt x="1014650" y="0"/>
                    <a:pt x="1021446" y="2815"/>
                    <a:pt x="1026457" y="7826"/>
                  </a:cubicBezTo>
                  <a:cubicBezTo>
                    <a:pt x="1031467" y="12836"/>
                    <a:pt x="1034282" y="19632"/>
                    <a:pt x="1034282" y="26718"/>
                  </a:cubicBezTo>
                  <a:lnTo>
                    <a:pt x="1034282" y="250905"/>
                  </a:lnTo>
                  <a:cubicBezTo>
                    <a:pt x="1034282" y="265661"/>
                    <a:pt x="1022320" y="277623"/>
                    <a:pt x="1007564" y="277623"/>
                  </a:cubicBezTo>
                  <a:lnTo>
                    <a:pt x="26718" y="277623"/>
                  </a:lnTo>
                  <a:cubicBezTo>
                    <a:pt x="19632" y="277623"/>
                    <a:pt x="12836" y="274808"/>
                    <a:pt x="7826" y="269797"/>
                  </a:cubicBezTo>
                  <a:cubicBezTo>
                    <a:pt x="2815" y="264787"/>
                    <a:pt x="0" y="257991"/>
                    <a:pt x="0" y="250905"/>
                  </a:cubicBezTo>
                  <a:lnTo>
                    <a:pt x="0" y="26718"/>
                  </a:lnTo>
                  <a:cubicBezTo>
                    <a:pt x="0" y="19632"/>
                    <a:pt x="2815" y="12836"/>
                    <a:pt x="7826" y="7826"/>
                  </a:cubicBezTo>
                  <a:cubicBezTo>
                    <a:pt x="12836" y="2815"/>
                    <a:pt x="19632" y="0"/>
                    <a:pt x="26718" y="0"/>
                  </a:cubicBezTo>
                  <a:close/>
                </a:path>
              </a:pathLst>
            </a:custGeom>
            <a:solidFill>
              <a:srgbClr val="1C88CF"/>
            </a:solidFill>
          </p:spPr>
          <p:txBody>
            <a:bodyPr/>
            <a:lstStyle/>
            <a:p>
              <a:endParaRPr lang="en-US"/>
            </a:p>
          </p:txBody>
        </p:sp>
        <p:sp>
          <p:nvSpPr>
            <p:cNvPr id="31" name="TextBox 31"/>
            <p:cNvSpPr txBox="1"/>
            <p:nvPr/>
          </p:nvSpPr>
          <p:spPr>
            <a:xfrm>
              <a:off x="0" y="-28575"/>
              <a:ext cx="1034282" cy="306198"/>
            </a:xfrm>
            <a:prstGeom prst="rect">
              <a:avLst/>
            </a:prstGeom>
          </p:spPr>
          <p:txBody>
            <a:bodyPr lIns="254000" tIns="254000" rIns="254000" bIns="254000" rtlCol="0" anchor="ctr"/>
            <a:lstStyle/>
            <a:p>
              <a:pPr algn="ctr">
                <a:lnSpc>
                  <a:spcPts val="2600"/>
                </a:lnSpc>
              </a:pPr>
              <a:r>
                <a:rPr lang="en-US" sz="2000" spc="100">
                  <a:solidFill>
                    <a:srgbClr val="191919"/>
                  </a:solidFill>
                  <a:latin typeface="Aileron Bold"/>
                  <a:ea typeface="Aileron Bold"/>
                  <a:cs typeface="Aileron Bold"/>
                  <a:sym typeface="Aileron Bold"/>
                </a:rPr>
                <a:t>Medication</a:t>
              </a:r>
            </a:p>
          </p:txBody>
        </p:sp>
      </p:grpSp>
      <p:grpSp>
        <p:nvGrpSpPr>
          <p:cNvPr id="32" name="Group 32"/>
          <p:cNvGrpSpPr/>
          <p:nvPr/>
        </p:nvGrpSpPr>
        <p:grpSpPr>
          <a:xfrm>
            <a:off x="6911862" y="4311861"/>
            <a:ext cx="4291622" cy="1166667"/>
            <a:chOff x="0" y="0"/>
            <a:chExt cx="1021246" cy="277623"/>
          </a:xfrm>
        </p:grpSpPr>
        <p:sp>
          <p:nvSpPr>
            <p:cNvPr id="33" name="Freeform 33"/>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3EDAD8"/>
            </a:solidFill>
          </p:spPr>
          <p:txBody>
            <a:bodyPr/>
            <a:lstStyle/>
            <a:p>
              <a:endParaRPr lang="en-US"/>
            </a:p>
          </p:txBody>
        </p:sp>
        <p:sp>
          <p:nvSpPr>
            <p:cNvPr id="34" name="TextBox 34"/>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Suportive Environment</a:t>
              </a:r>
            </a:p>
          </p:txBody>
        </p:sp>
      </p:grpSp>
      <p:grpSp>
        <p:nvGrpSpPr>
          <p:cNvPr id="35" name="Group 35"/>
          <p:cNvGrpSpPr/>
          <p:nvPr/>
        </p:nvGrpSpPr>
        <p:grpSpPr>
          <a:xfrm>
            <a:off x="12704620" y="5735702"/>
            <a:ext cx="4346405" cy="1166667"/>
            <a:chOff x="0" y="0"/>
            <a:chExt cx="1034282" cy="277623"/>
          </a:xfrm>
        </p:grpSpPr>
        <p:sp>
          <p:nvSpPr>
            <p:cNvPr id="36" name="Freeform 36"/>
            <p:cNvSpPr/>
            <p:nvPr/>
          </p:nvSpPr>
          <p:spPr>
            <a:xfrm>
              <a:off x="0" y="0"/>
              <a:ext cx="1034282" cy="277623"/>
            </a:xfrm>
            <a:custGeom>
              <a:avLst/>
              <a:gdLst/>
              <a:ahLst/>
              <a:cxnLst/>
              <a:rect l="l" t="t" r="r" b="b"/>
              <a:pathLst>
                <a:path w="1034282" h="277623">
                  <a:moveTo>
                    <a:pt x="26718" y="0"/>
                  </a:moveTo>
                  <a:lnTo>
                    <a:pt x="1007564" y="0"/>
                  </a:lnTo>
                  <a:cubicBezTo>
                    <a:pt x="1014650" y="0"/>
                    <a:pt x="1021446" y="2815"/>
                    <a:pt x="1026457" y="7826"/>
                  </a:cubicBezTo>
                  <a:cubicBezTo>
                    <a:pt x="1031467" y="12836"/>
                    <a:pt x="1034282" y="19632"/>
                    <a:pt x="1034282" y="26718"/>
                  </a:cubicBezTo>
                  <a:lnTo>
                    <a:pt x="1034282" y="250905"/>
                  </a:lnTo>
                  <a:cubicBezTo>
                    <a:pt x="1034282" y="265661"/>
                    <a:pt x="1022320" y="277623"/>
                    <a:pt x="1007564" y="277623"/>
                  </a:cubicBezTo>
                  <a:lnTo>
                    <a:pt x="26718" y="277623"/>
                  </a:lnTo>
                  <a:cubicBezTo>
                    <a:pt x="19632" y="277623"/>
                    <a:pt x="12836" y="274808"/>
                    <a:pt x="7826" y="269797"/>
                  </a:cubicBezTo>
                  <a:cubicBezTo>
                    <a:pt x="2815" y="264787"/>
                    <a:pt x="0" y="257991"/>
                    <a:pt x="0" y="250905"/>
                  </a:cubicBezTo>
                  <a:lnTo>
                    <a:pt x="0" y="26718"/>
                  </a:lnTo>
                  <a:cubicBezTo>
                    <a:pt x="0" y="19632"/>
                    <a:pt x="2815" y="12836"/>
                    <a:pt x="7826" y="7826"/>
                  </a:cubicBezTo>
                  <a:cubicBezTo>
                    <a:pt x="12836" y="2815"/>
                    <a:pt x="19632" y="0"/>
                    <a:pt x="26718" y="0"/>
                  </a:cubicBezTo>
                  <a:close/>
                </a:path>
              </a:pathLst>
            </a:custGeom>
            <a:solidFill>
              <a:srgbClr val="AEDBBC"/>
            </a:solidFill>
          </p:spPr>
          <p:txBody>
            <a:bodyPr/>
            <a:lstStyle/>
            <a:p>
              <a:endParaRPr lang="en-US"/>
            </a:p>
          </p:txBody>
        </p:sp>
        <p:sp>
          <p:nvSpPr>
            <p:cNvPr id="37" name="TextBox 37"/>
            <p:cNvSpPr txBox="1"/>
            <p:nvPr/>
          </p:nvSpPr>
          <p:spPr>
            <a:xfrm>
              <a:off x="0" y="-28575"/>
              <a:ext cx="1034282"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Exploring New Treatments</a:t>
              </a:r>
            </a:p>
          </p:txBody>
        </p:sp>
      </p:grpSp>
      <p:grpSp>
        <p:nvGrpSpPr>
          <p:cNvPr id="38" name="Group 38"/>
          <p:cNvGrpSpPr/>
          <p:nvPr/>
        </p:nvGrpSpPr>
        <p:grpSpPr>
          <a:xfrm>
            <a:off x="12732012" y="4311861"/>
            <a:ext cx="4291622" cy="1166667"/>
            <a:chOff x="0" y="0"/>
            <a:chExt cx="1021246" cy="277623"/>
          </a:xfrm>
        </p:grpSpPr>
        <p:sp>
          <p:nvSpPr>
            <p:cNvPr id="39" name="Freeform 39"/>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3EDAD8"/>
            </a:solidFill>
          </p:spPr>
          <p:txBody>
            <a:bodyPr/>
            <a:lstStyle/>
            <a:p>
              <a:endParaRPr lang="en-US"/>
            </a:p>
          </p:txBody>
        </p:sp>
        <p:sp>
          <p:nvSpPr>
            <p:cNvPr id="40" name="TextBox 40"/>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Suportive Environment</a:t>
              </a:r>
            </a:p>
          </p:txBody>
        </p:sp>
      </p:grpSp>
      <p:sp>
        <p:nvSpPr>
          <p:cNvPr id="41" name="TextBox 41"/>
          <p:cNvSpPr txBox="1"/>
          <p:nvPr/>
        </p:nvSpPr>
        <p:spPr>
          <a:xfrm>
            <a:off x="1004081" y="8535760"/>
            <a:ext cx="4771259" cy="873701"/>
          </a:xfrm>
          <a:prstGeom prst="rect">
            <a:avLst/>
          </a:prstGeom>
        </p:spPr>
        <p:txBody>
          <a:bodyPr lIns="0" tIns="0" rIns="0" bIns="0" rtlCol="0" anchor="t">
            <a:spAutoFit/>
          </a:bodyPr>
          <a:lstStyle/>
          <a:p>
            <a:pPr algn="ctr">
              <a:lnSpc>
                <a:spcPts val="3499"/>
              </a:lnSpc>
              <a:spcBef>
                <a:spcPct val="0"/>
              </a:spcBef>
            </a:pPr>
            <a:r>
              <a:rPr lang="en-US" sz="2499" dirty="0">
                <a:solidFill>
                  <a:srgbClr val="191919"/>
                </a:solidFill>
                <a:latin typeface="Shadows Into Light Two"/>
                <a:ea typeface="Shadows Into Light Two"/>
                <a:cs typeface="Shadows Into Light Two"/>
                <a:sym typeface="Shadows Into Light Two"/>
              </a:rPr>
              <a:t>“I take beta-blockers… it’s affecting my body” (Musical Theatre).</a:t>
            </a:r>
          </a:p>
        </p:txBody>
      </p:sp>
      <p:sp>
        <p:nvSpPr>
          <p:cNvPr id="42" name="TextBox 42"/>
          <p:cNvSpPr txBox="1"/>
          <p:nvPr/>
        </p:nvSpPr>
        <p:spPr>
          <a:xfrm>
            <a:off x="6506876" y="8097611"/>
            <a:ext cx="5069649" cy="1322542"/>
          </a:xfrm>
          <a:prstGeom prst="rect">
            <a:avLst/>
          </a:prstGeom>
        </p:spPr>
        <p:txBody>
          <a:bodyPr lIns="0" tIns="0" rIns="0" bIns="0" rtlCol="0" anchor="t">
            <a:spAutoFit/>
          </a:bodyPr>
          <a:lstStyle/>
          <a:p>
            <a:pPr algn="ctr">
              <a:lnSpc>
                <a:spcPts val="3499"/>
              </a:lnSpc>
              <a:spcBef>
                <a:spcPct val="0"/>
              </a:spcBef>
            </a:pPr>
            <a:r>
              <a:rPr lang="en-US" sz="2499" dirty="0">
                <a:solidFill>
                  <a:srgbClr val="191919"/>
                </a:solidFill>
                <a:latin typeface="Shadows Into Light Two"/>
                <a:ea typeface="Shadows Into Light Two"/>
                <a:cs typeface="Shadows Into Light Two"/>
                <a:sym typeface="Shadows Into Light Two"/>
              </a:rPr>
              <a:t>“I’ve been seeing a therapist…she’s given me quite a few techniques… deep psychological breathing” (Classical).</a:t>
            </a:r>
          </a:p>
        </p:txBody>
      </p:sp>
      <p:grpSp>
        <p:nvGrpSpPr>
          <p:cNvPr id="43" name="Group 43"/>
          <p:cNvGrpSpPr/>
          <p:nvPr/>
        </p:nvGrpSpPr>
        <p:grpSpPr>
          <a:xfrm>
            <a:off x="6911862" y="5735702"/>
            <a:ext cx="4348538" cy="1166667"/>
            <a:chOff x="0" y="0"/>
            <a:chExt cx="1034790" cy="277623"/>
          </a:xfrm>
        </p:grpSpPr>
        <p:sp>
          <p:nvSpPr>
            <p:cNvPr id="44" name="Freeform 44"/>
            <p:cNvSpPr/>
            <p:nvPr/>
          </p:nvSpPr>
          <p:spPr>
            <a:xfrm>
              <a:off x="0" y="0"/>
              <a:ext cx="1034790" cy="277623"/>
            </a:xfrm>
            <a:custGeom>
              <a:avLst/>
              <a:gdLst/>
              <a:ahLst/>
              <a:cxnLst/>
              <a:rect l="l" t="t" r="r" b="b"/>
              <a:pathLst>
                <a:path w="1034790" h="277623">
                  <a:moveTo>
                    <a:pt x="26705" y="0"/>
                  </a:moveTo>
                  <a:lnTo>
                    <a:pt x="1008084" y="0"/>
                  </a:lnTo>
                  <a:cubicBezTo>
                    <a:pt x="1022833" y="0"/>
                    <a:pt x="1034790" y="11956"/>
                    <a:pt x="1034790" y="26705"/>
                  </a:cubicBezTo>
                  <a:lnTo>
                    <a:pt x="1034790" y="250918"/>
                  </a:lnTo>
                  <a:cubicBezTo>
                    <a:pt x="1034790" y="265667"/>
                    <a:pt x="1022833" y="277623"/>
                    <a:pt x="1008084" y="277623"/>
                  </a:cubicBezTo>
                  <a:lnTo>
                    <a:pt x="26705" y="277623"/>
                  </a:lnTo>
                  <a:cubicBezTo>
                    <a:pt x="11956" y="277623"/>
                    <a:pt x="0" y="265667"/>
                    <a:pt x="0" y="250918"/>
                  </a:cubicBezTo>
                  <a:lnTo>
                    <a:pt x="0" y="26705"/>
                  </a:lnTo>
                  <a:cubicBezTo>
                    <a:pt x="0" y="11956"/>
                    <a:pt x="11956" y="0"/>
                    <a:pt x="26705" y="0"/>
                  </a:cubicBezTo>
                  <a:close/>
                </a:path>
              </a:pathLst>
            </a:custGeom>
            <a:solidFill>
              <a:srgbClr val="37C9EF"/>
            </a:solidFill>
          </p:spPr>
          <p:txBody>
            <a:bodyPr/>
            <a:lstStyle/>
            <a:p>
              <a:endParaRPr lang="en-US"/>
            </a:p>
          </p:txBody>
        </p:sp>
        <p:sp>
          <p:nvSpPr>
            <p:cNvPr id="45" name="TextBox 45"/>
            <p:cNvSpPr txBox="1"/>
            <p:nvPr/>
          </p:nvSpPr>
          <p:spPr>
            <a:xfrm>
              <a:off x="0" y="-28575"/>
              <a:ext cx="1034790"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Psychological Treatment</a:t>
              </a:r>
            </a:p>
          </p:txBody>
        </p:sp>
      </p:grpSp>
      <p:sp>
        <p:nvSpPr>
          <p:cNvPr id="46" name="TextBox 46"/>
          <p:cNvSpPr txBox="1"/>
          <p:nvPr/>
        </p:nvSpPr>
        <p:spPr>
          <a:xfrm>
            <a:off x="12381781" y="8278585"/>
            <a:ext cx="4930376" cy="1322542"/>
          </a:xfrm>
          <a:prstGeom prst="rect">
            <a:avLst/>
          </a:prstGeom>
        </p:spPr>
        <p:txBody>
          <a:bodyPr lIns="0" tIns="0" rIns="0" bIns="0" rtlCol="0" anchor="t">
            <a:spAutoFit/>
          </a:bodyPr>
          <a:lstStyle/>
          <a:p>
            <a:pPr algn="ctr">
              <a:lnSpc>
                <a:spcPts val="3499"/>
              </a:lnSpc>
              <a:spcBef>
                <a:spcPct val="0"/>
              </a:spcBef>
            </a:pPr>
            <a:r>
              <a:rPr lang="en-US" sz="2499" dirty="0">
                <a:solidFill>
                  <a:srgbClr val="191919"/>
                </a:solidFill>
                <a:latin typeface="Shadows Into Light Two"/>
                <a:ea typeface="Shadows Into Light Two"/>
                <a:cs typeface="Shadows Into Light Two"/>
                <a:sym typeface="Shadows Into Light Two"/>
              </a:rPr>
              <a:t>“Sometimes having…a little drink before…calms the nerves” (Contemporary).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4816593" cy="2709333"/>
          </a:xfrm>
        </p:grpSpPr>
        <p:sp>
          <p:nvSpPr>
            <p:cNvPr id="3" name="Freeform 3"/>
            <p:cNvSpPr/>
            <p:nvPr/>
          </p:nvSpPr>
          <p:spPr>
            <a:xfrm>
              <a:off x="0" y="0"/>
              <a:ext cx="4816592" cy="2709333"/>
            </a:xfrm>
            <a:custGeom>
              <a:avLst/>
              <a:gdLst/>
              <a:ahLst/>
              <a:cxnLst/>
              <a:rect l="l" t="t" r="r" b="b"/>
              <a:pathLst>
                <a:path w="4816592" h="2709333">
                  <a:moveTo>
                    <a:pt x="0" y="0"/>
                  </a:moveTo>
                  <a:lnTo>
                    <a:pt x="4816592" y="0"/>
                  </a:lnTo>
                  <a:lnTo>
                    <a:pt x="4816592" y="2709333"/>
                  </a:lnTo>
                  <a:lnTo>
                    <a:pt x="0" y="2709333"/>
                  </a:lnTo>
                  <a:close/>
                </a:path>
              </a:pathLst>
            </a:custGeom>
            <a:solidFill>
              <a:srgbClr val="1C88CF"/>
            </a:solidFill>
          </p:spPr>
          <p:txBody>
            <a:bodyPr/>
            <a:lstStyle/>
            <a:p>
              <a:endParaRPr lang="en-US"/>
            </a:p>
          </p:txBody>
        </p:sp>
        <p:sp>
          <p:nvSpPr>
            <p:cNvPr id="4" name="TextBox 4"/>
            <p:cNvSpPr txBox="1"/>
            <p:nvPr/>
          </p:nvSpPr>
          <p:spPr>
            <a:xfrm>
              <a:off x="0" y="-38100"/>
              <a:ext cx="4816593" cy="2747433"/>
            </a:xfrm>
            <a:prstGeom prst="rect">
              <a:avLst/>
            </a:prstGeom>
          </p:spPr>
          <p:txBody>
            <a:bodyPr lIns="50800" tIns="50800" rIns="50800" bIns="50800" rtlCol="0" anchor="ctr"/>
            <a:lstStyle/>
            <a:p>
              <a:pPr algn="ctr">
                <a:lnSpc>
                  <a:spcPts val="2100"/>
                </a:lnSpc>
              </a:pPr>
              <a:endParaRPr/>
            </a:p>
          </p:txBody>
        </p:sp>
      </p:grpSp>
      <p:grpSp>
        <p:nvGrpSpPr>
          <p:cNvPr id="5" name="Group 5"/>
          <p:cNvGrpSpPr/>
          <p:nvPr/>
        </p:nvGrpSpPr>
        <p:grpSpPr>
          <a:xfrm>
            <a:off x="618911" y="571712"/>
            <a:ext cx="17028923" cy="9142836"/>
            <a:chOff x="0" y="0"/>
            <a:chExt cx="4484984" cy="2407990"/>
          </a:xfrm>
        </p:grpSpPr>
        <p:sp>
          <p:nvSpPr>
            <p:cNvPr id="6" name="Freeform 6"/>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7" name="TextBox 7"/>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3359"/>
                </a:lnSpc>
              </a:pPr>
              <a:endParaRPr/>
            </a:p>
          </p:txBody>
        </p:sp>
      </p:grpSp>
      <p:grpSp>
        <p:nvGrpSpPr>
          <p:cNvPr id="8" name="Group 8"/>
          <p:cNvGrpSpPr/>
          <p:nvPr/>
        </p:nvGrpSpPr>
        <p:grpSpPr>
          <a:xfrm>
            <a:off x="1240437" y="2925928"/>
            <a:ext cx="4298547" cy="1166667"/>
            <a:chOff x="0" y="0"/>
            <a:chExt cx="1022894" cy="277623"/>
          </a:xfrm>
        </p:grpSpPr>
        <p:sp>
          <p:nvSpPr>
            <p:cNvPr id="9" name="Freeform 9"/>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18AFD6"/>
            </a:solidFill>
          </p:spPr>
          <p:txBody>
            <a:bodyPr/>
            <a:lstStyle/>
            <a:p>
              <a:endParaRPr lang="en-US"/>
            </a:p>
          </p:txBody>
        </p:sp>
        <p:sp>
          <p:nvSpPr>
            <p:cNvPr id="10" name="TextBox 10"/>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Intense Workload</a:t>
              </a:r>
            </a:p>
          </p:txBody>
        </p:sp>
      </p:grpSp>
      <p:grpSp>
        <p:nvGrpSpPr>
          <p:cNvPr id="11" name="Group 11"/>
          <p:cNvGrpSpPr/>
          <p:nvPr/>
        </p:nvGrpSpPr>
        <p:grpSpPr>
          <a:xfrm>
            <a:off x="1247362" y="4400146"/>
            <a:ext cx="4291622" cy="1166667"/>
            <a:chOff x="0" y="0"/>
            <a:chExt cx="1021246" cy="277623"/>
          </a:xfrm>
        </p:grpSpPr>
        <p:sp>
          <p:nvSpPr>
            <p:cNvPr id="12" name="Freeform 12"/>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1C88CF"/>
            </a:solidFill>
          </p:spPr>
          <p:txBody>
            <a:bodyPr/>
            <a:lstStyle/>
            <a:p>
              <a:endParaRPr lang="en-US"/>
            </a:p>
          </p:txBody>
        </p:sp>
        <p:sp>
          <p:nvSpPr>
            <p:cNvPr id="13" name="TextBox 13"/>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Industry Pressures</a:t>
              </a:r>
            </a:p>
          </p:txBody>
        </p:sp>
      </p:grpSp>
      <p:grpSp>
        <p:nvGrpSpPr>
          <p:cNvPr id="14" name="Group 14"/>
          <p:cNvGrpSpPr/>
          <p:nvPr/>
        </p:nvGrpSpPr>
        <p:grpSpPr>
          <a:xfrm>
            <a:off x="0" y="760410"/>
            <a:ext cx="18288000" cy="1289115"/>
            <a:chOff x="0" y="0"/>
            <a:chExt cx="4816593" cy="339520"/>
          </a:xfrm>
        </p:grpSpPr>
        <p:sp>
          <p:nvSpPr>
            <p:cNvPr id="15" name="Freeform 15"/>
            <p:cNvSpPr/>
            <p:nvPr/>
          </p:nvSpPr>
          <p:spPr>
            <a:xfrm>
              <a:off x="0" y="0"/>
              <a:ext cx="4816592" cy="339520"/>
            </a:xfrm>
            <a:custGeom>
              <a:avLst/>
              <a:gdLst/>
              <a:ahLst/>
              <a:cxnLst/>
              <a:rect l="l" t="t" r="r" b="b"/>
              <a:pathLst>
                <a:path w="4816592" h="339520">
                  <a:moveTo>
                    <a:pt x="6350" y="0"/>
                  </a:moveTo>
                  <a:lnTo>
                    <a:pt x="4810242" y="0"/>
                  </a:lnTo>
                  <a:cubicBezTo>
                    <a:pt x="4811926" y="0"/>
                    <a:pt x="4813542" y="669"/>
                    <a:pt x="4814732" y="1860"/>
                  </a:cubicBezTo>
                  <a:cubicBezTo>
                    <a:pt x="4815923" y="3051"/>
                    <a:pt x="4816592" y="4666"/>
                    <a:pt x="4816592" y="6350"/>
                  </a:cubicBezTo>
                  <a:lnTo>
                    <a:pt x="4816592" y="333170"/>
                  </a:lnTo>
                  <a:cubicBezTo>
                    <a:pt x="4816592" y="336677"/>
                    <a:pt x="4813750" y="339520"/>
                    <a:pt x="4810242" y="339520"/>
                  </a:cubicBezTo>
                  <a:lnTo>
                    <a:pt x="6350" y="339520"/>
                  </a:lnTo>
                  <a:cubicBezTo>
                    <a:pt x="4666" y="339520"/>
                    <a:pt x="3051" y="338851"/>
                    <a:pt x="1860" y="337660"/>
                  </a:cubicBezTo>
                  <a:cubicBezTo>
                    <a:pt x="669" y="336469"/>
                    <a:pt x="0" y="334854"/>
                    <a:pt x="0" y="333170"/>
                  </a:cubicBezTo>
                  <a:lnTo>
                    <a:pt x="0" y="6350"/>
                  </a:lnTo>
                  <a:cubicBezTo>
                    <a:pt x="0" y="2843"/>
                    <a:pt x="2843" y="0"/>
                    <a:pt x="6350" y="0"/>
                  </a:cubicBezTo>
                  <a:close/>
                </a:path>
              </a:pathLst>
            </a:custGeom>
            <a:solidFill>
              <a:srgbClr val="000000">
                <a:alpha val="0"/>
              </a:srgbClr>
            </a:solidFill>
          </p:spPr>
          <p:txBody>
            <a:bodyPr/>
            <a:lstStyle/>
            <a:p>
              <a:endParaRPr lang="en-US"/>
            </a:p>
          </p:txBody>
        </p:sp>
        <p:sp>
          <p:nvSpPr>
            <p:cNvPr id="16" name="TextBox 16"/>
            <p:cNvSpPr txBox="1"/>
            <p:nvPr/>
          </p:nvSpPr>
          <p:spPr>
            <a:xfrm>
              <a:off x="0" y="-28575"/>
              <a:ext cx="4816593" cy="368095"/>
            </a:xfrm>
            <a:prstGeom prst="rect">
              <a:avLst/>
            </a:prstGeom>
          </p:spPr>
          <p:txBody>
            <a:bodyPr lIns="254000" tIns="254000" rIns="254000" bIns="254000" rtlCol="0" anchor="ctr"/>
            <a:lstStyle/>
            <a:p>
              <a:pPr algn="ctr">
                <a:lnSpc>
                  <a:spcPts val="3899"/>
                </a:lnSpc>
              </a:pPr>
              <a:r>
                <a:rPr lang="en-US" sz="2999" spc="149">
                  <a:solidFill>
                    <a:srgbClr val="000000"/>
                  </a:solidFill>
                  <a:latin typeface="Aileron Bold"/>
                  <a:ea typeface="Aileron Bold"/>
                  <a:cs typeface="Aileron Bold"/>
                  <a:sym typeface="Aileron Bold"/>
                </a:rPr>
                <a:t> Industry Specific Challenges </a:t>
              </a:r>
            </a:p>
          </p:txBody>
        </p:sp>
      </p:grpSp>
      <p:grpSp>
        <p:nvGrpSpPr>
          <p:cNvPr id="17" name="Group 17"/>
          <p:cNvGrpSpPr/>
          <p:nvPr/>
        </p:nvGrpSpPr>
        <p:grpSpPr>
          <a:xfrm>
            <a:off x="6911862" y="2925928"/>
            <a:ext cx="4298547" cy="1166667"/>
            <a:chOff x="0" y="0"/>
            <a:chExt cx="1022894" cy="277623"/>
          </a:xfrm>
        </p:grpSpPr>
        <p:sp>
          <p:nvSpPr>
            <p:cNvPr id="18" name="Freeform 18"/>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19" name="TextBox 19"/>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Environment</a:t>
              </a:r>
            </a:p>
          </p:txBody>
        </p:sp>
      </p:grpSp>
      <p:grpSp>
        <p:nvGrpSpPr>
          <p:cNvPr id="20" name="Group 20"/>
          <p:cNvGrpSpPr/>
          <p:nvPr/>
        </p:nvGrpSpPr>
        <p:grpSpPr>
          <a:xfrm>
            <a:off x="12653299" y="2925928"/>
            <a:ext cx="4298547" cy="1166667"/>
            <a:chOff x="0" y="0"/>
            <a:chExt cx="1022894" cy="277623"/>
          </a:xfrm>
        </p:grpSpPr>
        <p:sp>
          <p:nvSpPr>
            <p:cNvPr id="21" name="Freeform 21"/>
            <p:cNvSpPr/>
            <p:nvPr/>
          </p:nvSpPr>
          <p:spPr>
            <a:xfrm>
              <a:off x="0" y="0"/>
              <a:ext cx="1022894" cy="277623"/>
            </a:xfrm>
            <a:custGeom>
              <a:avLst/>
              <a:gdLst/>
              <a:ahLst/>
              <a:cxnLst/>
              <a:rect l="l" t="t" r="r" b="b"/>
              <a:pathLst>
                <a:path w="1022894" h="277623">
                  <a:moveTo>
                    <a:pt x="27016" y="0"/>
                  </a:moveTo>
                  <a:lnTo>
                    <a:pt x="995878" y="0"/>
                  </a:lnTo>
                  <a:cubicBezTo>
                    <a:pt x="1010798" y="0"/>
                    <a:pt x="1022894" y="12095"/>
                    <a:pt x="1022894" y="27016"/>
                  </a:cubicBezTo>
                  <a:lnTo>
                    <a:pt x="1022894" y="250607"/>
                  </a:lnTo>
                  <a:cubicBezTo>
                    <a:pt x="1022894" y="265528"/>
                    <a:pt x="1010798" y="277623"/>
                    <a:pt x="995878" y="277623"/>
                  </a:cubicBezTo>
                  <a:lnTo>
                    <a:pt x="27016" y="277623"/>
                  </a:lnTo>
                  <a:cubicBezTo>
                    <a:pt x="19851" y="277623"/>
                    <a:pt x="12979" y="274777"/>
                    <a:pt x="7913" y="269710"/>
                  </a:cubicBezTo>
                  <a:cubicBezTo>
                    <a:pt x="2846" y="264644"/>
                    <a:pt x="0" y="257772"/>
                    <a:pt x="0" y="250607"/>
                  </a:cubicBezTo>
                  <a:lnTo>
                    <a:pt x="0" y="27016"/>
                  </a:lnTo>
                  <a:cubicBezTo>
                    <a:pt x="0" y="12095"/>
                    <a:pt x="12095" y="0"/>
                    <a:pt x="27016" y="0"/>
                  </a:cubicBezTo>
                  <a:close/>
                </a:path>
              </a:pathLst>
            </a:custGeom>
            <a:solidFill>
              <a:srgbClr val="86EAE9"/>
            </a:solidFill>
          </p:spPr>
          <p:txBody>
            <a:bodyPr/>
            <a:lstStyle/>
            <a:p>
              <a:endParaRPr lang="en-US"/>
            </a:p>
          </p:txBody>
        </p:sp>
        <p:sp>
          <p:nvSpPr>
            <p:cNvPr id="22" name="TextBox 22"/>
            <p:cNvSpPr txBox="1"/>
            <p:nvPr/>
          </p:nvSpPr>
          <p:spPr>
            <a:xfrm>
              <a:off x="0" y="-28575"/>
              <a:ext cx="1022894"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Environment</a:t>
              </a:r>
            </a:p>
          </p:txBody>
        </p:sp>
      </p:grpSp>
      <p:sp>
        <p:nvSpPr>
          <p:cNvPr id="23" name="TextBox 23"/>
          <p:cNvSpPr txBox="1"/>
          <p:nvPr/>
        </p:nvSpPr>
        <p:spPr>
          <a:xfrm>
            <a:off x="1247359" y="1990403"/>
            <a:ext cx="4290354"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Musical Theatre</a:t>
            </a:r>
          </a:p>
        </p:txBody>
      </p:sp>
      <p:sp>
        <p:nvSpPr>
          <p:cNvPr id="24" name="TextBox 24"/>
          <p:cNvSpPr txBox="1"/>
          <p:nvPr/>
        </p:nvSpPr>
        <p:spPr>
          <a:xfrm>
            <a:off x="6910590" y="1990403"/>
            <a:ext cx="4290353"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Classical</a:t>
            </a:r>
          </a:p>
        </p:txBody>
      </p:sp>
      <p:sp>
        <p:nvSpPr>
          <p:cNvPr id="25" name="TextBox 25"/>
          <p:cNvSpPr txBox="1"/>
          <p:nvPr/>
        </p:nvSpPr>
        <p:spPr>
          <a:xfrm>
            <a:off x="12653299" y="1990403"/>
            <a:ext cx="4290353" cy="795089"/>
          </a:xfrm>
          <a:prstGeom prst="rect">
            <a:avLst/>
          </a:prstGeom>
        </p:spPr>
        <p:txBody>
          <a:bodyPr wrap="square" lIns="0" tIns="0" rIns="0" bIns="0" rtlCol="0" anchor="t">
            <a:spAutoFit/>
          </a:bodyPr>
          <a:lstStyle/>
          <a:p>
            <a:pPr algn="ctr">
              <a:lnSpc>
                <a:spcPts val="6198"/>
              </a:lnSpc>
              <a:spcBef>
                <a:spcPct val="0"/>
              </a:spcBef>
            </a:pPr>
            <a:r>
              <a:rPr lang="en-US" sz="4427" dirty="0">
                <a:solidFill>
                  <a:srgbClr val="191919"/>
                </a:solidFill>
                <a:latin typeface="Le Petit Cochon"/>
                <a:ea typeface="Le Petit Cochon"/>
                <a:cs typeface="Le Petit Cochon"/>
                <a:sym typeface="Le Petit Cochon"/>
              </a:rPr>
              <a:t>Contemporary</a:t>
            </a:r>
          </a:p>
        </p:txBody>
      </p:sp>
      <p:grpSp>
        <p:nvGrpSpPr>
          <p:cNvPr id="26" name="Group 26"/>
          <p:cNvGrpSpPr/>
          <p:nvPr/>
        </p:nvGrpSpPr>
        <p:grpSpPr>
          <a:xfrm>
            <a:off x="6911862" y="4400146"/>
            <a:ext cx="4291622" cy="1166667"/>
            <a:chOff x="0" y="0"/>
            <a:chExt cx="1021246" cy="277623"/>
          </a:xfrm>
        </p:grpSpPr>
        <p:sp>
          <p:nvSpPr>
            <p:cNvPr id="27" name="Freeform 27"/>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3EDAD8"/>
            </a:solidFill>
          </p:spPr>
          <p:txBody>
            <a:bodyPr/>
            <a:lstStyle/>
            <a:p>
              <a:endParaRPr lang="en-US"/>
            </a:p>
          </p:txBody>
        </p:sp>
        <p:sp>
          <p:nvSpPr>
            <p:cNvPr id="28" name="TextBox 28"/>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Vocal Demands</a:t>
              </a:r>
            </a:p>
          </p:txBody>
        </p:sp>
      </p:grpSp>
      <p:grpSp>
        <p:nvGrpSpPr>
          <p:cNvPr id="29" name="Group 29"/>
          <p:cNvGrpSpPr/>
          <p:nvPr/>
        </p:nvGrpSpPr>
        <p:grpSpPr>
          <a:xfrm>
            <a:off x="12653299" y="5871613"/>
            <a:ext cx="4346405" cy="1166667"/>
            <a:chOff x="0" y="0"/>
            <a:chExt cx="1034282" cy="277623"/>
          </a:xfrm>
        </p:grpSpPr>
        <p:sp>
          <p:nvSpPr>
            <p:cNvPr id="30" name="Freeform 30"/>
            <p:cNvSpPr/>
            <p:nvPr/>
          </p:nvSpPr>
          <p:spPr>
            <a:xfrm>
              <a:off x="0" y="0"/>
              <a:ext cx="1034282" cy="277623"/>
            </a:xfrm>
            <a:custGeom>
              <a:avLst/>
              <a:gdLst/>
              <a:ahLst/>
              <a:cxnLst/>
              <a:rect l="l" t="t" r="r" b="b"/>
              <a:pathLst>
                <a:path w="1034282" h="277623">
                  <a:moveTo>
                    <a:pt x="26718" y="0"/>
                  </a:moveTo>
                  <a:lnTo>
                    <a:pt x="1007564" y="0"/>
                  </a:lnTo>
                  <a:cubicBezTo>
                    <a:pt x="1014650" y="0"/>
                    <a:pt x="1021446" y="2815"/>
                    <a:pt x="1026457" y="7826"/>
                  </a:cubicBezTo>
                  <a:cubicBezTo>
                    <a:pt x="1031467" y="12836"/>
                    <a:pt x="1034282" y="19632"/>
                    <a:pt x="1034282" y="26718"/>
                  </a:cubicBezTo>
                  <a:lnTo>
                    <a:pt x="1034282" y="250905"/>
                  </a:lnTo>
                  <a:cubicBezTo>
                    <a:pt x="1034282" y="265661"/>
                    <a:pt x="1022320" y="277623"/>
                    <a:pt x="1007564" y="277623"/>
                  </a:cubicBezTo>
                  <a:lnTo>
                    <a:pt x="26718" y="277623"/>
                  </a:lnTo>
                  <a:cubicBezTo>
                    <a:pt x="19632" y="277623"/>
                    <a:pt x="12836" y="274808"/>
                    <a:pt x="7826" y="269797"/>
                  </a:cubicBezTo>
                  <a:cubicBezTo>
                    <a:pt x="2815" y="264787"/>
                    <a:pt x="0" y="257991"/>
                    <a:pt x="0" y="250905"/>
                  </a:cubicBezTo>
                  <a:lnTo>
                    <a:pt x="0" y="26718"/>
                  </a:lnTo>
                  <a:cubicBezTo>
                    <a:pt x="0" y="19632"/>
                    <a:pt x="2815" y="12836"/>
                    <a:pt x="7826" y="7826"/>
                  </a:cubicBezTo>
                  <a:cubicBezTo>
                    <a:pt x="12836" y="2815"/>
                    <a:pt x="19632" y="0"/>
                    <a:pt x="26718" y="0"/>
                  </a:cubicBezTo>
                  <a:close/>
                </a:path>
              </a:pathLst>
            </a:custGeom>
            <a:solidFill>
              <a:srgbClr val="AEDBBC"/>
            </a:solidFill>
          </p:spPr>
          <p:txBody>
            <a:bodyPr/>
            <a:lstStyle/>
            <a:p>
              <a:endParaRPr lang="en-US"/>
            </a:p>
          </p:txBody>
        </p:sp>
        <p:sp>
          <p:nvSpPr>
            <p:cNvPr id="31" name="TextBox 31"/>
            <p:cNvSpPr txBox="1"/>
            <p:nvPr/>
          </p:nvSpPr>
          <p:spPr>
            <a:xfrm>
              <a:off x="0" y="-28575"/>
              <a:ext cx="1034282"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Roles of the CCM Singer</a:t>
              </a:r>
            </a:p>
          </p:txBody>
        </p:sp>
      </p:grpSp>
      <p:grpSp>
        <p:nvGrpSpPr>
          <p:cNvPr id="32" name="Group 32"/>
          <p:cNvGrpSpPr/>
          <p:nvPr/>
        </p:nvGrpSpPr>
        <p:grpSpPr>
          <a:xfrm>
            <a:off x="12653299" y="4400146"/>
            <a:ext cx="4291622" cy="1166667"/>
            <a:chOff x="0" y="0"/>
            <a:chExt cx="1021246" cy="277623"/>
          </a:xfrm>
        </p:grpSpPr>
        <p:sp>
          <p:nvSpPr>
            <p:cNvPr id="33" name="Freeform 33"/>
            <p:cNvSpPr/>
            <p:nvPr/>
          </p:nvSpPr>
          <p:spPr>
            <a:xfrm>
              <a:off x="0" y="0"/>
              <a:ext cx="1021246" cy="277623"/>
            </a:xfrm>
            <a:custGeom>
              <a:avLst/>
              <a:gdLst/>
              <a:ahLst/>
              <a:cxnLst/>
              <a:rect l="l" t="t" r="r" b="b"/>
              <a:pathLst>
                <a:path w="1021246" h="277623">
                  <a:moveTo>
                    <a:pt x="27059" y="0"/>
                  </a:moveTo>
                  <a:lnTo>
                    <a:pt x="994187" y="0"/>
                  </a:lnTo>
                  <a:cubicBezTo>
                    <a:pt x="1001363" y="0"/>
                    <a:pt x="1008246" y="2851"/>
                    <a:pt x="1013320" y="7926"/>
                  </a:cubicBezTo>
                  <a:cubicBezTo>
                    <a:pt x="1018395" y="13000"/>
                    <a:pt x="1021246" y="19883"/>
                    <a:pt x="1021246" y="27059"/>
                  </a:cubicBezTo>
                  <a:lnTo>
                    <a:pt x="1021246" y="250564"/>
                  </a:lnTo>
                  <a:cubicBezTo>
                    <a:pt x="1021246" y="265508"/>
                    <a:pt x="1009131" y="277623"/>
                    <a:pt x="994187" y="277623"/>
                  </a:cubicBezTo>
                  <a:lnTo>
                    <a:pt x="27059" y="277623"/>
                  </a:lnTo>
                  <a:cubicBezTo>
                    <a:pt x="19883" y="277623"/>
                    <a:pt x="13000" y="274772"/>
                    <a:pt x="7926" y="269698"/>
                  </a:cubicBezTo>
                  <a:cubicBezTo>
                    <a:pt x="2851" y="264623"/>
                    <a:pt x="0" y="257740"/>
                    <a:pt x="0" y="250564"/>
                  </a:cubicBezTo>
                  <a:lnTo>
                    <a:pt x="0" y="27059"/>
                  </a:lnTo>
                  <a:cubicBezTo>
                    <a:pt x="0" y="12115"/>
                    <a:pt x="12115" y="0"/>
                    <a:pt x="27059" y="0"/>
                  </a:cubicBezTo>
                  <a:close/>
                </a:path>
              </a:pathLst>
            </a:custGeom>
            <a:solidFill>
              <a:srgbClr val="3EDAD8"/>
            </a:solidFill>
          </p:spPr>
          <p:txBody>
            <a:bodyPr/>
            <a:lstStyle/>
            <a:p>
              <a:endParaRPr lang="en-US"/>
            </a:p>
          </p:txBody>
        </p:sp>
        <p:sp>
          <p:nvSpPr>
            <p:cNvPr id="34" name="TextBox 34"/>
            <p:cNvSpPr txBox="1"/>
            <p:nvPr/>
          </p:nvSpPr>
          <p:spPr>
            <a:xfrm>
              <a:off x="0" y="-28575"/>
              <a:ext cx="1021246" cy="306198"/>
            </a:xfrm>
            <a:prstGeom prst="rect">
              <a:avLst/>
            </a:prstGeom>
          </p:spPr>
          <p:txBody>
            <a:bodyPr lIns="254000" tIns="254000" rIns="254000" bIns="254000" rtlCol="0" anchor="ctr"/>
            <a:lstStyle/>
            <a:p>
              <a:pPr algn="ctr">
                <a:lnSpc>
                  <a:spcPts val="2600"/>
                </a:lnSpc>
              </a:pPr>
              <a:r>
                <a:rPr lang="en-US" sz="2000" spc="100">
                  <a:solidFill>
                    <a:srgbClr val="000000"/>
                  </a:solidFill>
                  <a:latin typeface="Aileron Bold"/>
                  <a:ea typeface="Aileron Bold"/>
                  <a:cs typeface="Aileron Bold"/>
                  <a:sym typeface="Aileron Bold"/>
                </a:rPr>
                <a:t>Vocal Demands</a:t>
              </a:r>
            </a:p>
          </p:txBody>
        </p:sp>
      </p:grpSp>
      <p:sp>
        <p:nvSpPr>
          <p:cNvPr id="35" name="Freeform 35"/>
          <p:cNvSpPr/>
          <p:nvPr/>
        </p:nvSpPr>
        <p:spPr>
          <a:xfrm rot="5328127">
            <a:off x="4748739" y="4060457"/>
            <a:ext cx="2478684" cy="523622"/>
          </a:xfrm>
          <a:custGeom>
            <a:avLst/>
            <a:gdLst/>
            <a:ahLst/>
            <a:cxnLst/>
            <a:rect l="l" t="t" r="r" b="b"/>
            <a:pathLst>
              <a:path w="2478684" h="523622">
                <a:moveTo>
                  <a:pt x="0" y="0"/>
                </a:moveTo>
                <a:lnTo>
                  <a:pt x="2478685" y="0"/>
                </a:lnTo>
                <a:lnTo>
                  <a:pt x="2478685" y="523622"/>
                </a:lnTo>
                <a:lnTo>
                  <a:pt x="0" y="523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6" name="TextBox 36"/>
          <p:cNvSpPr txBox="1"/>
          <p:nvPr/>
        </p:nvSpPr>
        <p:spPr>
          <a:xfrm>
            <a:off x="12394587" y="7295454"/>
            <a:ext cx="4809046" cy="1760803"/>
          </a:xfrm>
          <a:prstGeom prst="rect">
            <a:avLst/>
          </a:prstGeom>
        </p:spPr>
        <p:txBody>
          <a:bodyPr lIns="0" tIns="0" rIns="0" bIns="0" rtlCol="0" anchor="t">
            <a:spAutoFit/>
          </a:bodyPr>
          <a:lstStyle/>
          <a:p>
            <a:pPr algn="ctr">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“Rhythm and blues numbers…they are really demanding on the voice… I haven’t got the best technique… I’ve never actually been properly trained” (Contemporary).</a:t>
            </a:r>
          </a:p>
        </p:txBody>
      </p:sp>
      <p:sp>
        <p:nvSpPr>
          <p:cNvPr id="37" name="TextBox 37"/>
          <p:cNvSpPr txBox="1"/>
          <p:nvPr/>
        </p:nvSpPr>
        <p:spPr>
          <a:xfrm>
            <a:off x="1239166" y="6231829"/>
            <a:ext cx="4298547" cy="1760803"/>
          </a:xfrm>
          <a:prstGeom prst="rect">
            <a:avLst/>
          </a:prstGeom>
        </p:spPr>
        <p:txBody>
          <a:bodyPr lIns="0" tIns="0" rIns="0" bIns="0" rtlCol="0" anchor="t">
            <a:spAutoFit/>
          </a:bodyPr>
          <a:lstStyle/>
          <a:p>
            <a:pPr algn="ctr">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“We had so much dialogue to learn…we literally didn’t go off stage… and we were constantly changing outfits, it was… a lot” (Musical Theatre).</a:t>
            </a:r>
          </a:p>
        </p:txBody>
      </p:sp>
      <p:sp>
        <p:nvSpPr>
          <p:cNvPr id="38" name="TextBox 38"/>
          <p:cNvSpPr txBox="1"/>
          <p:nvPr/>
        </p:nvSpPr>
        <p:spPr>
          <a:xfrm>
            <a:off x="6707926" y="6146104"/>
            <a:ext cx="4706419" cy="1771382"/>
          </a:xfrm>
          <a:prstGeom prst="rect">
            <a:avLst/>
          </a:prstGeom>
        </p:spPr>
        <p:txBody>
          <a:bodyPr lIns="0" tIns="0" rIns="0" bIns="0" rtlCol="0" anchor="t">
            <a:spAutoFit/>
          </a:bodyPr>
          <a:lstStyle/>
          <a:p>
            <a:pPr algn="ctr">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“We felt like we had to sing flat out from 10am, all day, and you’re- you’re knackered!” </a:t>
            </a:r>
          </a:p>
          <a:p>
            <a:pPr algn="ctr">
              <a:lnSpc>
                <a:spcPts val="3499"/>
              </a:lnSpc>
              <a:spcBef>
                <a:spcPct val="0"/>
              </a:spcBef>
            </a:pPr>
            <a:r>
              <a:rPr lang="en-US" sz="2200" dirty="0">
                <a:solidFill>
                  <a:srgbClr val="191919"/>
                </a:solidFill>
                <a:latin typeface="Shadows Into Light Two"/>
                <a:ea typeface="Shadows Into Light Two"/>
                <a:cs typeface="Shadows Into Light Two"/>
                <a:sym typeface="Shadows Into Light Two"/>
              </a:rPr>
              <a:t>(Classical).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719738"/>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629538" y="572082"/>
            <a:ext cx="17028923" cy="9142836"/>
            <a:chOff x="0" y="0"/>
            <a:chExt cx="4484984" cy="2407990"/>
          </a:xfrm>
        </p:grpSpPr>
        <p:sp>
          <p:nvSpPr>
            <p:cNvPr id="4" name="Freeform 4"/>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5" name="TextBox 5"/>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pSp>
        <p:nvGrpSpPr>
          <p:cNvPr id="6" name="Group 6"/>
          <p:cNvGrpSpPr/>
          <p:nvPr/>
        </p:nvGrpSpPr>
        <p:grpSpPr>
          <a:xfrm>
            <a:off x="2000002" y="858666"/>
            <a:ext cx="14287996" cy="1159261"/>
            <a:chOff x="0" y="0"/>
            <a:chExt cx="19050662" cy="1545681"/>
          </a:xfrm>
        </p:grpSpPr>
        <p:sp>
          <p:nvSpPr>
            <p:cNvPr id="7" name="TextBox 7"/>
            <p:cNvSpPr txBox="1"/>
            <p:nvPr/>
          </p:nvSpPr>
          <p:spPr>
            <a:xfrm>
              <a:off x="0" y="1122771"/>
              <a:ext cx="19050662" cy="422910"/>
            </a:xfrm>
            <a:prstGeom prst="rect">
              <a:avLst/>
            </a:prstGeom>
          </p:spPr>
          <p:txBody>
            <a:bodyPr lIns="0" tIns="0" rIns="0" bIns="0" rtlCol="0" anchor="t">
              <a:spAutoFit/>
            </a:bodyPr>
            <a:lstStyle/>
            <a:p>
              <a:pPr algn="ctr">
                <a:lnSpc>
                  <a:spcPts val="2700"/>
                </a:lnSpc>
              </a:pPr>
              <a:endParaRPr/>
            </a:p>
          </p:txBody>
        </p:sp>
        <p:sp>
          <p:nvSpPr>
            <p:cNvPr id="8" name="TextBox 8"/>
            <p:cNvSpPr txBox="1"/>
            <p:nvPr/>
          </p:nvSpPr>
          <p:spPr>
            <a:xfrm>
              <a:off x="0" y="-9525"/>
              <a:ext cx="19050662" cy="1025525"/>
            </a:xfrm>
            <a:prstGeom prst="rect">
              <a:avLst/>
            </a:prstGeom>
          </p:spPr>
          <p:txBody>
            <a:bodyPr lIns="0" tIns="0" rIns="0" bIns="0" rtlCol="0" anchor="t">
              <a:spAutoFit/>
            </a:bodyPr>
            <a:lstStyle/>
            <a:p>
              <a:pPr algn="ctr">
                <a:lnSpc>
                  <a:spcPts val="6000"/>
                </a:lnSpc>
              </a:pPr>
              <a:r>
                <a:rPr lang="en-US" sz="5000" dirty="0">
                  <a:solidFill>
                    <a:srgbClr val="191919"/>
                  </a:solidFill>
                  <a:latin typeface="Aileron Bold"/>
                  <a:ea typeface="Aileron Bold"/>
                  <a:cs typeface="Aileron Bold"/>
                  <a:sym typeface="Aileron Bold"/>
                </a:rPr>
                <a:t>RECOMMENDATIONS FOR VOICE TEACHERS</a:t>
              </a:r>
            </a:p>
          </p:txBody>
        </p:sp>
      </p:grpSp>
      <p:sp>
        <p:nvSpPr>
          <p:cNvPr id="9" name="TextBox 9"/>
          <p:cNvSpPr txBox="1"/>
          <p:nvPr/>
        </p:nvSpPr>
        <p:spPr>
          <a:xfrm>
            <a:off x="1028700" y="1960776"/>
            <a:ext cx="16421100" cy="9648795"/>
          </a:xfrm>
          <a:prstGeom prst="rect">
            <a:avLst/>
          </a:prstGeom>
        </p:spPr>
        <p:txBody>
          <a:bodyPr wrap="square" lIns="0" tIns="0" rIns="0" bIns="0" rtlCol="0" anchor="t">
            <a:spAutoFit/>
          </a:bodyPr>
          <a:lstStyle/>
          <a:p>
            <a:pPr algn="l">
              <a:lnSpc>
                <a:spcPts val="4199"/>
              </a:lnSpc>
            </a:pPr>
            <a:r>
              <a:rPr lang="en-US" sz="2600" dirty="0">
                <a:solidFill>
                  <a:srgbClr val="191919"/>
                </a:solidFill>
                <a:latin typeface="Aileron"/>
                <a:ea typeface="Aileron"/>
                <a:cs typeface="Aileron"/>
                <a:sym typeface="Aileron"/>
              </a:rPr>
              <a:t>Key Findings for Voice Teachers: </a:t>
            </a:r>
          </a:p>
          <a:p>
            <a:pPr marL="457200" indent="-457200" algn="l">
              <a:lnSpc>
                <a:spcPts val="4199"/>
              </a:lnSpc>
              <a:buFont typeface="Arial" panose="020B0604020202020204" pitchFamily="34" charset="0"/>
              <a:buChar char="•"/>
            </a:pPr>
            <a:r>
              <a:rPr lang="en-US" sz="2600" dirty="0">
                <a:solidFill>
                  <a:srgbClr val="191919"/>
                </a:solidFill>
                <a:latin typeface="Aileron"/>
                <a:ea typeface="Aileron"/>
                <a:cs typeface="Aileron"/>
                <a:sym typeface="Aileron"/>
              </a:rPr>
              <a:t>Each singer in this study had experience in other genres, highlighting the need for cross-discipline awareness. </a:t>
            </a:r>
          </a:p>
          <a:p>
            <a:pPr marL="457200" indent="-457200" algn="l">
              <a:lnSpc>
                <a:spcPts val="4199"/>
              </a:lnSpc>
              <a:buFont typeface="Arial" panose="020B0604020202020204" pitchFamily="34" charset="0"/>
              <a:buChar char="•"/>
            </a:pPr>
            <a:r>
              <a:rPr lang="en-US" sz="2600" dirty="0">
                <a:solidFill>
                  <a:srgbClr val="191919"/>
                </a:solidFill>
                <a:latin typeface="Aileron"/>
                <a:ea typeface="Aileron"/>
                <a:cs typeface="Aileron"/>
                <a:sym typeface="Aileron"/>
              </a:rPr>
              <a:t>The experience of each singer highlighted similarities and unique differences that voice teachers may need to be aware of.</a:t>
            </a:r>
          </a:p>
          <a:p>
            <a:pPr marL="457200" indent="-457200" algn="l">
              <a:lnSpc>
                <a:spcPts val="4199"/>
              </a:lnSpc>
              <a:buFont typeface="Arial" panose="020B0604020202020204" pitchFamily="34" charset="0"/>
              <a:buChar char="•"/>
            </a:pPr>
            <a:r>
              <a:rPr lang="en-US" sz="2600" dirty="0">
                <a:solidFill>
                  <a:srgbClr val="191919"/>
                </a:solidFill>
                <a:latin typeface="Aileron"/>
                <a:ea typeface="Aileron"/>
                <a:cs typeface="Aileron"/>
                <a:sym typeface="Aileron"/>
              </a:rPr>
              <a:t>The musical theatre and classical singers attributed much of their MPA to negative experiences within their professional music training.   </a:t>
            </a:r>
          </a:p>
          <a:p>
            <a:pPr marL="457200" indent="-457200" algn="l">
              <a:lnSpc>
                <a:spcPts val="4199"/>
              </a:lnSpc>
              <a:buFont typeface="Arial" panose="020B0604020202020204" pitchFamily="34" charset="0"/>
              <a:buChar char="•"/>
            </a:pPr>
            <a:endParaRPr lang="en-US" sz="2600" dirty="0">
              <a:solidFill>
                <a:srgbClr val="191919"/>
              </a:solidFill>
              <a:latin typeface="Aileron"/>
              <a:ea typeface="Aileron"/>
              <a:cs typeface="Aileron"/>
              <a:sym typeface="Aileron"/>
            </a:endParaRPr>
          </a:p>
          <a:p>
            <a:pPr algn="l">
              <a:lnSpc>
                <a:spcPts val="4199"/>
              </a:lnSpc>
            </a:pPr>
            <a:r>
              <a:rPr lang="en-US" sz="2600" dirty="0">
                <a:solidFill>
                  <a:srgbClr val="191919"/>
                </a:solidFill>
                <a:latin typeface="Aileron"/>
                <a:ea typeface="Aileron"/>
                <a:cs typeface="Aileron"/>
                <a:sym typeface="Aileron"/>
              </a:rPr>
              <a:t>Literature Recommended Strategies: </a:t>
            </a:r>
          </a:p>
          <a:p>
            <a:pPr marL="457200" indent="-457200" algn="l">
              <a:lnSpc>
                <a:spcPts val="4199"/>
              </a:lnSpc>
              <a:buFont typeface="Arial" panose="020B0604020202020204" pitchFamily="34" charset="0"/>
              <a:buChar char="•"/>
            </a:pPr>
            <a:r>
              <a:rPr lang="en-US" sz="2600" dirty="0">
                <a:solidFill>
                  <a:srgbClr val="191919"/>
                </a:solidFill>
                <a:latin typeface="Aileron"/>
                <a:ea typeface="Aileron"/>
                <a:cs typeface="Aileron"/>
                <a:sym typeface="Aileron"/>
              </a:rPr>
              <a:t>Create a learning environment where creativity and mistakes are celebrated (</a:t>
            </a:r>
            <a:r>
              <a:rPr lang="en-US" sz="2600" dirty="0" err="1">
                <a:solidFill>
                  <a:srgbClr val="191919"/>
                </a:solidFill>
                <a:latin typeface="Aileron"/>
                <a:ea typeface="Aileron"/>
                <a:cs typeface="Aileron"/>
                <a:sym typeface="Aileron"/>
              </a:rPr>
              <a:t>Daubney</a:t>
            </a:r>
            <a:r>
              <a:rPr lang="en-US" sz="2600" dirty="0">
                <a:solidFill>
                  <a:srgbClr val="191919"/>
                </a:solidFill>
                <a:latin typeface="Aileron"/>
                <a:ea typeface="Aileron"/>
                <a:cs typeface="Aileron"/>
                <a:sym typeface="Aileron"/>
              </a:rPr>
              <a:t> and </a:t>
            </a:r>
            <a:r>
              <a:rPr lang="en-US" sz="2600" dirty="0" err="1">
                <a:solidFill>
                  <a:srgbClr val="191919"/>
                </a:solidFill>
                <a:latin typeface="Aileron"/>
                <a:ea typeface="Aileron"/>
                <a:cs typeface="Aileron"/>
                <a:sym typeface="Aileron"/>
              </a:rPr>
              <a:t>Daubney</a:t>
            </a:r>
            <a:r>
              <a:rPr lang="en-US" sz="2600" dirty="0">
                <a:solidFill>
                  <a:srgbClr val="191919"/>
                </a:solidFill>
                <a:latin typeface="Aileron"/>
                <a:ea typeface="Aileron"/>
                <a:cs typeface="Aileron"/>
                <a:sym typeface="Aileron"/>
              </a:rPr>
              <a:t>, 2019).</a:t>
            </a:r>
          </a:p>
          <a:p>
            <a:pPr marL="457200" indent="-457200" algn="l">
              <a:lnSpc>
                <a:spcPts val="4199"/>
              </a:lnSpc>
              <a:buFont typeface="Arial" panose="020B0604020202020204" pitchFamily="34" charset="0"/>
              <a:buChar char="•"/>
            </a:pPr>
            <a:r>
              <a:rPr lang="en-US" sz="2600" dirty="0">
                <a:solidFill>
                  <a:srgbClr val="191919"/>
                </a:solidFill>
                <a:latin typeface="Aileron"/>
                <a:ea typeface="Aileron"/>
                <a:cs typeface="Aileron"/>
                <a:sym typeface="Aileron"/>
              </a:rPr>
              <a:t>Avoid use of belittling or pressure inducing language to motivate students (</a:t>
            </a:r>
            <a:r>
              <a:rPr lang="en-US" sz="2600" dirty="0" err="1">
                <a:solidFill>
                  <a:srgbClr val="191919"/>
                </a:solidFill>
                <a:latin typeface="Aileron"/>
                <a:ea typeface="Aileron"/>
                <a:cs typeface="Aileron"/>
                <a:sym typeface="Aileron"/>
              </a:rPr>
              <a:t>Amoura</a:t>
            </a:r>
            <a:r>
              <a:rPr lang="en-US" sz="2600" dirty="0">
                <a:solidFill>
                  <a:srgbClr val="191919"/>
                </a:solidFill>
                <a:latin typeface="Aileron"/>
                <a:ea typeface="Aileron"/>
                <a:cs typeface="Aileron"/>
                <a:sym typeface="Aileron"/>
              </a:rPr>
              <a:t> et al., 2015; Bartholomew et al., 2018). </a:t>
            </a:r>
          </a:p>
          <a:p>
            <a:pPr marL="457200" indent="-457200" algn="l">
              <a:lnSpc>
                <a:spcPts val="4199"/>
              </a:lnSpc>
              <a:buFont typeface="Arial" panose="020B0604020202020204" pitchFamily="34" charset="0"/>
              <a:buChar char="•"/>
            </a:pPr>
            <a:r>
              <a:rPr lang="en-US" sz="2600" dirty="0">
                <a:solidFill>
                  <a:srgbClr val="191919"/>
                </a:solidFill>
                <a:latin typeface="Aileron"/>
                <a:ea typeface="Aileron"/>
                <a:cs typeface="Aileron"/>
                <a:sym typeface="Aileron"/>
              </a:rPr>
              <a:t>Employers of voice teachers should provide adequate mental health support training (Gulliver et al., 2018). </a:t>
            </a:r>
          </a:p>
          <a:p>
            <a:pPr algn="l">
              <a:lnSpc>
                <a:spcPts val="4199"/>
              </a:lnSpc>
            </a:pPr>
            <a:endParaRPr lang="en-US" sz="2999" dirty="0">
              <a:solidFill>
                <a:srgbClr val="191919"/>
              </a:solidFill>
              <a:latin typeface="Aileron"/>
              <a:ea typeface="Aileron"/>
              <a:cs typeface="Aileron"/>
              <a:sym typeface="Aileron"/>
            </a:endParaRPr>
          </a:p>
          <a:p>
            <a:pPr algn="l">
              <a:lnSpc>
                <a:spcPts val="4199"/>
              </a:lnSpc>
            </a:pPr>
            <a:endParaRPr lang="en-US" sz="2999" dirty="0">
              <a:solidFill>
                <a:srgbClr val="191919"/>
              </a:solidFill>
              <a:latin typeface="Aileron"/>
              <a:ea typeface="Aileron"/>
              <a:cs typeface="Aileron"/>
              <a:sym typeface="Aileron"/>
            </a:endParaRPr>
          </a:p>
          <a:p>
            <a:pPr algn="l">
              <a:lnSpc>
                <a:spcPts val="4199"/>
              </a:lnSpc>
            </a:pPr>
            <a:endParaRPr lang="en-US" sz="2999" dirty="0">
              <a:solidFill>
                <a:srgbClr val="191919"/>
              </a:solidFill>
              <a:latin typeface="Aileron"/>
              <a:ea typeface="Aileron"/>
              <a:cs typeface="Aileron"/>
              <a:sym typeface="Aileron"/>
            </a:endParaRPr>
          </a:p>
          <a:p>
            <a:pPr algn="l">
              <a:lnSpc>
                <a:spcPts val="4199"/>
              </a:lnSpc>
            </a:pPr>
            <a:endParaRPr lang="en-US" sz="2999" dirty="0">
              <a:solidFill>
                <a:srgbClr val="191919"/>
              </a:solidFill>
              <a:latin typeface="Aileron"/>
              <a:ea typeface="Aileron"/>
              <a:cs typeface="Aileron"/>
              <a:sym typeface="Aileron"/>
            </a:endParaRPr>
          </a:p>
          <a:p>
            <a:pPr algn="l">
              <a:lnSpc>
                <a:spcPts val="4199"/>
              </a:lnSpc>
            </a:pPr>
            <a:endParaRPr lang="en-US" sz="2999" dirty="0">
              <a:solidFill>
                <a:srgbClr val="191919"/>
              </a:solidFill>
              <a:latin typeface="Aileron"/>
              <a:ea typeface="Aileron"/>
              <a:cs typeface="Aileron"/>
              <a:sym typeface="Ailero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719738"/>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618911" y="571712"/>
            <a:ext cx="17028923" cy="9142836"/>
            <a:chOff x="0" y="0"/>
            <a:chExt cx="4484984" cy="2407990"/>
          </a:xfrm>
        </p:grpSpPr>
        <p:sp>
          <p:nvSpPr>
            <p:cNvPr id="4" name="Freeform 4"/>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a:p>
          </p:txBody>
        </p:sp>
        <p:sp>
          <p:nvSpPr>
            <p:cNvPr id="5" name="TextBox 5"/>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pSp>
        <p:nvGrpSpPr>
          <p:cNvPr id="6" name="Group 6"/>
          <p:cNvGrpSpPr/>
          <p:nvPr/>
        </p:nvGrpSpPr>
        <p:grpSpPr>
          <a:xfrm>
            <a:off x="2000002" y="858666"/>
            <a:ext cx="14287996" cy="1159261"/>
            <a:chOff x="0" y="0"/>
            <a:chExt cx="19050662" cy="1545681"/>
          </a:xfrm>
        </p:grpSpPr>
        <p:sp>
          <p:nvSpPr>
            <p:cNvPr id="7" name="TextBox 7"/>
            <p:cNvSpPr txBox="1"/>
            <p:nvPr/>
          </p:nvSpPr>
          <p:spPr>
            <a:xfrm>
              <a:off x="0" y="1122771"/>
              <a:ext cx="19050662" cy="422910"/>
            </a:xfrm>
            <a:prstGeom prst="rect">
              <a:avLst/>
            </a:prstGeom>
          </p:spPr>
          <p:txBody>
            <a:bodyPr lIns="0" tIns="0" rIns="0" bIns="0" rtlCol="0" anchor="t">
              <a:spAutoFit/>
            </a:bodyPr>
            <a:lstStyle/>
            <a:p>
              <a:pPr algn="ctr">
                <a:lnSpc>
                  <a:spcPts val="2700"/>
                </a:lnSpc>
              </a:pPr>
              <a:endParaRPr/>
            </a:p>
          </p:txBody>
        </p:sp>
        <p:sp>
          <p:nvSpPr>
            <p:cNvPr id="8" name="TextBox 8"/>
            <p:cNvSpPr txBox="1"/>
            <p:nvPr/>
          </p:nvSpPr>
          <p:spPr>
            <a:xfrm>
              <a:off x="0" y="-9525"/>
              <a:ext cx="19050662" cy="1025525"/>
            </a:xfrm>
            <a:prstGeom prst="rect">
              <a:avLst/>
            </a:prstGeom>
          </p:spPr>
          <p:txBody>
            <a:bodyPr lIns="0" tIns="0" rIns="0" bIns="0" rtlCol="0" anchor="t">
              <a:spAutoFit/>
            </a:bodyPr>
            <a:lstStyle/>
            <a:p>
              <a:pPr algn="ctr">
                <a:lnSpc>
                  <a:spcPts val="6000"/>
                </a:lnSpc>
              </a:pPr>
              <a:r>
                <a:rPr lang="en-US" sz="5000">
                  <a:solidFill>
                    <a:srgbClr val="191919"/>
                  </a:solidFill>
                  <a:latin typeface="Aileron Bold"/>
                  <a:ea typeface="Aileron Bold"/>
                  <a:cs typeface="Aileron Bold"/>
                  <a:sym typeface="Aileron Bold"/>
                </a:rPr>
                <a:t>CONCLUSION</a:t>
              </a:r>
            </a:p>
          </p:txBody>
        </p:sp>
      </p:grpSp>
      <p:sp>
        <p:nvSpPr>
          <p:cNvPr id="9" name="TextBox 9"/>
          <p:cNvSpPr txBox="1"/>
          <p:nvPr/>
        </p:nvSpPr>
        <p:spPr>
          <a:xfrm>
            <a:off x="990600" y="1951251"/>
            <a:ext cx="16268700" cy="6527428"/>
          </a:xfrm>
          <a:prstGeom prst="rect">
            <a:avLst/>
          </a:prstGeom>
        </p:spPr>
        <p:txBody>
          <a:bodyPr wrap="square" lIns="0" tIns="0" rIns="0" bIns="0" rtlCol="0" anchor="t">
            <a:spAutoFit/>
          </a:bodyPr>
          <a:lstStyle/>
          <a:p>
            <a:pPr marL="457200" indent="-457200" algn="l">
              <a:lnSpc>
                <a:spcPts val="4899"/>
              </a:lnSpc>
              <a:buFont typeface="Arial" panose="020B0604020202020204" pitchFamily="34" charset="0"/>
              <a:buChar char="•"/>
            </a:pPr>
            <a:r>
              <a:rPr lang="en-US" sz="3499" dirty="0">
                <a:solidFill>
                  <a:srgbClr val="191919"/>
                </a:solidFill>
                <a:latin typeface="Aileron"/>
                <a:ea typeface="Aileron"/>
                <a:cs typeface="Aileron"/>
                <a:sym typeface="Aileron"/>
              </a:rPr>
              <a:t>This study suggests that there are both similarities and differences in the experiences of MPA within music theatre, classical and contemporary singers. </a:t>
            </a:r>
          </a:p>
          <a:p>
            <a:pPr marL="457200" indent="-457200" algn="l">
              <a:lnSpc>
                <a:spcPts val="4899"/>
              </a:lnSpc>
              <a:buFont typeface="Arial" panose="020B0604020202020204" pitchFamily="34" charset="0"/>
              <a:buChar char="•"/>
            </a:pPr>
            <a:endParaRPr lang="en-US" sz="3499" dirty="0">
              <a:solidFill>
                <a:srgbClr val="191919"/>
              </a:solidFill>
              <a:latin typeface="Aileron"/>
              <a:ea typeface="Aileron"/>
              <a:cs typeface="Aileron"/>
              <a:sym typeface="Aileron"/>
            </a:endParaRPr>
          </a:p>
          <a:p>
            <a:pPr marL="457200" indent="-457200" algn="l">
              <a:lnSpc>
                <a:spcPts val="4899"/>
              </a:lnSpc>
              <a:buFont typeface="Arial" panose="020B0604020202020204" pitchFamily="34" charset="0"/>
              <a:buChar char="•"/>
            </a:pPr>
            <a:r>
              <a:rPr lang="en-US" sz="3499" dirty="0">
                <a:solidFill>
                  <a:srgbClr val="191919"/>
                </a:solidFill>
                <a:latin typeface="Aileron"/>
                <a:ea typeface="Aileron"/>
                <a:cs typeface="Aileron"/>
                <a:sym typeface="Aileron"/>
              </a:rPr>
              <a:t>Key similarities include negative self-evaluation, fear of social evaluation and the requirement of coping strategies. </a:t>
            </a:r>
          </a:p>
          <a:p>
            <a:pPr marL="457200" indent="-457200" algn="l">
              <a:lnSpc>
                <a:spcPts val="4899"/>
              </a:lnSpc>
              <a:buFont typeface="Arial" panose="020B0604020202020204" pitchFamily="34" charset="0"/>
              <a:buChar char="•"/>
            </a:pPr>
            <a:endParaRPr lang="en-US" sz="3499" dirty="0">
              <a:solidFill>
                <a:srgbClr val="191919"/>
              </a:solidFill>
              <a:latin typeface="Aileron"/>
              <a:ea typeface="Aileron"/>
              <a:cs typeface="Aileron"/>
              <a:sym typeface="Aileron"/>
            </a:endParaRPr>
          </a:p>
          <a:p>
            <a:pPr marL="457200" indent="-457200" algn="l">
              <a:lnSpc>
                <a:spcPts val="4899"/>
              </a:lnSpc>
              <a:buFont typeface="Arial" panose="020B0604020202020204" pitchFamily="34" charset="0"/>
              <a:buChar char="•"/>
            </a:pPr>
            <a:r>
              <a:rPr lang="en-US" sz="3499" dirty="0">
                <a:solidFill>
                  <a:srgbClr val="191919"/>
                </a:solidFill>
                <a:latin typeface="Aileron"/>
                <a:ea typeface="Aileron"/>
                <a:cs typeface="Aileron"/>
                <a:sym typeface="Aileron"/>
              </a:rPr>
              <a:t>Differences in experiences are often attributed to unique industry pressures.</a:t>
            </a:r>
          </a:p>
          <a:p>
            <a:pPr algn="l">
              <a:lnSpc>
                <a:spcPts val="4899"/>
              </a:lnSpc>
            </a:pPr>
            <a:endParaRPr lang="en-US" sz="3499" dirty="0">
              <a:solidFill>
                <a:srgbClr val="191919"/>
              </a:solidFill>
              <a:latin typeface="Aileron"/>
              <a:ea typeface="Aileron"/>
              <a:cs typeface="Aileron"/>
              <a:sym typeface="Aileron"/>
            </a:endParaRPr>
          </a:p>
          <a:p>
            <a:pPr marL="457200" indent="-457200" algn="l">
              <a:lnSpc>
                <a:spcPts val="3919"/>
              </a:lnSpc>
              <a:buFont typeface="Arial" panose="020B0604020202020204" pitchFamily="34" charset="0"/>
              <a:buChar char="•"/>
            </a:pPr>
            <a:r>
              <a:rPr lang="en-US" sz="3499" dirty="0">
                <a:solidFill>
                  <a:srgbClr val="191919"/>
                </a:solidFill>
                <a:latin typeface="Aileron"/>
                <a:ea typeface="Aileron"/>
                <a:cs typeface="Aileron"/>
                <a:sym typeface="Aileron"/>
              </a:rPr>
              <a:t>It could be suggested that it is beneficial for voice teachers to have an awareness of the unique pressures of each genres.</a:t>
            </a:r>
          </a:p>
          <a:p>
            <a:pPr algn="l">
              <a:lnSpc>
                <a:spcPts val="3919"/>
              </a:lnSpc>
            </a:pPr>
            <a:endParaRPr lang="en-US" sz="3499" dirty="0">
              <a:solidFill>
                <a:srgbClr val="191919"/>
              </a:solidFill>
              <a:latin typeface="Aileron"/>
              <a:ea typeface="Aileron"/>
              <a:cs typeface="Aileron"/>
              <a:sym typeface="Ailero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143500"/>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618911" y="571712"/>
            <a:ext cx="17028923" cy="9142836"/>
            <a:chOff x="0" y="0"/>
            <a:chExt cx="4484984" cy="2407990"/>
          </a:xfrm>
        </p:grpSpPr>
        <p:sp>
          <p:nvSpPr>
            <p:cNvPr id="4" name="Freeform 4"/>
            <p:cNvSpPr/>
            <p:nvPr/>
          </p:nvSpPr>
          <p:spPr>
            <a:xfrm>
              <a:off x="0" y="0"/>
              <a:ext cx="4484984" cy="2407990"/>
            </a:xfrm>
            <a:custGeom>
              <a:avLst/>
              <a:gdLst/>
              <a:ahLst/>
              <a:cxnLst/>
              <a:rect l="l" t="t" r="r" b="b"/>
              <a:pathLst>
                <a:path w="4484984" h="2407990">
                  <a:moveTo>
                    <a:pt x="0" y="0"/>
                  </a:moveTo>
                  <a:lnTo>
                    <a:pt x="4484984" y="0"/>
                  </a:lnTo>
                  <a:lnTo>
                    <a:pt x="4484984" y="2407990"/>
                  </a:lnTo>
                  <a:lnTo>
                    <a:pt x="0" y="2407990"/>
                  </a:lnTo>
                  <a:close/>
                </a:path>
              </a:pathLst>
            </a:custGeom>
            <a:solidFill>
              <a:srgbClr val="FFFFFF"/>
            </a:solidFill>
          </p:spPr>
          <p:txBody>
            <a:bodyPr/>
            <a:lstStyle/>
            <a:p>
              <a:endParaRPr lang="en-US" dirty="0"/>
            </a:p>
          </p:txBody>
        </p:sp>
        <p:sp>
          <p:nvSpPr>
            <p:cNvPr id="5" name="TextBox 5"/>
            <p:cNvSpPr txBox="1"/>
            <p:nvPr/>
          </p:nvSpPr>
          <p:spPr>
            <a:xfrm>
              <a:off x="0" y="-57150"/>
              <a:ext cx="4484984" cy="2465140"/>
            </a:xfrm>
            <a:prstGeom prst="rect">
              <a:avLst/>
            </a:prstGeom>
          </p:spPr>
          <p:txBody>
            <a:bodyPr lIns="50800" tIns="50800" rIns="50800" bIns="50800" rtlCol="0" anchor="ctr"/>
            <a:lstStyle/>
            <a:p>
              <a:pPr algn="l">
                <a:lnSpc>
                  <a:spcPts val="4199"/>
                </a:lnSpc>
              </a:pPr>
              <a:endParaRPr/>
            </a:p>
            <a:p>
              <a:pPr algn="l">
                <a:lnSpc>
                  <a:spcPts val="3359"/>
                </a:lnSpc>
              </a:pPr>
              <a:endParaRPr/>
            </a:p>
            <a:p>
              <a:pPr algn="l">
                <a:lnSpc>
                  <a:spcPts val="4200"/>
                </a:lnSpc>
              </a:pPr>
              <a:endParaRPr/>
            </a:p>
            <a:p>
              <a:pPr algn="l">
                <a:lnSpc>
                  <a:spcPts val="3359"/>
                </a:lnSpc>
              </a:pPr>
              <a:endParaRPr/>
            </a:p>
          </p:txBody>
        </p:sp>
      </p:grpSp>
      <p:grpSp>
        <p:nvGrpSpPr>
          <p:cNvPr id="6" name="Group 6"/>
          <p:cNvGrpSpPr/>
          <p:nvPr/>
        </p:nvGrpSpPr>
        <p:grpSpPr>
          <a:xfrm>
            <a:off x="2000002" y="851522"/>
            <a:ext cx="14287996" cy="1538883"/>
            <a:chOff x="0" y="-9525"/>
            <a:chExt cx="19050662" cy="2051844"/>
          </a:xfrm>
        </p:grpSpPr>
        <p:sp>
          <p:nvSpPr>
            <p:cNvPr id="7" name="TextBox 7"/>
            <p:cNvSpPr txBox="1"/>
            <p:nvPr/>
          </p:nvSpPr>
          <p:spPr>
            <a:xfrm>
              <a:off x="0" y="1122771"/>
              <a:ext cx="19050662" cy="422910"/>
            </a:xfrm>
            <a:prstGeom prst="rect">
              <a:avLst/>
            </a:prstGeom>
          </p:spPr>
          <p:txBody>
            <a:bodyPr lIns="0" tIns="0" rIns="0" bIns="0" rtlCol="0" anchor="t">
              <a:spAutoFit/>
            </a:bodyPr>
            <a:lstStyle/>
            <a:p>
              <a:pPr algn="ctr">
                <a:lnSpc>
                  <a:spcPts val="2700"/>
                </a:lnSpc>
              </a:pPr>
              <a:endParaRPr/>
            </a:p>
          </p:txBody>
        </p:sp>
        <p:sp>
          <p:nvSpPr>
            <p:cNvPr id="8" name="TextBox 8"/>
            <p:cNvSpPr txBox="1"/>
            <p:nvPr/>
          </p:nvSpPr>
          <p:spPr>
            <a:xfrm>
              <a:off x="0" y="-9525"/>
              <a:ext cx="19050662" cy="2051844"/>
            </a:xfrm>
            <a:prstGeom prst="rect">
              <a:avLst/>
            </a:prstGeom>
          </p:spPr>
          <p:txBody>
            <a:bodyPr lIns="0" tIns="0" rIns="0" bIns="0" rtlCol="0" anchor="t">
              <a:spAutoFit/>
            </a:bodyPr>
            <a:lstStyle/>
            <a:p>
              <a:pPr algn="ctr">
                <a:lnSpc>
                  <a:spcPts val="6000"/>
                </a:lnSpc>
              </a:pPr>
              <a:r>
                <a:rPr lang="en-US" sz="5000" dirty="0">
                  <a:solidFill>
                    <a:srgbClr val="191919"/>
                  </a:solidFill>
                  <a:latin typeface="Aileron Bold"/>
                  <a:ea typeface="Aileron Bold"/>
                  <a:cs typeface="Aileron Bold"/>
                  <a:sym typeface="Aileron Bold"/>
                </a:rPr>
                <a:t>LIMITATIONS &amp; RECOMMENDATIONS FOR FURTHER RESEARCH</a:t>
              </a:r>
            </a:p>
          </p:txBody>
        </p:sp>
      </p:grpSp>
      <p:sp>
        <p:nvSpPr>
          <p:cNvPr id="9" name="TextBox 9"/>
          <p:cNvSpPr txBox="1"/>
          <p:nvPr/>
        </p:nvSpPr>
        <p:spPr>
          <a:xfrm>
            <a:off x="1078969" y="2604291"/>
            <a:ext cx="16130062" cy="7879080"/>
          </a:xfrm>
          <a:prstGeom prst="rect">
            <a:avLst/>
          </a:prstGeom>
        </p:spPr>
        <p:txBody>
          <a:bodyPr lIns="0" tIns="0" rIns="0" bIns="0" rtlCol="0" anchor="t">
            <a:spAutoFit/>
          </a:bodyPr>
          <a:lstStyle/>
          <a:p>
            <a:pPr marL="647692" lvl="1" indent="-323846" algn="l">
              <a:lnSpc>
                <a:spcPts val="4799"/>
              </a:lnSpc>
              <a:buFont typeface="Arial"/>
              <a:buChar char="•"/>
            </a:pPr>
            <a:r>
              <a:rPr lang="en-US" sz="2999" spc="17" dirty="0">
                <a:solidFill>
                  <a:srgbClr val="191919"/>
                </a:solidFill>
                <a:latin typeface="Aileron"/>
                <a:ea typeface="Aileron"/>
                <a:cs typeface="Aileron"/>
                <a:sym typeface="Aileron"/>
              </a:rPr>
              <a:t>In line with an IPA approach, this study is based on a small sample size. Whilst this study may be replicated with a larger population, results may not be </a:t>
            </a:r>
            <a:r>
              <a:rPr lang="en-US" sz="2999" spc="17" dirty="0" err="1">
                <a:solidFill>
                  <a:srgbClr val="191919"/>
                </a:solidFill>
                <a:latin typeface="Aileron"/>
                <a:ea typeface="Aileron"/>
                <a:cs typeface="Aileron"/>
                <a:sym typeface="Aileron"/>
              </a:rPr>
              <a:t>generalisable</a:t>
            </a:r>
            <a:r>
              <a:rPr lang="en-US" sz="2999" spc="17" dirty="0">
                <a:solidFill>
                  <a:srgbClr val="191919"/>
                </a:solidFill>
                <a:latin typeface="Aileron"/>
                <a:ea typeface="Aileron"/>
                <a:cs typeface="Aileron"/>
                <a:sym typeface="Aileron"/>
              </a:rPr>
              <a:t> to a larger sample (Smith, Flowers and Larkin, 2009).</a:t>
            </a:r>
          </a:p>
          <a:p>
            <a:pPr algn="l">
              <a:lnSpc>
                <a:spcPts val="4799"/>
              </a:lnSpc>
            </a:pPr>
            <a:endParaRPr lang="en-US" sz="2999" spc="17" dirty="0">
              <a:solidFill>
                <a:srgbClr val="191919"/>
              </a:solidFill>
              <a:latin typeface="Aileron"/>
              <a:ea typeface="Aileron"/>
              <a:cs typeface="Aileron"/>
              <a:sym typeface="Aileron"/>
            </a:endParaRPr>
          </a:p>
          <a:p>
            <a:pPr marL="647692" lvl="1" indent="-323846" algn="l">
              <a:lnSpc>
                <a:spcPts val="4799"/>
              </a:lnSpc>
              <a:buFont typeface="Arial"/>
              <a:buChar char="•"/>
            </a:pPr>
            <a:r>
              <a:rPr lang="en-US" sz="2999" spc="17" dirty="0">
                <a:solidFill>
                  <a:srgbClr val="191919"/>
                </a:solidFill>
                <a:latin typeface="Aileron"/>
                <a:ea typeface="Aileron"/>
                <a:cs typeface="Aileron"/>
                <a:sym typeface="Aileron"/>
              </a:rPr>
              <a:t>This study may be a useful pilot study from which further research should be explored e.g. through quantitative studies on larger samples. </a:t>
            </a:r>
          </a:p>
          <a:p>
            <a:pPr marL="323846" lvl="1" algn="l">
              <a:lnSpc>
                <a:spcPts val="4799"/>
              </a:lnSpc>
            </a:pPr>
            <a:endParaRPr lang="en-US" sz="2999" spc="17" dirty="0">
              <a:solidFill>
                <a:srgbClr val="191919"/>
              </a:solidFill>
              <a:latin typeface="Aileron"/>
              <a:ea typeface="Aileron"/>
              <a:cs typeface="Aileron"/>
              <a:sym typeface="Aileron"/>
            </a:endParaRPr>
          </a:p>
          <a:p>
            <a:pPr marL="647692" lvl="1" indent="-323846">
              <a:lnSpc>
                <a:spcPts val="4799"/>
              </a:lnSpc>
              <a:buFont typeface="Arial"/>
              <a:buChar char="•"/>
            </a:pPr>
            <a:r>
              <a:rPr lang="en-US" sz="2999" dirty="0">
                <a:solidFill>
                  <a:srgbClr val="191919"/>
                </a:solidFill>
                <a:latin typeface="Aileron"/>
                <a:ea typeface="Aileron"/>
                <a:cs typeface="Aileron"/>
                <a:sym typeface="Aileron"/>
              </a:rPr>
              <a:t>The literature suggests that MPA may be experienced differently between male and female musicians (Kenny, 2011, pp.15-32), therefore, repeating this study in a gender specific context may be beneficial. </a:t>
            </a:r>
          </a:p>
          <a:p>
            <a:pPr marL="647692" lvl="1" indent="-323846" algn="l">
              <a:lnSpc>
                <a:spcPts val="4799"/>
              </a:lnSpc>
              <a:buFont typeface="Arial"/>
              <a:buChar char="•"/>
            </a:pPr>
            <a:endParaRPr lang="en-US" sz="2999" spc="17" dirty="0">
              <a:solidFill>
                <a:srgbClr val="191919"/>
              </a:solidFill>
              <a:latin typeface="Aileron"/>
              <a:ea typeface="Aileron"/>
              <a:cs typeface="Aileron"/>
              <a:sym typeface="Aileron"/>
            </a:endParaRPr>
          </a:p>
          <a:p>
            <a:pPr marL="647692" lvl="1" indent="-323846" algn="l">
              <a:lnSpc>
                <a:spcPts val="4799"/>
              </a:lnSpc>
              <a:buFont typeface="Arial"/>
              <a:buChar char="•"/>
            </a:pPr>
            <a:endParaRPr lang="en-US" sz="2999" spc="17" dirty="0">
              <a:solidFill>
                <a:srgbClr val="191919"/>
              </a:solidFill>
              <a:latin typeface="Aileron"/>
              <a:ea typeface="Aileron"/>
              <a:cs typeface="Aileron"/>
              <a:sym typeface="Aileron"/>
            </a:endParaRPr>
          </a:p>
          <a:p>
            <a:pPr algn="ctr">
              <a:lnSpc>
                <a:spcPts val="4199"/>
              </a:lnSpc>
              <a:spcBef>
                <a:spcPct val="0"/>
              </a:spcBef>
            </a:pPr>
            <a:endParaRPr lang="en-US" sz="2999" spc="17" dirty="0">
              <a:solidFill>
                <a:srgbClr val="191919"/>
              </a:solidFill>
              <a:latin typeface="Aileron"/>
              <a:ea typeface="Aileron"/>
              <a:cs typeface="Aileron"/>
              <a:sym typeface="Ailero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384143"/>
            <a:ext cx="16230600" cy="1289115"/>
            <a:chOff x="0" y="0"/>
            <a:chExt cx="4274726" cy="339520"/>
          </a:xfrm>
        </p:grpSpPr>
        <p:sp>
          <p:nvSpPr>
            <p:cNvPr id="3" name="Freeform 3"/>
            <p:cNvSpPr/>
            <p:nvPr/>
          </p:nvSpPr>
          <p:spPr>
            <a:xfrm>
              <a:off x="0" y="0"/>
              <a:ext cx="4274726" cy="339520"/>
            </a:xfrm>
            <a:custGeom>
              <a:avLst/>
              <a:gdLst/>
              <a:ahLst/>
              <a:cxnLst/>
              <a:rect l="l" t="t" r="r" b="b"/>
              <a:pathLst>
                <a:path w="4274726" h="339520">
                  <a:moveTo>
                    <a:pt x="7155" y="0"/>
                  </a:moveTo>
                  <a:lnTo>
                    <a:pt x="4267571" y="0"/>
                  </a:lnTo>
                  <a:cubicBezTo>
                    <a:pt x="4271523" y="0"/>
                    <a:pt x="4274726" y="3203"/>
                    <a:pt x="4274726" y="7155"/>
                  </a:cubicBezTo>
                  <a:lnTo>
                    <a:pt x="4274726" y="332365"/>
                  </a:lnTo>
                  <a:cubicBezTo>
                    <a:pt x="4274726" y="334263"/>
                    <a:pt x="4273972" y="336083"/>
                    <a:pt x="4272630" y="337424"/>
                  </a:cubicBezTo>
                  <a:cubicBezTo>
                    <a:pt x="4271289" y="338766"/>
                    <a:pt x="4269468" y="339520"/>
                    <a:pt x="4267571" y="339520"/>
                  </a:cubicBezTo>
                  <a:lnTo>
                    <a:pt x="7155" y="339520"/>
                  </a:lnTo>
                  <a:cubicBezTo>
                    <a:pt x="5257" y="339520"/>
                    <a:pt x="3437" y="338766"/>
                    <a:pt x="2096" y="337424"/>
                  </a:cubicBezTo>
                  <a:cubicBezTo>
                    <a:pt x="754" y="336083"/>
                    <a:pt x="0" y="334263"/>
                    <a:pt x="0" y="332365"/>
                  </a:cubicBezTo>
                  <a:lnTo>
                    <a:pt x="0" y="7155"/>
                  </a:lnTo>
                  <a:cubicBezTo>
                    <a:pt x="0" y="5257"/>
                    <a:pt x="754" y="3437"/>
                    <a:pt x="2096" y="2096"/>
                  </a:cubicBezTo>
                  <a:cubicBezTo>
                    <a:pt x="3437" y="754"/>
                    <a:pt x="5257" y="0"/>
                    <a:pt x="7155" y="0"/>
                  </a:cubicBezTo>
                  <a:close/>
                </a:path>
              </a:pathLst>
            </a:custGeom>
            <a:solidFill>
              <a:srgbClr val="86EAE9"/>
            </a:solidFill>
          </p:spPr>
          <p:txBody>
            <a:bodyPr/>
            <a:lstStyle/>
            <a:p>
              <a:endParaRPr lang="en-US"/>
            </a:p>
          </p:txBody>
        </p:sp>
        <p:sp>
          <p:nvSpPr>
            <p:cNvPr id="4" name="TextBox 4"/>
            <p:cNvSpPr txBox="1"/>
            <p:nvPr/>
          </p:nvSpPr>
          <p:spPr>
            <a:xfrm>
              <a:off x="0" y="-28575"/>
              <a:ext cx="4274726" cy="368095"/>
            </a:xfrm>
            <a:prstGeom prst="rect">
              <a:avLst/>
            </a:prstGeom>
          </p:spPr>
          <p:txBody>
            <a:bodyPr lIns="254000" tIns="254000" rIns="254000" bIns="254000" rtlCol="0" anchor="ctr"/>
            <a:lstStyle/>
            <a:p>
              <a:pPr algn="ctr">
                <a:lnSpc>
                  <a:spcPts val="3769"/>
                </a:lnSpc>
              </a:pPr>
              <a:r>
                <a:rPr lang="en-US" sz="2899" spc="144">
                  <a:solidFill>
                    <a:srgbClr val="000000"/>
                  </a:solidFill>
                  <a:latin typeface="Aileron Bold"/>
                  <a:ea typeface="Aileron Bold"/>
                  <a:cs typeface="Aileron Bold"/>
                  <a:sym typeface="Aileron Bold"/>
                </a:rPr>
                <a:t>Reference List </a:t>
              </a:r>
            </a:p>
          </p:txBody>
        </p:sp>
      </p:grpSp>
      <p:sp>
        <p:nvSpPr>
          <p:cNvPr id="5" name="TextBox 5"/>
          <p:cNvSpPr txBox="1"/>
          <p:nvPr/>
        </p:nvSpPr>
        <p:spPr>
          <a:xfrm>
            <a:off x="1028700" y="1952130"/>
            <a:ext cx="16230600" cy="9522992"/>
          </a:xfrm>
          <a:prstGeom prst="rect">
            <a:avLst/>
          </a:prstGeom>
        </p:spPr>
        <p:txBody>
          <a:bodyPr lIns="0" tIns="0" rIns="0" bIns="0" rtlCol="0" anchor="t">
            <a:spAutoFit/>
          </a:bodyPr>
          <a:lstStyle/>
          <a:p>
            <a:pPr algn="l">
              <a:lnSpc>
                <a:spcPts val="3079"/>
              </a:lnSpc>
              <a:spcBef>
                <a:spcPct val="0"/>
              </a:spcBef>
            </a:pPr>
            <a:r>
              <a:rPr lang="en-US" dirty="0" err="1">
                <a:solidFill>
                  <a:srgbClr val="000000"/>
                </a:solidFill>
                <a:latin typeface="Arial" panose="020B0604020202020204" pitchFamily="34" charset="0"/>
                <a:ea typeface="Aileron"/>
                <a:cs typeface="Arial" panose="020B0604020202020204" pitchFamily="34" charset="0"/>
                <a:sym typeface="Aileron"/>
              </a:rPr>
              <a:t>Daubney</a:t>
            </a:r>
            <a:r>
              <a:rPr lang="en-US" dirty="0">
                <a:solidFill>
                  <a:srgbClr val="000000"/>
                </a:solidFill>
                <a:latin typeface="Arial" panose="020B0604020202020204" pitchFamily="34" charset="0"/>
                <a:ea typeface="Aileron"/>
                <a:cs typeface="Arial" panose="020B0604020202020204" pitchFamily="34" charset="0"/>
                <a:sym typeface="Aileron"/>
              </a:rPr>
              <a:t>, G. and </a:t>
            </a:r>
            <a:r>
              <a:rPr lang="en-US" dirty="0" err="1">
                <a:solidFill>
                  <a:srgbClr val="000000"/>
                </a:solidFill>
                <a:latin typeface="Arial" panose="020B0604020202020204" pitchFamily="34" charset="0"/>
                <a:ea typeface="Aileron"/>
                <a:cs typeface="Arial" panose="020B0604020202020204" pitchFamily="34" charset="0"/>
                <a:sym typeface="Aileron"/>
              </a:rPr>
              <a:t>Daubney</a:t>
            </a:r>
            <a:r>
              <a:rPr lang="en-US" dirty="0">
                <a:solidFill>
                  <a:srgbClr val="000000"/>
                </a:solidFill>
                <a:latin typeface="Arial" panose="020B0604020202020204" pitchFamily="34" charset="0"/>
                <a:ea typeface="Aileron"/>
                <a:cs typeface="Arial" panose="020B0604020202020204" pitchFamily="34" charset="0"/>
                <a:sym typeface="Aileron"/>
              </a:rPr>
              <a:t>, A. (2019) Performance Anxiety: a Practical Guide for Music Teachers.  Available at: https://</a:t>
            </a:r>
            <a:r>
              <a:rPr lang="en-US" dirty="0" err="1">
                <a:solidFill>
                  <a:srgbClr val="000000"/>
                </a:solidFill>
                <a:latin typeface="Arial" panose="020B0604020202020204" pitchFamily="34" charset="0"/>
                <a:ea typeface="Aileron"/>
                <a:cs typeface="Arial" panose="020B0604020202020204" pitchFamily="34" charset="0"/>
                <a:sym typeface="Aileron"/>
              </a:rPr>
              <a:t>www.ism.org</a:t>
            </a:r>
            <a:r>
              <a:rPr lang="en-US" dirty="0">
                <a:solidFill>
                  <a:srgbClr val="000000"/>
                </a:solidFill>
                <a:latin typeface="Arial" panose="020B0604020202020204" pitchFamily="34" charset="0"/>
                <a:ea typeface="Aileron"/>
                <a:cs typeface="Arial" panose="020B0604020202020204" pitchFamily="34" charset="0"/>
                <a:sym typeface="Aileron"/>
              </a:rPr>
              <a:t>/images/files/</a:t>
            </a:r>
            <a:r>
              <a:rPr lang="en-US" dirty="0" err="1">
                <a:solidFill>
                  <a:srgbClr val="000000"/>
                </a:solidFill>
                <a:latin typeface="Arial" panose="020B0604020202020204" pitchFamily="34" charset="0"/>
                <a:ea typeface="Aileron"/>
                <a:cs typeface="Arial" panose="020B0604020202020204" pitchFamily="34" charset="0"/>
                <a:sym typeface="Aileron"/>
              </a:rPr>
              <a:t>ISM_Performance</a:t>
            </a:r>
            <a:r>
              <a:rPr lang="en-US" dirty="0">
                <a:solidFill>
                  <a:srgbClr val="000000"/>
                </a:solidFill>
                <a:latin typeface="Arial" panose="020B0604020202020204" pitchFamily="34" charset="0"/>
                <a:ea typeface="Aileron"/>
                <a:cs typeface="Arial" panose="020B0604020202020204" pitchFamily="34" charset="0"/>
                <a:sym typeface="Aileron"/>
              </a:rPr>
              <a:t>-Anxiety-</a:t>
            </a:r>
            <a:r>
              <a:rPr lang="en-US" dirty="0" err="1">
                <a:solidFill>
                  <a:srgbClr val="000000"/>
                </a:solidFill>
                <a:latin typeface="Arial" panose="020B0604020202020204" pitchFamily="34" charset="0"/>
                <a:ea typeface="Aileron"/>
                <a:cs typeface="Arial" panose="020B0604020202020204" pitchFamily="34" charset="0"/>
                <a:sym typeface="Aileron"/>
              </a:rPr>
              <a:t>sample.pdf</a:t>
            </a:r>
            <a:r>
              <a:rPr lang="en-US" dirty="0">
                <a:solidFill>
                  <a:srgbClr val="000000"/>
                </a:solidFill>
                <a:latin typeface="Arial" panose="020B0604020202020204" pitchFamily="34" charset="0"/>
                <a:ea typeface="Aileron"/>
                <a:cs typeface="Arial" panose="020B0604020202020204" pitchFamily="34" charset="0"/>
                <a:sym typeface="Aileron"/>
              </a:rPr>
              <a:t> (Accessed 16 Jun. 2024).</a:t>
            </a:r>
          </a:p>
          <a:p>
            <a:pPr algn="l">
              <a:lnSpc>
                <a:spcPts val="3079"/>
              </a:lnSpc>
              <a:spcBef>
                <a:spcPct val="0"/>
              </a:spcBef>
            </a:pPr>
            <a:endParaRPr lang="en-US" dirty="0">
              <a:solidFill>
                <a:srgbClr val="000000"/>
              </a:solidFill>
              <a:latin typeface="Arial" panose="020B0604020202020204" pitchFamily="34" charset="0"/>
              <a:ea typeface="Aileron"/>
              <a:cs typeface="Arial" panose="020B0604020202020204" pitchFamily="34" charset="0"/>
              <a:sym typeface="Aileron"/>
            </a:endParaRPr>
          </a:p>
          <a:p>
            <a:pPr algn="l">
              <a:lnSpc>
                <a:spcPts val="3079"/>
              </a:lnSpc>
              <a:spcBef>
                <a:spcPct val="0"/>
              </a:spcBef>
            </a:pPr>
            <a:r>
              <a:rPr lang="en-US" dirty="0">
                <a:solidFill>
                  <a:srgbClr val="000000"/>
                </a:solidFill>
                <a:latin typeface="Arial" panose="020B0604020202020204" pitchFamily="34" charset="0"/>
                <a:ea typeface="Aileron"/>
                <a:cs typeface="Arial" panose="020B0604020202020204" pitchFamily="34" charset="0"/>
                <a:sym typeface="Aileron"/>
              </a:rPr>
              <a:t> Edwards, M. and Hoch, M. (2018) ‘CCM Versus Music Theater: A Comparison’</a:t>
            </a:r>
            <a:r>
              <a:rPr lang="en-US" dirty="0">
                <a:solidFill>
                  <a:srgbClr val="000000"/>
                </a:solidFill>
                <a:latin typeface="Arial" panose="020B0604020202020204" pitchFamily="34" charset="0"/>
                <a:ea typeface="Aileron Italics"/>
                <a:cs typeface="Arial" panose="020B0604020202020204" pitchFamily="34" charset="0"/>
                <a:sym typeface="Aileron Italics"/>
              </a:rPr>
              <a:t>, Journal of Singing</a:t>
            </a:r>
            <a:r>
              <a:rPr lang="en-US" dirty="0">
                <a:solidFill>
                  <a:srgbClr val="000000"/>
                </a:solidFill>
                <a:latin typeface="Arial" panose="020B0604020202020204" pitchFamily="34" charset="0"/>
                <a:ea typeface="Aileron"/>
                <a:cs typeface="Arial" panose="020B0604020202020204" pitchFamily="34" charset="0"/>
                <a:sym typeface="Aileron"/>
              </a:rPr>
              <a:t>, 75(2), pp.183–190. Available at: https://</a:t>
            </a:r>
            <a:r>
              <a:rPr lang="en-US" dirty="0" err="1">
                <a:solidFill>
                  <a:srgbClr val="000000"/>
                </a:solidFill>
                <a:latin typeface="Arial" panose="020B0604020202020204" pitchFamily="34" charset="0"/>
                <a:ea typeface="Aileron"/>
                <a:cs typeface="Arial" panose="020B0604020202020204" pitchFamily="34" charset="0"/>
                <a:sym typeface="Aileron"/>
              </a:rPr>
              <a:t>www.nats.org</a:t>
            </a:r>
            <a:r>
              <a:rPr lang="en-US" dirty="0">
                <a:solidFill>
                  <a:srgbClr val="000000"/>
                </a:solidFill>
                <a:latin typeface="Arial" panose="020B0604020202020204" pitchFamily="34" charset="0"/>
                <a:ea typeface="Aileron"/>
                <a:cs typeface="Arial" panose="020B0604020202020204" pitchFamily="34" charset="0"/>
                <a:sym typeface="Aileron"/>
              </a:rPr>
              <a:t>/_Library/</a:t>
            </a:r>
            <a:r>
              <a:rPr lang="en-US" dirty="0" err="1">
                <a:solidFill>
                  <a:srgbClr val="000000"/>
                </a:solidFill>
                <a:latin typeface="Arial" panose="020B0604020202020204" pitchFamily="34" charset="0"/>
                <a:ea typeface="Aileron"/>
                <a:cs typeface="Arial" panose="020B0604020202020204" pitchFamily="34" charset="0"/>
                <a:sym typeface="Aileron"/>
              </a:rPr>
              <a:t>JOS_On_Point</a:t>
            </a:r>
            <a:r>
              <a:rPr lang="en-US" dirty="0">
                <a:solidFill>
                  <a:srgbClr val="000000"/>
                </a:solidFill>
                <a:latin typeface="Arial" panose="020B0604020202020204" pitchFamily="34" charset="0"/>
                <a:ea typeface="Aileron"/>
                <a:cs typeface="Arial" panose="020B0604020202020204" pitchFamily="34" charset="0"/>
                <a:sym typeface="Aileron"/>
              </a:rPr>
              <a:t>/JOS-075-2-2018-183_-_CCM_versus_Music_Theater_-_Edwards-Hoch.pdf (Accessed 25 Mar. 2024).</a:t>
            </a:r>
          </a:p>
          <a:p>
            <a:pPr algn="l">
              <a:lnSpc>
                <a:spcPts val="3079"/>
              </a:lnSpc>
              <a:spcBef>
                <a:spcPct val="0"/>
              </a:spcBef>
            </a:pPr>
            <a:endParaRPr lang="en-US" dirty="0">
              <a:solidFill>
                <a:srgbClr val="000000"/>
              </a:solidFill>
              <a:latin typeface="Arial" panose="020B0604020202020204" pitchFamily="34" charset="0"/>
              <a:ea typeface="Aileron"/>
              <a:cs typeface="Arial" panose="020B0604020202020204" pitchFamily="34" charset="0"/>
              <a:sym typeface="Aileron"/>
            </a:endParaRPr>
          </a:p>
          <a:p>
            <a:pPr rtl="0">
              <a:spcBef>
                <a:spcPts val="0"/>
              </a:spcBef>
              <a:spcAft>
                <a:spcPts val="1100"/>
              </a:spcAft>
            </a:pPr>
            <a:r>
              <a:rPr lang="en-GB" b="0" i="0" u="none" strike="noStrike" dirty="0" err="1">
                <a:solidFill>
                  <a:srgbClr val="000000"/>
                </a:solidFill>
                <a:effectLst/>
                <a:latin typeface="Arial" panose="020B0604020202020204" pitchFamily="34" charset="0"/>
                <a:cs typeface="Arial" panose="020B0604020202020204" pitchFamily="34" charset="0"/>
              </a:rPr>
              <a:t>Fernholz</a:t>
            </a:r>
            <a:r>
              <a:rPr lang="en-GB" b="0" i="0" u="none" strike="noStrike" dirty="0">
                <a:solidFill>
                  <a:srgbClr val="000000"/>
                </a:solidFill>
                <a:effectLst/>
                <a:latin typeface="Arial" panose="020B0604020202020204" pitchFamily="34" charset="0"/>
                <a:cs typeface="Arial" panose="020B0604020202020204" pitchFamily="34" charset="0"/>
              </a:rPr>
              <a:t>, I., Mumm, J.L.M., </a:t>
            </a:r>
            <a:r>
              <a:rPr lang="en-GB" b="0" i="0" u="none" strike="noStrike" dirty="0" err="1">
                <a:solidFill>
                  <a:srgbClr val="000000"/>
                </a:solidFill>
                <a:effectLst/>
                <a:latin typeface="Arial" panose="020B0604020202020204" pitchFamily="34" charset="0"/>
                <a:cs typeface="Arial" panose="020B0604020202020204" pitchFamily="34" charset="0"/>
              </a:rPr>
              <a:t>Plag</a:t>
            </a:r>
            <a:r>
              <a:rPr lang="en-GB" b="0" i="0" u="none" strike="noStrike" dirty="0">
                <a:solidFill>
                  <a:srgbClr val="000000"/>
                </a:solidFill>
                <a:effectLst/>
                <a:latin typeface="Arial" panose="020B0604020202020204" pitchFamily="34" charset="0"/>
                <a:cs typeface="Arial" panose="020B0604020202020204" pitchFamily="34" charset="0"/>
              </a:rPr>
              <a:t>, J., </a:t>
            </a:r>
            <a:r>
              <a:rPr lang="en-GB" b="0" i="0" u="none" strike="noStrike" dirty="0" err="1">
                <a:solidFill>
                  <a:srgbClr val="000000"/>
                </a:solidFill>
                <a:effectLst/>
                <a:latin typeface="Arial" panose="020B0604020202020204" pitchFamily="34" charset="0"/>
                <a:cs typeface="Arial" panose="020B0604020202020204" pitchFamily="34" charset="0"/>
              </a:rPr>
              <a:t>Noeres</a:t>
            </a:r>
            <a:r>
              <a:rPr lang="en-GB" b="0" i="0" u="none" strike="noStrike" dirty="0">
                <a:solidFill>
                  <a:srgbClr val="000000"/>
                </a:solidFill>
                <a:effectLst/>
                <a:latin typeface="Arial" panose="020B0604020202020204" pitchFamily="34" charset="0"/>
                <a:cs typeface="Arial" panose="020B0604020202020204" pitchFamily="34" charset="0"/>
              </a:rPr>
              <a:t>, K., Rotter, G., </a:t>
            </a:r>
            <a:r>
              <a:rPr lang="en-GB" b="0" i="0" u="none" strike="noStrike" dirty="0" err="1">
                <a:solidFill>
                  <a:srgbClr val="000000"/>
                </a:solidFill>
                <a:effectLst/>
                <a:latin typeface="Arial" panose="020B0604020202020204" pitchFamily="34" charset="0"/>
                <a:cs typeface="Arial" panose="020B0604020202020204" pitchFamily="34" charset="0"/>
              </a:rPr>
              <a:t>Willich</a:t>
            </a:r>
            <a:r>
              <a:rPr lang="en-GB" b="0" i="0" u="none" strike="noStrike" dirty="0">
                <a:solidFill>
                  <a:srgbClr val="000000"/>
                </a:solidFill>
                <a:effectLst/>
                <a:latin typeface="Arial" panose="020B0604020202020204" pitchFamily="34" charset="0"/>
                <a:cs typeface="Arial" panose="020B0604020202020204" pitchFamily="34" charset="0"/>
              </a:rPr>
              <a:t>, S.N., </a:t>
            </a:r>
            <a:r>
              <a:rPr lang="en-GB" b="0" i="0" u="none" strike="noStrike" dirty="0" err="1">
                <a:solidFill>
                  <a:srgbClr val="000000"/>
                </a:solidFill>
                <a:effectLst/>
                <a:latin typeface="Arial" panose="020B0604020202020204" pitchFamily="34" charset="0"/>
                <a:cs typeface="Arial" panose="020B0604020202020204" pitchFamily="34" charset="0"/>
              </a:rPr>
              <a:t>Ströhle</a:t>
            </a:r>
            <a:r>
              <a:rPr lang="en-GB" b="0" i="0" u="none" strike="noStrike" dirty="0">
                <a:solidFill>
                  <a:srgbClr val="000000"/>
                </a:solidFill>
                <a:effectLst/>
                <a:latin typeface="Arial" panose="020B0604020202020204" pitchFamily="34" charset="0"/>
                <a:cs typeface="Arial" panose="020B0604020202020204" pitchFamily="34" charset="0"/>
              </a:rPr>
              <a:t>, A., </a:t>
            </a:r>
            <a:r>
              <a:rPr lang="en-GB" b="0" i="0" u="none" strike="noStrike" dirty="0" err="1">
                <a:solidFill>
                  <a:srgbClr val="000000"/>
                </a:solidFill>
                <a:effectLst/>
                <a:latin typeface="Arial" panose="020B0604020202020204" pitchFamily="34" charset="0"/>
                <a:cs typeface="Arial" panose="020B0604020202020204" pitchFamily="34" charset="0"/>
              </a:rPr>
              <a:t>Berghöfer</a:t>
            </a:r>
            <a:r>
              <a:rPr lang="en-GB" b="0" i="0" u="none" strike="noStrike" dirty="0">
                <a:solidFill>
                  <a:srgbClr val="000000"/>
                </a:solidFill>
                <a:effectLst/>
                <a:latin typeface="Arial" panose="020B0604020202020204" pitchFamily="34" charset="0"/>
                <a:cs typeface="Arial" panose="020B0604020202020204" pitchFamily="34" charset="0"/>
              </a:rPr>
              <a:t>, A. and Schmidt, A. (2019) ‘Performance Anxiety in Professional musicians: A Systematic Review on Prevalence, Risk Factors and Clinical Treatment Effects’</a:t>
            </a:r>
            <a:r>
              <a:rPr lang="en-GB" b="0" i="1" u="none" strike="noStrike" dirty="0">
                <a:solidFill>
                  <a:srgbClr val="000000"/>
                </a:solidFill>
                <a:effectLst/>
                <a:latin typeface="Arial" panose="020B0604020202020204" pitchFamily="34" charset="0"/>
                <a:cs typeface="Arial" panose="020B0604020202020204" pitchFamily="34" charset="0"/>
              </a:rPr>
              <a:t>, Psychological Medicine</a:t>
            </a:r>
            <a:r>
              <a:rPr lang="en-GB" b="0" i="0" u="none" strike="noStrike" dirty="0">
                <a:solidFill>
                  <a:srgbClr val="000000"/>
                </a:solidFill>
                <a:effectLst/>
                <a:latin typeface="Arial" panose="020B0604020202020204" pitchFamily="34" charset="0"/>
                <a:cs typeface="Arial" panose="020B0604020202020204" pitchFamily="34" charset="0"/>
              </a:rPr>
              <a:t>, 49(14), pp.2287–2306. Available at:  https://doi.org/10.1017/s0033291719001910</a:t>
            </a:r>
            <a:endParaRPr lang="en-GB" b="0" dirty="0">
              <a:effectLst/>
              <a:latin typeface="Arial" panose="020B0604020202020204" pitchFamily="34" charset="0"/>
              <a:cs typeface="Arial" panose="020B0604020202020204" pitchFamily="34" charset="0"/>
            </a:endParaRPr>
          </a:p>
          <a:p>
            <a:pPr rtl="0">
              <a:spcBef>
                <a:spcPts val="0"/>
              </a:spcBef>
              <a:spcAft>
                <a:spcPts val="1100"/>
              </a:spcAft>
            </a:pPr>
            <a:endParaRPr lang="en-US" dirty="0">
              <a:solidFill>
                <a:srgbClr val="000000"/>
              </a:solidFill>
              <a:latin typeface="Arial" panose="020B0604020202020204" pitchFamily="34" charset="0"/>
              <a:ea typeface="Aileron"/>
              <a:cs typeface="Arial" panose="020B0604020202020204" pitchFamily="34" charset="0"/>
              <a:sym typeface="Aileron"/>
            </a:endParaRPr>
          </a:p>
          <a:p>
            <a:pPr algn="l">
              <a:lnSpc>
                <a:spcPts val="3079"/>
              </a:lnSpc>
              <a:spcBef>
                <a:spcPct val="0"/>
              </a:spcBef>
            </a:pPr>
            <a:r>
              <a:rPr lang="en-US" dirty="0">
                <a:solidFill>
                  <a:srgbClr val="000000"/>
                </a:solidFill>
                <a:latin typeface="Arial" panose="020B0604020202020204" pitchFamily="34" charset="0"/>
                <a:ea typeface="Aileron"/>
                <a:cs typeface="Arial" panose="020B0604020202020204" pitchFamily="34" charset="0"/>
                <a:sym typeface="Aileron"/>
              </a:rPr>
              <a:t>Fleming, J. (2018) ‘Recognizing and Resolving the Challenges of Being an Insider Researcher in work-integrated Learning’</a:t>
            </a:r>
            <a:r>
              <a:rPr lang="en-US" dirty="0">
                <a:solidFill>
                  <a:srgbClr val="000000"/>
                </a:solidFill>
                <a:latin typeface="Arial" panose="020B0604020202020204" pitchFamily="34" charset="0"/>
                <a:ea typeface="Aileron Italics"/>
                <a:cs typeface="Arial" panose="020B0604020202020204" pitchFamily="34" charset="0"/>
                <a:sym typeface="Aileron Italics"/>
              </a:rPr>
              <a:t>, International Journal of Work-Integrated Learning, Special Issue</a:t>
            </a:r>
            <a:r>
              <a:rPr lang="en-US" dirty="0">
                <a:solidFill>
                  <a:srgbClr val="000000"/>
                </a:solidFill>
                <a:latin typeface="Arial" panose="020B0604020202020204" pitchFamily="34" charset="0"/>
                <a:ea typeface="Aileron"/>
                <a:cs typeface="Arial" panose="020B0604020202020204" pitchFamily="34" charset="0"/>
                <a:sym typeface="Aileron"/>
              </a:rPr>
              <a:t>, 19(3), pp.311–320. Available at: https://</a:t>
            </a:r>
            <a:r>
              <a:rPr lang="en-US" dirty="0" err="1">
                <a:solidFill>
                  <a:srgbClr val="000000"/>
                </a:solidFill>
                <a:latin typeface="Arial" panose="020B0604020202020204" pitchFamily="34" charset="0"/>
                <a:ea typeface="Aileron"/>
                <a:cs typeface="Arial" panose="020B0604020202020204" pitchFamily="34" charset="0"/>
                <a:sym typeface="Aileron"/>
              </a:rPr>
              <a:t>files.eric.ed.gov</a:t>
            </a:r>
            <a:r>
              <a:rPr lang="en-US" dirty="0">
                <a:solidFill>
                  <a:srgbClr val="000000"/>
                </a:solidFill>
                <a:latin typeface="Arial" panose="020B0604020202020204" pitchFamily="34" charset="0"/>
                <a:ea typeface="Aileron"/>
                <a:cs typeface="Arial" panose="020B0604020202020204" pitchFamily="34" charset="0"/>
                <a:sym typeface="Aileron"/>
              </a:rPr>
              <a:t>/</a:t>
            </a:r>
            <a:r>
              <a:rPr lang="en-US" dirty="0" err="1">
                <a:solidFill>
                  <a:srgbClr val="000000"/>
                </a:solidFill>
                <a:latin typeface="Arial" panose="020B0604020202020204" pitchFamily="34" charset="0"/>
                <a:ea typeface="Aileron"/>
                <a:cs typeface="Arial" panose="020B0604020202020204" pitchFamily="34" charset="0"/>
                <a:sym typeface="Aileron"/>
              </a:rPr>
              <a:t>fulltext</a:t>
            </a:r>
            <a:r>
              <a:rPr lang="en-US" dirty="0">
                <a:solidFill>
                  <a:srgbClr val="000000"/>
                </a:solidFill>
                <a:latin typeface="Arial" panose="020B0604020202020204" pitchFamily="34" charset="0"/>
                <a:ea typeface="Aileron"/>
                <a:cs typeface="Arial" panose="020B0604020202020204" pitchFamily="34" charset="0"/>
                <a:sym typeface="Aileron"/>
              </a:rPr>
              <a:t>/EJ1196753.pdf (Accessed 6 May. 2024).</a:t>
            </a:r>
          </a:p>
          <a:p>
            <a:pPr algn="l">
              <a:lnSpc>
                <a:spcPts val="3079"/>
              </a:lnSpc>
              <a:spcBef>
                <a:spcPct val="0"/>
              </a:spcBef>
            </a:pPr>
            <a:endParaRPr lang="en-US" dirty="0">
              <a:solidFill>
                <a:srgbClr val="000000"/>
              </a:solidFill>
              <a:latin typeface="Arial" panose="020B0604020202020204" pitchFamily="34" charset="0"/>
              <a:ea typeface="Aileron"/>
              <a:cs typeface="Arial" panose="020B0604020202020204" pitchFamily="34" charset="0"/>
              <a:sym typeface="Aileron"/>
            </a:endParaRPr>
          </a:p>
          <a:p>
            <a:pPr algn="l">
              <a:lnSpc>
                <a:spcPts val="3079"/>
              </a:lnSpc>
              <a:spcBef>
                <a:spcPct val="0"/>
              </a:spcBef>
            </a:pPr>
            <a:r>
              <a:rPr lang="en-US" dirty="0">
                <a:solidFill>
                  <a:srgbClr val="000000"/>
                </a:solidFill>
                <a:latin typeface="Arial" panose="020B0604020202020204" pitchFamily="34" charset="0"/>
                <a:ea typeface="Aileron"/>
                <a:cs typeface="Arial" panose="020B0604020202020204" pitchFamily="34" charset="0"/>
                <a:sym typeface="Aileron"/>
              </a:rPr>
              <a:t>Gulliver, A., Farrer, L., Bennett, K., Ali, K., </a:t>
            </a:r>
            <a:r>
              <a:rPr lang="en-US" dirty="0" err="1">
                <a:solidFill>
                  <a:srgbClr val="000000"/>
                </a:solidFill>
                <a:latin typeface="Arial" panose="020B0604020202020204" pitchFamily="34" charset="0"/>
                <a:ea typeface="Aileron"/>
                <a:cs typeface="Arial" panose="020B0604020202020204" pitchFamily="34" charset="0"/>
                <a:sym typeface="Aileron"/>
              </a:rPr>
              <a:t>Hellsing</a:t>
            </a:r>
            <a:r>
              <a:rPr lang="en-US" dirty="0">
                <a:solidFill>
                  <a:srgbClr val="000000"/>
                </a:solidFill>
                <a:latin typeface="Arial" panose="020B0604020202020204" pitchFamily="34" charset="0"/>
                <a:ea typeface="Aileron"/>
                <a:cs typeface="Arial" panose="020B0604020202020204" pitchFamily="34" charset="0"/>
                <a:sym typeface="Aileron"/>
              </a:rPr>
              <a:t>, A., </a:t>
            </a:r>
            <a:r>
              <a:rPr lang="en-US" dirty="0" err="1">
                <a:solidFill>
                  <a:srgbClr val="000000"/>
                </a:solidFill>
                <a:latin typeface="Arial" panose="020B0604020202020204" pitchFamily="34" charset="0"/>
                <a:ea typeface="Aileron"/>
                <a:cs typeface="Arial" panose="020B0604020202020204" pitchFamily="34" charset="0"/>
                <a:sym typeface="Aileron"/>
              </a:rPr>
              <a:t>Katruss</a:t>
            </a:r>
            <a:r>
              <a:rPr lang="en-US" dirty="0">
                <a:solidFill>
                  <a:srgbClr val="000000"/>
                </a:solidFill>
                <a:latin typeface="Arial" panose="020B0604020202020204" pitchFamily="34" charset="0"/>
                <a:ea typeface="Aileron"/>
                <a:cs typeface="Arial" panose="020B0604020202020204" pitchFamily="34" charset="0"/>
                <a:sym typeface="Aileron"/>
              </a:rPr>
              <a:t>, N. and Griffiths, K.M. (2018) ‘University Staff Experiences of Students with Mental Health Problems and Their Perceptions of Staff Training Needs’</a:t>
            </a:r>
            <a:r>
              <a:rPr lang="en-US" dirty="0">
                <a:solidFill>
                  <a:srgbClr val="000000"/>
                </a:solidFill>
                <a:latin typeface="Arial" panose="020B0604020202020204" pitchFamily="34" charset="0"/>
                <a:ea typeface="Aileron Italics"/>
                <a:cs typeface="Arial" panose="020B0604020202020204" pitchFamily="34" charset="0"/>
                <a:sym typeface="Aileron Italics"/>
              </a:rPr>
              <a:t>, Journal of Mental Health</a:t>
            </a:r>
            <a:r>
              <a:rPr lang="en-US" dirty="0">
                <a:solidFill>
                  <a:srgbClr val="000000"/>
                </a:solidFill>
                <a:latin typeface="Arial" panose="020B0604020202020204" pitchFamily="34" charset="0"/>
                <a:ea typeface="Aileron"/>
                <a:cs typeface="Arial" panose="020B0604020202020204" pitchFamily="34" charset="0"/>
                <a:sym typeface="Aileron"/>
              </a:rPr>
              <a:t>, 27(3), pp.247–256. Available at: https://</a:t>
            </a:r>
            <a:r>
              <a:rPr lang="en-US" dirty="0" err="1">
                <a:solidFill>
                  <a:srgbClr val="000000"/>
                </a:solidFill>
                <a:latin typeface="Arial" panose="020B0604020202020204" pitchFamily="34" charset="0"/>
                <a:ea typeface="Aileron"/>
                <a:cs typeface="Arial" panose="020B0604020202020204" pitchFamily="34" charset="0"/>
                <a:sym typeface="Aileron"/>
              </a:rPr>
              <a:t>doi.org</a:t>
            </a:r>
            <a:r>
              <a:rPr lang="en-US" dirty="0">
                <a:solidFill>
                  <a:srgbClr val="000000"/>
                </a:solidFill>
                <a:latin typeface="Arial" panose="020B0604020202020204" pitchFamily="34" charset="0"/>
                <a:ea typeface="Aileron"/>
                <a:cs typeface="Arial" panose="020B0604020202020204" pitchFamily="34" charset="0"/>
                <a:sym typeface="Aileron"/>
              </a:rPr>
              <a:t>/10.1080/09638237.2018.1466042</a:t>
            </a:r>
          </a:p>
          <a:p>
            <a:pPr algn="l">
              <a:lnSpc>
                <a:spcPts val="3079"/>
              </a:lnSpc>
              <a:spcBef>
                <a:spcPct val="0"/>
              </a:spcBef>
            </a:pPr>
            <a:endParaRPr lang="en-US" dirty="0">
              <a:solidFill>
                <a:srgbClr val="000000"/>
              </a:solidFill>
              <a:latin typeface="Arial" panose="020B0604020202020204" pitchFamily="34" charset="0"/>
              <a:ea typeface="Aileron"/>
              <a:cs typeface="Arial" panose="020B0604020202020204" pitchFamily="34" charset="0"/>
              <a:sym typeface="Aileron"/>
            </a:endParaRPr>
          </a:p>
          <a:p>
            <a:pPr algn="l">
              <a:lnSpc>
                <a:spcPts val="3079"/>
              </a:lnSpc>
              <a:spcBef>
                <a:spcPct val="0"/>
              </a:spcBef>
            </a:pPr>
            <a:r>
              <a:rPr lang="en-US" dirty="0">
                <a:solidFill>
                  <a:srgbClr val="000000"/>
                </a:solidFill>
                <a:latin typeface="Arial" panose="020B0604020202020204" pitchFamily="34" charset="0"/>
                <a:ea typeface="Aileron"/>
                <a:cs typeface="Arial" panose="020B0604020202020204" pitchFamily="34" charset="0"/>
                <a:sym typeface="Aileron"/>
              </a:rPr>
              <a:t>Henshaw, A. and Collyer, S. (2022) ‘Under Pressure: Reports of Performance Anxiety Across Multiple Singing Genres’</a:t>
            </a:r>
            <a:r>
              <a:rPr lang="en-US" dirty="0">
                <a:solidFill>
                  <a:srgbClr val="000000"/>
                </a:solidFill>
                <a:latin typeface="Arial" panose="020B0604020202020204" pitchFamily="34" charset="0"/>
                <a:ea typeface="Aileron Italics"/>
                <a:cs typeface="Arial" panose="020B0604020202020204" pitchFamily="34" charset="0"/>
                <a:sym typeface="Aileron Italics"/>
              </a:rPr>
              <a:t>, Journal of Singing</a:t>
            </a:r>
            <a:r>
              <a:rPr lang="en-US" dirty="0">
                <a:solidFill>
                  <a:srgbClr val="000000"/>
                </a:solidFill>
                <a:latin typeface="Arial" panose="020B0604020202020204" pitchFamily="34" charset="0"/>
                <a:ea typeface="Aileron"/>
                <a:cs typeface="Arial" panose="020B0604020202020204" pitchFamily="34" charset="0"/>
                <a:sym typeface="Aileron"/>
              </a:rPr>
              <a:t>, 78(5), pp.583–590. Available at: https://doi.org/10.53830/jeta7812</a:t>
            </a:r>
          </a:p>
          <a:p>
            <a:pPr algn="l">
              <a:lnSpc>
                <a:spcPts val="3079"/>
              </a:lnSpc>
              <a:spcBef>
                <a:spcPct val="0"/>
              </a:spcBef>
            </a:pPr>
            <a:endParaRPr lang="en-US" sz="2000" dirty="0">
              <a:solidFill>
                <a:srgbClr val="000000"/>
              </a:solidFill>
              <a:latin typeface="Arial" panose="020B0604020202020204" pitchFamily="34" charset="0"/>
              <a:ea typeface="Aileron"/>
              <a:cs typeface="Arial" panose="020B0604020202020204" pitchFamily="34" charset="0"/>
              <a:sym typeface="Aileron"/>
            </a:endParaRPr>
          </a:p>
          <a:p>
            <a:br>
              <a:rPr lang="en-GB" sz="2400" dirty="0"/>
            </a:br>
            <a:endParaRPr lang="en-US" sz="2199" dirty="0">
              <a:solidFill>
                <a:srgbClr val="000000"/>
              </a:solidFill>
              <a:latin typeface="Aileron"/>
              <a:ea typeface="Aileron"/>
              <a:cs typeface="Aileron"/>
              <a:sym typeface="Aileron"/>
            </a:endParaRPr>
          </a:p>
          <a:p>
            <a:pPr algn="l">
              <a:lnSpc>
                <a:spcPts val="3079"/>
              </a:lnSpc>
              <a:spcBef>
                <a:spcPct val="0"/>
              </a:spcBef>
            </a:pPr>
            <a:endParaRPr lang="en-US" sz="2199" dirty="0">
              <a:solidFill>
                <a:srgbClr val="000000"/>
              </a:solidFill>
              <a:latin typeface="Aileron"/>
              <a:ea typeface="Aileron"/>
              <a:cs typeface="Aileron"/>
              <a:sym typeface="Aileron"/>
            </a:endParaRPr>
          </a:p>
          <a:p>
            <a:pPr algn="l">
              <a:lnSpc>
                <a:spcPts val="3079"/>
              </a:lnSpc>
              <a:spcBef>
                <a:spcPct val="0"/>
              </a:spcBef>
            </a:pPr>
            <a:endParaRPr lang="en-US" sz="2199" dirty="0">
              <a:solidFill>
                <a:srgbClr val="000000"/>
              </a:solidFill>
              <a:latin typeface="Aileron"/>
              <a:ea typeface="Aileron"/>
              <a:cs typeface="Aileron"/>
              <a:sym typeface="Aileron"/>
            </a:endParaRPr>
          </a:p>
          <a:p>
            <a:pPr algn="ctr">
              <a:lnSpc>
                <a:spcPts val="2099"/>
              </a:lnSpc>
              <a:spcBef>
                <a:spcPct val="0"/>
              </a:spcBef>
            </a:pPr>
            <a:endParaRPr lang="en-US" sz="2199" dirty="0">
              <a:solidFill>
                <a:srgbClr val="000000"/>
              </a:solidFill>
              <a:latin typeface="Aileron"/>
              <a:ea typeface="Aileron"/>
              <a:cs typeface="Aileron"/>
              <a:sym typeface="Aileron"/>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384143"/>
            <a:ext cx="16230600" cy="1289115"/>
            <a:chOff x="0" y="0"/>
            <a:chExt cx="4274726" cy="339520"/>
          </a:xfrm>
        </p:grpSpPr>
        <p:sp>
          <p:nvSpPr>
            <p:cNvPr id="3" name="Freeform 3"/>
            <p:cNvSpPr/>
            <p:nvPr/>
          </p:nvSpPr>
          <p:spPr>
            <a:xfrm>
              <a:off x="0" y="0"/>
              <a:ext cx="4274726" cy="339520"/>
            </a:xfrm>
            <a:custGeom>
              <a:avLst/>
              <a:gdLst/>
              <a:ahLst/>
              <a:cxnLst/>
              <a:rect l="l" t="t" r="r" b="b"/>
              <a:pathLst>
                <a:path w="4274726" h="339520">
                  <a:moveTo>
                    <a:pt x="7155" y="0"/>
                  </a:moveTo>
                  <a:lnTo>
                    <a:pt x="4267571" y="0"/>
                  </a:lnTo>
                  <a:cubicBezTo>
                    <a:pt x="4271523" y="0"/>
                    <a:pt x="4274726" y="3203"/>
                    <a:pt x="4274726" y="7155"/>
                  </a:cubicBezTo>
                  <a:lnTo>
                    <a:pt x="4274726" y="332365"/>
                  </a:lnTo>
                  <a:cubicBezTo>
                    <a:pt x="4274726" y="334263"/>
                    <a:pt x="4273972" y="336083"/>
                    <a:pt x="4272630" y="337424"/>
                  </a:cubicBezTo>
                  <a:cubicBezTo>
                    <a:pt x="4271289" y="338766"/>
                    <a:pt x="4269468" y="339520"/>
                    <a:pt x="4267571" y="339520"/>
                  </a:cubicBezTo>
                  <a:lnTo>
                    <a:pt x="7155" y="339520"/>
                  </a:lnTo>
                  <a:cubicBezTo>
                    <a:pt x="5257" y="339520"/>
                    <a:pt x="3437" y="338766"/>
                    <a:pt x="2096" y="337424"/>
                  </a:cubicBezTo>
                  <a:cubicBezTo>
                    <a:pt x="754" y="336083"/>
                    <a:pt x="0" y="334263"/>
                    <a:pt x="0" y="332365"/>
                  </a:cubicBezTo>
                  <a:lnTo>
                    <a:pt x="0" y="7155"/>
                  </a:lnTo>
                  <a:cubicBezTo>
                    <a:pt x="0" y="5257"/>
                    <a:pt x="754" y="3437"/>
                    <a:pt x="2096" y="2096"/>
                  </a:cubicBezTo>
                  <a:cubicBezTo>
                    <a:pt x="3437" y="754"/>
                    <a:pt x="5257" y="0"/>
                    <a:pt x="7155" y="0"/>
                  </a:cubicBezTo>
                  <a:close/>
                </a:path>
              </a:pathLst>
            </a:custGeom>
            <a:solidFill>
              <a:srgbClr val="86EAE9"/>
            </a:solidFill>
          </p:spPr>
          <p:txBody>
            <a:bodyPr/>
            <a:lstStyle/>
            <a:p>
              <a:endParaRPr lang="en-US"/>
            </a:p>
          </p:txBody>
        </p:sp>
        <p:sp>
          <p:nvSpPr>
            <p:cNvPr id="4" name="TextBox 4"/>
            <p:cNvSpPr txBox="1"/>
            <p:nvPr/>
          </p:nvSpPr>
          <p:spPr>
            <a:xfrm>
              <a:off x="0" y="-28575"/>
              <a:ext cx="4274726" cy="368095"/>
            </a:xfrm>
            <a:prstGeom prst="rect">
              <a:avLst/>
            </a:prstGeom>
          </p:spPr>
          <p:txBody>
            <a:bodyPr lIns="254000" tIns="254000" rIns="254000" bIns="254000" rtlCol="0" anchor="ctr"/>
            <a:lstStyle/>
            <a:p>
              <a:pPr algn="ctr">
                <a:lnSpc>
                  <a:spcPts val="3769"/>
                </a:lnSpc>
              </a:pPr>
              <a:r>
                <a:rPr lang="en-US" sz="2899" spc="144">
                  <a:solidFill>
                    <a:srgbClr val="000000"/>
                  </a:solidFill>
                  <a:latin typeface="Aileron Bold"/>
                  <a:ea typeface="Aileron Bold"/>
                  <a:cs typeface="Aileron Bold"/>
                  <a:sym typeface="Aileron Bold"/>
                </a:rPr>
                <a:t>Reference List </a:t>
              </a:r>
            </a:p>
          </p:txBody>
        </p:sp>
      </p:grpSp>
      <p:sp>
        <p:nvSpPr>
          <p:cNvPr id="5" name="TextBox 5"/>
          <p:cNvSpPr txBox="1"/>
          <p:nvPr/>
        </p:nvSpPr>
        <p:spPr>
          <a:xfrm>
            <a:off x="1028700" y="1942605"/>
            <a:ext cx="16230600" cy="7913833"/>
          </a:xfrm>
          <a:prstGeom prst="rect">
            <a:avLst/>
          </a:prstGeom>
        </p:spPr>
        <p:txBody>
          <a:bodyPr lIns="0" tIns="0" rIns="0" bIns="0" rtlCol="0" anchor="t">
            <a:spAutoFit/>
          </a:bodyPr>
          <a:lstStyle/>
          <a:p>
            <a:pPr>
              <a:lnSpc>
                <a:spcPts val="2939"/>
              </a:lnSpc>
            </a:pPr>
            <a:r>
              <a:rPr lang="en-GB" b="0" i="0" u="none" strike="noStrike" dirty="0">
                <a:solidFill>
                  <a:srgbClr val="000000"/>
                </a:solidFill>
                <a:effectLst/>
                <a:latin typeface="Arial" panose="020B0604020202020204" pitchFamily="34" charset="0"/>
                <a:cs typeface="Arial" panose="020B0604020202020204" pitchFamily="34" charset="0"/>
              </a:rPr>
              <a:t>James, A.S.M. and Shipley, M. (2022) ‘Music Performance Anxiety in Musical </a:t>
            </a:r>
            <a:r>
              <a:rPr lang="en-GB" b="0" i="0" u="none" strike="noStrike" dirty="0" err="1">
                <a:solidFill>
                  <a:srgbClr val="000000"/>
                </a:solidFill>
                <a:effectLst/>
                <a:latin typeface="Arial" panose="020B0604020202020204" pitchFamily="34" charset="0"/>
                <a:cs typeface="Arial" panose="020B0604020202020204" pitchFamily="34" charset="0"/>
              </a:rPr>
              <a:t>Theater</a:t>
            </a:r>
            <a:r>
              <a:rPr lang="en-GB" b="0" i="0" u="none" strike="noStrike" dirty="0">
                <a:solidFill>
                  <a:srgbClr val="000000"/>
                </a:solidFill>
                <a:effectLst/>
                <a:latin typeface="Arial" panose="020B0604020202020204" pitchFamily="34" charset="0"/>
                <a:cs typeface="Arial" panose="020B0604020202020204" pitchFamily="34" charset="0"/>
              </a:rPr>
              <a:t> Performers: a Pilot Study’</a:t>
            </a:r>
            <a:r>
              <a:rPr lang="en-GB" b="0" i="1" u="none" strike="noStrike" dirty="0">
                <a:solidFill>
                  <a:srgbClr val="000000"/>
                </a:solidFill>
                <a:effectLst/>
                <a:latin typeface="Arial" panose="020B0604020202020204" pitchFamily="34" charset="0"/>
                <a:cs typeface="Arial" panose="020B0604020202020204" pitchFamily="34" charset="0"/>
              </a:rPr>
              <a:t>, Journal of Dance Medicine &amp; Science</a:t>
            </a:r>
            <a:r>
              <a:rPr lang="en-GB" b="0" i="0" u="none" strike="noStrike" dirty="0">
                <a:solidFill>
                  <a:srgbClr val="000000"/>
                </a:solidFill>
                <a:effectLst/>
                <a:latin typeface="Arial" panose="020B0604020202020204" pitchFamily="34" charset="0"/>
                <a:cs typeface="Arial" panose="020B0604020202020204" pitchFamily="34" charset="0"/>
              </a:rPr>
              <a:t>, 26(4). Available at: https://</a:t>
            </a:r>
            <a:r>
              <a:rPr lang="en-GB" b="0" i="0" u="none" strike="noStrike" dirty="0" err="1">
                <a:solidFill>
                  <a:srgbClr val="000000"/>
                </a:solidFill>
                <a:effectLst/>
                <a:latin typeface="Arial" panose="020B0604020202020204" pitchFamily="34" charset="0"/>
                <a:cs typeface="Arial" panose="020B0604020202020204" pitchFamily="34" charset="0"/>
              </a:rPr>
              <a:t>doi.org</a:t>
            </a:r>
            <a:r>
              <a:rPr lang="en-GB" b="0" i="0" u="none" strike="noStrike" dirty="0">
                <a:solidFill>
                  <a:srgbClr val="000000"/>
                </a:solidFill>
                <a:effectLst/>
                <a:latin typeface="Arial" panose="020B0604020202020204" pitchFamily="34" charset="0"/>
                <a:cs typeface="Arial" panose="020B0604020202020204" pitchFamily="34" charset="0"/>
              </a:rPr>
              <a:t>/10.12678/1089-313x.121522c</a:t>
            </a:r>
            <a:endParaRPr lang="en-GB" b="0" dirty="0">
              <a:effectLst/>
              <a:latin typeface="Arial" panose="020B0604020202020204" pitchFamily="34" charset="0"/>
              <a:cs typeface="Arial" panose="020B0604020202020204" pitchFamily="34" charset="0"/>
            </a:endParaRPr>
          </a:p>
          <a:p>
            <a:pPr>
              <a:lnSpc>
                <a:spcPts val="2939"/>
              </a:lnSpc>
            </a:pPr>
            <a:endParaRPr lang="en-US" dirty="0">
              <a:solidFill>
                <a:srgbClr val="000000"/>
              </a:solidFill>
              <a:latin typeface="Arial" panose="020B0604020202020204" pitchFamily="34" charset="0"/>
              <a:ea typeface="Aileron"/>
              <a:cs typeface="Arial" panose="020B0604020202020204" pitchFamily="34" charset="0"/>
              <a:sym typeface="Aileron"/>
            </a:endParaRPr>
          </a:p>
          <a:p>
            <a:pPr>
              <a:lnSpc>
                <a:spcPts val="2939"/>
              </a:lnSpc>
            </a:pPr>
            <a:r>
              <a:rPr lang="en-US" dirty="0">
                <a:solidFill>
                  <a:srgbClr val="000000"/>
                </a:solidFill>
                <a:latin typeface="Arial" panose="020B0604020202020204" pitchFamily="34" charset="0"/>
                <a:ea typeface="Aileron"/>
                <a:cs typeface="Arial" panose="020B0604020202020204" pitchFamily="34" charset="0"/>
                <a:sym typeface="Aileron"/>
              </a:rPr>
              <a:t>Kenny , D. (2011) </a:t>
            </a:r>
            <a:r>
              <a:rPr lang="en-US" dirty="0">
                <a:solidFill>
                  <a:srgbClr val="000000"/>
                </a:solidFill>
                <a:latin typeface="Arial" panose="020B0604020202020204" pitchFamily="34" charset="0"/>
                <a:ea typeface="Aileron Italics"/>
                <a:cs typeface="Arial" panose="020B0604020202020204" pitchFamily="34" charset="0"/>
                <a:sym typeface="Aileron Italics"/>
              </a:rPr>
              <a:t>The Psychology of Music Performance Anxiety </a:t>
            </a:r>
            <a:r>
              <a:rPr lang="en-US" dirty="0">
                <a:solidFill>
                  <a:srgbClr val="000000"/>
                </a:solidFill>
                <a:latin typeface="Arial" panose="020B0604020202020204" pitchFamily="34" charset="0"/>
                <a:ea typeface="Aileron"/>
                <a:cs typeface="Arial" panose="020B0604020202020204" pitchFamily="34" charset="0"/>
                <a:sym typeface="Aileron"/>
              </a:rPr>
              <a:t>Oxford: Oxford Academic. </a:t>
            </a:r>
          </a:p>
          <a:p>
            <a:pPr algn="l">
              <a:lnSpc>
                <a:spcPts val="2939"/>
              </a:lnSpc>
            </a:pPr>
            <a:endParaRPr lang="en-US" dirty="0">
              <a:solidFill>
                <a:srgbClr val="000000"/>
              </a:solidFill>
              <a:latin typeface="Arial" panose="020B0604020202020204" pitchFamily="34" charset="0"/>
              <a:ea typeface="Aileron"/>
              <a:cs typeface="Arial" panose="020B0604020202020204" pitchFamily="34" charset="0"/>
              <a:sym typeface="Aileron"/>
            </a:endParaRPr>
          </a:p>
          <a:p>
            <a:pPr algn="l">
              <a:lnSpc>
                <a:spcPts val="2939"/>
              </a:lnSpc>
            </a:pPr>
            <a:r>
              <a:rPr lang="en-US" dirty="0">
                <a:solidFill>
                  <a:srgbClr val="000000"/>
                </a:solidFill>
                <a:latin typeface="Arial" panose="020B0604020202020204" pitchFamily="34" charset="0"/>
                <a:ea typeface="Aileron"/>
                <a:cs typeface="Arial" panose="020B0604020202020204" pitchFamily="34" charset="0"/>
                <a:sym typeface="Aileron"/>
              </a:rPr>
              <a:t>Langdridge, D. (2007) </a:t>
            </a:r>
            <a:r>
              <a:rPr lang="en-US" dirty="0">
                <a:solidFill>
                  <a:srgbClr val="000000"/>
                </a:solidFill>
                <a:latin typeface="Arial" panose="020B0604020202020204" pitchFamily="34" charset="0"/>
                <a:ea typeface="Aileron Italics"/>
                <a:cs typeface="Arial" panose="020B0604020202020204" pitchFamily="34" charset="0"/>
                <a:sym typeface="Aileron Italics"/>
              </a:rPr>
              <a:t>Phenomenological Psychology Theory, Research and Method</a:t>
            </a:r>
            <a:r>
              <a:rPr lang="en-US" dirty="0">
                <a:solidFill>
                  <a:srgbClr val="000000"/>
                </a:solidFill>
                <a:latin typeface="Arial" panose="020B0604020202020204" pitchFamily="34" charset="0"/>
                <a:ea typeface="Aileron"/>
                <a:cs typeface="Arial" panose="020B0604020202020204" pitchFamily="34" charset="0"/>
                <a:sym typeface="Aileron"/>
              </a:rPr>
              <a:t>. Harlow: Pearson Education. </a:t>
            </a:r>
          </a:p>
          <a:p>
            <a:pPr algn="l">
              <a:lnSpc>
                <a:spcPts val="2939"/>
              </a:lnSpc>
            </a:pPr>
            <a:endParaRPr lang="en-US" dirty="0">
              <a:solidFill>
                <a:srgbClr val="000000"/>
              </a:solidFill>
              <a:latin typeface="Arial" panose="020B0604020202020204" pitchFamily="34" charset="0"/>
              <a:ea typeface="Aileron"/>
              <a:cs typeface="Arial" panose="020B0604020202020204" pitchFamily="34" charset="0"/>
              <a:sym typeface="Aileron"/>
            </a:endParaRPr>
          </a:p>
          <a:p>
            <a:pPr rtl="0">
              <a:spcBef>
                <a:spcPts val="0"/>
              </a:spcBef>
              <a:spcAft>
                <a:spcPts val="1100"/>
              </a:spcAft>
            </a:pPr>
            <a:r>
              <a:rPr lang="en-GB" b="0" i="0" u="none" strike="noStrike" dirty="0" err="1">
                <a:solidFill>
                  <a:srgbClr val="000000"/>
                </a:solidFill>
                <a:effectLst/>
                <a:latin typeface="Arial" panose="020B0604020202020204" pitchFamily="34" charset="0"/>
              </a:rPr>
              <a:t>Matei</a:t>
            </a:r>
            <a:r>
              <a:rPr lang="en-GB" b="0" i="0" u="none" strike="noStrike" dirty="0">
                <a:solidFill>
                  <a:srgbClr val="000000"/>
                </a:solidFill>
                <a:effectLst/>
                <a:latin typeface="Arial" panose="020B0604020202020204" pitchFamily="34" charset="0"/>
              </a:rPr>
              <a:t>, R. and </a:t>
            </a:r>
            <a:r>
              <a:rPr lang="en-GB" b="0" i="0" u="none" strike="noStrike" dirty="0" err="1">
                <a:solidFill>
                  <a:srgbClr val="000000"/>
                </a:solidFill>
                <a:effectLst/>
                <a:latin typeface="Arial" panose="020B0604020202020204" pitchFamily="34" charset="0"/>
              </a:rPr>
              <a:t>Ginsborg</a:t>
            </a:r>
            <a:r>
              <a:rPr lang="en-GB" b="0" i="0" u="none" strike="noStrike" dirty="0">
                <a:solidFill>
                  <a:srgbClr val="000000"/>
                </a:solidFill>
                <a:effectLst/>
                <a:latin typeface="Arial" panose="020B0604020202020204" pitchFamily="34" charset="0"/>
              </a:rPr>
              <a:t>, J. (2017) ‘Music Performance Anxiety in Classical Musicians – What We Know about What Works’</a:t>
            </a:r>
            <a:r>
              <a:rPr lang="en-GB" b="0" i="1" u="none" strike="noStrike" dirty="0">
                <a:solidFill>
                  <a:srgbClr val="000000"/>
                </a:solidFill>
                <a:effectLst/>
                <a:latin typeface="Arial" panose="020B0604020202020204" pitchFamily="34" charset="0"/>
              </a:rPr>
              <a:t>, </a:t>
            </a:r>
            <a:r>
              <a:rPr lang="en-GB" b="0" i="1" u="none" strike="noStrike" dirty="0" err="1">
                <a:solidFill>
                  <a:srgbClr val="000000"/>
                </a:solidFill>
                <a:effectLst/>
                <a:latin typeface="Arial" panose="020B0604020202020204" pitchFamily="34" charset="0"/>
              </a:rPr>
              <a:t>BJPsych</a:t>
            </a:r>
            <a:r>
              <a:rPr lang="en-GB" b="0" i="1" u="none" strike="noStrike" dirty="0">
                <a:solidFill>
                  <a:srgbClr val="000000"/>
                </a:solidFill>
                <a:effectLst/>
                <a:latin typeface="Arial" panose="020B0604020202020204" pitchFamily="34" charset="0"/>
              </a:rPr>
              <a:t> International</a:t>
            </a:r>
            <a:r>
              <a:rPr lang="en-GB" b="0" i="0" u="none" strike="noStrike" dirty="0">
                <a:solidFill>
                  <a:srgbClr val="000000"/>
                </a:solidFill>
                <a:effectLst/>
                <a:latin typeface="Arial" panose="020B0604020202020204" pitchFamily="34" charset="0"/>
              </a:rPr>
              <a:t>, 14(2), pp.33–35. Available at: https://</a:t>
            </a:r>
            <a:r>
              <a:rPr lang="en-GB" b="0" i="0" u="none" strike="noStrike" dirty="0" err="1">
                <a:solidFill>
                  <a:srgbClr val="000000"/>
                </a:solidFill>
                <a:effectLst/>
                <a:latin typeface="Arial" panose="020B0604020202020204" pitchFamily="34" charset="0"/>
              </a:rPr>
              <a:t>doi.org</a:t>
            </a:r>
            <a:r>
              <a:rPr lang="en-GB" b="0" i="0" u="none" strike="noStrike" dirty="0">
                <a:solidFill>
                  <a:srgbClr val="000000"/>
                </a:solidFill>
                <a:effectLst/>
                <a:latin typeface="Arial" panose="020B0604020202020204" pitchFamily="34" charset="0"/>
              </a:rPr>
              <a:t>/10.1192/s2056474000001744</a:t>
            </a:r>
            <a:br>
              <a:rPr lang="en-GB" dirty="0"/>
            </a:br>
            <a:endParaRPr lang="en-US" dirty="0">
              <a:solidFill>
                <a:srgbClr val="000000"/>
              </a:solidFill>
              <a:latin typeface="Arial" panose="020B0604020202020204" pitchFamily="34" charset="0"/>
              <a:ea typeface="Aileron"/>
              <a:cs typeface="Arial" panose="020B0604020202020204" pitchFamily="34" charset="0"/>
              <a:sym typeface="Aileron"/>
            </a:endParaRPr>
          </a:p>
          <a:p>
            <a:pPr algn="l">
              <a:lnSpc>
                <a:spcPts val="3079"/>
              </a:lnSpc>
              <a:spcBef>
                <a:spcPct val="0"/>
              </a:spcBef>
            </a:pPr>
            <a:r>
              <a:rPr lang="en-US" dirty="0" err="1">
                <a:solidFill>
                  <a:srgbClr val="000000"/>
                </a:solidFill>
                <a:latin typeface="Arial" panose="020B0604020202020204" pitchFamily="34" charset="0"/>
                <a:ea typeface="Aileron"/>
                <a:cs typeface="Arial" panose="020B0604020202020204" pitchFamily="34" charset="0"/>
                <a:sym typeface="Aileron"/>
              </a:rPr>
              <a:t>Mazzarolo</a:t>
            </a:r>
            <a:r>
              <a:rPr lang="en-US" dirty="0">
                <a:solidFill>
                  <a:srgbClr val="000000"/>
                </a:solidFill>
                <a:latin typeface="Arial" panose="020B0604020202020204" pitchFamily="34" charset="0"/>
                <a:ea typeface="Aileron"/>
                <a:cs typeface="Arial" panose="020B0604020202020204" pitchFamily="34" charset="0"/>
                <a:sym typeface="Aileron"/>
              </a:rPr>
              <a:t>, I., Burwell, K. and Schubert, E. (2023) ‘Teachers’ Approaches to Music Performance Anxiety Management: A Systematic Review’</a:t>
            </a:r>
            <a:r>
              <a:rPr lang="en-US" dirty="0">
                <a:solidFill>
                  <a:srgbClr val="000000"/>
                </a:solidFill>
                <a:latin typeface="Arial" panose="020B0604020202020204" pitchFamily="34" charset="0"/>
                <a:ea typeface="Aileron Italics"/>
                <a:cs typeface="Arial" panose="020B0604020202020204" pitchFamily="34" charset="0"/>
                <a:sym typeface="Aileron Italics"/>
              </a:rPr>
              <a:t>, Frontiers in Psychology</a:t>
            </a:r>
            <a:r>
              <a:rPr lang="en-US" dirty="0">
                <a:solidFill>
                  <a:srgbClr val="000000"/>
                </a:solidFill>
                <a:latin typeface="Arial" panose="020B0604020202020204" pitchFamily="34" charset="0"/>
                <a:ea typeface="Aileron"/>
                <a:cs typeface="Arial" panose="020B0604020202020204" pitchFamily="34" charset="0"/>
                <a:sym typeface="Aileron"/>
              </a:rPr>
              <a:t>, 14. Available at: https://</a:t>
            </a:r>
            <a:r>
              <a:rPr lang="en-US" dirty="0" err="1">
                <a:solidFill>
                  <a:srgbClr val="000000"/>
                </a:solidFill>
                <a:latin typeface="Arial" panose="020B0604020202020204" pitchFamily="34" charset="0"/>
                <a:ea typeface="Aileron"/>
                <a:cs typeface="Arial" panose="020B0604020202020204" pitchFamily="34" charset="0"/>
                <a:sym typeface="Aileron"/>
              </a:rPr>
              <a:t>doi.org</a:t>
            </a:r>
            <a:r>
              <a:rPr lang="en-US" dirty="0">
                <a:solidFill>
                  <a:srgbClr val="000000"/>
                </a:solidFill>
                <a:latin typeface="Arial" panose="020B0604020202020204" pitchFamily="34" charset="0"/>
                <a:ea typeface="Aileron"/>
                <a:cs typeface="Arial" panose="020B0604020202020204" pitchFamily="34" charset="0"/>
                <a:sym typeface="Aileron"/>
              </a:rPr>
              <a:t>/10.3389/fpsyg.2023.1205150</a:t>
            </a:r>
          </a:p>
          <a:p>
            <a:pPr algn="l">
              <a:lnSpc>
                <a:spcPts val="3079"/>
              </a:lnSpc>
              <a:spcBef>
                <a:spcPct val="0"/>
              </a:spcBef>
            </a:pPr>
            <a:endParaRPr lang="en-US" dirty="0">
              <a:solidFill>
                <a:srgbClr val="000000"/>
              </a:solidFill>
              <a:latin typeface="Arial" panose="020B0604020202020204" pitchFamily="34" charset="0"/>
              <a:ea typeface="Aileron"/>
              <a:cs typeface="Arial" panose="020B0604020202020204" pitchFamily="34" charset="0"/>
              <a:sym typeface="Aileron"/>
            </a:endParaRPr>
          </a:p>
          <a:p>
            <a:pPr algn="l">
              <a:lnSpc>
                <a:spcPts val="3079"/>
              </a:lnSpc>
              <a:spcBef>
                <a:spcPct val="0"/>
              </a:spcBef>
            </a:pPr>
            <a:r>
              <a:rPr lang="en-US" dirty="0" err="1">
                <a:solidFill>
                  <a:srgbClr val="000000"/>
                </a:solidFill>
                <a:latin typeface="Arial" panose="020B0604020202020204" pitchFamily="34" charset="0"/>
                <a:ea typeface="Aileron"/>
                <a:cs typeface="Arial" panose="020B0604020202020204" pitchFamily="34" charset="0"/>
                <a:sym typeface="Aileron"/>
              </a:rPr>
              <a:t>Mckim</a:t>
            </a:r>
            <a:r>
              <a:rPr lang="en-US" dirty="0">
                <a:solidFill>
                  <a:srgbClr val="000000"/>
                </a:solidFill>
                <a:latin typeface="Arial" panose="020B0604020202020204" pitchFamily="34" charset="0"/>
                <a:ea typeface="Aileron"/>
                <a:cs typeface="Arial" panose="020B0604020202020204" pitchFamily="34" charset="0"/>
                <a:sym typeface="Aileron"/>
              </a:rPr>
              <a:t>, C. (2023) ‘Meaningful Member-Checking: a Structured Approach to Member- Checking’</a:t>
            </a:r>
            <a:r>
              <a:rPr lang="en-US" dirty="0">
                <a:solidFill>
                  <a:srgbClr val="000000"/>
                </a:solidFill>
                <a:latin typeface="Arial" panose="020B0604020202020204" pitchFamily="34" charset="0"/>
                <a:ea typeface="Aileron Italics"/>
                <a:cs typeface="Arial" panose="020B0604020202020204" pitchFamily="34" charset="0"/>
                <a:sym typeface="Aileron Italics"/>
              </a:rPr>
              <a:t>, American Journal of Qualitative Research</a:t>
            </a:r>
            <a:r>
              <a:rPr lang="en-US" dirty="0">
                <a:solidFill>
                  <a:srgbClr val="000000"/>
                </a:solidFill>
                <a:latin typeface="Arial" panose="020B0604020202020204" pitchFamily="34" charset="0"/>
                <a:ea typeface="Aileron"/>
                <a:cs typeface="Arial" panose="020B0604020202020204" pitchFamily="34" charset="0"/>
                <a:sym typeface="Aileron"/>
              </a:rPr>
              <a:t>, 7(2), pp.41–52. Available at: https://</a:t>
            </a:r>
            <a:r>
              <a:rPr lang="en-US" dirty="0" err="1">
                <a:solidFill>
                  <a:srgbClr val="000000"/>
                </a:solidFill>
                <a:latin typeface="Arial" panose="020B0604020202020204" pitchFamily="34" charset="0"/>
                <a:ea typeface="Aileron"/>
                <a:cs typeface="Arial" panose="020B0604020202020204" pitchFamily="34" charset="0"/>
                <a:sym typeface="Aileron"/>
              </a:rPr>
              <a:t>doi.org</a:t>
            </a:r>
            <a:r>
              <a:rPr lang="en-US" dirty="0">
                <a:solidFill>
                  <a:srgbClr val="000000"/>
                </a:solidFill>
                <a:latin typeface="Arial" panose="020B0604020202020204" pitchFamily="34" charset="0"/>
                <a:ea typeface="Aileron"/>
                <a:cs typeface="Arial" panose="020B0604020202020204" pitchFamily="34" charset="0"/>
                <a:sym typeface="Aileron"/>
              </a:rPr>
              <a:t>/10.29333/</a:t>
            </a:r>
            <a:r>
              <a:rPr lang="en-US" dirty="0" err="1">
                <a:solidFill>
                  <a:srgbClr val="000000"/>
                </a:solidFill>
                <a:latin typeface="Arial" panose="020B0604020202020204" pitchFamily="34" charset="0"/>
                <a:ea typeface="Aileron"/>
                <a:cs typeface="Arial" panose="020B0604020202020204" pitchFamily="34" charset="0"/>
                <a:sym typeface="Aileron"/>
              </a:rPr>
              <a:t>ajqr</a:t>
            </a:r>
            <a:r>
              <a:rPr lang="en-US" dirty="0">
                <a:solidFill>
                  <a:srgbClr val="000000"/>
                </a:solidFill>
                <a:latin typeface="Arial" panose="020B0604020202020204" pitchFamily="34" charset="0"/>
                <a:ea typeface="Aileron"/>
                <a:cs typeface="Arial" panose="020B0604020202020204" pitchFamily="34" charset="0"/>
                <a:sym typeface="Aileron"/>
              </a:rPr>
              <a:t>/12973</a:t>
            </a:r>
          </a:p>
          <a:p>
            <a:pPr algn="l">
              <a:lnSpc>
                <a:spcPts val="3079"/>
              </a:lnSpc>
              <a:spcBef>
                <a:spcPct val="0"/>
              </a:spcBef>
            </a:pPr>
            <a:endParaRPr lang="en-US" dirty="0">
              <a:solidFill>
                <a:srgbClr val="000000"/>
              </a:solidFill>
              <a:latin typeface="Arial" panose="020B0604020202020204" pitchFamily="34" charset="0"/>
              <a:ea typeface="Aileron"/>
              <a:cs typeface="Arial" panose="020B0604020202020204" pitchFamily="34" charset="0"/>
              <a:sym typeface="Aileron"/>
            </a:endParaRPr>
          </a:p>
          <a:p>
            <a:pPr algn="l">
              <a:lnSpc>
                <a:spcPts val="3079"/>
              </a:lnSpc>
              <a:spcBef>
                <a:spcPct val="0"/>
              </a:spcBef>
            </a:pPr>
            <a:r>
              <a:rPr lang="en-US" dirty="0" err="1">
                <a:solidFill>
                  <a:srgbClr val="000000"/>
                </a:solidFill>
                <a:latin typeface="Arial" panose="020B0604020202020204" pitchFamily="34" charset="0"/>
                <a:ea typeface="Aileron"/>
                <a:cs typeface="Arial" panose="020B0604020202020204" pitchFamily="34" charset="0"/>
                <a:sym typeface="Aileron"/>
              </a:rPr>
              <a:t>Papageorgi</a:t>
            </a:r>
            <a:r>
              <a:rPr lang="en-US" dirty="0">
                <a:solidFill>
                  <a:srgbClr val="000000"/>
                </a:solidFill>
                <a:latin typeface="Arial" panose="020B0604020202020204" pitchFamily="34" charset="0"/>
                <a:ea typeface="Aileron"/>
                <a:cs typeface="Arial" panose="020B0604020202020204" pitchFamily="34" charset="0"/>
                <a:sym typeface="Aileron"/>
              </a:rPr>
              <a:t>, I., Creech, A. and Welch, G. (2011) ‘Perceived Performance Anxiety in Advanced Musicians Specializing in Different Musical Genres’</a:t>
            </a:r>
            <a:r>
              <a:rPr lang="en-US" dirty="0">
                <a:solidFill>
                  <a:srgbClr val="000000"/>
                </a:solidFill>
                <a:latin typeface="Arial" panose="020B0604020202020204" pitchFamily="34" charset="0"/>
                <a:ea typeface="Aileron Italics"/>
                <a:cs typeface="Arial" panose="020B0604020202020204" pitchFamily="34" charset="0"/>
                <a:sym typeface="Aileron Italics"/>
              </a:rPr>
              <a:t>, Psychology of Music</a:t>
            </a:r>
            <a:r>
              <a:rPr lang="en-US" dirty="0">
                <a:solidFill>
                  <a:srgbClr val="000000"/>
                </a:solidFill>
                <a:latin typeface="Arial" panose="020B0604020202020204" pitchFamily="34" charset="0"/>
                <a:ea typeface="Aileron"/>
                <a:cs typeface="Arial" panose="020B0604020202020204" pitchFamily="34" charset="0"/>
                <a:sym typeface="Aileron"/>
              </a:rPr>
              <a:t>, 41(1), pp.18–41. Available at: https://</a:t>
            </a:r>
            <a:r>
              <a:rPr lang="en-US" dirty="0" err="1">
                <a:solidFill>
                  <a:srgbClr val="000000"/>
                </a:solidFill>
                <a:latin typeface="Arial" panose="020B0604020202020204" pitchFamily="34" charset="0"/>
                <a:ea typeface="Aileron"/>
                <a:cs typeface="Arial" panose="020B0604020202020204" pitchFamily="34" charset="0"/>
                <a:sym typeface="Aileron"/>
              </a:rPr>
              <a:t>doi.org</a:t>
            </a:r>
            <a:r>
              <a:rPr lang="en-US" dirty="0">
                <a:solidFill>
                  <a:srgbClr val="000000"/>
                </a:solidFill>
                <a:latin typeface="Arial" panose="020B0604020202020204" pitchFamily="34" charset="0"/>
                <a:ea typeface="Aileron"/>
                <a:cs typeface="Arial" panose="020B0604020202020204" pitchFamily="34" charset="0"/>
                <a:sym typeface="Aileron"/>
              </a:rPr>
              <a:t>/10.1177/0305735611408995</a:t>
            </a:r>
          </a:p>
          <a:p>
            <a:pPr algn="l">
              <a:lnSpc>
                <a:spcPts val="3079"/>
              </a:lnSpc>
              <a:spcBef>
                <a:spcPct val="0"/>
              </a:spcBef>
            </a:pPr>
            <a:endParaRPr lang="en-US" dirty="0">
              <a:solidFill>
                <a:srgbClr val="000000"/>
              </a:solidFill>
              <a:latin typeface="Arial" panose="020B0604020202020204" pitchFamily="34" charset="0"/>
              <a:ea typeface="Aileron"/>
              <a:cs typeface="Arial" panose="020B0604020202020204" pitchFamily="34" charset="0"/>
              <a:sym typeface="Aileron"/>
            </a:endParaRPr>
          </a:p>
          <a:p>
            <a:pPr algn="l">
              <a:lnSpc>
                <a:spcPts val="3079"/>
              </a:lnSpc>
              <a:spcBef>
                <a:spcPct val="0"/>
              </a:spcBef>
            </a:pPr>
            <a:r>
              <a:rPr lang="en-US" dirty="0">
                <a:solidFill>
                  <a:srgbClr val="000000"/>
                </a:solidFill>
                <a:latin typeface="Arial" panose="020B0604020202020204" pitchFamily="34" charset="0"/>
                <a:ea typeface="Aileron"/>
                <a:cs typeface="Arial" panose="020B0604020202020204" pitchFamily="34" charset="0"/>
                <a:sym typeface="Aileron"/>
              </a:rPr>
              <a:t>Smith, J.A., Flowers, P. and Larkin, M. (2009) Interpretative Phenomenological Analysis: Theory, Method and Research. London: SAGE.</a:t>
            </a:r>
          </a:p>
          <a:p>
            <a:pPr algn="l">
              <a:lnSpc>
                <a:spcPts val="3079"/>
              </a:lnSpc>
              <a:spcBef>
                <a:spcPct val="0"/>
              </a:spcBef>
            </a:pPr>
            <a:endParaRPr lang="en-US" sz="2199" dirty="0">
              <a:solidFill>
                <a:srgbClr val="000000"/>
              </a:solidFill>
              <a:latin typeface="Aileron"/>
              <a:ea typeface="Aileron"/>
              <a:cs typeface="Aileron"/>
              <a:sym typeface="Ailero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719738"/>
            <a:ext cx="18288000" cy="18288000"/>
          </a:xfrm>
          <a:custGeom>
            <a:avLst/>
            <a:gdLst/>
            <a:ahLst/>
            <a:cxnLst/>
            <a:rect l="l" t="t" r="r" b="b"/>
            <a:pathLst>
              <a:path w="18288000" h="18288000">
                <a:moveTo>
                  <a:pt x="0" y="0"/>
                </a:moveTo>
                <a:lnTo>
                  <a:pt x="18288000" y="0"/>
                </a:lnTo>
                <a:lnTo>
                  <a:pt x="18288000" y="18288000"/>
                </a:lnTo>
                <a:lnTo>
                  <a:pt x="0" y="18288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5035872" y="8074224"/>
            <a:ext cx="2948687" cy="1314356"/>
          </a:xfrm>
          <a:custGeom>
            <a:avLst/>
            <a:gdLst/>
            <a:ahLst/>
            <a:cxnLst/>
            <a:rect l="l" t="t" r="r" b="b"/>
            <a:pathLst>
              <a:path w="2948687" h="1314356">
                <a:moveTo>
                  <a:pt x="0" y="0"/>
                </a:moveTo>
                <a:lnTo>
                  <a:pt x="2948687" y="0"/>
                </a:lnTo>
                <a:lnTo>
                  <a:pt x="2948687" y="1314357"/>
                </a:lnTo>
                <a:lnTo>
                  <a:pt x="0" y="1314357"/>
                </a:lnTo>
                <a:lnTo>
                  <a:pt x="0" y="0"/>
                </a:lnTo>
                <a:close/>
              </a:path>
            </a:pathLst>
          </a:custGeom>
          <a:blipFill>
            <a:blip r:embed="rId4"/>
            <a:stretch>
              <a:fillRect/>
            </a:stretch>
          </a:blipFill>
        </p:spPr>
        <p:txBody>
          <a:bodyPr/>
          <a:lstStyle/>
          <a:p>
            <a:endParaRPr lang="en-US"/>
          </a:p>
        </p:txBody>
      </p:sp>
      <p:sp>
        <p:nvSpPr>
          <p:cNvPr id="4" name="TextBox 4"/>
          <p:cNvSpPr txBox="1"/>
          <p:nvPr/>
        </p:nvSpPr>
        <p:spPr>
          <a:xfrm>
            <a:off x="1028700" y="834479"/>
            <a:ext cx="16230600" cy="6602352"/>
          </a:xfrm>
          <a:prstGeom prst="rect">
            <a:avLst/>
          </a:prstGeom>
        </p:spPr>
        <p:txBody>
          <a:bodyPr lIns="0" tIns="0" rIns="0" bIns="0" rtlCol="0" anchor="t">
            <a:spAutoFit/>
          </a:bodyPr>
          <a:lstStyle/>
          <a:p>
            <a:pPr algn="l">
              <a:lnSpc>
                <a:spcPts val="9577"/>
              </a:lnSpc>
            </a:pPr>
            <a:r>
              <a:rPr lang="en-US" sz="8400" spc="84">
                <a:solidFill>
                  <a:srgbClr val="FFFFFF"/>
                </a:solidFill>
                <a:latin typeface="Aileron Bold"/>
                <a:ea typeface="Aileron Bold"/>
                <a:cs typeface="Aileron Bold"/>
                <a:sym typeface="Aileron Bold"/>
              </a:rPr>
              <a:t>Please feel free to ask any questions. </a:t>
            </a:r>
          </a:p>
          <a:p>
            <a:pPr algn="l">
              <a:lnSpc>
                <a:spcPts val="9577"/>
              </a:lnSpc>
            </a:pPr>
            <a:endParaRPr lang="en-US" sz="8400" spc="84">
              <a:solidFill>
                <a:srgbClr val="FFFFFF"/>
              </a:solidFill>
              <a:latin typeface="Aileron Bold"/>
              <a:ea typeface="Aileron Bold"/>
              <a:cs typeface="Aileron Bold"/>
              <a:sym typeface="Aileron Bold"/>
            </a:endParaRPr>
          </a:p>
          <a:p>
            <a:pPr algn="l">
              <a:lnSpc>
                <a:spcPts val="9577"/>
              </a:lnSpc>
            </a:pPr>
            <a:r>
              <a:rPr lang="en-US" sz="8400" spc="84">
                <a:solidFill>
                  <a:srgbClr val="FFFFFF"/>
                </a:solidFill>
                <a:latin typeface="Aileron Bold"/>
                <a:ea typeface="Aileron Bold"/>
                <a:cs typeface="Aileron Bold"/>
                <a:sym typeface="Aileron Bold"/>
              </a:rPr>
              <a:t>Thank you for your time. </a:t>
            </a:r>
          </a:p>
          <a:p>
            <a:pPr algn="l">
              <a:lnSpc>
                <a:spcPts val="13679"/>
              </a:lnSpc>
            </a:pPr>
            <a:endParaRPr lang="en-US" sz="8400" spc="84">
              <a:solidFill>
                <a:srgbClr val="FFFFFF"/>
              </a:solidFill>
              <a:latin typeface="Aileron Bold"/>
              <a:ea typeface="Aileron Bold"/>
              <a:cs typeface="Aileron Bold"/>
              <a:sym typeface="Aileron Bold"/>
            </a:endParaRPr>
          </a:p>
        </p:txBody>
      </p:sp>
      <p:sp>
        <p:nvSpPr>
          <p:cNvPr id="5" name="Freeform 5"/>
          <p:cNvSpPr/>
          <p:nvPr/>
        </p:nvSpPr>
        <p:spPr>
          <a:xfrm>
            <a:off x="526123" y="7126402"/>
            <a:ext cx="2723395" cy="2723395"/>
          </a:xfrm>
          <a:custGeom>
            <a:avLst/>
            <a:gdLst/>
            <a:ahLst/>
            <a:cxnLst/>
            <a:rect l="l" t="t" r="r" b="b"/>
            <a:pathLst>
              <a:path w="2723395" h="2723395">
                <a:moveTo>
                  <a:pt x="0" y="0"/>
                </a:moveTo>
                <a:lnTo>
                  <a:pt x="2723395" y="0"/>
                </a:lnTo>
                <a:lnTo>
                  <a:pt x="2723395" y="2723395"/>
                </a:lnTo>
                <a:lnTo>
                  <a:pt x="0" y="2723395"/>
                </a:lnTo>
                <a:lnTo>
                  <a:pt x="0" y="0"/>
                </a:lnTo>
                <a:close/>
              </a:path>
            </a:pathLst>
          </a:custGeom>
          <a:blipFill>
            <a:blip r:embed="rId5"/>
            <a:stretch>
              <a:fillRect/>
            </a:stretch>
          </a:blipFill>
        </p:spPr>
        <p:txBody>
          <a:bodyPr/>
          <a:lstStyle/>
          <a:p>
            <a:endParaRPr lang="en-US"/>
          </a:p>
        </p:txBody>
      </p:sp>
      <p:sp>
        <p:nvSpPr>
          <p:cNvPr id="6" name="TextBox 6"/>
          <p:cNvSpPr txBox="1"/>
          <p:nvPr/>
        </p:nvSpPr>
        <p:spPr>
          <a:xfrm>
            <a:off x="7069043" y="8251931"/>
            <a:ext cx="4149915" cy="1136650"/>
          </a:xfrm>
          <a:prstGeom prst="rect">
            <a:avLst/>
          </a:prstGeom>
        </p:spPr>
        <p:txBody>
          <a:bodyPr lIns="0" tIns="0" rIns="0" bIns="0" rtlCol="0" anchor="t">
            <a:spAutoFit/>
          </a:bodyPr>
          <a:lstStyle/>
          <a:p>
            <a:pPr algn="ctr">
              <a:lnSpc>
                <a:spcPts val="4549"/>
              </a:lnSpc>
            </a:pPr>
            <a:r>
              <a:rPr lang="en-US" sz="3499">
                <a:solidFill>
                  <a:srgbClr val="FFFFFF"/>
                </a:solidFill>
                <a:latin typeface="Aileron Bold"/>
                <a:ea typeface="Aileron Bold"/>
                <a:cs typeface="Aileron Bold"/>
                <a:sym typeface="Aileron Bold"/>
              </a:rPr>
              <a:t>SARAH MARTIN </a:t>
            </a:r>
          </a:p>
          <a:p>
            <a:pPr algn="ctr">
              <a:lnSpc>
                <a:spcPts val="4549"/>
              </a:lnSpc>
            </a:pPr>
            <a:r>
              <a:rPr lang="en-US" sz="3499">
                <a:solidFill>
                  <a:srgbClr val="FFFFFF"/>
                </a:solidFill>
                <a:latin typeface="Aileron Bold"/>
                <a:ea typeface="Aileron Bold"/>
                <a:cs typeface="Aileron Bold"/>
                <a:sym typeface="Aileron Bold"/>
              </a:rPr>
              <a:t>2244162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1596</TotalTime>
  <Words>2270</Words>
  <Application>Microsoft Macintosh PowerPoint</Application>
  <PresentationFormat>Custom</PresentationFormat>
  <Paragraphs>381</Paragraphs>
  <Slides>21</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vt:i4>
      </vt:variant>
    </vt:vector>
  </HeadingPairs>
  <TitlesOfParts>
    <vt:vector size="32" baseType="lpstr">
      <vt:lpstr>Arial</vt:lpstr>
      <vt:lpstr>Le Petit Cochon</vt:lpstr>
      <vt:lpstr>Aileron Bold</vt:lpstr>
      <vt:lpstr>Shadows Into Light Two</vt:lpstr>
      <vt:lpstr>Calibri</vt:lpstr>
      <vt:lpstr>Aileron Heavy</vt:lpstr>
      <vt:lpstr>Aileron Italics</vt:lpstr>
      <vt:lpstr>Aileron</vt:lpstr>
      <vt:lpstr>Aptos</vt:lpstr>
      <vt:lpstr>Aileron Ultra-Bold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Timeline Cycle Visual Charts Presentation in Blue White Teal Simple Style</dc:title>
  <cp:lastModifiedBy>Sarah Martin</cp:lastModifiedBy>
  <cp:revision>2</cp:revision>
  <dcterms:created xsi:type="dcterms:W3CDTF">2006-08-16T00:00:00Z</dcterms:created>
  <dcterms:modified xsi:type="dcterms:W3CDTF">2024-07-09T23:52:57Z</dcterms:modified>
  <dc:identifier>DAGJ_Pcp7ho</dc:identifier>
</cp:coreProperties>
</file>