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notesMasterIdLst>
    <p:notesMasterId r:id="rId16"/>
  </p:notesMasterIdLst>
  <p:handoutMasterIdLst>
    <p:handoutMasterId r:id="rId17"/>
  </p:handoutMasterIdLst>
  <p:sldIdLst>
    <p:sldId id="298" r:id="rId2"/>
    <p:sldId id="283" r:id="rId3"/>
    <p:sldId id="297" r:id="rId4"/>
    <p:sldId id="284" r:id="rId5"/>
    <p:sldId id="306" r:id="rId6"/>
    <p:sldId id="299" r:id="rId7"/>
    <p:sldId id="300" r:id="rId8"/>
    <p:sldId id="310" r:id="rId9"/>
    <p:sldId id="303" r:id="rId10"/>
    <p:sldId id="304" r:id="rId11"/>
    <p:sldId id="305" r:id="rId12"/>
    <p:sldId id="309" r:id="rId13"/>
    <p:sldId id="302" r:id="rId14"/>
    <p:sldId id="30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073A0DAA-6AF3-43AB-8588-CEC1D06C72B9}"/>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9134" autoAdjust="0"/>
  </p:normalViewPr>
  <p:slideViewPr>
    <p:cSldViewPr snapToGrid="0">
      <p:cViewPr varScale="1">
        <p:scale>
          <a:sx n="65" d="100"/>
          <a:sy n="65" d="100"/>
        </p:scale>
        <p:origin x="-942" y="-96"/>
      </p:cViewPr>
      <p:guideLst>
        <p:guide orient="horz" pos="2160"/>
        <p:guide pos="3840"/>
      </p:guideLst>
    </p:cSldViewPr>
  </p:slideViewPr>
  <p:outlineViewPr>
    <p:cViewPr>
      <p:scale>
        <a:sx n="33" d="100"/>
        <a:sy n="33" d="100"/>
      </p:scale>
      <p:origin x="0" y="-942"/>
    </p:cViewPr>
  </p:outlineViewPr>
  <p:notesTextViewPr>
    <p:cViewPr>
      <p:scale>
        <a:sx n="3" d="2"/>
        <a:sy n="3" d="2"/>
      </p:scale>
      <p:origin x="0" y="0"/>
    </p:cViewPr>
  </p:notesTextViewPr>
  <p:sorterViewPr>
    <p:cViewPr>
      <p:scale>
        <a:sx n="75" d="100"/>
        <a:sy n="75" d="100"/>
      </p:scale>
      <p:origin x="0" y="0"/>
    </p:cViewPr>
  </p:sorterViewPr>
  <p:notesViewPr>
    <p:cSldViewPr snapToGrid="0">
      <p:cViewPr varScale="1">
        <p:scale>
          <a:sx n="60" d="100"/>
          <a:sy n="60" d="100"/>
        </p:scale>
        <p:origin x="3187"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presProps" Target="presProps.xml" /><Relationship Id="rId3" Type="http://schemas.openxmlformats.org/officeDocument/2006/relationships/slide" Target="slides/slide2.xml" /><Relationship Id="rId21" Type="http://schemas.openxmlformats.org/officeDocument/2006/relationships/tableStyles" Target="tableStyle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handoutMaster" Target="handoutMasters/handoutMaster1.xml" /><Relationship Id="rId2" Type="http://schemas.openxmlformats.org/officeDocument/2006/relationships/slide" Target="slides/slide1.xml" /><Relationship Id="rId16" Type="http://schemas.openxmlformats.org/officeDocument/2006/relationships/notesMaster" Target="notesMasters/notesMaster1.xml" /><Relationship Id="rId20"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viewProps" Target="view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 /></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F1077DB-935E-4A0A-947A-D283B9F9F452}" type="datetimeFigureOut">
              <a:rPr lang="en-US" smtClean="0"/>
              <a:pPr/>
              <a:t>7/10/2023</a:t>
            </a:fld>
            <a:endParaRPr lang="en-US"/>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82C0B10-7CAE-41E4-AB02-7E8B1FF2B898}" type="slidenum">
              <a:rPr lang="en-US" smtClean="0"/>
              <a:pPr/>
              <a:t>‹#›</a:t>
            </a:fld>
            <a:endParaRPr lang="en-US"/>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9EC30E-1A71-4188-9BE7-E2A64929A436}" type="datetimeFigureOut">
              <a:rPr lang="en-US" noProof="0" smtClean="0"/>
              <a:pPr/>
              <a:t>7/10/2023</a:t>
            </a:fld>
            <a:endParaRPr lang="en-US"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30193B-564F-4854-8A52-728F3FB19C85}" type="slidenum">
              <a:rPr lang="en-US" noProof="0" smtClean="0"/>
              <a:pPr/>
              <a:t>‹#›</a:t>
            </a:fld>
            <a:endParaRPr lang="en-US" noProof="0"/>
          </a:p>
        </p:txBody>
      </p:sp>
    </p:spTree>
    <p:extLst>
      <p:ext uri="{BB962C8B-B14F-4D97-AF65-F5344CB8AC3E}">
        <p14:creationId xmlns:p14="http://schemas.microsoft.com/office/powerpoint/2010/main" val="3603816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050" dirty="0"/>
              <a:t>Let us begin this presentation that is about the HR strategies and its effect on competitive analysis of an organization.</a:t>
            </a:r>
            <a:endParaRPr lang="en-IN" sz="1050" dirty="0"/>
          </a:p>
        </p:txBody>
      </p:sp>
      <p:sp>
        <p:nvSpPr>
          <p:cNvPr id="4" name="Slide Number Placeholder 3"/>
          <p:cNvSpPr>
            <a:spLocks noGrp="1"/>
          </p:cNvSpPr>
          <p:nvPr>
            <p:ph type="sldNum" sz="quarter" idx="10"/>
          </p:nvPr>
        </p:nvSpPr>
        <p:spPr/>
        <p:txBody>
          <a:bodyPr/>
          <a:lstStyle/>
          <a:p>
            <a:fld id="{8530193B-564F-4854-8A52-728F3FB19C85}" type="slidenum">
              <a:rPr lang="en-US" noProof="0" smtClean="0"/>
              <a:pPr/>
              <a:t>1</a:t>
            </a:fld>
            <a:endParaRPr lang="en-US" noProof="0"/>
          </a:p>
        </p:txBody>
      </p:sp>
    </p:spTree>
    <p:extLst>
      <p:ext uri="{BB962C8B-B14F-4D97-AF65-F5344CB8AC3E}">
        <p14:creationId xmlns:p14="http://schemas.microsoft.com/office/powerpoint/2010/main" val="28603551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400" kern="1200" dirty="0">
                <a:solidFill>
                  <a:schemeClr val="tx1"/>
                </a:solidFill>
                <a:effectLst/>
                <a:latin typeface="+mn-lt"/>
                <a:ea typeface="+mn-ea"/>
                <a:cs typeface="+mn-cs"/>
              </a:rPr>
              <a:t>The public sector and the private sector have differences in human resources. The efficiency of the organizations is affected due to this. There are several distinct features of both sectors that apply to human resources. The sector also determines the effectiveness of HR strategies incorporated in an organization </a:t>
            </a:r>
            <a:r>
              <a:rPr lang="en-US" sz="1400" dirty="0"/>
              <a:t>(</a:t>
            </a:r>
            <a:r>
              <a:rPr lang="en-IN" sz="1400" dirty="0"/>
              <a:t>Mohanty, et al., 2019)</a:t>
            </a:r>
            <a:r>
              <a:rPr lang="en-US" sz="1400" kern="1200" dirty="0">
                <a:solidFill>
                  <a:schemeClr val="tx1"/>
                </a:solidFill>
                <a:effectLst/>
                <a:latin typeface="+mn-lt"/>
                <a:ea typeface="+mn-ea"/>
                <a:cs typeface="+mn-cs"/>
              </a:rPr>
              <a:t>. </a:t>
            </a:r>
            <a:endParaRPr lang="en-IN" sz="1400" dirty="0"/>
          </a:p>
        </p:txBody>
      </p:sp>
      <p:sp>
        <p:nvSpPr>
          <p:cNvPr id="4" name="Slide Number Placeholder 3"/>
          <p:cNvSpPr>
            <a:spLocks noGrp="1"/>
          </p:cNvSpPr>
          <p:nvPr>
            <p:ph type="sldNum" sz="quarter" idx="10"/>
          </p:nvPr>
        </p:nvSpPr>
        <p:spPr/>
        <p:txBody>
          <a:bodyPr/>
          <a:lstStyle/>
          <a:p>
            <a:fld id="{8530193B-564F-4854-8A52-728F3FB19C85}" type="slidenum">
              <a:rPr lang="en-US" noProof="0" smtClean="0"/>
              <a:pPr/>
              <a:t>2</a:t>
            </a:fld>
            <a:endParaRPr lang="en-US" noProof="0"/>
          </a:p>
        </p:txBody>
      </p:sp>
    </p:spTree>
    <p:extLst>
      <p:ext uri="{BB962C8B-B14F-4D97-AF65-F5344CB8AC3E}">
        <p14:creationId xmlns:p14="http://schemas.microsoft.com/office/powerpoint/2010/main" val="30536900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company was founded in 1929 by merging Lever brothers and Margarine </a:t>
            </a:r>
            <a:r>
              <a:rPr lang="en-US" dirty="0" err="1"/>
              <a:t>Unie</a:t>
            </a:r>
            <a:r>
              <a:rPr lang="en-US" dirty="0"/>
              <a:t>. Its headquarters in London, UK. The company deals in consumer goods like baby food, instant coffee, toothpaste, soap etc. This include famous brands like Dove, </a:t>
            </a:r>
            <a:r>
              <a:rPr lang="en-US" dirty="0" err="1"/>
              <a:t>Sunsilk</a:t>
            </a:r>
            <a:r>
              <a:rPr lang="en-US" dirty="0"/>
              <a:t>, Lux, Sunlight etc.</a:t>
            </a:r>
          </a:p>
          <a:p>
            <a:endParaRPr lang="en-IN" dirty="0"/>
          </a:p>
        </p:txBody>
      </p:sp>
      <p:sp>
        <p:nvSpPr>
          <p:cNvPr id="4" name="Slide Number Placeholder 3"/>
          <p:cNvSpPr>
            <a:spLocks noGrp="1"/>
          </p:cNvSpPr>
          <p:nvPr>
            <p:ph type="sldNum" sz="quarter" idx="10"/>
          </p:nvPr>
        </p:nvSpPr>
        <p:spPr/>
        <p:txBody>
          <a:bodyPr/>
          <a:lstStyle/>
          <a:p>
            <a:fld id="{8530193B-564F-4854-8A52-728F3FB19C85}" type="slidenum">
              <a:rPr lang="en-US" noProof="0" smtClean="0"/>
              <a:pPr/>
              <a:t>3</a:t>
            </a:fld>
            <a:endParaRPr lang="en-US" noProof="0"/>
          </a:p>
        </p:txBody>
      </p:sp>
    </p:spTree>
    <p:extLst>
      <p:ext uri="{BB962C8B-B14F-4D97-AF65-F5344CB8AC3E}">
        <p14:creationId xmlns:p14="http://schemas.microsoft.com/office/powerpoint/2010/main" val="3043872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The description includes the accountability of the result of such strategies lies with the government organizations. The response to crisis is more responsible and employee centric. </a:t>
            </a:r>
            <a:r>
              <a:rPr lang="en-US" dirty="0"/>
              <a:t>The employee satisfaction rate is higher than in average institutions. The customer retention is higher and the employee faces lesser impact of the situation </a:t>
            </a:r>
            <a:r>
              <a:rPr lang="en-US" u="sng" dirty="0"/>
              <a:t>(</a:t>
            </a:r>
            <a:r>
              <a:rPr lang="en-IN" dirty="0" err="1"/>
              <a:t>Pucik</a:t>
            </a:r>
            <a:r>
              <a:rPr lang="en-IN" dirty="0"/>
              <a:t>, et al., 2016</a:t>
            </a:r>
            <a:r>
              <a:rPr lang="en-IN" u="sng" dirty="0"/>
              <a:t>)</a:t>
            </a:r>
            <a:r>
              <a:rPr lang="en-US" dirty="0"/>
              <a:t>. </a:t>
            </a:r>
            <a:endParaRPr lang="en-US" sz="1200" dirty="0"/>
          </a:p>
        </p:txBody>
      </p:sp>
      <p:sp>
        <p:nvSpPr>
          <p:cNvPr id="4" name="Slide Number Placeholder 3"/>
          <p:cNvSpPr>
            <a:spLocks noGrp="1"/>
          </p:cNvSpPr>
          <p:nvPr>
            <p:ph type="sldNum" sz="quarter" idx="10"/>
          </p:nvPr>
        </p:nvSpPr>
        <p:spPr/>
        <p:txBody>
          <a:bodyPr/>
          <a:lstStyle/>
          <a:p>
            <a:fld id="{8530193B-564F-4854-8A52-728F3FB19C85}" type="slidenum">
              <a:rPr lang="en-US" noProof="0" smtClean="0"/>
              <a:pPr/>
              <a:t>4</a:t>
            </a:fld>
            <a:endParaRPr lang="en-US" noProof="0"/>
          </a:p>
        </p:txBody>
      </p:sp>
    </p:spTree>
    <p:extLst>
      <p:ext uri="{BB962C8B-B14F-4D97-AF65-F5344CB8AC3E}">
        <p14:creationId xmlns:p14="http://schemas.microsoft.com/office/powerpoint/2010/main" val="16651218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employee satisfaction and retention provides a healthy and growing work environment. The retention of customers have also been noted in the company due to its working culture. The growing and competitive work culture reflects on the final products </a:t>
            </a:r>
            <a:r>
              <a:rPr lang="en-US" u="sng" dirty="0"/>
              <a:t>(</a:t>
            </a:r>
            <a:r>
              <a:rPr lang="en-IN" dirty="0" err="1"/>
              <a:t>Pucik</a:t>
            </a:r>
            <a:r>
              <a:rPr lang="en-IN" dirty="0"/>
              <a:t>, et al., 2016</a:t>
            </a:r>
            <a:r>
              <a:rPr lang="en-IN" u="sng" dirty="0"/>
              <a:t>)</a:t>
            </a:r>
            <a:r>
              <a:rPr lang="en-US" dirty="0"/>
              <a:t>.</a:t>
            </a:r>
          </a:p>
        </p:txBody>
      </p:sp>
      <p:sp>
        <p:nvSpPr>
          <p:cNvPr id="4" name="Slide Number Placeholder 3"/>
          <p:cNvSpPr>
            <a:spLocks noGrp="1"/>
          </p:cNvSpPr>
          <p:nvPr>
            <p:ph type="sldNum" sz="quarter" idx="10"/>
          </p:nvPr>
        </p:nvSpPr>
        <p:spPr/>
        <p:txBody>
          <a:bodyPr/>
          <a:lstStyle/>
          <a:p>
            <a:fld id="{8530193B-564F-4854-8A52-728F3FB19C85}" type="slidenum">
              <a:rPr lang="en-US" noProof="0" smtClean="0"/>
              <a:pPr/>
              <a:t>5</a:t>
            </a:fld>
            <a:endParaRPr lang="en-US" noProof="0"/>
          </a:p>
        </p:txBody>
      </p:sp>
    </p:spTree>
    <p:extLst>
      <p:ext uri="{BB962C8B-B14F-4D97-AF65-F5344CB8AC3E}">
        <p14:creationId xmlns:p14="http://schemas.microsoft.com/office/powerpoint/2010/main" val="2747502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company was founded in 1984 by Richard Branson. The headquarter is in Crawley, England. The company belongs to aviation industry. Its fleet size is 41 and destination is 32. Shai Weiss is the CEO and Peter Norris is chairman. The airline hubs include London-Heathrow and Manchester.</a:t>
            </a:r>
          </a:p>
        </p:txBody>
      </p:sp>
      <p:sp>
        <p:nvSpPr>
          <p:cNvPr id="4" name="Slide Number Placeholder 3"/>
          <p:cNvSpPr>
            <a:spLocks noGrp="1"/>
          </p:cNvSpPr>
          <p:nvPr>
            <p:ph type="sldNum" sz="quarter" idx="10"/>
          </p:nvPr>
        </p:nvSpPr>
        <p:spPr/>
        <p:txBody>
          <a:bodyPr/>
          <a:lstStyle/>
          <a:p>
            <a:fld id="{8530193B-564F-4854-8A52-728F3FB19C85}" type="slidenum">
              <a:rPr lang="en-US" noProof="0" smtClean="0"/>
              <a:pPr/>
              <a:t>6</a:t>
            </a:fld>
            <a:endParaRPr lang="en-US" noProof="0"/>
          </a:p>
        </p:txBody>
      </p:sp>
    </p:spTree>
    <p:extLst>
      <p:ext uri="{BB962C8B-B14F-4D97-AF65-F5344CB8AC3E}">
        <p14:creationId xmlns:p14="http://schemas.microsoft.com/office/powerpoint/2010/main" val="7567411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private oriented strategies are used for hiring the employees. The response to crisis is more responsible and employee centric. The company have a competitive work culture due to driving workforce. The customer retention is higher and the employees faces the consequence of crisis </a:t>
            </a:r>
            <a:r>
              <a:rPr lang="en-US" u="sng" dirty="0"/>
              <a:t>(</a:t>
            </a:r>
            <a:r>
              <a:rPr lang="en-IN" dirty="0"/>
              <a:t>Stewart &amp; Brown, 2019</a:t>
            </a:r>
            <a:r>
              <a:rPr lang="en-US" u="sng" dirty="0"/>
              <a:t>)</a:t>
            </a:r>
            <a:r>
              <a:rPr lang="en-US" dirty="0"/>
              <a:t>.</a:t>
            </a:r>
          </a:p>
        </p:txBody>
      </p:sp>
      <p:sp>
        <p:nvSpPr>
          <p:cNvPr id="4" name="Slide Number Placeholder 3"/>
          <p:cNvSpPr>
            <a:spLocks noGrp="1"/>
          </p:cNvSpPr>
          <p:nvPr>
            <p:ph type="sldNum" sz="quarter" idx="10"/>
          </p:nvPr>
        </p:nvSpPr>
        <p:spPr/>
        <p:txBody>
          <a:bodyPr/>
          <a:lstStyle/>
          <a:p>
            <a:fld id="{8530193B-564F-4854-8A52-728F3FB19C85}" type="slidenum">
              <a:rPr lang="en-US" noProof="0" smtClean="0"/>
              <a:pPr/>
              <a:t>7</a:t>
            </a:fld>
            <a:endParaRPr lang="en-US" noProof="0"/>
          </a:p>
        </p:txBody>
      </p:sp>
    </p:spTree>
    <p:extLst>
      <p:ext uri="{BB962C8B-B14F-4D97-AF65-F5344CB8AC3E}">
        <p14:creationId xmlns:p14="http://schemas.microsoft.com/office/powerpoint/2010/main" val="19488261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competitive advantage includes the research and development of the organization that help it grow with eligible workforce. The continuous drive to do better reflect on the services of the airline. The ambitious employees and working environment paves way for innovation at workplace </a:t>
            </a:r>
            <a:r>
              <a:rPr lang="en-US" u="sng" dirty="0"/>
              <a:t>(</a:t>
            </a:r>
            <a:r>
              <a:rPr lang="en-IN" dirty="0"/>
              <a:t>Tyson, 2014</a:t>
            </a:r>
            <a:r>
              <a:rPr lang="en-IN" u="sng" dirty="0"/>
              <a:t>)</a:t>
            </a:r>
            <a:r>
              <a:rPr lang="en-US" dirty="0"/>
              <a:t>. </a:t>
            </a:r>
          </a:p>
        </p:txBody>
      </p:sp>
      <p:sp>
        <p:nvSpPr>
          <p:cNvPr id="4" name="Slide Number Placeholder 3"/>
          <p:cNvSpPr>
            <a:spLocks noGrp="1"/>
          </p:cNvSpPr>
          <p:nvPr>
            <p:ph type="sldNum" sz="quarter" idx="10"/>
          </p:nvPr>
        </p:nvSpPr>
        <p:spPr/>
        <p:txBody>
          <a:bodyPr/>
          <a:lstStyle/>
          <a:p>
            <a:fld id="{8530193B-564F-4854-8A52-728F3FB19C85}" type="slidenum">
              <a:rPr lang="en-US" noProof="0" smtClean="0"/>
              <a:pPr/>
              <a:t>8</a:t>
            </a:fld>
            <a:endParaRPr lang="en-US" noProof="0"/>
          </a:p>
        </p:txBody>
      </p:sp>
    </p:spTree>
    <p:extLst>
      <p:ext uri="{BB962C8B-B14F-4D97-AF65-F5344CB8AC3E}">
        <p14:creationId xmlns:p14="http://schemas.microsoft.com/office/powerpoint/2010/main" val="35204261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article defines work engagement from JD-R theory and the perspective related to it. It discuss about top-down and bottom-up approaches of work engagement. It also describe the strategic human resource management with the help of various theories. The practical implication of these approaches are also described </a:t>
            </a:r>
            <a:r>
              <a:rPr lang="en-US" u="sng" dirty="0"/>
              <a:t>(</a:t>
            </a:r>
            <a:r>
              <a:rPr lang="en-IN" dirty="0"/>
              <a:t>Bakker &amp; Leiter, 2017</a:t>
            </a:r>
            <a:r>
              <a:rPr lang="en-IN" u="sng" dirty="0"/>
              <a:t>)</a:t>
            </a:r>
            <a:r>
              <a:rPr lang="en-US" dirty="0"/>
              <a:t>.</a:t>
            </a:r>
            <a:endParaRPr lang="en-IN" dirty="0"/>
          </a:p>
        </p:txBody>
      </p:sp>
      <p:sp>
        <p:nvSpPr>
          <p:cNvPr id="4" name="Slide Number Placeholder 3"/>
          <p:cNvSpPr>
            <a:spLocks noGrp="1"/>
          </p:cNvSpPr>
          <p:nvPr>
            <p:ph type="sldNum" sz="quarter" idx="10"/>
          </p:nvPr>
        </p:nvSpPr>
        <p:spPr/>
        <p:txBody>
          <a:bodyPr/>
          <a:lstStyle/>
          <a:p>
            <a:fld id="{8530193B-564F-4854-8A52-728F3FB19C85}" type="slidenum">
              <a:rPr lang="en-US" noProof="0" smtClean="0"/>
              <a:pPr/>
              <a:t>9</a:t>
            </a:fld>
            <a:endParaRPr lang="en-US" noProof="0"/>
          </a:p>
        </p:txBody>
      </p:sp>
    </p:spTree>
    <p:extLst>
      <p:ext uri="{BB962C8B-B14F-4D97-AF65-F5344CB8AC3E}">
        <p14:creationId xmlns:p14="http://schemas.microsoft.com/office/powerpoint/2010/main" val="31956819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article the AMO model is used after analyzing of individual performance. The public and private characteristics affecting the impact in the HRM practices are described. Various methods such as search strategy, inclusion criteria, coding procedure, operationalization of variables and meta-analytic procedures are discussed in details. The result of this analysis are described in details as per the performance of different sectors (</a:t>
            </a:r>
            <a:r>
              <a:rPr lang="en-IN" dirty="0" err="1"/>
              <a:t>Blom</a:t>
            </a:r>
            <a:r>
              <a:rPr lang="en-IN" dirty="0"/>
              <a:t>, et al., 2020)</a:t>
            </a:r>
            <a:r>
              <a:rPr lang="en-US" dirty="0"/>
              <a:t>.</a:t>
            </a:r>
            <a:endParaRPr lang="en-IN" dirty="0"/>
          </a:p>
        </p:txBody>
      </p:sp>
      <p:sp>
        <p:nvSpPr>
          <p:cNvPr id="4" name="Slide Number Placeholder 3"/>
          <p:cNvSpPr>
            <a:spLocks noGrp="1"/>
          </p:cNvSpPr>
          <p:nvPr>
            <p:ph type="sldNum" sz="quarter" idx="10"/>
          </p:nvPr>
        </p:nvSpPr>
        <p:spPr/>
        <p:txBody>
          <a:bodyPr/>
          <a:lstStyle/>
          <a:p>
            <a:fld id="{8530193B-564F-4854-8A52-728F3FB19C85}" type="slidenum">
              <a:rPr lang="en-US" noProof="0" smtClean="0"/>
              <a:pPr/>
              <a:t>10</a:t>
            </a:fld>
            <a:endParaRPr lang="en-US" noProof="0"/>
          </a:p>
        </p:txBody>
      </p:sp>
    </p:spTree>
    <p:extLst>
      <p:ext uri="{BB962C8B-B14F-4D97-AF65-F5344CB8AC3E}">
        <p14:creationId xmlns:p14="http://schemas.microsoft.com/office/powerpoint/2010/main" val="15717342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article describes the objectives related to the global strategies adopted towards HR for health. It discloses the vision, overall goal, principles and objectives of the global strategies for achieving the mentioned milestones by 2030. The system and strategies are developed after including experts advice on health and working capabilities of individuals. The HR strategies are recommended to be inline with health (</a:t>
            </a:r>
            <a:r>
              <a:rPr lang="en-IN" dirty="0"/>
              <a:t>World Health Organization, 2016</a:t>
            </a:r>
            <a:r>
              <a:rPr lang="en-US" dirty="0"/>
              <a:t>).</a:t>
            </a:r>
            <a:endParaRPr lang="en-IN" dirty="0"/>
          </a:p>
        </p:txBody>
      </p:sp>
      <p:sp>
        <p:nvSpPr>
          <p:cNvPr id="4" name="Slide Number Placeholder 3"/>
          <p:cNvSpPr>
            <a:spLocks noGrp="1"/>
          </p:cNvSpPr>
          <p:nvPr>
            <p:ph type="sldNum" sz="quarter" idx="10"/>
          </p:nvPr>
        </p:nvSpPr>
        <p:spPr/>
        <p:txBody>
          <a:bodyPr/>
          <a:lstStyle/>
          <a:p>
            <a:fld id="{8530193B-564F-4854-8A52-728F3FB19C85}" type="slidenum">
              <a:rPr lang="en-US" noProof="0" smtClean="0"/>
              <a:pPr/>
              <a:t>11</a:t>
            </a:fld>
            <a:endParaRPr lang="en-US" noProof="0"/>
          </a:p>
        </p:txBody>
      </p:sp>
    </p:spTree>
    <p:extLst>
      <p:ext uri="{BB962C8B-B14F-4D97-AF65-F5344CB8AC3E}">
        <p14:creationId xmlns:p14="http://schemas.microsoft.com/office/powerpoint/2010/main" val="13316729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public and private sectored are compared for getting an analysis. The company have adopted many HR strategies over the years that have significant impact in the growth of the organization. These strategies and impacts are discussed here </a:t>
            </a:r>
            <a:r>
              <a:rPr lang="en-US" u="sng" dirty="0"/>
              <a:t>(</a:t>
            </a:r>
            <a:r>
              <a:rPr lang="en-IN" dirty="0"/>
              <a:t>Tyson, 2014</a:t>
            </a:r>
            <a:r>
              <a:rPr lang="en-IN" u="sng" dirty="0"/>
              <a:t>)</a:t>
            </a:r>
            <a:r>
              <a:rPr lang="en-US" dirty="0"/>
              <a:t>.</a:t>
            </a:r>
          </a:p>
        </p:txBody>
      </p:sp>
      <p:sp>
        <p:nvSpPr>
          <p:cNvPr id="4" name="Slide Number Placeholder 3"/>
          <p:cNvSpPr>
            <a:spLocks noGrp="1"/>
          </p:cNvSpPr>
          <p:nvPr>
            <p:ph type="sldNum" sz="quarter" idx="10"/>
          </p:nvPr>
        </p:nvSpPr>
        <p:spPr/>
        <p:txBody>
          <a:bodyPr/>
          <a:lstStyle/>
          <a:p>
            <a:fld id="{8530193B-564F-4854-8A52-728F3FB19C85}" type="slidenum">
              <a:rPr lang="en-US" noProof="0" smtClean="0"/>
              <a:pPr/>
              <a:t>12</a:t>
            </a:fld>
            <a:endParaRPr lang="en-US" noProof="0"/>
          </a:p>
        </p:txBody>
      </p:sp>
    </p:spTree>
    <p:extLst>
      <p:ext uri="{BB962C8B-B14F-4D97-AF65-F5344CB8AC3E}">
        <p14:creationId xmlns:p14="http://schemas.microsoft.com/office/powerpoint/2010/main" val="34604211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HR strategies has a huge impact on deciding the competitive level of the organization. The product and services of the company reflect the skill and hard work done on them for their development. The HR strategies are reflected towards the final reputation of the companies. This is due to the fact that the employees of an organization are considered their main brand ambassadors (</a:t>
            </a:r>
            <a:r>
              <a:rPr lang="en-IN" dirty="0"/>
              <a:t>Mohanty, et al., 2019).</a:t>
            </a:r>
          </a:p>
        </p:txBody>
      </p:sp>
      <p:sp>
        <p:nvSpPr>
          <p:cNvPr id="4" name="Slide Number Placeholder 3"/>
          <p:cNvSpPr>
            <a:spLocks noGrp="1"/>
          </p:cNvSpPr>
          <p:nvPr>
            <p:ph type="sldNum" sz="quarter" idx="10"/>
          </p:nvPr>
        </p:nvSpPr>
        <p:spPr/>
        <p:txBody>
          <a:bodyPr/>
          <a:lstStyle/>
          <a:p>
            <a:fld id="{8530193B-564F-4854-8A52-728F3FB19C85}" type="slidenum">
              <a:rPr lang="en-US" noProof="0" smtClean="0"/>
              <a:pPr/>
              <a:t>13</a:t>
            </a:fld>
            <a:endParaRPr lang="en-US" noProof="0"/>
          </a:p>
        </p:txBody>
      </p:sp>
    </p:spTree>
    <p:extLst>
      <p:ext uri="{BB962C8B-B14F-4D97-AF65-F5344CB8AC3E}">
        <p14:creationId xmlns:p14="http://schemas.microsoft.com/office/powerpoint/2010/main" val="42714392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8530193B-564F-4854-8A52-728F3FB19C85}" type="slidenum">
              <a:rPr lang="en-US" noProof="0" smtClean="0"/>
              <a:pPr/>
              <a:t>14</a:t>
            </a:fld>
            <a:endParaRPr lang="en-US" noProof="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with Image">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588" cy="6804025"/>
          </a:xfrm>
          <a:solidFill>
            <a:schemeClr val="bg1">
              <a:lumMod val="85000"/>
            </a:schemeClr>
          </a:solidFill>
        </p:spPr>
        <p:txBody>
          <a:bodyPr tIns="172800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and Drop 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3200400" y="2811053"/>
            <a:ext cx="8991600" cy="1261295"/>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Click to edit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3200400" y="4061039"/>
            <a:ext cx="6580188" cy="580921"/>
          </a:xfrm>
          <a:solidFill>
            <a:schemeClr val="tx1">
              <a:alpha val="80000"/>
            </a:schemeClr>
          </a:solidFill>
        </p:spPr>
        <p:txBody>
          <a:bodyPr vert="horz" lIns="180000" tIns="180000" rIns="180000" bIns="180000" rtlCol="0">
            <a:noAutofit/>
          </a:bodyPr>
          <a:lstStyle>
            <a:lvl1pPr marL="0" indent="0" algn="r">
              <a:buNone/>
              <a:defRPr lang="en-ZA" dirty="0">
                <a:solidFill>
                  <a:schemeClr val="bg1"/>
                </a:solidFill>
              </a:defRPr>
            </a:lvl1pPr>
          </a:lstStyle>
          <a:p>
            <a:pPr marL="266700" lvl="0" indent="-266700" algn="ctr"/>
            <a:r>
              <a:rPr lang="en-US" noProof="0"/>
              <a:t>Click to edit Master subtitle style</a:t>
            </a:r>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269861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334038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Divider Slide 1">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588" cy="6371351"/>
          </a:xfrm>
          <a:solidFill>
            <a:schemeClr val="bg1">
              <a:lumMod val="85000"/>
            </a:schemeClr>
          </a:solidFill>
        </p:spPr>
        <p:txBody>
          <a:bodyPr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and Drop </a:t>
            </a:r>
            <a:br>
              <a:rPr lang="en-US" noProof="0" dirty="0"/>
            </a:br>
            <a:r>
              <a:rPr lang="en-US" noProof="0" dirty="0"/>
              <a:t>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6235700" y="2204792"/>
            <a:ext cx="5956300" cy="1944000"/>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Click to edit section divider</a:t>
            </a:r>
          </a:p>
        </p:txBody>
      </p:sp>
      <p:sp>
        <p:nvSpPr>
          <p:cNvPr id="7" name="Subtitle 2">
            <a:extLst>
              <a:ext uri="{FF2B5EF4-FFF2-40B4-BE49-F238E27FC236}">
                <a16:creationId xmlns:a16="http://schemas.microsoft.com/office/drawing/2014/main" id="{9E4D4535-D519-40ED-B8A4-2EA1276BB652}"/>
              </a:ext>
            </a:extLst>
          </p:cNvPr>
          <p:cNvSpPr>
            <a:spLocks noGrp="1"/>
          </p:cNvSpPr>
          <p:nvPr>
            <p:ph type="body" sz="quarter" idx="13" hasCustomPrompt="1"/>
          </p:nvPr>
        </p:nvSpPr>
        <p:spPr>
          <a:xfrm>
            <a:off x="6235700" y="4148860"/>
            <a:ext cx="5956300" cy="1100565"/>
          </a:xfrm>
          <a:solidFill>
            <a:schemeClr val="tx1">
              <a:alpha val="80000"/>
            </a:schemeClr>
          </a:solidFill>
        </p:spPr>
        <p:txBody>
          <a:bodyPr lIns="180000" tIns="180000" rIns="252000" bIns="180000"/>
          <a:lstStyle>
            <a:lvl1pPr marL="0" indent="0" algn="r">
              <a:buNone/>
              <a:defRPr sz="1800">
                <a:solidFill>
                  <a:schemeClr val="bg1"/>
                </a:solidFill>
              </a:defRPr>
            </a:lvl1pPr>
            <a:lvl2pPr marL="266700" indent="0" algn="r">
              <a:buNone/>
              <a:defRPr sz="1800">
                <a:solidFill>
                  <a:schemeClr val="bg1"/>
                </a:solidFill>
              </a:defRPr>
            </a:lvl2pPr>
            <a:lvl3pPr marL="542925" indent="0" algn="r">
              <a:buNone/>
              <a:defRPr sz="1800">
                <a:solidFill>
                  <a:schemeClr val="bg1"/>
                </a:solidFill>
              </a:defRPr>
            </a:lvl3pPr>
            <a:lvl4pPr marL="809625" indent="0" algn="r">
              <a:buNone/>
              <a:defRPr sz="1800">
                <a:solidFill>
                  <a:schemeClr val="bg1"/>
                </a:solidFill>
              </a:defRPr>
            </a:lvl4pPr>
            <a:lvl5pPr marL="1076325" indent="0" algn="r">
              <a:buNone/>
              <a:defRPr sz="1800">
                <a:solidFill>
                  <a:schemeClr val="bg1"/>
                </a:solidFill>
              </a:defRPr>
            </a:lvl5pPr>
          </a:lstStyle>
          <a:p>
            <a:pPr lvl="0"/>
            <a:r>
              <a:rPr lang="en-US" noProof="0"/>
              <a:t>Click to edit Master subtitle style</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a:lstStyle/>
          <a:p>
            <a:r>
              <a:rPr lang="en-US" noProof="0" dirty="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524778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24371590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Divier Slide 2">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2411412" y="0"/>
            <a:ext cx="9780588" cy="6371351"/>
          </a:xfrm>
          <a:solidFill>
            <a:schemeClr val="bg1">
              <a:lumMod val="85000"/>
            </a:schemeClr>
          </a:solidFill>
        </p:spPr>
        <p:txBody>
          <a:bodyPr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and Drop </a:t>
            </a:r>
            <a:br>
              <a:rPr lang="en-US" noProof="0" dirty="0"/>
            </a:br>
            <a:r>
              <a:rPr lang="en-US" noProof="0" dirty="0"/>
              <a:t>your Photo Here</a:t>
            </a:r>
          </a:p>
        </p:txBody>
      </p:sp>
      <p:sp>
        <p:nvSpPr>
          <p:cNvPr id="3" name="Title 1">
            <a:extLst>
              <a:ext uri="{FF2B5EF4-FFF2-40B4-BE49-F238E27FC236}">
                <a16:creationId xmlns:a16="http://schemas.microsoft.com/office/drawing/2014/main" id="{E473AB13-DFF9-4538-9907-E261659E0E01}"/>
              </a:ext>
            </a:extLst>
          </p:cNvPr>
          <p:cNvSpPr>
            <a:spLocks noGrp="1"/>
          </p:cNvSpPr>
          <p:nvPr>
            <p:ph type="title" hasCustomPrompt="1"/>
          </p:nvPr>
        </p:nvSpPr>
        <p:spPr>
          <a:xfrm>
            <a:off x="-1700" y="2156226"/>
            <a:ext cx="5958000" cy="1958400"/>
          </a:xfrm>
          <a:solidFill>
            <a:schemeClr val="bg1"/>
          </a:solidFill>
        </p:spPr>
        <p:txBody>
          <a:bodyPr lIns="252000" tIns="180000" rIns="180000" bIns="180000"/>
          <a:lstStyle>
            <a:lvl1pPr>
              <a:defRPr sz="6000" b="1" spc="-300">
                <a:solidFill>
                  <a:schemeClr val="tx1">
                    <a:lumMod val="75000"/>
                    <a:lumOff val="25000"/>
                  </a:schemeClr>
                </a:solidFill>
                <a:latin typeface="+mj-lt"/>
              </a:defRPr>
            </a:lvl1pPr>
          </a:lstStyle>
          <a:p>
            <a:r>
              <a:rPr lang="en-US" noProof="0"/>
              <a:t>Click to edit section divider</a:t>
            </a:r>
          </a:p>
        </p:txBody>
      </p:sp>
      <p:sp>
        <p:nvSpPr>
          <p:cNvPr id="7" name="Subtitle 2">
            <a:extLst>
              <a:ext uri="{FF2B5EF4-FFF2-40B4-BE49-F238E27FC236}">
                <a16:creationId xmlns:a16="http://schemas.microsoft.com/office/drawing/2014/main" id="{9E4D4535-D519-40ED-B8A4-2EA1276BB652}"/>
              </a:ext>
            </a:extLst>
          </p:cNvPr>
          <p:cNvSpPr>
            <a:spLocks noGrp="1"/>
          </p:cNvSpPr>
          <p:nvPr>
            <p:ph type="body" sz="quarter" idx="13" hasCustomPrompt="1"/>
          </p:nvPr>
        </p:nvSpPr>
        <p:spPr>
          <a:xfrm>
            <a:off x="0" y="4110760"/>
            <a:ext cx="5956300" cy="1100565"/>
          </a:xfrm>
          <a:solidFill>
            <a:schemeClr val="tx1">
              <a:alpha val="80000"/>
            </a:schemeClr>
          </a:solidFill>
        </p:spPr>
        <p:txBody>
          <a:bodyPr lIns="252000" tIns="180000" rIns="180000" bIns="180000"/>
          <a:lstStyle>
            <a:lvl1pPr marL="0" indent="0" algn="l">
              <a:buNone/>
              <a:defRPr sz="1800">
                <a:solidFill>
                  <a:schemeClr val="bg1"/>
                </a:solidFill>
              </a:defRPr>
            </a:lvl1pPr>
            <a:lvl2pPr marL="266700" indent="0" algn="r">
              <a:buNone/>
              <a:defRPr sz="1800">
                <a:solidFill>
                  <a:schemeClr val="bg1"/>
                </a:solidFill>
              </a:defRPr>
            </a:lvl2pPr>
            <a:lvl3pPr marL="542925" indent="0" algn="r">
              <a:buNone/>
              <a:defRPr sz="1800">
                <a:solidFill>
                  <a:schemeClr val="bg1"/>
                </a:solidFill>
              </a:defRPr>
            </a:lvl3pPr>
            <a:lvl4pPr marL="809625" indent="0" algn="r">
              <a:buNone/>
              <a:defRPr sz="1800">
                <a:solidFill>
                  <a:schemeClr val="bg1"/>
                </a:solidFill>
              </a:defRPr>
            </a:lvl4pPr>
            <a:lvl5pPr marL="1076325" indent="0" algn="r">
              <a:buNone/>
              <a:defRPr sz="1800">
                <a:solidFill>
                  <a:schemeClr val="bg1"/>
                </a:solidFill>
              </a:defRPr>
            </a:lvl5pPr>
          </a:lstStyle>
          <a:p>
            <a:pPr lvl="0"/>
            <a:r>
              <a:rPr lang="en-US" noProof="0"/>
              <a:t>Click to edit Master subtitle style</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a:lstStyle/>
          <a:p>
            <a:r>
              <a:rPr lang="en-US" noProof="0" dirty="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0" y="5209682"/>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2282858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Image Layout 1">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6096000" y="-1"/>
            <a:ext cx="6096000" cy="6371351"/>
          </a:xfrm>
          <a:solidFill>
            <a:schemeClr val="bg1">
              <a:lumMod val="95000"/>
            </a:schemeClr>
          </a:solidFill>
        </p:spPr>
        <p:txBody>
          <a:bodyPr tIns="158400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7111800" y="3802899"/>
            <a:ext cx="4648200" cy="985000"/>
          </a:xfrm>
          <a:solidFill>
            <a:schemeClr val="bg1"/>
          </a:solidFill>
        </p:spPr>
        <p:txBody>
          <a:bodyPr lIns="180000" tIns="180000" rIns="180000" bIns="180000"/>
          <a:lstStyle>
            <a:lvl1pPr algn="r">
              <a:defRPr sz="6000" b="1" spc="-300">
                <a:solidFill>
                  <a:schemeClr val="tx1">
                    <a:lumMod val="75000"/>
                    <a:lumOff val="25000"/>
                  </a:schemeClr>
                </a:solidFill>
              </a:defRPr>
            </a:lvl1pPr>
          </a:lstStyle>
          <a:p>
            <a:r>
              <a:rPr lang="en-US" noProof="0"/>
              <a:t>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7111800" y="4787900"/>
            <a:ext cx="4648200" cy="1162800"/>
          </a:xfrm>
          <a:solidFill>
            <a:schemeClr val="tx1">
              <a:alpha val="80000"/>
            </a:schemeClr>
          </a:solidFill>
        </p:spPr>
        <p:txBody>
          <a:bodyPr lIns="180000" tIns="180000" rIns="180000" bIns="180000"/>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2668686"/>
            <a:ext cx="5472000" cy="2999426"/>
          </a:xfrm>
        </p:spPr>
        <p:txBody>
          <a:bodyPr anchor="b"/>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8" name="Rectangle 7">
            <a:extLst>
              <a:ext uri="{FF2B5EF4-FFF2-40B4-BE49-F238E27FC236}">
                <a16:creationId xmlns:a16="http://schemas.microsoft.com/office/drawing/2014/main" id="{1508F53F-6AA2-4060-904A-BC90211DC043}"/>
              </a:ext>
            </a:extLst>
          </p:cNvPr>
          <p:cNvSpPr/>
          <p:nvPr userDrawn="1"/>
        </p:nvSpPr>
        <p:spPr>
          <a:xfrm>
            <a:off x="9348588" y="3700775"/>
            <a:ext cx="2411412" cy="11482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Tree>
    <p:extLst>
      <p:ext uri="{BB962C8B-B14F-4D97-AF65-F5344CB8AC3E}">
        <p14:creationId xmlns:p14="http://schemas.microsoft.com/office/powerpoint/2010/main" val="13501039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Image Layout 2">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0" y="-1"/>
            <a:ext cx="6096000" cy="6371351"/>
          </a:xfrm>
          <a:solidFill>
            <a:schemeClr val="bg1">
              <a:lumMod val="95000"/>
            </a:schemeClr>
          </a:solidFill>
        </p:spPr>
        <p:txBody>
          <a:bodyPr tIns="158400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5118100" y="1869795"/>
            <a:ext cx="6641900" cy="1124345"/>
          </a:xfrm>
          <a:solidFill>
            <a:schemeClr val="bg1">
              <a:lumMod val="95000"/>
            </a:schemeClr>
          </a:solidFill>
        </p:spPr>
        <p:txBody>
          <a:bodyPr lIns="180000" tIns="180000" rIns="180000" bIns="180000"/>
          <a:lstStyle>
            <a:lvl1pPr algn="l">
              <a:defRPr sz="6000" b="1" spc="-300">
                <a:solidFill>
                  <a:schemeClr val="tx1">
                    <a:lumMod val="75000"/>
                    <a:lumOff val="25000"/>
                  </a:schemeClr>
                </a:solidFill>
              </a:defRPr>
            </a:lvl1pPr>
          </a:lstStyle>
          <a:p>
            <a:r>
              <a:rPr lang="en-US" noProof="0"/>
              <a:t>Click to 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5118334" y="2994141"/>
            <a:ext cx="6641626" cy="590155"/>
          </a:xfrm>
          <a:solidFill>
            <a:schemeClr val="tx1">
              <a:alpha val="80000"/>
            </a:schemeClr>
          </a:solidFill>
        </p:spPr>
        <p:txBody>
          <a:bodyPr lIns="180000" tIns="180000" rIns="180000" bIns="180000"/>
          <a:lstStyle>
            <a:lvl1pPr marL="0" indent="0" algn="l">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6288000" y="3763648"/>
            <a:ext cx="5472000" cy="2428351"/>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8" name="Rectangle 7">
            <a:extLst>
              <a:ext uri="{FF2B5EF4-FFF2-40B4-BE49-F238E27FC236}">
                <a16:creationId xmlns:a16="http://schemas.microsoft.com/office/drawing/2014/main" id="{FA5285E0-8F27-49C4-AADF-92A3B72D41FD}"/>
              </a:ext>
            </a:extLst>
          </p:cNvPr>
          <p:cNvSpPr/>
          <p:nvPr userDrawn="1"/>
        </p:nvSpPr>
        <p:spPr>
          <a:xfrm>
            <a:off x="9775824" y="1762069"/>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Tree>
    <p:extLst>
      <p:ext uri="{BB962C8B-B14F-4D97-AF65-F5344CB8AC3E}">
        <p14:creationId xmlns:p14="http://schemas.microsoft.com/office/powerpoint/2010/main" val="3843892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with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9" name="Subtitle 2">
            <a:extLst>
              <a:ext uri="{FF2B5EF4-FFF2-40B4-BE49-F238E27FC236}">
                <a16:creationId xmlns:a16="http://schemas.microsoft.com/office/drawing/2014/main" id="{E4633398-8EC3-417B-BEA6-101D8F224678}"/>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mparison Left Placeholder 1">
            <a:extLst>
              <a:ext uri="{FF2B5EF4-FFF2-40B4-BE49-F238E27FC236}">
                <a16:creationId xmlns:a16="http://schemas.microsoft.com/office/drawing/2014/main" id="{9322B50D-6A7D-41C6-BA57-613BC231DF36}"/>
              </a:ext>
            </a:extLst>
          </p:cNvPr>
          <p:cNvSpPr>
            <a:spLocks noGrp="1"/>
          </p:cNvSpPr>
          <p:nvPr>
            <p:ph type="body" idx="1"/>
          </p:nvPr>
        </p:nvSpPr>
        <p:spPr>
          <a:xfrm>
            <a:off x="432000" y="2307689"/>
            <a:ext cx="5472000" cy="360000"/>
          </a:xfrm>
        </p:spPr>
        <p:txBody>
          <a:bodyPr anchor="t"/>
          <a:lstStyle>
            <a:lvl1pPr marL="0" indent="0">
              <a:buNone/>
              <a:defRPr sz="2400" b="1">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4" name="Content Placeholder 2">
            <a:extLst>
              <a:ext uri="{FF2B5EF4-FFF2-40B4-BE49-F238E27FC236}">
                <a16:creationId xmlns:a16="http://schemas.microsoft.com/office/drawing/2014/main" id="{9FD584DA-F775-47B8-A1D7-6556AD5FCBD2}"/>
              </a:ext>
            </a:extLst>
          </p:cNvPr>
          <p:cNvSpPr>
            <a:spLocks noGrp="1"/>
          </p:cNvSpPr>
          <p:nvPr>
            <p:ph sz="half" idx="2"/>
          </p:nvPr>
        </p:nvSpPr>
        <p:spPr>
          <a:xfrm>
            <a:off x="432000" y="2815037"/>
            <a:ext cx="5472000" cy="3376963"/>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Comparison Left Placeholder 2">
            <a:extLst>
              <a:ext uri="{FF2B5EF4-FFF2-40B4-BE49-F238E27FC236}">
                <a16:creationId xmlns:a16="http://schemas.microsoft.com/office/drawing/2014/main" id="{78A963F8-6F6E-440E-B3B3-DDE13C083A36}"/>
              </a:ext>
            </a:extLst>
          </p:cNvPr>
          <p:cNvSpPr>
            <a:spLocks noGrp="1"/>
          </p:cNvSpPr>
          <p:nvPr>
            <p:ph type="body" sz="quarter" idx="13"/>
          </p:nvPr>
        </p:nvSpPr>
        <p:spPr>
          <a:xfrm>
            <a:off x="6300000" y="2308214"/>
            <a:ext cx="5472000" cy="358775"/>
          </a:xfrm>
        </p:spPr>
        <p:txBody>
          <a:bodyPr/>
          <a:lstStyle>
            <a:lvl1pPr marL="0" indent="0">
              <a:buNone/>
              <a:defRPr sz="2400" b="1"/>
            </a:lvl1pPr>
          </a:lstStyle>
          <a:p>
            <a:pPr lvl="0"/>
            <a:r>
              <a:rPr lang="en-US" noProof="0"/>
              <a:t>Edit Master text styles</a:t>
            </a:r>
          </a:p>
        </p:txBody>
      </p:sp>
      <p:sp>
        <p:nvSpPr>
          <p:cNvPr id="8" name="Text Placeholder 4">
            <a:extLst>
              <a:ext uri="{FF2B5EF4-FFF2-40B4-BE49-F238E27FC236}">
                <a16:creationId xmlns:a16="http://schemas.microsoft.com/office/drawing/2014/main" id="{DF0A5256-B267-47DA-858A-0F3867CB6139}"/>
              </a:ext>
            </a:extLst>
          </p:cNvPr>
          <p:cNvSpPr>
            <a:spLocks noGrp="1"/>
          </p:cNvSpPr>
          <p:nvPr>
            <p:ph type="body" sz="quarter" idx="12"/>
          </p:nvPr>
        </p:nvSpPr>
        <p:spPr>
          <a:xfrm>
            <a:off x="6299887" y="2812214"/>
            <a:ext cx="5472113" cy="3379036"/>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18733E7E-50D2-4F6C-9DF2-CF4C98C4B847}"/>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10" name="Rectangle 9" descr="Accent block left">
            <a:extLst>
              <a:ext uri="{FF2B5EF4-FFF2-40B4-BE49-F238E27FC236}">
                <a16:creationId xmlns:a16="http://schemas.microsoft.com/office/drawing/2014/main" id="{BBC0CAF5-0DE6-4BEA-824E-124A54A76AC6}"/>
              </a:ext>
              <a:ext uri="{C183D7F6-B498-43B3-948B-1728B52AA6E4}">
                <adec:decorative xmlns:adec="http://schemas.microsoft.com/office/drawing/2017/decorative" val="1"/>
              </a:ext>
            </a:extLst>
          </p:cNvPr>
          <p:cNvSpPr/>
          <p:nvPr userDrawn="1"/>
        </p:nvSpPr>
        <p:spPr>
          <a:xfrm>
            <a:off x="431800" y="2100317"/>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1" name="Rectangle 10" descr="Accent bar right&#10;">
            <a:extLst>
              <a:ext uri="{FF2B5EF4-FFF2-40B4-BE49-F238E27FC236}">
                <a16:creationId xmlns:a16="http://schemas.microsoft.com/office/drawing/2014/main" id="{ED008080-B2F5-441A-8B15-30AE86BBF943}"/>
              </a:ext>
              <a:ext uri="{C183D7F6-B498-43B3-948B-1728B52AA6E4}">
                <adec:decorative xmlns:adec="http://schemas.microsoft.com/office/drawing/2017/decorative" val="1"/>
              </a:ext>
            </a:extLst>
          </p:cNvPr>
          <p:cNvSpPr/>
          <p:nvPr userDrawn="1"/>
        </p:nvSpPr>
        <p:spPr>
          <a:xfrm>
            <a:off x="6299887" y="2100317"/>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Tree>
    <p:extLst>
      <p:ext uri="{BB962C8B-B14F-4D97-AF65-F5344CB8AC3E}">
        <p14:creationId xmlns:p14="http://schemas.microsoft.com/office/powerpoint/2010/main" val="25099557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Large Photo">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0" y="1"/>
            <a:ext cx="12192000" cy="6371350"/>
          </a:xfrm>
          <a:solidFill>
            <a:schemeClr val="bg1">
              <a:lumMod val="85000"/>
            </a:schemeClr>
          </a:solidFill>
        </p:spPr>
        <p:txBody>
          <a:bodyPr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6096000" y="5359400"/>
            <a:ext cx="5664000" cy="565899"/>
          </a:xfrm>
          <a:solidFill>
            <a:schemeClr val="tx1"/>
          </a:solidFill>
        </p:spPr>
        <p:txBody>
          <a:bodyPr lIns="180000" tIns="180000" rIns="180000" bIns="180000" anchor="ctr"/>
          <a:lstStyle>
            <a:lvl1pPr marL="0" indent="0" algn="r">
              <a:buNone/>
              <a:defRPr>
                <a:solidFill>
                  <a:schemeClr val="bg1"/>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Enter your caption</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2" name="Slide Number Placeholder 1">
            <a:extLst>
              <a:ext uri="{FF2B5EF4-FFF2-40B4-BE49-F238E27FC236}">
                <a16:creationId xmlns:a16="http://schemas.microsoft.com/office/drawing/2014/main" id="{8B3D119C-DBF5-4B4F-BE38-7BD7B5C8A5D0}"/>
              </a:ext>
            </a:extLst>
          </p:cNvPr>
          <p:cNvSpPr>
            <a:spLocks noGrp="1"/>
          </p:cNvSpPr>
          <p:nvPr>
            <p:ph type="sldNum" sz="quarter" idx="15"/>
          </p:nvPr>
        </p:nvSpPr>
        <p:spPr/>
        <p:txBody>
          <a:bodyPr/>
          <a:lstStyle/>
          <a:p>
            <a:fld id="{19B51A1E-902D-48AF-9020-955120F399B6}" type="slidenum">
              <a:rPr lang="en-US" noProof="0" smtClean="0"/>
              <a:pPr/>
              <a:t>‹#›</a:t>
            </a:fld>
            <a:endParaRPr lang="en-US" noProof="0" dirty="0"/>
          </a:p>
        </p:txBody>
      </p:sp>
      <p:sp>
        <p:nvSpPr>
          <p:cNvPr id="5" name="Title 4">
            <a:extLst>
              <a:ext uri="{FF2B5EF4-FFF2-40B4-BE49-F238E27FC236}">
                <a16:creationId xmlns:a16="http://schemas.microsoft.com/office/drawing/2014/main" id="{7F8E7C83-06D7-4C5B-85B7-0E5713B4FAB3}"/>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19877846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102" cy="6804025"/>
          </a:xfrm>
          <a:solidFill>
            <a:schemeClr val="bg1">
              <a:lumMod val="85000"/>
            </a:schemeClr>
          </a:solidFill>
        </p:spPr>
        <p:txBody>
          <a:bodyPr tIns="0"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and Drop 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8458200" y="2798354"/>
            <a:ext cx="3733800" cy="1013684"/>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Thank You</a:t>
            </a:r>
          </a:p>
        </p:txBody>
      </p:sp>
      <p:sp>
        <p:nvSpPr>
          <p:cNvPr id="9" name="Text Placeholder 5">
            <a:extLst>
              <a:ext uri="{FF2B5EF4-FFF2-40B4-BE49-F238E27FC236}">
                <a16:creationId xmlns:a16="http://schemas.microsoft.com/office/drawing/2014/main" id="{52FA7FC9-E40E-4144-84E4-34E3722E9A6D}"/>
              </a:ext>
            </a:extLst>
          </p:cNvPr>
          <p:cNvSpPr>
            <a:spLocks noGrp="1"/>
          </p:cNvSpPr>
          <p:nvPr>
            <p:ph type="body" sz="quarter" idx="15" hasCustomPrompt="1"/>
          </p:nvPr>
        </p:nvSpPr>
        <p:spPr>
          <a:xfrm>
            <a:off x="8458200" y="3957705"/>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Full Name</a:t>
            </a:r>
          </a:p>
        </p:txBody>
      </p:sp>
      <p:sp>
        <p:nvSpPr>
          <p:cNvPr id="10" name="Text Placeholder 6">
            <a:extLst>
              <a:ext uri="{FF2B5EF4-FFF2-40B4-BE49-F238E27FC236}">
                <a16:creationId xmlns:a16="http://schemas.microsoft.com/office/drawing/2014/main" id="{97289182-4FE6-4A18-9775-4588D5801CF6}"/>
              </a:ext>
            </a:extLst>
          </p:cNvPr>
          <p:cNvSpPr>
            <a:spLocks noGrp="1"/>
          </p:cNvSpPr>
          <p:nvPr>
            <p:ph type="body" sz="quarter" idx="16" hasCustomPrompt="1"/>
          </p:nvPr>
        </p:nvSpPr>
        <p:spPr>
          <a:xfrm>
            <a:off x="8458200" y="4306722"/>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Phone Number</a:t>
            </a:r>
          </a:p>
        </p:txBody>
      </p:sp>
      <p:sp>
        <p:nvSpPr>
          <p:cNvPr id="11" name="Text Placeholder 7">
            <a:extLst>
              <a:ext uri="{FF2B5EF4-FFF2-40B4-BE49-F238E27FC236}">
                <a16:creationId xmlns:a16="http://schemas.microsoft.com/office/drawing/2014/main" id="{BD4E94C7-6CAF-4FEE-9E02-D3D3A2AC5EAF}"/>
              </a:ext>
            </a:extLst>
          </p:cNvPr>
          <p:cNvSpPr>
            <a:spLocks noGrp="1"/>
          </p:cNvSpPr>
          <p:nvPr>
            <p:ph type="body" sz="quarter" idx="17" hasCustomPrompt="1"/>
          </p:nvPr>
        </p:nvSpPr>
        <p:spPr>
          <a:xfrm>
            <a:off x="8458200" y="4655739"/>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Email or Social Media Handle</a:t>
            </a:r>
          </a:p>
        </p:txBody>
      </p:sp>
      <p:sp>
        <p:nvSpPr>
          <p:cNvPr id="12" name="Text Placeholder 8">
            <a:extLst>
              <a:ext uri="{FF2B5EF4-FFF2-40B4-BE49-F238E27FC236}">
                <a16:creationId xmlns:a16="http://schemas.microsoft.com/office/drawing/2014/main" id="{0DE421A3-3C59-48FC-BC3B-007ADFBEB4FE}"/>
              </a:ext>
            </a:extLst>
          </p:cNvPr>
          <p:cNvSpPr>
            <a:spLocks noGrp="1"/>
          </p:cNvSpPr>
          <p:nvPr>
            <p:ph type="body" sz="quarter" idx="18" hasCustomPrompt="1"/>
          </p:nvPr>
        </p:nvSpPr>
        <p:spPr>
          <a:xfrm>
            <a:off x="8458200" y="5004756"/>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Company Website</a:t>
            </a:r>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51DD44D8-4A8F-4693-B90A-166855B29D25}"/>
              </a:ext>
            </a:extLst>
          </p:cNvPr>
          <p:cNvSpPr/>
          <p:nvPr userDrawn="1"/>
        </p:nvSpPr>
        <p:spPr>
          <a:xfrm>
            <a:off x="8458200" y="2685912"/>
            <a:ext cx="3733800"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222FB6A7-1E80-487C-93E6-DCAA8751EF21}"/>
              </a:ext>
            </a:extLst>
          </p:cNvPr>
          <p:cNvSpPr>
            <a:spLocks noGrp="1"/>
          </p:cNvSpPr>
          <p:nvPr>
            <p:ph type="sldNum" sz="quarter" idx="20"/>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20496631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Sub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p:txBody>
          <a:bodyPr/>
          <a:lstStyle>
            <a:lvl1pPr>
              <a:defRPr>
                <a:solidFill>
                  <a:schemeClr val="tx1">
                    <a:lumMod val="75000"/>
                    <a:lumOff val="25000"/>
                  </a:schemeClr>
                </a:solidFill>
              </a:defRPr>
            </a:lvl1pPr>
          </a:lstStyle>
          <a:p>
            <a:r>
              <a:rPr lang="en-US" noProof="0"/>
              <a:t>Click to edit page title</a:t>
            </a:r>
          </a:p>
        </p:txBody>
      </p:sp>
      <p:sp>
        <p:nvSpPr>
          <p:cNvPr id="7" name="Subtitle 2">
            <a:extLst>
              <a:ext uri="{FF2B5EF4-FFF2-40B4-BE49-F238E27FC236}">
                <a16:creationId xmlns:a16="http://schemas.microsoft.com/office/drawing/2014/main" id="{E97A9A62-1AA6-47A9-A1A0-54196823744C}"/>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E8FE0EB3-0FF4-4285-B9D3-90A5751B7BBF}"/>
              </a:ext>
            </a:extLst>
          </p:cNvPr>
          <p:cNvSpPr>
            <a:spLocks noGrp="1"/>
          </p:cNvSpPr>
          <p:nvPr>
            <p:ph type="ftr" sz="quarter" idx="12"/>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C8DE0AAD-6FBD-416B-A91A-21F2B737919E}"/>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17345016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with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7" name="Subtitle 2">
            <a:extLst>
              <a:ext uri="{FF2B5EF4-FFF2-40B4-BE49-F238E27FC236}">
                <a16:creationId xmlns:a16="http://schemas.microsoft.com/office/drawing/2014/main" id="{7DEBF36F-ADC5-48FF-BFAF-3BED06924FD3}"/>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1512000"/>
            <a:ext cx="5472000" cy="468000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Text Placeholder 4">
            <a:extLst>
              <a:ext uri="{FF2B5EF4-FFF2-40B4-BE49-F238E27FC236}">
                <a16:creationId xmlns:a16="http://schemas.microsoft.com/office/drawing/2014/main" id="{7867C73D-EE16-41D1-B7CE-A35C765E3B8D}"/>
              </a:ext>
            </a:extLst>
          </p:cNvPr>
          <p:cNvSpPr>
            <a:spLocks noGrp="1"/>
          </p:cNvSpPr>
          <p:nvPr>
            <p:ph type="body" sz="quarter" idx="12"/>
          </p:nvPr>
        </p:nvSpPr>
        <p:spPr>
          <a:xfrm>
            <a:off x="6299887" y="1511250"/>
            <a:ext cx="5472113" cy="4680000"/>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8915521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9" name="Subtitle 2">
            <a:extLst>
              <a:ext uri="{FF2B5EF4-FFF2-40B4-BE49-F238E27FC236}">
                <a16:creationId xmlns:a16="http://schemas.microsoft.com/office/drawing/2014/main" id="{F94EB5D3-F8CB-4E76-8D7E-FF441818EECB}"/>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512000"/>
            <a:ext cx="3600000" cy="4679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a:extLst>
              <a:ext uri="{FF2B5EF4-FFF2-40B4-BE49-F238E27FC236}">
                <a16:creationId xmlns:a16="http://schemas.microsoft.com/office/drawing/2014/main" id="{16A38E24-EB1C-472F-B631-5DF32F9C4CF5}"/>
              </a:ext>
            </a:extLst>
          </p:cNvPr>
          <p:cNvSpPr>
            <a:spLocks noGrp="1"/>
          </p:cNvSpPr>
          <p:nvPr>
            <p:ph type="body" sz="quarter" idx="12"/>
          </p:nvPr>
        </p:nvSpPr>
        <p:spPr>
          <a:xfrm>
            <a:off x="4301550" y="1511476"/>
            <a:ext cx="3600450" cy="4679249"/>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 name="Text Placeholder 5">
            <a:extLst>
              <a:ext uri="{FF2B5EF4-FFF2-40B4-BE49-F238E27FC236}">
                <a16:creationId xmlns:a16="http://schemas.microsoft.com/office/drawing/2014/main" id="{5B4A252E-78C9-4F76-98A4-A4B580AD072A}"/>
              </a:ext>
            </a:extLst>
          </p:cNvPr>
          <p:cNvSpPr>
            <a:spLocks noGrp="1"/>
          </p:cNvSpPr>
          <p:nvPr>
            <p:ph type="body" sz="quarter" idx="13"/>
          </p:nvPr>
        </p:nvSpPr>
        <p:spPr>
          <a:xfrm>
            <a:off x="8171550" y="1511475"/>
            <a:ext cx="3600450" cy="4679250"/>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6D4BCA97-F31B-451D-82F8-6E000DF2118A}"/>
              </a:ext>
            </a:extLst>
          </p:cNvPr>
          <p:cNvSpPr>
            <a:spLocks noGrp="1"/>
          </p:cNvSpPr>
          <p:nvPr>
            <p:ph type="ftr" sz="quarter" idx="14"/>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0817AAC4-A657-4D75-A527-0307AFF2B17B}"/>
              </a:ext>
            </a:extLst>
          </p:cNvPr>
          <p:cNvSpPr>
            <a:spLocks noGrp="1"/>
          </p:cNvSpPr>
          <p:nvPr>
            <p:ph type="sldNum" sz="quarter" idx="15"/>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26543880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10" name="Subtitle 2">
            <a:extLst>
              <a:ext uri="{FF2B5EF4-FFF2-40B4-BE49-F238E27FC236}">
                <a16:creationId xmlns:a16="http://schemas.microsoft.com/office/drawing/2014/main" id="{9D7ACCB5-9A86-4F46-89E2-B79F48C9EC1D}"/>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512000"/>
            <a:ext cx="2160000" cy="4679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a:extLst>
              <a:ext uri="{FF2B5EF4-FFF2-40B4-BE49-F238E27FC236}">
                <a16:creationId xmlns:a16="http://schemas.microsoft.com/office/drawing/2014/main" id="{1F5B3657-F2AE-455A-BF81-1A0C2ACECD20}"/>
              </a:ext>
            </a:extLst>
          </p:cNvPr>
          <p:cNvSpPr>
            <a:spLocks noGrp="1"/>
          </p:cNvSpPr>
          <p:nvPr>
            <p:ph type="body" sz="quarter" idx="12"/>
          </p:nvPr>
        </p:nvSpPr>
        <p:spPr>
          <a:xfrm>
            <a:off x="2726412" y="1512000"/>
            <a:ext cx="2160588" cy="4679250"/>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3" name="Text Placeholder 5">
            <a:extLst>
              <a:ext uri="{FF2B5EF4-FFF2-40B4-BE49-F238E27FC236}">
                <a16:creationId xmlns:a16="http://schemas.microsoft.com/office/drawing/2014/main" id="{6A983D98-E0AB-429A-9EC2-B50D4216D691}"/>
              </a:ext>
            </a:extLst>
          </p:cNvPr>
          <p:cNvSpPr>
            <a:spLocks noGrp="1"/>
          </p:cNvSpPr>
          <p:nvPr>
            <p:ph type="body" sz="quarter" idx="13"/>
          </p:nvPr>
        </p:nvSpPr>
        <p:spPr>
          <a:xfrm>
            <a:off x="5021412" y="1512000"/>
            <a:ext cx="2160588" cy="4679250"/>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Text Placeholder 6">
            <a:extLst>
              <a:ext uri="{FF2B5EF4-FFF2-40B4-BE49-F238E27FC236}">
                <a16:creationId xmlns:a16="http://schemas.microsoft.com/office/drawing/2014/main" id="{755213BF-EF6D-45DC-A01B-DE6C2F23A6D2}"/>
              </a:ext>
            </a:extLst>
          </p:cNvPr>
          <p:cNvSpPr>
            <a:spLocks noGrp="1"/>
          </p:cNvSpPr>
          <p:nvPr>
            <p:ph type="body" sz="quarter" idx="14"/>
          </p:nvPr>
        </p:nvSpPr>
        <p:spPr>
          <a:xfrm>
            <a:off x="7316412" y="1507535"/>
            <a:ext cx="2160588" cy="4679250"/>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7" name="Text Placeholder 7">
            <a:extLst>
              <a:ext uri="{FF2B5EF4-FFF2-40B4-BE49-F238E27FC236}">
                <a16:creationId xmlns:a16="http://schemas.microsoft.com/office/drawing/2014/main" id="{77D6BBBA-F4A3-45D4-91BC-A405FFDC7C3D}"/>
              </a:ext>
            </a:extLst>
          </p:cNvPr>
          <p:cNvSpPr>
            <a:spLocks noGrp="1"/>
          </p:cNvSpPr>
          <p:nvPr>
            <p:ph type="body" sz="quarter" idx="15"/>
          </p:nvPr>
        </p:nvSpPr>
        <p:spPr>
          <a:xfrm>
            <a:off x="9611412" y="1507535"/>
            <a:ext cx="2160588" cy="4683715"/>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2D09234E-176D-4BBF-9391-7B6F018C51AB}"/>
              </a:ext>
            </a:extLst>
          </p:cNvPr>
          <p:cNvSpPr>
            <a:spLocks noGrp="1"/>
          </p:cNvSpPr>
          <p:nvPr>
            <p:ph type="ftr" sz="quarter" idx="16"/>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009ABD5E-B8F1-4246-B167-09138760AD7D}"/>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9748372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3200400" y="2811053"/>
            <a:ext cx="8991600" cy="1261295"/>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Click to edit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3200400" y="4061039"/>
            <a:ext cx="6580188" cy="580921"/>
          </a:xfrm>
          <a:solidFill>
            <a:schemeClr val="tx1">
              <a:alpha val="80000"/>
            </a:schemeClr>
          </a:solidFill>
        </p:spPr>
        <p:txBody>
          <a:bodyPr vert="horz" lIns="180000" tIns="180000" rIns="180000" bIns="180000" rtlCol="0">
            <a:noAutofit/>
          </a:bodyPr>
          <a:lstStyle>
            <a:lvl1pPr marL="0" indent="0" algn="r">
              <a:buNone/>
              <a:defRPr lang="en-ZA" dirty="0">
                <a:solidFill>
                  <a:schemeClr val="bg1"/>
                </a:solidFill>
              </a:defRPr>
            </a:lvl1pPr>
          </a:lstStyle>
          <a:p>
            <a:pPr marL="266700" lvl="0" indent="-266700" algn="ctr"/>
            <a:r>
              <a:rPr lang="en-US" noProof="0"/>
              <a:t>Click to edit Master subtitle style</a:t>
            </a:r>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269861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8577601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473AB13-DFF9-4538-9907-E261659E0E01}"/>
              </a:ext>
            </a:extLst>
          </p:cNvPr>
          <p:cNvSpPr>
            <a:spLocks noGrp="1"/>
          </p:cNvSpPr>
          <p:nvPr>
            <p:ph type="title" hasCustomPrompt="1"/>
          </p:nvPr>
        </p:nvSpPr>
        <p:spPr>
          <a:xfrm>
            <a:off x="-1700" y="2156226"/>
            <a:ext cx="5958000" cy="1958400"/>
          </a:xfrm>
          <a:solidFill>
            <a:schemeClr val="bg1"/>
          </a:solidFill>
        </p:spPr>
        <p:txBody>
          <a:bodyPr lIns="252000" tIns="180000" rIns="180000" bIns="180000"/>
          <a:lstStyle>
            <a:lvl1pPr>
              <a:defRPr sz="6000" b="1" spc="-300">
                <a:solidFill>
                  <a:schemeClr val="tx1">
                    <a:lumMod val="75000"/>
                    <a:lumOff val="25000"/>
                  </a:schemeClr>
                </a:solidFill>
                <a:latin typeface="+mj-lt"/>
              </a:defRPr>
            </a:lvl1pPr>
          </a:lstStyle>
          <a:p>
            <a:r>
              <a:rPr lang="en-US" noProof="0"/>
              <a:t>Click to edit section divider</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a:lstStyle/>
          <a:p>
            <a:r>
              <a:rPr lang="en-US" noProof="0" dirty="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0" y="5209682"/>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a:lstStyle/>
          <a:p>
            <a:fld id="{19B51A1E-902D-48AF-9020-955120F399B6}" type="slidenum">
              <a:rPr lang="en-US" noProof="0" smtClean="0"/>
              <a:pPr/>
              <a:t>‹#›</a:t>
            </a:fld>
            <a:endParaRPr lang="en-US" noProof="0" dirty="0"/>
          </a:p>
        </p:txBody>
      </p:sp>
      <p:sp>
        <p:nvSpPr>
          <p:cNvPr id="11" name="Text Placeholder 2">
            <a:extLst>
              <a:ext uri="{FF2B5EF4-FFF2-40B4-BE49-F238E27FC236}">
                <a16:creationId xmlns:a16="http://schemas.microsoft.com/office/drawing/2014/main" id="{14B95064-E6BF-43CD-ACBD-6363E8D9BF6A}"/>
              </a:ext>
            </a:extLst>
          </p:cNvPr>
          <p:cNvSpPr>
            <a:spLocks noGrp="1"/>
          </p:cNvSpPr>
          <p:nvPr>
            <p:ph type="body" idx="1"/>
          </p:nvPr>
        </p:nvSpPr>
        <p:spPr>
          <a:xfrm>
            <a:off x="0" y="4114627"/>
            <a:ext cx="5956300" cy="1095056"/>
          </a:xfrm>
          <a:solidFill>
            <a:schemeClr val="tx1">
              <a:alpha val="80000"/>
            </a:schemeClr>
          </a:solidFill>
        </p:spPr>
        <p:txBody>
          <a:bodyPr vert="horz" lIns="252000" tIns="180000" rIns="180000" bIns="180000" rtlCol="0">
            <a:noAutofit/>
          </a:bodyPr>
          <a:lstStyle>
            <a:lvl1pPr marL="0" indent="0" algn="l">
              <a:buNone/>
              <a:defRPr lang="en-US">
                <a:solidFill>
                  <a:schemeClr val="bg1"/>
                </a:solidFill>
              </a:defRPr>
            </a:lvl1pPr>
          </a:lstStyle>
          <a:p>
            <a:pPr marL="266700" lvl="0" indent="-266700"/>
            <a:r>
              <a:rPr lang="en-US" noProof="0"/>
              <a:t>Edit Master text styles</a:t>
            </a:r>
          </a:p>
        </p:txBody>
      </p:sp>
    </p:spTree>
    <p:extLst>
      <p:ext uri="{BB962C8B-B14F-4D97-AF65-F5344CB8AC3E}">
        <p14:creationId xmlns:p14="http://schemas.microsoft.com/office/powerpoint/2010/main" val="39825637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p:txBody>
          <a:bodyPr/>
          <a:lstStyle>
            <a:lvl1pPr>
              <a:defRPr>
                <a:solidFill>
                  <a:schemeClr val="tx1">
                    <a:lumMod val="75000"/>
                    <a:lumOff val="25000"/>
                  </a:schemeClr>
                </a:solidFill>
              </a:defRPr>
            </a:lvl1pPr>
          </a:lstStyle>
          <a:p>
            <a:r>
              <a:rPr lang="en-US" noProof="0"/>
              <a:t>Click to edit page 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008000"/>
            <a:ext cx="11328000" cy="5183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E8FE0EB3-0FF4-4285-B9D3-90A5751B7BBF}"/>
              </a:ext>
            </a:extLst>
          </p:cNvPr>
          <p:cNvSpPr>
            <a:spLocks noGrp="1"/>
          </p:cNvSpPr>
          <p:nvPr>
            <p:ph type="ftr" sz="quarter" idx="12"/>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C8DE0AAD-6FBD-416B-A91A-21F2B737919E}"/>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9762075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9" name="Content Placeholder 3">
            <a:extLst>
              <a:ext uri="{FF2B5EF4-FFF2-40B4-BE49-F238E27FC236}">
                <a16:creationId xmlns:a16="http://schemas.microsoft.com/office/drawing/2014/main" id="{EE1E0B79-3CC8-4DCF-8AEC-AC43BC9A3048}"/>
              </a:ext>
            </a:extLst>
          </p:cNvPr>
          <p:cNvSpPr>
            <a:spLocks noGrp="1"/>
          </p:cNvSpPr>
          <p:nvPr>
            <p:ph sz="half" idx="2"/>
          </p:nvPr>
        </p:nvSpPr>
        <p:spPr>
          <a:xfrm>
            <a:off x="6311886" y="1007250"/>
            <a:ext cx="5460114" cy="5169713"/>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 name="Content Placeholder 2">
            <a:extLst>
              <a:ext uri="{FF2B5EF4-FFF2-40B4-BE49-F238E27FC236}">
                <a16:creationId xmlns:a16="http://schemas.microsoft.com/office/drawing/2014/main" id="{15546508-E26C-46CD-8939-D20E71BF4ED7}"/>
              </a:ext>
            </a:extLst>
          </p:cNvPr>
          <p:cNvSpPr>
            <a:spLocks noGrp="1"/>
          </p:cNvSpPr>
          <p:nvPr>
            <p:ph sz="half" idx="1"/>
          </p:nvPr>
        </p:nvSpPr>
        <p:spPr>
          <a:xfrm>
            <a:off x="431999" y="1007250"/>
            <a:ext cx="5448115" cy="5169713"/>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155533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11" name="Rectangle 10" descr="Accent block left">
            <a:extLst>
              <a:ext uri="{FF2B5EF4-FFF2-40B4-BE49-F238E27FC236}">
                <a16:creationId xmlns:a16="http://schemas.microsoft.com/office/drawing/2014/main" id="{48A1A904-FE62-4BE3-BAE9-0EEAE7B1E38C}"/>
              </a:ext>
              <a:ext uri="{C183D7F6-B498-43B3-948B-1728B52AA6E4}">
                <adec:decorative xmlns:adec="http://schemas.microsoft.com/office/drawing/2017/decorative" val="1"/>
              </a:ext>
            </a:extLst>
          </p:cNvPr>
          <p:cNvSpPr/>
          <p:nvPr userDrawn="1"/>
        </p:nvSpPr>
        <p:spPr>
          <a:xfrm>
            <a:off x="431800" y="1016231"/>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2" name="Rectangle 11" descr="Accent bar right&#10;">
            <a:extLst>
              <a:ext uri="{FF2B5EF4-FFF2-40B4-BE49-F238E27FC236}">
                <a16:creationId xmlns:a16="http://schemas.microsoft.com/office/drawing/2014/main" id="{3E8A46E0-47C2-4441-B7DD-F621A80F1FC8}"/>
              </a:ext>
              <a:ext uri="{C183D7F6-B498-43B3-948B-1728B52AA6E4}">
                <adec:decorative xmlns:adec="http://schemas.microsoft.com/office/drawing/2017/decorative" val="1"/>
              </a:ext>
            </a:extLst>
          </p:cNvPr>
          <p:cNvSpPr/>
          <p:nvPr userDrawn="1"/>
        </p:nvSpPr>
        <p:spPr>
          <a:xfrm>
            <a:off x="6299887" y="1016231"/>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4" name="Text Placeholder 2">
            <a:extLst>
              <a:ext uri="{FF2B5EF4-FFF2-40B4-BE49-F238E27FC236}">
                <a16:creationId xmlns:a16="http://schemas.microsoft.com/office/drawing/2014/main" id="{D902C307-6561-4E11-9899-1F34830AE8AB}"/>
              </a:ext>
            </a:extLst>
          </p:cNvPr>
          <p:cNvSpPr>
            <a:spLocks noGrp="1"/>
          </p:cNvSpPr>
          <p:nvPr>
            <p:ph type="body" idx="1"/>
          </p:nvPr>
        </p:nvSpPr>
        <p:spPr>
          <a:xfrm>
            <a:off x="431800" y="1224128"/>
            <a:ext cx="5448115" cy="35877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16" name="Text Placeholder 4">
            <a:extLst>
              <a:ext uri="{FF2B5EF4-FFF2-40B4-BE49-F238E27FC236}">
                <a16:creationId xmlns:a16="http://schemas.microsoft.com/office/drawing/2014/main" id="{CD73439B-6B1B-47C5-B2B0-409015FB3398}"/>
              </a:ext>
            </a:extLst>
          </p:cNvPr>
          <p:cNvSpPr>
            <a:spLocks noGrp="1"/>
          </p:cNvSpPr>
          <p:nvPr>
            <p:ph type="body" sz="quarter" idx="3"/>
          </p:nvPr>
        </p:nvSpPr>
        <p:spPr>
          <a:xfrm>
            <a:off x="6312086" y="1224128"/>
            <a:ext cx="5447914" cy="35877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17" name="Content Placeholder 5">
            <a:extLst>
              <a:ext uri="{FF2B5EF4-FFF2-40B4-BE49-F238E27FC236}">
                <a16:creationId xmlns:a16="http://schemas.microsoft.com/office/drawing/2014/main" id="{12AC6878-44C6-4445-A225-70C0DC482EDF}"/>
              </a:ext>
            </a:extLst>
          </p:cNvPr>
          <p:cNvSpPr>
            <a:spLocks noGrp="1"/>
          </p:cNvSpPr>
          <p:nvPr>
            <p:ph sz="quarter" idx="4"/>
          </p:nvPr>
        </p:nvSpPr>
        <p:spPr>
          <a:xfrm>
            <a:off x="6299886" y="1955731"/>
            <a:ext cx="5447914" cy="4233932"/>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8" name="Content Placeholder 3">
            <a:extLst>
              <a:ext uri="{FF2B5EF4-FFF2-40B4-BE49-F238E27FC236}">
                <a16:creationId xmlns:a16="http://schemas.microsoft.com/office/drawing/2014/main" id="{6D675DA8-374F-4915-973A-53612A41FFC1}"/>
              </a:ext>
            </a:extLst>
          </p:cNvPr>
          <p:cNvSpPr>
            <a:spLocks noGrp="1"/>
          </p:cNvSpPr>
          <p:nvPr>
            <p:ph sz="half" idx="2"/>
          </p:nvPr>
        </p:nvSpPr>
        <p:spPr>
          <a:xfrm>
            <a:off x="431800" y="1943031"/>
            <a:ext cx="5447914" cy="4246632"/>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36253150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3932037" cy="1411276"/>
          </a:xfrm>
        </p:spPr>
        <p:txBody>
          <a:bodyPr anchor="b"/>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11" name="Rectangle 10" descr="Accent block left">
            <a:extLst>
              <a:ext uri="{FF2B5EF4-FFF2-40B4-BE49-F238E27FC236}">
                <a16:creationId xmlns:a16="http://schemas.microsoft.com/office/drawing/2014/main" id="{48A1A904-FE62-4BE3-BAE9-0EEAE7B1E38C}"/>
              </a:ext>
              <a:ext uri="{C183D7F6-B498-43B3-948B-1728B52AA6E4}">
                <adec:decorative xmlns:adec="http://schemas.microsoft.com/office/drawing/2017/decorative" val="1"/>
              </a:ext>
            </a:extLst>
          </p:cNvPr>
          <p:cNvSpPr/>
          <p:nvPr userDrawn="1"/>
        </p:nvSpPr>
        <p:spPr>
          <a:xfrm>
            <a:off x="431800" y="1892926"/>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4" name="Content Placeholder 2">
            <a:extLst>
              <a:ext uri="{FF2B5EF4-FFF2-40B4-BE49-F238E27FC236}">
                <a16:creationId xmlns:a16="http://schemas.microsoft.com/office/drawing/2014/main" id="{85B68CA9-AC4C-4D15-9BA1-A9F1AC5606DA}"/>
              </a:ext>
            </a:extLst>
          </p:cNvPr>
          <p:cNvSpPr>
            <a:spLocks noGrp="1"/>
          </p:cNvSpPr>
          <p:nvPr>
            <p:ph idx="1"/>
          </p:nvPr>
        </p:nvSpPr>
        <p:spPr>
          <a:xfrm>
            <a:off x="4788816" y="432001"/>
            <a:ext cx="6971184" cy="5429050"/>
          </a:xfrm>
        </p:spPr>
        <p:txBody>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Text Placeholder 3">
            <a:extLst>
              <a:ext uri="{FF2B5EF4-FFF2-40B4-BE49-F238E27FC236}">
                <a16:creationId xmlns:a16="http://schemas.microsoft.com/office/drawing/2014/main" id="{29B24D8A-D8A5-4F57-A260-A4CF75FCB3BD}"/>
              </a:ext>
            </a:extLst>
          </p:cNvPr>
          <p:cNvSpPr>
            <a:spLocks noGrp="1"/>
          </p:cNvSpPr>
          <p:nvPr>
            <p:ph type="body" sz="half" idx="2"/>
          </p:nvPr>
        </p:nvSpPr>
        <p:spPr>
          <a:xfrm>
            <a:off x="432000"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Tree>
    <p:extLst>
      <p:ext uri="{BB962C8B-B14F-4D97-AF65-F5344CB8AC3E}">
        <p14:creationId xmlns:p14="http://schemas.microsoft.com/office/powerpoint/2010/main" val="80143274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3932037" cy="1411276"/>
          </a:xfrm>
        </p:spPr>
        <p:txBody>
          <a:bodyPr anchor="b"/>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11" name="Rectangle 10" descr="Accent block left">
            <a:extLst>
              <a:ext uri="{FF2B5EF4-FFF2-40B4-BE49-F238E27FC236}">
                <a16:creationId xmlns:a16="http://schemas.microsoft.com/office/drawing/2014/main" id="{48A1A904-FE62-4BE3-BAE9-0EEAE7B1E38C}"/>
              </a:ext>
              <a:ext uri="{C183D7F6-B498-43B3-948B-1728B52AA6E4}">
                <adec:decorative xmlns:adec="http://schemas.microsoft.com/office/drawing/2017/decorative" val="1"/>
              </a:ext>
            </a:extLst>
          </p:cNvPr>
          <p:cNvSpPr/>
          <p:nvPr userDrawn="1"/>
        </p:nvSpPr>
        <p:spPr>
          <a:xfrm>
            <a:off x="431800" y="1892926"/>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9" name="Text Placeholder 3">
            <a:extLst>
              <a:ext uri="{FF2B5EF4-FFF2-40B4-BE49-F238E27FC236}">
                <a16:creationId xmlns:a16="http://schemas.microsoft.com/office/drawing/2014/main" id="{3E50A411-2E68-4F4D-B4BC-62E87C633658}"/>
              </a:ext>
            </a:extLst>
          </p:cNvPr>
          <p:cNvSpPr>
            <a:spLocks noGrp="1"/>
          </p:cNvSpPr>
          <p:nvPr>
            <p:ph type="body" sz="half" idx="2"/>
          </p:nvPr>
        </p:nvSpPr>
        <p:spPr>
          <a:xfrm>
            <a:off x="432000"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10" name="Picture Placeholder 2">
            <a:extLst>
              <a:ext uri="{FF2B5EF4-FFF2-40B4-BE49-F238E27FC236}">
                <a16:creationId xmlns:a16="http://schemas.microsoft.com/office/drawing/2014/main" id="{2FBF39A8-0BD5-48FD-9993-F595D4F727C1}"/>
              </a:ext>
            </a:extLst>
          </p:cNvPr>
          <p:cNvSpPr>
            <a:spLocks noGrp="1"/>
          </p:cNvSpPr>
          <p:nvPr>
            <p:ph type="pic" idx="1"/>
          </p:nvPr>
        </p:nvSpPr>
        <p:spPr>
          <a:xfrm>
            <a:off x="4788816" y="432001"/>
            <a:ext cx="6971184" cy="54290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Tree>
    <p:extLst>
      <p:ext uri="{BB962C8B-B14F-4D97-AF65-F5344CB8AC3E}">
        <p14:creationId xmlns:p14="http://schemas.microsoft.com/office/powerpoint/2010/main" val="204063337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and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a:lstStyle>
            <a:lvl1pPr>
              <a:defRPr>
                <a:solidFill>
                  <a:schemeClr val="tx1">
                    <a:lumMod val="75000"/>
                    <a:lumOff val="25000"/>
                  </a:schemeClr>
                </a:solidFill>
              </a:defRPr>
            </a:lvl1pPr>
          </a:lstStyle>
          <a:p>
            <a:r>
              <a:rPr lang="en-US" noProof="0"/>
              <a:t>Click to edit page title</a:t>
            </a:r>
          </a:p>
        </p:txBody>
      </p:sp>
      <p:sp>
        <p:nvSpPr>
          <p:cNvPr id="5" name="Subtitle 2">
            <a:extLst>
              <a:ext uri="{FF2B5EF4-FFF2-40B4-BE49-F238E27FC236}">
                <a16:creationId xmlns:a16="http://schemas.microsoft.com/office/drawing/2014/main" id="{10727B06-56A8-44A2-B6C2-9ED183D107F3}"/>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Footer Placeholder 2">
            <a:extLst>
              <a:ext uri="{FF2B5EF4-FFF2-40B4-BE49-F238E27FC236}">
                <a16:creationId xmlns:a16="http://schemas.microsoft.com/office/drawing/2014/main" id="{08CCB8C2-B6A2-4C69-8D3A-57420A034BA4}"/>
              </a:ext>
            </a:extLst>
          </p:cNvPr>
          <p:cNvSpPr>
            <a:spLocks noGrp="1"/>
          </p:cNvSpPr>
          <p:nvPr>
            <p:ph type="ftr" sz="quarter" idx="12"/>
          </p:nvPr>
        </p:nvSpPr>
        <p:spPr/>
        <p:txBody>
          <a:bodyPr/>
          <a:lstStyle/>
          <a:p>
            <a:r>
              <a:rPr lang="en-US" noProof="0" dirty="0"/>
              <a:t>Add a footer</a:t>
            </a:r>
          </a:p>
        </p:txBody>
      </p:sp>
      <p:sp>
        <p:nvSpPr>
          <p:cNvPr id="4" name="Slide Number Placeholder 3">
            <a:extLst>
              <a:ext uri="{FF2B5EF4-FFF2-40B4-BE49-F238E27FC236}">
                <a16:creationId xmlns:a16="http://schemas.microsoft.com/office/drawing/2014/main" id="{853CF994-8B2C-443F-B695-7378DD360DAA}"/>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150585527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a:lstStyle/>
          <a:p>
            <a:fld id="{19B51A1E-902D-48AF-9020-955120F399B6}" type="slidenum">
              <a:rPr lang="en-US" noProof="0" smtClean="0"/>
              <a:pPr/>
              <a:t>‹#›</a:t>
            </a:fld>
            <a:endParaRPr lang="en-US" noProof="0" dirty="0"/>
          </a:p>
        </p:txBody>
      </p:sp>
      <p:sp>
        <p:nvSpPr>
          <p:cNvPr id="4" name="Title 3">
            <a:extLst>
              <a:ext uri="{FF2B5EF4-FFF2-40B4-BE49-F238E27FC236}">
                <a16:creationId xmlns:a16="http://schemas.microsoft.com/office/drawing/2014/main" id="{90694D9D-C633-4D52-965E-E5BBD9883037}"/>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11397670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a:lstStyle/>
          <a:p>
            <a:fld id="{19B51A1E-902D-48AF-9020-955120F399B6}" type="slidenum">
              <a:rPr lang="en-US" noProof="0" smtClean="0"/>
              <a:pPr/>
              <a:t>‹#›</a:t>
            </a:fld>
            <a:endParaRPr lang="en-US" noProof="0" dirty="0"/>
          </a:p>
        </p:txBody>
      </p:sp>
      <p:sp>
        <p:nvSpPr>
          <p:cNvPr id="4" name="Title 3">
            <a:extLst>
              <a:ext uri="{FF2B5EF4-FFF2-40B4-BE49-F238E27FC236}">
                <a16:creationId xmlns:a16="http://schemas.microsoft.com/office/drawing/2014/main" id="{90694D9D-C633-4D52-965E-E5BBD9883037}"/>
              </a:ext>
            </a:extLst>
          </p:cNvPr>
          <p:cNvSpPr>
            <a:spLocks noGrp="1"/>
          </p:cNvSpPr>
          <p:nvPr>
            <p:ph type="title"/>
          </p:nvPr>
        </p:nvSpPr>
        <p:spPr/>
        <p:txBody>
          <a:bodyPr/>
          <a:lstStyle/>
          <a:p>
            <a:r>
              <a:rPr lang="en-US" noProof="0"/>
              <a:t>Click to edit Master title style</a:t>
            </a:r>
          </a:p>
        </p:txBody>
      </p:sp>
      <p:sp>
        <p:nvSpPr>
          <p:cNvPr id="6" name="Text Placeholder 5">
            <a:extLst>
              <a:ext uri="{FF2B5EF4-FFF2-40B4-BE49-F238E27FC236}">
                <a16:creationId xmlns:a16="http://schemas.microsoft.com/office/drawing/2014/main" id="{0DB3A426-6D4A-4D91-ACD6-A2C25BAE44E3}"/>
              </a:ext>
            </a:extLst>
          </p:cNvPr>
          <p:cNvSpPr>
            <a:spLocks noGrp="1"/>
          </p:cNvSpPr>
          <p:nvPr>
            <p:ph type="body" sz="quarter" idx="14"/>
          </p:nvPr>
        </p:nvSpPr>
        <p:spPr>
          <a:xfrm>
            <a:off x="1664370" y="2033588"/>
            <a:ext cx="8863262" cy="2790825"/>
          </a:xfrm>
        </p:spPr>
        <p:txBody>
          <a:bodyPr anchor="ctr"/>
          <a:lstStyle>
            <a:lvl1pPr marL="0" indent="0" algn="ctr">
              <a:buNone/>
              <a:defRPr sz="6000"/>
            </a:lvl1pPr>
            <a:lvl2pPr marL="266700" indent="0">
              <a:buNone/>
              <a:defRPr/>
            </a:lvl2pPr>
          </a:lstStyle>
          <a:p>
            <a:pPr lvl="0"/>
            <a:r>
              <a:rPr lang="en-US" noProof="0"/>
              <a:t>Edit Master text styles</a:t>
            </a:r>
          </a:p>
        </p:txBody>
      </p:sp>
    </p:spTree>
    <p:extLst>
      <p:ext uri="{BB962C8B-B14F-4D97-AF65-F5344CB8AC3E}">
        <p14:creationId xmlns:p14="http://schemas.microsoft.com/office/powerpoint/2010/main" val="287724365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39004335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slideLayout" Target="../slideLayouts/slideLayout18.xml" /><Relationship Id="rId3" Type="http://schemas.openxmlformats.org/officeDocument/2006/relationships/slideLayout" Target="../slideLayouts/slideLayout3.xml" /><Relationship Id="rId21" Type="http://schemas.openxmlformats.org/officeDocument/2006/relationships/slideLayout" Target="../slideLayouts/slideLayout21.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slideLayout" Target="../slideLayouts/slideLayout20.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24" Type="http://schemas.openxmlformats.org/officeDocument/2006/relationships/theme" Target="../theme/theme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23" Type="http://schemas.openxmlformats.org/officeDocument/2006/relationships/slideLayout" Target="../slideLayouts/slideLayout23.xml" /><Relationship Id="rId10" Type="http://schemas.openxmlformats.org/officeDocument/2006/relationships/slideLayout" Target="../slideLayouts/slideLayout10.xml" /><Relationship Id="rId19" Type="http://schemas.openxmlformats.org/officeDocument/2006/relationships/slideLayout" Target="../slideLayouts/slideLayout19.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 Id="rId22" Type="http://schemas.openxmlformats.org/officeDocument/2006/relationships/slideLayout" Target="../slideLayouts/slideLayout22.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EB0D177-9AA4-42F4-9CD7-CD206217CA6D}"/>
              </a:ext>
            </a:extLst>
          </p:cNvPr>
          <p:cNvSpPr/>
          <p:nvPr userDrawn="1"/>
        </p:nvSpPr>
        <p:spPr>
          <a:xfrm>
            <a:off x="9780101" y="6371351"/>
            <a:ext cx="1979897" cy="43199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8" name="Rectangle 27">
            <a:extLst>
              <a:ext uri="{FF2B5EF4-FFF2-40B4-BE49-F238E27FC236}">
                <a16:creationId xmlns:a16="http://schemas.microsoft.com/office/drawing/2014/main" id="{C825DB53-D610-4A40-AFDC-EBC47DB613CE}"/>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1" name="Freeform: Shape 30">
            <a:extLst>
              <a:ext uri="{FF2B5EF4-FFF2-40B4-BE49-F238E27FC236}">
                <a16:creationId xmlns:a16="http://schemas.microsoft.com/office/drawing/2014/main" id="{C2B9A6A4-83D0-40B1-8B15-964C84BF0705}"/>
              </a:ext>
            </a:extLst>
          </p:cNvPr>
          <p:cNvSpPr/>
          <p:nvPr userDrawn="1"/>
        </p:nvSpPr>
        <p:spPr>
          <a:xfrm>
            <a:off x="0" y="6371351"/>
            <a:ext cx="9780102" cy="432000"/>
          </a:xfrm>
          <a:custGeom>
            <a:avLst/>
            <a:gdLst>
              <a:gd name="connsiteX0" fmla="*/ 0 w 9780102"/>
              <a:gd name="connsiteY0" fmla="*/ 0 h 432000"/>
              <a:gd name="connsiteX1" fmla="*/ 9780102 w 9780102"/>
              <a:gd name="connsiteY1" fmla="*/ 0 h 432000"/>
              <a:gd name="connsiteX2" fmla="*/ 9780102 w 9780102"/>
              <a:gd name="connsiteY2" fmla="*/ 432000 h 432000"/>
              <a:gd name="connsiteX3" fmla="*/ 0 w 9780102"/>
              <a:gd name="connsiteY3" fmla="*/ 432000 h 432000"/>
            </a:gdLst>
            <a:ahLst/>
            <a:cxnLst>
              <a:cxn ang="0">
                <a:pos x="connsiteX0" y="connsiteY0"/>
              </a:cxn>
              <a:cxn ang="0">
                <a:pos x="connsiteX1" y="connsiteY1"/>
              </a:cxn>
              <a:cxn ang="0">
                <a:pos x="connsiteX2" y="connsiteY2"/>
              </a:cxn>
              <a:cxn ang="0">
                <a:pos x="connsiteX3" y="connsiteY3"/>
              </a:cxn>
            </a:cxnLst>
            <a:rect l="l" t="t" r="r" b="b"/>
            <a:pathLst>
              <a:path w="9780102" h="432000">
                <a:moveTo>
                  <a:pt x="0" y="0"/>
                </a:moveTo>
                <a:lnTo>
                  <a:pt x="9780102" y="0"/>
                </a:lnTo>
                <a:lnTo>
                  <a:pt x="9780102" y="432000"/>
                </a:lnTo>
                <a:lnTo>
                  <a:pt x="0" y="43200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Placeholder 1">
            <a:extLst>
              <a:ext uri="{FF2B5EF4-FFF2-40B4-BE49-F238E27FC236}">
                <a16:creationId xmlns:a16="http://schemas.microsoft.com/office/drawing/2014/main" id="{090F41A2-6535-4CA6-81E4-026A5B56D9D7}"/>
              </a:ext>
            </a:extLst>
          </p:cNvPr>
          <p:cNvSpPr>
            <a:spLocks noGrp="1"/>
          </p:cNvSpPr>
          <p:nvPr>
            <p:ph type="title"/>
          </p:nvPr>
        </p:nvSpPr>
        <p:spPr>
          <a:xfrm>
            <a:off x="432000" y="432000"/>
            <a:ext cx="11328000" cy="432000"/>
          </a:xfrm>
          <a:prstGeom prst="rect">
            <a:avLst/>
          </a:prstGeom>
        </p:spPr>
        <p:txBody>
          <a:bodyPr vert="horz" lIns="0" tIns="0" rIns="0" bIns="0" rtlCol="0" anchor="ctr">
            <a:noAutofit/>
          </a:bodyPr>
          <a:lstStyle/>
          <a:p>
            <a:r>
              <a:rPr lang="en-US" noProof="0"/>
              <a:t>Click to edit page title</a:t>
            </a:r>
          </a:p>
        </p:txBody>
      </p:sp>
      <p:sp>
        <p:nvSpPr>
          <p:cNvPr id="3" name="Text Placeholder 2">
            <a:extLst>
              <a:ext uri="{FF2B5EF4-FFF2-40B4-BE49-F238E27FC236}">
                <a16:creationId xmlns:a16="http://schemas.microsoft.com/office/drawing/2014/main" id="{213AB95C-7DD4-4796-80E4-1B7466A2A037}"/>
              </a:ext>
            </a:extLst>
          </p:cNvPr>
          <p:cNvSpPr>
            <a:spLocks noGrp="1"/>
          </p:cNvSpPr>
          <p:nvPr>
            <p:ph type="body" idx="1"/>
          </p:nvPr>
        </p:nvSpPr>
        <p:spPr>
          <a:xfrm>
            <a:off x="432000" y="1512000"/>
            <a:ext cx="11328000" cy="4679250"/>
          </a:xfrm>
          <a:prstGeom prst="rect">
            <a:avLst/>
          </a:prstGeom>
        </p:spPr>
        <p:txBody>
          <a:bodyPr vert="horz" lIns="0" tIns="0" rIns="0" bIns="0" rtlCol="0">
            <a:noAutofit/>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58879C91-B77F-4273-9A27-A3535FB889DB}"/>
              </a:ext>
            </a:extLst>
          </p:cNvPr>
          <p:cNvSpPr>
            <a:spLocks noGrp="1"/>
          </p:cNvSpPr>
          <p:nvPr>
            <p:ph type="ftr" sz="quarter" idx="3"/>
          </p:nvPr>
        </p:nvSpPr>
        <p:spPr>
          <a:xfrm>
            <a:off x="432000" y="6439820"/>
            <a:ext cx="5664000" cy="295062"/>
          </a:xfrm>
          <a:prstGeom prst="rect">
            <a:avLst/>
          </a:prstGeom>
          <a:noFill/>
        </p:spPr>
        <p:txBody>
          <a:bodyPr vert="horz" lIns="0" tIns="0" rIns="0" bIns="0" rtlCol="0" anchor="ctr"/>
          <a:lstStyle>
            <a:lvl1pPr algn="l">
              <a:defRPr sz="1200">
                <a:solidFill>
                  <a:schemeClr val="tx1">
                    <a:lumMod val="75000"/>
                    <a:lumOff val="25000"/>
                  </a:schemeClr>
                </a:solidFill>
              </a:defRPr>
            </a:lvl1pPr>
          </a:lstStyle>
          <a:p>
            <a:r>
              <a:rPr lang="en-US" noProof="0" dirty="0"/>
              <a:t>Add a footer</a:t>
            </a:r>
          </a:p>
        </p:txBody>
      </p:sp>
      <p:sp>
        <p:nvSpPr>
          <p:cNvPr id="6" name="Slide Number Placeholder 5">
            <a:extLst>
              <a:ext uri="{FF2B5EF4-FFF2-40B4-BE49-F238E27FC236}">
                <a16:creationId xmlns:a16="http://schemas.microsoft.com/office/drawing/2014/main" id="{5ECA3099-A94F-4C3E-BC29-780EDD38F722}"/>
              </a:ext>
            </a:extLst>
          </p:cNvPr>
          <p:cNvSpPr>
            <a:spLocks noGrp="1"/>
          </p:cNvSpPr>
          <p:nvPr>
            <p:ph type="sldNum" sz="quarter" idx="4"/>
          </p:nvPr>
        </p:nvSpPr>
        <p:spPr>
          <a:xfrm>
            <a:off x="11760000" y="6371351"/>
            <a:ext cx="432000" cy="432000"/>
          </a:xfrm>
          <a:prstGeom prst="rect">
            <a:avLst/>
          </a:prstGeom>
          <a:solidFill>
            <a:schemeClr val="tx1">
              <a:lumMod val="75000"/>
              <a:lumOff val="25000"/>
            </a:schemeClr>
          </a:solidFill>
        </p:spPr>
        <p:txBody>
          <a:bodyPr vert="horz" lIns="0" tIns="0" rIns="0" bIns="0" rtlCol="0" anchor="ctr"/>
          <a:lstStyle>
            <a:lvl1pPr algn="ctr">
              <a:defRPr sz="1200">
                <a:solidFill>
                  <a:schemeClr val="bg1"/>
                </a:solidFill>
                <a:latin typeface="+mj-lt"/>
              </a:defRPr>
            </a:lvl1pPr>
          </a:lstStyle>
          <a:p>
            <a:fld id="{19B51A1E-902D-48AF-9020-955120F399B6}" type="slidenum">
              <a:rPr lang="en-US" noProof="0" smtClean="0"/>
              <a:pPr/>
              <a:t>‹#›</a:t>
            </a:fld>
            <a:endParaRPr lang="en-US" noProof="0" dirty="0"/>
          </a:p>
        </p:txBody>
      </p:sp>
      <p:sp>
        <p:nvSpPr>
          <p:cNvPr id="4" name="TextBox 3">
            <a:extLst>
              <a:ext uri="{FF2B5EF4-FFF2-40B4-BE49-F238E27FC236}">
                <a16:creationId xmlns:a16="http://schemas.microsoft.com/office/drawing/2014/main" id="{34FDC6F9-37F9-4E25-AECA-D307B8421C73}"/>
              </a:ext>
            </a:extLst>
          </p:cNvPr>
          <p:cNvSpPr txBox="1"/>
          <p:nvPr userDrawn="1"/>
        </p:nvSpPr>
        <p:spPr>
          <a:xfrm>
            <a:off x="10243100" y="6422491"/>
            <a:ext cx="1053900" cy="380860"/>
          </a:xfrm>
          <a:prstGeom prst="rect">
            <a:avLst/>
          </a:prstGeom>
          <a:noFill/>
        </p:spPr>
        <p:txBody>
          <a:bodyPr wrap="square" tIns="108000" bIns="0" rtlCol="0" anchor="ctr">
            <a:spAutoFit/>
          </a:bodyPr>
          <a:lstStyle/>
          <a:p>
            <a:pPr algn="r">
              <a:lnSpc>
                <a:spcPts val="1000"/>
              </a:lnSpc>
            </a:pPr>
            <a:r>
              <a:rPr lang="en-US" sz="2500" b="1" i="0" spc="-100" baseline="0" noProof="0" dirty="0">
                <a:solidFill>
                  <a:schemeClr val="accent1"/>
                </a:solidFill>
                <a:latin typeface="+mj-lt"/>
              </a:rPr>
              <a:t>TREY</a:t>
            </a:r>
            <a:r>
              <a:rPr lang="en-US" sz="1600" b="1" i="0" spc="-100" baseline="0" noProof="0" dirty="0">
                <a:solidFill>
                  <a:schemeClr val="accent1"/>
                </a:solidFill>
                <a:latin typeface="+mj-lt"/>
              </a:rPr>
              <a:t> </a:t>
            </a:r>
            <a:br>
              <a:rPr lang="en-US" sz="1600" b="1" i="0" spc="-100" baseline="0" noProof="0" dirty="0">
                <a:solidFill>
                  <a:schemeClr val="accent1"/>
                </a:solidFill>
                <a:latin typeface="+mj-lt"/>
              </a:rPr>
            </a:br>
            <a:r>
              <a:rPr lang="en-US" sz="1200" b="0" i="0" spc="140" baseline="0" noProof="0" dirty="0">
                <a:solidFill>
                  <a:schemeClr val="tx1">
                    <a:lumMod val="75000"/>
                    <a:lumOff val="25000"/>
                  </a:schemeClr>
                </a:solidFill>
                <a:latin typeface="+mj-lt"/>
              </a:rPr>
              <a:t>research</a:t>
            </a:r>
          </a:p>
        </p:txBody>
      </p:sp>
      <p:sp>
        <p:nvSpPr>
          <p:cNvPr id="9" name="Rectangle 8">
            <a:extLst>
              <a:ext uri="{FF2B5EF4-FFF2-40B4-BE49-F238E27FC236}">
                <a16:creationId xmlns:a16="http://schemas.microsoft.com/office/drawing/2014/main" id="{4BC39664-EB8B-4A32-915A-D4308F79277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9" name="Rectangle 28">
            <a:extLst>
              <a:ext uri="{FF2B5EF4-FFF2-40B4-BE49-F238E27FC236}">
                <a16:creationId xmlns:a16="http://schemas.microsoft.com/office/drawing/2014/main" id="{9B49670D-8F18-44A8-B217-67B412095C0D}"/>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id="{030FA059-EC32-4FFF-9673-48849B2FA43A}"/>
              </a:ext>
            </a:extLst>
          </p:cNvPr>
          <p:cNvCxnSpPr>
            <a:cxnSpLocks/>
          </p:cNvCxnSpPr>
          <p:nvPr userDrawn="1"/>
        </p:nvCxnSpPr>
        <p:spPr>
          <a:xfrm flipH="1">
            <a:off x="1" y="6371351"/>
            <a:ext cx="12191999" cy="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6163275"/>
      </p:ext>
    </p:extLst>
  </p:cSld>
  <p:clrMap bg1="lt1" tx1="dk1" bg2="lt2" tx2="dk2" accent1="accent1" accent2="accent2" accent3="accent3" accent4="accent4" accent5="accent5" accent6="accent6" hlink="hlink" folHlink="folHlink"/>
  <p:sldLayoutIdLst>
    <p:sldLayoutId id="2147483649" r:id="rId1"/>
    <p:sldLayoutId id="2147483662" r:id="rId2"/>
    <p:sldLayoutId id="2147483663" r:id="rId3"/>
    <p:sldLayoutId id="2147483658" r:id="rId4"/>
    <p:sldLayoutId id="2147483666" r:id="rId5"/>
    <p:sldLayoutId id="2147483659" r:id="rId6"/>
    <p:sldLayoutId id="2147483660" r:id="rId7"/>
    <p:sldLayoutId id="2147483664" r:id="rId8"/>
    <p:sldLayoutId id="2147483650" r:id="rId9"/>
    <p:sldLayoutId id="2147483652" r:id="rId10"/>
    <p:sldLayoutId id="2147483656" r:id="rId11"/>
    <p:sldLayoutId id="2147483657" r:id="rId12"/>
    <p:sldLayoutId id="2147483667" r:id="rId13"/>
    <p:sldLayoutId id="2147483668" r:id="rId14"/>
    <p:sldLayoutId id="2147483669" r:id="rId15"/>
    <p:sldLayoutId id="2147483670" r:id="rId16"/>
    <p:sldLayoutId id="2147483671" r:id="rId17"/>
    <p:sldLayoutId id="2147483673" r:id="rId18"/>
    <p:sldLayoutId id="2147483674" r:id="rId19"/>
    <p:sldLayoutId id="2147483654" r:id="rId20"/>
    <p:sldLayoutId id="2147483655" r:id="rId21"/>
    <p:sldLayoutId id="2147483675" r:id="rId22"/>
    <p:sldLayoutId id="2147483672" r:id="rId23"/>
  </p:sldLayoutIdLst>
  <p:hf hdr="0" dt="0"/>
  <p:txStyles>
    <p:titleStyle>
      <a:lvl1pPr algn="l" defTabSz="914400" rtl="0" eaLnBrk="1" latinLnBrk="0" hangingPunct="1">
        <a:lnSpc>
          <a:spcPct val="90000"/>
        </a:lnSpc>
        <a:spcBef>
          <a:spcPct val="0"/>
        </a:spcBef>
        <a:buNone/>
        <a:defRPr sz="3200" b="1" kern="1200" spc="-150">
          <a:solidFill>
            <a:schemeClr val="tx1">
              <a:lumMod val="75000"/>
              <a:lumOff val="25000"/>
            </a:schemeClr>
          </a:solidFill>
          <a:latin typeface="+mj-lt"/>
          <a:ea typeface="+mj-ea"/>
          <a:cs typeface="+mj-cs"/>
        </a:defRPr>
      </a:lvl1pPr>
    </p:titleStyle>
    <p:body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2.xml" /><Relationship Id="rId1" Type="http://schemas.openxmlformats.org/officeDocument/2006/relationships/slideLayout" Target="../slideLayouts/slideLayout4.xml" /></Relationships>
</file>

<file path=ppt/slides/_rels/slide3.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notesSlide" Target="../notesSlides/notesSlide3.xml" /><Relationship Id="rId1" Type="http://schemas.openxmlformats.org/officeDocument/2006/relationships/slideLayout" Target="../slideLayouts/slideLayout5.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6.xml" /></Relationships>
</file>

<file path=ppt/slides/_rels/slide5.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5.xml" /><Relationship Id="rId1" Type="http://schemas.openxmlformats.org/officeDocument/2006/relationships/slideLayout" Target="../slideLayouts/slideLayout4.xml" /></Relationships>
</file>

<file path=ppt/slides/_rels/slide6.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notesSlide" Target="../notesSlides/notesSlide6.xml" /><Relationship Id="rId1" Type="http://schemas.openxmlformats.org/officeDocument/2006/relationships/slideLayout" Target="../slideLayouts/slideLayout5.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6.xml" /></Relationships>
</file>

<file path=ppt/slides/_rels/slide8.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8.xml" /><Relationship Id="rId1" Type="http://schemas.openxmlformats.org/officeDocument/2006/relationships/slideLayout" Target="../slideLayouts/slideLayout4.xml" /></Relationships>
</file>

<file path=ppt/slides/_rels/slide9.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notesSlide" Target="../notesSlides/notesSlide9.xml" /><Relationship Id="rId1" Type="http://schemas.openxmlformats.org/officeDocument/2006/relationships/slideLayout" Target="../slideLayouts/slideLayout5.xml" /></Relationships>
</file>

<file path=ppt/slides/_rels/slide10.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notesSlide" Target="../notesSlides/notesSlide10.xml" /><Relationship Id="rId1" Type="http://schemas.openxmlformats.org/officeDocument/2006/relationships/slideLayout" Target="../slideLayouts/slideLayout5.xml" /></Relationships>
</file>

<file path=ppt/slides/_rels/slide11.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notesSlide" Target="../notesSlides/notesSlide11.xml" /><Relationship Id="rId1" Type="http://schemas.openxmlformats.org/officeDocument/2006/relationships/slideLayout" Target="../slideLayouts/slideLayout5.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6.xml" /></Relationships>
</file>

<file path=ppt/slides/_rels/slide13.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13.xml" /><Relationship Id="rId1" Type="http://schemas.openxmlformats.org/officeDocument/2006/relationships/slideLayout" Target="../slideLayouts/slideLayout4.xml" /></Relationships>
</file>

<file path=ppt/slides/_rels/slide14.xml.rels><?xml version="1.0" encoding="UTF-8" standalone="yes"?>
<Relationships xmlns="http://schemas.openxmlformats.org/package/2006/relationships"><Relationship Id="rId8" Type="http://schemas.openxmlformats.org/officeDocument/2006/relationships/hyperlink" Target="https://tinyurl.com/mts3kten" TargetMode="External" /><Relationship Id="rId3" Type="http://schemas.openxmlformats.org/officeDocument/2006/relationships/hyperlink" Target="https://tinyurl.com/nx9s37dd" TargetMode="External" /><Relationship Id="rId7" Type="http://schemas.openxmlformats.org/officeDocument/2006/relationships/hyperlink" Target="https://tinyurl.com/3bv3w6uh" TargetMode="External" /><Relationship Id="rId12" Type="http://schemas.openxmlformats.org/officeDocument/2006/relationships/hyperlink" Target="https://www.virginatlanticcargo.com/gb/en/about-us/our-story.html" TargetMode="External" /><Relationship Id="rId2" Type="http://schemas.openxmlformats.org/officeDocument/2006/relationships/notesSlide" Target="../notesSlides/notesSlide14.xml" /><Relationship Id="rId1" Type="http://schemas.openxmlformats.org/officeDocument/2006/relationships/slideLayout" Target="../slideLayouts/slideLayout15.xml" /><Relationship Id="rId6" Type="http://schemas.openxmlformats.org/officeDocument/2006/relationships/hyperlink" Target="https://tinyurl.com/yckx4cpf" TargetMode="External" /><Relationship Id="rId11" Type="http://schemas.openxmlformats.org/officeDocument/2006/relationships/hyperlink" Target="https://www.unilever.com/planet-and-society/future-of-work/strategy-and-goals/" TargetMode="External" /><Relationship Id="rId5" Type="http://schemas.openxmlformats.org/officeDocument/2006/relationships/hyperlink" Target="https://tinyurl.com/4hb45bf2" TargetMode="External" /><Relationship Id="rId10" Type="http://schemas.openxmlformats.org/officeDocument/2006/relationships/hyperlink" Target="https://www.unilever.com/" TargetMode="External" /><Relationship Id="rId4" Type="http://schemas.openxmlformats.org/officeDocument/2006/relationships/hyperlink" Target="https://tinyurl.com/2zj4pukd" TargetMode="External" /><Relationship Id="rId9" Type="http://schemas.openxmlformats.org/officeDocument/2006/relationships/hyperlink" Target="https://tinyurl.com/3wcfbwsr"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descr="Hands coming together in circle">
            <a:extLst>
              <a:ext uri="{FF2B5EF4-FFF2-40B4-BE49-F238E27FC236}">
                <a16:creationId xmlns:a16="http://schemas.microsoft.com/office/drawing/2014/main" id="{AA8A1CBA-9BB5-2246-9F4B-98EAD7C90158}"/>
              </a:ext>
            </a:extLst>
          </p:cNvPr>
          <p:cNvPicPr>
            <a:picLocks noGrp="1" noChangeAspect="1"/>
          </p:cNvPicPr>
          <p:nvPr>
            <p:ph type="pic" sz="quarter" idx="10"/>
          </p:nvPr>
        </p:nvPicPr>
        <p:blipFill>
          <a:blip r:embed="rId3" cstate="screen">
            <a:extLst>
              <a:ext uri="{28A0092B-C50C-407E-A947-70E740481C1C}">
                <a14:useLocalDpi xmlns:a14="http://schemas.microsoft.com/office/drawing/2010/main"/>
              </a:ext>
            </a:extLst>
          </a:blip>
          <a:srcRect/>
          <a:stretch>
            <a:fillRect/>
          </a:stretch>
        </p:blipFill>
        <p:spPr/>
      </p:pic>
      <p:sp>
        <p:nvSpPr>
          <p:cNvPr id="3" name="Title 2">
            <a:extLst>
              <a:ext uri="{FF2B5EF4-FFF2-40B4-BE49-F238E27FC236}">
                <a16:creationId xmlns:a16="http://schemas.microsoft.com/office/drawing/2014/main" id="{200B3D2B-613A-41BE-987D-E6A1324B456D}"/>
              </a:ext>
            </a:extLst>
          </p:cNvPr>
          <p:cNvSpPr>
            <a:spLocks noGrp="1"/>
          </p:cNvSpPr>
          <p:nvPr>
            <p:ph type="ctrTitle"/>
          </p:nvPr>
        </p:nvSpPr>
        <p:spPr>
          <a:xfrm>
            <a:off x="3200400" y="2811053"/>
            <a:ext cx="8991600" cy="1261295"/>
          </a:xfrm>
        </p:spPr>
        <p:txBody>
          <a:bodyPr/>
          <a:lstStyle/>
          <a:p>
            <a:r>
              <a:rPr lang="en-US" dirty="0"/>
              <a:t>HR Strategies</a:t>
            </a:r>
          </a:p>
        </p:txBody>
      </p:sp>
      <p:sp>
        <p:nvSpPr>
          <p:cNvPr id="4" name="Subtitle 3">
            <a:extLst>
              <a:ext uri="{FF2B5EF4-FFF2-40B4-BE49-F238E27FC236}">
                <a16:creationId xmlns:a16="http://schemas.microsoft.com/office/drawing/2014/main" id="{4772945D-CA91-4CFE-8EB7-941C7618C994}"/>
              </a:ext>
            </a:extLst>
          </p:cNvPr>
          <p:cNvSpPr>
            <a:spLocks noGrp="1"/>
          </p:cNvSpPr>
          <p:nvPr>
            <p:ph type="subTitle" idx="1"/>
          </p:nvPr>
        </p:nvSpPr>
        <p:spPr>
          <a:xfrm>
            <a:off x="3200400" y="4061039"/>
            <a:ext cx="6580188" cy="580921"/>
          </a:xfrm>
        </p:spPr>
        <p:txBody>
          <a:bodyPr/>
          <a:lstStyle/>
          <a:p>
            <a:r>
              <a:rPr lang="en-US" dirty="0"/>
              <a:t>Roadmap to solve problems</a:t>
            </a:r>
          </a:p>
        </p:txBody>
      </p:sp>
      <p:sp>
        <p:nvSpPr>
          <p:cNvPr id="5" name="TextBox 4"/>
          <p:cNvSpPr txBox="1"/>
          <p:nvPr/>
        </p:nvSpPr>
        <p:spPr>
          <a:xfrm>
            <a:off x="6017341" y="221226"/>
            <a:ext cx="3687097" cy="1754326"/>
          </a:xfrm>
          <a:prstGeom prst="rect">
            <a:avLst/>
          </a:prstGeom>
          <a:noFill/>
        </p:spPr>
        <p:txBody>
          <a:bodyPr wrap="square" rtlCol="0">
            <a:spAutoFit/>
          </a:bodyPr>
          <a:lstStyle/>
          <a:p>
            <a:r>
              <a:rPr lang="en-US" dirty="0"/>
              <a:t>Student id :- 2226897</a:t>
            </a:r>
          </a:p>
          <a:p>
            <a:r>
              <a:rPr lang="en-US" dirty="0"/>
              <a:t>Name:- Vrushik Maheshkumar Patel</a:t>
            </a:r>
          </a:p>
          <a:p>
            <a:r>
              <a:rPr lang="en-US" dirty="0"/>
              <a:t>Subject:- HRM ( Human resources management)</a:t>
            </a:r>
          </a:p>
          <a:p>
            <a:r>
              <a:rPr lang="en-US" dirty="0"/>
              <a:t>University name:- University Wales Trinity Saint David</a:t>
            </a:r>
          </a:p>
        </p:txBody>
      </p:sp>
    </p:spTree>
    <p:extLst>
      <p:ext uri="{BB962C8B-B14F-4D97-AF65-F5344CB8AC3E}">
        <p14:creationId xmlns:p14="http://schemas.microsoft.com/office/powerpoint/2010/main" val="39899232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D355C61F-C8F1-4977-8E1F-F16C0D9EA88C}"/>
              </a:ext>
            </a:extLst>
          </p:cNvPr>
          <p:cNvSpPr>
            <a:spLocks noGrp="1"/>
          </p:cNvSpPr>
          <p:nvPr>
            <p:ph sz="half" idx="1"/>
          </p:nvPr>
        </p:nvSpPr>
        <p:spPr>
          <a:xfrm>
            <a:off x="461497" y="1002119"/>
            <a:ext cx="5472000" cy="2999426"/>
          </a:xfrm>
        </p:spPr>
        <p:txBody>
          <a:bodyPr/>
          <a:lstStyle/>
          <a:p>
            <a:pPr marL="0" indent="0">
              <a:buNone/>
            </a:pPr>
            <a:r>
              <a:rPr lang="en-US" sz="2800" dirty="0"/>
              <a:t>HR strategies </a:t>
            </a:r>
          </a:p>
          <a:p>
            <a:r>
              <a:rPr lang="en-US" dirty="0"/>
              <a:t>The human resource strategies are the backbone of any company.</a:t>
            </a:r>
          </a:p>
          <a:p>
            <a:r>
              <a:rPr lang="en-US" dirty="0"/>
              <a:t>These strategies decide the nature of workforce that the organization is going to have in future.</a:t>
            </a:r>
          </a:p>
          <a:p>
            <a:r>
              <a:rPr lang="en-US" dirty="0"/>
              <a:t>The HR strategies can solve the biggest problems of an organization.</a:t>
            </a:r>
          </a:p>
          <a:p>
            <a:r>
              <a:rPr lang="en-US" dirty="0"/>
              <a:t>These strategies play a vital role in driving the competitive environment both internally and externally (</a:t>
            </a:r>
            <a:r>
              <a:rPr lang="en-IN" dirty="0"/>
              <a:t>Mohanty, et al., 2019)</a:t>
            </a:r>
            <a:r>
              <a:rPr lang="en-US" dirty="0"/>
              <a:t>.</a:t>
            </a:r>
          </a:p>
        </p:txBody>
      </p:sp>
      <p:pic>
        <p:nvPicPr>
          <p:cNvPr id="9" name="Picture Placeholder 8" descr="Handing touching mobile phone">
            <a:extLst>
              <a:ext uri="{FF2B5EF4-FFF2-40B4-BE49-F238E27FC236}">
                <a16:creationId xmlns:a16="http://schemas.microsoft.com/office/drawing/2014/main" id="{A9A75888-22E3-1D43-9112-DA02186070B5}"/>
              </a:ext>
            </a:extLst>
          </p:cNvPr>
          <p:cNvPicPr>
            <a:picLocks noGrp="1" noChangeAspect="1"/>
          </p:cNvPicPr>
          <p:nvPr>
            <p:ph type="pic" sz="quarter" idx="14"/>
          </p:nvPr>
        </p:nvPicPr>
        <p:blipFill>
          <a:blip r:embed="rId3" cstate="screen">
            <a:extLst>
              <a:ext uri="{28A0092B-C50C-407E-A947-70E740481C1C}">
                <a14:useLocalDpi xmlns:a14="http://schemas.microsoft.com/office/drawing/2010/main"/>
              </a:ext>
            </a:extLst>
          </a:blip>
          <a:srcRect/>
          <a:stretch>
            <a:fillRect/>
          </a:stretch>
        </p:blipFill>
        <p:spPr/>
      </p:pic>
      <p:sp>
        <p:nvSpPr>
          <p:cNvPr id="20" name="Rectangle 19">
            <a:extLst>
              <a:ext uri="{FF2B5EF4-FFF2-40B4-BE49-F238E27FC236}">
                <a16:creationId xmlns:a16="http://schemas.microsoft.com/office/drawing/2014/main" id="{EFA08948-2B6F-46B1-9D2D-8D7B2B3FBD56}"/>
              </a:ext>
              <a:ext uri="{C183D7F6-B498-43B3-948B-1728B52AA6E4}">
                <adec:decorative xmlns:adec="http://schemas.microsoft.com/office/drawing/2017/decorative" val="1"/>
              </a:ext>
            </a:extLst>
          </p:cNvPr>
          <p:cNvSpPr/>
          <p:nvPr/>
        </p:nvSpPr>
        <p:spPr>
          <a:xfrm>
            <a:off x="9348588" y="3688075"/>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dirty="0"/>
          </a:p>
        </p:txBody>
      </p:sp>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p:txBody>
          <a:bodyPr/>
          <a:lstStyle/>
          <a:p>
            <a:r>
              <a:rPr lang="en-US" dirty="0"/>
              <a:t>Introduction</a:t>
            </a:r>
          </a:p>
        </p:txBody>
      </p:sp>
      <p:sp>
        <p:nvSpPr>
          <p:cNvPr id="3" name="Text Placeholder 2">
            <a:extLst>
              <a:ext uri="{FF2B5EF4-FFF2-40B4-BE49-F238E27FC236}">
                <a16:creationId xmlns:a16="http://schemas.microsoft.com/office/drawing/2014/main" id="{611DC577-0A95-47D0-95D9-5F8DA763D46B}"/>
              </a:ext>
            </a:extLst>
          </p:cNvPr>
          <p:cNvSpPr>
            <a:spLocks noGrp="1"/>
          </p:cNvSpPr>
          <p:nvPr>
            <p:ph type="body" sz="quarter" idx="32"/>
          </p:nvPr>
        </p:nvSpPr>
        <p:spPr/>
        <p:txBody>
          <a:bodyPr/>
          <a:lstStyle/>
          <a:p>
            <a:r>
              <a:rPr lang="en-US" dirty="0"/>
              <a:t>HR strategies impacting the competitiveness</a:t>
            </a:r>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33"/>
          </p:nvPr>
        </p:nvSpPr>
        <p:spPr>
          <a:solidFill>
            <a:schemeClr val="tx1">
              <a:lumMod val="95000"/>
              <a:lumOff val="5000"/>
            </a:schemeClr>
          </a:solidFill>
        </p:spPr>
        <p:txBody>
          <a:bodyPr/>
          <a:lstStyle/>
          <a:p>
            <a:fld id="{19B51A1E-902D-48AF-9020-955120F399B6}" type="slidenum">
              <a:rPr lang="en-US" smtClean="0"/>
              <a:pPr/>
              <a:t>2</a:t>
            </a:fld>
            <a:endParaRPr lang="en-US" dirty="0"/>
          </a:p>
        </p:txBody>
      </p:sp>
    </p:spTree>
    <p:extLst>
      <p:ext uri="{BB962C8B-B14F-4D97-AF65-F5344CB8AC3E}">
        <p14:creationId xmlns:p14="http://schemas.microsoft.com/office/powerpoint/2010/main" val="13297466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Placeholder 13" descr="Hand writing on post-it note">
            <a:extLst>
              <a:ext uri="{FF2B5EF4-FFF2-40B4-BE49-F238E27FC236}">
                <a16:creationId xmlns:a16="http://schemas.microsoft.com/office/drawing/2014/main" id="{7E468295-904F-0743-AD06-67DA21353B9E}"/>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a:ext>
            </a:extLst>
          </a:blip>
          <a:srcRect/>
          <a:stretch/>
        </p:blipFill>
        <p:spPr>
          <a:xfrm>
            <a:off x="0" y="-1"/>
            <a:ext cx="6096000" cy="6371351"/>
          </a:xfrm>
        </p:spPr>
      </p:pic>
      <p:sp>
        <p:nvSpPr>
          <p:cNvPr id="20" name="Rectangle 19">
            <a:extLst>
              <a:ext uri="{FF2B5EF4-FFF2-40B4-BE49-F238E27FC236}">
                <a16:creationId xmlns:a16="http://schemas.microsoft.com/office/drawing/2014/main" id="{EFA08948-2B6F-46B1-9D2D-8D7B2B3FBD56}"/>
              </a:ext>
              <a:ext uri="{C183D7F6-B498-43B3-948B-1728B52AA6E4}">
                <adec:decorative xmlns:adec="http://schemas.microsoft.com/office/drawing/2017/decorative" val="1"/>
              </a:ext>
            </a:extLst>
          </p:cNvPr>
          <p:cNvSpPr/>
          <p:nvPr/>
        </p:nvSpPr>
        <p:spPr>
          <a:xfrm>
            <a:off x="9775824" y="1762069"/>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dirty="0"/>
          </a:p>
        </p:txBody>
      </p:sp>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a:xfrm>
            <a:off x="5118100" y="1869795"/>
            <a:ext cx="6641900" cy="1124345"/>
          </a:xfrm>
        </p:spPr>
        <p:txBody>
          <a:bodyPr/>
          <a:lstStyle/>
          <a:p>
            <a:r>
              <a:rPr lang="en-US" dirty="0"/>
              <a:t>Unilever</a:t>
            </a:r>
          </a:p>
        </p:txBody>
      </p:sp>
      <p:sp>
        <p:nvSpPr>
          <p:cNvPr id="3" name="Text Placeholder 2">
            <a:extLst>
              <a:ext uri="{FF2B5EF4-FFF2-40B4-BE49-F238E27FC236}">
                <a16:creationId xmlns:a16="http://schemas.microsoft.com/office/drawing/2014/main" id="{611DC577-0A95-47D0-95D9-5F8DA763D46B}"/>
              </a:ext>
            </a:extLst>
          </p:cNvPr>
          <p:cNvSpPr>
            <a:spLocks noGrp="1"/>
          </p:cNvSpPr>
          <p:nvPr>
            <p:ph type="body" sz="quarter" idx="32"/>
          </p:nvPr>
        </p:nvSpPr>
        <p:spPr/>
        <p:txBody>
          <a:bodyPr/>
          <a:lstStyle/>
          <a:p>
            <a:r>
              <a:rPr lang="en-US" dirty="0"/>
              <a:t>Public Limited</a:t>
            </a:r>
          </a:p>
        </p:txBody>
      </p:sp>
      <p:sp>
        <p:nvSpPr>
          <p:cNvPr id="4" name="Content Placeholder 3">
            <a:extLst>
              <a:ext uri="{FF2B5EF4-FFF2-40B4-BE49-F238E27FC236}">
                <a16:creationId xmlns:a16="http://schemas.microsoft.com/office/drawing/2014/main" id="{D355C61F-C8F1-4977-8E1F-F16C0D9EA88C}"/>
              </a:ext>
            </a:extLst>
          </p:cNvPr>
          <p:cNvSpPr>
            <a:spLocks noGrp="1"/>
          </p:cNvSpPr>
          <p:nvPr>
            <p:ph sz="half" idx="1"/>
          </p:nvPr>
        </p:nvSpPr>
        <p:spPr/>
        <p:txBody>
          <a:bodyPr/>
          <a:lstStyle/>
          <a:p>
            <a:pPr marL="0" indent="0">
              <a:buNone/>
            </a:pPr>
            <a:r>
              <a:rPr lang="en-US" sz="2800" dirty="0"/>
              <a:t>Company profile </a:t>
            </a:r>
          </a:p>
          <a:p>
            <a:r>
              <a:rPr lang="en-US" dirty="0"/>
              <a:t>Founded in 1929 by merging Lever brothers and Margarine </a:t>
            </a:r>
            <a:r>
              <a:rPr lang="en-US" dirty="0" err="1"/>
              <a:t>Unie</a:t>
            </a:r>
            <a:r>
              <a:rPr lang="en-US" dirty="0"/>
              <a:t> (</a:t>
            </a:r>
            <a:r>
              <a:rPr lang="en-IN" dirty="0"/>
              <a:t>UNILEVER, 2023)</a:t>
            </a:r>
            <a:r>
              <a:rPr lang="en-US" dirty="0"/>
              <a:t>. </a:t>
            </a:r>
          </a:p>
          <a:p>
            <a:r>
              <a:rPr lang="en-US" dirty="0"/>
              <a:t>Headquarters in London, UK.</a:t>
            </a:r>
          </a:p>
          <a:p>
            <a:r>
              <a:rPr lang="en-US" dirty="0"/>
              <a:t>Deals in consumer goods like baby food, instant coffee, toothpaste, soap etc.</a:t>
            </a:r>
          </a:p>
          <a:p>
            <a:r>
              <a:rPr lang="en-US" dirty="0"/>
              <a:t>Include famous brands like Dove, </a:t>
            </a:r>
            <a:r>
              <a:rPr lang="en-US" dirty="0" err="1"/>
              <a:t>Sunsilk</a:t>
            </a:r>
            <a:r>
              <a:rPr lang="en-US" dirty="0"/>
              <a:t>, Lux, Sunlight etc.</a:t>
            </a:r>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33"/>
          </p:nvPr>
        </p:nvSpPr>
        <p:spPr>
          <a:solidFill>
            <a:schemeClr val="tx1">
              <a:lumMod val="95000"/>
              <a:lumOff val="5000"/>
            </a:schemeClr>
          </a:solidFill>
        </p:spPr>
        <p:txBody>
          <a:bodyPr/>
          <a:lstStyle/>
          <a:p>
            <a:fld id="{19B51A1E-902D-48AF-9020-955120F399B6}" type="slidenum">
              <a:rPr lang="en-US" smtClean="0"/>
              <a:pPr/>
              <a:t>3</a:t>
            </a:fld>
            <a:endParaRPr lang="en-US" dirty="0"/>
          </a:p>
        </p:txBody>
      </p:sp>
    </p:spTree>
    <p:extLst>
      <p:ext uri="{BB962C8B-B14F-4D97-AF65-F5344CB8AC3E}">
        <p14:creationId xmlns:p14="http://schemas.microsoft.com/office/powerpoint/2010/main" val="7220987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04E83-A4F0-49C5-BB01-F5773509A2B3}"/>
              </a:ext>
            </a:extLst>
          </p:cNvPr>
          <p:cNvSpPr>
            <a:spLocks noGrp="1"/>
          </p:cNvSpPr>
          <p:nvPr>
            <p:ph type="title"/>
          </p:nvPr>
        </p:nvSpPr>
        <p:spPr/>
        <p:txBody>
          <a:bodyPr/>
          <a:lstStyle/>
          <a:p>
            <a:r>
              <a:rPr lang="en-US" dirty="0"/>
              <a:t>Description</a:t>
            </a:r>
          </a:p>
        </p:txBody>
      </p:sp>
      <p:sp>
        <p:nvSpPr>
          <p:cNvPr id="3" name="Text Placeholder 2">
            <a:extLst>
              <a:ext uri="{FF2B5EF4-FFF2-40B4-BE49-F238E27FC236}">
                <a16:creationId xmlns:a16="http://schemas.microsoft.com/office/drawing/2014/main" id="{7CA42D59-EAD6-4F95-84F1-32A30F057856}"/>
              </a:ext>
            </a:extLst>
          </p:cNvPr>
          <p:cNvSpPr>
            <a:spLocks noGrp="1"/>
          </p:cNvSpPr>
          <p:nvPr>
            <p:ph type="body" sz="quarter" idx="32"/>
          </p:nvPr>
        </p:nvSpPr>
        <p:spPr/>
        <p:txBody>
          <a:bodyPr/>
          <a:lstStyle/>
          <a:p>
            <a:r>
              <a:rPr lang="en-US" dirty="0"/>
              <a:t>The company have adopted many HR strategies over the years that have significant impact in the growth of the organization. These strategies and impacts are discussed here.</a:t>
            </a:r>
          </a:p>
        </p:txBody>
      </p:sp>
      <p:sp>
        <p:nvSpPr>
          <p:cNvPr id="12" name="Rectangle 11">
            <a:extLst>
              <a:ext uri="{FF2B5EF4-FFF2-40B4-BE49-F238E27FC236}">
                <a16:creationId xmlns:a16="http://schemas.microsoft.com/office/drawing/2014/main" id="{7F65E93D-09FF-42EE-B9DD-750638966686}"/>
              </a:ext>
              <a:ext uri="{C183D7F6-B498-43B3-948B-1728B52AA6E4}">
                <adec:decorative xmlns:adec="http://schemas.microsoft.com/office/drawing/2017/decorative" val="1"/>
              </a:ext>
            </a:extLst>
          </p:cNvPr>
          <p:cNvSpPr/>
          <p:nvPr/>
        </p:nvSpPr>
        <p:spPr>
          <a:xfrm>
            <a:off x="431800" y="2100317"/>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dirty="0"/>
          </a:p>
        </p:txBody>
      </p:sp>
      <p:sp>
        <p:nvSpPr>
          <p:cNvPr id="4" name="Text Placeholder 3">
            <a:extLst>
              <a:ext uri="{FF2B5EF4-FFF2-40B4-BE49-F238E27FC236}">
                <a16:creationId xmlns:a16="http://schemas.microsoft.com/office/drawing/2014/main" id="{6AB259A0-0017-492F-A0DC-4B70C7052AE0}"/>
              </a:ext>
            </a:extLst>
          </p:cNvPr>
          <p:cNvSpPr>
            <a:spLocks noGrp="1"/>
          </p:cNvSpPr>
          <p:nvPr>
            <p:ph type="body" idx="1"/>
          </p:nvPr>
        </p:nvSpPr>
        <p:spPr>
          <a:xfrm>
            <a:off x="432000" y="2442934"/>
            <a:ext cx="5472000" cy="360000"/>
          </a:xfrm>
        </p:spPr>
        <p:txBody>
          <a:bodyPr/>
          <a:lstStyle/>
          <a:p>
            <a:r>
              <a:rPr lang="en-US" dirty="0"/>
              <a:t>Strategy </a:t>
            </a:r>
          </a:p>
        </p:txBody>
      </p:sp>
      <p:sp>
        <p:nvSpPr>
          <p:cNvPr id="5" name="Content Placeholder 4">
            <a:extLst>
              <a:ext uri="{FF2B5EF4-FFF2-40B4-BE49-F238E27FC236}">
                <a16:creationId xmlns:a16="http://schemas.microsoft.com/office/drawing/2014/main" id="{CEEB3BAE-C0B2-447C-B8BE-96C6BD84D658}"/>
              </a:ext>
            </a:extLst>
          </p:cNvPr>
          <p:cNvSpPr>
            <a:spLocks noGrp="1"/>
          </p:cNvSpPr>
          <p:nvPr>
            <p:ph sz="half" idx="2"/>
          </p:nvPr>
        </p:nvSpPr>
        <p:spPr>
          <a:xfrm>
            <a:off x="432000" y="2950768"/>
            <a:ext cx="5472000" cy="2194694"/>
          </a:xfrm>
        </p:spPr>
        <p:txBody>
          <a:bodyPr/>
          <a:lstStyle/>
          <a:p>
            <a:r>
              <a:rPr lang="en-US" dirty="0"/>
              <a:t>Strategies include the developing a value system that is public oriented.</a:t>
            </a:r>
          </a:p>
          <a:p>
            <a:r>
              <a:rPr lang="en-US" dirty="0"/>
              <a:t>The strategies have the ultimate objective of people oriented goals (Unilever, 2023). </a:t>
            </a:r>
          </a:p>
          <a:p>
            <a:r>
              <a:rPr lang="en-US" dirty="0"/>
              <a:t>The accountability of the result of such strategies lies with the government organizations.</a:t>
            </a:r>
          </a:p>
          <a:p>
            <a:r>
              <a:rPr lang="en-US" dirty="0"/>
              <a:t>The response to crisis is more responsible and employee centric.</a:t>
            </a:r>
          </a:p>
        </p:txBody>
      </p:sp>
      <p:cxnSp>
        <p:nvCxnSpPr>
          <p:cNvPr id="11" name="Straight Connector 10">
            <a:extLst>
              <a:ext uri="{FF2B5EF4-FFF2-40B4-BE49-F238E27FC236}">
                <a16:creationId xmlns:a16="http://schemas.microsoft.com/office/drawing/2014/main" id="{5A563457-1EC8-4978-BCCB-AFD88C9ED04C}"/>
              </a:ext>
              <a:ext uri="{C183D7F6-B498-43B3-948B-1728B52AA6E4}">
                <adec:decorative xmlns:adec="http://schemas.microsoft.com/office/drawing/2017/decorative" val="1"/>
              </a:ext>
            </a:extLst>
          </p:cNvPr>
          <p:cNvCxnSpPr/>
          <p:nvPr/>
        </p:nvCxnSpPr>
        <p:spPr>
          <a:xfrm>
            <a:off x="6096000" y="2363035"/>
            <a:ext cx="0" cy="241133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A7CD04AE-9A8B-4DED-855D-F51B510D0B69}"/>
              </a:ext>
              <a:ext uri="{C183D7F6-B498-43B3-948B-1728B52AA6E4}">
                <adec:decorative xmlns:adec="http://schemas.microsoft.com/office/drawing/2017/decorative" val="1"/>
              </a:ext>
            </a:extLst>
          </p:cNvPr>
          <p:cNvSpPr/>
          <p:nvPr/>
        </p:nvSpPr>
        <p:spPr>
          <a:xfrm>
            <a:off x="6299887" y="2100317"/>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dirty="0"/>
          </a:p>
        </p:txBody>
      </p:sp>
      <p:sp>
        <p:nvSpPr>
          <p:cNvPr id="6" name="Text Placeholder 5">
            <a:extLst>
              <a:ext uri="{FF2B5EF4-FFF2-40B4-BE49-F238E27FC236}">
                <a16:creationId xmlns:a16="http://schemas.microsoft.com/office/drawing/2014/main" id="{B237D1CA-B91A-410E-A968-D017BBE99F99}"/>
              </a:ext>
            </a:extLst>
          </p:cNvPr>
          <p:cNvSpPr>
            <a:spLocks noGrp="1"/>
          </p:cNvSpPr>
          <p:nvPr>
            <p:ph type="body" sz="quarter" idx="13"/>
          </p:nvPr>
        </p:nvSpPr>
        <p:spPr>
          <a:xfrm>
            <a:off x="6300000" y="2443459"/>
            <a:ext cx="5472000" cy="358775"/>
          </a:xfrm>
        </p:spPr>
        <p:txBody>
          <a:bodyPr/>
          <a:lstStyle/>
          <a:p>
            <a:r>
              <a:rPr lang="en-US" dirty="0"/>
              <a:t>Impact</a:t>
            </a:r>
          </a:p>
        </p:txBody>
      </p:sp>
      <p:sp>
        <p:nvSpPr>
          <p:cNvPr id="7" name="Text Placeholder 6">
            <a:extLst>
              <a:ext uri="{FF2B5EF4-FFF2-40B4-BE49-F238E27FC236}">
                <a16:creationId xmlns:a16="http://schemas.microsoft.com/office/drawing/2014/main" id="{26A87885-D672-4CF9-A78D-CFE98385B03A}"/>
              </a:ext>
            </a:extLst>
          </p:cNvPr>
          <p:cNvSpPr>
            <a:spLocks noGrp="1"/>
          </p:cNvSpPr>
          <p:nvPr>
            <p:ph type="body" sz="quarter" idx="12"/>
          </p:nvPr>
        </p:nvSpPr>
        <p:spPr>
          <a:xfrm>
            <a:off x="6299887" y="2947459"/>
            <a:ext cx="5472113" cy="2196041"/>
          </a:xfrm>
        </p:spPr>
        <p:txBody>
          <a:bodyPr/>
          <a:lstStyle/>
          <a:p>
            <a:r>
              <a:rPr lang="en-US" dirty="0"/>
              <a:t>The company have a growing work culture due to satisfied workforce.</a:t>
            </a:r>
          </a:p>
          <a:p>
            <a:r>
              <a:rPr lang="en-US" dirty="0"/>
              <a:t>The employee dropout is lesser as compared to other organizations. </a:t>
            </a:r>
          </a:p>
          <a:p>
            <a:r>
              <a:rPr lang="en-US" dirty="0"/>
              <a:t>The employee satisfaction rate is higher than in average institutions. </a:t>
            </a:r>
          </a:p>
          <a:p>
            <a:r>
              <a:rPr lang="en-US" dirty="0"/>
              <a:t>The customer retention is higher and the employee faces lesser impact of the situation </a:t>
            </a:r>
            <a:r>
              <a:rPr lang="en-US" u="sng" dirty="0"/>
              <a:t>(</a:t>
            </a:r>
            <a:r>
              <a:rPr lang="en-IN" dirty="0" err="1"/>
              <a:t>Pucik</a:t>
            </a:r>
            <a:r>
              <a:rPr lang="en-IN" dirty="0"/>
              <a:t>, et al., 2016</a:t>
            </a:r>
            <a:r>
              <a:rPr lang="en-IN" u="sng" dirty="0"/>
              <a:t>)</a:t>
            </a:r>
            <a:r>
              <a:rPr lang="en-US" dirty="0"/>
              <a:t>. </a:t>
            </a:r>
          </a:p>
          <a:p>
            <a:endParaRPr lang="en-US" dirty="0"/>
          </a:p>
        </p:txBody>
      </p:sp>
      <p:sp>
        <p:nvSpPr>
          <p:cNvPr id="8" name="Slide Number Placeholder 7">
            <a:extLst>
              <a:ext uri="{FF2B5EF4-FFF2-40B4-BE49-F238E27FC236}">
                <a16:creationId xmlns:a16="http://schemas.microsoft.com/office/drawing/2014/main" id="{E6AC9832-FB01-464A-9824-61887B77997E}"/>
              </a:ext>
            </a:extLst>
          </p:cNvPr>
          <p:cNvSpPr>
            <a:spLocks noGrp="1"/>
          </p:cNvSpPr>
          <p:nvPr>
            <p:ph type="sldNum" sz="quarter" idx="33"/>
          </p:nvPr>
        </p:nvSpPr>
        <p:spPr>
          <a:xfrm>
            <a:off x="11760000" y="6371351"/>
            <a:ext cx="432000" cy="432000"/>
          </a:xfrm>
          <a:solidFill>
            <a:schemeClr val="tx1">
              <a:lumMod val="95000"/>
              <a:lumOff val="5000"/>
            </a:schemeClr>
          </a:solidFill>
        </p:spPr>
        <p:txBody>
          <a:bodyPr/>
          <a:lstStyle/>
          <a:p>
            <a:fld id="{19B51A1E-902D-48AF-9020-955120F399B6}" type="slidenum">
              <a:rPr lang="en-US" smtClean="0"/>
              <a:pPr/>
              <a:t>4</a:t>
            </a:fld>
            <a:endParaRPr lang="en-US" dirty="0"/>
          </a:p>
        </p:txBody>
      </p:sp>
    </p:spTree>
    <p:extLst>
      <p:ext uri="{BB962C8B-B14F-4D97-AF65-F5344CB8AC3E}">
        <p14:creationId xmlns:p14="http://schemas.microsoft.com/office/powerpoint/2010/main" val="31888378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D355C61F-C8F1-4977-8E1F-F16C0D9EA88C}"/>
              </a:ext>
            </a:extLst>
          </p:cNvPr>
          <p:cNvSpPr>
            <a:spLocks noGrp="1"/>
          </p:cNvSpPr>
          <p:nvPr>
            <p:ph sz="half" idx="1"/>
          </p:nvPr>
        </p:nvSpPr>
        <p:spPr>
          <a:xfrm>
            <a:off x="520491" y="1503563"/>
            <a:ext cx="5472000" cy="2999426"/>
          </a:xfrm>
        </p:spPr>
        <p:txBody>
          <a:bodyPr/>
          <a:lstStyle/>
          <a:p>
            <a:r>
              <a:rPr lang="en-US" dirty="0"/>
              <a:t>The work culture of the organization is the biggest driving force of the organization. </a:t>
            </a:r>
          </a:p>
          <a:p>
            <a:r>
              <a:rPr lang="en-US" dirty="0"/>
              <a:t>The employee satisfaction and retention provides a healthy and growing work environment.</a:t>
            </a:r>
          </a:p>
          <a:p>
            <a:r>
              <a:rPr lang="en-US" dirty="0"/>
              <a:t>The retention of customers have also been noted in the company dur to its working culture.</a:t>
            </a:r>
          </a:p>
          <a:p>
            <a:r>
              <a:rPr lang="en-US" dirty="0"/>
              <a:t>The growing and competitive work culture reflects on the final products.</a:t>
            </a:r>
          </a:p>
          <a:p>
            <a:r>
              <a:rPr lang="en-US" dirty="0"/>
              <a:t>The customers rely on the company for its quality products and services </a:t>
            </a:r>
            <a:r>
              <a:rPr lang="en-US" u="sng" dirty="0"/>
              <a:t>(</a:t>
            </a:r>
            <a:r>
              <a:rPr lang="en-IN" dirty="0" err="1"/>
              <a:t>Pucik</a:t>
            </a:r>
            <a:r>
              <a:rPr lang="en-IN" dirty="0"/>
              <a:t>, et al., 2016</a:t>
            </a:r>
            <a:r>
              <a:rPr lang="en-IN" u="sng" dirty="0"/>
              <a:t>)</a:t>
            </a:r>
            <a:r>
              <a:rPr lang="en-US" dirty="0"/>
              <a:t>.</a:t>
            </a:r>
          </a:p>
        </p:txBody>
      </p:sp>
      <p:pic>
        <p:nvPicPr>
          <p:cNvPr id="9" name="Picture Placeholder 8" descr="Handing touching mobile phone">
            <a:extLst>
              <a:ext uri="{FF2B5EF4-FFF2-40B4-BE49-F238E27FC236}">
                <a16:creationId xmlns:a16="http://schemas.microsoft.com/office/drawing/2014/main" id="{A9A75888-22E3-1D43-9112-DA02186070B5}"/>
              </a:ext>
            </a:extLst>
          </p:cNvPr>
          <p:cNvPicPr>
            <a:picLocks noGrp="1" noChangeAspect="1"/>
          </p:cNvPicPr>
          <p:nvPr>
            <p:ph type="pic" sz="quarter" idx="14"/>
          </p:nvPr>
        </p:nvPicPr>
        <p:blipFill>
          <a:blip r:embed="rId3" cstate="screen">
            <a:extLst>
              <a:ext uri="{28A0092B-C50C-407E-A947-70E740481C1C}">
                <a14:useLocalDpi xmlns:a14="http://schemas.microsoft.com/office/drawing/2010/main"/>
              </a:ext>
            </a:extLst>
          </a:blip>
          <a:srcRect/>
          <a:stretch>
            <a:fillRect/>
          </a:stretch>
        </p:blipFill>
        <p:spPr/>
      </p:pic>
      <p:sp>
        <p:nvSpPr>
          <p:cNvPr id="20" name="Rectangle 19">
            <a:extLst>
              <a:ext uri="{FF2B5EF4-FFF2-40B4-BE49-F238E27FC236}">
                <a16:creationId xmlns:a16="http://schemas.microsoft.com/office/drawing/2014/main" id="{EFA08948-2B6F-46B1-9D2D-8D7B2B3FBD56}"/>
              </a:ext>
              <a:ext uri="{C183D7F6-B498-43B3-948B-1728B52AA6E4}">
                <adec:decorative xmlns:adec="http://schemas.microsoft.com/office/drawing/2017/decorative" val="1"/>
              </a:ext>
            </a:extLst>
          </p:cNvPr>
          <p:cNvSpPr/>
          <p:nvPr/>
        </p:nvSpPr>
        <p:spPr>
          <a:xfrm>
            <a:off x="9348588" y="3688075"/>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dirty="0"/>
          </a:p>
        </p:txBody>
      </p:sp>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a:xfrm>
            <a:off x="7111800" y="3802900"/>
            <a:ext cx="4648200" cy="985000"/>
          </a:xfrm>
        </p:spPr>
        <p:txBody>
          <a:bodyPr/>
          <a:lstStyle/>
          <a:p>
            <a:r>
              <a:rPr lang="en-US" sz="3600" dirty="0"/>
              <a:t>Competitive advantage</a:t>
            </a:r>
          </a:p>
        </p:txBody>
      </p:sp>
      <p:sp>
        <p:nvSpPr>
          <p:cNvPr id="3" name="Text Placeholder 2">
            <a:extLst>
              <a:ext uri="{FF2B5EF4-FFF2-40B4-BE49-F238E27FC236}">
                <a16:creationId xmlns:a16="http://schemas.microsoft.com/office/drawing/2014/main" id="{611DC577-0A95-47D0-95D9-5F8DA763D46B}"/>
              </a:ext>
            </a:extLst>
          </p:cNvPr>
          <p:cNvSpPr>
            <a:spLocks noGrp="1"/>
          </p:cNvSpPr>
          <p:nvPr>
            <p:ph type="body" sz="quarter" idx="32"/>
          </p:nvPr>
        </p:nvSpPr>
        <p:spPr/>
        <p:txBody>
          <a:bodyPr/>
          <a:lstStyle/>
          <a:p>
            <a:r>
              <a:rPr lang="en-US" dirty="0"/>
              <a:t>Due to the strategies adopted by the company , it have some competitive advantage over its competitors.</a:t>
            </a:r>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33"/>
          </p:nvPr>
        </p:nvSpPr>
        <p:spPr>
          <a:solidFill>
            <a:schemeClr val="tx1">
              <a:lumMod val="95000"/>
              <a:lumOff val="5000"/>
            </a:schemeClr>
          </a:solidFill>
        </p:spPr>
        <p:txBody>
          <a:bodyPr/>
          <a:lstStyle/>
          <a:p>
            <a:fld id="{19B51A1E-902D-48AF-9020-955120F399B6}" type="slidenum">
              <a:rPr lang="en-US" smtClean="0"/>
              <a:pPr/>
              <a:t>5</a:t>
            </a:fld>
            <a:endParaRPr lang="en-US" dirty="0"/>
          </a:p>
        </p:txBody>
      </p:sp>
    </p:spTree>
    <p:extLst>
      <p:ext uri="{BB962C8B-B14F-4D97-AF65-F5344CB8AC3E}">
        <p14:creationId xmlns:p14="http://schemas.microsoft.com/office/powerpoint/2010/main" val="19653521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Placeholder 13" descr="Hand writing on post-it note">
            <a:extLst>
              <a:ext uri="{FF2B5EF4-FFF2-40B4-BE49-F238E27FC236}">
                <a16:creationId xmlns:a16="http://schemas.microsoft.com/office/drawing/2014/main" id="{7E468295-904F-0743-AD06-67DA21353B9E}"/>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a:ext>
            </a:extLst>
          </a:blip>
          <a:srcRect/>
          <a:stretch/>
        </p:blipFill>
        <p:spPr>
          <a:xfrm>
            <a:off x="0" y="-1"/>
            <a:ext cx="6096000" cy="6371351"/>
          </a:xfrm>
        </p:spPr>
      </p:pic>
      <p:sp>
        <p:nvSpPr>
          <p:cNvPr id="20" name="Rectangle 19">
            <a:extLst>
              <a:ext uri="{FF2B5EF4-FFF2-40B4-BE49-F238E27FC236}">
                <a16:creationId xmlns:a16="http://schemas.microsoft.com/office/drawing/2014/main" id="{EFA08948-2B6F-46B1-9D2D-8D7B2B3FBD56}"/>
              </a:ext>
              <a:ext uri="{C183D7F6-B498-43B3-948B-1728B52AA6E4}">
                <adec:decorative xmlns:adec="http://schemas.microsoft.com/office/drawing/2017/decorative" val="1"/>
              </a:ext>
            </a:extLst>
          </p:cNvPr>
          <p:cNvSpPr/>
          <p:nvPr/>
        </p:nvSpPr>
        <p:spPr>
          <a:xfrm>
            <a:off x="9775824" y="1762069"/>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dirty="0"/>
          </a:p>
        </p:txBody>
      </p:sp>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a:xfrm>
            <a:off x="5118100" y="1869795"/>
            <a:ext cx="6641900" cy="1124345"/>
          </a:xfrm>
        </p:spPr>
        <p:txBody>
          <a:bodyPr/>
          <a:lstStyle/>
          <a:p>
            <a:r>
              <a:rPr lang="en-US" dirty="0"/>
              <a:t>Virgin Atlantic</a:t>
            </a:r>
          </a:p>
        </p:txBody>
      </p:sp>
      <p:sp>
        <p:nvSpPr>
          <p:cNvPr id="3" name="Text Placeholder 2">
            <a:extLst>
              <a:ext uri="{FF2B5EF4-FFF2-40B4-BE49-F238E27FC236}">
                <a16:creationId xmlns:a16="http://schemas.microsoft.com/office/drawing/2014/main" id="{611DC577-0A95-47D0-95D9-5F8DA763D46B}"/>
              </a:ext>
            </a:extLst>
          </p:cNvPr>
          <p:cNvSpPr>
            <a:spLocks noGrp="1"/>
          </p:cNvSpPr>
          <p:nvPr>
            <p:ph type="body" sz="quarter" idx="32"/>
          </p:nvPr>
        </p:nvSpPr>
        <p:spPr/>
        <p:txBody>
          <a:bodyPr/>
          <a:lstStyle/>
          <a:p>
            <a:r>
              <a:rPr lang="en-US" dirty="0"/>
              <a:t>Private entity</a:t>
            </a:r>
          </a:p>
        </p:txBody>
      </p:sp>
      <p:sp>
        <p:nvSpPr>
          <p:cNvPr id="4" name="Content Placeholder 3">
            <a:extLst>
              <a:ext uri="{FF2B5EF4-FFF2-40B4-BE49-F238E27FC236}">
                <a16:creationId xmlns:a16="http://schemas.microsoft.com/office/drawing/2014/main" id="{D355C61F-C8F1-4977-8E1F-F16C0D9EA88C}"/>
              </a:ext>
            </a:extLst>
          </p:cNvPr>
          <p:cNvSpPr>
            <a:spLocks noGrp="1"/>
          </p:cNvSpPr>
          <p:nvPr>
            <p:ph sz="half" idx="1"/>
          </p:nvPr>
        </p:nvSpPr>
        <p:spPr/>
        <p:txBody>
          <a:bodyPr/>
          <a:lstStyle/>
          <a:p>
            <a:pPr marL="0" indent="0">
              <a:buNone/>
            </a:pPr>
            <a:r>
              <a:rPr lang="en-US" sz="2800" dirty="0"/>
              <a:t>Company Profile</a:t>
            </a:r>
          </a:p>
          <a:p>
            <a:r>
              <a:rPr lang="en-US" dirty="0"/>
              <a:t>Founded in 1984 by Richard Branson (</a:t>
            </a:r>
            <a:r>
              <a:rPr lang="en-IN" dirty="0" err="1"/>
              <a:t>Virginatlantic</a:t>
            </a:r>
            <a:r>
              <a:rPr lang="en-IN" dirty="0"/>
              <a:t>, 2023)</a:t>
            </a:r>
            <a:r>
              <a:rPr lang="en-US" dirty="0"/>
              <a:t>. </a:t>
            </a:r>
          </a:p>
          <a:p>
            <a:r>
              <a:rPr lang="en-US" dirty="0"/>
              <a:t>Headquarter in  Crawley, England. </a:t>
            </a:r>
          </a:p>
          <a:p>
            <a:r>
              <a:rPr lang="en-US" dirty="0"/>
              <a:t>Aviation industry. Fleet size is 41 and destination is 32.</a:t>
            </a:r>
          </a:p>
          <a:p>
            <a:r>
              <a:rPr lang="en-US" dirty="0"/>
              <a:t>Shai Weiss is the CEO and Peter Norris is chairman.</a:t>
            </a:r>
          </a:p>
          <a:p>
            <a:r>
              <a:rPr lang="en-US" dirty="0"/>
              <a:t>The airline hubs include London-Heathrow and Manchester.</a:t>
            </a:r>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33"/>
          </p:nvPr>
        </p:nvSpPr>
        <p:spPr>
          <a:solidFill>
            <a:schemeClr val="tx1">
              <a:lumMod val="95000"/>
              <a:lumOff val="5000"/>
            </a:schemeClr>
          </a:solidFill>
        </p:spPr>
        <p:txBody>
          <a:bodyPr/>
          <a:lstStyle/>
          <a:p>
            <a:fld id="{19B51A1E-902D-48AF-9020-955120F399B6}" type="slidenum">
              <a:rPr lang="en-US" smtClean="0"/>
              <a:pPr/>
              <a:t>6</a:t>
            </a:fld>
            <a:endParaRPr lang="en-US" dirty="0"/>
          </a:p>
        </p:txBody>
      </p:sp>
    </p:spTree>
    <p:extLst>
      <p:ext uri="{BB962C8B-B14F-4D97-AF65-F5344CB8AC3E}">
        <p14:creationId xmlns:p14="http://schemas.microsoft.com/office/powerpoint/2010/main" val="22641803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04E83-A4F0-49C5-BB01-F5773509A2B3}"/>
              </a:ext>
            </a:extLst>
          </p:cNvPr>
          <p:cNvSpPr>
            <a:spLocks noGrp="1"/>
          </p:cNvSpPr>
          <p:nvPr>
            <p:ph type="title"/>
          </p:nvPr>
        </p:nvSpPr>
        <p:spPr/>
        <p:txBody>
          <a:bodyPr/>
          <a:lstStyle/>
          <a:p>
            <a:r>
              <a:rPr lang="en-US" dirty="0"/>
              <a:t>Description</a:t>
            </a:r>
          </a:p>
        </p:txBody>
      </p:sp>
      <p:sp>
        <p:nvSpPr>
          <p:cNvPr id="3" name="Text Placeholder 2">
            <a:extLst>
              <a:ext uri="{FF2B5EF4-FFF2-40B4-BE49-F238E27FC236}">
                <a16:creationId xmlns:a16="http://schemas.microsoft.com/office/drawing/2014/main" id="{7CA42D59-EAD6-4F95-84F1-32A30F057856}"/>
              </a:ext>
            </a:extLst>
          </p:cNvPr>
          <p:cNvSpPr>
            <a:spLocks noGrp="1"/>
          </p:cNvSpPr>
          <p:nvPr>
            <p:ph type="body" sz="quarter" idx="32"/>
          </p:nvPr>
        </p:nvSpPr>
        <p:spPr/>
        <p:txBody>
          <a:bodyPr/>
          <a:lstStyle/>
          <a:p>
            <a:r>
              <a:rPr lang="en-US" dirty="0"/>
              <a:t>The company have adopted many HR strategies over the years that have significant impact in the growth of the organization. These strategies and impacts are discussed here.</a:t>
            </a:r>
          </a:p>
          <a:p>
            <a:endParaRPr lang="en-US" dirty="0"/>
          </a:p>
        </p:txBody>
      </p:sp>
      <p:sp>
        <p:nvSpPr>
          <p:cNvPr id="12" name="Rectangle 11">
            <a:extLst>
              <a:ext uri="{FF2B5EF4-FFF2-40B4-BE49-F238E27FC236}">
                <a16:creationId xmlns:a16="http://schemas.microsoft.com/office/drawing/2014/main" id="{7F65E93D-09FF-42EE-B9DD-750638966686}"/>
              </a:ext>
              <a:ext uri="{C183D7F6-B498-43B3-948B-1728B52AA6E4}">
                <adec:decorative xmlns:adec="http://schemas.microsoft.com/office/drawing/2017/decorative" val="1"/>
              </a:ext>
            </a:extLst>
          </p:cNvPr>
          <p:cNvSpPr/>
          <p:nvPr/>
        </p:nvSpPr>
        <p:spPr>
          <a:xfrm>
            <a:off x="431800" y="2100317"/>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dirty="0"/>
          </a:p>
        </p:txBody>
      </p:sp>
      <p:sp>
        <p:nvSpPr>
          <p:cNvPr id="4" name="Text Placeholder 3">
            <a:extLst>
              <a:ext uri="{FF2B5EF4-FFF2-40B4-BE49-F238E27FC236}">
                <a16:creationId xmlns:a16="http://schemas.microsoft.com/office/drawing/2014/main" id="{6AB259A0-0017-492F-A0DC-4B70C7052AE0}"/>
              </a:ext>
            </a:extLst>
          </p:cNvPr>
          <p:cNvSpPr>
            <a:spLocks noGrp="1"/>
          </p:cNvSpPr>
          <p:nvPr>
            <p:ph type="body" idx="1"/>
          </p:nvPr>
        </p:nvSpPr>
        <p:spPr>
          <a:xfrm>
            <a:off x="432000" y="2442934"/>
            <a:ext cx="5472000" cy="360000"/>
          </a:xfrm>
        </p:spPr>
        <p:txBody>
          <a:bodyPr/>
          <a:lstStyle/>
          <a:p>
            <a:r>
              <a:rPr lang="en-US" dirty="0"/>
              <a:t>Strategy </a:t>
            </a:r>
          </a:p>
        </p:txBody>
      </p:sp>
      <p:sp>
        <p:nvSpPr>
          <p:cNvPr id="5" name="Content Placeholder 4">
            <a:extLst>
              <a:ext uri="{FF2B5EF4-FFF2-40B4-BE49-F238E27FC236}">
                <a16:creationId xmlns:a16="http://schemas.microsoft.com/office/drawing/2014/main" id="{CEEB3BAE-C0B2-447C-B8BE-96C6BD84D658}"/>
              </a:ext>
            </a:extLst>
          </p:cNvPr>
          <p:cNvSpPr>
            <a:spLocks noGrp="1"/>
          </p:cNvSpPr>
          <p:nvPr>
            <p:ph sz="half" idx="2"/>
          </p:nvPr>
        </p:nvSpPr>
        <p:spPr>
          <a:xfrm>
            <a:off x="432000" y="2950768"/>
            <a:ext cx="5472000" cy="2194694"/>
          </a:xfrm>
        </p:spPr>
        <p:txBody>
          <a:bodyPr/>
          <a:lstStyle/>
          <a:p>
            <a:r>
              <a:rPr lang="en-US" dirty="0"/>
              <a:t>The private oriented strategies are used for hiring the employees.</a:t>
            </a:r>
          </a:p>
          <a:p>
            <a:r>
              <a:rPr lang="en-US" dirty="0"/>
              <a:t>The strategies have the ultimate objective of personal goals.</a:t>
            </a:r>
          </a:p>
          <a:p>
            <a:r>
              <a:rPr lang="en-US" dirty="0"/>
              <a:t>The accountability of the result of such strategies lies with the individual interest. </a:t>
            </a:r>
          </a:p>
          <a:p>
            <a:r>
              <a:rPr lang="en-US" dirty="0"/>
              <a:t>The response to crisis is more responsible and employee centric </a:t>
            </a:r>
            <a:r>
              <a:rPr lang="en-US" u="sng" dirty="0"/>
              <a:t>(</a:t>
            </a:r>
            <a:r>
              <a:rPr lang="en-IN" dirty="0"/>
              <a:t>Stewart &amp; Brown, 2019</a:t>
            </a:r>
            <a:r>
              <a:rPr lang="en-US" u="sng" dirty="0"/>
              <a:t>)</a:t>
            </a:r>
            <a:r>
              <a:rPr lang="en-US" dirty="0"/>
              <a:t>.</a:t>
            </a:r>
          </a:p>
        </p:txBody>
      </p:sp>
      <p:cxnSp>
        <p:nvCxnSpPr>
          <p:cNvPr id="11" name="Straight Connector 10">
            <a:extLst>
              <a:ext uri="{FF2B5EF4-FFF2-40B4-BE49-F238E27FC236}">
                <a16:creationId xmlns:a16="http://schemas.microsoft.com/office/drawing/2014/main" id="{5A563457-1EC8-4978-BCCB-AFD88C9ED04C}"/>
              </a:ext>
              <a:ext uri="{C183D7F6-B498-43B3-948B-1728B52AA6E4}">
                <adec:decorative xmlns:adec="http://schemas.microsoft.com/office/drawing/2017/decorative" val="1"/>
              </a:ext>
            </a:extLst>
          </p:cNvPr>
          <p:cNvCxnSpPr/>
          <p:nvPr/>
        </p:nvCxnSpPr>
        <p:spPr>
          <a:xfrm>
            <a:off x="6096000" y="2363035"/>
            <a:ext cx="0" cy="241133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A7CD04AE-9A8B-4DED-855D-F51B510D0B69}"/>
              </a:ext>
              <a:ext uri="{C183D7F6-B498-43B3-948B-1728B52AA6E4}">
                <adec:decorative xmlns:adec="http://schemas.microsoft.com/office/drawing/2017/decorative" val="1"/>
              </a:ext>
            </a:extLst>
          </p:cNvPr>
          <p:cNvSpPr/>
          <p:nvPr/>
        </p:nvSpPr>
        <p:spPr>
          <a:xfrm>
            <a:off x="6299887" y="2100317"/>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dirty="0"/>
          </a:p>
        </p:txBody>
      </p:sp>
      <p:sp>
        <p:nvSpPr>
          <p:cNvPr id="6" name="Text Placeholder 5">
            <a:extLst>
              <a:ext uri="{FF2B5EF4-FFF2-40B4-BE49-F238E27FC236}">
                <a16:creationId xmlns:a16="http://schemas.microsoft.com/office/drawing/2014/main" id="{B237D1CA-B91A-410E-A968-D017BBE99F99}"/>
              </a:ext>
            </a:extLst>
          </p:cNvPr>
          <p:cNvSpPr>
            <a:spLocks noGrp="1"/>
          </p:cNvSpPr>
          <p:nvPr>
            <p:ph type="body" sz="quarter" idx="13"/>
          </p:nvPr>
        </p:nvSpPr>
        <p:spPr>
          <a:xfrm>
            <a:off x="6300000" y="2443459"/>
            <a:ext cx="5472000" cy="358775"/>
          </a:xfrm>
        </p:spPr>
        <p:txBody>
          <a:bodyPr/>
          <a:lstStyle/>
          <a:p>
            <a:r>
              <a:rPr lang="en-US" dirty="0"/>
              <a:t>Impact</a:t>
            </a:r>
          </a:p>
        </p:txBody>
      </p:sp>
      <p:sp>
        <p:nvSpPr>
          <p:cNvPr id="7" name="Text Placeholder 6">
            <a:extLst>
              <a:ext uri="{FF2B5EF4-FFF2-40B4-BE49-F238E27FC236}">
                <a16:creationId xmlns:a16="http://schemas.microsoft.com/office/drawing/2014/main" id="{26A87885-D672-4CF9-A78D-CFE98385B03A}"/>
              </a:ext>
            </a:extLst>
          </p:cNvPr>
          <p:cNvSpPr>
            <a:spLocks noGrp="1"/>
          </p:cNvSpPr>
          <p:nvPr>
            <p:ph type="body" sz="quarter" idx="12"/>
          </p:nvPr>
        </p:nvSpPr>
        <p:spPr>
          <a:xfrm>
            <a:off x="6299887" y="2947459"/>
            <a:ext cx="5472113" cy="2196041"/>
          </a:xfrm>
        </p:spPr>
        <p:txBody>
          <a:bodyPr/>
          <a:lstStyle/>
          <a:p>
            <a:r>
              <a:rPr lang="en-US" dirty="0"/>
              <a:t>The company have a competitive work culture due to driving workforce.</a:t>
            </a:r>
          </a:p>
          <a:p>
            <a:r>
              <a:rPr lang="en-US" dirty="0"/>
              <a:t>The employee dropout is more as compared to other organizations. </a:t>
            </a:r>
          </a:p>
          <a:p>
            <a:r>
              <a:rPr lang="en-US" dirty="0"/>
              <a:t>The employee satisfaction rate is lesser than in average institutions. </a:t>
            </a:r>
          </a:p>
          <a:p>
            <a:r>
              <a:rPr lang="en-US" dirty="0"/>
              <a:t>The customer retention is higher and the employees faces the consequence of crisis.</a:t>
            </a:r>
          </a:p>
        </p:txBody>
      </p:sp>
      <p:sp>
        <p:nvSpPr>
          <p:cNvPr id="8" name="Slide Number Placeholder 7">
            <a:extLst>
              <a:ext uri="{FF2B5EF4-FFF2-40B4-BE49-F238E27FC236}">
                <a16:creationId xmlns:a16="http://schemas.microsoft.com/office/drawing/2014/main" id="{E6AC9832-FB01-464A-9824-61887B77997E}"/>
              </a:ext>
            </a:extLst>
          </p:cNvPr>
          <p:cNvSpPr>
            <a:spLocks noGrp="1"/>
          </p:cNvSpPr>
          <p:nvPr>
            <p:ph type="sldNum" sz="quarter" idx="33"/>
          </p:nvPr>
        </p:nvSpPr>
        <p:spPr>
          <a:xfrm>
            <a:off x="11760000" y="6371351"/>
            <a:ext cx="432000" cy="432000"/>
          </a:xfrm>
          <a:solidFill>
            <a:schemeClr val="tx1">
              <a:lumMod val="95000"/>
              <a:lumOff val="5000"/>
            </a:schemeClr>
          </a:solidFill>
        </p:spPr>
        <p:txBody>
          <a:bodyPr/>
          <a:lstStyle/>
          <a:p>
            <a:fld id="{19B51A1E-902D-48AF-9020-955120F399B6}" type="slidenum">
              <a:rPr lang="en-US" smtClean="0"/>
              <a:pPr/>
              <a:t>7</a:t>
            </a:fld>
            <a:endParaRPr lang="en-US" dirty="0"/>
          </a:p>
        </p:txBody>
      </p:sp>
    </p:spTree>
    <p:extLst>
      <p:ext uri="{BB962C8B-B14F-4D97-AF65-F5344CB8AC3E}">
        <p14:creationId xmlns:p14="http://schemas.microsoft.com/office/powerpoint/2010/main" val="2924781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D355C61F-C8F1-4977-8E1F-F16C0D9EA88C}"/>
              </a:ext>
            </a:extLst>
          </p:cNvPr>
          <p:cNvSpPr>
            <a:spLocks noGrp="1"/>
          </p:cNvSpPr>
          <p:nvPr>
            <p:ph sz="half" idx="1"/>
          </p:nvPr>
        </p:nvSpPr>
        <p:spPr>
          <a:xfrm>
            <a:off x="314013" y="1606802"/>
            <a:ext cx="5472000" cy="2999426"/>
          </a:xfrm>
        </p:spPr>
        <p:txBody>
          <a:bodyPr/>
          <a:lstStyle/>
          <a:p>
            <a:r>
              <a:rPr lang="en-US" dirty="0"/>
              <a:t>The employee of the company are growth driven and hence it makes way for new ideas to generate.</a:t>
            </a:r>
          </a:p>
          <a:p>
            <a:r>
              <a:rPr lang="en-US" dirty="0"/>
              <a:t>The research and development of the organization helped it grow with eligible workforce.</a:t>
            </a:r>
          </a:p>
          <a:p>
            <a:r>
              <a:rPr lang="en-US" dirty="0"/>
              <a:t>The continuous drive to do better reflect on the services of the airline.</a:t>
            </a:r>
          </a:p>
          <a:p>
            <a:r>
              <a:rPr lang="en-US" dirty="0"/>
              <a:t>The ambitious employees and working environment paves way for innovation at workplace. </a:t>
            </a:r>
          </a:p>
          <a:p>
            <a:r>
              <a:rPr lang="en-US" dirty="0"/>
              <a:t>The company strategies forced the employees to be on their toes whenever the organization needs them </a:t>
            </a:r>
            <a:r>
              <a:rPr lang="en-US" u="sng" dirty="0"/>
              <a:t>(</a:t>
            </a:r>
            <a:r>
              <a:rPr lang="en-IN" dirty="0"/>
              <a:t>Tyson, 2014</a:t>
            </a:r>
            <a:r>
              <a:rPr lang="en-IN" u="sng" dirty="0"/>
              <a:t>)</a:t>
            </a:r>
            <a:r>
              <a:rPr lang="en-US" dirty="0"/>
              <a:t>.</a:t>
            </a:r>
          </a:p>
        </p:txBody>
      </p:sp>
      <p:pic>
        <p:nvPicPr>
          <p:cNvPr id="9" name="Picture Placeholder 8" descr="Handing touching mobile phone">
            <a:extLst>
              <a:ext uri="{FF2B5EF4-FFF2-40B4-BE49-F238E27FC236}">
                <a16:creationId xmlns:a16="http://schemas.microsoft.com/office/drawing/2014/main" id="{A9A75888-22E3-1D43-9112-DA02186070B5}"/>
              </a:ext>
            </a:extLst>
          </p:cNvPr>
          <p:cNvPicPr>
            <a:picLocks noGrp="1" noChangeAspect="1"/>
          </p:cNvPicPr>
          <p:nvPr>
            <p:ph type="pic" sz="quarter" idx="14"/>
          </p:nvPr>
        </p:nvPicPr>
        <p:blipFill>
          <a:blip r:embed="rId3" cstate="screen">
            <a:extLst>
              <a:ext uri="{28A0092B-C50C-407E-A947-70E740481C1C}">
                <a14:useLocalDpi xmlns:a14="http://schemas.microsoft.com/office/drawing/2010/main"/>
              </a:ext>
            </a:extLst>
          </a:blip>
          <a:srcRect/>
          <a:stretch>
            <a:fillRect/>
          </a:stretch>
        </p:blipFill>
        <p:spPr/>
      </p:pic>
      <p:sp>
        <p:nvSpPr>
          <p:cNvPr id="20" name="Rectangle 19">
            <a:extLst>
              <a:ext uri="{FF2B5EF4-FFF2-40B4-BE49-F238E27FC236}">
                <a16:creationId xmlns:a16="http://schemas.microsoft.com/office/drawing/2014/main" id="{EFA08948-2B6F-46B1-9D2D-8D7B2B3FBD56}"/>
              </a:ext>
              <a:ext uri="{C183D7F6-B498-43B3-948B-1728B52AA6E4}">
                <adec:decorative xmlns:adec="http://schemas.microsoft.com/office/drawing/2017/decorative" val="1"/>
              </a:ext>
            </a:extLst>
          </p:cNvPr>
          <p:cNvSpPr/>
          <p:nvPr/>
        </p:nvSpPr>
        <p:spPr>
          <a:xfrm>
            <a:off x="9348588" y="3688075"/>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dirty="0"/>
          </a:p>
        </p:txBody>
      </p:sp>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a:xfrm>
            <a:off x="7111800" y="3802900"/>
            <a:ext cx="4648200" cy="985000"/>
          </a:xfrm>
        </p:spPr>
        <p:txBody>
          <a:bodyPr/>
          <a:lstStyle/>
          <a:p>
            <a:r>
              <a:rPr lang="en-US" sz="3600" dirty="0"/>
              <a:t>Competitive advantage</a:t>
            </a:r>
          </a:p>
        </p:txBody>
      </p:sp>
      <p:sp>
        <p:nvSpPr>
          <p:cNvPr id="3" name="Text Placeholder 2">
            <a:extLst>
              <a:ext uri="{FF2B5EF4-FFF2-40B4-BE49-F238E27FC236}">
                <a16:creationId xmlns:a16="http://schemas.microsoft.com/office/drawing/2014/main" id="{611DC577-0A95-47D0-95D9-5F8DA763D46B}"/>
              </a:ext>
            </a:extLst>
          </p:cNvPr>
          <p:cNvSpPr>
            <a:spLocks noGrp="1"/>
          </p:cNvSpPr>
          <p:nvPr>
            <p:ph type="body" sz="quarter" idx="32"/>
          </p:nvPr>
        </p:nvSpPr>
        <p:spPr/>
        <p:txBody>
          <a:bodyPr/>
          <a:lstStyle/>
          <a:p>
            <a:r>
              <a:rPr lang="en-US" dirty="0"/>
              <a:t>Due to the strategies adopted by the company , it have some competitive advantage over its competitors.</a:t>
            </a:r>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33"/>
          </p:nvPr>
        </p:nvSpPr>
        <p:spPr>
          <a:solidFill>
            <a:schemeClr val="tx1">
              <a:lumMod val="95000"/>
              <a:lumOff val="5000"/>
            </a:schemeClr>
          </a:solidFill>
        </p:spPr>
        <p:txBody>
          <a:bodyPr/>
          <a:lstStyle/>
          <a:p>
            <a:fld id="{19B51A1E-902D-48AF-9020-955120F399B6}" type="slidenum">
              <a:rPr lang="en-US" smtClean="0"/>
              <a:pPr/>
              <a:t>8</a:t>
            </a:fld>
            <a:endParaRPr lang="en-US" dirty="0"/>
          </a:p>
        </p:txBody>
      </p:sp>
    </p:spTree>
    <p:extLst>
      <p:ext uri="{BB962C8B-B14F-4D97-AF65-F5344CB8AC3E}">
        <p14:creationId xmlns:p14="http://schemas.microsoft.com/office/powerpoint/2010/main" val="17268209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Placeholder 13" descr="Hand writing on post-it note">
            <a:extLst>
              <a:ext uri="{FF2B5EF4-FFF2-40B4-BE49-F238E27FC236}">
                <a16:creationId xmlns:a16="http://schemas.microsoft.com/office/drawing/2014/main" id="{7E468295-904F-0743-AD06-67DA21353B9E}"/>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a:ext>
            </a:extLst>
          </a:blip>
          <a:srcRect/>
          <a:stretch/>
        </p:blipFill>
        <p:spPr>
          <a:xfrm>
            <a:off x="0" y="-1"/>
            <a:ext cx="6096000" cy="6371351"/>
          </a:xfrm>
        </p:spPr>
      </p:pic>
      <p:sp>
        <p:nvSpPr>
          <p:cNvPr id="20" name="Rectangle 19">
            <a:extLst>
              <a:ext uri="{FF2B5EF4-FFF2-40B4-BE49-F238E27FC236}">
                <a16:creationId xmlns:a16="http://schemas.microsoft.com/office/drawing/2014/main" id="{EFA08948-2B6F-46B1-9D2D-8D7B2B3FBD56}"/>
              </a:ext>
              <a:ext uri="{C183D7F6-B498-43B3-948B-1728B52AA6E4}">
                <adec:decorative xmlns:adec="http://schemas.microsoft.com/office/drawing/2017/decorative" val="1"/>
              </a:ext>
            </a:extLst>
          </p:cNvPr>
          <p:cNvSpPr/>
          <p:nvPr/>
        </p:nvSpPr>
        <p:spPr>
          <a:xfrm>
            <a:off x="9775824" y="1762069"/>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dirty="0"/>
          </a:p>
        </p:txBody>
      </p:sp>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a:xfrm>
            <a:off x="5118099" y="1466257"/>
            <a:ext cx="6641900" cy="1714501"/>
          </a:xfrm>
        </p:spPr>
        <p:txBody>
          <a:bodyPr/>
          <a:lstStyle/>
          <a:p>
            <a:r>
              <a:rPr lang="en-US" sz="4000" dirty="0"/>
              <a:t>Proactive and strategic approaches to work engagement</a:t>
            </a:r>
          </a:p>
        </p:txBody>
      </p:sp>
      <p:sp>
        <p:nvSpPr>
          <p:cNvPr id="4" name="Content Placeholder 3">
            <a:extLst>
              <a:ext uri="{FF2B5EF4-FFF2-40B4-BE49-F238E27FC236}">
                <a16:creationId xmlns:a16="http://schemas.microsoft.com/office/drawing/2014/main" id="{D355C61F-C8F1-4977-8E1F-F16C0D9EA88C}"/>
              </a:ext>
            </a:extLst>
          </p:cNvPr>
          <p:cNvSpPr>
            <a:spLocks noGrp="1"/>
          </p:cNvSpPr>
          <p:nvPr>
            <p:ph sz="half" idx="1"/>
          </p:nvPr>
        </p:nvSpPr>
        <p:spPr>
          <a:xfrm>
            <a:off x="6287999" y="3313279"/>
            <a:ext cx="5472000" cy="2428351"/>
          </a:xfrm>
        </p:spPr>
        <p:txBody>
          <a:bodyPr/>
          <a:lstStyle/>
          <a:p>
            <a:r>
              <a:rPr lang="en-US" dirty="0"/>
              <a:t>Defines engagement of work from the JD-R theory &amp;the perspective related to it.</a:t>
            </a:r>
          </a:p>
          <a:p>
            <a:r>
              <a:rPr lang="en-US" dirty="0"/>
              <a:t>Discuss about top-down &amp; bottom-up approaches of engagement of work.</a:t>
            </a:r>
          </a:p>
          <a:p>
            <a:r>
              <a:rPr lang="en-US" dirty="0"/>
              <a:t>Describe the strategic human resource management with help of various theories.</a:t>
            </a:r>
          </a:p>
          <a:p>
            <a:r>
              <a:rPr lang="en-US" dirty="0"/>
              <a:t>The practical implication of these approaches are also described </a:t>
            </a:r>
            <a:r>
              <a:rPr lang="en-US" u="sng" dirty="0"/>
              <a:t>(</a:t>
            </a:r>
            <a:r>
              <a:rPr lang="en-IN" dirty="0"/>
              <a:t>Bakker &amp; Leiter, 2017</a:t>
            </a:r>
            <a:r>
              <a:rPr lang="en-IN" u="sng" dirty="0"/>
              <a:t>)</a:t>
            </a:r>
            <a:r>
              <a:rPr lang="en-US" dirty="0"/>
              <a:t>.</a:t>
            </a:r>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33"/>
          </p:nvPr>
        </p:nvSpPr>
        <p:spPr>
          <a:solidFill>
            <a:schemeClr val="tx1">
              <a:lumMod val="95000"/>
              <a:lumOff val="5000"/>
            </a:schemeClr>
          </a:solidFill>
        </p:spPr>
        <p:txBody>
          <a:bodyPr/>
          <a:lstStyle/>
          <a:p>
            <a:fld id="{19B51A1E-902D-48AF-9020-955120F399B6}" type="slidenum">
              <a:rPr lang="en-US" smtClean="0"/>
              <a:pPr/>
              <a:t>9</a:t>
            </a:fld>
            <a:endParaRPr lang="en-US" dirty="0"/>
          </a:p>
        </p:txBody>
      </p:sp>
      <p:sp>
        <p:nvSpPr>
          <p:cNvPr id="7" name="TextBox 6"/>
          <p:cNvSpPr txBox="1"/>
          <p:nvPr/>
        </p:nvSpPr>
        <p:spPr>
          <a:xfrm>
            <a:off x="6975987" y="427703"/>
            <a:ext cx="3716594" cy="584775"/>
          </a:xfrm>
          <a:prstGeom prst="rect">
            <a:avLst/>
          </a:prstGeom>
          <a:noFill/>
        </p:spPr>
        <p:txBody>
          <a:bodyPr wrap="square" rtlCol="0">
            <a:spAutoFit/>
          </a:bodyPr>
          <a:lstStyle/>
          <a:p>
            <a:r>
              <a:rPr lang="en-US" sz="3200" dirty="0"/>
              <a:t>ARTICLE 1</a:t>
            </a:r>
          </a:p>
        </p:txBody>
      </p:sp>
    </p:spTree>
    <p:extLst>
      <p:ext uri="{BB962C8B-B14F-4D97-AF65-F5344CB8AC3E}">
        <p14:creationId xmlns:p14="http://schemas.microsoft.com/office/powerpoint/2010/main" val="35235159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Placeholder 13" descr="Hand writing on post-it note">
            <a:extLst>
              <a:ext uri="{FF2B5EF4-FFF2-40B4-BE49-F238E27FC236}">
                <a16:creationId xmlns:a16="http://schemas.microsoft.com/office/drawing/2014/main" id="{7E468295-904F-0743-AD06-67DA21353B9E}"/>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a:ext>
            </a:extLst>
          </a:blip>
          <a:srcRect/>
          <a:stretch/>
        </p:blipFill>
        <p:spPr>
          <a:xfrm>
            <a:off x="0" y="-1"/>
            <a:ext cx="6096000" cy="6371351"/>
          </a:xfrm>
        </p:spPr>
      </p:pic>
      <p:sp>
        <p:nvSpPr>
          <p:cNvPr id="20" name="Rectangle 19">
            <a:extLst>
              <a:ext uri="{FF2B5EF4-FFF2-40B4-BE49-F238E27FC236}">
                <a16:creationId xmlns:a16="http://schemas.microsoft.com/office/drawing/2014/main" id="{EFA08948-2B6F-46B1-9D2D-8D7B2B3FBD56}"/>
              </a:ext>
              <a:ext uri="{C183D7F6-B498-43B3-948B-1728B52AA6E4}">
                <adec:decorative xmlns:adec="http://schemas.microsoft.com/office/drawing/2017/decorative" val="1"/>
              </a:ext>
            </a:extLst>
          </p:cNvPr>
          <p:cNvSpPr/>
          <p:nvPr/>
        </p:nvSpPr>
        <p:spPr>
          <a:xfrm>
            <a:off x="9775824" y="1762069"/>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dirty="0"/>
          </a:p>
        </p:txBody>
      </p:sp>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a:xfrm>
            <a:off x="5118099" y="1379851"/>
            <a:ext cx="6641900" cy="1714501"/>
          </a:xfrm>
        </p:spPr>
        <p:txBody>
          <a:bodyPr/>
          <a:lstStyle/>
          <a:p>
            <a:r>
              <a:rPr lang="en-US" sz="4000" dirty="0"/>
              <a:t>Meta analysis of effect of </a:t>
            </a:r>
            <a:r>
              <a:rPr lang="en-US" sz="4000"/>
              <a:t>HRM practices  </a:t>
            </a:r>
            <a:endParaRPr lang="en-US" sz="4000" dirty="0"/>
          </a:p>
        </p:txBody>
      </p:sp>
      <p:sp>
        <p:nvSpPr>
          <p:cNvPr id="4" name="Content Placeholder 3">
            <a:extLst>
              <a:ext uri="{FF2B5EF4-FFF2-40B4-BE49-F238E27FC236}">
                <a16:creationId xmlns:a16="http://schemas.microsoft.com/office/drawing/2014/main" id="{D355C61F-C8F1-4977-8E1F-F16C0D9EA88C}"/>
              </a:ext>
            </a:extLst>
          </p:cNvPr>
          <p:cNvSpPr>
            <a:spLocks noGrp="1"/>
          </p:cNvSpPr>
          <p:nvPr>
            <p:ph sz="half" idx="1"/>
          </p:nvPr>
        </p:nvSpPr>
        <p:spPr>
          <a:xfrm>
            <a:off x="6287999" y="3218774"/>
            <a:ext cx="5472000" cy="2428351"/>
          </a:xfrm>
        </p:spPr>
        <p:txBody>
          <a:bodyPr/>
          <a:lstStyle/>
          <a:p>
            <a:r>
              <a:rPr lang="en-US" dirty="0"/>
              <a:t>The AMO model is used after analyzing of performance of an individual.</a:t>
            </a:r>
          </a:p>
          <a:p>
            <a:r>
              <a:rPr lang="en-US" dirty="0"/>
              <a:t>The private &amp; public characteristics  are affecting the impact in the practices of HRM are described.</a:t>
            </a:r>
          </a:p>
          <a:p>
            <a:r>
              <a:rPr lang="en-US" dirty="0"/>
              <a:t>Various methods such as search strategy, inclusion criteria, coding procedure, operationalization of variables and meta-analytic procedures are discussed in details.</a:t>
            </a:r>
          </a:p>
          <a:p>
            <a:r>
              <a:rPr lang="en-US" dirty="0"/>
              <a:t>The result of this analysis are described in details as per the performance of different sectors (</a:t>
            </a:r>
            <a:r>
              <a:rPr lang="en-IN" dirty="0" err="1"/>
              <a:t>Blom</a:t>
            </a:r>
            <a:r>
              <a:rPr lang="en-IN" dirty="0"/>
              <a:t>, et al., 2020)</a:t>
            </a:r>
            <a:r>
              <a:rPr lang="en-US" dirty="0"/>
              <a:t>.</a:t>
            </a:r>
          </a:p>
          <a:p>
            <a:endParaRPr lang="en-US" dirty="0"/>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33"/>
          </p:nvPr>
        </p:nvSpPr>
        <p:spPr>
          <a:solidFill>
            <a:schemeClr val="tx1">
              <a:lumMod val="95000"/>
              <a:lumOff val="5000"/>
            </a:schemeClr>
          </a:solidFill>
        </p:spPr>
        <p:txBody>
          <a:bodyPr/>
          <a:lstStyle/>
          <a:p>
            <a:fld id="{19B51A1E-902D-48AF-9020-955120F399B6}" type="slidenum">
              <a:rPr lang="en-US" smtClean="0"/>
              <a:pPr/>
              <a:t>10</a:t>
            </a:fld>
            <a:endParaRPr lang="en-US" dirty="0"/>
          </a:p>
        </p:txBody>
      </p:sp>
      <p:sp>
        <p:nvSpPr>
          <p:cNvPr id="7" name="TextBox 6"/>
          <p:cNvSpPr txBox="1"/>
          <p:nvPr/>
        </p:nvSpPr>
        <p:spPr>
          <a:xfrm>
            <a:off x="6828504" y="294968"/>
            <a:ext cx="3465871" cy="646331"/>
          </a:xfrm>
          <a:prstGeom prst="rect">
            <a:avLst/>
          </a:prstGeom>
          <a:noFill/>
        </p:spPr>
        <p:txBody>
          <a:bodyPr wrap="square" rtlCol="0">
            <a:spAutoFit/>
          </a:bodyPr>
          <a:lstStyle/>
          <a:p>
            <a:r>
              <a:rPr lang="en-US" sz="3600" dirty="0">
                <a:latin typeface="Times New Roman" pitchFamily="18" charset="0"/>
                <a:cs typeface="Times New Roman" pitchFamily="18" charset="0"/>
              </a:rPr>
              <a:t>ARTICLE 2</a:t>
            </a:r>
          </a:p>
        </p:txBody>
      </p:sp>
    </p:spTree>
    <p:extLst>
      <p:ext uri="{BB962C8B-B14F-4D97-AF65-F5344CB8AC3E}">
        <p14:creationId xmlns:p14="http://schemas.microsoft.com/office/powerpoint/2010/main" val="42723283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Placeholder 13" descr="Hand writing on post-it note">
            <a:extLst>
              <a:ext uri="{FF2B5EF4-FFF2-40B4-BE49-F238E27FC236}">
                <a16:creationId xmlns:a16="http://schemas.microsoft.com/office/drawing/2014/main" id="{7E468295-904F-0743-AD06-67DA21353B9E}"/>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a:ext>
            </a:extLst>
          </a:blip>
          <a:srcRect/>
          <a:stretch/>
        </p:blipFill>
        <p:spPr>
          <a:xfrm>
            <a:off x="0" y="-1"/>
            <a:ext cx="6096000" cy="6371351"/>
          </a:xfrm>
        </p:spPr>
      </p:pic>
      <p:sp>
        <p:nvSpPr>
          <p:cNvPr id="20" name="Rectangle 19">
            <a:extLst>
              <a:ext uri="{FF2B5EF4-FFF2-40B4-BE49-F238E27FC236}">
                <a16:creationId xmlns:a16="http://schemas.microsoft.com/office/drawing/2014/main" id="{EFA08948-2B6F-46B1-9D2D-8D7B2B3FBD56}"/>
              </a:ext>
              <a:ext uri="{C183D7F6-B498-43B3-948B-1728B52AA6E4}">
                <adec:decorative xmlns:adec="http://schemas.microsoft.com/office/drawing/2017/decorative" val="1"/>
              </a:ext>
            </a:extLst>
          </p:cNvPr>
          <p:cNvSpPr/>
          <p:nvPr/>
        </p:nvSpPr>
        <p:spPr>
          <a:xfrm>
            <a:off x="9775824" y="1762069"/>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dirty="0"/>
          </a:p>
        </p:txBody>
      </p:sp>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a:xfrm>
            <a:off x="5118099" y="1479509"/>
            <a:ext cx="6641900" cy="1714501"/>
          </a:xfrm>
        </p:spPr>
        <p:txBody>
          <a:bodyPr/>
          <a:lstStyle/>
          <a:p>
            <a:r>
              <a:rPr lang="en-US" sz="4000" dirty="0"/>
              <a:t>Global strategy on human resources</a:t>
            </a:r>
          </a:p>
        </p:txBody>
      </p:sp>
      <p:sp>
        <p:nvSpPr>
          <p:cNvPr id="4" name="Content Placeholder 3">
            <a:extLst>
              <a:ext uri="{FF2B5EF4-FFF2-40B4-BE49-F238E27FC236}">
                <a16:creationId xmlns:a16="http://schemas.microsoft.com/office/drawing/2014/main" id="{D355C61F-C8F1-4977-8E1F-F16C0D9EA88C}"/>
              </a:ext>
            </a:extLst>
          </p:cNvPr>
          <p:cNvSpPr>
            <a:spLocks noGrp="1"/>
          </p:cNvSpPr>
          <p:nvPr>
            <p:ph sz="half" idx="1"/>
          </p:nvPr>
        </p:nvSpPr>
        <p:spPr>
          <a:xfrm>
            <a:off x="6287999" y="3313515"/>
            <a:ext cx="5472000" cy="2428351"/>
          </a:xfrm>
        </p:spPr>
        <p:txBody>
          <a:bodyPr/>
          <a:lstStyle/>
          <a:p>
            <a:r>
              <a:rPr lang="en-US" dirty="0"/>
              <a:t>The article describes the objectives related to the global strategies adopted towards HR for health.</a:t>
            </a:r>
          </a:p>
          <a:p>
            <a:r>
              <a:rPr lang="en-US" dirty="0"/>
              <a:t>It discloses the vision, overall goal, principles and objectives of the global strategies for achieving the mentioned milestones by 2030.</a:t>
            </a:r>
          </a:p>
          <a:p>
            <a:r>
              <a:rPr lang="en-US" dirty="0"/>
              <a:t>The system and strategies are developed after including experts advice on health and working capabilities of individuals.</a:t>
            </a:r>
          </a:p>
          <a:p>
            <a:r>
              <a:rPr lang="en-US" dirty="0"/>
              <a:t>The HR strategies are recommended to be inline with health (</a:t>
            </a:r>
            <a:r>
              <a:rPr lang="en-IN" dirty="0"/>
              <a:t>World Health Organization, 2016</a:t>
            </a:r>
            <a:r>
              <a:rPr lang="en-US" dirty="0"/>
              <a:t>).</a:t>
            </a:r>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33"/>
          </p:nvPr>
        </p:nvSpPr>
        <p:spPr>
          <a:solidFill>
            <a:schemeClr val="tx1">
              <a:lumMod val="95000"/>
              <a:lumOff val="5000"/>
            </a:schemeClr>
          </a:solidFill>
        </p:spPr>
        <p:txBody>
          <a:bodyPr/>
          <a:lstStyle/>
          <a:p>
            <a:fld id="{19B51A1E-902D-48AF-9020-955120F399B6}" type="slidenum">
              <a:rPr lang="en-US" smtClean="0"/>
              <a:pPr/>
              <a:t>11</a:t>
            </a:fld>
            <a:endParaRPr lang="en-US" dirty="0"/>
          </a:p>
        </p:txBody>
      </p:sp>
      <p:sp>
        <p:nvSpPr>
          <p:cNvPr id="7" name="TextBox 6"/>
          <p:cNvSpPr txBox="1"/>
          <p:nvPr/>
        </p:nvSpPr>
        <p:spPr>
          <a:xfrm>
            <a:off x="6784258" y="353961"/>
            <a:ext cx="4232787" cy="646331"/>
          </a:xfrm>
          <a:prstGeom prst="rect">
            <a:avLst/>
          </a:prstGeom>
          <a:noFill/>
        </p:spPr>
        <p:txBody>
          <a:bodyPr wrap="square" rtlCol="0">
            <a:spAutoFit/>
          </a:bodyPr>
          <a:lstStyle/>
          <a:p>
            <a:r>
              <a:rPr lang="en-US" sz="3600" dirty="0">
                <a:latin typeface="Times New Roman" pitchFamily="18" charset="0"/>
                <a:cs typeface="Times New Roman" pitchFamily="18" charset="0"/>
              </a:rPr>
              <a:t>ARTICLE 3</a:t>
            </a:r>
          </a:p>
        </p:txBody>
      </p:sp>
    </p:spTree>
    <p:extLst>
      <p:ext uri="{BB962C8B-B14F-4D97-AF65-F5344CB8AC3E}">
        <p14:creationId xmlns:p14="http://schemas.microsoft.com/office/powerpoint/2010/main" val="38103002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04E83-A4F0-49C5-BB01-F5773509A2B3}"/>
              </a:ext>
            </a:extLst>
          </p:cNvPr>
          <p:cNvSpPr>
            <a:spLocks noGrp="1"/>
          </p:cNvSpPr>
          <p:nvPr>
            <p:ph type="title"/>
          </p:nvPr>
        </p:nvSpPr>
        <p:spPr/>
        <p:txBody>
          <a:bodyPr/>
          <a:lstStyle/>
          <a:p>
            <a:r>
              <a:rPr lang="en-US" dirty="0"/>
              <a:t>Competitive advantage</a:t>
            </a:r>
          </a:p>
        </p:txBody>
      </p:sp>
      <p:sp>
        <p:nvSpPr>
          <p:cNvPr id="3" name="Text Placeholder 2">
            <a:extLst>
              <a:ext uri="{FF2B5EF4-FFF2-40B4-BE49-F238E27FC236}">
                <a16:creationId xmlns:a16="http://schemas.microsoft.com/office/drawing/2014/main" id="{7CA42D59-EAD6-4F95-84F1-32A30F057856}"/>
              </a:ext>
            </a:extLst>
          </p:cNvPr>
          <p:cNvSpPr>
            <a:spLocks noGrp="1"/>
          </p:cNvSpPr>
          <p:nvPr>
            <p:ph type="body" sz="quarter" idx="32"/>
          </p:nvPr>
        </p:nvSpPr>
        <p:spPr/>
        <p:txBody>
          <a:bodyPr/>
          <a:lstStyle/>
          <a:p>
            <a:r>
              <a:rPr lang="en-US" dirty="0"/>
              <a:t>The company have adopted many HR strategies over the years that have significant impact in the growth of the organization. These strategies and impacts are discussed here.</a:t>
            </a:r>
          </a:p>
          <a:p>
            <a:endParaRPr lang="en-US" dirty="0"/>
          </a:p>
          <a:p>
            <a:endParaRPr lang="en-US" dirty="0"/>
          </a:p>
        </p:txBody>
      </p:sp>
      <p:sp>
        <p:nvSpPr>
          <p:cNvPr id="12" name="Rectangle 11">
            <a:extLst>
              <a:ext uri="{FF2B5EF4-FFF2-40B4-BE49-F238E27FC236}">
                <a16:creationId xmlns:a16="http://schemas.microsoft.com/office/drawing/2014/main" id="{7F65E93D-09FF-42EE-B9DD-750638966686}"/>
              </a:ext>
              <a:ext uri="{C183D7F6-B498-43B3-948B-1728B52AA6E4}">
                <adec:decorative xmlns:adec="http://schemas.microsoft.com/office/drawing/2017/decorative" val="1"/>
              </a:ext>
            </a:extLst>
          </p:cNvPr>
          <p:cNvSpPr/>
          <p:nvPr/>
        </p:nvSpPr>
        <p:spPr>
          <a:xfrm>
            <a:off x="431800" y="2100317"/>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dirty="0"/>
          </a:p>
        </p:txBody>
      </p:sp>
      <p:sp>
        <p:nvSpPr>
          <p:cNvPr id="4" name="Text Placeholder 3">
            <a:extLst>
              <a:ext uri="{FF2B5EF4-FFF2-40B4-BE49-F238E27FC236}">
                <a16:creationId xmlns:a16="http://schemas.microsoft.com/office/drawing/2014/main" id="{6AB259A0-0017-492F-A0DC-4B70C7052AE0}"/>
              </a:ext>
            </a:extLst>
          </p:cNvPr>
          <p:cNvSpPr>
            <a:spLocks noGrp="1"/>
          </p:cNvSpPr>
          <p:nvPr>
            <p:ph type="body" idx="1"/>
          </p:nvPr>
        </p:nvSpPr>
        <p:spPr>
          <a:xfrm>
            <a:off x="432000" y="2442934"/>
            <a:ext cx="5472000" cy="360000"/>
          </a:xfrm>
        </p:spPr>
        <p:txBody>
          <a:bodyPr/>
          <a:lstStyle/>
          <a:p>
            <a:r>
              <a:rPr lang="en-US" dirty="0"/>
              <a:t>Public  </a:t>
            </a:r>
          </a:p>
        </p:txBody>
      </p:sp>
      <p:sp>
        <p:nvSpPr>
          <p:cNvPr id="5" name="Content Placeholder 4">
            <a:extLst>
              <a:ext uri="{FF2B5EF4-FFF2-40B4-BE49-F238E27FC236}">
                <a16:creationId xmlns:a16="http://schemas.microsoft.com/office/drawing/2014/main" id="{CEEB3BAE-C0B2-447C-B8BE-96C6BD84D658}"/>
              </a:ext>
            </a:extLst>
          </p:cNvPr>
          <p:cNvSpPr>
            <a:spLocks noGrp="1"/>
          </p:cNvSpPr>
          <p:nvPr>
            <p:ph sz="half" idx="2"/>
          </p:nvPr>
        </p:nvSpPr>
        <p:spPr>
          <a:xfrm>
            <a:off x="432000" y="2950768"/>
            <a:ext cx="5472000" cy="2194694"/>
          </a:xfrm>
        </p:spPr>
        <p:txBody>
          <a:bodyPr/>
          <a:lstStyle/>
          <a:p>
            <a:r>
              <a:rPr lang="en-US" dirty="0"/>
              <a:t>The public organization holed the benevolent values while adopting HR strategies.</a:t>
            </a:r>
          </a:p>
          <a:p>
            <a:r>
              <a:rPr lang="en-US" dirty="0"/>
              <a:t>The objective of the organization is people oriented and revolves around the masses.</a:t>
            </a:r>
          </a:p>
          <a:p>
            <a:r>
              <a:rPr lang="en-US" dirty="0"/>
              <a:t>The organization takes complete accountability of the results and actions.</a:t>
            </a:r>
          </a:p>
          <a:p>
            <a:r>
              <a:rPr lang="en-US" dirty="0"/>
              <a:t>Their response to crisis is immediate and employee centric.</a:t>
            </a:r>
          </a:p>
        </p:txBody>
      </p:sp>
      <p:cxnSp>
        <p:nvCxnSpPr>
          <p:cNvPr id="11" name="Straight Connector 10">
            <a:extLst>
              <a:ext uri="{FF2B5EF4-FFF2-40B4-BE49-F238E27FC236}">
                <a16:creationId xmlns:a16="http://schemas.microsoft.com/office/drawing/2014/main" id="{5A563457-1EC8-4978-BCCB-AFD88C9ED04C}"/>
              </a:ext>
              <a:ext uri="{C183D7F6-B498-43B3-948B-1728B52AA6E4}">
                <adec:decorative xmlns:adec="http://schemas.microsoft.com/office/drawing/2017/decorative" val="1"/>
              </a:ext>
            </a:extLst>
          </p:cNvPr>
          <p:cNvCxnSpPr/>
          <p:nvPr/>
        </p:nvCxnSpPr>
        <p:spPr>
          <a:xfrm>
            <a:off x="6096000" y="2363035"/>
            <a:ext cx="0" cy="241133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A7CD04AE-9A8B-4DED-855D-F51B510D0B69}"/>
              </a:ext>
              <a:ext uri="{C183D7F6-B498-43B3-948B-1728B52AA6E4}">
                <adec:decorative xmlns:adec="http://schemas.microsoft.com/office/drawing/2017/decorative" val="1"/>
              </a:ext>
            </a:extLst>
          </p:cNvPr>
          <p:cNvSpPr/>
          <p:nvPr/>
        </p:nvSpPr>
        <p:spPr>
          <a:xfrm>
            <a:off x="6299887" y="2100317"/>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dirty="0"/>
          </a:p>
        </p:txBody>
      </p:sp>
      <p:sp>
        <p:nvSpPr>
          <p:cNvPr id="6" name="Text Placeholder 5">
            <a:extLst>
              <a:ext uri="{FF2B5EF4-FFF2-40B4-BE49-F238E27FC236}">
                <a16:creationId xmlns:a16="http://schemas.microsoft.com/office/drawing/2014/main" id="{B237D1CA-B91A-410E-A968-D017BBE99F99}"/>
              </a:ext>
            </a:extLst>
          </p:cNvPr>
          <p:cNvSpPr>
            <a:spLocks noGrp="1"/>
          </p:cNvSpPr>
          <p:nvPr>
            <p:ph type="body" sz="quarter" idx="13"/>
          </p:nvPr>
        </p:nvSpPr>
        <p:spPr>
          <a:xfrm>
            <a:off x="6300000" y="2443459"/>
            <a:ext cx="5472000" cy="358775"/>
          </a:xfrm>
        </p:spPr>
        <p:txBody>
          <a:bodyPr/>
          <a:lstStyle/>
          <a:p>
            <a:r>
              <a:rPr lang="en-US" dirty="0"/>
              <a:t>Private</a:t>
            </a:r>
          </a:p>
        </p:txBody>
      </p:sp>
      <p:sp>
        <p:nvSpPr>
          <p:cNvPr id="7" name="Text Placeholder 6">
            <a:extLst>
              <a:ext uri="{FF2B5EF4-FFF2-40B4-BE49-F238E27FC236}">
                <a16:creationId xmlns:a16="http://schemas.microsoft.com/office/drawing/2014/main" id="{26A87885-D672-4CF9-A78D-CFE98385B03A}"/>
              </a:ext>
            </a:extLst>
          </p:cNvPr>
          <p:cNvSpPr>
            <a:spLocks noGrp="1"/>
          </p:cNvSpPr>
          <p:nvPr>
            <p:ph type="body" sz="quarter" idx="12"/>
          </p:nvPr>
        </p:nvSpPr>
        <p:spPr>
          <a:xfrm>
            <a:off x="6299887" y="2947459"/>
            <a:ext cx="5472113" cy="2196041"/>
          </a:xfrm>
        </p:spPr>
        <p:txBody>
          <a:bodyPr/>
          <a:lstStyle/>
          <a:p>
            <a:r>
              <a:rPr lang="en-US" dirty="0"/>
              <a:t>The private organization holed the ambitious values while adopting HR strategies.</a:t>
            </a:r>
          </a:p>
          <a:p>
            <a:r>
              <a:rPr lang="en-US" dirty="0"/>
              <a:t>The objective of the organization is drive by personal interest and revolves around the private interest.</a:t>
            </a:r>
          </a:p>
          <a:p>
            <a:r>
              <a:rPr lang="en-US" dirty="0"/>
              <a:t>The organization takes shares partial accountability of its actions and results.</a:t>
            </a:r>
          </a:p>
          <a:p>
            <a:r>
              <a:rPr lang="en-US" dirty="0"/>
              <a:t>Their response to crisis is prolonged and individualistic </a:t>
            </a:r>
            <a:r>
              <a:rPr lang="en-US" u="sng" dirty="0"/>
              <a:t>(</a:t>
            </a:r>
            <a:r>
              <a:rPr lang="en-IN" dirty="0"/>
              <a:t>Tyson, 2014</a:t>
            </a:r>
            <a:r>
              <a:rPr lang="en-IN" u="sng" dirty="0"/>
              <a:t>)</a:t>
            </a:r>
            <a:r>
              <a:rPr lang="en-US" dirty="0"/>
              <a:t>.</a:t>
            </a:r>
          </a:p>
        </p:txBody>
      </p:sp>
      <p:sp>
        <p:nvSpPr>
          <p:cNvPr id="8" name="Slide Number Placeholder 7">
            <a:extLst>
              <a:ext uri="{FF2B5EF4-FFF2-40B4-BE49-F238E27FC236}">
                <a16:creationId xmlns:a16="http://schemas.microsoft.com/office/drawing/2014/main" id="{E6AC9832-FB01-464A-9824-61887B77997E}"/>
              </a:ext>
            </a:extLst>
          </p:cNvPr>
          <p:cNvSpPr>
            <a:spLocks noGrp="1"/>
          </p:cNvSpPr>
          <p:nvPr>
            <p:ph type="sldNum" sz="quarter" idx="33"/>
          </p:nvPr>
        </p:nvSpPr>
        <p:spPr>
          <a:xfrm>
            <a:off x="11760000" y="6371351"/>
            <a:ext cx="432000" cy="432000"/>
          </a:xfrm>
          <a:solidFill>
            <a:schemeClr val="tx1">
              <a:lumMod val="95000"/>
              <a:lumOff val="5000"/>
            </a:schemeClr>
          </a:solidFill>
        </p:spPr>
        <p:txBody>
          <a:bodyPr/>
          <a:lstStyle/>
          <a:p>
            <a:fld id="{19B51A1E-902D-48AF-9020-955120F399B6}" type="slidenum">
              <a:rPr lang="en-US" smtClean="0"/>
              <a:pPr/>
              <a:t>12</a:t>
            </a:fld>
            <a:endParaRPr lang="en-US" dirty="0"/>
          </a:p>
        </p:txBody>
      </p:sp>
    </p:spTree>
    <p:extLst>
      <p:ext uri="{BB962C8B-B14F-4D97-AF65-F5344CB8AC3E}">
        <p14:creationId xmlns:p14="http://schemas.microsoft.com/office/powerpoint/2010/main" val="2676599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D355C61F-C8F1-4977-8E1F-F16C0D9EA88C}"/>
              </a:ext>
            </a:extLst>
          </p:cNvPr>
          <p:cNvSpPr>
            <a:spLocks noGrp="1"/>
          </p:cNvSpPr>
          <p:nvPr>
            <p:ph sz="half" idx="1"/>
          </p:nvPr>
        </p:nvSpPr>
        <p:spPr>
          <a:xfrm>
            <a:off x="343510" y="1798531"/>
            <a:ext cx="5472000" cy="2999426"/>
          </a:xfrm>
        </p:spPr>
        <p:txBody>
          <a:bodyPr/>
          <a:lstStyle/>
          <a:p>
            <a:r>
              <a:rPr lang="en-US" dirty="0"/>
              <a:t>The HR strategies has a huge impact on deciding the competitive level of the organization.</a:t>
            </a:r>
          </a:p>
          <a:p>
            <a:r>
              <a:rPr lang="en-US" dirty="0"/>
              <a:t>The product and services of the company reflect the skill and hard work done on them for their development.</a:t>
            </a:r>
          </a:p>
          <a:p>
            <a:r>
              <a:rPr lang="en-US" dirty="0"/>
              <a:t>The HR strategies are reflected towards the final reputation of the companies.</a:t>
            </a:r>
          </a:p>
          <a:p>
            <a:r>
              <a:rPr lang="en-US" dirty="0"/>
              <a:t>This is due to the fact that the employees of an organization are considered their main brand ambassadors (</a:t>
            </a:r>
            <a:r>
              <a:rPr lang="en-IN" dirty="0"/>
              <a:t>Mohanty, et al., 2019)</a:t>
            </a:r>
            <a:r>
              <a:rPr lang="en-US" dirty="0"/>
              <a:t>. </a:t>
            </a:r>
          </a:p>
        </p:txBody>
      </p:sp>
      <p:pic>
        <p:nvPicPr>
          <p:cNvPr id="9" name="Picture Placeholder 8" descr="Handing touching mobile phone">
            <a:extLst>
              <a:ext uri="{FF2B5EF4-FFF2-40B4-BE49-F238E27FC236}">
                <a16:creationId xmlns:a16="http://schemas.microsoft.com/office/drawing/2014/main" id="{A9A75888-22E3-1D43-9112-DA02186070B5}"/>
              </a:ext>
            </a:extLst>
          </p:cNvPr>
          <p:cNvPicPr>
            <a:picLocks noGrp="1" noChangeAspect="1"/>
          </p:cNvPicPr>
          <p:nvPr>
            <p:ph type="pic" sz="quarter" idx="14"/>
          </p:nvPr>
        </p:nvPicPr>
        <p:blipFill>
          <a:blip r:embed="rId3" cstate="screen">
            <a:extLst>
              <a:ext uri="{28A0092B-C50C-407E-A947-70E740481C1C}">
                <a14:useLocalDpi xmlns:a14="http://schemas.microsoft.com/office/drawing/2010/main"/>
              </a:ext>
            </a:extLst>
          </a:blip>
          <a:srcRect/>
          <a:stretch>
            <a:fillRect/>
          </a:stretch>
        </p:blipFill>
        <p:spPr/>
      </p:pic>
      <p:sp>
        <p:nvSpPr>
          <p:cNvPr id="20" name="Rectangle 19">
            <a:extLst>
              <a:ext uri="{FF2B5EF4-FFF2-40B4-BE49-F238E27FC236}">
                <a16:creationId xmlns:a16="http://schemas.microsoft.com/office/drawing/2014/main" id="{EFA08948-2B6F-46B1-9D2D-8D7B2B3FBD56}"/>
              </a:ext>
              <a:ext uri="{C183D7F6-B498-43B3-948B-1728B52AA6E4}">
                <adec:decorative xmlns:adec="http://schemas.microsoft.com/office/drawing/2017/decorative" val="1"/>
              </a:ext>
            </a:extLst>
          </p:cNvPr>
          <p:cNvSpPr/>
          <p:nvPr/>
        </p:nvSpPr>
        <p:spPr>
          <a:xfrm>
            <a:off x="9348588" y="3688075"/>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dirty="0"/>
          </a:p>
        </p:txBody>
      </p:sp>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p:txBody>
          <a:bodyPr/>
          <a:lstStyle/>
          <a:p>
            <a:r>
              <a:rPr lang="en-US" dirty="0"/>
              <a:t>Conclusion</a:t>
            </a:r>
          </a:p>
        </p:txBody>
      </p:sp>
      <p:sp>
        <p:nvSpPr>
          <p:cNvPr id="3" name="Text Placeholder 2">
            <a:extLst>
              <a:ext uri="{FF2B5EF4-FFF2-40B4-BE49-F238E27FC236}">
                <a16:creationId xmlns:a16="http://schemas.microsoft.com/office/drawing/2014/main" id="{611DC577-0A95-47D0-95D9-5F8DA763D46B}"/>
              </a:ext>
            </a:extLst>
          </p:cNvPr>
          <p:cNvSpPr>
            <a:spLocks noGrp="1"/>
          </p:cNvSpPr>
          <p:nvPr>
            <p:ph type="body" sz="quarter" idx="32"/>
          </p:nvPr>
        </p:nvSpPr>
        <p:spPr/>
        <p:txBody>
          <a:bodyPr/>
          <a:lstStyle/>
          <a:p>
            <a:r>
              <a:rPr lang="en-US" dirty="0"/>
              <a:t>HR strategies impacting the competitiveness</a:t>
            </a:r>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33"/>
          </p:nvPr>
        </p:nvSpPr>
        <p:spPr>
          <a:solidFill>
            <a:schemeClr val="tx1">
              <a:lumMod val="95000"/>
              <a:lumOff val="5000"/>
            </a:schemeClr>
          </a:solidFill>
        </p:spPr>
        <p:txBody>
          <a:bodyPr/>
          <a:lstStyle/>
          <a:p>
            <a:fld id="{19B51A1E-902D-48AF-9020-955120F399B6}" type="slidenum">
              <a:rPr lang="en-US" smtClean="0"/>
              <a:pPr/>
              <a:t>13</a:t>
            </a:fld>
            <a:endParaRPr lang="en-US" dirty="0"/>
          </a:p>
        </p:txBody>
      </p:sp>
    </p:spTree>
    <p:extLst>
      <p:ext uri="{BB962C8B-B14F-4D97-AF65-F5344CB8AC3E}">
        <p14:creationId xmlns:p14="http://schemas.microsoft.com/office/powerpoint/2010/main" val="30205177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89B985EC-0A3C-4331-BC26-E96F9B11F352}"/>
              </a:ext>
            </a:extLst>
          </p:cNvPr>
          <p:cNvSpPr>
            <a:spLocks noGrp="1"/>
          </p:cNvSpPr>
          <p:nvPr>
            <p:ph type="title"/>
          </p:nvPr>
        </p:nvSpPr>
        <p:spPr/>
        <p:txBody>
          <a:bodyPr/>
          <a:lstStyle/>
          <a:p>
            <a:r>
              <a:rPr lang="en-US" dirty="0"/>
              <a:t>Reference</a:t>
            </a:r>
            <a:endParaRPr lang="en-IN" dirty="0"/>
          </a:p>
        </p:txBody>
      </p:sp>
      <p:sp>
        <p:nvSpPr>
          <p:cNvPr id="12" name="Content Placeholder 11">
            <a:extLst>
              <a:ext uri="{FF2B5EF4-FFF2-40B4-BE49-F238E27FC236}">
                <a16:creationId xmlns:a16="http://schemas.microsoft.com/office/drawing/2014/main" id="{69B7AC14-9A06-42FA-ADC6-0327B7E4E619}"/>
              </a:ext>
            </a:extLst>
          </p:cNvPr>
          <p:cNvSpPr>
            <a:spLocks noGrp="1"/>
          </p:cNvSpPr>
          <p:nvPr>
            <p:ph idx="1"/>
          </p:nvPr>
        </p:nvSpPr>
        <p:spPr/>
        <p:txBody>
          <a:bodyPr/>
          <a:lstStyle/>
          <a:p>
            <a:r>
              <a:rPr lang="en-IN" dirty="0"/>
              <a:t>Bakker, A.B. and Leiter, M., 2017. Strategic and proactive approaches to work engagement. </a:t>
            </a:r>
            <a:r>
              <a:rPr lang="en-IN" i="1" dirty="0"/>
              <a:t>Organizational Dynamics</a:t>
            </a:r>
            <a:r>
              <a:rPr lang="en-IN" dirty="0"/>
              <a:t>, </a:t>
            </a:r>
            <a:r>
              <a:rPr lang="en-IN" i="1" dirty="0"/>
              <a:t>46</a:t>
            </a:r>
            <a:r>
              <a:rPr lang="en-IN" dirty="0"/>
              <a:t>(2), pp.67-75. </a:t>
            </a:r>
            <a:r>
              <a:rPr lang="en-IN" u="sng" dirty="0">
                <a:hlinkClick r:id="rId3"/>
              </a:rPr>
              <a:t>https://tinyurl.com/nx9s37dd</a:t>
            </a:r>
            <a:r>
              <a:rPr lang="en-IN" u="sng" dirty="0"/>
              <a:t> </a:t>
            </a:r>
          </a:p>
          <a:p>
            <a:r>
              <a:rPr lang="en-IN" dirty="0" err="1"/>
              <a:t>Blom</a:t>
            </a:r>
            <a:r>
              <a:rPr lang="en-IN" dirty="0"/>
              <a:t>, R., </a:t>
            </a:r>
            <a:r>
              <a:rPr lang="en-IN" dirty="0" err="1"/>
              <a:t>Kruyen</a:t>
            </a:r>
            <a:r>
              <a:rPr lang="en-IN" dirty="0"/>
              <a:t>, P.M., Van der Heijden, B.I. and Van </a:t>
            </a:r>
            <a:r>
              <a:rPr lang="en-IN" dirty="0" err="1"/>
              <a:t>Thiel</a:t>
            </a:r>
            <a:r>
              <a:rPr lang="en-IN" dirty="0"/>
              <a:t>, S., 2020. One HRM fits all? A meta-analysis of the effects of HRM practices in the public, </a:t>
            </a:r>
            <a:r>
              <a:rPr lang="en-IN" dirty="0" err="1"/>
              <a:t>semipublic</a:t>
            </a:r>
            <a:r>
              <a:rPr lang="en-IN" dirty="0"/>
              <a:t>, and private sector. </a:t>
            </a:r>
            <a:r>
              <a:rPr lang="en-IN" i="1" dirty="0"/>
              <a:t>Review of Public Personnel Administration</a:t>
            </a:r>
            <a:r>
              <a:rPr lang="en-IN" dirty="0"/>
              <a:t>, </a:t>
            </a:r>
            <a:r>
              <a:rPr lang="en-IN" i="1" dirty="0"/>
              <a:t>40</a:t>
            </a:r>
            <a:r>
              <a:rPr lang="en-IN" dirty="0"/>
              <a:t>(1), pp.3-35. </a:t>
            </a:r>
            <a:r>
              <a:rPr lang="en-IN" u="sng" dirty="0">
                <a:hlinkClick r:id="rId4"/>
              </a:rPr>
              <a:t>https://tinyurl.com/2zj4pukd</a:t>
            </a:r>
            <a:r>
              <a:rPr lang="en-IN" u="sng" dirty="0"/>
              <a:t> </a:t>
            </a:r>
            <a:endParaRPr lang="en-IN" dirty="0"/>
          </a:p>
          <a:p>
            <a:r>
              <a:rPr lang="en-IN" dirty="0"/>
              <a:t>World Health Organization, 2016. Global strategy on human resources for health: workforce 2030. </a:t>
            </a:r>
            <a:r>
              <a:rPr lang="en-IN" u="sng" dirty="0">
                <a:hlinkClick r:id="rId5"/>
              </a:rPr>
              <a:t>https://tinyurl.com/4hb45bf2</a:t>
            </a:r>
            <a:r>
              <a:rPr lang="en-IN" u="sng" dirty="0"/>
              <a:t> </a:t>
            </a:r>
          </a:p>
          <a:p>
            <a:r>
              <a:rPr lang="en-IN" dirty="0"/>
              <a:t>Mohanty, P.C., Dash, M., Dash, M. and Das, S., 2019. A study on factors influencing training effectiveness. </a:t>
            </a:r>
            <a:r>
              <a:rPr lang="en-IN" i="1" dirty="0" err="1"/>
              <a:t>Revista</a:t>
            </a:r>
            <a:r>
              <a:rPr lang="en-IN" i="1" dirty="0"/>
              <a:t> </a:t>
            </a:r>
            <a:r>
              <a:rPr lang="en-IN" i="1" dirty="0" err="1"/>
              <a:t>Espacios</a:t>
            </a:r>
            <a:r>
              <a:rPr lang="en-IN" dirty="0"/>
              <a:t>, </a:t>
            </a:r>
            <a:r>
              <a:rPr lang="en-IN" i="1" dirty="0"/>
              <a:t>40</a:t>
            </a:r>
            <a:r>
              <a:rPr lang="en-IN" dirty="0"/>
              <a:t>, pp.7-15. </a:t>
            </a:r>
            <a:r>
              <a:rPr lang="en-IN" u="sng" dirty="0">
                <a:hlinkClick r:id="rId6"/>
              </a:rPr>
              <a:t>https://tinyurl.com/yckx4cpf</a:t>
            </a:r>
            <a:r>
              <a:rPr lang="en-IN" u="sng" dirty="0"/>
              <a:t> </a:t>
            </a:r>
            <a:endParaRPr lang="en-IN" dirty="0"/>
          </a:p>
          <a:p>
            <a:r>
              <a:rPr lang="en-IN" dirty="0" err="1"/>
              <a:t>Pucik</a:t>
            </a:r>
            <a:r>
              <a:rPr lang="en-IN" dirty="0"/>
              <a:t>, V., Evans, P., Bjorkman, I. and </a:t>
            </a:r>
            <a:r>
              <a:rPr lang="en-IN" dirty="0" err="1"/>
              <a:t>Jhaveri</a:t>
            </a:r>
            <a:r>
              <a:rPr lang="en-IN" dirty="0"/>
              <a:t>, K., 2016. </a:t>
            </a:r>
            <a:r>
              <a:rPr lang="en-IN" i="1" dirty="0"/>
              <a:t>The global challenge: International human resource management</a:t>
            </a:r>
            <a:r>
              <a:rPr lang="en-IN" dirty="0"/>
              <a:t>. SAGE Publications. </a:t>
            </a:r>
            <a:r>
              <a:rPr lang="en-IN" u="sng" dirty="0">
                <a:hlinkClick r:id="rId7"/>
              </a:rPr>
              <a:t>https://tinyurl.com/3bv3w6uh</a:t>
            </a:r>
            <a:r>
              <a:rPr lang="en-IN" u="sng" dirty="0"/>
              <a:t> </a:t>
            </a:r>
          </a:p>
          <a:p>
            <a:r>
              <a:rPr lang="en-IN" dirty="0"/>
              <a:t>Stewart, G.L. and Brown, K.G., 2019. </a:t>
            </a:r>
            <a:r>
              <a:rPr lang="en-IN" i="1" dirty="0"/>
              <a:t>Human resource management</a:t>
            </a:r>
            <a:r>
              <a:rPr lang="en-IN" dirty="0"/>
              <a:t>. John Wiley &amp; Sons. </a:t>
            </a:r>
            <a:r>
              <a:rPr lang="en-US" u="sng" dirty="0">
                <a:hlinkClick r:id="rId8"/>
              </a:rPr>
              <a:t>https://tinyurl.com/mts3kten</a:t>
            </a:r>
            <a:r>
              <a:rPr lang="en-US" u="sng" dirty="0"/>
              <a:t> </a:t>
            </a:r>
          </a:p>
          <a:p>
            <a:r>
              <a:rPr lang="en-IN" dirty="0"/>
              <a:t>Tyson, S., 2014. </a:t>
            </a:r>
            <a:r>
              <a:rPr lang="en-IN" i="1" dirty="0"/>
              <a:t>Essentials of human resource management</a:t>
            </a:r>
            <a:r>
              <a:rPr lang="en-IN" dirty="0"/>
              <a:t>. Routledge. </a:t>
            </a:r>
            <a:r>
              <a:rPr lang="en-IN" u="sng" dirty="0">
                <a:hlinkClick r:id="rId9"/>
              </a:rPr>
              <a:t>https://tinyurl.com/3wcfbwsr</a:t>
            </a:r>
            <a:r>
              <a:rPr lang="en-IN" u="sng" dirty="0"/>
              <a:t> </a:t>
            </a:r>
          </a:p>
          <a:p>
            <a:r>
              <a:rPr lang="en-IN" dirty="0"/>
              <a:t>UNILEVER., 2023. About Unilever. [Online].  Available at: </a:t>
            </a:r>
            <a:r>
              <a:rPr lang="en-IN" dirty="0">
                <a:hlinkClick r:id="rId10"/>
              </a:rPr>
              <a:t>https://www.unilever.com/</a:t>
            </a:r>
            <a:r>
              <a:rPr lang="en-IN" dirty="0"/>
              <a:t> [Accessed on 9</a:t>
            </a:r>
            <a:r>
              <a:rPr lang="en-IN" baseline="30000" dirty="0"/>
              <a:t>th</a:t>
            </a:r>
            <a:r>
              <a:rPr lang="en-IN" dirty="0"/>
              <a:t> July, 2023]. </a:t>
            </a:r>
          </a:p>
          <a:p>
            <a:r>
              <a:rPr lang="en-IN" dirty="0"/>
              <a:t>Unilever., 2023. Strategy and goals of Unilever. [Online]. Available at: </a:t>
            </a:r>
            <a:r>
              <a:rPr lang="en-IN" dirty="0">
                <a:hlinkClick r:id="rId11"/>
              </a:rPr>
              <a:t>https://www.unilever.com/planet-and-society/future-of-work/strategy-and-goals/</a:t>
            </a:r>
            <a:r>
              <a:rPr lang="en-IN" dirty="0"/>
              <a:t> [Accessed on 9</a:t>
            </a:r>
            <a:r>
              <a:rPr lang="en-IN" baseline="30000" dirty="0"/>
              <a:t>th</a:t>
            </a:r>
            <a:r>
              <a:rPr lang="en-IN" dirty="0"/>
              <a:t> July, 2023]. </a:t>
            </a:r>
          </a:p>
          <a:p>
            <a:r>
              <a:rPr lang="en-IN" dirty="0" err="1"/>
              <a:t>Virginatlantic</a:t>
            </a:r>
            <a:r>
              <a:rPr lang="en-IN" dirty="0"/>
              <a:t>., 2023. </a:t>
            </a:r>
            <a:r>
              <a:rPr lang="en-IN" dirty="0" err="1"/>
              <a:t>Virginatlantic</a:t>
            </a:r>
            <a:r>
              <a:rPr lang="en-IN" dirty="0"/>
              <a:t> story. [Online]. Available at: </a:t>
            </a:r>
            <a:r>
              <a:rPr lang="en-IN" dirty="0">
                <a:hlinkClick r:id="rId12"/>
              </a:rPr>
              <a:t>https://www.virginatlanticcargo.com/gb/en/about-us/our-story.html</a:t>
            </a:r>
            <a:r>
              <a:rPr lang="en-IN" dirty="0"/>
              <a:t> [Accessed on 9</a:t>
            </a:r>
            <a:r>
              <a:rPr lang="en-IN" baseline="30000" dirty="0"/>
              <a:t>th</a:t>
            </a:r>
            <a:r>
              <a:rPr lang="en-IN" dirty="0"/>
              <a:t> July, 2023]. </a:t>
            </a:r>
          </a:p>
          <a:p>
            <a:endParaRPr lang="en-IN" u="sng" dirty="0"/>
          </a:p>
        </p:txBody>
      </p:sp>
      <p:sp>
        <p:nvSpPr>
          <p:cNvPr id="8" name="Slide Number Placeholder 7">
            <a:extLst>
              <a:ext uri="{FF2B5EF4-FFF2-40B4-BE49-F238E27FC236}">
                <a16:creationId xmlns:a16="http://schemas.microsoft.com/office/drawing/2014/main" id="{36AC6CC3-517D-48A4-A41D-2AD8B5A957A5}"/>
              </a:ext>
            </a:extLst>
          </p:cNvPr>
          <p:cNvSpPr>
            <a:spLocks noGrp="1"/>
          </p:cNvSpPr>
          <p:nvPr>
            <p:ph type="sldNum" sz="quarter" idx="33"/>
          </p:nvPr>
        </p:nvSpPr>
        <p:spPr/>
        <p:txBody>
          <a:bodyPr/>
          <a:lstStyle/>
          <a:p>
            <a:fld id="{19B51A1E-902D-48AF-9020-955120F399B6}" type="slidenum">
              <a:rPr lang="en-US" noProof="0" smtClean="0"/>
              <a:pPr/>
              <a:t>14</a:t>
            </a:fld>
            <a:endParaRPr lang="en-US" noProof="0" dirty="0"/>
          </a:p>
        </p:txBody>
      </p:sp>
    </p:spTree>
    <p:extLst>
      <p:ext uri="{BB962C8B-B14F-4D97-AF65-F5344CB8AC3E}">
        <p14:creationId xmlns:p14="http://schemas.microsoft.com/office/powerpoint/2010/main" val="1065592474"/>
      </p:ext>
    </p:extLst>
  </p:cSld>
  <p:clrMapOvr>
    <a:masterClrMapping/>
  </p:clrMapOvr>
</p:sld>
</file>

<file path=ppt/theme/theme1.xml><?xml version="1.0" encoding="utf-8"?>
<a:theme xmlns:a="http://schemas.openxmlformats.org/drawingml/2006/main" name="Office Theme">
  <a:themeElements>
    <a:clrScheme name="Custom 129">
      <a:dk1>
        <a:sysClr val="windowText" lastClr="000000"/>
      </a:dk1>
      <a:lt1>
        <a:srgbClr val="FFFFFF"/>
      </a:lt1>
      <a:dk2>
        <a:srgbClr val="3F3F3F"/>
      </a:dk2>
      <a:lt2>
        <a:srgbClr val="F2F2F2"/>
      </a:lt2>
      <a:accent1>
        <a:srgbClr val="25C6E3"/>
      </a:accent1>
      <a:accent2>
        <a:srgbClr val="E80554"/>
      </a:accent2>
      <a:accent3>
        <a:srgbClr val="A9E26F"/>
      </a:accent3>
      <a:accent4>
        <a:srgbClr val="EAD000"/>
      </a:accent4>
      <a:accent5>
        <a:srgbClr val="1A0F49"/>
      </a:accent5>
      <a:accent6>
        <a:srgbClr val="FF4A01"/>
      </a:accent6>
      <a:hlink>
        <a:srgbClr val="25C6E3"/>
      </a:hlink>
      <a:folHlink>
        <a:srgbClr val="25C6E3"/>
      </a:folHlink>
    </a:clrScheme>
    <a:fontScheme name="Custom 149">
      <a:majorFont>
        <a:latin typeface="Corbel"/>
        <a:ea typeface=""/>
        <a:cs typeface=""/>
      </a:majorFont>
      <a:minorFont>
        <a:latin typeface="Candar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F16411250_Bright business presentation_AAS_v3" id="{57D58BC9-3F05-45D4-81CD-7BA898B4CAAD}" vid="{0F92AA19-00D6-4C71-B13F-219D7994A0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Bright business presentation</Template>
  <TotalTime>0</TotalTime>
  <Words>1920</Words>
  <Application>Microsoft Office PowerPoint</Application>
  <PresentationFormat>Widescreen</PresentationFormat>
  <Paragraphs>153</Paragraphs>
  <Slides>14</Slides>
  <Notes>14</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HR Strategies</vt:lpstr>
      <vt:lpstr>Introduction</vt:lpstr>
      <vt:lpstr>Unilever</vt:lpstr>
      <vt:lpstr>Description</vt:lpstr>
      <vt:lpstr>Competitive advantage</vt:lpstr>
      <vt:lpstr>Virgin Atlantic</vt:lpstr>
      <vt:lpstr>Description</vt:lpstr>
      <vt:lpstr>Competitive advantage</vt:lpstr>
      <vt:lpstr>Proactive and strategic approaches to work engagement</vt:lpstr>
      <vt:lpstr>Meta analysis of effect of HRM practices  </vt:lpstr>
      <vt:lpstr>Global strategy on human resources</vt:lpstr>
      <vt:lpstr>Competitive advantage</vt:lpstr>
      <vt:lpstr>Conclusion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HR Strategies</dc:title>
  <dc:creator/>
  <cp:lastModifiedBy>vrushik patel</cp:lastModifiedBy>
  <cp:revision>2</cp:revision>
  <dcterms:created xsi:type="dcterms:W3CDTF">2023-06-27T05:22:55Z</dcterms:created>
  <dcterms:modified xsi:type="dcterms:W3CDTF">2023-07-10T07:05:31Z</dcterms:modified>
</cp:coreProperties>
</file>