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770" r:id="rId1"/>
  </p:sldMasterIdLst>
  <p:sldIdLst>
    <p:sldId id="256" r:id="rId2"/>
    <p:sldId id="267" r:id="rId3"/>
    <p:sldId id="262" r:id="rId4"/>
    <p:sldId id="258" r:id="rId5"/>
    <p:sldId id="264" r:id="rId6"/>
    <p:sldId id="265" r:id="rId7"/>
    <p:sldId id="260" r:id="rId8"/>
    <p:sldId id="266" r:id="rId9"/>
    <p:sldId id="257" r:id="rId10"/>
    <p:sldId id="261" r:id="rId11"/>
  </p:sldIdLst>
  <p:sldSz cx="12192000" cy="6858000"/>
  <p:notesSz cx="6858000" cy="9144000"/>
  <p:defaultTextStyle>
    <a:defPPr>
      <a:defRPr lang="sq-A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28F423-337C-6F1E-95FA-C2CB1DC0BF14}" v="2100" dt="2020-01-16T23:25:41.096"/>
    <p1510:client id="{48BC8A17-6133-0B00-E40D-FD542797E7EA}" v="684" dt="2020-01-15T19:39:59.549"/>
    <p1510:client id="{504974DB-FE33-63DD-75DA-EDAC07E3D406}" v="261" dt="2020-01-16T17:40:40.545"/>
    <p1510:client id="{75678417-5D8F-D42A-04A1-06A27522E432}" v="108" dt="2020-01-18T06:48:32.114"/>
    <p1510:client id="{AE0D2F14-7F46-74D8-2AB6-9F3ADBC74EEE}" v="19" dt="2020-01-18T17:28:39.660"/>
    <p1510:client id="{D14CC151-7B0A-2274-DA51-095FC5859DA0}" v="1584" dt="2020-01-16T00:44:38.3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6430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59502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06283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318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65600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22052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66455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1/18/2020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45811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82295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61220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04326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  <a:p>
            <a:pPr lvl="5"/>
            <a:r>
              <a:rPr lang="en-US"/>
              <a:t>Six</a:t>
            </a:r>
          </a:p>
          <a:p>
            <a:pPr lvl="6"/>
            <a:r>
              <a:rPr lang="en-US"/>
              <a:t>Seve</a:t>
            </a:r>
          </a:p>
          <a:p>
            <a:pPr lvl="7"/>
            <a:r>
              <a:rPr lang="en-US"/>
              <a:t>Eight</a:t>
            </a:r>
          </a:p>
          <a:p>
            <a:pPr lvl="8"/>
            <a:r>
              <a:rPr lang="en-US"/>
              <a:t>nine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8731399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1" r:id="rId1"/>
    <p:sldLayoutId id="2147483772" r:id="rId2"/>
    <p:sldLayoutId id="2147483773" r:id="rId3"/>
    <p:sldLayoutId id="2147483774" r:id="rId4"/>
    <p:sldLayoutId id="2147483775" r:id="rId5"/>
    <p:sldLayoutId id="2147483776" r:id="rId6"/>
    <p:sldLayoutId id="2147483777" r:id="rId7"/>
    <p:sldLayoutId id="2147483778" r:id="rId8"/>
    <p:sldLayoutId id="2147483779" r:id="rId9"/>
    <p:sldLayoutId id="2147483780" r:id="rId10"/>
    <p:sldLayoutId id="214748378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eforum.org/agenda/2014/08/asking-help-makes-stronger-leader/" TargetMode="External"/><Relationship Id="rId3" Type="http://schemas.openxmlformats.org/officeDocument/2006/relationships/hyperlink" Target="https://andersoncollege.com/essential-communication-skills-early-childhood-assistants/" TargetMode="External"/><Relationship Id="rId7" Type="http://schemas.openxmlformats.org/officeDocument/2006/relationships/hyperlink" Target="https://www.childcomwales.org.uk/wp-content/uploads/2016/04/ccfw_rights_poster_wel.pdf" TargetMode="External"/><Relationship Id="rId2" Type="http://schemas.openxmlformats.org/officeDocument/2006/relationships/hyperlink" Target="http://www.unlockingbritainspotential.co.uk/download/index.php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dc.gov/ncbddd/childdevelopment/screening-hcp.html" TargetMode="External"/><Relationship Id="rId5" Type="http://schemas.openxmlformats.org/officeDocument/2006/relationships/hyperlink" Target="https://www.businessphrases.net/willingness-to-learn/" TargetMode="External"/><Relationship Id="rId4" Type="http://schemas.openxmlformats.org/officeDocument/2006/relationships/hyperlink" Target="http://www.topuniversities.com/blog/importance-learning-learn" TargetMode="External"/><Relationship Id="rId9" Type="http://schemas.openxmlformats.org/officeDocument/2006/relationships/hyperlink" Target="https://www.careerswales.com/cy/offer-ac-adnoddau/dewis-da-y-gymraeg-yn-y-gweithle/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hemployment.org.uk/young-professional-training/teamwork-skills-young-professional/" TargetMode="External"/><Relationship Id="rId3" Type="http://schemas.openxmlformats.org/officeDocument/2006/relationships/hyperlink" Target="https://gov.wales/sites/default/files/publications/2019-04/delivering-the-active-offer-information-pack-health_0.pdf" TargetMode="External"/><Relationship Id="rId7" Type="http://schemas.openxmlformats.org/officeDocument/2006/relationships/hyperlink" Target="https://www.skillsyouneed.com/general/employability-skills.html" TargetMode="External"/><Relationship Id="rId2" Type="http://schemas.openxmlformats.org/officeDocument/2006/relationships/hyperlink" Target="https://gov.wales/sites/default/files/publications/2018-03/succesful-futures-a-summary-of-professor-graham-donaldsons-report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wales.nhs.uk/sitesplus/documents/862/Att.3-%20confidentiality%20policy.pdf" TargetMode="External"/><Relationship Id="rId5" Type="http://schemas.openxmlformats.org/officeDocument/2006/relationships/hyperlink" Target="https://www.teambonding.com/how-to-communicate-effectively/" TargetMode="External"/><Relationship Id="rId4" Type="http://schemas.openxmlformats.org/officeDocument/2006/relationships/hyperlink" Target="https://lmihumber.co.uk/skills-for-employmen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D58EE62-711B-4B69-AB72-8BA2A9149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FDD826E6-F9D7-42A9-879A-8132878B8CA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119" r="-2" b="4940"/>
          <a:stretch/>
        </p:blipFill>
        <p:spPr>
          <a:xfrm>
            <a:off x="-10" y="10"/>
            <a:ext cx="7554140" cy="4266944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2772FBDF-FDA4-4E18-B1BD-DF0D9E54C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4267831"/>
            <a:ext cx="7552502" cy="2590169"/>
          </a:xfrm>
          <a:prstGeom prst="rect">
            <a:avLst/>
          </a:prstGeom>
          <a:solidFill>
            <a:schemeClr val="accent1"/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eitl 1"/>
          <p:cNvSpPr>
            <a:spLocks noGrp="1"/>
          </p:cNvSpPr>
          <p:nvPr>
            <p:ph type="ctrTitle"/>
          </p:nvPr>
        </p:nvSpPr>
        <p:spPr>
          <a:xfrm>
            <a:off x="450345" y="4571122"/>
            <a:ext cx="6591957" cy="1037907"/>
          </a:xfrm>
        </p:spPr>
        <p:txBody>
          <a:bodyPr vert="horz" lIns="91440" tIns="45720" rIns="91440" bIns="45720" rtlCol="0" anchor="b">
            <a:noAutofit/>
          </a:bodyPr>
          <a:lstStyle/>
          <a:p>
            <a:pPr>
              <a:lnSpc>
                <a:spcPct val="90000"/>
              </a:lnSpc>
            </a:pPr>
            <a:r>
              <a:rPr lang="sq-AL" sz="3200" b="1" cap="all" err="1">
                <a:solidFill>
                  <a:srgbClr val="FFFFFF"/>
                </a:solidFill>
                <a:latin typeface="Arial"/>
                <a:ea typeface="+mj-lt"/>
                <a:cs typeface="+mj-lt"/>
              </a:rPr>
              <a:t>Gweithiwr</a:t>
            </a:r>
            <a:r>
              <a:rPr lang="sq-AL" sz="3200" b="1" cap="all" dirty="0">
                <a:solidFill>
                  <a:srgbClr val="FFFFFF"/>
                </a:solidFill>
                <a:latin typeface="Arial"/>
                <a:ea typeface="+mj-lt"/>
                <a:cs typeface="+mj-lt"/>
              </a:rPr>
              <a:t> </a:t>
            </a:r>
            <a:r>
              <a:rPr lang="sq-AL" sz="3200" b="1" cap="all" err="1">
                <a:solidFill>
                  <a:srgbClr val="FFFFFF"/>
                </a:solidFill>
                <a:latin typeface="Arial"/>
                <a:ea typeface="+mj-lt"/>
                <a:cs typeface="+mj-lt"/>
              </a:rPr>
              <a:t>Cymorth</a:t>
            </a:r>
            <a:r>
              <a:rPr lang="sq-AL" sz="3200" b="1" cap="all" dirty="0">
                <a:solidFill>
                  <a:srgbClr val="FFFFFF"/>
                </a:solidFill>
                <a:latin typeface="Arial"/>
                <a:ea typeface="+mj-lt"/>
                <a:cs typeface="+mj-lt"/>
              </a:rPr>
              <a:t> </a:t>
            </a:r>
            <a:r>
              <a:rPr lang="sq-AL" sz="3200" b="1" cap="all" err="1">
                <a:solidFill>
                  <a:srgbClr val="FFFFFF"/>
                </a:solidFill>
                <a:latin typeface="Arial"/>
                <a:ea typeface="+mj-lt"/>
                <a:cs typeface="+mj-lt"/>
              </a:rPr>
              <a:t>gofal</a:t>
            </a:r>
            <a:r>
              <a:rPr lang="sq-AL" sz="3200" b="1" cap="all" dirty="0">
                <a:solidFill>
                  <a:srgbClr val="FFFFFF"/>
                </a:solidFill>
                <a:latin typeface="Arial"/>
                <a:ea typeface="+mj-lt"/>
                <a:cs typeface="+mj-lt"/>
              </a:rPr>
              <a:t> </a:t>
            </a:r>
            <a:r>
              <a:rPr lang="sq-AL" sz="3200" b="1" cap="all">
                <a:solidFill>
                  <a:srgbClr val="FFFFFF"/>
                </a:solidFill>
                <a:latin typeface="Arial"/>
                <a:ea typeface="+mj-lt"/>
                <a:cs typeface="+mj-lt"/>
              </a:rPr>
              <a:t>a </a:t>
            </a:r>
            <a:r>
              <a:rPr lang="sq-AL" sz="3200" b="1" cap="all" err="1">
                <a:solidFill>
                  <a:srgbClr val="FFFFFF"/>
                </a:solidFill>
                <a:latin typeface="Arial"/>
                <a:ea typeface="+mj-lt"/>
                <a:cs typeface="+mj-lt"/>
              </a:rPr>
              <a:t>iechyd</a:t>
            </a:r>
            <a:r>
              <a:rPr lang="sq-AL" sz="3200" b="1" cap="all" dirty="0">
                <a:solidFill>
                  <a:srgbClr val="FFFFFF"/>
                </a:solidFill>
                <a:latin typeface="Arial"/>
                <a:ea typeface="+mj-lt"/>
                <a:cs typeface="+mj-lt"/>
              </a:rPr>
              <a:t> </a:t>
            </a:r>
            <a:r>
              <a:rPr lang="sq-AL" sz="3200" b="1" cap="all">
                <a:solidFill>
                  <a:srgbClr val="FFFFFF"/>
                </a:solidFill>
                <a:latin typeface="Arial"/>
                <a:ea typeface="+mj-lt"/>
                <a:cs typeface="+mj-lt"/>
              </a:rPr>
              <a:t>(</a:t>
            </a:r>
            <a:r>
              <a:rPr lang="sq-AL" sz="3200" b="1" cap="all" err="1">
                <a:solidFill>
                  <a:srgbClr val="FFFFFF"/>
                </a:solidFill>
                <a:latin typeface="Arial"/>
                <a:ea typeface="+mj-lt"/>
                <a:cs typeface="+mj-lt"/>
              </a:rPr>
              <a:t>pediatreg</a:t>
            </a:r>
            <a:r>
              <a:rPr lang="sq-AL" sz="3200" b="1" cap="all">
                <a:solidFill>
                  <a:srgbClr val="FFFFFF"/>
                </a:solidFill>
                <a:latin typeface="Arial"/>
                <a:ea typeface="+mj-lt"/>
                <a:cs typeface="+mj-lt"/>
              </a:rPr>
              <a:t>)</a:t>
            </a:r>
            <a:endParaRPr lang="en-US" sz="3200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3" name="Isdeitl 2"/>
          <p:cNvSpPr>
            <a:spLocks noGrp="1"/>
          </p:cNvSpPr>
          <p:nvPr>
            <p:ph type="subTitle" idx="1"/>
          </p:nvPr>
        </p:nvSpPr>
        <p:spPr>
          <a:xfrm>
            <a:off x="450345" y="5603909"/>
            <a:ext cx="6591957" cy="525793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sq-AL" sz="2400" b="1" err="1">
                <a:solidFill>
                  <a:srgbClr val="EBEBEB"/>
                </a:solidFill>
                <a:latin typeface="Arial"/>
                <a:cs typeface="Arial"/>
              </a:rPr>
              <a:t>Gan</a:t>
            </a:r>
            <a:r>
              <a:rPr lang="sq-AL" sz="2400" b="1" dirty="0">
                <a:solidFill>
                  <a:srgbClr val="EBEBEB"/>
                </a:solidFill>
                <a:latin typeface="Arial"/>
                <a:cs typeface="Arial"/>
              </a:rPr>
              <a:t> </a:t>
            </a:r>
            <a:r>
              <a:rPr lang="sq-AL" sz="2400" b="1" err="1">
                <a:solidFill>
                  <a:srgbClr val="EBEBEB"/>
                </a:solidFill>
                <a:latin typeface="Arial"/>
                <a:cs typeface="Arial"/>
              </a:rPr>
              <a:t>Wenan</a:t>
            </a:r>
            <a:r>
              <a:rPr lang="sq-AL" sz="2400" b="1" dirty="0">
                <a:solidFill>
                  <a:srgbClr val="EBEBEB"/>
                </a:solidFill>
                <a:latin typeface="Arial"/>
                <a:cs typeface="Arial"/>
              </a:rPr>
              <a:t> </a:t>
            </a:r>
            <a:r>
              <a:rPr lang="sq-AL" sz="2400" b="1" err="1">
                <a:solidFill>
                  <a:srgbClr val="EBEBEB"/>
                </a:solidFill>
                <a:latin typeface="Arial"/>
                <a:cs typeface="Arial"/>
              </a:rPr>
              <a:t>Rees</a:t>
            </a:r>
            <a:endParaRPr lang="en-US" sz="2400"/>
          </a:p>
          <a:p>
            <a:pPr algn="ctr">
              <a:lnSpc>
                <a:spcPct val="90000"/>
              </a:lnSpc>
            </a:pPr>
            <a:r>
              <a:rPr lang="sq-AL" sz="2400" b="1">
                <a:solidFill>
                  <a:srgbClr val="EBEBEB"/>
                </a:solidFill>
                <a:latin typeface="Arial"/>
                <a:cs typeface="Arial"/>
              </a:rPr>
              <a:t>1805379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19A3BB8-2318-47B0-AF9E-2E418FA405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39" y="4220158"/>
            <a:ext cx="7554921" cy="9144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870AEC5-6C94-4E81-9D3C-EB73CE134DE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324" r="29956"/>
          <a:stretch/>
        </p:blipFill>
        <p:spPr>
          <a:xfrm>
            <a:off x="7554150" y="10"/>
            <a:ext cx="4637861" cy="6857990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27C7EF06-04D8-4D07-AA7E-252F86758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11429" y="-460"/>
            <a:ext cx="91440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58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B0D4E3-604B-4B22-AB5D-49EB10114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>
                <a:solidFill>
                  <a:srgbClr val="FFFFFF"/>
                </a:solidFill>
                <a:latin typeface="Arial"/>
                <a:cs typeface="Arial"/>
              </a:rPr>
              <a:t>Cynnwys</a:t>
            </a:r>
            <a:endParaRPr lang="en-US" sz="540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E661D03-4DD4-45E7-A047-ED722E826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2180496"/>
            <a:ext cx="5404639" cy="4045683"/>
          </a:xfrm>
          <a:prstGeom prst="rect">
            <a:avLst/>
          </a:prstGeom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78AA0743-504D-4B3F-B2D1-939050149D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7225" y="3314932"/>
            <a:ext cx="4962525" cy="174146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15E1484-78F4-456C-B751-8E8FEFA9F989}"/>
              </a:ext>
            </a:extLst>
          </p:cNvPr>
          <p:cNvSpPr txBox="1"/>
          <p:nvPr/>
        </p:nvSpPr>
        <p:spPr>
          <a:xfrm>
            <a:off x="6335805" y="2180496"/>
            <a:ext cx="5275001" cy="4045683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2000">
                <a:solidFill>
                  <a:schemeClr val="tx2"/>
                </a:solidFill>
                <a:latin typeface="Arial"/>
                <a:cs typeface="Arial"/>
              </a:rPr>
              <a:t>Profiad​</a:t>
            </a:r>
            <a:endParaRPr lang="en-US" sz="2000" dirty="0">
              <a:solidFill>
                <a:schemeClr val="tx2"/>
              </a:solidFill>
              <a:latin typeface="Arial"/>
              <a:cs typeface="Arial"/>
            </a:endParaRPr>
          </a:p>
          <a:p>
            <a:pPr algn="ctr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endParaRPr lang="en-US" sz="2000" dirty="0">
              <a:solidFill>
                <a:schemeClr val="tx2"/>
              </a:solidFill>
              <a:latin typeface="Arial"/>
              <a:cs typeface="Arial"/>
            </a:endParaRPr>
          </a:p>
          <a:p>
            <a:pPr algn="ctr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2000">
                <a:solidFill>
                  <a:schemeClr val="tx2"/>
                </a:solidFill>
                <a:latin typeface="Arial"/>
                <a:cs typeface="Arial"/>
              </a:rPr>
              <a:t>Sgiliau Cyfathrebu​</a:t>
            </a:r>
            <a:endParaRPr lang="en-US" sz="2000" dirty="0">
              <a:solidFill>
                <a:schemeClr val="tx2"/>
              </a:solidFill>
              <a:latin typeface="Arial"/>
              <a:cs typeface="Arial"/>
            </a:endParaRPr>
          </a:p>
          <a:p>
            <a:pPr algn="ctr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endParaRPr lang="en-US" sz="2000" dirty="0">
              <a:solidFill>
                <a:schemeClr val="tx2"/>
              </a:solidFill>
              <a:latin typeface="Arial"/>
              <a:cs typeface="Arial"/>
            </a:endParaRPr>
          </a:p>
          <a:p>
            <a:pPr algn="ctr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2000">
                <a:solidFill>
                  <a:schemeClr val="tx2"/>
                </a:solidFill>
                <a:latin typeface="Arial"/>
                <a:cs typeface="Arial"/>
              </a:rPr>
              <a:t>Dibynadwyedd​</a:t>
            </a:r>
            <a:endParaRPr lang="en-US" sz="2000" dirty="0">
              <a:solidFill>
                <a:schemeClr val="tx2"/>
              </a:solidFill>
              <a:latin typeface="Arial"/>
              <a:cs typeface="Arial"/>
            </a:endParaRPr>
          </a:p>
          <a:p>
            <a:pPr algn="ctr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endParaRPr lang="en-US" sz="2000" dirty="0">
              <a:solidFill>
                <a:schemeClr val="tx2"/>
              </a:solidFill>
              <a:latin typeface="Arial"/>
              <a:cs typeface="Arial"/>
            </a:endParaRPr>
          </a:p>
          <a:p>
            <a:pPr algn="ctr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2000">
                <a:solidFill>
                  <a:schemeClr val="tx2"/>
                </a:solidFill>
                <a:latin typeface="Arial"/>
                <a:cs typeface="Arial"/>
              </a:rPr>
              <a:t>Parodrwydd I ddysgu​</a:t>
            </a:r>
            <a:endParaRPr lang="en-US" sz="2000" dirty="0">
              <a:solidFill>
                <a:schemeClr val="tx2"/>
              </a:solidFill>
              <a:latin typeface="Arial"/>
              <a:cs typeface="Arial"/>
            </a:endParaRPr>
          </a:p>
          <a:p>
            <a:pPr algn="ctr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endParaRPr lang="en-US" sz="2000" dirty="0">
              <a:solidFill>
                <a:schemeClr val="tx2"/>
              </a:solidFill>
              <a:latin typeface="Arial"/>
              <a:cs typeface="Arial"/>
            </a:endParaRPr>
          </a:p>
          <a:p>
            <a:pPr algn="ctr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2000">
                <a:solidFill>
                  <a:schemeClr val="tx2"/>
                </a:solidFill>
                <a:latin typeface="Arial"/>
                <a:cs typeface="Arial"/>
              </a:rPr>
              <a:t>Diweddglo​</a:t>
            </a:r>
            <a:endParaRPr lang="en-US" sz="2000" dirty="0">
              <a:solidFill>
                <a:schemeClr val="tx2"/>
              </a:solidFill>
              <a:latin typeface="Arial"/>
              <a:cs typeface="Arial"/>
            </a:endParaRPr>
          </a:p>
          <a:p>
            <a:pPr algn="ctr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endParaRPr lang="en-US" sz="2000" dirty="0">
              <a:solidFill>
                <a:schemeClr val="tx2"/>
              </a:solidFill>
              <a:latin typeface="Arial"/>
              <a:cs typeface="Arial"/>
            </a:endParaRPr>
          </a:p>
          <a:p>
            <a:pPr algn="ctr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</a:pPr>
            <a:r>
              <a:rPr lang="en-US" sz="2000">
                <a:solidFill>
                  <a:schemeClr val="tx2"/>
                </a:solidFill>
                <a:latin typeface="Arial"/>
                <a:cs typeface="Arial"/>
              </a:rPr>
              <a:t>Rhestr Cyfeirnodi​</a:t>
            </a:r>
          </a:p>
        </p:txBody>
      </p:sp>
    </p:spTree>
    <p:extLst>
      <p:ext uri="{BB962C8B-B14F-4D97-AF65-F5344CB8AC3E}">
        <p14:creationId xmlns:p14="http://schemas.microsoft.com/office/powerpoint/2010/main" val="3427539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CB746-7F80-4BAF-B601-A9890225B1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 err="1">
                <a:latin typeface="Arial"/>
                <a:cs typeface="Arial"/>
              </a:rPr>
              <a:t>Profiad</a:t>
            </a:r>
            <a:endParaRPr lang="en-US" sz="5400">
              <a:latin typeface="Arial"/>
              <a:cs typeface="Arial"/>
            </a:endParaRP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A61DC68B-3E89-4B92-9CE9-62CA5D315B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9306" y="3685465"/>
            <a:ext cx="5259237" cy="277948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14785FC-D359-4628-A578-7DF7CEBC9AD2}"/>
              </a:ext>
            </a:extLst>
          </p:cNvPr>
          <p:cNvSpPr txBox="1"/>
          <p:nvPr/>
        </p:nvSpPr>
        <p:spPr>
          <a:xfrm>
            <a:off x="2840966" y="2078967"/>
            <a:ext cx="676885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>
                <a:latin typeface="Arial"/>
                <a:cs typeface="Arial"/>
              </a:rPr>
              <a:t>Gweithio mewn ysgol gynradd</a:t>
            </a:r>
            <a:endParaRPr lang="en-US" sz="3600" dirty="0"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421C1F-EDE4-4F22-AC3C-BD0481DE3532}"/>
              </a:ext>
            </a:extLst>
          </p:cNvPr>
          <p:cNvSpPr txBox="1"/>
          <p:nvPr/>
        </p:nvSpPr>
        <p:spPr>
          <a:xfrm>
            <a:off x="6003087" y="2969464"/>
            <a:ext cx="356270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latin typeface="Arial"/>
                <a:cs typeface="Arial"/>
              </a:rPr>
              <a:t>Gweithio fel rhan o dim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8971A92-60B2-4D38-A8B3-9D35556FA18B}"/>
              </a:ext>
            </a:extLst>
          </p:cNvPr>
          <p:cNvSpPr txBox="1"/>
          <p:nvPr/>
        </p:nvSpPr>
        <p:spPr>
          <a:xfrm>
            <a:off x="5786528" y="5211433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>
                <a:latin typeface="Arial"/>
                <a:cs typeface="Arial"/>
              </a:rPr>
              <a:t>Cyfathrebu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8E63186-0A2B-41D6-A54D-A57762412C3F}"/>
              </a:ext>
            </a:extLst>
          </p:cNvPr>
          <p:cNvSpPr txBox="1"/>
          <p:nvPr/>
        </p:nvSpPr>
        <p:spPr>
          <a:xfrm>
            <a:off x="8919893" y="4836723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>
                <a:latin typeface="Arial"/>
                <a:cs typeface="Arial"/>
              </a:rPr>
              <a:t>Dysgu</a:t>
            </a:r>
            <a:endParaRPr lang="en-US" sz="2400" dirty="0">
              <a:latin typeface="Arial"/>
              <a:cs typeface="Arial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ECA8A91-5B0D-4D26-A037-9579483E76F8}"/>
              </a:ext>
            </a:extLst>
          </p:cNvPr>
          <p:cNvSpPr txBox="1"/>
          <p:nvPr/>
        </p:nvSpPr>
        <p:spPr>
          <a:xfrm>
            <a:off x="8674579" y="3800655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latin typeface="Arial"/>
                <a:cs typeface="Arial"/>
              </a:rPr>
              <a:t>Datrys problemau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21EF087-4EA5-4494-B36D-A99352C75187}"/>
              </a:ext>
            </a:extLst>
          </p:cNvPr>
          <p:cNvSpPr txBox="1"/>
          <p:nvPr/>
        </p:nvSpPr>
        <p:spPr>
          <a:xfrm>
            <a:off x="5208737" y="3641605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>
                <a:latin typeface="Arial"/>
                <a:cs typeface="Arial"/>
              </a:rPr>
              <a:t>Cydweithio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4D6FC27-2870-423B-AD50-D605FD53844F}"/>
              </a:ext>
            </a:extLst>
          </p:cNvPr>
          <p:cNvSpPr txBox="1"/>
          <p:nvPr/>
        </p:nvSpPr>
        <p:spPr>
          <a:xfrm>
            <a:off x="6271763" y="5941084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>
                <a:latin typeface="Arial"/>
                <a:cs typeface="Arial"/>
              </a:rPr>
              <a:t>Hyblygrwydd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9F82A5C-8A78-4A49-B7E7-B1825792C481}"/>
              </a:ext>
            </a:extLst>
          </p:cNvPr>
          <p:cNvSpPr txBox="1"/>
          <p:nvPr/>
        </p:nvSpPr>
        <p:spPr>
          <a:xfrm>
            <a:off x="8916299" y="5940185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>
                <a:latin typeface="Arial"/>
                <a:cs typeface="Arial"/>
              </a:rPr>
              <a:t>Ymrwymiad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3566B25-9AD7-4707-93AB-64B39F86E6D4}"/>
              </a:ext>
            </a:extLst>
          </p:cNvPr>
          <p:cNvSpPr txBox="1"/>
          <p:nvPr/>
        </p:nvSpPr>
        <p:spPr>
          <a:xfrm>
            <a:off x="5752381" y="4372155"/>
            <a:ext cx="379274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latin typeface="Arial"/>
                <a:cs typeface="Arial"/>
              </a:rPr>
              <a:t>Meddwl yn greadigol</a:t>
            </a:r>
          </a:p>
        </p:txBody>
      </p:sp>
    </p:spTree>
    <p:extLst>
      <p:ext uri="{BB962C8B-B14F-4D97-AF65-F5344CB8AC3E}">
        <p14:creationId xmlns:p14="http://schemas.microsoft.com/office/powerpoint/2010/main" val="40856621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011FDB-C8EE-4C92-9C69-84DA67116E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>
                <a:latin typeface="Arial"/>
                <a:cs typeface="Arial"/>
              </a:rPr>
              <a:t>Sgiliau cyfathrebu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4BBB0100-8371-42B0-99AA-1FFA36981AE4}"/>
              </a:ext>
            </a:extLst>
          </p:cNvPr>
          <p:cNvSpPr/>
          <p:nvPr/>
        </p:nvSpPr>
        <p:spPr>
          <a:xfrm>
            <a:off x="577971" y="3072442"/>
            <a:ext cx="3867508" cy="290422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6000" err="1">
                <a:latin typeface="Arial"/>
                <a:cs typeface="Arial"/>
              </a:rPr>
              <a:t>Sgiliau</a:t>
            </a:r>
            <a:endParaRPr lang="en-US" sz="6000">
              <a:latin typeface="Arial"/>
              <a:cs typeface="Arial"/>
            </a:endParaRP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3B5427FD-BAC4-406E-808F-61E4EA014711}"/>
              </a:ext>
            </a:extLst>
          </p:cNvPr>
          <p:cNvCxnSpPr/>
          <p:nvPr/>
        </p:nvCxnSpPr>
        <p:spPr>
          <a:xfrm>
            <a:off x="4184890" y="5313512"/>
            <a:ext cx="1187569" cy="61247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F1D27CC2-3FC0-4EC2-87F2-42AB9683387E}"/>
              </a:ext>
            </a:extLst>
          </p:cNvPr>
          <p:cNvCxnSpPr/>
          <p:nvPr/>
        </p:nvCxnSpPr>
        <p:spPr>
          <a:xfrm>
            <a:off x="4399653" y="4866915"/>
            <a:ext cx="1058174" cy="13802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AF654535-B4A7-4E0E-BC10-5E2A26C4D100}"/>
              </a:ext>
            </a:extLst>
          </p:cNvPr>
          <p:cNvCxnSpPr/>
          <p:nvPr/>
        </p:nvCxnSpPr>
        <p:spPr>
          <a:xfrm flipV="1">
            <a:off x="3981810" y="3005586"/>
            <a:ext cx="1173193" cy="63835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B79BEC98-1284-478B-A930-6EF84E9AF902}"/>
              </a:ext>
            </a:extLst>
          </p:cNvPr>
          <p:cNvSpPr txBox="1"/>
          <p:nvPr/>
        </p:nvSpPr>
        <p:spPr>
          <a:xfrm>
            <a:off x="5481906" y="4791794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3200" err="1"/>
              <a:t>Gwrando</a:t>
            </a:r>
            <a:endParaRPr lang="en-US" sz="320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01B3ED6-657E-419E-AD2E-0820499DD608}"/>
              </a:ext>
            </a:extLst>
          </p:cNvPr>
          <p:cNvSpPr txBox="1"/>
          <p:nvPr/>
        </p:nvSpPr>
        <p:spPr>
          <a:xfrm>
            <a:off x="5481008" y="3640707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err="1"/>
              <a:t>Siarad</a:t>
            </a:r>
            <a:endParaRPr lang="en-US" sz="320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0E2E539-5D35-4BEB-A164-F72E296DBE39}"/>
              </a:ext>
            </a:extLst>
          </p:cNvPr>
          <p:cNvSpPr txBox="1"/>
          <p:nvPr/>
        </p:nvSpPr>
        <p:spPr>
          <a:xfrm>
            <a:off x="5480110" y="5796412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3200" err="1"/>
              <a:t>Ysgrifennu</a:t>
            </a:r>
            <a:endParaRPr lang="en-US" sz="3200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34EB9A60-B0A1-48AD-9BD7-53182E18B6A5}"/>
              </a:ext>
            </a:extLst>
          </p:cNvPr>
          <p:cNvCxnSpPr/>
          <p:nvPr/>
        </p:nvCxnSpPr>
        <p:spPr>
          <a:xfrm flipV="1">
            <a:off x="4366403" y="3893390"/>
            <a:ext cx="1086928" cy="53771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EF8EC761-84D7-40AA-8E25-DA90FD4E0A98}"/>
              </a:ext>
            </a:extLst>
          </p:cNvPr>
          <p:cNvSpPr txBox="1"/>
          <p:nvPr/>
        </p:nvSpPr>
        <p:spPr>
          <a:xfrm>
            <a:off x="5478312" y="2645973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err="1"/>
              <a:t>Darllen</a:t>
            </a:r>
            <a:endParaRPr lang="en-US" sz="240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F7ABD36-2C73-409E-AFB5-73A935937AEE}"/>
              </a:ext>
            </a:extLst>
          </p:cNvPr>
          <p:cNvSpPr txBox="1"/>
          <p:nvPr/>
        </p:nvSpPr>
        <p:spPr>
          <a:xfrm>
            <a:off x="7763415" y="2587565"/>
            <a:ext cx="4339086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latin typeface="Arial"/>
                <a:ea typeface="+mn-lt"/>
                <a:cs typeface="+mn-lt"/>
              </a:rPr>
              <a:t>Capacity to speak intelligibly and with clarity, to write and read well, and, just as important, to be a good listener (Last, 2007)</a:t>
            </a:r>
            <a:r>
              <a:rPr lang="en-US">
                <a:ea typeface="+mn-lt"/>
                <a:cs typeface="+mn-lt"/>
              </a:rPr>
              <a:t>.</a:t>
            </a:r>
            <a:endParaRPr lang="en-US"/>
          </a:p>
        </p:txBody>
      </p:sp>
      <p:pic>
        <p:nvPicPr>
          <p:cNvPr id="4" name="Picture 13">
            <a:extLst>
              <a:ext uri="{FF2B5EF4-FFF2-40B4-BE49-F238E27FC236}">
                <a16:creationId xmlns:a16="http://schemas.microsoft.com/office/drawing/2014/main" id="{7F714587-F583-4DC5-BE78-E5CAA95C21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8665" y="4550837"/>
            <a:ext cx="3879010" cy="1954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19963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97056F-4D94-41B4-A506-4B9AD6647A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>
                <a:latin typeface="Arial"/>
                <a:cs typeface="Arial"/>
              </a:rPr>
              <a:t>Sgiliau Cyfathrebu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B82883B-AC9E-487D-B3BC-1152774074B5}"/>
              </a:ext>
            </a:extLst>
          </p:cNvPr>
          <p:cNvSpPr txBox="1"/>
          <p:nvPr/>
        </p:nvSpPr>
        <p:spPr>
          <a:xfrm>
            <a:off x="4508739" y="1992702"/>
            <a:ext cx="3188898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4400" b="1" u="sng">
                <a:latin typeface="Arial"/>
                <a:cs typeface="Arial"/>
              </a:rPr>
              <a:t>Cydweithio</a:t>
            </a:r>
            <a:endParaRPr lang="en-US" sz="4400" b="1" u="sng" dirty="0">
              <a:latin typeface="Arial"/>
              <a:cs typeface="Arial"/>
            </a:endParaRP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D0A00029-4D8B-4307-9ED6-E9458E82E1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513" y="3037037"/>
            <a:ext cx="5658748" cy="345811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B06F2C7-4974-4AEC-B873-3EB4748006E3}"/>
              </a:ext>
            </a:extLst>
          </p:cNvPr>
          <p:cNvSpPr txBox="1"/>
          <p:nvPr/>
        </p:nvSpPr>
        <p:spPr>
          <a:xfrm>
            <a:off x="6146861" y="3156370"/>
            <a:ext cx="5489275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cy-GB" sz="2000" dirty="0">
              <a:latin typeface="Arial"/>
              <a:cs typeface="Arial"/>
            </a:endParaRPr>
          </a:p>
          <a:p>
            <a:endParaRPr lang="cy-GB" sz="2000" dirty="0">
              <a:latin typeface="Arial"/>
              <a:cs typeface="Arial"/>
            </a:endParaRPr>
          </a:p>
          <a:p>
            <a:r>
              <a:rPr lang="cy-GB" sz="2000">
                <a:latin typeface="Arial"/>
                <a:cs typeface="Arial"/>
              </a:rPr>
              <a:t>Mae cyfathrebu yn effeithio ar weithio fel </a:t>
            </a:r>
            <a:r>
              <a:rPr lang="cy-GB" sz="2000">
                <a:latin typeface="Arial"/>
                <a:ea typeface="+mn-lt"/>
                <a:cs typeface="+mn-lt"/>
              </a:rPr>
              <a:t>tîm</a:t>
            </a:r>
            <a:r>
              <a:rPr lang="cy-GB" sz="2000">
                <a:latin typeface="Arial"/>
                <a:cs typeface="Arial"/>
              </a:rPr>
              <a:t> mewn ffordd positif a negyddol. </a:t>
            </a:r>
            <a:r>
              <a:rPr lang="cy-GB" sz="2000" dirty="0">
                <a:latin typeface="Arial"/>
                <a:ea typeface="+mn-lt"/>
                <a:cs typeface="+mn-lt"/>
              </a:rPr>
              <a:t>Mae maint ac ansawdd y cyfathrebu o fewn tîm ac o </a:t>
            </a:r>
            <a:r>
              <a:rPr lang="cy-GB" sz="2000">
                <a:latin typeface="Arial"/>
                <a:ea typeface="+mn-lt"/>
                <a:cs typeface="+mn-lt"/>
              </a:rPr>
              <a:t>arweinyddiaeth yn effeithio arno.</a:t>
            </a:r>
            <a:endParaRPr lang="cy-GB"/>
          </a:p>
          <a:p>
            <a:r>
              <a:rPr lang="cy-GB" sz="2000">
                <a:latin typeface="Arial"/>
              </a:rPr>
              <a:t>(McDuffee, 2019)</a:t>
            </a:r>
            <a:endParaRPr lang="cy-GB" sz="2000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74594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4E4568-4CA3-4A9B-8EC5-EF783E3632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>
                <a:latin typeface="Arial"/>
                <a:cs typeface="Arial"/>
              </a:rPr>
              <a:t>Dibynadwyedd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4FB89F45-106A-4A3F-A131-F6C6CBB690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1902" y="2112214"/>
            <a:ext cx="4944912" cy="384127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BB5717F-237A-4A49-8D00-B0DA9E9C2043}"/>
              </a:ext>
            </a:extLst>
          </p:cNvPr>
          <p:cNvSpPr txBox="1"/>
          <p:nvPr/>
        </p:nvSpPr>
        <p:spPr>
          <a:xfrm>
            <a:off x="2251494" y="2596551"/>
            <a:ext cx="1923691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>
                <a:latin typeface="Arial"/>
                <a:cs typeface="Arial"/>
              </a:rPr>
              <a:t>gonestrwydd</a:t>
            </a:r>
            <a:endParaRPr lang="en-US" sz="2400" dirty="0">
              <a:latin typeface="Arial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A596E1B-75D3-4490-B7FE-046100E78117}"/>
              </a:ext>
            </a:extLst>
          </p:cNvPr>
          <p:cNvSpPr txBox="1"/>
          <p:nvPr/>
        </p:nvSpPr>
        <p:spPr>
          <a:xfrm>
            <a:off x="4680369" y="3429539"/>
            <a:ext cx="1219200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>
                <a:latin typeface="Arial"/>
                <a:cs typeface="Arial"/>
              </a:rPr>
              <a:t>trefnus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E4FC7C9-56D4-4672-A25C-CDDA541589B3}"/>
              </a:ext>
            </a:extLst>
          </p:cNvPr>
          <p:cNvSpPr txBox="1"/>
          <p:nvPr/>
        </p:nvSpPr>
        <p:spPr>
          <a:xfrm>
            <a:off x="438150" y="5628377"/>
            <a:ext cx="2024333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latin typeface="Arial"/>
                <a:cs typeface="Arial"/>
              </a:rPr>
              <a:t>Rheoli amser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F89191B-6E2F-4A8D-8105-C7016DC030A1}"/>
              </a:ext>
            </a:extLst>
          </p:cNvPr>
          <p:cNvSpPr txBox="1"/>
          <p:nvPr/>
        </p:nvSpPr>
        <p:spPr>
          <a:xfrm>
            <a:off x="5095516" y="5268043"/>
            <a:ext cx="2786332" cy="1200329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>
                <a:latin typeface="Arial"/>
                <a:cs typeface="Arial"/>
              </a:rPr>
              <a:t>Cymryd cyfrifoldeb am eich gweithredoedd</a:t>
            </a: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BC5C8C1-354C-4A77-871B-C6A2E79E6AF4}"/>
              </a:ext>
            </a:extLst>
          </p:cNvPr>
          <p:cNvSpPr txBox="1"/>
          <p:nvPr/>
        </p:nvSpPr>
        <p:spPr>
          <a:xfrm>
            <a:off x="781410" y="3656881"/>
            <a:ext cx="1549880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>
                <a:latin typeface="Arial"/>
                <a:cs typeface="Arial"/>
              </a:rPr>
              <a:t>Uniondeb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A60E163-B116-4409-9FE4-B35F523FA9BD}"/>
              </a:ext>
            </a:extLst>
          </p:cNvPr>
          <p:cNvSpPr txBox="1"/>
          <p:nvPr/>
        </p:nvSpPr>
        <p:spPr>
          <a:xfrm>
            <a:off x="2577682" y="4317341"/>
            <a:ext cx="1823050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>
                <a:latin typeface="Arial"/>
                <a:cs typeface="Arial"/>
              </a:rPr>
              <a:t>cydwybodol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8FAA0CB-49EF-45CB-851B-C53910D84DDD}"/>
              </a:ext>
            </a:extLst>
          </p:cNvPr>
          <p:cNvSpPr txBox="1"/>
          <p:nvPr/>
        </p:nvSpPr>
        <p:spPr>
          <a:xfrm>
            <a:off x="3180631" y="5265348"/>
            <a:ext cx="1593012" cy="46166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>
                <a:latin typeface="Arial"/>
                <a:cs typeface="Arial"/>
              </a:rPr>
              <a:t>ymddiried</a:t>
            </a:r>
          </a:p>
        </p:txBody>
      </p:sp>
    </p:spTree>
    <p:extLst>
      <p:ext uri="{BB962C8B-B14F-4D97-AF65-F5344CB8AC3E}">
        <p14:creationId xmlns:p14="http://schemas.microsoft.com/office/powerpoint/2010/main" val="2868205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400EC8-D355-42C1-9889-5C9256C3FA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5400">
                <a:latin typeface="Arial"/>
                <a:cs typeface="Arial"/>
              </a:rPr>
              <a:t>Parodrwydd I ddysgu</a:t>
            </a:r>
            <a:endParaRPr lang="en-US" sz="4800"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B21D394-B34F-42A1-B211-D2441895628E}"/>
              </a:ext>
            </a:extLst>
          </p:cNvPr>
          <p:cNvSpPr txBox="1"/>
          <p:nvPr/>
        </p:nvSpPr>
        <p:spPr>
          <a:xfrm>
            <a:off x="2941609" y="4666891"/>
            <a:ext cx="8997351" cy="175432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b="1">
                <a:latin typeface="Arial"/>
                <a:ea typeface="+mn-lt"/>
                <a:cs typeface="+mn-lt"/>
              </a:rPr>
              <a:t>Learning is a lifelong process and the knowledge that you have is never enough. </a:t>
            </a:r>
            <a:endParaRPr lang="en-US"/>
          </a:p>
          <a:p>
            <a:pPr algn="ctr"/>
            <a:r>
              <a:rPr lang="en-GB" b="1">
                <a:latin typeface="Arial"/>
                <a:ea typeface="+mn-lt"/>
                <a:cs typeface="+mn-lt"/>
              </a:rPr>
              <a:t>There is always more to know. The desire to learn is among the best characteristics a person can possess.</a:t>
            </a:r>
          </a:p>
          <a:p>
            <a:pPr algn="ctr"/>
            <a:r>
              <a:rPr lang="en-GB" b="1">
                <a:latin typeface="Arial"/>
                <a:ea typeface="+mn-lt"/>
                <a:cs typeface="+mn-lt"/>
              </a:rPr>
              <a:t>(Business Phrase, 2020).</a:t>
            </a:r>
          </a:p>
          <a:p>
            <a:pPr algn="l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F35BE0F-ED48-4A75-895B-3ED20CB1A437}"/>
              </a:ext>
            </a:extLst>
          </p:cNvPr>
          <p:cNvSpPr txBox="1"/>
          <p:nvPr/>
        </p:nvSpPr>
        <p:spPr>
          <a:xfrm>
            <a:off x="1446363" y="2193985"/>
            <a:ext cx="5115464" cy="120032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 dirty="0">
                <a:latin typeface="Arial"/>
                <a:cs typeface="Arial"/>
              </a:rPr>
              <a:t>Mae parodrwydd I ddysgu yn golygu fod yn agored I syniadau a phrofiadau newydd, ac wastad yn chwilio am </a:t>
            </a:r>
            <a:r>
              <a:rPr lang="en-US" b="1">
                <a:latin typeface="Arial"/>
                <a:cs typeface="Arial"/>
              </a:rPr>
              <a:t>ffyrdd I wella'ch sgiliau a gwybodaeth. (Skillsyouneed, 2020)</a:t>
            </a:r>
            <a:endParaRPr lang="en-US" b="1" dirty="0"/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561AAB2F-2B75-479E-8FC0-9470A03BC5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84853" y="2196860"/>
            <a:ext cx="3533954" cy="1774165"/>
          </a:xfrm>
          <a:prstGeom prst="rect">
            <a:avLst/>
          </a:prstGeom>
        </p:spPr>
      </p:pic>
      <p:pic>
        <p:nvPicPr>
          <p:cNvPr id="10" name="Picture 10">
            <a:extLst>
              <a:ext uri="{FF2B5EF4-FFF2-40B4-BE49-F238E27FC236}">
                <a16:creationId xmlns:a16="http://schemas.microsoft.com/office/drawing/2014/main" id="{4C8AE5D3-A673-4712-85EB-C9C6B249C1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313" y="3660206"/>
            <a:ext cx="2639862" cy="2082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74016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64299C-B336-415A-9F74-DE84071D8E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>
                <a:latin typeface="Arial"/>
                <a:cs typeface="Arial"/>
              </a:rPr>
              <a:t>Diweddglo</a:t>
            </a:r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328BF37-EEA6-441E-B294-1E0279ABB4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947" y="1892514"/>
            <a:ext cx="5302369" cy="504267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977E8DD-3DD4-4ECF-B84F-A7AB9CED67A9}"/>
              </a:ext>
            </a:extLst>
          </p:cNvPr>
          <p:cNvSpPr txBox="1"/>
          <p:nvPr/>
        </p:nvSpPr>
        <p:spPr>
          <a:xfrm>
            <a:off x="4178060" y="6492815"/>
            <a:ext cx="231188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rial"/>
                <a:cs typeface="Arial"/>
              </a:rPr>
              <a:t>(LMIHumber, 2014)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82EAD63-3013-4D4E-9EF0-B390ACAE979F}"/>
              </a:ext>
            </a:extLst>
          </p:cNvPr>
          <p:cNvSpPr txBox="1"/>
          <p:nvPr/>
        </p:nvSpPr>
        <p:spPr>
          <a:xfrm>
            <a:off x="6104627" y="3329796"/>
            <a:ext cx="5791200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cy-GB" sz="3200" b="1">
                <a:latin typeface="Arial"/>
                <a:cs typeface="Arial"/>
              </a:rPr>
              <a:t>Rwy'n disgwyl ymlaen i gael fod yn rhan o'ch </a:t>
            </a:r>
            <a:r>
              <a:rPr lang="cy-GB" sz="3200" b="1">
                <a:latin typeface="Arial"/>
                <a:ea typeface="+mn-lt"/>
                <a:cs typeface="+mn-lt"/>
              </a:rPr>
              <a:t>tîm chi.</a:t>
            </a:r>
            <a:endParaRPr lang="cy-GB" sz="3200" b="1">
              <a:latin typeface="Arial"/>
              <a:cs typeface="Arial"/>
            </a:endParaRPr>
          </a:p>
          <a:p>
            <a:pPr algn="ctr"/>
            <a:r>
              <a:rPr lang="cy-GB" sz="3200" b="1">
                <a:latin typeface="Arial"/>
                <a:cs typeface="Arial"/>
              </a:rPr>
              <a:t>Diolch.</a:t>
            </a:r>
            <a:endParaRPr lang="cy-GB" sz="3200" b="1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2664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CF6E2-B0C4-48F2-86F2-C7C7D4F4EC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000" err="1">
                <a:latin typeface="Arial"/>
                <a:cs typeface="Arial"/>
              </a:rPr>
              <a:t>Rhestr</a:t>
            </a:r>
            <a:r>
              <a:rPr lang="en-US" sz="4000">
                <a:latin typeface="Arial"/>
                <a:cs typeface="Arial"/>
              </a:rPr>
              <a:t> </a:t>
            </a:r>
            <a:r>
              <a:rPr lang="en-US" sz="4000" err="1">
                <a:latin typeface="Arial"/>
                <a:cs typeface="Arial"/>
              </a:rPr>
              <a:t>Cyfeirnodi</a:t>
            </a:r>
            <a:endParaRPr lang="en-US" sz="4000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8A1BFCE-2F92-4D74-A4A0-0E22D743D8DF}"/>
              </a:ext>
            </a:extLst>
          </p:cNvPr>
          <p:cNvSpPr txBox="1"/>
          <p:nvPr/>
        </p:nvSpPr>
        <p:spPr>
          <a:xfrm>
            <a:off x="425570" y="1992702"/>
            <a:ext cx="11038935" cy="60324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dirty="0">
                <a:ea typeface="+mn-lt"/>
                <a:cs typeface="+mn-lt"/>
              </a:rPr>
              <a:t>Adecco. (2012). </a:t>
            </a:r>
            <a:r>
              <a:rPr lang="en-US" sz="1400" i="1" dirty="0">
                <a:ea typeface="+mn-lt"/>
                <a:cs typeface="+mn-lt"/>
              </a:rPr>
              <a:t>Unlocking Britain's potential. </a:t>
            </a:r>
            <a:r>
              <a:rPr lang="en-US" sz="1400" dirty="0" err="1">
                <a:ea typeface="+mn-lt"/>
                <a:cs typeface="+mn-lt"/>
              </a:rPr>
              <a:t>Ar</a:t>
            </a:r>
            <a:r>
              <a:rPr lang="en-US" sz="1400" dirty="0">
                <a:ea typeface="+mn-lt"/>
                <a:cs typeface="+mn-lt"/>
              </a:rPr>
              <a:t> </a:t>
            </a:r>
            <a:r>
              <a:rPr lang="en-US" sz="1400" dirty="0" err="1">
                <a:ea typeface="+mn-lt"/>
                <a:cs typeface="+mn-lt"/>
              </a:rPr>
              <a:t>gael</a:t>
            </a:r>
            <a:r>
              <a:rPr lang="en-US" sz="1400" dirty="0">
                <a:ea typeface="+mn-lt"/>
                <a:cs typeface="+mn-lt"/>
              </a:rPr>
              <a:t>. </a:t>
            </a:r>
            <a:r>
              <a:rPr lang="en-US" sz="1400" u="sng" dirty="0">
                <a:ea typeface="+mn-lt"/>
                <a:cs typeface="+mn-lt"/>
                <a:hlinkClick r:id="rId2"/>
              </a:rPr>
              <a:t>www.unlockingbritainspotential.co.uk/download/index.php</a:t>
            </a:r>
            <a:r>
              <a:rPr lang="en-US" sz="1400" dirty="0">
                <a:ea typeface="+mn-lt"/>
                <a:cs typeface="+mn-lt"/>
              </a:rPr>
              <a:t> (</a:t>
            </a:r>
            <a:r>
              <a:rPr lang="en-US" sz="1400" dirty="0" err="1">
                <a:ea typeface="+mn-lt"/>
                <a:cs typeface="+mn-lt"/>
              </a:rPr>
              <a:t>Darllenwyd</a:t>
            </a:r>
            <a:r>
              <a:rPr lang="en-US" sz="1400" dirty="0">
                <a:ea typeface="+mn-lt"/>
                <a:cs typeface="+mn-lt"/>
              </a:rPr>
              <a:t>: 12eg </a:t>
            </a:r>
            <a:r>
              <a:rPr lang="en-US" sz="1400" dirty="0" err="1">
                <a:ea typeface="+mn-lt"/>
                <a:cs typeface="+mn-lt"/>
              </a:rPr>
              <a:t>Ionawr</a:t>
            </a:r>
            <a:r>
              <a:rPr lang="en-US" sz="1400" dirty="0">
                <a:ea typeface="+mn-lt"/>
                <a:cs typeface="+mn-lt"/>
              </a:rPr>
              <a:t> 2020).    </a:t>
            </a:r>
            <a:endParaRPr lang="en-US"/>
          </a:p>
          <a:p>
            <a:r>
              <a:rPr lang="en-US" sz="1400" dirty="0">
                <a:ea typeface="+mn-lt"/>
                <a:cs typeface="+mn-lt"/>
              </a:rPr>
              <a:t>Anderson College. (2015). </a:t>
            </a:r>
            <a:r>
              <a:rPr lang="en-US" sz="1400" i="1" dirty="0">
                <a:ea typeface="+mn-lt"/>
                <a:cs typeface="+mn-lt"/>
              </a:rPr>
              <a:t>Essential Communication Skills for Early Childhood Assistants. </a:t>
            </a:r>
            <a:r>
              <a:rPr lang="en-US" sz="1400" dirty="0" err="1">
                <a:ea typeface="+mn-lt"/>
                <a:cs typeface="+mn-lt"/>
              </a:rPr>
              <a:t>Ar</a:t>
            </a:r>
            <a:r>
              <a:rPr lang="en-US" sz="1400" dirty="0">
                <a:ea typeface="+mn-lt"/>
                <a:cs typeface="+mn-lt"/>
              </a:rPr>
              <a:t> </a:t>
            </a:r>
            <a:r>
              <a:rPr lang="en-US" sz="1400" dirty="0" err="1">
                <a:ea typeface="+mn-lt"/>
                <a:cs typeface="+mn-lt"/>
              </a:rPr>
              <a:t>gael</a:t>
            </a:r>
            <a:r>
              <a:rPr lang="en-US" sz="1400" dirty="0">
                <a:ea typeface="+mn-lt"/>
                <a:cs typeface="+mn-lt"/>
              </a:rPr>
              <a:t>:</a:t>
            </a:r>
            <a:r>
              <a:rPr lang="en-US" sz="1400" dirty="0">
                <a:ea typeface="+mn-lt"/>
                <a:cs typeface="+mn-lt"/>
                <a:hlinkClick r:id="rId3"/>
              </a:rPr>
              <a:t>https://andersoncollege.com/essential-communication-skills-early-childhood-assistants/</a:t>
            </a:r>
            <a:r>
              <a:rPr lang="en-US" sz="1400" dirty="0">
                <a:ea typeface="+mn-lt"/>
                <a:cs typeface="+mn-lt"/>
              </a:rPr>
              <a:t> (</a:t>
            </a:r>
            <a:r>
              <a:rPr lang="en-US" sz="1400" dirty="0" err="1">
                <a:ea typeface="+mn-lt"/>
                <a:cs typeface="+mn-lt"/>
              </a:rPr>
              <a:t>Darllenwyd</a:t>
            </a:r>
            <a:r>
              <a:rPr lang="en-US" sz="1400" dirty="0">
                <a:ea typeface="+mn-lt"/>
                <a:cs typeface="+mn-lt"/>
              </a:rPr>
              <a:t>: 11eg </a:t>
            </a:r>
            <a:r>
              <a:rPr lang="en-US" sz="1400" dirty="0" err="1">
                <a:ea typeface="+mn-lt"/>
                <a:cs typeface="+mn-lt"/>
              </a:rPr>
              <a:t>Ionawr</a:t>
            </a:r>
            <a:r>
              <a:rPr lang="en-US" sz="1400" dirty="0">
                <a:ea typeface="+mn-lt"/>
                <a:cs typeface="+mn-lt"/>
              </a:rPr>
              <a:t> 2020).    </a:t>
            </a:r>
            <a:endParaRPr lang="en-US"/>
          </a:p>
          <a:p>
            <a:r>
              <a:rPr lang="en-US" sz="1400" dirty="0" err="1">
                <a:ea typeface="+mn-lt"/>
                <a:cs typeface="+mn-lt"/>
              </a:rPr>
              <a:t>Bridgestock</a:t>
            </a:r>
            <a:r>
              <a:rPr lang="en-US" sz="1400" dirty="0">
                <a:ea typeface="+mn-lt"/>
                <a:cs typeface="+mn-lt"/>
              </a:rPr>
              <a:t>, L. (2014) </a:t>
            </a:r>
            <a:r>
              <a:rPr lang="en-US" sz="1400" i="1" dirty="0">
                <a:ea typeface="+mn-lt"/>
                <a:cs typeface="+mn-lt"/>
              </a:rPr>
              <a:t>The importance of learning to learn</a:t>
            </a:r>
            <a:r>
              <a:rPr lang="en-US" sz="1400" dirty="0">
                <a:ea typeface="+mn-lt"/>
                <a:cs typeface="+mn-lt"/>
              </a:rPr>
              <a:t>. </a:t>
            </a:r>
            <a:r>
              <a:rPr lang="en-US" sz="1400" dirty="0" err="1">
                <a:ea typeface="+mn-lt"/>
                <a:cs typeface="+mn-lt"/>
              </a:rPr>
              <a:t>Ar</a:t>
            </a:r>
            <a:r>
              <a:rPr lang="en-US" sz="1400" dirty="0">
                <a:ea typeface="+mn-lt"/>
                <a:cs typeface="+mn-lt"/>
              </a:rPr>
              <a:t> </a:t>
            </a:r>
            <a:r>
              <a:rPr lang="en-US" sz="1400" dirty="0" err="1">
                <a:ea typeface="+mn-lt"/>
                <a:cs typeface="+mn-lt"/>
              </a:rPr>
              <a:t>gael</a:t>
            </a:r>
            <a:r>
              <a:rPr lang="en-US" sz="1400" dirty="0">
                <a:ea typeface="+mn-lt"/>
                <a:cs typeface="+mn-lt"/>
              </a:rPr>
              <a:t>: </a:t>
            </a:r>
            <a:r>
              <a:rPr lang="en-US" sz="1400" dirty="0">
                <a:ea typeface="+mn-lt"/>
                <a:cs typeface="+mn-lt"/>
                <a:hlinkClick r:id="rId4"/>
              </a:rPr>
              <a:t>www.topuniversities.com/blog/importance-learning-learn</a:t>
            </a:r>
            <a:r>
              <a:rPr lang="en-US" sz="1400" dirty="0">
                <a:ea typeface="+mn-lt"/>
                <a:cs typeface="+mn-lt"/>
              </a:rPr>
              <a:t>. (Darllenwyd:12eg </a:t>
            </a:r>
            <a:r>
              <a:rPr lang="en-US" sz="1400" dirty="0" err="1">
                <a:ea typeface="+mn-lt"/>
                <a:cs typeface="+mn-lt"/>
              </a:rPr>
              <a:t>Ionawr</a:t>
            </a:r>
            <a:r>
              <a:rPr lang="en-US" sz="1400" dirty="0">
                <a:ea typeface="+mn-lt"/>
                <a:cs typeface="+mn-lt"/>
              </a:rPr>
              <a:t> 2020).    </a:t>
            </a:r>
            <a:endParaRPr lang="en-US"/>
          </a:p>
          <a:p>
            <a:r>
              <a:rPr lang="en-US" sz="1400" dirty="0">
                <a:ea typeface="+mn-lt"/>
                <a:cs typeface="+mn-lt"/>
              </a:rPr>
              <a:t>Business Phrase. (2020). </a:t>
            </a:r>
            <a:r>
              <a:rPr lang="en-US" sz="1400" i="1" dirty="0">
                <a:ea typeface="+mn-lt"/>
                <a:cs typeface="+mn-lt"/>
              </a:rPr>
              <a:t>Willingness To Learn : Definition &amp; Guide To Improve It</a:t>
            </a:r>
            <a:r>
              <a:rPr lang="en-US" sz="1400" dirty="0">
                <a:ea typeface="+mn-lt"/>
                <a:cs typeface="+mn-lt"/>
              </a:rPr>
              <a:t>. </a:t>
            </a:r>
            <a:r>
              <a:rPr lang="en-US" sz="1400" dirty="0" err="1">
                <a:ea typeface="+mn-lt"/>
                <a:cs typeface="+mn-lt"/>
              </a:rPr>
              <a:t>Ar</a:t>
            </a:r>
            <a:r>
              <a:rPr lang="en-US" sz="1400" dirty="0">
                <a:ea typeface="+mn-lt"/>
                <a:cs typeface="+mn-lt"/>
              </a:rPr>
              <a:t> </a:t>
            </a:r>
            <a:r>
              <a:rPr lang="en-US" sz="1400" dirty="0" err="1">
                <a:ea typeface="+mn-lt"/>
                <a:cs typeface="+mn-lt"/>
              </a:rPr>
              <a:t>gael</a:t>
            </a:r>
            <a:r>
              <a:rPr lang="en-US" sz="1400" dirty="0">
                <a:ea typeface="+mn-lt"/>
                <a:cs typeface="+mn-lt"/>
              </a:rPr>
              <a:t>: </a:t>
            </a:r>
            <a:r>
              <a:rPr lang="en-US" sz="1400" dirty="0">
                <a:ea typeface="+mn-lt"/>
                <a:cs typeface="+mn-lt"/>
                <a:hlinkClick r:id="rId5"/>
              </a:rPr>
              <a:t>https://www.businessphrases.net/willingness-to-learn/</a:t>
            </a:r>
            <a:r>
              <a:rPr lang="en-US" sz="1400" dirty="0">
                <a:ea typeface="+mn-lt"/>
                <a:cs typeface="+mn-lt"/>
              </a:rPr>
              <a:t> (</a:t>
            </a:r>
            <a:r>
              <a:rPr lang="en-US" sz="1400" dirty="0" err="1">
                <a:ea typeface="+mn-lt"/>
                <a:cs typeface="+mn-lt"/>
              </a:rPr>
              <a:t>Darllenwyd</a:t>
            </a:r>
            <a:r>
              <a:rPr lang="en-US" sz="1400" dirty="0">
                <a:ea typeface="+mn-lt"/>
                <a:cs typeface="+mn-lt"/>
              </a:rPr>
              <a:t>: 12eg </a:t>
            </a:r>
            <a:r>
              <a:rPr lang="en-US" sz="1400" dirty="0" err="1">
                <a:ea typeface="+mn-lt"/>
                <a:cs typeface="+mn-lt"/>
              </a:rPr>
              <a:t>Ionawr</a:t>
            </a:r>
            <a:r>
              <a:rPr lang="en-US" sz="1400" dirty="0">
                <a:ea typeface="+mn-lt"/>
                <a:cs typeface="+mn-lt"/>
              </a:rPr>
              <a:t> 2020).    </a:t>
            </a:r>
            <a:endParaRPr lang="en-US"/>
          </a:p>
          <a:p>
            <a:r>
              <a:rPr lang="en-US" sz="1400" dirty="0">
                <a:ea typeface="+mn-lt"/>
                <a:cs typeface="+mn-lt"/>
              </a:rPr>
              <a:t>CDC. (2019) </a:t>
            </a:r>
            <a:r>
              <a:rPr lang="en-US" sz="1400" i="1" dirty="0">
                <a:ea typeface="+mn-lt"/>
                <a:cs typeface="+mn-lt"/>
              </a:rPr>
              <a:t>Developmental Monitoring and Screening for Health Professionals </a:t>
            </a:r>
            <a:r>
              <a:rPr lang="en-US" sz="1400" dirty="0">
                <a:ea typeface="+mn-lt"/>
                <a:cs typeface="+mn-lt"/>
              </a:rPr>
              <a:t>[</a:t>
            </a:r>
            <a:r>
              <a:rPr lang="en-US" sz="1400" dirty="0" err="1">
                <a:ea typeface="+mn-lt"/>
                <a:cs typeface="+mn-lt"/>
              </a:rPr>
              <a:t>llun</a:t>
            </a:r>
            <a:r>
              <a:rPr lang="en-US" sz="1400" dirty="0">
                <a:ea typeface="+mn-lt"/>
                <a:cs typeface="+mn-lt"/>
              </a:rPr>
              <a:t>]. </a:t>
            </a:r>
            <a:r>
              <a:rPr lang="en-US" sz="1400" dirty="0" err="1">
                <a:ea typeface="+mn-lt"/>
                <a:cs typeface="+mn-lt"/>
              </a:rPr>
              <a:t>Ar</a:t>
            </a:r>
            <a:r>
              <a:rPr lang="en-US" sz="1400" dirty="0">
                <a:ea typeface="+mn-lt"/>
                <a:cs typeface="+mn-lt"/>
              </a:rPr>
              <a:t> </a:t>
            </a:r>
            <a:r>
              <a:rPr lang="en-US" sz="1400" dirty="0" err="1">
                <a:ea typeface="+mn-lt"/>
                <a:cs typeface="+mn-lt"/>
              </a:rPr>
              <a:t>gael</a:t>
            </a:r>
            <a:r>
              <a:rPr lang="en-US" sz="1400" dirty="0">
                <a:ea typeface="+mn-lt"/>
                <a:cs typeface="+mn-lt"/>
              </a:rPr>
              <a:t>: </a:t>
            </a:r>
            <a:r>
              <a:rPr lang="en-US" sz="1400" dirty="0">
                <a:ea typeface="+mn-lt"/>
                <a:cs typeface="+mn-lt"/>
                <a:hlinkClick r:id="rId6"/>
              </a:rPr>
              <a:t>https://www.cdc.gov/ncbddd/childdevelopment/screening-hcp.html</a:t>
            </a:r>
            <a:r>
              <a:rPr lang="en-US" sz="1400" dirty="0">
                <a:ea typeface="+mn-lt"/>
                <a:cs typeface="+mn-lt"/>
              </a:rPr>
              <a:t> (</a:t>
            </a:r>
            <a:r>
              <a:rPr lang="en-US" sz="1400" dirty="0" err="1">
                <a:ea typeface="+mn-lt"/>
                <a:cs typeface="+mn-lt"/>
              </a:rPr>
              <a:t>Gwelwyd</a:t>
            </a:r>
            <a:r>
              <a:rPr lang="en-US" sz="1400" dirty="0">
                <a:ea typeface="+mn-lt"/>
                <a:cs typeface="+mn-lt"/>
              </a:rPr>
              <a:t>: 10fed </a:t>
            </a:r>
            <a:r>
              <a:rPr lang="en-US" sz="1400" dirty="0" err="1">
                <a:ea typeface="+mn-lt"/>
                <a:cs typeface="+mn-lt"/>
              </a:rPr>
              <a:t>Ionawr</a:t>
            </a:r>
            <a:r>
              <a:rPr lang="en-US" sz="1400" dirty="0">
                <a:ea typeface="+mn-lt"/>
                <a:cs typeface="+mn-lt"/>
              </a:rPr>
              <a:t> 2020).    </a:t>
            </a:r>
            <a:endParaRPr lang="en-US"/>
          </a:p>
          <a:p>
            <a:r>
              <a:rPr lang="en-US" sz="1400" dirty="0" err="1">
                <a:ea typeface="+mn-lt"/>
                <a:cs typeface="+mn-lt"/>
              </a:rPr>
              <a:t>Comisiynydd</a:t>
            </a:r>
            <a:r>
              <a:rPr lang="en-US" sz="1400" dirty="0">
                <a:ea typeface="+mn-lt"/>
                <a:cs typeface="+mn-lt"/>
              </a:rPr>
              <a:t> Plant Cymru. (2016).  </a:t>
            </a:r>
            <a:r>
              <a:rPr lang="en-US" sz="1400" i="1" dirty="0" err="1">
                <a:ea typeface="+mn-lt"/>
                <a:cs typeface="+mn-lt"/>
              </a:rPr>
              <a:t>Deall</a:t>
            </a:r>
            <a:r>
              <a:rPr lang="en-US" sz="1400" i="1" dirty="0">
                <a:ea typeface="+mn-lt"/>
                <a:cs typeface="+mn-lt"/>
              </a:rPr>
              <a:t> </a:t>
            </a:r>
            <a:r>
              <a:rPr lang="en-US" sz="1400" i="1" dirty="0" err="1">
                <a:ea typeface="+mn-lt"/>
                <a:cs typeface="+mn-lt"/>
              </a:rPr>
              <a:t>eich</a:t>
            </a:r>
            <a:r>
              <a:rPr lang="en-US" sz="1400" i="1" dirty="0">
                <a:ea typeface="+mn-lt"/>
                <a:cs typeface="+mn-lt"/>
              </a:rPr>
              <a:t> </a:t>
            </a:r>
            <a:r>
              <a:rPr lang="en-US" sz="1400" i="1" dirty="0" err="1">
                <a:ea typeface="+mn-lt"/>
                <a:cs typeface="+mn-lt"/>
              </a:rPr>
              <a:t>hawliau</a:t>
            </a:r>
            <a:r>
              <a:rPr lang="en-US" sz="1400" dirty="0">
                <a:ea typeface="+mn-lt"/>
                <a:cs typeface="+mn-lt"/>
              </a:rPr>
              <a:t>.  </a:t>
            </a:r>
            <a:r>
              <a:rPr lang="en-US" sz="1400" dirty="0" err="1">
                <a:ea typeface="+mn-lt"/>
                <a:cs typeface="+mn-lt"/>
              </a:rPr>
              <a:t>Ar</a:t>
            </a:r>
            <a:r>
              <a:rPr lang="en-US" sz="1400" dirty="0">
                <a:ea typeface="+mn-lt"/>
                <a:cs typeface="+mn-lt"/>
              </a:rPr>
              <a:t> </a:t>
            </a:r>
            <a:r>
              <a:rPr lang="en-US" sz="1400" dirty="0" err="1">
                <a:ea typeface="+mn-lt"/>
                <a:cs typeface="+mn-lt"/>
              </a:rPr>
              <a:t>gael</a:t>
            </a:r>
            <a:r>
              <a:rPr lang="en-US" sz="1400" dirty="0">
                <a:ea typeface="+mn-lt"/>
                <a:cs typeface="+mn-lt"/>
              </a:rPr>
              <a:t>: </a:t>
            </a:r>
            <a:r>
              <a:rPr lang="en-US" sz="1400" dirty="0">
                <a:ea typeface="+mn-lt"/>
                <a:cs typeface="+mn-lt"/>
                <a:hlinkClick r:id="rId7"/>
              </a:rPr>
              <a:t>https://www.childcomwales.org.uk/wp-content/uploads/2016/04/ccfw_rights_poster_wel.pdf</a:t>
            </a:r>
            <a:r>
              <a:rPr lang="en-US" sz="1400" dirty="0">
                <a:ea typeface="+mn-lt"/>
                <a:cs typeface="+mn-lt"/>
              </a:rPr>
              <a:t> (</a:t>
            </a:r>
            <a:r>
              <a:rPr lang="en-US" sz="1400" dirty="0" err="1">
                <a:ea typeface="+mn-lt"/>
                <a:cs typeface="+mn-lt"/>
              </a:rPr>
              <a:t>Darllenwyd</a:t>
            </a:r>
            <a:r>
              <a:rPr lang="en-US" sz="1400" dirty="0">
                <a:ea typeface="+mn-lt"/>
                <a:cs typeface="+mn-lt"/>
              </a:rPr>
              <a:t>: 13eg </a:t>
            </a:r>
            <a:r>
              <a:rPr lang="en-US" sz="1400" dirty="0" err="1">
                <a:ea typeface="+mn-lt"/>
                <a:cs typeface="+mn-lt"/>
              </a:rPr>
              <a:t>Ionawr</a:t>
            </a:r>
            <a:r>
              <a:rPr lang="en-US" sz="1400" dirty="0">
                <a:ea typeface="+mn-lt"/>
                <a:cs typeface="+mn-lt"/>
              </a:rPr>
              <a:t> 2020).   </a:t>
            </a:r>
            <a:endParaRPr lang="en-US"/>
          </a:p>
          <a:p>
            <a:r>
              <a:rPr lang="en-US" sz="1400" dirty="0">
                <a:ea typeface="+mn-lt"/>
                <a:cs typeface="+mn-lt"/>
              </a:rPr>
              <a:t>Corcuera, L. (2014). </a:t>
            </a:r>
            <a:r>
              <a:rPr lang="en-US" sz="1400" i="1" dirty="0">
                <a:ea typeface="+mn-lt"/>
                <a:cs typeface="+mn-lt"/>
              </a:rPr>
              <a:t>5 reasons why we should ask for help at work. </a:t>
            </a:r>
            <a:r>
              <a:rPr lang="en-US" sz="1400" dirty="0">
                <a:ea typeface="+mn-lt"/>
                <a:cs typeface="+mn-lt"/>
                <a:hlinkClick r:id="rId8"/>
              </a:rPr>
              <a:t>Ar gael: https://www.weforum.org/agenda/2014/08/asking-help-makes-stronger-leader/</a:t>
            </a:r>
            <a:r>
              <a:rPr lang="en-US" sz="1400" dirty="0">
                <a:ea typeface="+mn-lt"/>
                <a:cs typeface="+mn-lt"/>
              </a:rPr>
              <a:t> (</a:t>
            </a:r>
            <a:r>
              <a:rPr lang="en-US" sz="1400" dirty="0" err="1">
                <a:ea typeface="+mn-lt"/>
                <a:cs typeface="+mn-lt"/>
              </a:rPr>
              <a:t>Darllenwyd</a:t>
            </a:r>
            <a:r>
              <a:rPr lang="en-US" sz="1400" dirty="0">
                <a:ea typeface="+mn-lt"/>
                <a:cs typeface="+mn-lt"/>
              </a:rPr>
              <a:t>: 11eg </a:t>
            </a:r>
            <a:r>
              <a:rPr lang="en-US" sz="1400" dirty="0" err="1">
                <a:ea typeface="+mn-lt"/>
                <a:cs typeface="+mn-lt"/>
              </a:rPr>
              <a:t>Ionawr</a:t>
            </a:r>
            <a:r>
              <a:rPr lang="en-US" sz="1400" dirty="0">
                <a:ea typeface="+mn-lt"/>
                <a:cs typeface="+mn-lt"/>
              </a:rPr>
              <a:t> 2020).    </a:t>
            </a:r>
            <a:endParaRPr lang="en-US"/>
          </a:p>
          <a:p>
            <a:r>
              <a:rPr lang="en-US" sz="1400" dirty="0">
                <a:ea typeface="+mn-lt"/>
                <a:cs typeface="+mn-lt"/>
              </a:rPr>
              <a:t>Dewey, J. (1933). </a:t>
            </a:r>
            <a:r>
              <a:rPr lang="en-US" sz="1400" i="1" dirty="0">
                <a:ea typeface="+mn-lt"/>
                <a:cs typeface="+mn-lt"/>
              </a:rPr>
              <a:t>How we think: A Restatement of the Relation of Reflective Thinking to the Education Process,</a:t>
            </a:r>
            <a:r>
              <a:rPr lang="en-US" sz="1400" dirty="0">
                <a:ea typeface="+mn-lt"/>
                <a:cs typeface="+mn-lt"/>
              </a:rPr>
              <a:t> DC Heath and Company: Lexington MA.    </a:t>
            </a:r>
            <a:endParaRPr lang="en-US"/>
          </a:p>
          <a:p>
            <a:r>
              <a:rPr lang="en-US" sz="1400" dirty="0">
                <a:ea typeface="+mn-lt"/>
                <a:cs typeface="+mn-lt"/>
              </a:rPr>
              <a:t>Driskell, J. (2018). 'Foundations of Teamwork and </a:t>
            </a:r>
            <a:r>
              <a:rPr lang="en-US" sz="1400" dirty="0" err="1">
                <a:ea typeface="+mn-lt"/>
                <a:cs typeface="+mn-lt"/>
              </a:rPr>
              <a:t>Collaberation</a:t>
            </a:r>
            <a:r>
              <a:rPr lang="en-US" sz="1400" dirty="0">
                <a:ea typeface="+mn-lt"/>
                <a:cs typeface="+mn-lt"/>
              </a:rPr>
              <a:t>.'  </a:t>
            </a:r>
            <a:r>
              <a:rPr lang="en-US" sz="1400" i="1" dirty="0">
                <a:ea typeface="+mn-lt"/>
                <a:cs typeface="+mn-lt"/>
              </a:rPr>
              <a:t>The Science of Teamwork</a:t>
            </a:r>
            <a:r>
              <a:rPr lang="en-US" sz="1400" dirty="0">
                <a:ea typeface="+mn-lt"/>
                <a:cs typeface="+mn-lt"/>
              </a:rPr>
              <a:t>. 73 (4) pp. 334-348.    </a:t>
            </a:r>
            <a:endParaRPr lang="en-US"/>
          </a:p>
          <a:p>
            <a:r>
              <a:rPr lang="en-US" sz="1400" dirty="0" err="1">
                <a:ea typeface="+mn-lt"/>
                <a:cs typeface="+mn-lt"/>
              </a:rPr>
              <a:t>Gyrfa</a:t>
            </a:r>
            <a:r>
              <a:rPr lang="en-US" sz="1400" dirty="0">
                <a:ea typeface="+mn-lt"/>
                <a:cs typeface="+mn-lt"/>
              </a:rPr>
              <a:t> Cymru. (2020). </a:t>
            </a:r>
            <a:r>
              <a:rPr lang="en-US" sz="1400" i="1" dirty="0" err="1">
                <a:ea typeface="+mn-lt"/>
                <a:cs typeface="+mn-lt"/>
              </a:rPr>
              <a:t>Dewis</a:t>
            </a:r>
            <a:r>
              <a:rPr lang="en-US" sz="1400" i="1" dirty="0">
                <a:ea typeface="+mn-lt"/>
                <a:cs typeface="+mn-lt"/>
              </a:rPr>
              <a:t> da- Y </a:t>
            </a:r>
            <a:r>
              <a:rPr lang="en-US" sz="1400" i="1" dirty="0" err="1">
                <a:ea typeface="+mn-lt"/>
                <a:cs typeface="+mn-lt"/>
              </a:rPr>
              <a:t>Gymraeg</a:t>
            </a:r>
            <a:r>
              <a:rPr lang="en-US" sz="1400" i="1" dirty="0">
                <a:ea typeface="+mn-lt"/>
                <a:cs typeface="+mn-lt"/>
              </a:rPr>
              <a:t> </a:t>
            </a:r>
            <a:r>
              <a:rPr lang="en-US" sz="1400" i="1" dirty="0" err="1">
                <a:ea typeface="+mn-lt"/>
                <a:cs typeface="+mn-lt"/>
              </a:rPr>
              <a:t>yn</a:t>
            </a:r>
            <a:r>
              <a:rPr lang="en-US" sz="1400" i="1" dirty="0">
                <a:ea typeface="+mn-lt"/>
                <a:cs typeface="+mn-lt"/>
              </a:rPr>
              <a:t> y </a:t>
            </a:r>
            <a:r>
              <a:rPr lang="en-US" sz="1400" i="1" dirty="0" err="1">
                <a:ea typeface="+mn-lt"/>
                <a:cs typeface="+mn-lt"/>
              </a:rPr>
              <a:t>gweithle</a:t>
            </a:r>
            <a:r>
              <a:rPr lang="en-US" sz="1400" dirty="0">
                <a:ea typeface="+mn-lt"/>
                <a:cs typeface="+mn-lt"/>
              </a:rPr>
              <a:t>. </a:t>
            </a:r>
            <a:r>
              <a:rPr lang="en-US" sz="1400" dirty="0" err="1">
                <a:ea typeface="+mn-lt"/>
                <a:cs typeface="+mn-lt"/>
              </a:rPr>
              <a:t>Ar</a:t>
            </a:r>
            <a:r>
              <a:rPr lang="en-US" sz="1400" dirty="0">
                <a:ea typeface="+mn-lt"/>
                <a:cs typeface="+mn-lt"/>
              </a:rPr>
              <a:t> </a:t>
            </a:r>
            <a:r>
              <a:rPr lang="en-US" sz="1400" dirty="0" err="1">
                <a:ea typeface="+mn-lt"/>
                <a:cs typeface="+mn-lt"/>
              </a:rPr>
              <a:t>gael</a:t>
            </a:r>
            <a:r>
              <a:rPr lang="en-US" sz="1400" dirty="0">
                <a:ea typeface="+mn-lt"/>
                <a:cs typeface="+mn-lt"/>
              </a:rPr>
              <a:t>: </a:t>
            </a:r>
            <a:r>
              <a:rPr lang="en-US" sz="1400" dirty="0">
                <a:ea typeface="+mn-lt"/>
                <a:cs typeface="+mn-lt"/>
                <a:hlinkClick r:id="rId9"/>
              </a:rPr>
              <a:t>https://www.careerswales.com/cy/offer-ac-adnoddau/dewis-da-y-gymraeg-yn-y-gweithle/</a:t>
            </a:r>
            <a:r>
              <a:rPr lang="en-US" sz="1400" dirty="0">
                <a:ea typeface="+mn-lt"/>
                <a:cs typeface="+mn-lt"/>
              </a:rPr>
              <a:t> (</a:t>
            </a:r>
            <a:r>
              <a:rPr lang="en-US" sz="1400" dirty="0" err="1">
                <a:ea typeface="+mn-lt"/>
                <a:cs typeface="+mn-lt"/>
              </a:rPr>
              <a:t>Darllenwyd</a:t>
            </a:r>
            <a:r>
              <a:rPr lang="en-US" sz="1400" dirty="0">
                <a:ea typeface="+mn-lt"/>
                <a:cs typeface="+mn-lt"/>
              </a:rPr>
              <a:t>: 13eg </a:t>
            </a:r>
            <a:r>
              <a:rPr lang="en-US" sz="1400" dirty="0" err="1">
                <a:ea typeface="+mn-lt"/>
                <a:cs typeface="+mn-lt"/>
              </a:rPr>
              <a:t>Ionawr</a:t>
            </a:r>
            <a:r>
              <a:rPr lang="en-US" sz="1400" dirty="0">
                <a:ea typeface="+mn-lt"/>
                <a:cs typeface="+mn-lt"/>
              </a:rPr>
              <a:t> 2020).    </a:t>
            </a:r>
            <a:endParaRPr lang="en-US"/>
          </a:p>
          <a:p>
            <a:r>
              <a:rPr lang="en-US" sz="1400" dirty="0">
                <a:ea typeface="+mn-lt"/>
                <a:cs typeface="+mn-lt"/>
              </a:rPr>
              <a:t>Hackman, J. a Morris, C.G. (1978). </a:t>
            </a:r>
            <a:r>
              <a:rPr lang="en-US" sz="1400" i="1" dirty="0">
                <a:ea typeface="+mn-lt"/>
                <a:cs typeface="+mn-lt"/>
              </a:rPr>
              <a:t>Group process and group effectiveness: A </a:t>
            </a:r>
            <a:r>
              <a:rPr lang="en-US" sz="1400" i="1" dirty="0" err="1">
                <a:ea typeface="+mn-lt"/>
                <a:cs typeface="+mn-lt"/>
              </a:rPr>
              <a:t>repappraisa</a:t>
            </a:r>
            <a:r>
              <a:rPr lang="en-US" sz="1400" dirty="0" err="1">
                <a:ea typeface="+mn-lt"/>
                <a:cs typeface="+mn-lt"/>
              </a:rPr>
              <a:t>l</a:t>
            </a:r>
            <a:r>
              <a:rPr lang="en-US" sz="1400" dirty="0">
                <a:ea typeface="+mn-lt"/>
                <a:cs typeface="+mn-lt"/>
              </a:rPr>
              <a:t>. In: Berkowitz L Group processes. New York: Academic Press. </a:t>
            </a:r>
            <a:endParaRPr lang="en-US" dirty="0">
              <a:ea typeface="+mn-lt"/>
              <a:cs typeface="+mn-lt"/>
            </a:endParaRPr>
          </a:p>
          <a:p>
            <a:r>
              <a:rPr lang="en-US" sz="1400" dirty="0" err="1">
                <a:ea typeface="+mn-lt"/>
                <a:cs typeface="+mn-lt"/>
              </a:rPr>
              <a:t>Helyer</a:t>
            </a:r>
            <a:r>
              <a:rPr lang="en-US" sz="1400" dirty="0">
                <a:ea typeface="+mn-lt"/>
                <a:cs typeface="+mn-lt"/>
              </a:rPr>
              <a:t>, R. (2015) 'Learning through reflection.' </a:t>
            </a:r>
            <a:r>
              <a:rPr lang="en-US" sz="1400" i="1" dirty="0">
                <a:ea typeface="+mn-lt"/>
                <a:cs typeface="+mn-lt"/>
              </a:rPr>
              <a:t>The critical role of reflection in work-based learning</a:t>
            </a:r>
            <a:r>
              <a:rPr lang="en-US" sz="1400" dirty="0">
                <a:ea typeface="+mn-lt"/>
                <a:cs typeface="+mn-lt"/>
              </a:rPr>
              <a:t>, 7 (1) pp. 15-27.    </a:t>
            </a:r>
          </a:p>
          <a:p>
            <a:r>
              <a:rPr lang="en-US" sz="1400" dirty="0">
                <a:ea typeface="+mn-lt"/>
                <a:cs typeface="+mn-lt"/>
              </a:rPr>
              <a:t>Holt, S. a Marques, J. (2012). 'Empathy in leadership: Appropriate or misplaced? An empirical study on a topic that is asking for attention.' </a:t>
            </a:r>
            <a:r>
              <a:rPr lang="en-US" sz="1400" i="1" dirty="0">
                <a:ea typeface="+mn-lt"/>
                <a:cs typeface="+mn-lt"/>
              </a:rPr>
              <a:t>Journal of Business ethics. </a:t>
            </a:r>
            <a:r>
              <a:rPr lang="en-US" sz="1400" dirty="0">
                <a:ea typeface="+mn-lt"/>
                <a:cs typeface="+mn-lt"/>
              </a:rPr>
              <a:t>105 pp. 95-105.       </a:t>
            </a:r>
            <a:endParaRPr lang="en-US"/>
          </a:p>
          <a:p>
            <a:endParaRPr lang="en-US" sz="1400" dirty="0">
              <a:latin typeface="Arial"/>
            </a:endParaRPr>
          </a:p>
          <a:p>
            <a:endParaRPr lang="en-US" sz="1200">
              <a:latin typeface="Arial"/>
              <a:cs typeface="Arial"/>
            </a:endParaRPr>
          </a:p>
          <a:p>
            <a:endParaRPr lang="en-US" sz="1200">
              <a:latin typeface="Arial"/>
              <a:cs typeface="Arial"/>
            </a:endParaRPr>
          </a:p>
          <a:p>
            <a:endParaRPr lang="en-US" sz="1200">
              <a:latin typeface="Arial"/>
              <a:cs typeface="Arial"/>
            </a:endParaRPr>
          </a:p>
          <a:p>
            <a:endParaRPr lang="en-US" sz="1200">
              <a:latin typeface="Arial"/>
              <a:cs typeface="Arial"/>
            </a:endParaRPr>
          </a:p>
          <a:p>
            <a:endParaRPr lang="en-US" sz="1200">
              <a:latin typeface="Arial"/>
              <a:cs typeface="Arial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2717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D5A06-E4BF-434C-AEE3-5BB1E0ED4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000" err="1">
                <a:latin typeface="Arial"/>
                <a:cs typeface="Arial"/>
              </a:rPr>
              <a:t>Rhestr</a:t>
            </a:r>
            <a:r>
              <a:rPr lang="en-US" sz="4800">
                <a:latin typeface="Arial"/>
                <a:cs typeface="Arial"/>
              </a:rPr>
              <a:t> </a:t>
            </a:r>
            <a:r>
              <a:rPr lang="en-US" sz="4000" err="1">
                <a:latin typeface="Arial"/>
                <a:cs typeface="Arial"/>
              </a:rPr>
              <a:t>Cyfeirnodi</a:t>
            </a:r>
            <a:endParaRPr lang="en-US" sz="4000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05D3966-0804-418B-BB91-4F831238C643}"/>
              </a:ext>
            </a:extLst>
          </p:cNvPr>
          <p:cNvSpPr txBox="1"/>
          <p:nvPr/>
        </p:nvSpPr>
        <p:spPr>
          <a:xfrm>
            <a:off x="382439" y="1777043"/>
            <a:ext cx="11254595" cy="467820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  <a:p>
            <a:r>
              <a:rPr lang="en-US" sz="1400" dirty="0">
                <a:ea typeface="+mn-lt"/>
                <a:cs typeface="+mn-lt"/>
              </a:rPr>
              <a:t>Kinnick, K. N. and Parton, S. R. (2005) ‘Workplace Communication: What The Apprentice Teaches About Communication Skills’, Business Communication Quarterly, 68(4), pp. 429–456. </a:t>
            </a:r>
            <a:r>
              <a:rPr lang="en-US" sz="1400" dirty="0" err="1">
                <a:ea typeface="+mn-lt"/>
                <a:cs typeface="+mn-lt"/>
              </a:rPr>
              <a:t>doi</a:t>
            </a:r>
            <a:r>
              <a:rPr lang="en-US" sz="1400" dirty="0">
                <a:ea typeface="+mn-lt"/>
                <a:cs typeface="+mn-lt"/>
              </a:rPr>
              <a:t>: 10.1177/1080569905282099.    </a:t>
            </a:r>
            <a:endParaRPr lang="en-US"/>
          </a:p>
          <a:p>
            <a:r>
              <a:rPr lang="en-US" sz="1400" dirty="0">
                <a:ea typeface="+mn-lt"/>
                <a:cs typeface="+mn-lt"/>
              </a:rPr>
              <a:t>Kock, N et al. (2019) Empathetic Leadership: 'How leader emotional support and understanding influences follower performance.' </a:t>
            </a:r>
            <a:r>
              <a:rPr lang="en-US" sz="1400" i="1" dirty="0">
                <a:ea typeface="+mn-lt"/>
                <a:cs typeface="+mn-lt"/>
              </a:rPr>
              <a:t>Journal of leadership and organizational studies. </a:t>
            </a:r>
            <a:r>
              <a:rPr lang="en-US" sz="1400" dirty="0">
                <a:ea typeface="+mn-lt"/>
                <a:cs typeface="+mn-lt"/>
              </a:rPr>
              <a:t>26 (2) pp. 217-236.     </a:t>
            </a:r>
            <a:endParaRPr lang="en-US"/>
          </a:p>
          <a:p>
            <a:r>
              <a:rPr lang="en-US" sz="1400" dirty="0">
                <a:ea typeface="+mn-lt"/>
                <a:cs typeface="+mn-lt"/>
              </a:rPr>
              <a:t>Last, J. (2007). </a:t>
            </a:r>
            <a:r>
              <a:rPr lang="en-US" sz="1400" i="1" dirty="0">
                <a:ea typeface="+mn-lt"/>
                <a:cs typeface="+mn-lt"/>
              </a:rPr>
              <a:t>A Dictionary of Public Health. </a:t>
            </a:r>
            <a:r>
              <a:rPr lang="en-US" sz="1400" dirty="0">
                <a:ea typeface="+mn-lt"/>
                <a:cs typeface="+mn-lt"/>
              </a:rPr>
              <a:t>Oxford University Press.     </a:t>
            </a:r>
            <a:endParaRPr lang="en-US"/>
          </a:p>
          <a:p>
            <a:r>
              <a:rPr lang="en-US" sz="1400" dirty="0" err="1">
                <a:ea typeface="+mn-lt"/>
                <a:cs typeface="+mn-lt"/>
              </a:rPr>
              <a:t>Llywodraeth</a:t>
            </a:r>
            <a:r>
              <a:rPr lang="en-US" sz="1400" dirty="0">
                <a:ea typeface="+mn-lt"/>
                <a:cs typeface="+mn-lt"/>
              </a:rPr>
              <a:t> Cymru. (2018). </a:t>
            </a:r>
            <a:r>
              <a:rPr lang="en-US" sz="1400" i="1" dirty="0">
                <a:ea typeface="+mn-lt"/>
                <a:cs typeface="+mn-lt"/>
              </a:rPr>
              <a:t>Successful Futures</a:t>
            </a:r>
            <a:r>
              <a:rPr lang="en-US" sz="1400" dirty="0">
                <a:ea typeface="+mn-lt"/>
                <a:cs typeface="+mn-lt"/>
              </a:rPr>
              <a:t>. </a:t>
            </a:r>
            <a:r>
              <a:rPr lang="en-US" sz="1400" dirty="0" err="1">
                <a:ea typeface="+mn-lt"/>
                <a:cs typeface="+mn-lt"/>
              </a:rPr>
              <a:t>Ar</a:t>
            </a:r>
            <a:r>
              <a:rPr lang="en-US" sz="1400" dirty="0">
                <a:ea typeface="+mn-lt"/>
                <a:cs typeface="+mn-lt"/>
              </a:rPr>
              <a:t> </a:t>
            </a:r>
            <a:r>
              <a:rPr lang="en-US" sz="1400" dirty="0" err="1">
                <a:ea typeface="+mn-lt"/>
                <a:cs typeface="+mn-lt"/>
              </a:rPr>
              <a:t>gael</a:t>
            </a:r>
            <a:r>
              <a:rPr lang="en-US" sz="1400" dirty="0">
                <a:ea typeface="+mn-lt"/>
                <a:cs typeface="+mn-lt"/>
              </a:rPr>
              <a:t>: </a:t>
            </a:r>
            <a:r>
              <a:rPr lang="en-US" sz="1400" dirty="0">
                <a:solidFill>
                  <a:srgbClr val="828282"/>
                </a:solidFill>
                <a:ea typeface="+mn-lt"/>
                <a:cs typeface="+mn-lt"/>
                <a:hlinkClick r:id="rId2"/>
              </a:rPr>
              <a:t>https://gov.wales/sites/default/files/publications/2018-03/succesful-futures-a-summary-of-professor-graham-donaldsons-report.pdf</a:t>
            </a:r>
            <a:r>
              <a:rPr lang="en-US" sz="1400" dirty="0">
                <a:ea typeface="+mn-lt"/>
                <a:cs typeface="+mn-lt"/>
              </a:rPr>
              <a:t> (</a:t>
            </a:r>
            <a:r>
              <a:rPr lang="en-US" sz="1400" dirty="0" err="1">
                <a:ea typeface="+mn-lt"/>
                <a:cs typeface="+mn-lt"/>
              </a:rPr>
              <a:t>Darllenwyd</a:t>
            </a:r>
            <a:r>
              <a:rPr lang="en-US" sz="1400" dirty="0">
                <a:ea typeface="+mn-lt"/>
                <a:cs typeface="+mn-lt"/>
              </a:rPr>
              <a:t> 15fed </a:t>
            </a:r>
            <a:r>
              <a:rPr lang="en-US" sz="1400" dirty="0" err="1">
                <a:ea typeface="+mn-lt"/>
                <a:cs typeface="+mn-lt"/>
              </a:rPr>
              <a:t>Ionawr</a:t>
            </a:r>
            <a:r>
              <a:rPr lang="en-US" sz="1400" dirty="0">
                <a:ea typeface="+mn-lt"/>
                <a:cs typeface="+mn-lt"/>
              </a:rPr>
              <a:t> 2020).      </a:t>
            </a:r>
            <a:endParaRPr lang="en-US"/>
          </a:p>
          <a:p>
            <a:r>
              <a:rPr lang="en-US" sz="1400" dirty="0" err="1">
                <a:ea typeface="+mn-lt"/>
                <a:cs typeface="+mn-lt"/>
              </a:rPr>
              <a:t>Llywodraeth</a:t>
            </a:r>
            <a:r>
              <a:rPr lang="en-US" sz="1400" dirty="0">
                <a:ea typeface="+mn-lt"/>
                <a:cs typeface="+mn-lt"/>
              </a:rPr>
              <a:t> Cymru. (2019). </a:t>
            </a:r>
            <a:r>
              <a:rPr lang="en-US" sz="1400" i="1" dirty="0">
                <a:ea typeface="+mn-lt"/>
                <a:cs typeface="+mn-lt"/>
              </a:rPr>
              <a:t>Delivering the Active offer.</a:t>
            </a:r>
            <a:r>
              <a:rPr lang="en-US" sz="1400" dirty="0">
                <a:ea typeface="+mn-lt"/>
                <a:cs typeface="+mn-lt"/>
              </a:rPr>
              <a:t> </a:t>
            </a:r>
            <a:r>
              <a:rPr lang="en-US" sz="1400" dirty="0" err="1">
                <a:ea typeface="+mn-lt"/>
                <a:cs typeface="+mn-lt"/>
              </a:rPr>
              <a:t>Ar</a:t>
            </a:r>
            <a:r>
              <a:rPr lang="en-US" sz="1400" dirty="0">
                <a:ea typeface="+mn-lt"/>
                <a:cs typeface="+mn-lt"/>
              </a:rPr>
              <a:t> </a:t>
            </a:r>
            <a:r>
              <a:rPr lang="en-US" sz="1400" dirty="0" err="1">
                <a:ea typeface="+mn-lt"/>
                <a:cs typeface="+mn-lt"/>
              </a:rPr>
              <a:t>gael</a:t>
            </a:r>
            <a:r>
              <a:rPr lang="en-US" sz="1400" dirty="0">
                <a:ea typeface="+mn-lt"/>
                <a:cs typeface="+mn-lt"/>
              </a:rPr>
              <a:t>: </a:t>
            </a:r>
            <a:r>
              <a:rPr lang="en-US" sz="1400" dirty="0">
                <a:ea typeface="+mn-lt"/>
                <a:cs typeface="+mn-lt"/>
                <a:hlinkClick r:id="rId3"/>
              </a:rPr>
              <a:t>https://gov.wales/sites/default/files/publications/2019-04/delivering-the-active-offer-information-pack-health_0.pdf</a:t>
            </a:r>
            <a:r>
              <a:rPr lang="en-US" sz="1400" dirty="0">
                <a:ea typeface="+mn-lt"/>
                <a:cs typeface="+mn-lt"/>
              </a:rPr>
              <a:t> (</a:t>
            </a:r>
            <a:r>
              <a:rPr lang="en-US" sz="1400" dirty="0" err="1">
                <a:ea typeface="+mn-lt"/>
                <a:cs typeface="+mn-lt"/>
              </a:rPr>
              <a:t>Darllenwyd</a:t>
            </a:r>
            <a:r>
              <a:rPr lang="en-US" sz="1400" dirty="0">
                <a:ea typeface="+mn-lt"/>
                <a:cs typeface="+mn-lt"/>
              </a:rPr>
              <a:t>: 14eg </a:t>
            </a:r>
            <a:r>
              <a:rPr lang="en-US" sz="1400" dirty="0" err="1">
                <a:ea typeface="+mn-lt"/>
                <a:cs typeface="+mn-lt"/>
              </a:rPr>
              <a:t>Ionawr</a:t>
            </a:r>
            <a:r>
              <a:rPr lang="en-US" sz="1400" dirty="0">
                <a:ea typeface="+mn-lt"/>
                <a:cs typeface="+mn-lt"/>
              </a:rPr>
              <a:t> 2020).  </a:t>
            </a:r>
            <a:endParaRPr lang="en-US"/>
          </a:p>
          <a:p>
            <a:r>
              <a:rPr lang="en-US" sz="1400" dirty="0" err="1">
                <a:ea typeface="+mn-lt"/>
                <a:cs typeface="+mn-lt"/>
              </a:rPr>
              <a:t>LMIHumber</a:t>
            </a:r>
            <a:r>
              <a:rPr lang="en-US" sz="1400" dirty="0">
                <a:ea typeface="+mn-lt"/>
                <a:cs typeface="+mn-lt"/>
              </a:rPr>
              <a:t>. (2014). </a:t>
            </a:r>
            <a:r>
              <a:rPr lang="en-US" sz="1400" i="1" dirty="0">
                <a:ea typeface="+mn-lt"/>
                <a:cs typeface="+mn-lt"/>
              </a:rPr>
              <a:t>Thinking about your future. </a:t>
            </a:r>
            <a:r>
              <a:rPr lang="en-US" sz="1400" dirty="0" err="1">
                <a:ea typeface="+mn-lt"/>
                <a:cs typeface="+mn-lt"/>
              </a:rPr>
              <a:t>Ar</a:t>
            </a:r>
            <a:r>
              <a:rPr lang="en-US" sz="1400" dirty="0">
                <a:ea typeface="+mn-lt"/>
                <a:cs typeface="+mn-lt"/>
              </a:rPr>
              <a:t> </a:t>
            </a:r>
            <a:r>
              <a:rPr lang="en-US" sz="1400" dirty="0" err="1">
                <a:ea typeface="+mn-lt"/>
                <a:cs typeface="+mn-lt"/>
              </a:rPr>
              <a:t>gael</a:t>
            </a:r>
            <a:r>
              <a:rPr lang="en-US" sz="1400" dirty="0">
                <a:ea typeface="+mn-lt"/>
                <a:cs typeface="+mn-lt"/>
              </a:rPr>
              <a:t>: </a:t>
            </a:r>
            <a:r>
              <a:rPr lang="en-US" sz="1400" dirty="0">
                <a:solidFill>
                  <a:srgbClr val="828282"/>
                </a:solidFill>
                <a:ea typeface="+mn-lt"/>
                <a:cs typeface="+mn-lt"/>
                <a:hlinkClick r:id="rId4"/>
              </a:rPr>
              <a:t>https://lmihumber.co.uk/skills-for-employment/</a:t>
            </a:r>
            <a:r>
              <a:rPr lang="en-US" sz="1400" dirty="0">
                <a:ea typeface="+mn-lt"/>
                <a:cs typeface="+mn-lt"/>
              </a:rPr>
              <a:t> (</a:t>
            </a:r>
            <a:r>
              <a:rPr lang="en-US" sz="1400" dirty="0" err="1">
                <a:ea typeface="+mn-lt"/>
                <a:cs typeface="+mn-lt"/>
              </a:rPr>
              <a:t>Darllenwyd</a:t>
            </a:r>
            <a:r>
              <a:rPr lang="en-US" sz="1400" dirty="0">
                <a:ea typeface="+mn-lt"/>
                <a:cs typeface="+mn-lt"/>
              </a:rPr>
              <a:t>: 14eg </a:t>
            </a:r>
            <a:r>
              <a:rPr lang="en-US" sz="1400" dirty="0" err="1">
                <a:ea typeface="+mn-lt"/>
                <a:cs typeface="+mn-lt"/>
              </a:rPr>
              <a:t>Ionawr</a:t>
            </a:r>
            <a:r>
              <a:rPr lang="en-US" sz="1400" dirty="0">
                <a:ea typeface="+mn-lt"/>
                <a:cs typeface="+mn-lt"/>
              </a:rPr>
              <a:t> 2020).     </a:t>
            </a:r>
            <a:endParaRPr lang="en-US"/>
          </a:p>
          <a:p>
            <a:r>
              <a:rPr lang="en-US" sz="1400" dirty="0" err="1">
                <a:ea typeface="+mn-lt"/>
                <a:cs typeface="+mn-lt"/>
              </a:rPr>
              <a:t>McDuffee</a:t>
            </a:r>
            <a:r>
              <a:rPr lang="en-US" sz="1400" dirty="0">
                <a:ea typeface="+mn-lt"/>
                <a:cs typeface="+mn-lt"/>
              </a:rPr>
              <a:t>, S. (2019). </a:t>
            </a:r>
            <a:r>
              <a:rPr lang="en-US" sz="1400" i="1" dirty="0">
                <a:ea typeface="+mn-lt"/>
                <a:cs typeface="+mn-lt"/>
              </a:rPr>
              <a:t>Effectively to Improve Teamwork. </a:t>
            </a:r>
            <a:r>
              <a:rPr lang="en-US" sz="1400" dirty="0" err="1">
                <a:ea typeface="+mn-lt"/>
                <a:cs typeface="+mn-lt"/>
              </a:rPr>
              <a:t>Ar</a:t>
            </a:r>
            <a:r>
              <a:rPr lang="en-US" sz="1400" dirty="0">
                <a:ea typeface="+mn-lt"/>
                <a:cs typeface="+mn-lt"/>
              </a:rPr>
              <a:t> </a:t>
            </a:r>
            <a:r>
              <a:rPr lang="en-US" sz="1400" dirty="0" err="1">
                <a:ea typeface="+mn-lt"/>
                <a:cs typeface="+mn-lt"/>
              </a:rPr>
              <a:t>gael</a:t>
            </a:r>
            <a:r>
              <a:rPr lang="en-US" sz="1400" dirty="0">
                <a:ea typeface="+mn-lt"/>
                <a:cs typeface="+mn-lt"/>
              </a:rPr>
              <a:t>: </a:t>
            </a:r>
            <a:r>
              <a:rPr lang="en-US" sz="1400" dirty="0">
                <a:solidFill>
                  <a:srgbClr val="828282"/>
                </a:solidFill>
                <a:ea typeface="+mn-lt"/>
                <a:cs typeface="+mn-lt"/>
                <a:hlinkClick r:id="rId5"/>
              </a:rPr>
              <a:t>https://www.teambonding.com/how-to-communicate-effectively/</a:t>
            </a:r>
            <a:r>
              <a:rPr lang="en-US" sz="1400" dirty="0">
                <a:ea typeface="+mn-lt"/>
                <a:cs typeface="+mn-lt"/>
              </a:rPr>
              <a:t> (</a:t>
            </a:r>
            <a:r>
              <a:rPr lang="en-US" sz="1400" dirty="0" err="1">
                <a:ea typeface="+mn-lt"/>
                <a:cs typeface="+mn-lt"/>
              </a:rPr>
              <a:t>Darllenwyd</a:t>
            </a:r>
            <a:r>
              <a:rPr lang="en-US" sz="1400" dirty="0">
                <a:ea typeface="+mn-lt"/>
                <a:cs typeface="+mn-lt"/>
              </a:rPr>
              <a:t>: 14eg </a:t>
            </a:r>
            <a:r>
              <a:rPr lang="en-US" sz="1400" dirty="0" err="1">
                <a:ea typeface="+mn-lt"/>
                <a:cs typeface="+mn-lt"/>
              </a:rPr>
              <a:t>Ionawr</a:t>
            </a:r>
            <a:r>
              <a:rPr lang="en-US" sz="1400" dirty="0">
                <a:ea typeface="+mn-lt"/>
                <a:cs typeface="+mn-lt"/>
              </a:rPr>
              <a:t> 2020).     </a:t>
            </a:r>
            <a:endParaRPr lang="en-US"/>
          </a:p>
          <a:p>
            <a:r>
              <a:rPr lang="en-US" sz="1400" dirty="0">
                <a:ea typeface="+mn-lt"/>
                <a:cs typeface="+mn-lt"/>
              </a:rPr>
              <a:t>NHS. (2018) </a:t>
            </a:r>
            <a:r>
              <a:rPr lang="en-US" sz="1400" i="1" dirty="0">
                <a:ea typeface="+mn-lt"/>
                <a:cs typeface="+mn-lt"/>
              </a:rPr>
              <a:t>Confidentiality Policy</a:t>
            </a:r>
            <a:r>
              <a:rPr lang="en-US" sz="1400" dirty="0">
                <a:ea typeface="+mn-lt"/>
                <a:cs typeface="+mn-lt"/>
              </a:rPr>
              <a:t>.  </a:t>
            </a:r>
            <a:r>
              <a:rPr lang="en-US" sz="1400" dirty="0" err="1">
                <a:ea typeface="+mn-lt"/>
                <a:cs typeface="+mn-lt"/>
              </a:rPr>
              <a:t>Ar</a:t>
            </a:r>
            <a:r>
              <a:rPr lang="en-US" sz="1400" dirty="0">
                <a:ea typeface="+mn-lt"/>
                <a:cs typeface="+mn-lt"/>
              </a:rPr>
              <a:t> </a:t>
            </a:r>
            <a:r>
              <a:rPr lang="en-US" sz="1400" dirty="0" err="1">
                <a:ea typeface="+mn-lt"/>
                <a:cs typeface="+mn-lt"/>
              </a:rPr>
              <a:t>gael</a:t>
            </a:r>
            <a:r>
              <a:rPr lang="en-US" sz="1400" dirty="0">
                <a:ea typeface="+mn-lt"/>
                <a:cs typeface="+mn-lt"/>
              </a:rPr>
              <a:t>: </a:t>
            </a:r>
            <a:r>
              <a:rPr lang="en-US" sz="1400" dirty="0">
                <a:ea typeface="+mn-lt"/>
                <a:cs typeface="+mn-lt"/>
                <a:hlinkClick r:id="rId6"/>
              </a:rPr>
              <a:t>http://www.wales.nhs.uk/sitesplus/documents/862/Att.3-%20confidentiality%20policy.pdf</a:t>
            </a:r>
            <a:r>
              <a:rPr lang="en-US" sz="1400" dirty="0">
                <a:ea typeface="+mn-lt"/>
                <a:cs typeface="+mn-lt"/>
              </a:rPr>
              <a:t>  (</a:t>
            </a:r>
            <a:r>
              <a:rPr lang="en-US" sz="1400" dirty="0" err="1">
                <a:ea typeface="+mn-lt"/>
                <a:cs typeface="+mn-lt"/>
              </a:rPr>
              <a:t>Darllenwyd</a:t>
            </a:r>
            <a:r>
              <a:rPr lang="en-US" sz="1400" dirty="0">
                <a:ea typeface="+mn-lt"/>
                <a:cs typeface="+mn-lt"/>
              </a:rPr>
              <a:t>: 12eg </a:t>
            </a:r>
            <a:r>
              <a:rPr lang="en-US" sz="1400" dirty="0" err="1">
                <a:ea typeface="+mn-lt"/>
                <a:cs typeface="+mn-lt"/>
              </a:rPr>
              <a:t>Ionawr</a:t>
            </a:r>
            <a:r>
              <a:rPr lang="en-US" sz="1400" dirty="0">
                <a:ea typeface="+mn-lt"/>
                <a:cs typeface="+mn-lt"/>
              </a:rPr>
              <a:t> 2020).   </a:t>
            </a:r>
            <a:endParaRPr lang="en-US"/>
          </a:p>
          <a:p>
            <a:r>
              <a:rPr lang="en-US" sz="1400" dirty="0">
                <a:ea typeface="+mn-lt"/>
                <a:cs typeface="+mn-lt"/>
              </a:rPr>
              <a:t>Povey, </a:t>
            </a:r>
            <a:r>
              <a:rPr lang="en-US" sz="1400" dirty="0" err="1">
                <a:ea typeface="+mn-lt"/>
                <a:cs typeface="+mn-lt"/>
              </a:rPr>
              <a:t>J.,et</a:t>
            </a:r>
            <a:r>
              <a:rPr lang="en-US" sz="1400" dirty="0">
                <a:ea typeface="+mn-lt"/>
                <a:cs typeface="+mn-lt"/>
              </a:rPr>
              <a:t> al. (2016). 'Engaging parents in schools and building parent-school partnerships:' </a:t>
            </a:r>
            <a:r>
              <a:rPr lang="en-US" sz="1400" i="1" dirty="0">
                <a:ea typeface="+mn-lt"/>
                <a:cs typeface="+mn-lt"/>
              </a:rPr>
              <a:t>The role of school and parent </a:t>
            </a:r>
            <a:r>
              <a:rPr lang="en-US" sz="1400" i="1" dirty="0" err="1">
                <a:ea typeface="+mn-lt"/>
                <a:cs typeface="+mn-lt"/>
              </a:rPr>
              <a:t>organisation</a:t>
            </a:r>
            <a:r>
              <a:rPr lang="en-US" sz="1400" i="1" dirty="0">
                <a:ea typeface="+mn-lt"/>
                <a:cs typeface="+mn-lt"/>
              </a:rPr>
              <a:t> leadership.', 79</a:t>
            </a:r>
            <a:r>
              <a:rPr lang="en-US" sz="1400" dirty="0">
                <a:ea typeface="+mn-lt"/>
                <a:cs typeface="+mn-lt"/>
              </a:rPr>
              <a:t>, pp.128-141. </a:t>
            </a:r>
            <a:r>
              <a:rPr lang="en-US" sz="1400" dirty="0" err="1">
                <a:ea typeface="+mn-lt"/>
                <a:cs typeface="+mn-lt"/>
              </a:rPr>
              <a:t>doi</a:t>
            </a:r>
            <a:r>
              <a:rPr lang="en-US" sz="1400" dirty="0">
                <a:ea typeface="+mn-lt"/>
                <a:cs typeface="+mn-lt"/>
              </a:rPr>
              <a:t>: 10.13140/RG.2.2.12319.97446.     </a:t>
            </a:r>
            <a:endParaRPr lang="en-US"/>
          </a:p>
          <a:p>
            <a:r>
              <a:rPr lang="en-US" sz="1400" dirty="0">
                <a:ea typeface="+mn-lt"/>
                <a:cs typeface="+mn-lt"/>
              </a:rPr>
              <a:t>Skills you need. (2020). </a:t>
            </a:r>
            <a:r>
              <a:rPr lang="en-US" sz="1400" i="1" dirty="0">
                <a:ea typeface="+mn-lt"/>
                <a:cs typeface="+mn-lt"/>
              </a:rPr>
              <a:t>Employability Skills: The Skills You Need to Get a Job. </a:t>
            </a:r>
            <a:r>
              <a:rPr lang="en-US" sz="1400" dirty="0" err="1">
                <a:ea typeface="+mn-lt"/>
                <a:cs typeface="+mn-lt"/>
              </a:rPr>
              <a:t>Ar</a:t>
            </a:r>
            <a:r>
              <a:rPr lang="en-US" sz="1400" dirty="0">
                <a:ea typeface="+mn-lt"/>
                <a:cs typeface="+mn-lt"/>
              </a:rPr>
              <a:t> </a:t>
            </a:r>
            <a:r>
              <a:rPr lang="en-US" sz="1400" dirty="0" err="1">
                <a:ea typeface="+mn-lt"/>
                <a:cs typeface="+mn-lt"/>
              </a:rPr>
              <a:t>gael</a:t>
            </a:r>
            <a:r>
              <a:rPr lang="en-US" sz="1400" dirty="0">
                <a:ea typeface="+mn-lt"/>
                <a:cs typeface="+mn-lt"/>
              </a:rPr>
              <a:t>: </a:t>
            </a:r>
            <a:r>
              <a:rPr lang="en-US" sz="1400" dirty="0">
                <a:solidFill>
                  <a:srgbClr val="828282"/>
                </a:solidFill>
                <a:ea typeface="+mn-lt"/>
                <a:cs typeface="+mn-lt"/>
                <a:hlinkClick r:id="rId7"/>
              </a:rPr>
              <a:t>https://www.skillsyouneed.com/general/employability-skills.html</a:t>
            </a:r>
            <a:r>
              <a:rPr lang="en-US" sz="1400" dirty="0">
                <a:ea typeface="+mn-lt"/>
                <a:cs typeface="+mn-lt"/>
              </a:rPr>
              <a:t> (</a:t>
            </a:r>
            <a:r>
              <a:rPr lang="en-US" sz="1400" dirty="0" err="1">
                <a:ea typeface="+mn-lt"/>
                <a:cs typeface="+mn-lt"/>
              </a:rPr>
              <a:t>Darllenwyd</a:t>
            </a:r>
            <a:r>
              <a:rPr lang="en-US" sz="1400" dirty="0">
                <a:ea typeface="+mn-lt"/>
                <a:cs typeface="+mn-lt"/>
              </a:rPr>
              <a:t>: 14eg </a:t>
            </a:r>
            <a:r>
              <a:rPr lang="en-US" sz="1400" dirty="0" err="1">
                <a:ea typeface="+mn-lt"/>
                <a:cs typeface="+mn-lt"/>
              </a:rPr>
              <a:t>Ionawr</a:t>
            </a:r>
            <a:r>
              <a:rPr lang="en-US" sz="1400" dirty="0">
                <a:ea typeface="+mn-lt"/>
                <a:cs typeface="+mn-lt"/>
              </a:rPr>
              <a:t> 2020). </a:t>
            </a:r>
            <a:endParaRPr lang="en-US"/>
          </a:p>
          <a:p>
            <a:r>
              <a:rPr lang="en-US" sz="1400" dirty="0">
                <a:ea typeface="+mn-lt"/>
                <a:cs typeface="+mn-lt"/>
              </a:rPr>
              <a:t>Youth Employment. (2020).  </a:t>
            </a:r>
            <a:r>
              <a:rPr lang="en-US" sz="1400" i="1" dirty="0">
                <a:ea typeface="+mn-lt"/>
                <a:cs typeface="+mn-lt"/>
              </a:rPr>
              <a:t>What are teamwork skills? </a:t>
            </a:r>
            <a:r>
              <a:rPr lang="en-US" sz="1400" i="1" dirty="0" err="1">
                <a:ea typeface="+mn-lt"/>
                <a:cs typeface="+mn-lt"/>
              </a:rPr>
              <a:t>Ar</a:t>
            </a:r>
            <a:r>
              <a:rPr lang="en-US" sz="1400" i="1" dirty="0">
                <a:ea typeface="+mn-lt"/>
                <a:cs typeface="+mn-lt"/>
              </a:rPr>
              <a:t> </a:t>
            </a:r>
            <a:r>
              <a:rPr lang="en-US" sz="1400" i="1" dirty="0" err="1">
                <a:ea typeface="+mn-lt"/>
                <a:cs typeface="+mn-lt"/>
              </a:rPr>
              <a:t>gael</a:t>
            </a:r>
            <a:r>
              <a:rPr lang="en-US" sz="1400" i="1" dirty="0">
                <a:ea typeface="+mn-lt"/>
                <a:cs typeface="+mn-lt"/>
              </a:rPr>
              <a:t>: </a:t>
            </a:r>
            <a:r>
              <a:rPr lang="en-US" sz="1400" dirty="0">
                <a:solidFill>
                  <a:srgbClr val="828282"/>
                </a:solidFill>
                <a:ea typeface="+mn-lt"/>
                <a:cs typeface="+mn-lt"/>
                <a:hlinkClick r:id="rId8"/>
              </a:rPr>
              <a:t>https://www.youthemployment.org.uk/young-professional-training/teamwork-skills-young-professional/</a:t>
            </a:r>
            <a:r>
              <a:rPr lang="en-US" sz="1400" dirty="0">
                <a:ea typeface="+mn-lt"/>
                <a:cs typeface="+mn-lt"/>
              </a:rPr>
              <a:t> (</a:t>
            </a:r>
            <a:r>
              <a:rPr lang="en-US" sz="1400" dirty="0" err="1">
                <a:ea typeface="+mn-lt"/>
                <a:cs typeface="+mn-lt"/>
              </a:rPr>
              <a:t>Darllenwyd</a:t>
            </a:r>
            <a:r>
              <a:rPr lang="en-US" sz="1400" dirty="0">
                <a:ea typeface="+mn-lt"/>
                <a:cs typeface="+mn-lt"/>
              </a:rPr>
              <a:t>: 11eg </a:t>
            </a:r>
            <a:r>
              <a:rPr lang="en-US" sz="1400" dirty="0" err="1">
                <a:ea typeface="+mn-lt"/>
                <a:cs typeface="+mn-lt"/>
              </a:rPr>
              <a:t>Ionawr</a:t>
            </a:r>
            <a:r>
              <a:rPr lang="en-US" sz="1400" dirty="0">
                <a:ea typeface="+mn-lt"/>
                <a:cs typeface="+mn-lt"/>
              </a:rPr>
              <a:t> 2020).     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4152715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Dividend</vt:lpstr>
      <vt:lpstr>Gweithiwr Cymorth gofal a iechyd (pediatreg)</vt:lpstr>
      <vt:lpstr>Cynnwys</vt:lpstr>
      <vt:lpstr>Profiad</vt:lpstr>
      <vt:lpstr>Sgiliau cyfathrebu</vt:lpstr>
      <vt:lpstr>Sgiliau Cyfathrebu</vt:lpstr>
      <vt:lpstr>Dibynadwyedd</vt:lpstr>
      <vt:lpstr>Parodrwydd I ddysgu</vt:lpstr>
      <vt:lpstr>Diweddglo</vt:lpstr>
      <vt:lpstr>Rhestr Cyfeirnodi</vt:lpstr>
      <vt:lpstr>Rhestr Cyfeirnodi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607</cp:revision>
  <dcterms:created xsi:type="dcterms:W3CDTF">2020-01-15T18:52:11Z</dcterms:created>
  <dcterms:modified xsi:type="dcterms:W3CDTF">2020-01-18T17:28:41Z</dcterms:modified>
</cp:coreProperties>
</file>