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rts/chart1.xml" ContentType="application/vnd.openxmlformats-officedocument.drawingml.chart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rts/chart2.xml" ContentType="application/vnd.openxmlformats-officedocument.drawingml.chart+xml"/>
  <Override PartName="/ppt/notesSlides/notesSlide11.xml" ContentType="application/vnd.openxmlformats-officedocument.presentationml.notesSlide+xml"/>
  <Override PartName="/ppt/charts/chart3.xml" ContentType="application/vnd.openxmlformats-officedocument.drawingml.chart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56" r:id="rId2"/>
    <p:sldId id="257" r:id="rId3"/>
    <p:sldId id="269" r:id="rId4"/>
    <p:sldId id="266" r:id="rId5"/>
    <p:sldId id="270" r:id="rId6"/>
    <p:sldId id="258" r:id="rId7"/>
    <p:sldId id="259" r:id="rId8"/>
    <p:sldId id="261" r:id="rId9"/>
    <p:sldId id="262" r:id="rId10"/>
    <p:sldId id="263" r:id="rId11"/>
    <p:sldId id="264" r:id="rId12"/>
    <p:sldId id="265" r:id="rId13"/>
    <p:sldId id="267" r:id="rId14"/>
    <p:sldId id="271" r:id="rId15"/>
    <p:sldId id="268" r:id="rId16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eri Phelps" initials="CP" lastIdx="1" clrIdx="0">
    <p:extLst>
      <p:ext uri="{19B8F6BF-5375-455C-9EA6-DF929625EA0E}">
        <p15:presenceInfo xmlns:p15="http://schemas.microsoft.com/office/powerpoint/2012/main" userId="S-1-5-21-809251214-2178901256-4152538893-2542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131" autoAdjust="0"/>
  </p:normalViewPr>
  <p:slideViewPr>
    <p:cSldViewPr>
      <p:cViewPr varScale="1">
        <p:scale>
          <a:sx n="120" d="100"/>
          <a:sy n="120" d="100"/>
        </p:scale>
        <p:origin x="1353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Sheet1!$C$20:$C$24</c:f>
              <c:strCache>
                <c:ptCount val="5"/>
                <c:pt idx="0">
                  <c:v>Session Depth </c:v>
                </c:pt>
              </c:strCache>
            </c:strRef>
          </c:tx>
          <c:invertIfNegative val="0"/>
          <c:cat>
            <c:strRef>
              <c:f>Sheet1!$B$25:$B$42</c:f>
              <c:strCache>
                <c:ptCount val="16"/>
                <c:pt idx="0">
                  <c:v>Session 1</c:v>
                </c:pt>
                <c:pt idx="3">
                  <c:v>Session 2</c:v>
                </c:pt>
                <c:pt idx="6">
                  <c:v>Session 3</c:v>
                </c:pt>
                <c:pt idx="9">
                  <c:v>Session 4</c:v>
                </c:pt>
                <c:pt idx="12">
                  <c:v>Session 5</c:v>
                </c:pt>
                <c:pt idx="15">
                  <c:v>Session 6</c:v>
                </c:pt>
              </c:strCache>
            </c:strRef>
          </c:cat>
          <c:val>
            <c:numRef>
              <c:f>Sheet1!$C$25:$C$42</c:f>
              <c:numCache>
                <c:formatCode>General</c:formatCode>
                <c:ptCount val="18"/>
                <c:pt idx="0">
                  <c:v>5.8</c:v>
                </c:pt>
                <c:pt idx="3">
                  <c:v>5.8</c:v>
                </c:pt>
                <c:pt idx="6">
                  <c:v>5.88</c:v>
                </c:pt>
                <c:pt idx="9">
                  <c:v>5.74</c:v>
                </c:pt>
                <c:pt idx="12">
                  <c:v>5.6</c:v>
                </c:pt>
                <c:pt idx="15">
                  <c:v>5.94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A40-456F-92F5-5D3E9462FCDA}"/>
            </c:ext>
          </c:extLst>
        </c:ser>
        <c:ser>
          <c:idx val="1"/>
          <c:order val="1"/>
          <c:tx>
            <c:strRef>
              <c:f>Sheet1!$D$20:$D$24</c:f>
              <c:strCache>
                <c:ptCount val="5"/>
                <c:pt idx="0">
                  <c:v>Session Smoothness</c:v>
                </c:pt>
              </c:strCache>
            </c:strRef>
          </c:tx>
          <c:invertIfNegative val="0"/>
          <c:cat>
            <c:strRef>
              <c:f>Sheet1!$B$25:$B$42</c:f>
              <c:strCache>
                <c:ptCount val="16"/>
                <c:pt idx="0">
                  <c:v>Session 1</c:v>
                </c:pt>
                <c:pt idx="3">
                  <c:v>Session 2</c:v>
                </c:pt>
                <c:pt idx="6">
                  <c:v>Session 3</c:v>
                </c:pt>
                <c:pt idx="9">
                  <c:v>Session 4</c:v>
                </c:pt>
                <c:pt idx="12">
                  <c:v>Session 5</c:v>
                </c:pt>
                <c:pt idx="15">
                  <c:v>Session 6</c:v>
                </c:pt>
              </c:strCache>
            </c:strRef>
          </c:cat>
          <c:val>
            <c:numRef>
              <c:f>Sheet1!$D$25:$D$42</c:f>
              <c:numCache>
                <c:formatCode>General</c:formatCode>
                <c:ptCount val="18"/>
                <c:pt idx="0">
                  <c:v>6.14</c:v>
                </c:pt>
                <c:pt idx="3">
                  <c:v>6.07</c:v>
                </c:pt>
                <c:pt idx="6">
                  <c:v>6.11</c:v>
                </c:pt>
                <c:pt idx="9">
                  <c:v>5.95</c:v>
                </c:pt>
                <c:pt idx="12">
                  <c:v>5.82</c:v>
                </c:pt>
                <c:pt idx="15">
                  <c:v>6.21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A40-456F-92F5-5D3E9462FCD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0"/>
        <c:overlap val="-19"/>
        <c:axId val="156604424"/>
        <c:axId val="7420096"/>
      </c:barChart>
      <c:catAx>
        <c:axId val="1566044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600"/>
            </a:pPr>
            <a:endParaRPr lang="en-US"/>
          </a:p>
        </c:txPr>
        <c:crossAx val="7420096"/>
        <c:crosses val="autoZero"/>
        <c:auto val="1"/>
        <c:lblAlgn val="ctr"/>
        <c:lblOffset val="100"/>
        <c:noMultiLvlLbl val="0"/>
      </c:catAx>
      <c:valAx>
        <c:axId val="7420096"/>
        <c:scaling>
          <c:orientation val="minMax"/>
          <c:min val="1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56604424"/>
        <c:crosses val="autoZero"/>
        <c:crossBetween val="between"/>
      </c:valAx>
    </c:plotArea>
    <c:legend>
      <c:legendPos val="r"/>
      <c:overlay val="0"/>
      <c:txPr>
        <a:bodyPr/>
        <a:lstStyle/>
        <a:p>
          <a:pPr>
            <a:defRPr sz="1200"/>
          </a:pPr>
          <a:endParaRPr lang="en-US"/>
        </a:p>
      </c:txPr>
    </c:legend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Sheet1!$H$11</c:f>
              <c:strCache>
                <c:ptCount val="1"/>
                <c:pt idx="0">
                  <c:v>Mean scores</c:v>
                </c:pt>
              </c:strCache>
            </c:strRef>
          </c:tx>
          <c:invertIfNegative val="0"/>
          <c:dLbls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2400"/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Sheet1!$I$10:$L$10</c:f>
              <c:strCache>
                <c:ptCount val="4"/>
                <c:pt idx="0">
                  <c:v>Time 1 </c:v>
                </c:pt>
                <c:pt idx="1">
                  <c:v>Time 2 </c:v>
                </c:pt>
                <c:pt idx="2">
                  <c:v>Time 3 </c:v>
                </c:pt>
                <c:pt idx="3">
                  <c:v>Time 4 </c:v>
                </c:pt>
              </c:strCache>
            </c:strRef>
          </c:cat>
          <c:val>
            <c:numRef>
              <c:f>Sheet1!$I$11:$L$11</c:f>
              <c:numCache>
                <c:formatCode>General</c:formatCode>
                <c:ptCount val="4"/>
                <c:pt idx="0">
                  <c:v>18.309999999999999</c:v>
                </c:pt>
                <c:pt idx="1">
                  <c:v>17.78</c:v>
                </c:pt>
                <c:pt idx="2">
                  <c:v>15.61</c:v>
                </c:pt>
                <c:pt idx="3">
                  <c:v>11.89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567-4918-8E5E-71977FA2A1D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57286912"/>
        <c:axId val="157253920"/>
      </c:barChart>
      <c:catAx>
        <c:axId val="157286912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157253920"/>
        <c:crosses val="autoZero"/>
        <c:auto val="1"/>
        <c:lblAlgn val="ctr"/>
        <c:lblOffset val="100"/>
        <c:noMultiLvlLbl val="0"/>
      </c:catAx>
      <c:valAx>
        <c:axId val="15725392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57286912"/>
        <c:crosses val="autoZero"/>
        <c:crossBetween val="between"/>
      </c:valAx>
    </c:plotArea>
    <c:legend>
      <c:legendPos val="r"/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Sheet2!$D$4</c:f>
              <c:strCache>
                <c:ptCount val="1"/>
                <c:pt idx="0">
                  <c:v>Incontinence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cat>
            <c:strRef>
              <c:f>Sheet2!$C$5:$C$7</c:f>
              <c:strCache>
                <c:ptCount val="3"/>
                <c:pt idx="0">
                  <c:v>Time 1 </c:v>
                </c:pt>
                <c:pt idx="1">
                  <c:v>Time 2</c:v>
                </c:pt>
                <c:pt idx="2">
                  <c:v>Time 3 </c:v>
                </c:pt>
              </c:strCache>
            </c:strRef>
          </c:cat>
          <c:val>
            <c:numRef>
              <c:f>Sheet2!$D$5:$D$7</c:f>
              <c:numCache>
                <c:formatCode>General</c:formatCode>
                <c:ptCount val="3"/>
                <c:pt idx="0">
                  <c:v>86.62</c:v>
                </c:pt>
                <c:pt idx="1">
                  <c:v>86.19</c:v>
                </c:pt>
                <c:pt idx="2">
                  <c:v>84.56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237-4513-A0AD-8076D9297F40}"/>
            </c:ext>
          </c:extLst>
        </c:ser>
        <c:ser>
          <c:idx val="1"/>
          <c:order val="1"/>
          <c:tx>
            <c:strRef>
              <c:f>Sheet2!$E$4</c:f>
              <c:strCache>
                <c:ptCount val="1"/>
                <c:pt idx="0">
                  <c:v>Irritative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cat>
            <c:strRef>
              <c:f>Sheet2!$C$5:$C$7</c:f>
              <c:strCache>
                <c:ptCount val="3"/>
                <c:pt idx="0">
                  <c:v>Time 1 </c:v>
                </c:pt>
                <c:pt idx="1">
                  <c:v>Time 2</c:v>
                </c:pt>
                <c:pt idx="2">
                  <c:v>Time 3 </c:v>
                </c:pt>
              </c:strCache>
            </c:strRef>
          </c:cat>
          <c:val>
            <c:numRef>
              <c:f>Sheet2!$E$5:$E$7</c:f>
              <c:numCache>
                <c:formatCode>General</c:formatCode>
                <c:ptCount val="3"/>
                <c:pt idx="0">
                  <c:v>91.21</c:v>
                </c:pt>
                <c:pt idx="1">
                  <c:v>91.63</c:v>
                </c:pt>
                <c:pt idx="2">
                  <c:v>92.65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F237-4513-A0AD-8076D9297F40}"/>
            </c:ext>
          </c:extLst>
        </c:ser>
        <c:ser>
          <c:idx val="2"/>
          <c:order val="2"/>
          <c:tx>
            <c:strRef>
              <c:f>Sheet2!$F$4</c:f>
              <c:strCache>
                <c:ptCount val="1"/>
                <c:pt idx="0">
                  <c:v>Bowel</c:v>
                </c:pt>
              </c:strCache>
            </c:strRef>
          </c:tx>
          <c:spPr>
            <a:ln w="28575" cap="rnd">
              <a:solidFill>
                <a:schemeClr val="accent3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3"/>
              </a:solidFill>
              <a:ln w="9525">
                <a:solidFill>
                  <a:schemeClr val="accent3"/>
                </a:solidFill>
              </a:ln>
              <a:effectLst/>
            </c:spPr>
          </c:marker>
          <c:cat>
            <c:strRef>
              <c:f>Sheet2!$C$5:$C$7</c:f>
              <c:strCache>
                <c:ptCount val="3"/>
                <c:pt idx="0">
                  <c:v>Time 1 </c:v>
                </c:pt>
                <c:pt idx="1">
                  <c:v>Time 2</c:v>
                </c:pt>
                <c:pt idx="2">
                  <c:v>Time 3 </c:v>
                </c:pt>
              </c:strCache>
            </c:strRef>
          </c:cat>
          <c:val>
            <c:numRef>
              <c:f>Sheet2!$F$5:$F$7</c:f>
              <c:numCache>
                <c:formatCode>General</c:formatCode>
                <c:ptCount val="3"/>
                <c:pt idx="0">
                  <c:v>96.08</c:v>
                </c:pt>
                <c:pt idx="1">
                  <c:v>95.7</c:v>
                </c:pt>
                <c:pt idx="2">
                  <c:v>95.29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F237-4513-A0AD-8076D9297F40}"/>
            </c:ext>
          </c:extLst>
        </c:ser>
        <c:ser>
          <c:idx val="3"/>
          <c:order val="3"/>
          <c:tx>
            <c:strRef>
              <c:f>Sheet2!$G$4</c:f>
              <c:strCache>
                <c:ptCount val="1"/>
                <c:pt idx="0">
                  <c:v>Sexual</c:v>
                </c:pt>
              </c:strCache>
            </c:strRef>
          </c:tx>
          <c:spPr>
            <a:ln w="28575" cap="rnd">
              <a:solidFill>
                <a:schemeClr val="accent4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4"/>
              </a:solidFill>
              <a:ln w="9525">
                <a:solidFill>
                  <a:schemeClr val="accent4"/>
                </a:solidFill>
              </a:ln>
              <a:effectLst/>
            </c:spPr>
          </c:marker>
          <c:cat>
            <c:strRef>
              <c:f>Sheet2!$C$5:$C$7</c:f>
              <c:strCache>
                <c:ptCount val="3"/>
                <c:pt idx="0">
                  <c:v>Time 1 </c:v>
                </c:pt>
                <c:pt idx="1">
                  <c:v>Time 2</c:v>
                </c:pt>
                <c:pt idx="2">
                  <c:v>Time 3 </c:v>
                </c:pt>
              </c:strCache>
            </c:strRef>
          </c:cat>
          <c:val>
            <c:numRef>
              <c:f>Sheet2!$G$5:$G$7</c:f>
              <c:numCache>
                <c:formatCode>General</c:formatCode>
                <c:ptCount val="3"/>
                <c:pt idx="0">
                  <c:v>51.22</c:v>
                </c:pt>
                <c:pt idx="1">
                  <c:v>47.93</c:v>
                </c:pt>
                <c:pt idx="2">
                  <c:v>44.96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F237-4513-A0AD-8076D9297F40}"/>
            </c:ext>
          </c:extLst>
        </c:ser>
        <c:ser>
          <c:idx val="4"/>
          <c:order val="4"/>
          <c:tx>
            <c:strRef>
              <c:f>Sheet2!$H$4</c:f>
              <c:strCache>
                <c:ptCount val="1"/>
                <c:pt idx="0">
                  <c:v>Hormonal </c:v>
                </c:pt>
              </c:strCache>
            </c:strRef>
          </c:tx>
          <c:spPr>
            <a:ln w="28575" cap="rnd">
              <a:solidFill>
                <a:schemeClr val="accent5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5"/>
              </a:solidFill>
              <a:ln w="9525">
                <a:solidFill>
                  <a:schemeClr val="accent5"/>
                </a:solidFill>
              </a:ln>
              <a:effectLst/>
            </c:spPr>
          </c:marker>
          <c:cat>
            <c:strRef>
              <c:f>Sheet2!$C$5:$C$7</c:f>
              <c:strCache>
                <c:ptCount val="3"/>
                <c:pt idx="0">
                  <c:v>Time 1 </c:v>
                </c:pt>
                <c:pt idx="1">
                  <c:v>Time 2</c:v>
                </c:pt>
                <c:pt idx="2">
                  <c:v>Time 3 </c:v>
                </c:pt>
              </c:strCache>
            </c:strRef>
          </c:cat>
          <c:val>
            <c:numRef>
              <c:f>Sheet2!$H$5:$H$7</c:f>
              <c:numCache>
                <c:formatCode>General</c:formatCode>
                <c:ptCount val="3"/>
                <c:pt idx="0">
                  <c:v>87.91</c:v>
                </c:pt>
                <c:pt idx="1">
                  <c:v>89.52</c:v>
                </c:pt>
                <c:pt idx="2">
                  <c:v>90.1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F237-4513-A0AD-8076D9297F4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57339608"/>
        <c:axId val="157072960"/>
      </c:lineChart>
      <c:catAx>
        <c:axId val="1573396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7072960"/>
        <c:crosses val="autoZero"/>
        <c:auto val="1"/>
        <c:lblAlgn val="ctr"/>
        <c:lblOffset val="100"/>
        <c:noMultiLvlLbl val="0"/>
      </c:catAx>
      <c:valAx>
        <c:axId val="157072960"/>
        <c:scaling>
          <c:orientation val="minMax"/>
          <c:max val="100"/>
          <c:min val="3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4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7339608"/>
        <c:crosses val="autoZero"/>
        <c:crossBetween val="between"/>
        <c:majorUnit val="5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7-09-05T14:27:14.715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8EB8AD-0DC9-4FC5-976E-305068CB3FF6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7D3ACC-BD26-49D5-8B60-318EF949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3748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C5489B-BDBD-4F37-8713-CABB98D31A2B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BE629B-EA29-4E74-89E0-D0AEA70345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565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BE629B-EA29-4E74-89E0-D0AEA703453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9710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BE629B-EA29-4E74-89E0-D0AEA703453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1197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BE629B-EA29-4E74-89E0-D0AEA703453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5157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BE629B-EA29-4E74-89E0-D0AEA703453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35663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BE629B-EA29-4E74-89E0-D0AEA703453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216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BE629B-EA29-4E74-89E0-D0AEA703453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6149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Paired sample t-tests across all time points (adjusted for multiple comparisons at p&lt;.01 level) report significant increases in feelings of overall positivity at the end of each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ManVan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visit for the first five sessions, and significant increases in feelings of overall arousal for the first four sessions (smaller numbers at Time 5 and Time 6 suggest a similar trend but necessitate caution in interpretation).</a:t>
            </a:r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This indicates that visiting the </a:t>
            </a:r>
            <a:r>
              <a:rPr lang="en-GB" sz="1200" b="1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ManVan</a:t>
            </a:r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has a positive impact on clients through enhancing mood and that this immediate psychological benefit also continues over multiple visits.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BE629B-EA29-4E74-89E0-D0AEA703453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7174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BE629B-EA29-4E74-89E0-D0AEA703453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4521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BE629B-EA29-4E74-89E0-D0AEA703453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2557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Of the 18 clients completing all four CORE assessments and therefore receiving three counselling sessions, 15 were male and three were female, with five clients being pre-treatment, eight clients being in the middle of treatment, and four clients being post treatment (missing data for one client).  Fifteen of these clients were married and three were single.  A one-way repeated measures ANOVA was conducted to compare CORE scores across the counselling sessions received on board the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ManVan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 There was a significant reduction in CORE scores across time (Wilks’ Lambda = .45, </a:t>
            </a:r>
            <a:r>
              <a:rPr lang="en-GB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(3, 13), </a:t>
            </a:r>
            <a:r>
              <a:rPr lang="en-GB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p=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.01), with a statistically significant reduction in psychological distress occurring between the second (immediately before the first counselling session) and fourth assessment (immediately before final counselling session). </a:t>
            </a:r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finding indicates that receiving ongoing counselling sessions on board the </a:t>
            </a:r>
            <a:r>
              <a:rPr lang="en-GB" sz="1200" b="1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ManVan</a:t>
            </a:r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results in a significant reduction in psychological distress over time (see Figure 2).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BE629B-EA29-4E74-89E0-D0AEA703453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8148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Figure 3 depicts the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QoL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domain scores across time (at first assessment (Time 1); at first follow-up phone call 4-6 weeks later (Time 2) and at second follow-up phone call 4-6 weeks later (Time 3).</a:t>
            </a:r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Repeated measures analysis of variance on the EPIC sub-scale scores across time show that clients’ prostate-related quality of life scores remain high for all domains other than sexual and do not change significantly over time following the receipt of a nurse-led appointment on board the </a:t>
            </a:r>
            <a:r>
              <a:rPr lang="en-GB" sz="1200" b="1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ManVan</a:t>
            </a:r>
            <a:r>
              <a:rPr lang="en-GB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BE629B-EA29-4E74-89E0-D0AEA703453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0606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dirty="0" smtClean="0"/>
              <a:t>Receiving services upon the </a:t>
            </a:r>
            <a:r>
              <a:rPr lang="en-GB" sz="1200" dirty="0" err="1" smtClean="0"/>
              <a:t>ManVan</a:t>
            </a:r>
            <a:r>
              <a:rPr lang="en-GB" sz="1200" dirty="0" smtClean="0"/>
              <a:t> has an immediate positive impact on clients through enhancing mood via increasing perceptions of positivity and energy for clients at all stages of the cancer journey.</a:t>
            </a:r>
          </a:p>
          <a:p>
            <a:pPr lvl="0"/>
            <a:endParaRPr lang="en-GB" sz="1200" dirty="0" smtClean="0"/>
          </a:p>
          <a:p>
            <a:pPr lvl="0"/>
            <a:r>
              <a:rPr lang="en-GB" sz="1200" dirty="0" smtClean="0"/>
              <a:t>The psychological benefit and perceived value of the services offered on board the </a:t>
            </a:r>
            <a:r>
              <a:rPr lang="en-GB" sz="1200" dirty="0" err="1" smtClean="0"/>
              <a:t>ManVan</a:t>
            </a:r>
            <a:r>
              <a:rPr lang="en-GB" sz="1200" dirty="0" smtClean="0"/>
              <a:t> continues over multiple visits to the </a:t>
            </a:r>
            <a:r>
              <a:rPr lang="en-GB" sz="1200" dirty="0" err="1" smtClean="0"/>
              <a:t>ManVan</a:t>
            </a:r>
            <a:r>
              <a:rPr lang="en-GB" sz="1200" dirty="0" smtClean="0"/>
              <a:t>, indicating that continued interaction with the </a:t>
            </a:r>
            <a:r>
              <a:rPr lang="en-GB" sz="1200" dirty="0" err="1" smtClean="0"/>
              <a:t>ManVan</a:t>
            </a:r>
            <a:r>
              <a:rPr lang="en-GB" sz="1200" dirty="0" smtClean="0"/>
              <a:t> is perceived as positive and worthwhile.</a:t>
            </a:r>
          </a:p>
          <a:p>
            <a:pPr lvl="0"/>
            <a:endParaRPr lang="en-GB" sz="1200" dirty="0" smtClean="0"/>
          </a:p>
          <a:p>
            <a:pPr lvl="0"/>
            <a:r>
              <a:rPr lang="en-GB" sz="1200" dirty="0" smtClean="0"/>
              <a:t>For clients offered the opportunity to receive counselling on board the </a:t>
            </a:r>
            <a:r>
              <a:rPr lang="en-GB" sz="1200" dirty="0" err="1" smtClean="0"/>
              <a:t>ManVan</a:t>
            </a:r>
            <a:r>
              <a:rPr lang="en-GB" sz="1200" dirty="0" smtClean="0"/>
              <a:t>, the provision of counselling significantly reduces distress across multiple sessions.  </a:t>
            </a:r>
          </a:p>
          <a:p>
            <a:pPr lvl="0"/>
            <a:endParaRPr lang="en-GB" sz="1200" dirty="0" smtClean="0"/>
          </a:p>
          <a:p>
            <a:pPr lvl="0"/>
            <a:r>
              <a:rPr lang="en-GB" sz="1200" dirty="0" smtClean="0"/>
              <a:t>The receipt of a prostate cancer-related nurse appointment on board the </a:t>
            </a:r>
            <a:r>
              <a:rPr lang="en-GB" sz="1200" dirty="0" err="1" smtClean="0"/>
              <a:t>ManVan</a:t>
            </a:r>
            <a:r>
              <a:rPr lang="en-GB" sz="1200" dirty="0" smtClean="0"/>
              <a:t> does not have a significant impact on clients’ self-reported quality of life.  This is likely to reflect the relatively short timescales for the capture of the follow-up </a:t>
            </a:r>
            <a:r>
              <a:rPr lang="en-GB" sz="1200" dirty="0" err="1" smtClean="0"/>
              <a:t>QoL</a:t>
            </a:r>
            <a:r>
              <a:rPr lang="en-GB" sz="1200" dirty="0" smtClean="0"/>
              <a:t> data which is unlikely to capture longer-term treatment related changes to clinical symptoms and associated </a:t>
            </a:r>
            <a:r>
              <a:rPr lang="en-GB" sz="1200" dirty="0" err="1" smtClean="0"/>
              <a:t>QoL</a:t>
            </a:r>
            <a:r>
              <a:rPr lang="en-GB" sz="1200" dirty="0" smtClean="0"/>
              <a:t> scores. 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BE629B-EA29-4E74-89E0-D0AEA703453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35422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BE629B-EA29-4E74-89E0-D0AEA703453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7325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BE629B-EA29-4E74-89E0-D0AEA703453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7024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BE629B-EA29-4E74-89E0-D0AEA703453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4952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D462-944A-427E-A100-B32847C2D44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0F1A4-BC0C-4440-99BD-FF9464BB8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9331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D462-944A-427E-A100-B32847C2D44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0F1A4-BC0C-4440-99BD-FF9464BB8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090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D462-944A-427E-A100-B32847C2D44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0F1A4-BC0C-4440-99BD-FF9464BB8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175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D462-944A-427E-A100-B32847C2D44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0F1A4-BC0C-4440-99BD-FF9464BB8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921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D462-944A-427E-A100-B32847C2D44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0F1A4-BC0C-4440-99BD-FF9464BB8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783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D462-944A-427E-A100-B32847C2D44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0F1A4-BC0C-4440-99BD-FF9464BB8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743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D462-944A-427E-A100-B32847C2D44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0F1A4-BC0C-4440-99BD-FF9464BB8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4770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D462-944A-427E-A100-B32847C2D44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0F1A4-BC0C-4440-99BD-FF9464BB8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6531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D462-944A-427E-A100-B32847C2D44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0F1A4-BC0C-4440-99BD-FF9464BB8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8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D462-944A-427E-A100-B32847C2D44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0F1A4-BC0C-4440-99BD-FF9464BB8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171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D462-944A-427E-A100-B32847C2D44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0F1A4-BC0C-4440-99BD-FF9464BB8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592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33D462-944A-427E-A100-B32847C2D443}" type="datetimeFigureOut">
              <a:rPr lang="en-GB" smtClean="0"/>
              <a:t>12/10/2018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0F1A4-BC0C-4440-99BD-FF9464BB8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05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981200"/>
            <a:ext cx="7772400" cy="1470025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prstClr val="black"/>
                </a:solidFill>
              </a:rPr>
              <a:t>A psychosocial evaluation of the impact of the </a:t>
            </a:r>
            <a:r>
              <a:rPr lang="en-GB" sz="2800" dirty="0" err="1">
                <a:solidFill>
                  <a:prstClr val="black"/>
                </a:solidFill>
              </a:rPr>
              <a:t>Tenovus</a:t>
            </a:r>
            <a:r>
              <a:rPr lang="en-GB" sz="2800" dirty="0">
                <a:solidFill>
                  <a:prstClr val="black"/>
                </a:solidFill>
              </a:rPr>
              <a:t> Cancer Care “</a:t>
            </a:r>
            <a:r>
              <a:rPr lang="en-GB" sz="2800" dirty="0" err="1">
                <a:solidFill>
                  <a:prstClr val="black"/>
                </a:solidFill>
              </a:rPr>
              <a:t>ManVan</a:t>
            </a:r>
            <a:r>
              <a:rPr lang="en-GB" sz="2800" dirty="0">
                <a:solidFill>
                  <a:prstClr val="black"/>
                </a:solidFill>
              </a:rPr>
              <a:t> for Wales”</a:t>
            </a:r>
            <a:endParaRPr lang="en-GB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5400" y="3648550"/>
            <a:ext cx="7086600" cy="1752600"/>
          </a:xfrm>
        </p:spPr>
        <p:txBody>
          <a:bodyPr>
            <a:normAutofit/>
          </a:bodyPr>
          <a:lstStyle/>
          <a:p>
            <a:r>
              <a:rPr lang="en-GB" sz="2000" b="1" dirty="0" smtClean="0">
                <a:solidFill>
                  <a:schemeClr val="tx1"/>
                </a:solidFill>
              </a:rPr>
              <a:t>Dr Ceri Phelps, University of Wales Trinity Saint David</a:t>
            </a:r>
          </a:p>
          <a:p>
            <a:r>
              <a:rPr lang="en-GB" sz="2000" dirty="0" smtClean="0">
                <a:solidFill>
                  <a:schemeClr val="tx1"/>
                </a:solidFill>
              </a:rPr>
              <a:t>Dr Rachel Iredale, University of South Wales</a:t>
            </a:r>
          </a:p>
          <a:p>
            <a:r>
              <a:rPr lang="en-GB" sz="2000" dirty="0" smtClean="0">
                <a:solidFill>
                  <a:schemeClr val="tx1"/>
                </a:solidFill>
              </a:rPr>
              <a:t> Rhiannon </a:t>
            </a:r>
            <a:r>
              <a:rPr lang="en-GB" sz="2000" dirty="0" err="1" smtClean="0">
                <a:solidFill>
                  <a:schemeClr val="tx1"/>
                </a:solidFill>
              </a:rPr>
              <a:t>Skilton</a:t>
            </a:r>
            <a:r>
              <a:rPr lang="en-GB" sz="2000" dirty="0" smtClean="0">
                <a:solidFill>
                  <a:schemeClr val="tx1"/>
                </a:solidFill>
              </a:rPr>
              <a:t>, Tenovus Cancer Care </a:t>
            </a:r>
            <a:endParaRPr lang="en-GB" sz="2000" dirty="0">
              <a:solidFill>
                <a:schemeClr val="tx1"/>
              </a:solidFill>
            </a:endParaRPr>
          </a:p>
        </p:txBody>
      </p:sp>
      <p:pic>
        <p:nvPicPr>
          <p:cNvPr id="5122" name="Picture 2" descr="Image result for uwtsd log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1" y="533400"/>
            <a:ext cx="3124200" cy="125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Image resul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394558"/>
            <a:ext cx="2381794" cy="1385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5600" y="5181600"/>
            <a:ext cx="3381375" cy="1352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0382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775" y="27709"/>
            <a:ext cx="8229600" cy="1143000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ManVan</a:t>
            </a:r>
            <a:r>
              <a:rPr lang="en-GB" dirty="0" smtClean="0"/>
              <a:t> Project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2479" y="990600"/>
            <a:ext cx="8316191" cy="2133600"/>
          </a:xfrm>
        </p:spPr>
        <p:txBody>
          <a:bodyPr>
            <a:no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Tenovus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ManVan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was launched in March 2014 in partnership with the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Movember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Foundation and Prostate Cancer UK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he UK’s first dedicated mobile support service for men affected by prostate, testicular and penile cancer.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rovides nursing advice, counselling for individuals and couples, group support and welfare rights advice directly to men in their communities across Wales.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Travelled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more than 100 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   different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locations across all seven 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    Welsh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Local Health Board areas. </a:t>
            </a: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2470" y="4191000"/>
            <a:ext cx="3886200" cy="2452991"/>
          </a:xfrm>
          <a:prstGeom prst="rect">
            <a:avLst/>
          </a:prstGeom>
        </p:spPr>
      </p:pic>
      <p:sp>
        <p:nvSpPr>
          <p:cNvPr id="6" name="AutoShape 2" descr="Image result for tenovus manva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988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000" y="3276600"/>
            <a:ext cx="4572000" cy="3429000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1600" y="369570"/>
            <a:ext cx="6553200" cy="32385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7834" y="4068694"/>
            <a:ext cx="3902871" cy="2202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324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0831" y="0"/>
            <a:ext cx="8229600" cy="1143000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dirty="0" err="1" smtClean="0"/>
              <a:t>ManVan</a:t>
            </a:r>
            <a:r>
              <a:rPr lang="en-GB" dirty="0" smtClean="0"/>
              <a:t> Journey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63" y="1447800"/>
            <a:ext cx="8302337" cy="4648200"/>
          </a:xfrm>
        </p:spPr>
        <p:txBody>
          <a:bodyPr>
            <a:no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More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than 6,200 visitors on board. 88%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visitors have been male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with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19% of visitors between 45 and 54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ManVan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services have been delivered to 645 clients who have been offered a total of 3390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appointments, an average of just over 5 appointments per person.</a:t>
            </a: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Majority of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clients (78%) have prostate cancer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Most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clients are over the age of 55 years (89%), and are married or living with a partner (73%). 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annualised value of the benefits obtained for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ManVan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clients has totalled more than £800,000. 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170733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4785" y="76200"/>
            <a:ext cx="8229600" cy="1143000"/>
          </a:xfrm>
        </p:spPr>
        <p:txBody>
          <a:bodyPr/>
          <a:lstStyle/>
          <a:p>
            <a:r>
              <a:rPr lang="en-GB" dirty="0" smtClean="0"/>
              <a:t>Psychosocial Evaluation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2547" y="12954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Aim: 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 explore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impact of the services provided by the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ManVan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on short and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longer-term mood, psychological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functioning and quality of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life</a:t>
            </a: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Data captured between April 2014 and February 2017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Also supported by individual case studies and qualitative evaluation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0033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585217"/>
              </p:ext>
            </p:extLst>
          </p:nvPr>
        </p:nvGraphicFramePr>
        <p:xfrm>
          <a:off x="609600" y="762000"/>
          <a:ext cx="7620000" cy="5727192"/>
        </p:xfrm>
        <a:graphic>
          <a:graphicData uri="http://schemas.openxmlformats.org/drawingml/2006/table">
            <a:tbl>
              <a:tblPr firstRow="1" firstCol="1" bandRow="1"/>
              <a:tblGrid>
                <a:gridCol w="17256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032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0246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8856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9055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Service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Form 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Total per client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Frequency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8582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/>
                          <a:ea typeface="Calibri"/>
                          <a:cs typeface="Times New Roman"/>
                        </a:rPr>
                        <a:t>All services 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fr-FR" sz="160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Session Evaluation Questionnaire (</a:t>
                      </a:r>
                      <a:r>
                        <a:rPr lang="fr-FR" sz="16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Stiles</a:t>
                      </a:r>
                      <a:r>
                        <a:rPr lang="fr-FR" sz="160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, Gordon, &amp; </a:t>
                      </a:r>
                      <a:r>
                        <a:rPr lang="fr-FR" sz="16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Lani</a:t>
                      </a:r>
                      <a:r>
                        <a:rPr lang="fr-FR" sz="160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, 2002)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Mood/Emotion </a:t>
                      </a: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Subscales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Two per visit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Baseline and immediately after receiving service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342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All services 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Session Evaluation Scale: Session Impact Subscale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/>
                          <a:ea typeface="Calibri"/>
                          <a:cs typeface="Times New Roman"/>
                        </a:rPr>
                        <a:t>One per visit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Immediately after receiving service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055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/>
                          <a:ea typeface="Calibri"/>
                          <a:cs typeface="Times New Roman"/>
                        </a:rPr>
                        <a:t>Counselling only 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/>
                          <a:ea typeface="Calibri"/>
                          <a:cs typeface="Times New Roman"/>
                        </a:rPr>
                        <a:t>CORE-10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/>
                          <a:ea typeface="Calibri"/>
                          <a:cs typeface="Times New Roman"/>
                        </a:rPr>
                        <a:t>Up to four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Baseline and at first, middle and end session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055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/>
                          <a:ea typeface="Calibri"/>
                          <a:cs typeface="Times New Roman"/>
                        </a:rPr>
                        <a:t>Nurse appointment only 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/>
                          <a:ea typeface="Calibri"/>
                          <a:cs typeface="Times New Roman"/>
                        </a:rPr>
                        <a:t>EPIC-26  - prostate cancer patients 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/>
                          <a:ea typeface="Calibri"/>
                          <a:cs typeface="Times New Roman"/>
                        </a:rPr>
                        <a:t>Up to three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Baseline and at 4-6 weeks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055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/>
                          <a:ea typeface="Calibri"/>
                          <a:cs typeface="Times New Roman"/>
                        </a:rPr>
                        <a:t>Nurse appointment only 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/>
                          <a:ea typeface="Calibri"/>
                          <a:cs typeface="Times New Roman"/>
                        </a:rPr>
                        <a:t>EORTC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Only 8 clients completing at Time 1; data not reported due to small numbers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9055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/>
                          <a:ea typeface="Calibri"/>
                          <a:cs typeface="Times New Roman"/>
                        </a:rPr>
                        <a:t>Nurse appointment only 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/>
                          <a:ea typeface="Calibri"/>
                          <a:cs typeface="Times New Roman"/>
                        </a:rPr>
                        <a:t>TC-26</a:t>
                      </a:r>
                      <a:endParaRPr lang="en-GB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Only two clients completing at Time 1; data not reported here due to small numbers </a:t>
                      </a:r>
                      <a:endParaRPr lang="en-GB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80610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3012203"/>
              </p:ext>
            </p:extLst>
          </p:nvPr>
        </p:nvGraphicFramePr>
        <p:xfrm>
          <a:off x="609600" y="533400"/>
          <a:ext cx="7772399" cy="60837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413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98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991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3103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3103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02124">
                <a:tc gridSpan="5"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    </a:t>
                      </a:r>
                      <a:r>
                        <a:rPr lang="en-GB" sz="1400" dirty="0">
                          <a:effectLst/>
                        </a:rPr>
                        <a:t>(scale range 1-7; higher scores = more positivity/arousal)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354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Positivity </a:t>
                      </a:r>
                      <a:endParaRPr lang="en-GB" sz="1400" b="1" dirty="0" smtClean="0">
                        <a:effectLst/>
                      </a:endParaRP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effectLst/>
                        </a:rPr>
                        <a:t>before </a:t>
                      </a:r>
                      <a:r>
                        <a:rPr lang="en-GB" sz="1400" dirty="0">
                          <a:effectLst/>
                        </a:rPr>
                        <a:t>Session 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Mean (SD) </a:t>
                      </a: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Positivity </a:t>
                      </a:r>
                      <a:endParaRPr lang="en-GB" sz="1400" b="1" dirty="0" smtClean="0">
                        <a:effectLst/>
                      </a:endParaRP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effectLst/>
                        </a:rPr>
                        <a:t>after </a:t>
                      </a:r>
                      <a:r>
                        <a:rPr lang="en-GB" sz="1400" dirty="0">
                          <a:effectLst/>
                        </a:rPr>
                        <a:t>Session 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Mean (SD) 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Arousal </a:t>
                      </a:r>
                      <a:endParaRPr lang="en-GB" sz="1400" b="1" dirty="0" smtClean="0">
                        <a:effectLst/>
                      </a:endParaRP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effectLst/>
                        </a:rPr>
                        <a:t>before </a:t>
                      </a:r>
                      <a:r>
                        <a:rPr lang="en-GB" sz="1400" dirty="0">
                          <a:effectLst/>
                        </a:rPr>
                        <a:t>Session 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Mean (SD) </a:t>
                      </a: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</a:rPr>
                        <a:t>Arousal </a:t>
                      </a:r>
                      <a:endParaRPr lang="en-GB" sz="1400" b="1" dirty="0" smtClean="0">
                        <a:effectLst/>
                      </a:endParaRP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effectLst/>
                        </a:rPr>
                        <a:t>after </a:t>
                      </a:r>
                      <a:r>
                        <a:rPr lang="en-GB" sz="1400" dirty="0">
                          <a:effectLst/>
                        </a:rPr>
                        <a:t>Session 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Mean (SD</a:t>
                      </a:r>
                      <a:r>
                        <a:rPr lang="en-GB" sz="1400" dirty="0" smtClean="0">
                          <a:effectLst/>
                        </a:rPr>
                        <a:t>)</a:t>
                      </a:r>
                      <a:endParaRPr lang="en-GB" sz="1400" dirty="0">
                        <a:effectLst/>
                      </a:endParaRPr>
                    </a:p>
                  </a:txBody>
                  <a:tcPr marL="59305" marR="59305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926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Session 1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4.44 (1.25)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N= 422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5.52 (.87)**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N=393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3.89 (.83)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N=431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4.44 (.68)**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N=382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26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Session 2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4.52 (1.40)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N=140</a:t>
                      </a:r>
                      <a:endParaRPr lang="en-GB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5.60 (.82)**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N=127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3.76 (.91)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N=139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4.30 (.57)**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 = 119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552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Session 3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4.79 (1.20)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N=83</a:t>
                      </a:r>
                      <a:endParaRPr lang="en-GB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5.74 (.80)**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N=75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3.60 (.86)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N=80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4.42 (.74)**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N = 73)</a:t>
                      </a:r>
                      <a:endParaRPr lang="en-GB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0926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Session 4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4.35 (1.20)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N=47</a:t>
                      </a:r>
                      <a:endParaRPr lang="en-GB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5.46 (.84)**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N=37</a:t>
                      </a:r>
                      <a:endParaRPr lang="en-GB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3.56 (.78)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N=47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4.27 (.68)*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N = 38</a:t>
                      </a:r>
                      <a:endParaRPr lang="en-GB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0926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Session 5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4.66 (1.11)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N=26</a:t>
                      </a:r>
                      <a:endParaRPr lang="en-GB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5.63 (.92)*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N=23</a:t>
                      </a:r>
                      <a:endParaRPr lang="en-GB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3.69 (.75)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N=24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4.03 (.65)*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 = 22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0887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Session 6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4.64 (1.21)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N=17</a:t>
                      </a:r>
                      <a:endParaRPr lang="en-GB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5.59 (.70)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N = 14</a:t>
                      </a:r>
                      <a:endParaRPr lang="en-GB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4.04 (.66)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N=16</a:t>
                      </a:r>
                      <a:endParaRPr lang="en-GB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4.55 (.80)</a:t>
                      </a: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N = 15</a:t>
                      </a:r>
                      <a:endParaRPr lang="en-GB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609265">
                <a:tc gridSpan="5"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*  Significant increase in reported scores pre to post session (p&lt;0.01)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** Significant increase in reported scores pre to post session (p&lt;0.05)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305" marR="59305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323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hart 1"/>
          <p:cNvGraphicFramePr/>
          <p:nvPr>
            <p:extLst>
              <p:ext uri="{D42A27DB-BD31-4B8C-83A1-F6EECF244321}">
                <p14:modId xmlns:p14="http://schemas.microsoft.com/office/powerpoint/2010/main" val="745893529"/>
              </p:ext>
            </p:extLst>
          </p:nvPr>
        </p:nvGraphicFramePr>
        <p:xfrm>
          <a:off x="838200" y="1219200"/>
          <a:ext cx="7696200" cy="4572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700" b="1" dirty="0"/>
              <a:t>Evaluation of smoothness and depth of sessions received on board the </a:t>
            </a:r>
            <a:r>
              <a:rPr lang="en-GB" sz="2700" b="1" dirty="0" err="1" smtClean="0"/>
              <a:t>ManVan</a:t>
            </a:r>
            <a:r>
              <a:rPr lang="en-GB" sz="2700" b="1" dirty="0" smtClean="0"/>
              <a:t> </a:t>
            </a:r>
            <a:r>
              <a:rPr lang="en-GB" sz="2700" b="1" dirty="0"/>
              <a:t>(scale range 1-7)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83481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062012" y="4157246"/>
            <a:ext cx="4620176" cy="3385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Standardised categories for CORE-10 scores </a:t>
            </a:r>
            <a:endParaRPr kumimoji="0" lang="en-GB" alt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7169480"/>
              </p:ext>
            </p:extLst>
          </p:nvPr>
        </p:nvGraphicFramePr>
        <p:xfrm>
          <a:off x="2971800" y="4495800"/>
          <a:ext cx="4800600" cy="1732188"/>
        </p:xfrm>
        <a:graphic>
          <a:graphicData uri="http://schemas.openxmlformats.org/drawingml/2006/table">
            <a:tbl>
              <a:tblPr firstRow="1" firstCol="1" bandRow="1"/>
              <a:tblGrid>
                <a:gridCol w="4360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9718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6735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8100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Category 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b="1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Score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779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Healthy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0-10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779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2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Moderate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11-20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779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3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Moderate severe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21-25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779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4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Severe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26-40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6949785"/>
              </p:ext>
            </p:extLst>
          </p:nvPr>
        </p:nvGraphicFramePr>
        <p:xfrm>
          <a:off x="380999" y="1115148"/>
          <a:ext cx="5876925" cy="292735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725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274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6224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262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4424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44243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28601">
                <a:tc gridSpan="6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3084">
                <a:tc gridSpan="2"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Time 1 CORE 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Time 2 </a:t>
                      </a:r>
                      <a:r>
                        <a:rPr lang="en-GB" sz="1800" dirty="0" smtClean="0">
                          <a:effectLst/>
                        </a:rPr>
                        <a:t>CORE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Time 3 </a:t>
                      </a:r>
                      <a:r>
                        <a:rPr lang="en-GB" sz="1800" dirty="0" smtClean="0">
                          <a:effectLst/>
                        </a:rPr>
                        <a:t>CORE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Time 4 </a:t>
                      </a:r>
                      <a:r>
                        <a:rPr lang="en-GB" sz="1800" dirty="0" smtClean="0">
                          <a:effectLst/>
                        </a:rPr>
                        <a:t>CORE</a:t>
                      </a:r>
                    </a:p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9225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N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53</a:t>
                      </a:r>
                    </a:p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42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28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18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9225">
                <a:tc grid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Mean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dirty="0" smtClean="0">
                        <a:effectLst/>
                      </a:endParaRPr>
                    </a:p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18.85</a:t>
                      </a:r>
                    </a:p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dirty="0" smtClean="0">
                        <a:effectLst/>
                      </a:endParaRPr>
                    </a:p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18.05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dirty="0" smtClean="0">
                        <a:effectLst/>
                      </a:endParaRPr>
                    </a:p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16.39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dirty="0" smtClean="0">
                        <a:effectLst/>
                      </a:endParaRPr>
                    </a:p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11.89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9225">
                <a:tc grid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Std. Deviation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dirty="0" smtClean="0">
                        <a:effectLst/>
                      </a:endParaRPr>
                    </a:p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7.87</a:t>
                      </a:r>
                    </a:p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dirty="0" smtClean="0">
                        <a:effectLst/>
                      </a:endParaRPr>
                    </a:p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7.26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dirty="0" smtClean="0">
                        <a:effectLst/>
                      </a:endParaRPr>
                    </a:p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8.20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800" dirty="0" smtClean="0">
                        <a:effectLst/>
                      </a:endParaRPr>
                    </a:p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 smtClean="0">
                          <a:effectLst/>
                        </a:rPr>
                        <a:t>6.43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99225">
                <a:tc grid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Minimum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4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5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3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2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9225">
                <a:tc grid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Maximum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37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34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30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23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6" name="Title 2"/>
          <p:cNvSpPr txBox="1">
            <a:spLocks/>
          </p:cNvSpPr>
          <p:nvPr/>
        </p:nvSpPr>
        <p:spPr>
          <a:xfrm>
            <a:off x="381000" y="363583"/>
            <a:ext cx="8229600" cy="1143000"/>
          </a:xfrm>
          <a:prstGeom prst="rect">
            <a:avLst/>
          </a:prstGeom>
        </p:spPr>
        <p:txBody>
          <a:bodyPr>
            <a:normAutofit fontScale="8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700" b="1" dirty="0" smtClean="0"/>
              <a:t>Impact of counselling received on board the </a:t>
            </a:r>
            <a:r>
              <a:rPr lang="en-GB" sz="2700" b="1" dirty="0" err="1" smtClean="0"/>
              <a:t>ManVan</a:t>
            </a:r>
            <a:endParaRPr lang="en-GB" sz="2700" b="1" dirty="0" smtClean="0"/>
          </a:p>
          <a:p>
            <a:r>
              <a:rPr lang="en-GB" sz="2700" b="1" dirty="0" smtClean="0"/>
              <a:t> (scale range 1-7)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05583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229600" cy="1143000"/>
          </a:xfrm>
        </p:spPr>
        <p:txBody>
          <a:bodyPr>
            <a:noAutofit/>
          </a:bodyPr>
          <a:lstStyle/>
          <a:p>
            <a:r>
              <a:rPr lang="en-GB" sz="3200" b="1" dirty="0" smtClean="0">
                <a:effectLst/>
                <a:latin typeface="Arial"/>
                <a:ea typeface="Calibri"/>
              </a:rPr>
              <a:t>Mean CORE scores over time for those receiving all three sessions (n=18)</a:t>
            </a:r>
            <a:endParaRPr lang="en-GB" sz="3200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9259411"/>
              </p:ext>
            </p:extLst>
          </p:nvPr>
        </p:nvGraphicFramePr>
        <p:xfrm>
          <a:off x="457200" y="1600201"/>
          <a:ext cx="6781800" cy="3048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Rectangle 4"/>
          <p:cNvSpPr/>
          <p:nvPr/>
        </p:nvSpPr>
        <p:spPr>
          <a:xfrm>
            <a:off x="609600" y="5410200"/>
            <a:ext cx="42541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effectLst/>
                <a:latin typeface="Arial"/>
                <a:ea typeface="Calibri"/>
              </a:rPr>
              <a:t>(Wilks’ Lambda = .45, </a:t>
            </a:r>
            <a:r>
              <a:rPr lang="en-GB" i="1" dirty="0" smtClean="0">
                <a:effectLst/>
                <a:latin typeface="Arial"/>
                <a:ea typeface="Calibri"/>
              </a:rPr>
              <a:t>F</a:t>
            </a:r>
            <a:r>
              <a:rPr lang="en-GB" dirty="0" smtClean="0">
                <a:effectLst/>
                <a:latin typeface="Arial"/>
                <a:ea typeface="Calibri"/>
              </a:rPr>
              <a:t>(3, 13), </a:t>
            </a:r>
            <a:r>
              <a:rPr lang="en-GB" i="1" dirty="0" smtClean="0">
                <a:effectLst/>
                <a:latin typeface="Arial"/>
                <a:ea typeface="Calibri"/>
              </a:rPr>
              <a:t>p=</a:t>
            </a:r>
            <a:r>
              <a:rPr lang="en-GB" dirty="0" smtClean="0">
                <a:effectLst/>
                <a:latin typeface="Arial"/>
                <a:ea typeface="Calibri"/>
              </a:rPr>
              <a:t> .01),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60095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Prostate-related </a:t>
            </a:r>
            <a:r>
              <a:rPr lang="en-GB" dirty="0" err="1" smtClean="0"/>
              <a:t>QoL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9414129"/>
              </p:ext>
            </p:extLst>
          </p:nvPr>
        </p:nvGraphicFramePr>
        <p:xfrm>
          <a:off x="457200" y="1752600"/>
          <a:ext cx="8153400" cy="43735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192154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 smtClean="0"/>
              <a:t>Conclusions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4830763"/>
          </a:xfrm>
        </p:spPr>
        <p:txBody>
          <a:bodyPr>
            <a:noAutofit/>
          </a:bodyPr>
          <a:lstStyle/>
          <a:p>
            <a:pPr lvl="0"/>
            <a:r>
              <a:rPr lang="en-GB" sz="1800" dirty="0"/>
              <a:t>Receiving services upon the </a:t>
            </a:r>
            <a:r>
              <a:rPr lang="en-GB" sz="1800" dirty="0" err="1"/>
              <a:t>ManVan</a:t>
            </a:r>
            <a:r>
              <a:rPr lang="en-GB" sz="1800" dirty="0"/>
              <a:t>  </a:t>
            </a:r>
            <a:r>
              <a:rPr lang="en-GB" sz="1800" dirty="0" smtClean="0"/>
              <a:t>increased perceptions </a:t>
            </a:r>
            <a:r>
              <a:rPr lang="en-GB" sz="1800" dirty="0"/>
              <a:t>of positivity and energy </a:t>
            </a:r>
            <a:endParaRPr lang="en-GB" sz="1800" dirty="0" smtClean="0"/>
          </a:p>
          <a:p>
            <a:pPr lvl="1"/>
            <a:r>
              <a:rPr lang="en-GB" sz="1800" dirty="0" smtClean="0"/>
              <a:t>Appeared to be the case for </a:t>
            </a:r>
            <a:r>
              <a:rPr lang="en-GB" sz="1800" dirty="0"/>
              <a:t>clients at all stages of the cancer journey</a:t>
            </a:r>
            <a:r>
              <a:rPr lang="en-GB" sz="1800" dirty="0" smtClean="0"/>
              <a:t>.</a:t>
            </a:r>
          </a:p>
          <a:p>
            <a:pPr lvl="0"/>
            <a:endParaRPr lang="en-GB" sz="1800" dirty="0"/>
          </a:p>
          <a:p>
            <a:pPr lvl="0"/>
            <a:r>
              <a:rPr lang="en-GB" sz="1800" dirty="0" smtClean="0"/>
              <a:t>The </a:t>
            </a:r>
            <a:r>
              <a:rPr lang="en-GB" sz="1800" dirty="0"/>
              <a:t>psychological benefit and perceived value </a:t>
            </a:r>
            <a:r>
              <a:rPr lang="en-GB" sz="1800" dirty="0" smtClean="0"/>
              <a:t>continues </a:t>
            </a:r>
            <a:r>
              <a:rPr lang="en-GB" sz="1800" dirty="0"/>
              <a:t>over multiple </a:t>
            </a:r>
            <a:r>
              <a:rPr lang="en-GB" sz="1800" dirty="0" smtClean="0"/>
              <a:t>visits</a:t>
            </a:r>
          </a:p>
          <a:p>
            <a:pPr marL="0" lvl="0" indent="0">
              <a:buNone/>
            </a:pPr>
            <a:endParaRPr lang="en-GB" sz="1800" dirty="0"/>
          </a:p>
          <a:p>
            <a:r>
              <a:rPr lang="en-GB" sz="1800" dirty="0"/>
              <a:t>T</a:t>
            </a:r>
            <a:r>
              <a:rPr lang="en-GB" sz="1800" dirty="0" smtClean="0"/>
              <a:t>he </a:t>
            </a:r>
            <a:r>
              <a:rPr lang="en-GB" sz="1800" dirty="0"/>
              <a:t>provision of counselling significantly reduces distress across multiple </a:t>
            </a:r>
            <a:r>
              <a:rPr lang="en-GB" sz="1800" dirty="0" smtClean="0"/>
              <a:t>sessions</a:t>
            </a:r>
            <a:r>
              <a:rPr lang="en-GB" sz="1800" dirty="0"/>
              <a:t> </a:t>
            </a:r>
            <a:r>
              <a:rPr lang="en-GB" sz="1800" dirty="0" smtClean="0"/>
              <a:t>  -   but low take-up/completion rate </a:t>
            </a:r>
          </a:p>
          <a:p>
            <a:pPr marL="0" lvl="0" indent="0">
              <a:buNone/>
            </a:pPr>
            <a:endParaRPr lang="en-GB" sz="1800" dirty="0"/>
          </a:p>
          <a:p>
            <a:pPr lvl="0"/>
            <a:r>
              <a:rPr lang="en-GB" sz="1800" dirty="0"/>
              <a:t>The receipt of a prostate cancer-related nurse appointment on board the </a:t>
            </a:r>
            <a:r>
              <a:rPr lang="en-GB" sz="1800" dirty="0" err="1"/>
              <a:t>ManVan</a:t>
            </a:r>
            <a:r>
              <a:rPr lang="en-GB" sz="1800" dirty="0"/>
              <a:t> does not have a significant impact on clients’ self-reported quality of life.  </a:t>
            </a:r>
            <a:endParaRPr lang="en-GB" sz="1800" dirty="0" smtClean="0"/>
          </a:p>
          <a:p>
            <a:pPr lvl="0"/>
            <a:endParaRPr lang="en-GB" sz="1800" dirty="0" smtClean="0"/>
          </a:p>
          <a:p>
            <a:pPr lvl="1"/>
            <a:r>
              <a:rPr lang="en-GB" sz="1800" dirty="0" smtClean="0"/>
              <a:t>May reflect </a:t>
            </a:r>
            <a:r>
              <a:rPr lang="en-GB" sz="1800" dirty="0"/>
              <a:t>the relatively short timescales for the capture of the follow-up </a:t>
            </a:r>
            <a:r>
              <a:rPr lang="en-GB" sz="1800" dirty="0" err="1"/>
              <a:t>QoL</a:t>
            </a:r>
            <a:r>
              <a:rPr lang="en-GB" sz="1800" dirty="0"/>
              <a:t> </a:t>
            </a:r>
            <a:r>
              <a:rPr lang="en-GB" sz="1800" dirty="0" smtClean="0"/>
              <a:t>data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818186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b="1" dirty="0" smtClean="0"/>
              <a:t>Research reflections… a moveable (literally) feast….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Evaluation of a completely unique “intervention”</a:t>
            </a:r>
          </a:p>
          <a:p>
            <a:pPr lvl="1"/>
            <a:r>
              <a:rPr lang="en-GB" sz="2400" dirty="0" smtClean="0"/>
              <a:t>Pragmatic, avoid burden </a:t>
            </a:r>
          </a:p>
          <a:p>
            <a:endParaRPr lang="en-GB" sz="2800" dirty="0"/>
          </a:p>
          <a:p>
            <a:r>
              <a:rPr lang="en-GB" sz="2800" dirty="0" smtClean="0"/>
              <a:t>Complex, difficult to control</a:t>
            </a:r>
          </a:p>
          <a:p>
            <a:pPr lvl="1"/>
            <a:r>
              <a:rPr lang="en-GB" sz="2400" dirty="0" smtClean="0"/>
              <a:t>Multiple services received </a:t>
            </a:r>
          </a:p>
          <a:p>
            <a:endParaRPr lang="en-GB" sz="2800" dirty="0" smtClean="0"/>
          </a:p>
          <a:p>
            <a:r>
              <a:rPr lang="en-GB" sz="2800" dirty="0" smtClean="0"/>
              <a:t>Awareness-raising V engagement with services </a:t>
            </a:r>
          </a:p>
          <a:p>
            <a:endParaRPr lang="en-GB" sz="2800" dirty="0"/>
          </a:p>
          <a:p>
            <a:r>
              <a:rPr lang="en-GB" sz="2800" dirty="0" smtClean="0"/>
              <a:t>Buy-in from the </a:t>
            </a:r>
            <a:r>
              <a:rPr lang="en-GB" sz="2800" dirty="0" err="1" smtClean="0"/>
              <a:t>ManVan</a:t>
            </a:r>
            <a:r>
              <a:rPr lang="en-GB" sz="2800" dirty="0" smtClean="0"/>
              <a:t> team crucial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28699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 II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2546" y="1524000"/>
            <a:ext cx="8229600" cy="4525963"/>
          </a:xfrm>
        </p:spPr>
        <p:txBody>
          <a:bodyPr>
            <a:normAutofit/>
          </a:bodyPr>
          <a:lstStyle/>
          <a:p>
            <a:r>
              <a:rPr lang="en-GB" sz="2400" dirty="0" smtClean="0"/>
              <a:t>Clear potential </a:t>
            </a:r>
            <a:r>
              <a:rPr lang="en-GB" sz="2400" dirty="0"/>
              <a:t>value of </a:t>
            </a:r>
            <a:r>
              <a:rPr lang="en-GB" sz="2400" dirty="0" smtClean="0"/>
              <a:t>the provision of mobile cancer service delivery in </a:t>
            </a:r>
            <a:r>
              <a:rPr lang="en-GB" sz="2400" dirty="0"/>
              <a:t>the provision of psychosocial support and care to </a:t>
            </a:r>
            <a:r>
              <a:rPr lang="en-GB" sz="2400" dirty="0" smtClean="0"/>
              <a:t>men at different </a:t>
            </a:r>
            <a:r>
              <a:rPr lang="en-GB" sz="2400" dirty="0"/>
              <a:t>stages of their cancer journey and with different demographic, psychological and clinical profiles. </a:t>
            </a:r>
            <a:endParaRPr lang="en-GB" sz="2400" dirty="0" smtClean="0"/>
          </a:p>
          <a:p>
            <a:endParaRPr lang="en-GB" sz="2400" dirty="0"/>
          </a:p>
          <a:p>
            <a:r>
              <a:rPr lang="en-GB" sz="2400" dirty="0" smtClean="0"/>
              <a:t>Men still reluctant to engage with counselling services (V “tea and a chat”)</a:t>
            </a:r>
          </a:p>
          <a:p>
            <a:endParaRPr lang="en-GB" sz="2400" dirty="0" smtClean="0"/>
          </a:p>
          <a:p>
            <a:r>
              <a:rPr lang="en-GB" sz="2400" dirty="0" smtClean="0"/>
              <a:t>Potentially important role in awareness-raising </a:t>
            </a:r>
          </a:p>
          <a:p>
            <a:pPr lvl="1"/>
            <a:r>
              <a:rPr lang="en-GB" sz="2000" dirty="0" smtClean="0"/>
              <a:t>E.g. Bridgend Ford Occupational Health day</a:t>
            </a:r>
            <a:endParaRPr lang="en-GB" sz="2000" dirty="0"/>
          </a:p>
          <a:p>
            <a:endParaRPr lang="en-GB" sz="2400" dirty="0" smtClean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073553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746" y="225013"/>
            <a:ext cx="8229600" cy="1143000"/>
          </a:xfrm>
        </p:spPr>
        <p:txBody>
          <a:bodyPr/>
          <a:lstStyle/>
          <a:p>
            <a:r>
              <a:rPr lang="en-GB" dirty="0" smtClean="0"/>
              <a:t>Acknowledgements</a:t>
            </a:r>
            <a:endParaRPr lang="en-GB" dirty="0"/>
          </a:p>
        </p:txBody>
      </p:sp>
      <p:pic>
        <p:nvPicPr>
          <p:cNvPr id="4" name="Picture 4" descr="C:\Users\Advent\Documents\manvan image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1385598"/>
            <a:ext cx="5061735" cy="3194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" y="4495800"/>
            <a:ext cx="2133600" cy="21431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19400" y="5039670"/>
            <a:ext cx="2952750" cy="15525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0800" y="5074839"/>
            <a:ext cx="2377646" cy="138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5314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446</TotalTime>
  <Words>1452</Words>
  <Application>Microsoft Office PowerPoint</Application>
  <PresentationFormat>On-screen Show (4:3)</PresentationFormat>
  <Paragraphs>259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Times New Roman</vt:lpstr>
      <vt:lpstr>Office Theme</vt:lpstr>
      <vt:lpstr>A psychosocial evaluation of the impact of the Tenovus Cancer Care “ManVan for Wales”</vt:lpstr>
      <vt:lpstr>The ManVan Project </vt:lpstr>
      <vt:lpstr>PowerPoint Presentation</vt:lpstr>
      <vt:lpstr>The ManVan Journey </vt:lpstr>
      <vt:lpstr>Psychosocial Evaluation </vt:lpstr>
      <vt:lpstr>PowerPoint Presentation</vt:lpstr>
      <vt:lpstr>PowerPoint Presentation</vt:lpstr>
      <vt:lpstr>Evaluation of smoothness and depth of sessions received on board the ManVan (scale range 1-7) </vt:lpstr>
      <vt:lpstr>PowerPoint Presentation</vt:lpstr>
      <vt:lpstr>Mean CORE scores over time for those receiving all three sessions (n=18)</vt:lpstr>
      <vt:lpstr>Prostate-related QoL</vt:lpstr>
      <vt:lpstr>Conclusions 1</vt:lpstr>
      <vt:lpstr>Research reflections… a moveable (literally) feast….</vt:lpstr>
      <vt:lpstr>Conclusions II </vt:lpstr>
      <vt:lpstr>Acknowledgements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Cez</dc:creator>
  <cp:lastModifiedBy>Ceri Phelps</cp:lastModifiedBy>
  <cp:revision>43</cp:revision>
  <cp:lastPrinted>2017-09-05T14:06:32Z</cp:lastPrinted>
  <dcterms:created xsi:type="dcterms:W3CDTF">2017-08-30T11:20:49Z</dcterms:created>
  <dcterms:modified xsi:type="dcterms:W3CDTF">2018-10-12T07:30:02Z</dcterms:modified>
</cp:coreProperties>
</file>