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5"/>
  </p:notesMasterIdLst>
  <p:sldIdLst>
    <p:sldId id="256" r:id="rId2"/>
    <p:sldId id="365" r:id="rId3"/>
    <p:sldId id="393" r:id="rId4"/>
    <p:sldId id="395" r:id="rId5"/>
    <p:sldId id="399" r:id="rId6"/>
    <p:sldId id="452" r:id="rId7"/>
    <p:sldId id="394" r:id="rId8"/>
    <p:sldId id="396" r:id="rId9"/>
    <p:sldId id="397" r:id="rId10"/>
    <p:sldId id="400" r:id="rId11"/>
    <p:sldId id="401" r:id="rId12"/>
    <p:sldId id="402" r:id="rId13"/>
    <p:sldId id="322" r:id="rId14"/>
    <p:sldId id="323" r:id="rId15"/>
    <p:sldId id="390" r:id="rId16"/>
    <p:sldId id="387" r:id="rId17"/>
    <p:sldId id="442" r:id="rId18"/>
    <p:sldId id="379" r:id="rId19"/>
    <p:sldId id="403" r:id="rId20"/>
    <p:sldId id="407" r:id="rId21"/>
    <p:sldId id="434" r:id="rId22"/>
    <p:sldId id="435" r:id="rId23"/>
    <p:sldId id="436" r:id="rId24"/>
    <p:sldId id="433" r:id="rId25"/>
    <p:sldId id="404" r:id="rId26"/>
    <p:sldId id="405" r:id="rId27"/>
    <p:sldId id="406" r:id="rId28"/>
    <p:sldId id="432" r:id="rId29"/>
    <p:sldId id="437" r:id="rId30"/>
    <p:sldId id="440" r:id="rId31"/>
    <p:sldId id="441" r:id="rId32"/>
    <p:sldId id="431" r:id="rId33"/>
    <p:sldId id="408" r:id="rId34"/>
    <p:sldId id="430" r:id="rId35"/>
    <p:sldId id="409" r:id="rId36"/>
    <p:sldId id="438" r:id="rId37"/>
    <p:sldId id="439" r:id="rId38"/>
    <p:sldId id="410" r:id="rId39"/>
    <p:sldId id="443" r:id="rId40"/>
    <p:sldId id="444" r:id="rId41"/>
    <p:sldId id="445" r:id="rId42"/>
    <p:sldId id="447" r:id="rId43"/>
    <p:sldId id="446" r:id="rId44"/>
    <p:sldId id="448" r:id="rId45"/>
    <p:sldId id="449" r:id="rId46"/>
    <p:sldId id="450" r:id="rId47"/>
    <p:sldId id="451" r:id="rId48"/>
    <p:sldId id="391" r:id="rId49"/>
    <p:sldId id="453" r:id="rId50"/>
    <p:sldId id="428" r:id="rId51"/>
    <p:sldId id="429" r:id="rId52"/>
    <p:sldId id="298" r:id="rId53"/>
    <p:sldId id="299" r:id="rId54"/>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521415D9-36F7-43E2-AB2F-B90AF26B5E84}">
      <p14:sectionLst xmlns:p14="http://schemas.microsoft.com/office/powerpoint/2010/main">
        <p14:section name="Default Section" id="{52668A9B-499E-40BF-A91D-B0647392A1E2}">
          <p14:sldIdLst>
            <p14:sldId id="256"/>
            <p14:sldId id="365"/>
            <p14:sldId id="393"/>
            <p14:sldId id="395"/>
            <p14:sldId id="399"/>
            <p14:sldId id="452"/>
            <p14:sldId id="394"/>
            <p14:sldId id="396"/>
            <p14:sldId id="397"/>
            <p14:sldId id="400"/>
            <p14:sldId id="401"/>
            <p14:sldId id="402"/>
            <p14:sldId id="322"/>
            <p14:sldId id="323"/>
            <p14:sldId id="390"/>
            <p14:sldId id="387"/>
            <p14:sldId id="442"/>
            <p14:sldId id="379"/>
            <p14:sldId id="403"/>
            <p14:sldId id="407"/>
            <p14:sldId id="434"/>
            <p14:sldId id="435"/>
            <p14:sldId id="436"/>
            <p14:sldId id="433"/>
            <p14:sldId id="404"/>
            <p14:sldId id="405"/>
            <p14:sldId id="406"/>
            <p14:sldId id="432"/>
            <p14:sldId id="437"/>
            <p14:sldId id="440"/>
            <p14:sldId id="441"/>
            <p14:sldId id="431"/>
            <p14:sldId id="408"/>
            <p14:sldId id="430"/>
            <p14:sldId id="409"/>
            <p14:sldId id="438"/>
            <p14:sldId id="439"/>
            <p14:sldId id="410"/>
            <p14:sldId id="443"/>
            <p14:sldId id="444"/>
            <p14:sldId id="445"/>
            <p14:sldId id="447"/>
            <p14:sldId id="446"/>
            <p14:sldId id="448"/>
            <p14:sldId id="449"/>
            <p14:sldId id="450"/>
            <p14:sldId id="451"/>
          </p14:sldIdLst>
        </p14:section>
        <p14:section name="Untitled Section" id="{FBA9ED2F-54F1-4A74-B6C4-CF000303B1BB}">
          <p14:sldIdLst>
            <p14:sldId id="391"/>
            <p14:sldId id="453"/>
            <p14:sldId id="428"/>
            <p14:sldId id="429"/>
            <p14:sldId id="298"/>
            <p14:sldId id="2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CB8A34-EF5C-4E9F-B943-FD733698B294}" v="209" dt="2024-02-25T10:40:50.402"/>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18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9" name="Shape 109"/>
          <p:cNvSpPr>
            <a:spLocks noGrp="1" noRot="1" noChangeAspect="1"/>
          </p:cNvSpPr>
          <p:nvPr>
            <p:ph type="sldImg"/>
          </p:nvPr>
        </p:nvSpPr>
        <p:spPr>
          <a:xfrm>
            <a:off x="1143000" y="685800"/>
            <a:ext cx="4572000" cy="3429000"/>
          </a:xfrm>
          <a:prstGeom prst="rect">
            <a:avLst/>
          </a:prstGeom>
        </p:spPr>
        <p:txBody>
          <a:bodyPr/>
          <a:lstStyle/>
          <a:p>
            <a:endParaRPr/>
          </a:p>
        </p:txBody>
      </p:sp>
      <p:sp>
        <p:nvSpPr>
          <p:cNvPr id="110" name="Shape 110"/>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3568" y="1988843"/>
            <a:ext cx="7772401" cy="1470026"/>
          </a:xfrm>
          <a:prstGeom prst="rect">
            <a:avLst/>
          </a:prstGeom>
        </p:spPr>
        <p:txBody>
          <a:bodyPr/>
          <a:lstStyle/>
          <a:p>
            <a:r>
              <a:t>Title Text</a:t>
            </a:r>
          </a:p>
        </p:txBody>
      </p:sp>
      <p:sp>
        <p:nvSpPr>
          <p:cNvPr id="12" name="Body Level One…"/>
          <p:cNvSpPr txBox="1">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683568" y="3993086"/>
            <a:ext cx="7772401" cy="1362076"/>
          </a:xfrm>
          <a:prstGeom prst="rect">
            <a:avLst/>
          </a:prstGeom>
        </p:spPr>
        <p:txBody>
          <a:bodyPr anchor="t"/>
          <a:lstStyle>
            <a:lvl1pPr algn="l">
              <a:defRPr sz="3000" b="1" cap="all"/>
            </a:lvl1pPr>
          </a:lstStyle>
          <a:p>
            <a:r>
              <a:t>Title Text</a:t>
            </a:r>
          </a:p>
        </p:txBody>
      </p:sp>
      <p:sp>
        <p:nvSpPr>
          <p:cNvPr id="30" name="Body Level One…"/>
          <p:cNvSpPr txBox="1">
            <a:spLocks noGrp="1"/>
          </p:cNvSpPr>
          <p:nvPr>
            <p:ph type="body" sz="quarter" idx="1"/>
          </p:nvPr>
        </p:nvSpPr>
        <p:spPr>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1" y="273050"/>
            <a:ext cx="3008315" cy="1162050"/>
          </a:xfrm>
          <a:prstGeom prst="rect">
            <a:avLst/>
          </a:prstGeom>
        </p:spPr>
        <p:txBody>
          <a:bodyPr anchor="b"/>
          <a:lstStyle>
            <a:lvl1pPr algn="l">
              <a:defRPr sz="1500" b="1"/>
            </a:lvl1pPr>
          </a:lstStyle>
          <a:p>
            <a:r>
              <a:t>Title Text</a:t>
            </a:r>
          </a:p>
        </p:txBody>
      </p:sp>
      <p:sp>
        <p:nvSpPr>
          <p:cNvPr id="73" name="Body Level One…"/>
          <p:cNvSpPr txBox="1">
            <a:spLocks noGrp="1"/>
          </p:cNvSpPr>
          <p:nvPr>
            <p:ph type="body" idx="1"/>
          </p:nvPr>
        </p:nvSpPr>
        <p:spPr>
          <a:xfrm>
            <a:off x="3575050" y="273053"/>
            <a:ext cx="5111750" cy="517217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509120"/>
            <a:ext cx="5486401" cy="566739"/>
          </a:xfrm>
          <a:prstGeom prst="rect">
            <a:avLst/>
          </a:prstGeom>
        </p:spPr>
        <p:txBody>
          <a:bodyPr anchor="b"/>
          <a:lstStyle>
            <a:lvl1pPr algn="l">
              <a:defRPr sz="1500" b="1"/>
            </a:lvl1pPr>
          </a:lstStyle>
          <a:p>
            <a:r>
              <a:t>Title Text</a:t>
            </a:r>
          </a:p>
        </p:txBody>
      </p:sp>
      <p:sp>
        <p:nvSpPr>
          <p:cNvPr id="83" name="Picture Placeholder 2"/>
          <p:cNvSpPr>
            <a:spLocks noGrp="1"/>
          </p:cNvSpPr>
          <p:nvPr>
            <p:ph type="pic" sz="half" idx="21"/>
          </p:nvPr>
        </p:nvSpPr>
        <p:spPr>
          <a:xfrm>
            <a:off x="1792288" y="612779"/>
            <a:ext cx="5486401" cy="3824338"/>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1"/>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1pPr>
      <a:lvl2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2pPr>
      <a:lvl3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3pPr>
      <a:lvl4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4pPr>
      <a:lvl5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5pPr>
      <a:lvl6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6pPr>
      <a:lvl7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7pPr>
      <a:lvl8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8pPr>
      <a:lvl9pPr marL="0" marR="0" indent="0" algn="ctr" defTabSz="685800" rtl="0" latinLnBrk="0">
        <a:lnSpc>
          <a:spcPct val="100000"/>
        </a:lnSpc>
        <a:spcBef>
          <a:spcPts val="0"/>
        </a:spcBef>
        <a:spcAft>
          <a:spcPts val="0"/>
        </a:spcAft>
        <a:buClrTx/>
        <a:buSzTx/>
        <a:buFontTx/>
        <a:buNone/>
        <a:tabLst/>
        <a:defRPr sz="3300" b="0" i="0" u="none" strike="noStrike" cap="none" spc="0" baseline="0">
          <a:solidFill>
            <a:srgbClr val="000000"/>
          </a:solidFill>
          <a:uFillTx/>
          <a:latin typeface="Myriad Pro"/>
          <a:ea typeface="Myriad Pro"/>
          <a:cs typeface="Myriad Pro"/>
          <a:sym typeface="Myriad Pro"/>
        </a:defRPr>
      </a:lvl9pPr>
    </p:titleStyle>
    <p:bodyStyle>
      <a:lvl1pPr marL="257175" marR="0" indent="-257175"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1pPr>
      <a:lvl2pPr marL="587829" marR="0" indent="-24492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2pPr>
      <a:lvl3pPr marL="914400" marR="0" indent="-22860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3pPr>
      <a:lvl4pPr marL="1303019" marR="0" indent="-274319"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4pPr>
      <a:lvl5pPr marL="16459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5pPr>
      <a:lvl6pPr marL="19888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6pPr>
      <a:lvl7pPr marL="23317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7pPr>
      <a:lvl8pPr marL="26746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8pPr>
      <a:lvl9pPr marL="3017520" marR="0" indent="-274320" algn="l" defTabSz="685800" rtl="0" latinLnBrk="0">
        <a:lnSpc>
          <a:spcPct val="100000"/>
        </a:lnSpc>
        <a:spcBef>
          <a:spcPts val="500"/>
        </a:spcBef>
        <a:spcAft>
          <a:spcPts val="0"/>
        </a:spcAft>
        <a:buClrTx/>
        <a:buSzPct val="100000"/>
        <a:buFont typeface="Arial"/>
        <a:buChar char="•"/>
        <a:tabLst/>
        <a:defRPr sz="2400" b="0" i="0" u="none" strike="noStrike" cap="none" spc="0" baseline="0">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900" b="0" i="0" u="none" strike="noStrike" cap="none" spc="0" baseline="0">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2.tmp"/><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digitalcommons.biola.edu/open-textbooks/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Title 1"/>
          <p:cNvSpPr txBox="1">
            <a:spLocks noGrp="1"/>
          </p:cNvSpPr>
          <p:nvPr>
            <p:ph type="ctrTitle"/>
          </p:nvPr>
        </p:nvSpPr>
        <p:spPr>
          <a:xfrm>
            <a:off x="1058516" y="2565080"/>
            <a:ext cx="7772401" cy="3454368"/>
          </a:xfrm>
          <a:prstGeom prst="rect">
            <a:avLst/>
          </a:prstGeom>
        </p:spPr>
        <p:txBody>
          <a:bodyPr>
            <a:normAutofit fontScale="90000"/>
          </a:bodyPr>
          <a:lstStyle/>
          <a:p>
            <a:pPr defTabSz="562355">
              <a:defRPr sz="3034" b="1">
                <a:solidFill>
                  <a:schemeClr val="accent2"/>
                </a:solidFill>
                <a:effectLst>
                  <a:outerShdw blurRad="31242" dist="31242" dir="2700000" rotWithShape="0">
                    <a:srgbClr val="000000">
                      <a:alpha val="43137"/>
                    </a:srgbClr>
                  </a:outerShdw>
                </a:effectLst>
              </a:defRPr>
            </a:pPr>
            <a:br>
              <a:rPr lang="en-GB" dirty="0"/>
            </a:br>
            <a:br>
              <a:rPr lang="en-GB" dirty="0"/>
            </a:br>
            <a:br>
              <a:rPr lang="en-GB" dirty="0"/>
            </a:br>
            <a:r>
              <a:rPr lang="en-GB" dirty="0"/>
              <a:t>LCLM 5004</a:t>
            </a:r>
            <a:br>
              <a:rPr dirty="0"/>
            </a:br>
            <a:r>
              <a:rPr dirty="0">
                <a:solidFill>
                  <a:srgbClr val="000000"/>
                </a:solidFill>
              </a:rPr>
              <a:t> </a:t>
            </a:r>
            <a:r>
              <a:rPr lang="en-GB" dirty="0"/>
              <a:t>Managing Business Information</a:t>
            </a:r>
            <a:r>
              <a:rPr lang="en-GB" sz="1800" b="1" dirty="0">
                <a:solidFill>
                  <a:srgbClr val="000000"/>
                </a:solidFill>
                <a:effectLst/>
                <a:latin typeface="Arial" panose="020B0604020202020204" pitchFamily="34" charset="0"/>
                <a:ea typeface="Arial" panose="020B0604020202020204" pitchFamily="34" charset="0"/>
              </a:rPr>
              <a:t> </a:t>
            </a:r>
            <a:endParaRPr dirty="0"/>
          </a:p>
          <a:p>
            <a:pPr defTabSz="562355">
              <a:defRPr sz="2624" b="1">
                <a:solidFill>
                  <a:schemeClr val="accent2"/>
                </a:solidFill>
                <a:effectLst>
                  <a:outerShdw blurRad="31242" dist="31242" dir="2700000" rotWithShape="0">
                    <a:srgbClr val="000000">
                      <a:alpha val="43137"/>
                    </a:srgbClr>
                  </a:outerShdw>
                </a:effectLst>
              </a:defRPr>
            </a:pPr>
            <a:r>
              <a:rPr lang="en-GB" sz="3100" b="1" dirty="0">
                <a:effectLst/>
                <a:ea typeface="Calibri" panose="020F0502020204030204" pitchFamily="34" charset="0"/>
                <a:cs typeface="Times New Roman" panose="02020603050405020304" pitchFamily="18" charset="0"/>
              </a:rPr>
              <a:t>Week 3</a:t>
            </a:r>
            <a:r>
              <a:rPr lang="en-GB" sz="3100" b="1" dirty="0">
                <a:ea typeface="Calibri" panose="020F0502020204030204" pitchFamily="34" charset="0"/>
                <a:cs typeface="Times New Roman" panose="02020603050405020304" pitchFamily="18" charset="0"/>
              </a:rPr>
              <a:t>:</a:t>
            </a:r>
            <a:r>
              <a:rPr lang="en-GB" sz="3100" dirty="0">
                <a:effectLst/>
                <a:ea typeface="Calibri" panose="020F0502020204030204" pitchFamily="34" charset="0"/>
                <a:cs typeface="Times New Roman" panose="02020603050405020304" pitchFamily="18" charset="0"/>
              </a:rPr>
              <a:t> </a:t>
            </a:r>
            <a:br>
              <a:rPr lang="en-GB" sz="3100" dirty="0">
                <a:effectLst/>
                <a:ea typeface="Calibri" panose="020F0502020204030204" pitchFamily="34" charset="0"/>
                <a:cs typeface="Times New Roman" panose="02020603050405020304" pitchFamily="18" charset="0"/>
              </a:rPr>
            </a:br>
            <a:br>
              <a:rPr lang="en-GB" sz="3100" dirty="0">
                <a:effectLst/>
                <a:ea typeface="Calibri" panose="020F0502020204030204" pitchFamily="34" charset="0"/>
                <a:cs typeface="Times New Roman" panose="02020603050405020304" pitchFamily="18" charset="0"/>
              </a:rPr>
            </a:br>
            <a:r>
              <a:rPr lang="en-GB" sz="2700" dirty="0">
                <a:effectLst/>
                <a:ea typeface="Calibri" panose="020F0502020204030204" pitchFamily="34" charset="0"/>
                <a:cs typeface="Times New Roman" panose="02020603050405020304" pitchFamily="18" charset="0"/>
              </a:rPr>
              <a:t>Distinction between </a:t>
            </a:r>
            <a:r>
              <a:rPr lang="en-GB" sz="2700" b="1" dirty="0">
                <a:ea typeface="Calibri" panose="020F0502020204030204" pitchFamily="34" charset="0"/>
                <a:cs typeface="Times New Roman" panose="02020603050405020304" pitchFamily="18" charset="0"/>
              </a:rPr>
              <a:t>Data &amp; I</a:t>
            </a:r>
            <a:r>
              <a:rPr lang="en-GB" sz="2700" b="1" dirty="0">
                <a:effectLst/>
                <a:ea typeface="Calibri" panose="020F0502020204030204" pitchFamily="34" charset="0"/>
                <a:cs typeface="Times New Roman" panose="02020603050405020304" pitchFamily="18" charset="0"/>
              </a:rPr>
              <a:t>nformation </a:t>
            </a:r>
            <a:r>
              <a:rPr lang="en-GB" sz="2700" b="1" dirty="0"/>
              <a:t>Database Design Principles and Normalization</a:t>
            </a:r>
            <a:br>
              <a:rPr lang="en-GB" sz="2700" b="1" dirty="0"/>
            </a:br>
            <a:r>
              <a:rPr lang="en-GB" sz="2700" b="1" dirty="0"/>
              <a:t>Structured Query Language (SQL) for Database Querying and Management</a:t>
            </a:r>
            <a:br>
              <a:rPr lang="en-GB" sz="3100" dirty="0"/>
            </a:br>
            <a:br>
              <a:rPr lang="en-GB" sz="3100" dirty="0"/>
            </a:br>
            <a:br>
              <a:rPr sz="3034" dirty="0"/>
            </a:br>
            <a:br>
              <a:rPr sz="3034" dirty="0"/>
            </a:br>
            <a:br>
              <a:rPr sz="2952" dirty="0">
                <a:solidFill>
                  <a:srgbClr val="FF0000"/>
                </a:solidFill>
              </a:rPr>
            </a:br>
            <a:br>
              <a:rPr sz="2952" dirty="0">
                <a:solidFill>
                  <a:srgbClr val="FF0000"/>
                </a:solidFill>
              </a:rPr>
            </a:br>
            <a:endParaRPr sz="2952" dirty="0">
              <a:solidFill>
                <a:srgbClr val="FF0000"/>
              </a:solidFill>
            </a:endParaRPr>
          </a:p>
        </p:txBody>
      </p:sp>
      <p:sp>
        <p:nvSpPr>
          <p:cNvPr id="113" name="TextBox 1"/>
          <p:cNvSpPr txBox="1"/>
          <p:nvPr/>
        </p:nvSpPr>
        <p:spPr>
          <a:xfrm>
            <a:off x="313083" y="934949"/>
            <a:ext cx="8235017" cy="107721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4000" b="1">
                <a:effectLst>
                  <a:outerShdw blurRad="38100" dist="38100" dir="2700000" rotWithShape="0">
                    <a:srgbClr val="000000">
                      <a:alpha val="43137"/>
                    </a:srgbClr>
                  </a:outerShdw>
                </a:effectLst>
              </a:defRPr>
            </a:lvl1pPr>
          </a:lstStyle>
          <a:p>
            <a:pPr algn="ctr"/>
            <a:r>
              <a:rPr lang="en-US" sz="3200" dirty="0">
                <a:effectLst/>
                <a:latin typeface="Arial" panose="020B0604020202020204" pitchFamily="34" charset="0"/>
                <a:ea typeface="Arial" panose="020B0604020202020204" pitchFamily="34" charset="0"/>
              </a:rPr>
              <a:t>BA</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(Hons)</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Leadership</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and</a:t>
            </a:r>
            <a:r>
              <a:rPr lang="en-US" sz="3200" spc="-2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Management</a:t>
            </a:r>
            <a:r>
              <a:rPr lang="en-US" sz="3200" spc="-35"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Skills</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for</a:t>
            </a:r>
            <a:r>
              <a:rPr lang="en-US" sz="3200" spc="-30" dirty="0">
                <a:effectLst/>
                <a:latin typeface="Arial" panose="020B0604020202020204" pitchFamily="34" charset="0"/>
                <a:ea typeface="Arial" panose="020B0604020202020204" pitchFamily="34" charset="0"/>
              </a:rPr>
              <a:t> </a:t>
            </a:r>
            <a:r>
              <a:rPr lang="en-US" sz="3200" dirty="0">
                <a:effectLst/>
                <a:latin typeface="Arial" panose="020B0604020202020204" pitchFamily="34" charset="0"/>
                <a:ea typeface="Arial" panose="020B0604020202020204" pitchFamily="34" charset="0"/>
              </a:rPr>
              <a:t>the</a:t>
            </a:r>
            <a:r>
              <a:rPr lang="en-US" sz="3200" spc="-25" dirty="0">
                <a:effectLst/>
                <a:latin typeface="Arial" panose="020B0604020202020204" pitchFamily="34" charset="0"/>
                <a:ea typeface="Arial" panose="020B0604020202020204" pitchFamily="34" charset="0"/>
              </a:rPr>
              <a:t> </a:t>
            </a:r>
            <a:r>
              <a:rPr lang="en-US" sz="3200" spc="-10" dirty="0">
                <a:effectLst/>
                <a:latin typeface="Arial" panose="020B0604020202020204" pitchFamily="34" charset="0"/>
                <a:ea typeface="Arial" panose="020B0604020202020204" pitchFamily="34" charset="0"/>
              </a:rPr>
              <a:t>Workplace</a:t>
            </a:r>
            <a:endParaRPr sz="32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wipe(down)">
                                      <p:cBhvr>
                                        <p:cTn id="7" dur="500"/>
                                        <p:tgtEl>
                                          <p:spTgt spid="11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2"/>
                                        </p:tgtEl>
                                        <p:attrNameLst>
                                          <p:attrName>style.visibility</p:attrName>
                                        </p:attrNameLst>
                                      </p:cBhvr>
                                      <p:to>
                                        <p:strVal val="visible"/>
                                      </p:to>
                                    </p:set>
                                    <p:animEffect transition="in" filter="fade">
                                      <p:cBhvr>
                                        <p:cTn id="12" dur="1000"/>
                                        <p:tgtEl>
                                          <p:spTgt spid="112"/>
                                        </p:tgtEl>
                                      </p:cBhvr>
                                    </p:animEffect>
                                    <p:anim calcmode="lin" valueType="num">
                                      <p:cBhvr>
                                        <p:cTn id="13" dur="1000" fill="hold"/>
                                        <p:tgtEl>
                                          <p:spTgt spid="112"/>
                                        </p:tgtEl>
                                        <p:attrNameLst>
                                          <p:attrName>ppt_x</p:attrName>
                                        </p:attrNameLst>
                                      </p:cBhvr>
                                      <p:tavLst>
                                        <p:tav tm="0">
                                          <p:val>
                                            <p:strVal val="#ppt_x"/>
                                          </p:val>
                                        </p:tav>
                                        <p:tav tm="100000">
                                          <p:val>
                                            <p:strVal val="#ppt_x"/>
                                          </p:val>
                                        </p:tav>
                                      </p:tavLst>
                                    </p:anim>
                                    <p:anim calcmode="lin" valueType="num">
                                      <p:cBhvr>
                                        <p:cTn id="14" dur="1000" fill="hold"/>
                                        <p:tgtEl>
                                          <p:spTgt spid="1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46579" y="1379469"/>
            <a:ext cx="8722760" cy="4281591"/>
          </a:xfrm>
          <a:prstGeom prst="rect">
            <a:avLst/>
          </a:prstGeom>
        </p:spPr>
        <p:txBody>
          <a:bodyPr>
            <a:noAutofit/>
          </a:bodyPr>
          <a:lstStyle/>
          <a:p>
            <a:pPr>
              <a:lnSpc>
                <a:spcPct val="107000"/>
              </a:lnSpc>
              <a:spcAft>
                <a:spcPts val="800"/>
              </a:spcAft>
            </a:pPr>
            <a:r>
              <a:rPr lang="en-GB" sz="2800" kern="100" dirty="0">
                <a:effectLst/>
                <a:ea typeface="Calibri" panose="020F0502020204030204" pitchFamily="34" charset="0"/>
                <a:cs typeface="Times New Roman" panose="02020603050405020304" pitchFamily="18" charset="0"/>
              </a:rPr>
              <a:t>Information Systems and Technologies.</a:t>
            </a:r>
          </a:p>
          <a:p>
            <a:pPr>
              <a:lnSpc>
                <a:spcPct val="107000"/>
              </a:lnSpc>
              <a:spcAft>
                <a:spcPts val="800"/>
              </a:spcAft>
            </a:pPr>
            <a:r>
              <a:rPr lang="en-GB" sz="2800" kern="100" dirty="0">
                <a:effectLst/>
                <a:ea typeface="Calibri" panose="020F0502020204030204" pitchFamily="34" charset="0"/>
                <a:cs typeface="Times New Roman" panose="02020603050405020304" pitchFamily="18" charset="0"/>
              </a:rPr>
              <a:t>Overview of Information Systems (IS) and their components. </a:t>
            </a:r>
          </a:p>
          <a:p>
            <a:pPr>
              <a:lnSpc>
                <a:spcPct val="107000"/>
              </a:lnSpc>
              <a:spcAft>
                <a:spcPts val="800"/>
              </a:spcAft>
            </a:pPr>
            <a:r>
              <a:rPr lang="en-GB" sz="2800" kern="100" dirty="0">
                <a:effectLst/>
                <a:ea typeface="Calibri" panose="020F0502020204030204" pitchFamily="34" charset="0"/>
                <a:cs typeface="Times New Roman" panose="02020603050405020304" pitchFamily="18" charset="0"/>
              </a:rPr>
              <a:t>Introduction to Enterprise Resource Planning (ERP) systems.</a:t>
            </a:r>
          </a:p>
          <a:p>
            <a:pPr>
              <a:lnSpc>
                <a:spcPct val="107000"/>
              </a:lnSpc>
              <a:spcAft>
                <a:spcPts val="800"/>
              </a:spcAft>
            </a:pPr>
            <a:r>
              <a:rPr lang="en-GB" sz="2800" kern="100" dirty="0">
                <a:effectLst/>
                <a:ea typeface="Calibri" panose="020F0502020204030204" pitchFamily="34" charset="0"/>
                <a:cs typeface="Times New Roman" panose="02020603050405020304" pitchFamily="18" charset="0"/>
              </a:rPr>
              <a:t>Integration of information technologies for efficient business operations.</a:t>
            </a:r>
          </a:p>
          <a:p>
            <a:pPr>
              <a:lnSpc>
                <a:spcPct val="107000"/>
              </a:lnSpc>
              <a:spcAft>
                <a:spcPts val="800"/>
              </a:spcAft>
            </a:pPr>
            <a:r>
              <a:rPr lang="en-GB" sz="2800" kern="100" dirty="0">
                <a:ea typeface="Calibri" panose="020F0502020204030204" pitchFamily="34" charset="0"/>
                <a:cs typeface="Times New Roman" panose="02020603050405020304" pitchFamily="18" charset="0"/>
              </a:rPr>
              <a:t>Discussion on the assessment.</a:t>
            </a:r>
            <a:endParaRPr lang="en-GB" sz="2800" kern="100" dirty="0">
              <a:effectLst/>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2</a:t>
            </a:fld>
            <a:endParaRPr/>
          </a:p>
        </p:txBody>
      </p:sp>
      <p:sp>
        <p:nvSpPr>
          <p:cNvPr id="117" name="Title 1"/>
          <p:cNvSpPr txBox="1">
            <a:spLocks noGrp="1"/>
          </p:cNvSpPr>
          <p:nvPr>
            <p:ph type="title"/>
          </p:nvPr>
        </p:nvSpPr>
        <p:spPr>
          <a:xfrm>
            <a:off x="1456454" y="250299"/>
            <a:ext cx="6172201" cy="584776"/>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Last Week (i.e., W</a:t>
            </a:r>
            <a:r>
              <a:rPr dirty="0"/>
              <a:t>eek </a:t>
            </a:r>
            <a:r>
              <a:rPr lang="en-GB" dirty="0"/>
              <a:t>2)</a:t>
            </a:r>
            <a:endParaRPr dirty="0"/>
          </a:p>
        </p:txBody>
      </p:sp>
      <p:sp>
        <p:nvSpPr>
          <p:cNvPr id="118" name="TextBox 7"/>
          <p:cNvSpPr txBox="1"/>
          <p:nvPr/>
        </p:nvSpPr>
        <p:spPr>
          <a:xfrm>
            <a:off x="210620" y="794694"/>
            <a:ext cx="8722759" cy="58477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defRPr sz="2400" b="1"/>
            </a:lvl1pPr>
          </a:lstStyle>
          <a:p>
            <a:r>
              <a:rPr lang="en-GB" sz="3200" dirty="0"/>
              <a:t>We examined ……………</a:t>
            </a:r>
            <a:endParaRPr sz="3200" dirty="0"/>
          </a:p>
        </p:txBody>
      </p:sp>
    </p:spTree>
    <p:extLst>
      <p:ext uri="{BB962C8B-B14F-4D97-AF65-F5344CB8AC3E}">
        <p14:creationId xmlns:p14="http://schemas.microsoft.com/office/powerpoint/2010/main" val="3740442994"/>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15">
                                            <p:txEl>
                                              <p:pRg st="4" end="4"/>
                                            </p:txEl>
                                          </p:spTgt>
                                        </p:tgtEl>
                                        <p:attrNameLst>
                                          <p:attrName>style.visibility</p:attrName>
                                        </p:attrNameLst>
                                      </p:cBhvr>
                                      <p:to>
                                        <p:strVal val="visible"/>
                                      </p:to>
                                    </p:set>
                                    <p:animEffect transition="in" filter="fade">
                                      <p:cBhvr>
                                        <p:cTn id="54" dur="1000"/>
                                        <p:tgtEl>
                                          <p:spTgt spid="115">
                                            <p:txEl>
                                              <p:pRg st="4" end="4"/>
                                            </p:txEl>
                                          </p:spTgt>
                                        </p:tgtEl>
                                      </p:cBhvr>
                                    </p:animEffect>
                                    <p:anim calcmode="lin" valueType="num">
                                      <p:cBhvr>
                                        <p:cTn id="55" dur="1000" fill="hold"/>
                                        <p:tgtEl>
                                          <p:spTgt spid="115">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1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Content Placeholder 2"/>
          <p:cNvSpPr txBox="1">
            <a:spLocks noGrp="1"/>
          </p:cNvSpPr>
          <p:nvPr>
            <p:ph type="body" idx="1"/>
          </p:nvPr>
        </p:nvSpPr>
        <p:spPr>
          <a:xfrm>
            <a:off x="246579" y="1379469"/>
            <a:ext cx="8722760" cy="4281591"/>
          </a:xfrm>
          <a:prstGeom prst="rect">
            <a:avLst/>
          </a:prstGeom>
        </p:spPr>
        <p:txBody>
          <a:bodyPr>
            <a:noAutofit/>
          </a:bodyPr>
          <a:lstStyle/>
          <a:p>
            <a:pPr lvl="0"/>
            <a:r>
              <a:rPr lang="en-GB" sz="3300" dirty="0"/>
              <a:t>The distinction between data and information.</a:t>
            </a:r>
          </a:p>
          <a:p>
            <a:pPr lvl="0"/>
            <a:r>
              <a:rPr lang="en-GB" sz="3300" dirty="0"/>
              <a:t>Database design principles and normalization.</a:t>
            </a:r>
          </a:p>
          <a:p>
            <a:r>
              <a:rPr lang="en-GB" sz="3300" dirty="0"/>
              <a:t>Structured Query Language (SQL) for database querying and management</a:t>
            </a:r>
          </a:p>
          <a:p>
            <a:r>
              <a:rPr lang="en-GB" sz="3300" kern="100" dirty="0">
                <a:ea typeface="Calibri" panose="020F0502020204030204" pitchFamily="34" charset="0"/>
                <a:cs typeface="Times New Roman" panose="02020603050405020304" pitchFamily="18" charset="0"/>
              </a:rPr>
              <a:t>Discussion on the assessment.</a:t>
            </a:r>
            <a:endParaRPr lang="en-GB" sz="3300" kern="100" dirty="0">
              <a:effectLst/>
              <a:ea typeface="Calibri" panose="020F0502020204030204" pitchFamily="34" charset="0"/>
              <a:cs typeface="Times New Roman" panose="02020603050405020304" pitchFamily="18" charset="0"/>
            </a:endParaRPr>
          </a:p>
        </p:txBody>
      </p:sp>
      <p:sp>
        <p:nvSpPr>
          <p:cNvPr id="11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3</a:t>
            </a:fld>
            <a:endParaRPr/>
          </a:p>
        </p:txBody>
      </p:sp>
      <p:sp>
        <p:nvSpPr>
          <p:cNvPr id="117" name="Title 1"/>
          <p:cNvSpPr txBox="1">
            <a:spLocks noGrp="1"/>
          </p:cNvSpPr>
          <p:nvPr>
            <p:ph type="title"/>
          </p:nvPr>
        </p:nvSpPr>
        <p:spPr>
          <a:xfrm>
            <a:off x="1456454" y="250299"/>
            <a:ext cx="6172201" cy="584776"/>
          </a:xfrm>
          <a:prstGeom prst="rect">
            <a:avLst/>
          </a:prstGeom>
        </p:spPr>
        <p:txBody>
          <a:bodyPr>
            <a:normAutofit fontScale="90000"/>
          </a:bodyPr>
          <a:lstStyle>
            <a:lvl1pPr defTabSz="630936">
              <a:defRPr sz="3312" b="1">
                <a:solidFill>
                  <a:srgbClr val="0070C0"/>
                </a:solidFill>
                <a:effectLst>
                  <a:outerShdw blurRad="35052" dist="35052" dir="2700000" rotWithShape="0">
                    <a:srgbClr val="000000">
                      <a:alpha val="43137"/>
                    </a:srgbClr>
                  </a:outerShdw>
                </a:effectLst>
              </a:defRPr>
            </a:lvl1pPr>
          </a:lstStyle>
          <a:p>
            <a:r>
              <a:rPr lang="en-GB" dirty="0"/>
              <a:t>This Week (i.e., W</a:t>
            </a:r>
            <a:r>
              <a:rPr dirty="0"/>
              <a:t>eek </a:t>
            </a:r>
            <a:r>
              <a:rPr lang="en-GB" dirty="0"/>
              <a:t>3)</a:t>
            </a:r>
            <a:endParaRPr dirty="0"/>
          </a:p>
        </p:txBody>
      </p:sp>
      <p:sp>
        <p:nvSpPr>
          <p:cNvPr id="118" name="TextBox 7"/>
          <p:cNvSpPr txBox="1"/>
          <p:nvPr/>
        </p:nvSpPr>
        <p:spPr>
          <a:xfrm>
            <a:off x="210620" y="794694"/>
            <a:ext cx="8722759" cy="58477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lvl1pPr>
              <a:defRPr sz="2400" b="1"/>
            </a:lvl1pPr>
          </a:lstStyle>
          <a:p>
            <a:r>
              <a:rPr lang="en-GB" sz="3200" dirty="0"/>
              <a:t>We will examine ……………</a:t>
            </a:r>
            <a:endParaRPr sz="3200" dirty="0"/>
          </a:p>
        </p:txBody>
      </p:sp>
    </p:spTree>
    <p:extLst>
      <p:ext uri="{BB962C8B-B14F-4D97-AF65-F5344CB8AC3E}">
        <p14:creationId xmlns:p14="http://schemas.microsoft.com/office/powerpoint/2010/main" val="2925137628"/>
      </p:ext>
    </p:extLst>
  </p:cSld>
  <p:clrMapOvr>
    <a:masterClrMapping/>
  </p:clrMapOvr>
  <p:transition spd="med"/>
  <p:timing>
    <p:tnLst>
      <p:par>
        <p:cTn id="1" dur="indefinite" restart="never" fill="hold" nodeType="tmRoot">
          <p:childTnLst>
            <p:seq concurrent="1" prevAc="none" nextAc="seek">
              <p:cTn id="2" dur="indefinite" fill="hold"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fade">
                                      <p:cBhvr>
                                        <p:cTn id="7" dur="1000"/>
                                        <p:tgtEl>
                                          <p:spTgt spid="118"/>
                                        </p:tgtEl>
                                      </p:cBhvr>
                                    </p:animEffect>
                                    <p:anim calcmode="lin" valueType="num">
                                      <p:cBhvr>
                                        <p:cTn id="8" dur="1000" fill="hold"/>
                                        <p:tgtEl>
                                          <p:spTgt spid="118"/>
                                        </p:tgtEl>
                                        <p:attrNameLst>
                                          <p:attrName>ppt_x</p:attrName>
                                        </p:attrNameLst>
                                      </p:cBhvr>
                                      <p:tavLst>
                                        <p:tav tm="0">
                                          <p:val>
                                            <p:strVal val="#ppt_x"/>
                                          </p:val>
                                        </p:tav>
                                        <p:tav tm="100000">
                                          <p:val>
                                            <p:strVal val="#ppt_x"/>
                                          </p:val>
                                        </p:tav>
                                      </p:tavLst>
                                    </p:anim>
                                    <p:anim calcmode="lin" valueType="num">
                                      <p:cBhvr>
                                        <p:cTn id="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17"/>
                                        </p:tgtEl>
                                        <p:attrNameLst>
                                          <p:attrName>style.visibility</p:attrName>
                                        </p:attrNameLst>
                                      </p:cBhvr>
                                      <p:to>
                                        <p:strVal val="visible"/>
                                      </p:to>
                                    </p:set>
                                    <p:animEffect transition="in" filter="barn(inVertical)">
                                      <p:cBhvr>
                                        <p:cTn id="14" dur="500"/>
                                        <p:tgtEl>
                                          <p:spTgt spid="1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5">
                                            <p:bg/>
                                          </p:spTgt>
                                        </p:tgtEl>
                                        <p:attrNameLst>
                                          <p:attrName>style.visibility</p:attrName>
                                        </p:attrNameLst>
                                      </p:cBhvr>
                                      <p:to>
                                        <p:strVal val="visible"/>
                                      </p:to>
                                    </p:set>
                                    <p:animEffect transition="in" filter="fade">
                                      <p:cBhvr>
                                        <p:cTn id="19" dur="1000"/>
                                        <p:tgtEl>
                                          <p:spTgt spid="115">
                                            <p:bg/>
                                          </p:spTgt>
                                        </p:tgtEl>
                                      </p:cBhvr>
                                    </p:animEffect>
                                    <p:anim calcmode="lin" valueType="num">
                                      <p:cBhvr>
                                        <p:cTn id="20" dur="1000" fill="hold"/>
                                        <p:tgtEl>
                                          <p:spTgt spid="115">
                                            <p:bg/>
                                          </p:spTgt>
                                        </p:tgtEl>
                                        <p:attrNameLst>
                                          <p:attrName>ppt_x</p:attrName>
                                        </p:attrNameLst>
                                      </p:cBhvr>
                                      <p:tavLst>
                                        <p:tav tm="0">
                                          <p:val>
                                            <p:strVal val="#ppt_x"/>
                                          </p:val>
                                        </p:tav>
                                        <p:tav tm="100000">
                                          <p:val>
                                            <p:strVal val="#ppt_x"/>
                                          </p:val>
                                        </p:tav>
                                      </p:tavLst>
                                    </p:anim>
                                    <p:anim calcmode="lin" valueType="num">
                                      <p:cBhvr>
                                        <p:cTn id="21" dur="1000" fill="hold"/>
                                        <p:tgtEl>
                                          <p:spTgt spid="115">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5">
                                            <p:txEl>
                                              <p:pRg st="0" end="0"/>
                                            </p:txEl>
                                          </p:spTgt>
                                        </p:tgtEl>
                                        <p:attrNameLst>
                                          <p:attrName>style.visibility</p:attrName>
                                        </p:attrNameLst>
                                      </p:cBhvr>
                                      <p:to>
                                        <p:strVal val="visible"/>
                                      </p:to>
                                    </p:set>
                                    <p:animEffect transition="in" filter="fade">
                                      <p:cBhvr>
                                        <p:cTn id="26" dur="1000"/>
                                        <p:tgtEl>
                                          <p:spTgt spid="115">
                                            <p:txEl>
                                              <p:pRg st="0" end="0"/>
                                            </p:txEl>
                                          </p:spTgt>
                                        </p:tgtEl>
                                      </p:cBhvr>
                                    </p:animEffect>
                                    <p:anim calcmode="lin" valueType="num">
                                      <p:cBhvr>
                                        <p:cTn id="27" dur="1000" fill="hold"/>
                                        <p:tgtEl>
                                          <p:spTgt spid="11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15">
                                            <p:txEl>
                                              <p:pRg st="1" end="1"/>
                                            </p:txEl>
                                          </p:spTgt>
                                        </p:tgtEl>
                                        <p:attrNameLst>
                                          <p:attrName>style.visibility</p:attrName>
                                        </p:attrNameLst>
                                      </p:cBhvr>
                                      <p:to>
                                        <p:strVal val="visible"/>
                                      </p:to>
                                    </p:set>
                                    <p:animEffect transition="in" filter="fade">
                                      <p:cBhvr>
                                        <p:cTn id="33" dur="1000"/>
                                        <p:tgtEl>
                                          <p:spTgt spid="115">
                                            <p:txEl>
                                              <p:pRg st="1" end="1"/>
                                            </p:txEl>
                                          </p:spTgt>
                                        </p:tgtEl>
                                      </p:cBhvr>
                                    </p:animEffect>
                                    <p:anim calcmode="lin" valueType="num">
                                      <p:cBhvr>
                                        <p:cTn id="34" dur="1000" fill="hold"/>
                                        <p:tgtEl>
                                          <p:spTgt spid="115">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1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15">
                                            <p:txEl>
                                              <p:pRg st="2" end="2"/>
                                            </p:txEl>
                                          </p:spTgt>
                                        </p:tgtEl>
                                        <p:attrNameLst>
                                          <p:attrName>style.visibility</p:attrName>
                                        </p:attrNameLst>
                                      </p:cBhvr>
                                      <p:to>
                                        <p:strVal val="visible"/>
                                      </p:to>
                                    </p:set>
                                    <p:animEffect transition="in" filter="fade">
                                      <p:cBhvr>
                                        <p:cTn id="40" dur="1000"/>
                                        <p:tgtEl>
                                          <p:spTgt spid="115">
                                            <p:txEl>
                                              <p:pRg st="2" end="2"/>
                                            </p:txEl>
                                          </p:spTgt>
                                        </p:tgtEl>
                                      </p:cBhvr>
                                    </p:animEffect>
                                    <p:anim calcmode="lin" valueType="num">
                                      <p:cBhvr>
                                        <p:cTn id="41" dur="1000" fill="hold"/>
                                        <p:tgtEl>
                                          <p:spTgt spid="115">
                                            <p:txEl>
                                              <p:pRg st="2" end="2"/>
                                            </p:txEl>
                                          </p:spTgt>
                                        </p:tgtEl>
                                        <p:attrNameLst>
                                          <p:attrName>ppt_x</p:attrName>
                                        </p:attrNameLst>
                                      </p:cBhvr>
                                      <p:tavLst>
                                        <p:tav tm="0">
                                          <p:val>
                                            <p:strVal val="#ppt_x"/>
                                          </p:val>
                                        </p:tav>
                                        <p:tav tm="100000">
                                          <p:val>
                                            <p:strVal val="#ppt_x"/>
                                          </p:val>
                                        </p:tav>
                                      </p:tavLst>
                                    </p:anim>
                                    <p:anim calcmode="lin" valueType="num">
                                      <p:cBhvr>
                                        <p:cTn id="42" dur="1000" fill="hold"/>
                                        <p:tgtEl>
                                          <p:spTgt spid="1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115">
                                            <p:txEl>
                                              <p:pRg st="3" end="3"/>
                                            </p:txEl>
                                          </p:spTgt>
                                        </p:tgtEl>
                                        <p:attrNameLst>
                                          <p:attrName>style.visibility</p:attrName>
                                        </p:attrNameLst>
                                      </p:cBhvr>
                                      <p:to>
                                        <p:strVal val="visible"/>
                                      </p:to>
                                    </p:set>
                                    <p:animEffect transition="in" filter="fade">
                                      <p:cBhvr>
                                        <p:cTn id="47" dur="1000"/>
                                        <p:tgtEl>
                                          <p:spTgt spid="115">
                                            <p:txEl>
                                              <p:pRg st="3" end="3"/>
                                            </p:txEl>
                                          </p:spTgt>
                                        </p:tgtEl>
                                      </p:cBhvr>
                                    </p:animEffect>
                                    <p:anim calcmode="lin" valueType="num">
                                      <p:cBhvr>
                                        <p:cTn id="48" dur="1000" fill="hold"/>
                                        <p:tgtEl>
                                          <p:spTgt spid="115">
                                            <p:txEl>
                                              <p:pRg st="3" end="3"/>
                                            </p:txEl>
                                          </p:spTgt>
                                        </p:tgtEl>
                                        <p:attrNameLst>
                                          <p:attrName>ppt_x</p:attrName>
                                        </p:attrNameLst>
                                      </p:cBhvr>
                                      <p:tavLst>
                                        <p:tav tm="0">
                                          <p:val>
                                            <p:strVal val="#ppt_x"/>
                                          </p:val>
                                        </p:tav>
                                        <p:tav tm="100000">
                                          <p:val>
                                            <p:strVal val="#ppt_x"/>
                                          </p:val>
                                        </p:tav>
                                      </p:tavLst>
                                    </p:anim>
                                    <p:anim calcmode="lin" valueType="num">
                                      <p:cBhvr>
                                        <p:cTn id="49" dur="1000" fill="hold"/>
                                        <p:tgtEl>
                                          <p:spTgt spid="11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5" grpId="0" build="p" animBg="1"/>
      <p:bldP spid="117" grpId="0" animBg="1"/>
      <p:bldP spid="11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4</a:t>
            </a:fld>
            <a:endParaRPr/>
          </a:p>
        </p:txBody>
      </p:sp>
      <p:sp>
        <p:nvSpPr>
          <p:cNvPr id="127" name="Rectangle 7"/>
          <p:cNvSpPr txBox="1"/>
          <p:nvPr/>
        </p:nvSpPr>
        <p:spPr>
          <a:xfrm>
            <a:off x="431514" y="233784"/>
            <a:ext cx="8255285" cy="75253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altLang="en-US" sz="4800" dirty="0"/>
              <a:t>Session 1</a:t>
            </a:r>
            <a:endParaRPr sz="4600" dirty="0"/>
          </a:p>
        </p:txBody>
      </p:sp>
      <p:sp>
        <p:nvSpPr>
          <p:cNvPr id="128" name="Content Placeholder 2"/>
          <p:cNvSpPr txBox="1"/>
          <p:nvPr/>
        </p:nvSpPr>
        <p:spPr>
          <a:xfrm>
            <a:off x="256854" y="1089061"/>
            <a:ext cx="8640565" cy="323165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lvl="0" algn="ctr"/>
            <a:endParaRPr lang="en-GB" sz="4400" b="1" dirty="0">
              <a:solidFill>
                <a:srgbClr val="FF0000"/>
              </a:solidFill>
            </a:endParaRPr>
          </a:p>
          <a:p>
            <a:pPr lvl="0" algn="ctr"/>
            <a:r>
              <a:rPr lang="en-GB" sz="4400" b="1" dirty="0">
                <a:solidFill>
                  <a:srgbClr val="FF0000"/>
                </a:solidFill>
              </a:rPr>
              <a:t>The Distinction between Data and Information.</a:t>
            </a:r>
          </a:p>
          <a:p>
            <a:pPr marL="257175" indent="-257175" defTabSz="685800">
              <a:buSzPct val="100000"/>
              <a:buFont typeface="Arial"/>
              <a:buChar char="•"/>
              <a:defRPr sz="2400"/>
            </a:pPr>
            <a:endParaRPr lang="en-GB" dirty="0"/>
          </a:p>
          <a:p>
            <a:pPr marL="257175" indent="-257175" defTabSz="685800">
              <a:buSzPct val="100000"/>
              <a:buFont typeface="Arial"/>
              <a:buChar char="•"/>
              <a:defRPr sz="2400"/>
            </a:pPr>
            <a:endParaRPr lang="en-GB" dirty="0"/>
          </a:p>
          <a:p>
            <a:pPr marL="257175" indent="-257175" defTabSz="685800">
              <a:buSzPct val="100000"/>
              <a:buFont typeface="Arial"/>
              <a:buChar char="•"/>
              <a:defRPr sz="2400"/>
            </a:pPr>
            <a:endParaRPr lang="en-GB" dirty="0"/>
          </a:p>
        </p:txBody>
      </p:sp>
      <p:pic>
        <p:nvPicPr>
          <p:cNvPr id="2" name="Picture 2" descr="What Is Data: Types of Data, and How to Analyze Data [Updated]">
            <a:extLst>
              <a:ext uri="{FF2B5EF4-FFF2-40B4-BE49-F238E27FC236}">
                <a16:creationId xmlns:a16="http://schemas.microsoft.com/office/drawing/2014/main" id="{AD7DD788-45B5-E9D2-02AB-293BE8BF45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391" y="3298004"/>
            <a:ext cx="4120578" cy="224318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56D17E48-16CB-6B7D-87AD-9482E6A5C263}"/>
              </a:ext>
            </a:extLst>
          </p:cNvPr>
          <p:cNvPicPr>
            <a:picLocks noChangeAspect="1"/>
          </p:cNvPicPr>
          <p:nvPr/>
        </p:nvPicPr>
        <p:blipFill>
          <a:blip r:embed="rId3"/>
          <a:stretch>
            <a:fillRect/>
          </a:stretch>
        </p:blipFill>
        <p:spPr>
          <a:xfrm>
            <a:off x="4572000" y="3298004"/>
            <a:ext cx="4365114" cy="2272011"/>
          </a:xfrm>
          <a:prstGeom prst="rect">
            <a:avLst/>
          </a:prstGeom>
        </p:spPr>
      </p:pic>
    </p:spTree>
    <p:extLst>
      <p:ext uri="{BB962C8B-B14F-4D97-AF65-F5344CB8AC3E}">
        <p14:creationId xmlns:p14="http://schemas.microsoft.com/office/powerpoint/2010/main" val="98694185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1000"/>
                                        <p:tgtEl>
                                          <p:spTgt spid="3"/>
                                        </p:tgtEl>
                                      </p:cBhvr>
                                    </p:animEffect>
                                    <p:anim calcmode="lin" valueType="num">
                                      <p:cBhvr>
                                        <p:cTn id="26" dur="1000" fill="hold"/>
                                        <p:tgtEl>
                                          <p:spTgt spid="3"/>
                                        </p:tgtEl>
                                        <p:attrNameLst>
                                          <p:attrName>ppt_x</p:attrName>
                                        </p:attrNameLst>
                                      </p:cBhvr>
                                      <p:tavLst>
                                        <p:tav tm="0">
                                          <p:val>
                                            <p:strVal val="#ppt_x"/>
                                          </p:val>
                                        </p:tav>
                                        <p:tav tm="100000">
                                          <p:val>
                                            <p:strVal val="#ppt_x"/>
                                          </p:val>
                                        </p:tav>
                                      </p:tavLst>
                                    </p:anim>
                                    <p:anim calcmode="lin" valueType="num">
                                      <p:cBhvr>
                                        <p:cTn id="2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BDFD0-FFFD-736C-2395-61737D0E5E47}"/>
              </a:ext>
            </a:extLst>
          </p:cNvPr>
          <p:cNvSpPr>
            <a:spLocks noGrp="1"/>
          </p:cNvSpPr>
          <p:nvPr>
            <p:ph type="title"/>
          </p:nvPr>
        </p:nvSpPr>
        <p:spPr>
          <a:xfrm>
            <a:off x="457200" y="274639"/>
            <a:ext cx="8229600" cy="752778"/>
          </a:xfrm>
        </p:spPr>
        <p:txBody>
          <a:bodyPr>
            <a:normAutofit fontScale="90000"/>
          </a:bodyPr>
          <a:lstStyle/>
          <a:p>
            <a:r>
              <a:rPr lang="en-GB" sz="4800" b="1" dirty="0">
                <a:solidFill>
                  <a:srgbClr val="0070C0"/>
                </a:solidFill>
              </a:rPr>
              <a:t>Data</a:t>
            </a:r>
          </a:p>
        </p:txBody>
      </p:sp>
      <p:sp>
        <p:nvSpPr>
          <p:cNvPr id="3" name="Text Placeholder 2">
            <a:extLst>
              <a:ext uri="{FF2B5EF4-FFF2-40B4-BE49-F238E27FC236}">
                <a16:creationId xmlns:a16="http://schemas.microsoft.com/office/drawing/2014/main" id="{6FBC5C94-4227-A601-E2E3-766F53EA0773}"/>
              </a:ext>
            </a:extLst>
          </p:cNvPr>
          <p:cNvSpPr>
            <a:spLocks noGrp="1"/>
          </p:cNvSpPr>
          <p:nvPr>
            <p:ph type="body" sz="half" idx="1"/>
          </p:nvPr>
        </p:nvSpPr>
        <p:spPr>
          <a:xfrm>
            <a:off x="205483" y="1294544"/>
            <a:ext cx="4290317" cy="4294697"/>
          </a:xfrm>
        </p:spPr>
        <p:txBody>
          <a:bodyPr/>
          <a:lstStyle/>
          <a:p>
            <a:r>
              <a:rPr lang="en-GB" sz="2800" dirty="0"/>
              <a:t>Data are raw facts and figures that on their own have no meaning</a:t>
            </a:r>
            <a:br>
              <a:rPr lang="en-GB" sz="2800" dirty="0"/>
            </a:br>
            <a:endParaRPr lang="en-GB" sz="2800" dirty="0"/>
          </a:p>
          <a:p>
            <a:r>
              <a:rPr lang="en-GB" sz="2800" dirty="0"/>
              <a:t>These can be any alphanumeric characters i.e. text, numbers, symbols</a:t>
            </a:r>
          </a:p>
          <a:p>
            <a:pPr marL="0" indent="0">
              <a:buNone/>
            </a:pPr>
            <a:endParaRPr lang="en-GB" dirty="0"/>
          </a:p>
        </p:txBody>
      </p:sp>
      <p:pic>
        <p:nvPicPr>
          <p:cNvPr id="8" name="Picture 7">
            <a:extLst>
              <a:ext uri="{FF2B5EF4-FFF2-40B4-BE49-F238E27FC236}">
                <a16:creationId xmlns:a16="http://schemas.microsoft.com/office/drawing/2014/main" id="{7A6D5D49-75D7-DDB1-E8FA-20FE0B8BC07A}"/>
              </a:ext>
            </a:extLst>
          </p:cNvPr>
          <p:cNvPicPr>
            <a:picLocks noChangeAspect="1"/>
          </p:cNvPicPr>
          <p:nvPr/>
        </p:nvPicPr>
        <p:blipFill>
          <a:blip r:embed="rId2"/>
          <a:stretch>
            <a:fillRect/>
          </a:stretch>
        </p:blipFill>
        <p:spPr>
          <a:xfrm>
            <a:off x="4648202" y="1366463"/>
            <a:ext cx="4208122" cy="4222778"/>
          </a:xfrm>
          <a:prstGeom prst="rect">
            <a:avLst/>
          </a:prstGeom>
        </p:spPr>
      </p:pic>
    </p:spTree>
    <p:extLst>
      <p:ext uri="{BB962C8B-B14F-4D97-AF65-F5344CB8AC3E}">
        <p14:creationId xmlns:p14="http://schemas.microsoft.com/office/powerpoint/2010/main" val="29073923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1000"/>
                                        <p:tgtEl>
                                          <p:spTgt spid="3">
                                            <p:bg/>
                                          </p:spTgt>
                                        </p:tgtEl>
                                      </p:cBhvr>
                                    </p:animEffect>
                                    <p:anim calcmode="lin" valueType="num">
                                      <p:cBhvr>
                                        <p:cTn id="13" dur="1000" fill="hold"/>
                                        <p:tgtEl>
                                          <p:spTgt spid="3">
                                            <p:bg/>
                                          </p:spTgt>
                                        </p:tgtEl>
                                        <p:attrNameLst>
                                          <p:attrName>ppt_x</p:attrName>
                                        </p:attrNameLst>
                                      </p:cBhvr>
                                      <p:tavLst>
                                        <p:tav tm="0">
                                          <p:val>
                                            <p:strVal val="#ppt_x"/>
                                          </p:val>
                                        </p:tav>
                                        <p:tav tm="100000">
                                          <p:val>
                                            <p:strVal val="#ppt_x"/>
                                          </p:val>
                                        </p:tav>
                                      </p:tavLst>
                                    </p:anim>
                                    <p:anim calcmode="lin" valueType="num">
                                      <p:cBhvr>
                                        <p:cTn id="14"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1000"/>
                                        <p:tgtEl>
                                          <p:spTgt spid="3">
                                            <p:txEl>
                                              <p:pRg st="1" end="1"/>
                                            </p:txEl>
                                          </p:spTgt>
                                        </p:tgtEl>
                                      </p:cBhvr>
                                    </p:animEffect>
                                    <p:anim calcmode="lin" valueType="num">
                                      <p:cBhvr>
                                        <p:cTn id="2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1000"/>
                                        <p:tgtEl>
                                          <p:spTgt spid="8"/>
                                        </p:tgtEl>
                                      </p:cBhvr>
                                    </p:animEffect>
                                    <p:anim calcmode="lin" valueType="num">
                                      <p:cBhvr>
                                        <p:cTn id="34" dur="1000" fill="hold"/>
                                        <p:tgtEl>
                                          <p:spTgt spid="8"/>
                                        </p:tgtEl>
                                        <p:attrNameLst>
                                          <p:attrName>ppt_x</p:attrName>
                                        </p:attrNameLst>
                                      </p:cBhvr>
                                      <p:tavLst>
                                        <p:tav tm="0">
                                          <p:val>
                                            <p:strVal val="#ppt_x"/>
                                          </p:val>
                                        </p:tav>
                                        <p:tav tm="100000">
                                          <p:val>
                                            <p:strVal val="#ppt_x"/>
                                          </p:val>
                                        </p:tav>
                                      </p:tavLst>
                                    </p:anim>
                                    <p:anim calcmode="lin" valueType="num">
                                      <p:cBhvr>
                                        <p:cTn id="3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6</a:t>
            </a:fld>
            <a:endParaRPr/>
          </a:p>
        </p:txBody>
      </p:sp>
      <p:sp>
        <p:nvSpPr>
          <p:cNvPr id="127" name="Rectangle 7"/>
          <p:cNvSpPr txBox="1"/>
          <p:nvPr/>
        </p:nvSpPr>
        <p:spPr>
          <a:xfrm>
            <a:off x="431514" y="233784"/>
            <a:ext cx="8255285" cy="75253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altLang="en-US" sz="4800" dirty="0"/>
              <a:t>Data Examples</a:t>
            </a:r>
            <a:endParaRPr sz="4600" dirty="0"/>
          </a:p>
        </p:txBody>
      </p:sp>
      <p:sp>
        <p:nvSpPr>
          <p:cNvPr id="128" name="Content Placeholder 2"/>
          <p:cNvSpPr txBox="1"/>
          <p:nvPr/>
        </p:nvSpPr>
        <p:spPr>
          <a:xfrm>
            <a:off x="256854" y="1089061"/>
            <a:ext cx="8640565" cy="48936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marL="571500" indent="-571500">
              <a:buFont typeface="Wingdings" panose="05000000000000000000" pitchFamily="2" charset="2"/>
              <a:buChar char="§"/>
            </a:pPr>
            <a:r>
              <a:rPr lang="en-GB" altLang="en-US" sz="3600" dirty="0">
                <a:solidFill>
                  <a:schemeClr val="tx1"/>
                </a:solidFill>
              </a:rPr>
              <a:t>Yes, Yes, No, Yes, No, Yes, No, Yes</a:t>
            </a:r>
          </a:p>
          <a:p>
            <a:pPr marL="571500" indent="-571500">
              <a:buFont typeface="Wingdings" panose="05000000000000000000" pitchFamily="2" charset="2"/>
              <a:buChar char="§"/>
            </a:pPr>
            <a:r>
              <a:rPr lang="en-GB" altLang="en-US" sz="3600" dirty="0">
                <a:solidFill>
                  <a:schemeClr val="tx1"/>
                </a:solidFill>
              </a:rPr>
              <a:t>42, 63, 96, 74, 56, 86</a:t>
            </a:r>
          </a:p>
          <a:p>
            <a:pPr marL="571500" indent="-571500">
              <a:buFont typeface="Wingdings" panose="05000000000000000000" pitchFamily="2" charset="2"/>
              <a:buChar char="§"/>
            </a:pPr>
            <a:r>
              <a:rPr lang="en-GB" altLang="en-US" sz="3600" dirty="0">
                <a:solidFill>
                  <a:schemeClr val="tx1"/>
                </a:solidFill>
              </a:rPr>
              <a:t>111192, 111234</a:t>
            </a:r>
          </a:p>
          <a:p>
            <a:pPr marL="571500" indent="-571500">
              <a:buFont typeface="Wingdings" panose="05000000000000000000" pitchFamily="2" charset="2"/>
              <a:buChar char="§"/>
            </a:pPr>
            <a:endParaRPr lang="en-GB" altLang="en-US" sz="3600" dirty="0">
              <a:solidFill>
                <a:schemeClr val="tx1"/>
              </a:solidFill>
            </a:endParaRPr>
          </a:p>
          <a:p>
            <a:pPr marL="571500" indent="-571500">
              <a:buFont typeface="Wingdings" panose="05000000000000000000" pitchFamily="2" charset="2"/>
              <a:buChar char="§"/>
            </a:pPr>
            <a:r>
              <a:rPr lang="en-GB" altLang="en-US" sz="3600" dirty="0">
                <a:solidFill>
                  <a:schemeClr val="tx1"/>
                </a:solidFill>
              </a:rPr>
              <a:t>None of the above data sets have any meaning until they are given a </a:t>
            </a:r>
            <a:r>
              <a:rPr lang="en-GB" altLang="en-US" sz="3600" b="1" dirty="0">
                <a:solidFill>
                  <a:srgbClr val="FF0000"/>
                </a:solidFill>
              </a:rPr>
              <a:t>CONTEXT</a:t>
            </a:r>
            <a:r>
              <a:rPr lang="en-GB" altLang="en-US" sz="3600" dirty="0">
                <a:solidFill>
                  <a:schemeClr val="tx1"/>
                </a:solidFill>
              </a:rPr>
              <a:t> and </a:t>
            </a:r>
            <a:r>
              <a:rPr lang="en-GB" altLang="en-US" sz="3600" b="1" dirty="0">
                <a:solidFill>
                  <a:srgbClr val="FF0000"/>
                </a:solidFill>
              </a:rPr>
              <a:t>PROCESSED</a:t>
            </a:r>
            <a:r>
              <a:rPr lang="en-GB" altLang="en-US" sz="3600" dirty="0">
                <a:solidFill>
                  <a:schemeClr val="tx1"/>
                </a:solidFill>
              </a:rPr>
              <a:t> into a </a:t>
            </a:r>
            <a:r>
              <a:rPr lang="en-GB" altLang="en-US" sz="3600" b="1" dirty="0">
                <a:solidFill>
                  <a:srgbClr val="FF0000"/>
                </a:solidFill>
              </a:rPr>
              <a:t>useable</a:t>
            </a:r>
            <a:r>
              <a:rPr lang="en-GB" altLang="en-US" sz="3600" dirty="0">
                <a:solidFill>
                  <a:schemeClr val="tx1"/>
                </a:solidFill>
              </a:rPr>
              <a:t> form(s).</a:t>
            </a:r>
          </a:p>
          <a:p>
            <a:pPr marL="257175" indent="-257175" defTabSz="685800">
              <a:buSzPct val="100000"/>
              <a:buFont typeface="Arial"/>
              <a:buChar char="•"/>
              <a:defRPr sz="2400"/>
            </a:pPr>
            <a:endParaRPr lang="en-GB" dirty="0"/>
          </a:p>
        </p:txBody>
      </p:sp>
    </p:spTree>
    <p:extLst>
      <p:ext uri="{BB962C8B-B14F-4D97-AF65-F5344CB8AC3E}">
        <p14:creationId xmlns:p14="http://schemas.microsoft.com/office/powerpoint/2010/main" val="40844223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7</a:t>
            </a:fld>
            <a:endParaRPr/>
          </a:p>
        </p:txBody>
      </p:sp>
      <p:sp>
        <p:nvSpPr>
          <p:cNvPr id="127" name="Rectangle 7"/>
          <p:cNvSpPr txBox="1"/>
          <p:nvPr/>
        </p:nvSpPr>
        <p:spPr>
          <a:xfrm>
            <a:off x="431514" y="233784"/>
            <a:ext cx="8255285" cy="73198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92500" lnSpcReduction="10000"/>
          </a:bodyPr>
          <a:lstStyle>
            <a:lvl1pPr algn="ctr">
              <a:defRPr sz="3600" b="1">
                <a:solidFill>
                  <a:srgbClr val="0070C0"/>
                </a:solidFill>
                <a:effectLst>
                  <a:outerShdw blurRad="38100" dist="38100" dir="2700000" rotWithShape="0">
                    <a:srgbClr val="000000">
                      <a:alpha val="43137"/>
                    </a:srgbClr>
                  </a:outerShdw>
                </a:effectLst>
              </a:defRPr>
            </a:lvl1pPr>
          </a:lstStyle>
          <a:p>
            <a:r>
              <a:rPr dirty="0"/>
              <a:t> </a:t>
            </a:r>
            <a:r>
              <a:rPr lang="en-GB" altLang="en-US" sz="4800" dirty="0"/>
              <a:t>Data Into Information</a:t>
            </a:r>
            <a:endParaRPr sz="4600" dirty="0"/>
          </a:p>
        </p:txBody>
      </p:sp>
      <p:sp>
        <p:nvSpPr>
          <p:cNvPr id="128" name="Content Placeholder 2"/>
          <p:cNvSpPr txBox="1"/>
          <p:nvPr/>
        </p:nvSpPr>
        <p:spPr>
          <a:xfrm>
            <a:off x="226032" y="832207"/>
            <a:ext cx="8671388" cy="544764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r>
              <a:rPr lang="en-GB" altLang="en-US" sz="3600" dirty="0"/>
              <a:t>To achieve its aims the organisation will need to </a:t>
            </a:r>
            <a:r>
              <a:rPr lang="en-GB" altLang="en-US" sz="3600" b="1" dirty="0">
                <a:solidFill>
                  <a:srgbClr val="FF0000"/>
                </a:solidFill>
              </a:rPr>
              <a:t>process</a:t>
            </a:r>
            <a:r>
              <a:rPr lang="en-GB" altLang="en-US" sz="3600" dirty="0"/>
              <a:t> data into information.</a:t>
            </a:r>
          </a:p>
          <a:p>
            <a:endParaRPr lang="en-GB" altLang="en-US" sz="3600" dirty="0"/>
          </a:p>
          <a:p>
            <a:r>
              <a:rPr lang="en-GB" altLang="en-US" sz="3600" dirty="0"/>
              <a:t>Data needs to be turned into meaningful information and presented in its most useful format.</a:t>
            </a:r>
          </a:p>
          <a:p>
            <a:endParaRPr lang="en-GB" altLang="en-US" sz="3600" dirty="0"/>
          </a:p>
          <a:p>
            <a:r>
              <a:rPr lang="en-GB" altLang="en-US" sz="3600" dirty="0"/>
              <a:t>Data must be processed in a </a:t>
            </a:r>
            <a:r>
              <a:rPr lang="en-GB" altLang="en-US" sz="3600" b="1" dirty="0">
                <a:solidFill>
                  <a:srgbClr val="FF0000"/>
                </a:solidFill>
              </a:rPr>
              <a:t>context</a:t>
            </a:r>
            <a:r>
              <a:rPr lang="en-GB" altLang="en-US" sz="3600" dirty="0"/>
              <a:t> in order to give it meaning.</a:t>
            </a:r>
          </a:p>
          <a:p>
            <a:pPr marL="257175" indent="-257175" defTabSz="685800">
              <a:buSzPct val="100000"/>
              <a:buFont typeface="Arial"/>
              <a:buChar char="•"/>
              <a:defRPr sz="2400"/>
            </a:pPr>
            <a:endParaRPr lang="en-GB" dirty="0"/>
          </a:p>
        </p:txBody>
      </p:sp>
    </p:spTree>
    <p:extLst>
      <p:ext uri="{BB962C8B-B14F-4D97-AF65-F5344CB8AC3E}">
        <p14:creationId xmlns:p14="http://schemas.microsoft.com/office/powerpoint/2010/main" val="312219462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8</a:t>
            </a:fld>
            <a:endParaRPr/>
          </a:p>
        </p:txBody>
      </p:sp>
      <p:sp>
        <p:nvSpPr>
          <p:cNvPr id="127" name="Rectangle 7"/>
          <p:cNvSpPr txBox="1"/>
          <p:nvPr/>
        </p:nvSpPr>
        <p:spPr>
          <a:xfrm>
            <a:off x="431514" y="233785"/>
            <a:ext cx="8255285" cy="6703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9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altLang="en-US" sz="4800" dirty="0"/>
              <a:t>Information</a:t>
            </a:r>
            <a:endParaRPr sz="4600" dirty="0"/>
          </a:p>
        </p:txBody>
      </p:sp>
      <p:sp>
        <p:nvSpPr>
          <p:cNvPr id="128" name="Content Placeholder 2"/>
          <p:cNvSpPr txBox="1"/>
          <p:nvPr/>
        </p:nvSpPr>
        <p:spPr>
          <a:xfrm>
            <a:off x="226032" y="832207"/>
            <a:ext cx="8671388" cy="433965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marL="571500" indent="-571500">
              <a:buFont typeface="Wingdings" panose="05000000000000000000" pitchFamily="2" charset="2"/>
              <a:buChar char="§"/>
            </a:pPr>
            <a:r>
              <a:rPr lang="en-GB" altLang="en-US" sz="3600" dirty="0"/>
              <a:t>Data that has been </a:t>
            </a:r>
            <a:r>
              <a:rPr lang="en-GB" altLang="en-US" sz="3600" b="1" dirty="0">
                <a:solidFill>
                  <a:srgbClr val="FF0000"/>
                </a:solidFill>
              </a:rPr>
              <a:t>processed </a:t>
            </a:r>
            <a:r>
              <a:rPr lang="en-GB" altLang="en-US" sz="3600" dirty="0"/>
              <a:t>within  a </a:t>
            </a:r>
            <a:r>
              <a:rPr lang="en-GB" altLang="en-US" sz="3600" b="1" dirty="0">
                <a:solidFill>
                  <a:srgbClr val="FF0000"/>
                </a:solidFill>
              </a:rPr>
              <a:t>context</a:t>
            </a:r>
            <a:r>
              <a:rPr lang="en-GB" altLang="en-US" sz="3600" dirty="0"/>
              <a:t> to give it </a:t>
            </a:r>
            <a:r>
              <a:rPr lang="en-GB" altLang="en-US" sz="3600" b="1" dirty="0">
                <a:solidFill>
                  <a:srgbClr val="FF0000"/>
                </a:solidFill>
              </a:rPr>
              <a:t>meaning.</a:t>
            </a:r>
          </a:p>
          <a:p>
            <a:endParaRPr lang="en-GB" altLang="en-US" sz="3600" dirty="0"/>
          </a:p>
          <a:p>
            <a:r>
              <a:rPr lang="en-GB" altLang="en-US" sz="3600" dirty="0"/>
              <a:t>OR</a:t>
            </a:r>
          </a:p>
          <a:p>
            <a:endParaRPr lang="en-GB" altLang="en-US" sz="3600" dirty="0"/>
          </a:p>
          <a:p>
            <a:pPr marL="571500" indent="-571500">
              <a:buFont typeface="Wingdings" panose="05000000000000000000" pitchFamily="2" charset="2"/>
              <a:buChar char="§"/>
            </a:pPr>
            <a:r>
              <a:rPr lang="en-GB" altLang="en-US" sz="3600" dirty="0"/>
              <a:t>Data that has been </a:t>
            </a:r>
            <a:r>
              <a:rPr lang="en-GB" altLang="en-US" sz="3600" b="1" dirty="0">
                <a:solidFill>
                  <a:srgbClr val="FF0000"/>
                </a:solidFill>
              </a:rPr>
              <a:t>processed</a:t>
            </a:r>
            <a:r>
              <a:rPr lang="en-GB" altLang="en-US" sz="3600" dirty="0"/>
              <a:t> into a </a:t>
            </a:r>
            <a:r>
              <a:rPr lang="en-GB" altLang="en-US" sz="3600" b="1" dirty="0">
                <a:solidFill>
                  <a:srgbClr val="FF0000"/>
                </a:solidFill>
              </a:rPr>
              <a:t>form</a:t>
            </a:r>
            <a:r>
              <a:rPr lang="en-GB" altLang="en-US" sz="3600" dirty="0"/>
              <a:t> that gives it </a:t>
            </a:r>
            <a:r>
              <a:rPr lang="en-GB" altLang="en-US" sz="3600" b="1" dirty="0">
                <a:solidFill>
                  <a:srgbClr val="FF0000"/>
                </a:solidFill>
              </a:rPr>
              <a:t>meaning.</a:t>
            </a:r>
          </a:p>
          <a:p>
            <a:pPr marL="257175" indent="-257175" defTabSz="685800">
              <a:buSzPct val="100000"/>
              <a:buFont typeface="Arial"/>
              <a:buChar char="•"/>
              <a:defRPr sz="2400"/>
            </a:pPr>
            <a:endParaRPr lang="en-GB" dirty="0"/>
          </a:p>
        </p:txBody>
      </p:sp>
    </p:spTree>
    <p:extLst>
      <p:ext uri="{BB962C8B-B14F-4D97-AF65-F5344CB8AC3E}">
        <p14:creationId xmlns:p14="http://schemas.microsoft.com/office/powerpoint/2010/main" val="209277501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9</a:t>
            </a:fld>
            <a:endParaRPr/>
          </a:p>
        </p:txBody>
      </p:sp>
      <p:sp>
        <p:nvSpPr>
          <p:cNvPr id="127" name="Rectangle 7"/>
          <p:cNvSpPr txBox="1"/>
          <p:nvPr/>
        </p:nvSpPr>
        <p:spPr>
          <a:xfrm>
            <a:off x="431514" y="233785"/>
            <a:ext cx="8255285" cy="6703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9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altLang="en-US" sz="4800" dirty="0"/>
              <a:t>Examples of Information</a:t>
            </a:r>
            <a:endParaRPr sz="4600" dirty="0"/>
          </a:p>
        </p:txBody>
      </p:sp>
      <p:sp>
        <p:nvSpPr>
          <p:cNvPr id="128" name="Content Placeholder 2"/>
          <p:cNvSpPr txBox="1"/>
          <p:nvPr/>
        </p:nvSpPr>
        <p:spPr>
          <a:xfrm>
            <a:off x="226032" y="832207"/>
            <a:ext cx="8671388" cy="43396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nSpc>
                <a:spcPct val="90000"/>
              </a:lnSpc>
            </a:pPr>
            <a:r>
              <a:rPr lang="en-GB" altLang="en-US" sz="4000" dirty="0"/>
              <a:t>In the following 3 examples (on next slides) explain how the data could be </a:t>
            </a:r>
            <a:r>
              <a:rPr lang="en-GB" altLang="en-US" sz="4000" dirty="0">
                <a:solidFill>
                  <a:srgbClr val="FF0000"/>
                </a:solidFill>
              </a:rPr>
              <a:t>processed</a:t>
            </a:r>
            <a:r>
              <a:rPr lang="en-GB" altLang="en-US" sz="4000" dirty="0"/>
              <a:t> to give it meaning.</a:t>
            </a:r>
          </a:p>
          <a:p>
            <a:pPr>
              <a:lnSpc>
                <a:spcPct val="90000"/>
              </a:lnSpc>
            </a:pPr>
            <a:br>
              <a:rPr lang="en-GB" altLang="en-US" sz="4000" dirty="0"/>
            </a:br>
            <a:endParaRPr lang="en-GB" altLang="en-US" sz="4000" dirty="0"/>
          </a:p>
          <a:p>
            <a:pPr>
              <a:lnSpc>
                <a:spcPct val="90000"/>
              </a:lnSpc>
            </a:pPr>
            <a:r>
              <a:rPr lang="en-GB" altLang="en-US" sz="4000" dirty="0"/>
              <a:t>What information can then be derived from the data?</a:t>
            </a:r>
          </a:p>
          <a:p>
            <a:pPr marL="257175" indent="-257175" defTabSz="685800">
              <a:buSzPct val="100000"/>
              <a:buFont typeface="Arial"/>
              <a:buChar char="•"/>
              <a:defRPr sz="2400"/>
            </a:pPr>
            <a:endParaRPr lang="en-GB" dirty="0"/>
          </a:p>
        </p:txBody>
      </p:sp>
    </p:spTree>
    <p:extLst>
      <p:ext uri="{BB962C8B-B14F-4D97-AF65-F5344CB8AC3E}">
        <p14:creationId xmlns:p14="http://schemas.microsoft.com/office/powerpoint/2010/main" val="180160790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10</a:t>
            </a:fld>
            <a:endParaRPr/>
          </a:p>
        </p:txBody>
      </p:sp>
      <p:sp>
        <p:nvSpPr>
          <p:cNvPr id="127" name="Rectangle 7"/>
          <p:cNvSpPr txBox="1"/>
          <p:nvPr/>
        </p:nvSpPr>
        <p:spPr>
          <a:xfrm>
            <a:off x="431514" y="233785"/>
            <a:ext cx="8255285" cy="6703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9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altLang="en-US" sz="4800" dirty="0"/>
              <a:t>Example 1 of Information</a:t>
            </a:r>
            <a:endParaRPr sz="4600" dirty="0"/>
          </a:p>
        </p:txBody>
      </p:sp>
      <p:sp>
        <p:nvSpPr>
          <p:cNvPr id="128" name="Content Placeholder 2"/>
          <p:cNvSpPr txBox="1"/>
          <p:nvPr/>
        </p:nvSpPr>
        <p:spPr>
          <a:xfrm>
            <a:off x="226032" y="832207"/>
            <a:ext cx="8671388" cy="48936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nSpc>
                <a:spcPct val="90000"/>
              </a:lnSpc>
            </a:pPr>
            <a:br>
              <a:rPr lang="en-GB" altLang="en-US" sz="4000" dirty="0"/>
            </a:br>
            <a:r>
              <a:rPr lang="en-GB" altLang="en-US" sz="4000" dirty="0"/>
              <a:t>                                        </a:t>
            </a:r>
          </a:p>
          <a:p>
            <a:pPr>
              <a:lnSpc>
                <a:spcPct val="90000"/>
              </a:lnSpc>
            </a:pPr>
            <a:endParaRPr lang="en-GB" altLang="en-US" sz="4000" dirty="0"/>
          </a:p>
          <a:p>
            <a:pPr>
              <a:lnSpc>
                <a:spcPct val="90000"/>
              </a:lnSpc>
            </a:pPr>
            <a:r>
              <a:rPr lang="en-GB" altLang="en-US" sz="4000" dirty="0"/>
              <a:t>                                  </a:t>
            </a:r>
          </a:p>
          <a:p>
            <a:pPr>
              <a:lnSpc>
                <a:spcPct val="90000"/>
              </a:lnSpc>
            </a:pPr>
            <a:r>
              <a:rPr lang="en-GB" altLang="en-US" sz="4000" dirty="0"/>
              <a:t>                                </a:t>
            </a:r>
          </a:p>
          <a:p>
            <a:pPr>
              <a:lnSpc>
                <a:spcPct val="90000"/>
              </a:lnSpc>
            </a:pPr>
            <a:r>
              <a:rPr lang="en-GB" altLang="en-US" sz="4000" dirty="0"/>
              <a:t>               </a:t>
            </a:r>
            <a:r>
              <a:rPr lang="en-GB" altLang="en-US" sz="2400" b="1" dirty="0">
                <a:solidFill>
                  <a:srgbClr val="FF0000"/>
                </a:solidFill>
              </a:rPr>
              <a:t>Processing</a:t>
            </a:r>
          </a:p>
          <a:p>
            <a:pPr>
              <a:lnSpc>
                <a:spcPct val="90000"/>
              </a:lnSpc>
            </a:pPr>
            <a:endParaRPr lang="en-GB" altLang="en-US" sz="4000" dirty="0"/>
          </a:p>
          <a:p>
            <a:pPr>
              <a:lnSpc>
                <a:spcPct val="90000"/>
              </a:lnSpc>
            </a:pPr>
            <a:r>
              <a:rPr lang="en-GB" altLang="en-US" sz="4000" dirty="0"/>
              <a:t>                                 </a:t>
            </a:r>
          </a:p>
          <a:p>
            <a:pPr marL="257175" indent="-257175" defTabSz="685800">
              <a:buSzPct val="100000"/>
              <a:buFont typeface="Arial"/>
              <a:buChar char="•"/>
              <a:defRPr sz="2400"/>
            </a:pPr>
            <a:endParaRPr lang="en-GB" dirty="0"/>
          </a:p>
        </p:txBody>
      </p:sp>
      <p:sp>
        <p:nvSpPr>
          <p:cNvPr id="2" name="Rectangle 1">
            <a:extLst>
              <a:ext uri="{FF2B5EF4-FFF2-40B4-BE49-F238E27FC236}">
                <a16:creationId xmlns:a16="http://schemas.microsoft.com/office/drawing/2014/main" id="{1EE00255-F946-36AE-45DC-585717251967}"/>
              </a:ext>
            </a:extLst>
          </p:cNvPr>
          <p:cNvSpPr/>
          <p:nvPr/>
        </p:nvSpPr>
        <p:spPr>
          <a:xfrm>
            <a:off x="246580" y="1150707"/>
            <a:ext cx="3411020" cy="584773"/>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yriad Pro"/>
                <a:ea typeface="Myriad Pro"/>
                <a:cs typeface="Myriad Pro"/>
                <a:sym typeface="Myriad Pro"/>
              </a:rPr>
              <a:t> </a:t>
            </a:r>
            <a:r>
              <a:rPr kumimoji="0" lang="en-GB" sz="3200" b="1" i="0" u="none" strike="noStrike" cap="none" spc="0" normalizeH="0" baseline="0" dirty="0">
                <a:ln>
                  <a:noFill/>
                </a:ln>
                <a:solidFill>
                  <a:srgbClr val="000000"/>
                </a:solidFill>
                <a:effectLst/>
                <a:uFillTx/>
                <a:latin typeface="Myriad Pro"/>
                <a:ea typeface="Myriad Pro"/>
                <a:cs typeface="Myriad Pro"/>
                <a:sym typeface="Myriad Pro"/>
              </a:rPr>
              <a:t>Raw Data</a:t>
            </a:r>
          </a:p>
        </p:txBody>
      </p:sp>
      <p:sp>
        <p:nvSpPr>
          <p:cNvPr id="3" name="Rectangle 2">
            <a:extLst>
              <a:ext uri="{FF2B5EF4-FFF2-40B4-BE49-F238E27FC236}">
                <a16:creationId xmlns:a16="http://schemas.microsoft.com/office/drawing/2014/main" id="{AA78AAEF-50E5-C8F9-E39B-0F5A988C8457}"/>
              </a:ext>
            </a:extLst>
          </p:cNvPr>
          <p:cNvSpPr/>
          <p:nvPr/>
        </p:nvSpPr>
        <p:spPr>
          <a:xfrm>
            <a:off x="4767209" y="1004845"/>
            <a:ext cx="3919589" cy="923328"/>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algn="ctr"/>
            <a:r>
              <a:rPr lang="en-GB" altLang="en-US" b="1" dirty="0"/>
              <a:t>Yes, Yes, No, Yes, No, Yes, No, Yes, No, Yes, Yes</a:t>
            </a:r>
          </a:p>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dirty="0">
              <a:ln>
                <a:noFill/>
              </a:ln>
              <a:solidFill>
                <a:srgbClr val="000000"/>
              </a:solidFill>
              <a:effectLst/>
              <a:uFillTx/>
              <a:latin typeface="Myriad Pro"/>
              <a:ea typeface="Myriad Pro"/>
              <a:cs typeface="Myriad Pro"/>
              <a:sym typeface="Myriad Pro"/>
            </a:endParaRPr>
          </a:p>
        </p:txBody>
      </p:sp>
      <p:sp>
        <p:nvSpPr>
          <p:cNvPr id="4" name="Arrow: Right 3">
            <a:extLst>
              <a:ext uri="{FF2B5EF4-FFF2-40B4-BE49-F238E27FC236}">
                <a16:creationId xmlns:a16="http://schemas.microsoft.com/office/drawing/2014/main" id="{1058EA0A-E56A-C801-C5FF-97566D6529EC}"/>
              </a:ext>
            </a:extLst>
          </p:cNvPr>
          <p:cNvSpPr/>
          <p:nvPr/>
        </p:nvSpPr>
        <p:spPr>
          <a:xfrm>
            <a:off x="3883631" y="1376737"/>
            <a:ext cx="688369" cy="256854"/>
          </a:xfrm>
          <a:prstGeom prst="right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5" name="Arrow: Down 4">
            <a:extLst>
              <a:ext uri="{FF2B5EF4-FFF2-40B4-BE49-F238E27FC236}">
                <a16:creationId xmlns:a16="http://schemas.microsoft.com/office/drawing/2014/main" id="{34C3153A-BFD1-A2A1-E08D-A66E250F70F3}"/>
              </a:ext>
            </a:extLst>
          </p:cNvPr>
          <p:cNvSpPr/>
          <p:nvPr/>
        </p:nvSpPr>
        <p:spPr>
          <a:xfrm>
            <a:off x="1828800" y="2085654"/>
            <a:ext cx="462337" cy="584773"/>
          </a:xfrm>
          <a:prstGeom prst="down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6" name="Rectangle 5">
            <a:extLst>
              <a:ext uri="{FF2B5EF4-FFF2-40B4-BE49-F238E27FC236}">
                <a16:creationId xmlns:a16="http://schemas.microsoft.com/office/drawing/2014/main" id="{6DAE5F59-7CED-E2FD-781E-D520F55CFB14}"/>
              </a:ext>
            </a:extLst>
          </p:cNvPr>
          <p:cNvSpPr/>
          <p:nvPr/>
        </p:nvSpPr>
        <p:spPr>
          <a:xfrm>
            <a:off x="246580" y="3015611"/>
            <a:ext cx="3411020" cy="413389"/>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000" b="1" i="0" u="none" strike="noStrike" cap="none" spc="0" normalizeH="0" baseline="0" dirty="0">
                <a:ln>
                  <a:noFill/>
                </a:ln>
                <a:solidFill>
                  <a:srgbClr val="000000"/>
                </a:solidFill>
                <a:effectLst/>
                <a:uFillTx/>
                <a:latin typeface="Myriad Pro"/>
                <a:ea typeface="Myriad Pro"/>
                <a:cs typeface="Myriad Pro"/>
                <a:sym typeface="Myriad Pro"/>
              </a:rPr>
              <a:t>Context</a:t>
            </a:r>
          </a:p>
        </p:txBody>
      </p:sp>
      <p:sp>
        <p:nvSpPr>
          <p:cNvPr id="7" name="Arrow: Right 6">
            <a:extLst>
              <a:ext uri="{FF2B5EF4-FFF2-40B4-BE49-F238E27FC236}">
                <a16:creationId xmlns:a16="http://schemas.microsoft.com/office/drawing/2014/main" id="{B9D62CA1-A1A5-9094-F535-E3D4DA8CB650}"/>
              </a:ext>
            </a:extLst>
          </p:cNvPr>
          <p:cNvSpPr/>
          <p:nvPr/>
        </p:nvSpPr>
        <p:spPr>
          <a:xfrm>
            <a:off x="3786026" y="2760641"/>
            <a:ext cx="883578" cy="923328"/>
          </a:xfrm>
          <a:prstGeom prst="rightArrow">
            <a:avLst>
              <a:gd name="adj1" fmla="val 50000"/>
              <a:gd name="adj2" fmla="val 47674"/>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8" name="Rectangle 7">
            <a:extLst>
              <a:ext uri="{FF2B5EF4-FFF2-40B4-BE49-F238E27FC236}">
                <a16:creationId xmlns:a16="http://schemas.microsoft.com/office/drawing/2014/main" id="{DB470D71-74F9-AA25-1C1F-E58E63702FBB}"/>
              </a:ext>
            </a:extLst>
          </p:cNvPr>
          <p:cNvSpPr/>
          <p:nvPr/>
        </p:nvSpPr>
        <p:spPr>
          <a:xfrm>
            <a:off x="4798031" y="2715534"/>
            <a:ext cx="3888768" cy="923328"/>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r>
              <a:rPr kumimoji="0" lang="en-GB" sz="1800" b="1" i="0" u="none" strike="noStrike" cap="none" spc="0" normalizeH="0" baseline="0" dirty="0">
                <a:ln>
                  <a:noFill/>
                </a:ln>
                <a:solidFill>
                  <a:srgbClr val="000000"/>
                </a:solidFill>
                <a:effectLst/>
                <a:uFillTx/>
                <a:latin typeface="Myriad Pro"/>
                <a:ea typeface="Myriad Pro"/>
                <a:cs typeface="Myriad Pro"/>
                <a:sym typeface="Myriad Pro"/>
              </a:rPr>
              <a:t>Responses to the market research question – “Would you buy brand x at price y?”</a:t>
            </a:r>
          </a:p>
        </p:txBody>
      </p:sp>
      <p:sp>
        <p:nvSpPr>
          <p:cNvPr id="9" name="Arrow: Down 8">
            <a:extLst>
              <a:ext uri="{FF2B5EF4-FFF2-40B4-BE49-F238E27FC236}">
                <a16:creationId xmlns:a16="http://schemas.microsoft.com/office/drawing/2014/main" id="{6AE60997-8690-BD5D-ADB3-7B0765345350}"/>
              </a:ext>
            </a:extLst>
          </p:cNvPr>
          <p:cNvSpPr/>
          <p:nvPr/>
        </p:nvSpPr>
        <p:spPr>
          <a:xfrm>
            <a:off x="1828800" y="3683969"/>
            <a:ext cx="462337" cy="672274"/>
          </a:xfrm>
          <a:prstGeom prst="down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10" name="Rectangle 9">
            <a:extLst>
              <a:ext uri="{FF2B5EF4-FFF2-40B4-BE49-F238E27FC236}">
                <a16:creationId xmlns:a16="http://schemas.microsoft.com/office/drawing/2014/main" id="{0A0D0541-1F3B-305E-FE36-6E02FEFFD3C6}"/>
              </a:ext>
            </a:extLst>
          </p:cNvPr>
          <p:cNvSpPr/>
          <p:nvPr/>
        </p:nvSpPr>
        <p:spPr>
          <a:xfrm>
            <a:off x="246579" y="4654728"/>
            <a:ext cx="3411019" cy="461663"/>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Information</a:t>
            </a:r>
          </a:p>
        </p:txBody>
      </p:sp>
      <p:sp>
        <p:nvSpPr>
          <p:cNvPr id="11" name="Arrow: Right 10">
            <a:extLst>
              <a:ext uri="{FF2B5EF4-FFF2-40B4-BE49-F238E27FC236}">
                <a16:creationId xmlns:a16="http://schemas.microsoft.com/office/drawing/2014/main" id="{79BBD28C-1236-5A6C-3653-63C0F5309996}"/>
              </a:ext>
            </a:extLst>
          </p:cNvPr>
          <p:cNvSpPr/>
          <p:nvPr/>
        </p:nvSpPr>
        <p:spPr>
          <a:xfrm>
            <a:off x="3883631" y="4756935"/>
            <a:ext cx="688369" cy="246580"/>
          </a:xfrm>
          <a:prstGeom prst="right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13" name="Rectangle 12">
            <a:extLst>
              <a:ext uri="{FF2B5EF4-FFF2-40B4-BE49-F238E27FC236}">
                <a16:creationId xmlns:a16="http://schemas.microsoft.com/office/drawing/2014/main" id="{045BB543-8988-6415-4C4A-A1092F0DCD2F}"/>
              </a:ext>
            </a:extLst>
          </p:cNvPr>
          <p:cNvSpPr/>
          <p:nvPr/>
        </p:nvSpPr>
        <p:spPr>
          <a:xfrm>
            <a:off x="4669604" y="4219623"/>
            <a:ext cx="4017194" cy="1200327"/>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GB" sz="2400" b="1" i="0" u="none" strike="noStrike" cap="none" spc="0" normalizeH="0" baseline="0" dirty="0">
              <a:ln>
                <a:noFill/>
              </a:ln>
              <a:solidFill>
                <a:srgbClr val="000000"/>
              </a:solidFill>
              <a:effectLst/>
              <a:uFillTx/>
              <a:latin typeface="Myriad Pro"/>
              <a:ea typeface="Myriad Pro"/>
              <a:cs typeface="Myriad Pro"/>
              <a:sym typeface="Myriad Pro"/>
            </a:endParaRPr>
          </a:p>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a:t>
            </a:r>
          </a:p>
          <a:p>
            <a:pPr marL="0" marR="0" indent="0" algn="ctr" defTabSz="914400" rtl="0" fontAlgn="auto" latinLnBrk="0" hangingPunct="0">
              <a:lnSpc>
                <a:spcPct val="100000"/>
              </a:lnSpc>
              <a:spcBef>
                <a:spcPts val="0"/>
              </a:spcBef>
              <a:spcAft>
                <a:spcPts val="0"/>
              </a:spcAft>
              <a:buClrTx/>
              <a:buSzTx/>
              <a:buFontTx/>
              <a:buNone/>
              <a:tabLst/>
            </a:pPr>
            <a:endParaRPr kumimoji="0" lang="en-GB" sz="2400" b="1" i="0" u="none" strike="noStrike" cap="none" spc="0" normalizeH="0" baseline="0" dirty="0">
              <a:ln>
                <a:noFill/>
              </a:ln>
              <a:solidFill>
                <a:srgbClr val="00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252365733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1000"/>
                                        <p:tgtEl>
                                          <p:spTgt spid="3"/>
                                        </p:tgtEl>
                                      </p:cBhvr>
                                    </p:animEffect>
                                    <p:anim calcmode="lin" valueType="num">
                                      <p:cBhvr>
                                        <p:cTn id="27" dur="1000" fill="hold"/>
                                        <p:tgtEl>
                                          <p:spTgt spid="3"/>
                                        </p:tgtEl>
                                        <p:attrNameLst>
                                          <p:attrName>ppt_x</p:attrName>
                                        </p:attrNameLst>
                                      </p:cBhvr>
                                      <p:tavLst>
                                        <p:tav tm="0">
                                          <p:val>
                                            <p:strVal val="#ppt_x"/>
                                          </p:val>
                                        </p:tav>
                                        <p:tav tm="100000">
                                          <p:val>
                                            <p:strVal val="#ppt_x"/>
                                          </p:val>
                                        </p:tav>
                                      </p:tavLst>
                                    </p:anim>
                                    <p:anim calcmode="lin" valueType="num">
                                      <p:cBhvr>
                                        <p:cTn id="28"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1000"/>
                                        <p:tgtEl>
                                          <p:spTgt spid="5"/>
                                        </p:tgtEl>
                                      </p:cBhvr>
                                    </p:animEffect>
                                    <p:anim calcmode="lin" valueType="num">
                                      <p:cBhvr>
                                        <p:cTn id="34" dur="1000" fill="hold"/>
                                        <p:tgtEl>
                                          <p:spTgt spid="5"/>
                                        </p:tgtEl>
                                        <p:attrNameLst>
                                          <p:attrName>ppt_x</p:attrName>
                                        </p:attrNameLst>
                                      </p:cBhvr>
                                      <p:tavLst>
                                        <p:tav tm="0">
                                          <p:val>
                                            <p:strVal val="#ppt_x"/>
                                          </p:val>
                                        </p:tav>
                                        <p:tav tm="100000">
                                          <p:val>
                                            <p:strVal val="#ppt_x"/>
                                          </p:val>
                                        </p:tav>
                                      </p:tavLst>
                                    </p:anim>
                                    <p:anim calcmode="lin" valueType="num">
                                      <p:cBhvr>
                                        <p:cTn id="3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fade">
                                      <p:cBhvr>
                                        <p:cTn id="40" dur="1000"/>
                                        <p:tgtEl>
                                          <p:spTgt spid="6"/>
                                        </p:tgtEl>
                                      </p:cBhvr>
                                    </p:animEffect>
                                    <p:anim calcmode="lin" valueType="num">
                                      <p:cBhvr>
                                        <p:cTn id="41" dur="1000" fill="hold"/>
                                        <p:tgtEl>
                                          <p:spTgt spid="6"/>
                                        </p:tgtEl>
                                        <p:attrNameLst>
                                          <p:attrName>ppt_x</p:attrName>
                                        </p:attrNameLst>
                                      </p:cBhvr>
                                      <p:tavLst>
                                        <p:tav tm="0">
                                          <p:val>
                                            <p:strVal val="#ppt_x"/>
                                          </p:val>
                                        </p:tav>
                                        <p:tav tm="100000">
                                          <p:val>
                                            <p:strVal val="#ppt_x"/>
                                          </p:val>
                                        </p:tav>
                                      </p:tavLst>
                                    </p:anim>
                                    <p:anim calcmode="lin" valueType="num">
                                      <p:cBhvr>
                                        <p:cTn id="4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1000"/>
                                        <p:tgtEl>
                                          <p:spTgt spid="7"/>
                                        </p:tgtEl>
                                      </p:cBhvr>
                                    </p:animEffect>
                                    <p:anim calcmode="lin" valueType="num">
                                      <p:cBhvr>
                                        <p:cTn id="48" dur="1000" fill="hold"/>
                                        <p:tgtEl>
                                          <p:spTgt spid="7"/>
                                        </p:tgtEl>
                                        <p:attrNameLst>
                                          <p:attrName>ppt_x</p:attrName>
                                        </p:attrNameLst>
                                      </p:cBhvr>
                                      <p:tavLst>
                                        <p:tav tm="0">
                                          <p:val>
                                            <p:strVal val="#ppt_x"/>
                                          </p:val>
                                        </p:tav>
                                        <p:tav tm="100000">
                                          <p:val>
                                            <p:strVal val="#ppt_x"/>
                                          </p:val>
                                        </p:tav>
                                      </p:tavLst>
                                    </p:anim>
                                    <p:anim calcmode="lin" valueType="num">
                                      <p:cBhvr>
                                        <p:cTn id="4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fade">
                                      <p:cBhvr>
                                        <p:cTn id="54" dur="1000"/>
                                        <p:tgtEl>
                                          <p:spTgt spid="8"/>
                                        </p:tgtEl>
                                      </p:cBhvr>
                                    </p:animEffect>
                                    <p:anim calcmode="lin" valueType="num">
                                      <p:cBhvr>
                                        <p:cTn id="55" dur="1000" fill="hold"/>
                                        <p:tgtEl>
                                          <p:spTgt spid="8"/>
                                        </p:tgtEl>
                                        <p:attrNameLst>
                                          <p:attrName>ppt_x</p:attrName>
                                        </p:attrNameLst>
                                      </p:cBhvr>
                                      <p:tavLst>
                                        <p:tav tm="0">
                                          <p:val>
                                            <p:strVal val="#ppt_x"/>
                                          </p:val>
                                        </p:tav>
                                        <p:tav tm="100000">
                                          <p:val>
                                            <p:strVal val="#ppt_x"/>
                                          </p:val>
                                        </p:tav>
                                      </p:tavLst>
                                    </p:anim>
                                    <p:anim calcmode="lin" valueType="num">
                                      <p:cBhvr>
                                        <p:cTn id="5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P spid="3" grpId="0" animBg="1"/>
      <p:bldP spid="4" grpId="0" animBg="1"/>
      <p:bldP spid="5" grpId="0" animBg="1"/>
      <p:bldP spid="6" grpId="0" animBg="1"/>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a:lstStyle>
            <a:lvl1pPr>
              <a:defRPr>
                <a:latin typeface="+mn-lt"/>
                <a:ea typeface="+mn-ea"/>
                <a:cs typeface="+mn-cs"/>
                <a:sym typeface="Calibri"/>
              </a:defRPr>
            </a:lvl1pPr>
          </a:lstStyle>
          <a:p>
            <a:fld id="{86CB4B4D-7CA3-9044-876B-883B54F8677D}" type="slidenum">
              <a:rPr/>
              <a:t>11</a:t>
            </a:fld>
            <a:endParaRPr/>
          </a:p>
        </p:txBody>
      </p:sp>
      <p:sp>
        <p:nvSpPr>
          <p:cNvPr id="127" name="Rectangle 7"/>
          <p:cNvSpPr txBox="1"/>
          <p:nvPr/>
        </p:nvSpPr>
        <p:spPr>
          <a:xfrm>
            <a:off x="431514" y="233785"/>
            <a:ext cx="8255285" cy="67034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34290" tIns="34290" rIns="34290" bIns="34290" anchor="ctr">
            <a:normAutofit fontScale="9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altLang="en-US" sz="4800" dirty="0"/>
              <a:t>Example 2 of Information</a:t>
            </a:r>
            <a:endParaRPr sz="4600" dirty="0"/>
          </a:p>
        </p:txBody>
      </p:sp>
      <p:sp>
        <p:nvSpPr>
          <p:cNvPr id="128" name="Content Placeholder 2"/>
          <p:cNvSpPr txBox="1"/>
          <p:nvPr/>
        </p:nvSpPr>
        <p:spPr>
          <a:xfrm>
            <a:off x="226032" y="832207"/>
            <a:ext cx="8671388" cy="489364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nSpc>
                <a:spcPct val="90000"/>
              </a:lnSpc>
            </a:pPr>
            <a:br>
              <a:rPr lang="en-GB" altLang="en-US" sz="4000" dirty="0"/>
            </a:br>
            <a:r>
              <a:rPr lang="en-GB" altLang="en-US" sz="4000" dirty="0"/>
              <a:t>                                        </a:t>
            </a:r>
          </a:p>
          <a:p>
            <a:pPr>
              <a:lnSpc>
                <a:spcPct val="90000"/>
              </a:lnSpc>
            </a:pPr>
            <a:endParaRPr lang="en-GB" altLang="en-US" sz="4000" dirty="0"/>
          </a:p>
          <a:p>
            <a:pPr>
              <a:lnSpc>
                <a:spcPct val="90000"/>
              </a:lnSpc>
            </a:pPr>
            <a:r>
              <a:rPr lang="en-GB" altLang="en-US" sz="4000" dirty="0"/>
              <a:t>                                  </a:t>
            </a:r>
          </a:p>
          <a:p>
            <a:pPr>
              <a:lnSpc>
                <a:spcPct val="90000"/>
              </a:lnSpc>
            </a:pPr>
            <a:r>
              <a:rPr lang="en-GB" altLang="en-US" sz="4000" dirty="0"/>
              <a:t>                                </a:t>
            </a:r>
          </a:p>
          <a:p>
            <a:pPr>
              <a:lnSpc>
                <a:spcPct val="90000"/>
              </a:lnSpc>
            </a:pPr>
            <a:r>
              <a:rPr lang="en-GB" altLang="en-US" sz="4000" dirty="0"/>
              <a:t>               </a:t>
            </a:r>
            <a:r>
              <a:rPr lang="en-GB" altLang="en-US" sz="2400" b="1" dirty="0">
                <a:solidFill>
                  <a:srgbClr val="FF0000"/>
                </a:solidFill>
              </a:rPr>
              <a:t>Processing</a:t>
            </a:r>
          </a:p>
          <a:p>
            <a:pPr>
              <a:lnSpc>
                <a:spcPct val="90000"/>
              </a:lnSpc>
            </a:pPr>
            <a:endParaRPr lang="en-GB" altLang="en-US" sz="4000" dirty="0"/>
          </a:p>
          <a:p>
            <a:pPr>
              <a:lnSpc>
                <a:spcPct val="90000"/>
              </a:lnSpc>
            </a:pPr>
            <a:r>
              <a:rPr lang="en-GB" altLang="en-US" sz="4000" dirty="0"/>
              <a:t>                                 </a:t>
            </a:r>
          </a:p>
          <a:p>
            <a:pPr marL="257175" indent="-257175" defTabSz="685800">
              <a:buSzPct val="100000"/>
              <a:buFont typeface="Arial"/>
              <a:buChar char="•"/>
              <a:defRPr sz="2400"/>
            </a:pPr>
            <a:endParaRPr lang="en-GB" dirty="0"/>
          </a:p>
        </p:txBody>
      </p:sp>
      <p:sp>
        <p:nvSpPr>
          <p:cNvPr id="2" name="Rectangle 1">
            <a:extLst>
              <a:ext uri="{FF2B5EF4-FFF2-40B4-BE49-F238E27FC236}">
                <a16:creationId xmlns:a16="http://schemas.microsoft.com/office/drawing/2014/main" id="{1EE00255-F946-36AE-45DC-585717251967}"/>
              </a:ext>
            </a:extLst>
          </p:cNvPr>
          <p:cNvSpPr/>
          <p:nvPr/>
        </p:nvSpPr>
        <p:spPr>
          <a:xfrm>
            <a:off x="246580" y="1150707"/>
            <a:ext cx="3411020" cy="584773"/>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yriad Pro"/>
                <a:ea typeface="Myriad Pro"/>
                <a:cs typeface="Myriad Pro"/>
                <a:sym typeface="Myriad Pro"/>
              </a:rPr>
              <a:t> </a:t>
            </a:r>
            <a:r>
              <a:rPr kumimoji="0" lang="en-GB" sz="3200" b="1" i="0" u="none" strike="noStrike" cap="none" spc="0" normalizeH="0" baseline="0" dirty="0">
                <a:ln>
                  <a:noFill/>
                </a:ln>
                <a:solidFill>
                  <a:srgbClr val="000000"/>
                </a:solidFill>
                <a:effectLst/>
                <a:uFillTx/>
                <a:latin typeface="Myriad Pro"/>
                <a:ea typeface="Myriad Pro"/>
                <a:cs typeface="Myriad Pro"/>
                <a:sym typeface="Myriad Pro"/>
              </a:rPr>
              <a:t>Raw Data</a:t>
            </a:r>
          </a:p>
        </p:txBody>
      </p:sp>
      <p:sp>
        <p:nvSpPr>
          <p:cNvPr id="3" name="Rectangle 2">
            <a:extLst>
              <a:ext uri="{FF2B5EF4-FFF2-40B4-BE49-F238E27FC236}">
                <a16:creationId xmlns:a16="http://schemas.microsoft.com/office/drawing/2014/main" id="{AA78AAEF-50E5-C8F9-E39B-0F5A988C8457}"/>
              </a:ext>
            </a:extLst>
          </p:cNvPr>
          <p:cNvSpPr/>
          <p:nvPr/>
        </p:nvSpPr>
        <p:spPr>
          <a:xfrm>
            <a:off x="4669605" y="1020234"/>
            <a:ext cx="4017194" cy="707884"/>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algn="ctr"/>
            <a:r>
              <a:rPr lang="en-GB" altLang="en-US" sz="2000" b="1" dirty="0"/>
              <a:t>42, 63, 96, 74, 56, 86</a:t>
            </a:r>
          </a:p>
          <a:p>
            <a:pPr algn="ctr"/>
            <a:endParaRPr kumimoji="0" lang="en-GB" sz="2000" b="0" i="0" u="none" strike="noStrike" cap="none" spc="0" normalizeH="0" baseline="0" dirty="0">
              <a:ln>
                <a:noFill/>
              </a:ln>
              <a:solidFill>
                <a:srgbClr val="000000"/>
              </a:solidFill>
              <a:effectLst/>
              <a:uFillTx/>
              <a:latin typeface="Myriad Pro"/>
              <a:ea typeface="Myriad Pro"/>
              <a:cs typeface="Myriad Pro"/>
              <a:sym typeface="Myriad Pro"/>
            </a:endParaRPr>
          </a:p>
        </p:txBody>
      </p:sp>
      <p:sp>
        <p:nvSpPr>
          <p:cNvPr id="4" name="Arrow: Right 3">
            <a:extLst>
              <a:ext uri="{FF2B5EF4-FFF2-40B4-BE49-F238E27FC236}">
                <a16:creationId xmlns:a16="http://schemas.microsoft.com/office/drawing/2014/main" id="{1058EA0A-E56A-C801-C5FF-97566D6529EC}"/>
              </a:ext>
            </a:extLst>
          </p:cNvPr>
          <p:cNvSpPr/>
          <p:nvPr/>
        </p:nvSpPr>
        <p:spPr>
          <a:xfrm>
            <a:off x="3883631" y="1376737"/>
            <a:ext cx="688369" cy="256854"/>
          </a:xfrm>
          <a:prstGeom prst="right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5" name="Arrow: Down 4">
            <a:extLst>
              <a:ext uri="{FF2B5EF4-FFF2-40B4-BE49-F238E27FC236}">
                <a16:creationId xmlns:a16="http://schemas.microsoft.com/office/drawing/2014/main" id="{34C3153A-BFD1-A2A1-E08D-A66E250F70F3}"/>
              </a:ext>
            </a:extLst>
          </p:cNvPr>
          <p:cNvSpPr/>
          <p:nvPr/>
        </p:nvSpPr>
        <p:spPr>
          <a:xfrm>
            <a:off x="1828800" y="2085654"/>
            <a:ext cx="462337" cy="584773"/>
          </a:xfrm>
          <a:prstGeom prst="down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6" name="Rectangle 5">
            <a:extLst>
              <a:ext uri="{FF2B5EF4-FFF2-40B4-BE49-F238E27FC236}">
                <a16:creationId xmlns:a16="http://schemas.microsoft.com/office/drawing/2014/main" id="{6DAE5F59-7CED-E2FD-781E-D520F55CFB14}"/>
              </a:ext>
            </a:extLst>
          </p:cNvPr>
          <p:cNvSpPr/>
          <p:nvPr/>
        </p:nvSpPr>
        <p:spPr>
          <a:xfrm>
            <a:off x="246580" y="3015611"/>
            <a:ext cx="3411020" cy="413389"/>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000" b="1" i="0" u="none" strike="noStrike" cap="none" spc="0" normalizeH="0" baseline="0" dirty="0">
                <a:ln>
                  <a:noFill/>
                </a:ln>
                <a:solidFill>
                  <a:srgbClr val="000000"/>
                </a:solidFill>
                <a:effectLst/>
                <a:uFillTx/>
                <a:latin typeface="Myriad Pro"/>
                <a:ea typeface="Myriad Pro"/>
                <a:cs typeface="Myriad Pro"/>
                <a:sym typeface="Myriad Pro"/>
              </a:rPr>
              <a:t>Context</a:t>
            </a:r>
          </a:p>
        </p:txBody>
      </p:sp>
      <p:sp>
        <p:nvSpPr>
          <p:cNvPr id="7" name="Arrow: Right 6">
            <a:extLst>
              <a:ext uri="{FF2B5EF4-FFF2-40B4-BE49-F238E27FC236}">
                <a16:creationId xmlns:a16="http://schemas.microsoft.com/office/drawing/2014/main" id="{B9D62CA1-A1A5-9094-F535-E3D4DA8CB650}"/>
              </a:ext>
            </a:extLst>
          </p:cNvPr>
          <p:cNvSpPr/>
          <p:nvPr/>
        </p:nvSpPr>
        <p:spPr>
          <a:xfrm>
            <a:off x="3786026" y="2760641"/>
            <a:ext cx="883578" cy="923328"/>
          </a:xfrm>
          <a:prstGeom prst="rightArrow">
            <a:avLst>
              <a:gd name="adj1" fmla="val 50000"/>
              <a:gd name="adj2" fmla="val 47674"/>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8" name="Rectangle 7">
            <a:extLst>
              <a:ext uri="{FF2B5EF4-FFF2-40B4-BE49-F238E27FC236}">
                <a16:creationId xmlns:a16="http://schemas.microsoft.com/office/drawing/2014/main" id="{DB470D71-74F9-AA25-1C1F-E58E63702FBB}"/>
              </a:ext>
            </a:extLst>
          </p:cNvPr>
          <p:cNvSpPr/>
          <p:nvPr/>
        </p:nvSpPr>
        <p:spPr>
          <a:xfrm>
            <a:off x="4798031" y="2854033"/>
            <a:ext cx="3888768" cy="646329"/>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algn="ctr">
              <a:lnSpc>
                <a:spcPct val="90000"/>
              </a:lnSpc>
              <a:buFont typeface="Wingdings" panose="05000000000000000000" pitchFamily="2" charset="2"/>
              <a:buNone/>
            </a:pPr>
            <a:r>
              <a:rPr lang="en-GB" altLang="en-US" sz="2000" b="1" dirty="0"/>
              <a:t>Jayne’s scores in the six AS/A2 ICT modules</a:t>
            </a:r>
          </a:p>
        </p:txBody>
      </p:sp>
      <p:sp>
        <p:nvSpPr>
          <p:cNvPr id="9" name="Arrow: Down 8">
            <a:extLst>
              <a:ext uri="{FF2B5EF4-FFF2-40B4-BE49-F238E27FC236}">
                <a16:creationId xmlns:a16="http://schemas.microsoft.com/office/drawing/2014/main" id="{6AE60997-8690-BD5D-ADB3-7B0765345350}"/>
              </a:ext>
            </a:extLst>
          </p:cNvPr>
          <p:cNvSpPr/>
          <p:nvPr/>
        </p:nvSpPr>
        <p:spPr>
          <a:xfrm>
            <a:off x="1828800" y="3683969"/>
            <a:ext cx="462337" cy="672274"/>
          </a:xfrm>
          <a:prstGeom prst="down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10" name="Rectangle 9">
            <a:extLst>
              <a:ext uri="{FF2B5EF4-FFF2-40B4-BE49-F238E27FC236}">
                <a16:creationId xmlns:a16="http://schemas.microsoft.com/office/drawing/2014/main" id="{0A0D0541-1F3B-305E-FE36-6E02FEFFD3C6}"/>
              </a:ext>
            </a:extLst>
          </p:cNvPr>
          <p:cNvSpPr/>
          <p:nvPr/>
        </p:nvSpPr>
        <p:spPr>
          <a:xfrm>
            <a:off x="246579" y="4654728"/>
            <a:ext cx="3411019" cy="461663"/>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Information</a:t>
            </a:r>
          </a:p>
        </p:txBody>
      </p:sp>
      <p:sp>
        <p:nvSpPr>
          <p:cNvPr id="11" name="Arrow: Right 10">
            <a:extLst>
              <a:ext uri="{FF2B5EF4-FFF2-40B4-BE49-F238E27FC236}">
                <a16:creationId xmlns:a16="http://schemas.microsoft.com/office/drawing/2014/main" id="{79BBD28C-1236-5A6C-3653-63C0F5309996}"/>
              </a:ext>
            </a:extLst>
          </p:cNvPr>
          <p:cNvSpPr/>
          <p:nvPr/>
        </p:nvSpPr>
        <p:spPr>
          <a:xfrm>
            <a:off x="3883631" y="4756935"/>
            <a:ext cx="688369" cy="246580"/>
          </a:xfrm>
          <a:prstGeom prst="right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13" name="Rectangle 12">
            <a:extLst>
              <a:ext uri="{FF2B5EF4-FFF2-40B4-BE49-F238E27FC236}">
                <a16:creationId xmlns:a16="http://schemas.microsoft.com/office/drawing/2014/main" id="{045BB543-8988-6415-4C4A-A1092F0DCD2F}"/>
              </a:ext>
            </a:extLst>
          </p:cNvPr>
          <p:cNvSpPr/>
          <p:nvPr/>
        </p:nvSpPr>
        <p:spPr>
          <a:xfrm>
            <a:off x="4669604" y="4219623"/>
            <a:ext cx="4017194" cy="1200327"/>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GB" sz="2400" b="1" i="0" u="none" strike="noStrike" cap="none" spc="0" normalizeH="0" baseline="0" dirty="0">
              <a:ln>
                <a:noFill/>
              </a:ln>
              <a:solidFill>
                <a:srgbClr val="000000"/>
              </a:solidFill>
              <a:effectLst/>
              <a:uFillTx/>
              <a:latin typeface="Myriad Pro"/>
              <a:ea typeface="Myriad Pro"/>
              <a:cs typeface="Myriad Pro"/>
              <a:sym typeface="Myriad Pro"/>
            </a:endParaRPr>
          </a:p>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a:t>
            </a:r>
          </a:p>
          <a:p>
            <a:pPr marL="0" marR="0" indent="0" algn="ctr" defTabSz="914400" rtl="0" fontAlgn="auto" latinLnBrk="0" hangingPunct="0">
              <a:lnSpc>
                <a:spcPct val="100000"/>
              </a:lnSpc>
              <a:spcBef>
                <a:spcPts val="0"/>
              </a:spcBef>
              <a:spcAft>
                <a:spcPts val="0"/>
              </a:spcAft>
              <a:buClrTx/>
              <a:buSzTx/>
              <a:buFontTx/>
              <a:buNone/>
              <a:tabLst/>
            </a:pPr>
            <a:endParaRPr kumimoji="0" lang="en-GB" sz="2400" b="1" i="0" u="none" strike="noStrike" cap="none" spc="0" normalizeH="0" baseline="0" dirty="0">
              <a:ln>
                <a:noFill/>
              </a:ln>
              <a:solidFill>
                <a:srgbClr val="00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26191038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1000"/>
                                        <p:tgtEl>
                                          <p:spTgt spid="3"/>
                                        </p:tgtEl>
                                      </p:cBhvr>
                                    </p:animEffect>
                                    <p:anim calcmode="lin" valueType="num">
                                      <p:cBhvr>
                                        <p:cTn id="27" dur="1000" fill="hold"/>
                                        <p:tgtEl>
                                          <p:spTgt spid="3"/>
                                        </p:tgtEl>
                                        <p:attrNameLst>
                                          <p:attrName>ppt_x</p:attrName>
                                        </p:attrNameLst>
                                      </p:cBhvr>
                                      <p:tavLst>
                                        <p:tav tm="0">
                                          <p:val>
                                            <p:strVal val="#ppt_x"/>
                                          </p:val>
                                        </p:tav>
                                        <p:tav tm="100000">
                                          <p:val>
                                            <p:strVal val="#ppt_x"/>
                                          </p:val>
                                        </p:tav>
                                      </p:tavLst>
                                    </p:anim>
                                    <p:anim calcmode="lin" valueType="num">
                                      <p:cBhvr>
                                        <p:cTn id="28"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fade">
                                      <p:cBhvr>
                                        <p:cTn id="33" dur="1000"/>
                                        <p:tgtEl>
                                          <p:spTgt spid="5"/>
                                        </p:tgtEl>
                                      </p:cBhvr>
                                    </p:animEffect>
                                    <p:anim calcmode="lin" valueType="num">
                                      <p:cBhvr>
                                        <p:cTn id="34" dur="1000" fill="hold"/>
                                        <p:tgtEl>
                                          <p:spTgt spid="5"/>
                                        </p:tgtEl>
                                        <p:attrNameLst>
                                          <p:attrName>ppt_x</p:attrName>
                                        </p:attrNameLst>
                                      </p:cBhvr>
                                      <p:tavLst>
                                        <p:tav tm="0">
                                          <p:val>
                                            <p:strVal val="#ppt_x"/>
                                          </p:val>
                                        </p:tav>
                                        <p:tav tm="100000">
                                          <p:val>
                                            <p:strVal val="#ppt_x"/>
                                          </p:val>
                                        </p:tav>
                                      </p:tavLst>
                                    </p:anim>
                                    <p:anim calcmode="lin" valueType="num">
                                      <p:cBhvr>
                                        <p:cTn id="3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fade">
                                      <p:cBhvr>
                                        <p:cTn id="40" dur="1000"/>
                                        <p:tgtEl>
                                          <p:spTgt spid="6"/>
                                        </p:tgtEl>
                                      </p:cBhvr>
                                    </p:animEffect>
                                    <p:anim calcmode="lin" valueType="num">
                                      <p:cBhvr>
                                        <p:cTn id="41" dur="1000" fill="hold"/>
                                        <p:tgtEl>
                                          <p:spTgt spid="6"/>
                                        </p:tgtEl>
                                        <p:attrNameLst>
                                          <p:attrName>ppt_x</p:attrName>
                                        </p:attrNameLst>
                                      </p:cBhvr>
                                      <p:tavLst>
                                        <p:tav tm="0">
                                          <p:val>
                                            <p:strVal val="#ppt_x"/>
                                          </p:val>
                                        </p:tav>
                                        <p:tav tm="100000">
                                          <p:val>
                                            <p:strVal val="#ppt_x"/>
                                          </p:val>
                                        </p:tav>
                                      </p:tavLst>
                                    </p:anim>
                                    <p:anim calcmode="lin" valueType="num">
                                      <p:cBhvr>
                                        <p:cTn id="4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1000"/>
                                        <p:tgtEl>
                                          <p:spTgt spid="7"/>
                                        </p:tgtEl>
                                      </p:cBhvr>
                                    </p:animEffect>
                                    <p:anim calcmode="lin" valueType="num">
                                      <p:cBhvr>
                                        <p:cTn id="48" dur="1000" fill="hold"/>
                                        <p:tgtEl>
                                          <p:spTgt spid="7"/>
                                        </p:tgtEl>
                                        <p:attrNameLst>
                                          <p:attrName>ppt_x</p:attrName>
                                        </p:attrNameLst>
                                      </p:cBhvr>
                                      <p:tavLst>
                                        <p:tav tm="0">
                                          <p:val>
                                            <p:strVal val="#ppt_x"/>
                                          </p:val>
                                        </p:tav>
                                        <p:tav tm="100000">
                                          <p:val>
                                            <p:strVal val="#ppt_x"/>
                                          </p:val>
                                        </p:tav>
                                      </p:tavLst>
                                    </p:anim>
                                    <p:anim calcmode="lin" valueType="num">
                                      <p:cBhvr>
                                        <p:cTn id="4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fade">
                                      <p:cBhvr>
                                        <p:cTn id="54" dur="1000"/>
                                        <p:tgtEl>
                                          <p:spTgt spid="8"/>
                                        </p:tgtEl>
                                      </p:cBhvr>
                                    </p:animEffect>
                                    <p:anim calcmode="lin" valueType="num">
                                      <p:cBhvr>
                                        <p:cTn id="55" dur="1000" fill="hold"/>
                                        <p:tgtEl>
                                          <p:spTgt spid="8"/>
                                        </p:tgtEl>
                                        <p:attrNameLst>
                                          <p:attrName>ppt_x</p:attrName>
                                        </p:attrNameLst>
                                      </p:cBhvr>
                                      <p:tavLst>
                                        <p:tav tm="0">
                                          <p:val>
                                            <p:strVal val="#ppt_x"/>
                                          </p:val>
                                        </p:tav>
                                        <p:tav tm="100000">
                                          <p:val>
                                            <p:strVal val="#ppt_x"/>
                                          </p:val>
                                        </p:tav>
                                      </p:tavLst>
                                    </p:anim>
                                    <p:anim calcmode="lin" valueType="num">
                                      <p:cBhvr>
                                        <p:cTn id="5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9"/>
                                        </p:tgtEl>
                                        <p:attrNameLst>
                                          <p:attrName>style.visibility</p:attrName>
                                        </p:attrNameLst>
                                      </p:cBhvr>
                                      <p:to>
                                        <p:strVal val="visible"/>
                                      </p:to>
                                    </p:set>
                                    <p:animEffect transition="in" filter="fade">
                                      <p:cBhvr>
                                        <p:cTn id="61" dur="1000"/>
                                        <p:tgtEl>
                                          <p:spTgt spid="9"/>
                                        </p:tgtEl>
                                      </p:cBhvr>
                                    </p:animEffect>
                                    <p:anim calcmode="lin" valueType="num">
                                      <p:cBhvr>
                                        <p:cTn id="62" dur="1000" fill="hold"/>
                                        <p:tgtEl>
                                          <p:spTgt spid="9"/>
                                        </p:tgtEl>
                                        <p:attrNameLst>
                                          <p:attrName>ppt_x</p:attrName>
                                        </p:attrNameLst>
                                      </p:cBhvr>
                                      <p:tavLst>
                                        <p:tav tm="0">
                                          <p:val>
                                            <p:strVal val="#ppt_x"/>
                                          </p:val>
                                        </p:tav>
                                        <p:tav tm="100000">
                                          <p:val>
                                            <p:strVal val="#ppt_x"/>
                                          </p:val>
                                        </p:tav>
                                      </p:tavLst>
                                    </p:anim>
                                    <p:anim calcmode="lin" valueType="num">
                                      <p:cBhvr>
                                        <p:cTn id="6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0"/>
                                        </p:tgtEl>
                                        <p:attrNameLst>
                                          <p:attrName>style.visibility</p:attrName>
                                        </p:attrNameLst>
                                      </p:cBhvr>
                                      <p:to>
                                        <p:strVal val="visible"/>
                                      </p:to>
                                    </p:set>
                                    <p:animEffect transition="in" filter="fade">
                                      <p:cBhvr>
                                        <p:cTn id="68" dur="1000"/>
                                        <p:tgtEl>
                                          <p:spTgt spid="10"/>
                                        </p:tgtEl>
                                      </p:cBhvr>
                                    </p:animEffect>
                                    <p:anim calcmode="lin" valueType="num">
                                      <p:cBhvr>
                                        <p:cTn id="69" dur="1000" fill="hold"/>
                                        <p:tgtEl>
                                          <p:spTgt spid="10"/>
                                        </p:tgtEl>
                                        <p:attrNameLst>
                                          <p:attrName>ppt_x</p:attrName>
                                        </p:attrNameLst>
                                      </p:cBhvr>
                                      <p:tavLst>
                                        <p:tav tm="0">
                                          <p:val>
                                            <p:strVal val="#ppt_x"/>
                                          </p:val>
                                        </p:tav>
                                        <p:tav tm="100000">
                                          <p:val>
                                            <p:strVal val="#ppt_x"/>
                                          </p:val>
                                        </p:tav>
                                      </p:tavLst>
                                    </p:anim>
                                    <p:anim calcmode="lin" valueType="num">
                                      <p:cBhvr>
                                        <p:cTn id="7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11"/>
                                        </p:tgtEl>
                                        <p:attrNameLst>
                                          <p:attrName>style.visibility</p:attrName>
                                        </p:attrNameLst>
                                      </p:cBhvr>
                                      <p:to>
                                        <p:strVal val="visible"/>
                                      </p:to>
                                    </p:set>
                                    <p:animEffect transition="in" filter="fade">
                                      <p:cBhvr>
                                        <p:cTn id="75" dur="1000"/>
                                        <p:tgtEl>
                                          <p:spTgt spid="11"/>
                                        </p:tgtEl>
                                      </p:cBhvr>
                                    </p:animEffect>
                                    <p:anim calcmode="lin" valueType="num">
                                      <p:cBhvr>
                                        <p:cTn id="76" dur="1000" fill="hold"/>
                                        <p:tgtEl>
                                          <p:spTgt spid="11"/>
                                        </p:tgtEl>
                                        <p:attrNameLst>
                                          <p:attrName>ppt_x</p:attrName>
                                        </p:attrNameLst>
                                      </p:cBhvr>
                                      <p:tavLst>
                                        <p:tav tm="0">
                                          <p:val>
                                            <p:strVal val="#ppt_x"/>
                                          </p:val>
                                        </p:tav>
                                        <p:tav tm="100000">
                                          <p:val>
                                            <p:strVal val="#ppt_x"/>
                                          </p:val>
                                        </p:tav>
                                      </p:tavLst>
                                    </p:anim>
                                    <p:anim calcmode="lin" valueType="num">
                                      <p:cBhvr>
                                        <p:cTn id="7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13"/>
                                        </p:tgtEl>
                                        <p:attrNameLst>
                                          <p:attrName>style.visibility</p:attrName>
                                        </p:attrNameLst>
                                      </p:cBhvr>
                                      <p:to>
                                        <p:strVal val="visible"/>
                                      </p:to>
                                    </p:set>
                                    <p:animEffect transition="in" filter="fade">
                                      <p:cBhvr>
                                        <p:cTn id="82" dur="1000"/>
                                        <p:tgtEl>
                                          <p:spTgt spid="13"/>
                                        </p:tgtEl>
                                      </p:cBhvr>
                                    </p:animEffect>
                                    <p:anim calcmode="lin" valueType="num">
                                      <p:cBhvr>
                                        <p:cTn id="83" dur="1000" fill="hold"/>
                                        <p:tgtEl>
                                          <p:spTgt spid="13"/>
                                        </p:tgtEl>
                                        <p:attrNameLst>
                                          <p:attrName>ppt_x</p:attrName>
                                        </p:attrNameLst>
                                      </p:cBhvr>
                                      <p:tavLst>
                                        <p:tav tm="0">
                                          <p:val>
                                            <p:strVal val="#ppt_x"/>
                                          </p:val>
                                        </p:tav>
                                        <p:tav tm="100000">
                                          <p:val>
                                            <p:strVal val="#ppt_x"/>
                                          </p:val>
                                        </p:tav>
                                      </p:tavLst>
                                    </p:anim>
                                    <p:anim calcmode="lin" valueType="num">
                                      <p:cBhvr>
                                        <p:cTn id="8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P spid="3" grpId="0" animBg="1"/>
      <p:bldP spid="4" grpId="0" animBg="1"/>
      <p:bldP spid="5" grpId="0" animBg="1"/>
      <p:bldP spid="6" grpId="0" animBg="1"/>
      <p:bldP spid="7" grpId="0" animBg="1"/>
      <p:bldP spid="8" grpId="0" animBg="1"/>
      <p:bldP spid="9" grpId="0" animBg="1"/>
      <p:bldP spid="10" grpId="0" animBg="1"/>
      <p:bldP spid="11" grpId="0" animBg="1"/>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Slide Number Placeholder 3"/>
          <p:cNvSpPr txBox="1">
            <a:spLocks noGrp="1"/>
          </p:cNvSpPr>
          <p:nvPr>
            <p:ph type="sldNum" sz="quarter" idx="4294967295"/>
          </p:nvPr>
        </p:nvSpPr>
        <p:spPr>
          <a:xfrm>
            <a:off x="8524728" y="6448270"/>
            <a:ext cx="162072" cy="205915"/>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a:latin typeface="+mn-lt"/>
                <a:ea typeface="+mn-ea"/>
                <a:cs typeface="+mn-cs"/>
                <a:sym typeface="Calibri"/>
              </a:defRPr>
            </a:lvl1pPr>
          </a:lstStyle>
          <a:p>
            <a:fld id="{86CB4B4D-7CA3-9044-876B-883B54F8677D}" type="slidenum">
              <a:rPr/>
              <a:t>12</a:t>
            </a:fld>
            <a:endParaRPr/>
          </a:p>
        </p:txBody>
      </p:sp>
      <p:sp>
        <p:nvSpPr>
          <p:cNvPr id="127" name="Rectangle 7"/>
          <p:cNvSpPr txBox="1"/>
          <p:nvPr/>
        </p:nvSpPr>
        <p:spPr>
          <a:xfrm>
            <a:off x="431514" y="233785"/>
            <a:ext cx="8255285" cy="67034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4290" tIns="34290" rIns="34290" bIns="34290" anchor="ctr">
            <a:normAutofit fontScale="92500" lnSpcReduction="20000"/>
          </a:bodyPr>
          <a:lstStyle>
            <a:lvl1pPr algn="ctr">
              <a:defRPr sz="3600" b="1">
                <a:solidFill>
                  <a:srgbClr val="0070C0"/>
                </a:solidFill>
                <a:effectLst>
                  <a:outerShdw blurRad="38100" dist="38100" dir="2700000" rotWithShape="0">
                    <a:srgbClr val="000000">
                      <a:alpha val="43137"/>
                    </a:srgbClr>
                  </a:outerShdw>
                </a:effectLst>
              </a:defRPr>
            </a:lvl1pPr>
          </a:lstStyle>
          <a:p>
            <a:r>
              <a:rPr lang="en-GB" altLang="en-US" sz="4800" dirty="0"/>
              <a:t>Example 3 of Information</a:t>
            </a:r>
            <a:endParaRPr sz="4600" dirty="0"/>
          </a:p>
        </p:txBody>
      </p:sp>
      <p:sp>
        <p:nvSpPr>
          <p:cNvPr id="128" name="Content Placeholder 2"/>
          <p:cNvSpPr txBox="1"/>
          <p:nvPr/>
        </p:nvSpPr>
        <p:spPr>
          <a:xfrm>
            <a:off x="226032" y="832207"/>
            <a:ext cx="8671388" cy="489364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719" rIns="45719">
            <a:spAutoFit/>
          </a:bodyPr>
          <a:lstStyle/>
          <a:p>
            <a:pPr>
              <a:lnSpc>
                <a:spcPct val="90000"/>
              </a:lnSpc>
            </a:pPr>
            <a:br>
              <a:rPr lang="en-GB" altLang="en-US" sz="4000" dirty="0"/>
            </a:br>
            <a:r>
              <a:rPr lang="en-GB" altLang="en-US" sz="4000" dirty="0"/>
              <a:t>                                        </a:t>
            </a:r>
          </a:p>
          <a:p>
            <a:pPr>
              <a:lnSpc>
                <a:spcPct val="90000"/>
              </a:lnSpc>
            </a:pPr>
            <a:endParaRPr lang="en-GB" altLang="en-US" sz="4000" dirty="0"/>
          </a:p>
          <a:p>
            <a:pPr>
              <a:lnSpc>
                <a:spcPct val="90000"/>
              </a:lnSpc>
            </a:pPr>
            <a:r>
              <a:rPr lang="en-GB" altLang="en-US" sz="4000" dirty="0"/>
              <a:t>                                  </a:t>
            </a:r>
          </a:p>
          <a:p>
            <a:pPr>
              <a:lnSpc>
                <a:spcPct val="90000"/>
              </a:lnSpc>
            </a:pPr>
            <a:r>
              <a:rPr lang="en-GB" altLang="en-US" sz="4000" dirty="0"/>
              <a:t>                                </a:t>
            </a:r>
          </a:p>
          <a:p>
            <a:pPr>
              <a:lnSpc>
                <a:spcPct val="90000"/>
              </a:lnSpc>
            </a:pPr>
            <a:r>
              <a:rPr lang="en-GB" altLang="en-US" sz="4000" dirty="0"/>
              <a:t>               </a:t>
            </a:r>
            <a:r>
              <a:rPr lang="en-GB" altLang="en-US" sz="2400" b="1" dirty="0">
                <a:solidFill>
                  <a:srgbClr val="FF0000"/>
                </a:solidFill>
              </a:rPr>
              <a:t>Processing</a:t>
            </a:r>
          </a:p>
          <a:p>
            <a:pPr>
              <a:lnSpc>
                <a:spcPct val="90000"/>
              </a:lnSpc>
            </a:pPr>
            <a:endParaRPr lang="en-GB" altLang="en-US" sz="4000" dirty="0"/>
          </a:p>
          <a:p>
            <a:pPr>
              <a:lnSpc>
                <a:spcPct val="90000"/>
              </a:lnSpc>
            </a:pPr>
            <a:r>
              <a:rPr lang="en-GB" altLang="en-US" sz="4000" dirty="0"/>
              <a:t>                                 </a:t>
            </a:r>
          </a:p>
          <a:p>
            <a:pPr marL="257175" indent="-257175" defTabSz="685800">
              <a:buSzPct val="100000"/>
              <a:buFont typeface="Arial"/>
              <a:buChar char="•"/>
              <a:defRPr sz="2400"/>
            </a:pPr>
            <a:endParaRPr lang="en-GB" dirty="0"/>
          </a:p>
        </p:txBody>
      </p:sp>
      <p:sp>
        <p:nvSpPr>
          <p:cNvPr id="2" name="Rectangle 1">
            <a:extLst>
              <a:ext uri="{FF2B5EF4-FFF2-40B4-BE49-F238E27FC236}">
                <a16:creationId xmlns:a16="http://schemas.microsoft.com/office/drawing/2014/main" id="{1EE00255-F946-36AE-45DC-585717251967}"/>
              </a:ext>
            </a:extLst>
          </p:cNvPr>
          <p:cNvSpPr/>
          <p:nvPr/>
        </p:nvSpPr>
        <p:spPr>
          <a:xfrm>
            <a:off x="246580" y="1150707"/>
            <a:ext cx="3411020" cy="584773"/>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1800" b="0" i="0" u="none" strike="noStrike" cap="none" spc="0" normalizeH="0" baseline="0" dirty="0">
                <a:ln>
                  <a:noFill/>
                </a:ln>
                <a:solidFill>
                  <a:srgbClr val="000000"/>
                </a:solidFill>
                <a:effectLst/>
                <a:uFillTx/>
                <a:latin typeface="Myriad Pro"/>
                <a:ea typeface="Myriad Pro"/>
                <a:cs typeface="Myriad Pro"/>
                <a:sym typeface="Myriad Pro"/>
              </a:rPr>
              <a:t> </a:t>
            </a:r>
            <a:r>
              <a:rPr kumimoji="0" lang="en-GB" sz="3200" b="1" i="0" u="none" strike="noStrike" cap="none" spc="0" normalizeH="0" baseline="0" dirty="0">
                <a:ln>
                  <a:noFill/>
                </a:ln>
                <a:solidFill>
                  <a:srgbClr val="000000"/>
                </a:solidFill>
                <a:effectLst/>
                <a:uFillTx/>
                <a:latin typeface="Myriad Pro"/>
                <a:ea typeface="Myriad Pro"/>
                <a:cs typeface="Myriad Pro"/>
                <a:sym typeface="Myriad Pro"/>
              </a:rPr>
              <a:t>Raw Data</a:t>
            </a:r>
          </a:p>
        </p:txBody>
      </p:sp>
      <p:sp>
        <p:nvSpPr>
          <p:cNvPr id="3" name="Rectangle 2">
            <a:extLst>
              <a:ext uri="{FF2B5EF4-FFF2-40B4-BE49-F238E27FC236}">
                <a16:creationId xmlns:a16="http://schemas.microsoft.com/office/drawing/2014/main" id="{AA78AAEF-50E5-C8F9-E39B-0F5A988C8457}"/>
              </a:ext>
            </a:extLst>
          </p:cNvPr>
          <p:cNvSpPr/>
          <p:nvPr/>
        </p:nvSpPr>
        <p:spPr>
          <a:xfrm>
            <a:off x="4669605" y="835569"/>
            <a:ext cx="4017194" cy="1077216"/>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indent="0" algn="ctr">
              <a:buFont typeface="Wingdings" panose="05000000000000000000" pitchFamily="2" charset="2"/>
              <a:buNone/>
            </a:pPr>
            <a:endParaRPr lang="en-GB" altLang="en-US" sz="2000" b="1" dirty="0"/>
          </a:p>
          <a:p>
            <a:pPr marL="0" indent="0" algn="ctr">
              <a:buFont typeface="Wingdings" panose="05000000000000000000" pitchFamily="2" charset="2"/>
              <a:buNone/>
            </a:pPr>
            <a:r>
              <a:rPr lang="en-GB" altLang="en-US" sz="2400" b="1" dirty="0"/>
              <a:t>111192, 111234</a:t>
            </a:r>
          </a:p>
          <a:p>
            <a:pPr algn="ctr"/>
            <a:endParaRPr kumimoji="0" lang="en-GB" sz="2000" b="0" i="0" u="none" strike="noStrike" cap="none" spc="0" normalizeH="0" baseline="0" dirty="0">
              <a:ln>
                <a:noFill/>
              </a:ln>
              <a:solidFill>
                <a:srgbClr val="000000"/>
              </a:solidFill>
              <a:effectLst/>
              <a:uFillTx/>
              <a:latin typeface="Myriad Pro"/>
              <a:ea typeface="Myriad Pro"/>
              <a:cs typeface="Myriad Pro"/>
              <a:sym typeface="Myriad Pro"/>
            </a:endParaRPr>
          </a:p>
        </p:txBody>
      </p:sp>
      <p:sp>
        <p:nvSpPr>
          <p:cNvPr id="4" name="Arrow: Right 3">
            <a:extLst>
              <a:ext uri="{FF2B5EF4-FFF2-40B4-BE49-F238E27FC236}">
                <a16:creationId xmlns:a16="http://schemas.microsoft.com/office/drawing/2014/main" id="{1058EA0A-E56A-C801-C5FF-97566D6529EC}"/>
              </a:ext>
            </a:extLst>
          </p:cNvPr>
          <p:cNvSpPr/>
          <p:nvPr/>
        </p:nvSpPr>
        <p:spPr>
          <a:xfrm>
            <a:off x="3883631" y="1376737"/>
            <a:ext cx="688369" cy="256854"/>
          </a:xfrm>
          <a:prstGeom prst="right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5" name="Arrow: Down 4">
            <a:extLst>
              <a:ext uri="{FF2B5EF4-FFF2-40B4-BE49-F238E27FC236}">
                <a16:creationId xmlns:a16="http://schemas.microsoft.com/office/drawing/2014/main" id="{34C3153A-BFD1-A2A1-E08D-A66E250F70F3}"/>
              </a:ext>
            </a:extLst>
          </p:cNvPr>
          <p:cNvSpPr/>
          <p:nvPr/>
        </p:nvSpPr>
        <p:spPr>
          <a:xfrm>
            <a:off x="1828800" y="2085654"/>
            <a:ext cx="462337" cy="584773"/>
          </a:xfrm>
          <a:prstGeom prst="down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6" name="Rectangle 5">
            <a:extLst>
              <a:ext uri="{FF2B5EF4-FFF2-40B4-BE49-F238E27FC236}">
                <a16:creationId xmlns:a16="http://schemas.microsoft.com/office/drawing/2014/main" id="{6DAE5F59-7CED-E2FD-781E-D520F55CFB14}"/>
              </a:ext>
            </a:extLst>
          </p:cNvPr>
          <p:cNvSpPr/>
          <p:nvPr/>
        </p:nvSpPr>
        <p:spPr>
          <a:xfrm>
            <a:off x="246580" y="3015611"/>
            <a:ext cx="3411020" cy="413389"/>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000" b="1" i="0" u="none" strike="noStrike" cap="none" spc="0" normalizeH="0" baseline="0" dirty="0">
                <a:ln>
                  <a:noFill/>
                </a:ln>
                <a:solidFill>
                  <a:srgbClr val="000000"/>
                </a:solidFill>
                <a:effectLst/>
                <a:uFillTx/>
                <a:latin typeface="Myriad Pro"/>
                <a:ea typeface="Myriad Pro"/>
                <a:cs typeface="Myriad Pro"/>
                <a:sym typeface="Myriad Pro"/>
              </a:rPr>
              <a:t>Context</a:t>
            </a:r>
          </a:p>
        </p:txBody>
      </p:sp>
      <p:sp>
        <p:nvSpPr>
          <p:cNvPr id="7" name="Arrow: Right 6">
            <a:extLst>
              <a:ext uri="{FF2B5EF4-FFF2-40B4-BE49-F238E27FC236}">
                <a16:creationId xmlns:a16="http://schemas.microsoft.com/office/drawing/2014/main" id="{B9D62CA1-A1A5-9094-F535-E3D4DA8CB650}"/>
              </a:ext>
            </a:extLst>
          </p:cNvPr>
          <p:cNvSpPr/>
          <p:nvPr/>
        </p:nvSpPr>
        <p:spPr>
          <a:xfrm>
            <a:off x="3786026" y="2760641"/>
            <a:ext cx="883578" cy="923328"/>
          </a:xfrm>
          <a:prstGeom prst="rightArrow">
            <a:avLst>
              <a:gd name="adj1" fmla="val 50000"/>
              <a:gd name="adj2" fmla="val 47674"/>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8" name="Rectangle 7">
            <a:extLst>
              <a:ext uri="{FF2B5EF4-FFF2-40B4-BE49-F238E27FC236}">
                <a16:creationId xmlns:a16="http://schemas.microsoft.com/office/drawing/2014/main" id="{DB470D71-74F9-AA25-1C1F-E58E63702FBB}"/>
              </a:ext>
            </a:extLst>
          </p:cNvPr>
          <p:cNvSpPr/>
          <p:nvPr/>
        </p:nvSpPr>
        <p:spPr>
          <a:xfrm>
            <a:off x="4798031" y="2715534"/>
            <a:ext cx="3888768" cy="923328"/>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algn="ctr">
              <a:lnSpc>
                <a:spcPct val="90000"/>
              </a:lnSpc>
              <a:buFont typeface="Wingdings" panose="05000000000000000000" pitchFamily="2" charset="2"/>
              <a:buNone/>
            </a:pPr>
            <a:r>
              <a:rPr lang="en-GB" altLang="en-US" sz="2000" b="1" dirty="0"/>
              <a:t>The previous and current readings of a customer’s gas meter</a:t>
            </a:r>
          </a:p>
        </p:txBody>
      </p:sp>
      <p:sp>
        <p:nvSpPr>
          <p:cNvPr id="9" name="Arrow: Down 8">
            <a:extLst>
              <a:ext uri="{FF2B5EF4-FFF2-40B4-BE49-F238E27FC236}">
                <a16:creationId xmlns:a16="http://schemas.microsoft.com/office/drawing/2014/main" id="{6AE60997-8690-BD5D-ADB3-7B0765345350}"/>
              </a:ext>
            </a:extLst>
          </p:cNvPr>
          <p:cNvSpPr/>
          <p:nvPr/>
        </p:nvSpPr>
        <p:spPr>
          <a:xfrm>
            <a:off x="1828800" y="3683969"/>
            <a:ext cx="462337" cy="672274"/>
          </a:xfrm>
          <a:prstGeom prst="down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10" name="Rectangle 9">
            <a:extLst>
              <a:ext uri="{FF2B5EF4-FFF2-40B4-BE49-F238E27FC236}">
                <a16:creationId xmlns:a16="http://schemas.microsoft.com/office/drawing/2014/main" id="{0A0D0541-1F3B-305E-FE36-6E02FEFFD3C6}"/>
              </a:ext>
            </a:extLst>
          </p:cNvPr>
          <p:cNvSpPr/>
          <p:nvPr/>
        </p:nvSpPr>
        <p:spPr>
          <a:xfrm>
            <a:off x="246579" y="4654728"/>
            <a:ext cx="3411019" cy="461663"/>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Information</a:t>
            </a:r>
          </a:p>
        </p:txBody>
      </p:sp>
      <p:sp>
        <p:nvSpPr>
          <p:cNvPr id="11" name="Arrow: Right 10">
            <a:extLst>
              <a:ext uri="{FF2B5EF4-FFF2-40B4-BE49-F238E27FC236}">
                <a16:creationId xmlns:a16="http://schemas.microsoft.com/office/drawing/2014/main" id="{79BBD28C-1236-5A6C-3653-63C0F5309996}"/>
              </a:ext>
            </a:extLst>
          </p:cNvPr>
          <p:cNvSpPr/>
          <p:nvPr/>
        </p:nvSpPr>
        <p:spPr>
          <a:xfrm>
            <a:off x="3883631" y="4756935"/>
            <a:ext cx="688369" cy="246580"/>
          </a:xfrm>
          <a:prstGeom prst="rightArrow">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l" defTabSz="914400" rtl="0" fontAlgn="auto" latinLnBrk="0" hangingPunct="0">
              <a:lnSpc>
                <a:spcPct val="100000"/>
              </a:lnSpc>
              <a:spcBef>
                <a:spcPts val="0"/>
              </a:spcBef>
              <a:spcAft>
                <a:spcPts val="0"/>
              </a:spcAft>
              <a:buClrTx/>
              <a:buSzTx/>
              <a:buFontTx/>
              <a:buNone/>
              <a:tabLst/>
            </a:pPr>
            <a:endParaRPr kumimoji="0" lang="en-GB" sz="1800" b="0" i="0" u="none" strike="noStrike" cap="none" spc="0" normalizeH="0" baseline="0">
              <a:ln>
                <a:noFill/>
              </a:ln>
              <a:solidFill>
                <a:srgbClr val="000000"/>
              </a:solidFill>
              <a:effectLst/>
              <a:uFillTx/>
              <a:latin typeface="Myriad Pro"/>
              <a:ea typeface="Myriad Pro"/>
              <a:cs typeface="Myriad Pro"/>
              <a:sym typeface="Myriad Pro"/>
            </a:endParaRPr>
          </a:p>
        </p:txBody>
      </p:sp>
      <p:sp>
        <p:nvSpPr>
          <p:cNvPr id="13" name="Rectangle 12">
            <a:extLst>
              <a:ext uri="{FF2B5EF4-FFF2-40B4-BE49-F238E27FC236}">
                <a16:creationId xmlns:a16="http://schemas.microsoft.com/office/drawing/2014/main" id="{045BB543-8988-6415-4C4A-A1092F0DCD2F}"/>
              </a:ext>
            </a:extLst>
          </p:cNvPr>
          <p:cNvSpPr/>
          <p:nvPr/>
        </p:nvSpPr>
        <p:spPr>
          <a:xfrm>
            <a:off x="4669604" y="4219623"/>
            <a:ext cx="4017194" cy="1200327"/>
          </a:xfrm>
          <a:prstGeom prst="rect">
            <a:avLst/>
          </a:prstGeom>
          <a:solidFill>
            <a:srgbClr val="FFFFFF"/>
          </a:solidFill>
          <a:ln w="25400" cap="flat">
            <a:solidFill>
              <a:schemeClr val="accent1"/>
            </a:solidFill>
            <a:prstDash val="solid"/>
            <a:round/>
          </a:ln>
          <a:effectLst>
            <a:outerShdw blurRad="38100" dist="23000" dir="5400000" rotWithShape="0">
              <a:srgbClr val="000000">
                <a:alpha val="35000"/>
              </a:srgbClr>
            </a:outerShdw>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ctr">
            <a:spAutoFit/>
          </a:bodyPr>
          <a:lstStyle/>
          <a:p>
            <a:pPr marL="0" marR="0" indent="0" algn="ctr" defTabSz="914400" rtl="0" fontAlgn="auto" latinLnBrk="0" hangingPunct="0">
              <a:lnSpc>
                <a:spcPct val="100000"/>
              </a:lnSpc>
              <a:spcBef>
                <a:spcPts val="0"/>
              </a:spcBef>
              <a:spcAft>
                <a:spcPts val="0"/>
              </a:spcAft>
              <a:buClrTx/>
              <a:buSzTx/>
              <a:buFontTx/>
              <a:buNone/>
              <a:tabLst/>
            </a:pPr>
            <a:endParaRPr kumimoji="0" lang="en-GB" sz="2400" b="1" i="0" u="none" strike="noStrike" cap="none" spc="0" normalizeH="0" baseline="0" dirty="0">
              <a:ln>
                <a:noFill/>
              </a:ln>
              <a:solidFill>
                <a:srgbClr val="000000"/>
              </a:solidFill>
              <a:effectLst/>
              <a:uFillTx/>
              <a:latin typeface="Myriad Pro"/>
              <a:ea typeface="Myriad Pro"/>
              <a:cs typeface="Myriad Pro"/>
              <a:sym typeface="Myriad Pro"/>
            </a:endParaRPr>
          </a:p>
          <a:p>
            <a:pPr marL="0" marR="0" indent="0" algn="ctr" defTabSz="914400" rtl="0" fontAlgn="auto" latinLnBrk="0" hangingPunct="0">
              <a:lnSpc>
                <a:spcPct val="100000"/>
              </a:lnSpc>
              <a:spcBef>
                <a:spcPts val="0"/>
              </a:spcBef>
              <a:spcAft>
                <a:spcPts val="0"/>
              </a:spcAft>
              <a:buClrTx/>
              <a:buSzTx/>
              <a:buFontTx/>
              <a:buNone/>
              <a:tabLst/>
            </a:pPr>
            <a:r>
              <a:rPr kumimoji="0" lang="en-GB" sz="2400" b="1" i="0" u="none" strike="noStrike" cap="none" spc="0" normalizeH="0" baseline="0" dirty="0">
                <a:ln>
                  <a:noFill/>
                </a:ln>
                <a:solidFill>
                  <a:srgbClr val="000000"/>
                </a:solidFill>
                <a:effectLst/>
                <a:uFillTx/>
                <a:latin typeface="Myriad Pro"/>
                <a:ea typeface="Myriad Pro"/>
                <a:cs typeface="Myriad Pro"/>
                <a:sym typeface="Myriad Pro"/>
              </a:rPr>
              <a:t>???????</a:t>
            </a:r>
          </a:p>
          <a:p>
            <a:pPr marL="0" marR="0" indent="0" algn="ctr" defTabSz="914400" rtl="0" fontAlgn="auto" latinLnBrk="0" hangingPunct="0">
              <a:lnSpc>
                <a:spcPct val="100000"/>
              </a:lnSpc>
              <a:spcBef>
                <a:spcPts val="0"/>
              </a:spcBef>
              <a:spcAft>
                <a:spcPts val="0"/>
              </a:spcAft>
              <a:buClrTx/>
              <a:buSzTx/>
              <a:buFontTx/>
              <a:buNone/>
              <a:tabLst/>
            </a:pPr>
            <a:endParaRPr kumimoji="0" lang="en-GB" sz="2400" b="1" i="0" u="none" strike="noStrike" cap="none" spc="0" normalizeH="0" baseline="0" dirty="0">
              <a:ln>
                <a:noFill/>
              </a:ln>
              <a:solidFill>
                <a:srgbClr val="00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274158416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p:cTn id="12" dur="1000"/>
                                        <p:tgtEl>
                                          <p:spTgt spid="128"/>
                                        </p:tgtEl>
                                      </p:cBhvr>
                                    </p:animEffect>
                                    <p:anim calcmode="lin" valueType="num">
                                      <p:cBhvr>
                                        <p:cTn id="13" dur="1000" fill="hold"/>
                                        <p:tgtEl>
                                          <p:spTgt spid="128"/>
                                        </p:tgtEl>
                                        <p:attrNameLst>
                                          <p:attrName>ppt_x</p:attrName>
                                        </p:attrNameLst>
                                      </p:cBhvr>
                                      <p:tavLst>
                                        <p:tav tm="0">
                                          <p:val>
                                            <p:strVal val="#ppt_x"/>
                                          </p:val>
                                        </p:tav>
                                        <p:tav tm="100000">
                                          <p:val>
                                            <p:strVal val="#ppt_x"/>
                                          </p:val>
                                        </p:tav>
                                      </p:tavLst>
                                    </p:anim>
                                    <p:anim calcmode="lin" valueType="num">
                                      <p:cBhvr>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1000"/>
                                        <p:tgtEl>
                                          <p:spTgt spid="4"/>
                                        </p:tgtEl>
                                      </p:cBhvr>
                                    </p:animEffect>
                                    <p:anim calcmode="lin" valueType="num">
                                      <p:cBhvr>
                                        <p:cTn id="27" dur="1000" fill="hold"/>
                                        <p:tgtEl>
                                          <p:spTgt spid="4"/>
                                        </p:tgtEl>
                                        <p:attrNameLst>
                                          <p:attrName>ppt_x</p:attrName>
                                        </p:attrNameLst>
                                      </p:cBhvr>
                                      <p:tavLst>
                                        <p:tav tm="0">
                                          <p:val>
                                            <p:strVal val="#ppt_x"/>
                                          </p:val>
                                        </p:tav>
                                        <p:tav tm="100000">
                                          <p:val>
                                            <p:strVal val="#ppt_x"/>
                                          </p:val>
                                        </p:tav>
                                      </p:tavLst>
                                    </p:anim>
                                    <p:anim calcmode="lin" valueType="num">
                                      <p:cBhvr>
                                        <p:cTn id="2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fade">
                                      <p:cBhvr>
                                        <p:cTn id="33" dur="1000"/>
                                        <p:tgtEl>
                                          <p:spTgt spid="3"/>
                                        </p:tgtEl>
                                      </p:cBhvr>
                                    </p:animEffect>
                                    <p:anim calcmode="lin" valueType="num">
                                      <p:cBhvr>
                                        <p:cTn id="34" dur="1000" fill="hold"/>
                                        <p:tgtEl>
                                          <p:spTgt spid="3"/>
                                        </p:tgtEl>
                                        <p:attrNameLst>
                                          <p:attrName>ppt_x</p:attrName>
                                        </p:attrNameLst>
                                      </p:cBhvr>
                                      <p:tavLst>
                                        <p:tav tm="0">
                                          <p:val>
                                            <p:strVal val="#ppt_x"/>
                                          </p:val>
                                        </p:tav>
                                        <p:tav tm="100000">
                                          <p:val>
                                            <p:strVal val="#ppt_x"/>
                                          </p:val>
                                        </p:tav>
                                      </p:tavLst>
                                    </p:anim>
                                    <p:anim calcmode="lin" valueType="num">
                                      <p:cBhvr>
                                        <p:cTn id="3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5"/>
                                        </p:tgtEl>
                                        <p:attrNameLst>
                                          <p:attrName>style.visibility</p:attrName>
                                        </p:attrNameLst>
                                      </p:cBhvr>
                                      <p:to>
                                        <p:strVal val="visible"/>
                                      </p:to>
                                    </p:set>
                                    <p:animEffect transition="in" filter="fade">
                                      <p:cBhvr>
                                        <p:cTn id="40" dur="1000"/>
                                        <p:tgtEl>
                                          <p:spTgt spid="5"/>
                                        </p:tgtEl>
                                      </p:cBhvr>
                                    </p:animEffect>
                                    <p:anim calcmode="lin" valueType="num">
                                      <p:cBhvr>
                                        <p:cTn id="41" dur="1000" fill="hold"/>
                                        <p:tgtEl>
                                          <p:spTgt spid="5"/>
                                        </p:tgtEl>
                                        <p:attrNameLst>
                                          <p:attrName>ppt_x</p:attrName>
                                        </p:attrNameLst>
                                      </p:cBhvr>
                                      <p:tavLst>
                                        <p:tav tm="0">
                                          <p:val>
                                            <p:strVal val="#ppt_x"/>
                                          </p:val>
                                        </p:tav>
                                        <p:tav tm="100000">
                                          <p:val>
                                            <p:strVal val="#ppt_x"/>
                                          </p:val>
                                        </p:tav>
                                      </p:tavLst>
                                    </p:anim>
                                    <p:anim calcmode="lin" valueType="num">
                                      <p:cBhvr>
                                        <p:cTn id="4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1000"/>
                                        <p:tgtEl>
                                          <p:spTgt spid="6"/>
                                        </p:tgtEl>
                                      </p:cBhvr>
                                    </p:animEffect>
                                    <p:anim calcmode="lin" valueType="num">
                                      <p:cBhvr>
                                        <p:cTn id="48" dur="1000" fill="hold"/>
                                        <p:tgtEl>
                                          <p:spTgt spid="6"/>
                                        </p:tgtEl>
                                        <p:attrNameLst>
                                          <p:attrName>ppt_x</p:attrName>
                                        </p:attrNameLst>
                                      </p:cBhvr>
                                      <p:tavLst>
                                        <p:tav tm="0">
                                          <p:val>
                                            <p:strVal val="#ppt_x"/>
                                          </p:val>
                                        </p:tav>
                                        <p:tav tm="100000">
                                          <p:val>
                                            <p:strVal val="#ppt_x"/>
                                          </p:val>
                                        </p:tav>
                                      </p:tavLst>
                                    </p:anim>
                                    <p:anim calcmode="lin" valueType="num">
                                      <p:cBhvr>
                                        <p:cTn id="4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fade">
                                      <p:cBhvr>
                                        <p:cTn id="54" dur="1000"/>
                                        <p:tgtEl>
                                          <p:spTgt spid="7"/>
                                        </p:tgtEl>
                                      </p:cBhvr>
                                    </p:animEffect>
                                    <p:anim calcmode="lin" valueType="num">
                                      <p:cBhvr>
                                        <p:cTn id="55" dur="1000" fill="hold"/>
                                        <p:tgtEl>
                                          <p:spTgt spid="7"/>
                                        </p:tgtEl>
                                        <p:attrNameLst>
                                          <p:attrName>ppt_x</p:attrName>
                                        </p:attrNameLst>
                                      </p:cBhvr>
                                      <p:tavLst>
                                        <p:tav tm="0">
                                          <p:val>
                                            <p:strVal val="#ppt_x"/>
                                          </p:val>
                                        </p:tav>
                                        <p:tav tm="100000">
                                          <p:val>
                                            <p:strVal val="#ppt_x"/>
                                          </p:val>
                                        </p:tav>
                                      </p:tavLst>
                                    </p:anim>
                                    <p:anim calcmode="lin" valueType="num">
                                      <p:cBhvr>
                                        <p:cTn id="5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8"/>
                                        </p:tgtEl>
                                        <p:attrNameLst>
                                          <p:attrName>style.visibility</p:attrName>
                                        </p:attrNameLst>
                                      </p:cBhvr>
                                      <p:to>
                                        <p:strVal val="visible"/>
                                      </p:to>
                                    </p:set>
                                    <p:animEffect transition="in" filter="fade">
                                      <p:cBhvr>
                                        <p:cTn id="61" dur="1000"/>
                                        <p:tgtEl>
                                          <p:spTgt spid="8"/>
                                        </p:tgtEl>
                                      </p:cBhvr>
                                    </p:animEffect>
                                    <p:anim calcmode="lin" valueType="num">
                                      <p:cBhvr>
                                        <p:cTn id="62" dur="1000" fill="hold"/>
                                        <p:tgtEl>
                                          <p:spTgt spid="8"/>
                                        </p:tgtEl>
                                        <p:attrNameLst>
                                          <p:attrName>ppt_x</p:attrName>
                                        </p:attrNameLst>
                                      </p:cBhvr>
                                      <p:tavLst>
                                        <p:tav tm="0">
                                          <p:val>
                                            <p:strVal val="#ppt_x"/>
                                          </p:val>
                                        </p:tav>
                                        <p:tav tm="100000">
                                          <p:val>
                                            <p:strVal val="#ppt_x"/>
                                          </p:val>
                                        </p:tav>
                                      </p:tavLst>
                                    </p:anim>
                                    <p:anim calcmode="lin" valueType="num">
                                      <p:cBhvr>
                                        <p:cTn id="6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9"/>
                                        </p:tgtEl>
                                        <p:attrNameLst>
                                          <p:attrName>style.visibility</p:attrName>
                                        </p:attrNameLst>
                                      </p:cBhvr>
                                      <p:to>
                                        <p:strVal val="visible"/>
                                      </p:to>
                                    </p:set>
                                    <p:animEffect transition="in" filter="fade">
                                      <p:cBhvr>
                                        <p:cTn id="68" dur="1000"/>
                                        <p:tgtEl>
                                          <p:spTgt spid="9"/>
                                        </p:tgtEl>
                                      </p:cBhvr>
                                    </p:animEffect>
                                    <p:anim calcmode="lin" valueType="num">
                                      <p:cBhvr>
                                        <p:cTn id="69" dur="1000" fill="hold"/>
                                        <p:tgtEl>
                                          <p:spTgt spid="9"/>
                                        </p:tgtEl>
                                        <p:attrNameLst>
                                          <p:attrName>ppt_x</p:attrName>
                                        </p:attrNameLst>
                                      </p:cBhvr>
                                      <p:tavLst>
                                        <p:tav tm="0">
                                          <p:val>
                                            <p:strVal val="#ppt_x"/>
                                          </p:val>
                                        </p:tav>
                                        <p:tav tm="100000">
                                          <p:val>
                                            <p:strVal val="#ppt_x"/>
                                          </p:val>
                                        </p:tav>
                                      </p:tavLst>
                                    </p:anim>
                                    <p:anim calcmode="lin" valueType="num">
                                      <p:cBhvr>
                                        <p:cTn id="7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10"/>
                                        </p:tgtEl>
                                        <p:attrNameLst>
                                          <p:attrName>style.visibility</p:attrName>
                                        </p:attrNameLst>
                                      </p:cBhvr>
                                      <p:to>
                                        <p:strVal val="visible"/>
                                      </p:to>
                                    </p:set>
                                    <p:animEffect transition="in" filter="fade">
                                      <p:cBhvr>
                                        <p:cTn id="75" dur="1000"/>
                                        <p:tgtEl>
                                          <p:spTgt spid="10"/>
                                        </p:tgtEl>
                                      </p:cBhvr>
                                    </p:animEffect>
                                    <p:anim calcmode="lin" valueType="num">
                                      <p:cBhvr>
                                        <p:cTn id="76" dur="1000" fill="hold"/>
                                        <p:tgtEl>
                                          <p:spTgt spid="10"/>
                                        </p:tgtEl>
                                        <p:attrNameLst>
                                          <p:attrName>ppt_x</p:attrName>
                                        </p:attrNameLst>
                                      </p:cBhvr>
                                      <p:tavLst>
                                        <p:tav tm="0">
                                          <p:val>
                                            <p:strVal val="#ppt_x"/>
                                          </p:val>
                                        </p:tav>
                                        <p:tav tm="100000">
                                          <p:val>
                                            <p:strVal val="#ppt_x"/>
                                          </p:val>
                                        </p:tav>
                                      </p:tavLst>
                                    </p:anim>
                                    <p:anim calcmode="lin" valueType="num">
                                      <p:cBhvr>
                                        <p:cTn id="7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11"/>
                                        </p:tgtEl>
                                        <p:attrNameLst>
                                          <p:attrName>style.visibility</p:attrName>
                                        </p:attrNameLst>
                                      </p:cBhvr>
                                      <p:to>
                                        <p:strVal val="visible"/>
                                      </p:to>
                                    </p:set>
                                    <p:animEffect transition="in" filter="fade">
                                      <p:cBhvr>
                                        <p:cTn id="82" dur="1000"/>
                                        <p:tgtEl>
                                          <p:spTgt spid="11"/>
                                        </p:tgtEl>
                                      </p:cBhvr>
                                    </p:animEffect>
                                    <p:anim calcmode="lin" valueType="num">
                                      <p:cBhvr>
                                        <p:cTn id="83" dur="1000" fill="hold"/>
                                        <p:tgtEl>
                                          <p:spTgt spid="11"/>
                                        </p:tgtEl>
                                        <p:attrNameLst>
                                          <p:attrName>ppt_x</p:attrName>
                                        </p:attrNameLst>
                                      </p:cBhvr>
                                      <p:tavLst>
                                        <p:tav tm="0">
                                          <p:val>
                                            <p:strVal val="#ppt_x"/>
                                          </p:val>
                                        </p:tav>
                                        <p:tav tm="100000">
                                          <p:val>
                                            <p:strVal val="#ppt_x"/>
                                          </p:val>
                                        </p:tav>
                                      </p:tavLst>
                                    </p:anim>
                                    <p:anim calcmode="lin" valueType="num">
                                      <p:cBhvr>
                                        <p:cTn id="8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grpId="0" nodeType="clickEffect">
                                  <p:stCondLst>
                                    <p:cond delay="0"/>
                                  </p:stCondLst>
                                  <p:childTnLst>
                                    <p:set>
                                      <p:cBhvr>
                                        <p:cTn id="88" dur="1" fill="hold">
                                          <p:stCondLst>
                                            <p:cond delay="0"/>
                                          </p:stCondLst>
                                        </p:cTn>
                                        <p:tgtEl>
                                          <p:spTgt spid="13"/>
                                        </p:tgtEl>
                                        <p:attrNameLst>
                                          <p:attrName>style.visibility</p:attrName>
                                        </p:attrNameLst>
                                      </p:cBhvr>
                                      <p:to>
                                        <p:strVal val="visible"/>
                                      </p:to>
                                    </p:set>
                                    <p:animEffect transition="in" filter="fade">
                                      <p:cBhvr>
                                        <p:cTn id="89" dur="1000"/>
                                        <p:tgtEl>
                                          <p:spTgt spid="13"/>
                                        </p:tgtEl>
                                      </p:cBhvr>
                                    </p:animEffect>
                                    <p:anim calcmode="lin" valueType="num">
                                      <p:cBhvr>
                                        <p:cTn id="90" dur="1000" fill="hold"/>
                                        <p:tgtEl>
                                          <p:spTgt spid="13"/>
                                        </p:tgtEl>
                                        <p:attrNameLst>
                                          <p:attrName>ppt_x</p:attrName>
                                        </p:attrNameLst>
                                      </p:cBhvr>
                                      <p:tavLst>
                                        <p:tav tm="0">
                                          <p:val>
                                            <p:strVal val="#ppt_x"/>
                                          </p:val>
                                        </p:tav>
                                        <p:tav tm="100000">
                                          <p:val>
                                            <p:strVal val="#ppt_x"/>
                                          </p:val>
                                        </p:tav>
                                      </p:tavLst>
                                    </p:anim>
                                    <p:anim calcmode="lin" valueType="num">
                                      <p:cBhvr>
                                        <p:cTn id="9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7" grpId="0" animBg="1"/>
      <p:bldP spid="128" grpId="0" animBg="1"/>
      <p:bldP spid="2" grpId="0" animBg="1"/>
      <p:bldP spid="3" grpId="0" animBg="1"/>
      <p:bldP spid="4" grpId="0" animBg="1"/>
      <p:bldP spid="5" grpId="0" animBg="1"/>
      <p:bldP spid="6" grpId="0" animBg="1"/>
      <p:bldP spid="7" grpId="0" animBg="1"/>
      <p:bldP spid="8" grpId="0" animBg="1"/>
      <p:bldP spid="9" grpId="0" animBg="1"/>
      <p:bldP spid="10" grpId="0" animBg="1"/>
      <p:bldP spid="11" grpId="0" animBg="1"/>
      <p:bldP spid="1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457200" y="102743"/>
            <a:ext cx="8229600" cy="780836"/>
          </a:xfrm>
          <a:prstGeom prst="rect">
            <a:avLst/>
          </a:prstGeom>
        </p:spPr>
        <p:txBody>
          <a:bodyPr/>
          <a:lstStyle>
            <a:lvl1pPr>
              <a:defRPr b="1"/>
            </a:lvl1pPr>
          </a:lstStyle>
          <a:p>
            <a:r>
              <a:rPr lang="en-GB" dirty="0"/>
              <a:t>Class Exercise</a:t>
            </a:r>
          </a:p>
        </p:txBody>
      </p:sp>
      <p:sp>
        <p:nvSpPr>
          <p:cNvPr id="200" name="Double-click to edit"/>
          <p:cNvSpPr txBox="1">
            <a:spLocks noGrp="1"/>
          </p:cNvSpPr>
          <p:nvPr>
            <p:ph type="body" idx="1"/>
          </p:nvPr>
        </p:nvSpPr>
        <p:spPr>
          <a:xfrm>
            <a:off x="195209" y="678095"/>
            <a:ext cx="8846049" cy="4839140"/>
          </a:xfrm>
          <a:prstGeom prst="rect">
            <a:avLst/>
          </a:prstGeom>
        </p:spPr>
        <p:txBody>
          <a:bodyPr>
            <a:normAutofit fontScale="92500" lnSpcReduction="10000"/>
          </a:bodyPr>
          <a:lstStyle/>
          <a:p>
            <a:pPr marL="0" indent="0" algn="just">
              <a:buNone/>
            </a:pPr>
            <a:r>
              <a:rPr lang="en-GB" sz="3200" b="1" dirty="0"/>
              <a:t>Task To do:</a:t>
            </a:r>
          </a:p>
          <a:p>
            <a:pPr marL="0" indent="0" algn="just">
              <a:buNone/>
            </a:pPr>
            <a:r>
              <a:rPr lang="en-GB" sz="3200" dirty="0"/>
              <a:t>In group of 3 – 4 students, can you come up with 2 other examples (i.e., each group) of information.</a:t>
            </a:r>
          </a:p>
          <a:p>
            <a:pPr marL="0" indent="0" algn="just">
              <a:buNone/>
            </a:pPr>
            <a:endParaRPr lang="en-GB" sz="3200" dirty="0"/>
          </a:p>
          <a:p>
            <a:pPr marL="0" indent="0" algn="just">
              <a:buNone/>
            </a:pPr>
            <a:r>
              <a:rPr lang="en-GB" sz="3200" b="1" dirty="0"/>
              <a:t>Hint: Apply context to raw data (of your choice) process it to give it meaning.</a:t>
            </a:r>
          </a:p>
          <a:p>
            <a:pPr marL="0" indent="0" algn="just">
              <a:buNone/>
            </a:pPr>
            <a:endParaRPr lang="en-GB" sz="3200" dirty="0"/>
          </a:p>
          <a:p>
            <a:pPr marL="0" indent="0" algn="just">
              <a:buNone/>
            </a:pPr>
            <a:r>
              <a:rPr lang="en-GB" sz="3200" dirty="0"/>
              <a:t>Discuss your findings with the rest of the group?</a:t>
            </a:r>
          </a:p>
          <a:p>
            <a:pPr marL="0" indent="0">
              <a:buNone/>
            </a:pPr>
            <a:endParaRPr lang="en-GB" sz="3200" dirty="0"/>
          </a:p>
          <a:p>
            <a:pPr marL="0" indent="0">
              <a:buNone/>
            </a:pPr>
            <a:r>
              <a:rPr lang="en-GB" sz="3200" b="1" dirty="0">
                <a:solidFill>
                  <a:srgbClr val="FF0000"/>
                </a:solidFill>
              </a:rPr>
              <a:t>Task duration = 20 minutes</a:t>
            </a:r>
          </a:p>
        </p:txBody>
      </p:sp>
    </p:spTree>
    <p:extLst>
      <p:ext uri="{BB962C8B-B14F-4D97-AF65-F5344CB8AC3E}">
        <p14:creationId xmlns:p14="http://schemas.microsoft.com/office/powerpoint/2010/main" val="51145051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3" end="3"/>
                                            </p:txEl>
                                          </p:spTgt>
                                        </p:tgtEl>
                                        <p:attrNameLst>
                                          <p:attrName>style.visibility</p:attrName>
                                        </p:attrNameLst>
                                      </p:cBhvr>
                                      <p:to>
                                        <p:strVal val="visible"/>
                                      </p:to>
                                    </p:set>
                                    <p:animEffect transition="in" filter="fade">
                                      <p:cBhvr>
                                        <p:cTn id="33" dur="1000"/>
                                        <p:tgtEl>
                                          <p:spTgt spid="200">
                                            <p:txEl>
                                              <p:pRg st="3" end="3"/>
                                            </p:txEl>
                                          </p:spTgt>
                                        </p:tgtEl>
                                      </p:cBhvr>
                                    </p:animEffect>
                                    <p:anim calcmode="lin" valueType="num">
                                      <p:cBhvr>
                                        <p:cTn id="34"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00">
                                            <p:txEl>
                                              <p:pRg st="5" end="5"/>
                                            </p:txEl>
                                          </p:spTgt>
                                        </p:tgtEl>
                                        <p:attrNameLst>
                                          <p:attrName>style.visibility</p:attrName>
                                        </p:attrNameLst>
                                      </p:cBhvr>
                                      <p:to>
                                        <p:strVal val="visible"/>
                                      </p:to>
                                    </p:set>
                                    <p:animEffect transition="in" filter="fade">
                                      <p:cBhvr>
                                        <p:cTn id="40" dur="1000"/>
                                        <p:tgtEl>
                                          <p:spTgt spid="200">
                                            <p:txEl>
                                              <p:pRg st="5" end="5"/>
                                            </p:txEl>
                                          </p:spTgt>
                                        </p:tgtEl>
                                      </p:cBhvr>
                                    </p:animEffect>
                                    <p:anim calcmode="lin" valueType="num">
                                      <p:cBhvr>
                                        <p:cTn id="41" dur="1000" fill="hold"/>
                                        <p:tgtEl>
                                          <p:spTgt spid="200">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200">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00">
                                            <p:txEl>
                                              <p:pRg st="7" end="7"/>
                                            </p:txEl>
                                          </p:spTgt>
                                        </p:tgtEl>
                                        <p:attrNameLst>
                                          <p:attrName>style.visibility</p:attrName>
                                        </p:attrNameLst>
                                      </p:cBhvr>
                                      <p:to>
                                        <p:strVal val="visible"/>
                                      </p:to>
                                    </p:set>
                                    <p:animEffect transition="in" filter="fade">
                                      <p:cBhvr>
                                        <p:cTn id="47" dur="1000"/>
                                        <p:tgtEl>
                                          <p:spTgt spid="200">
                                            <p:txEl>
                                              <p:pRg st="7" end="7"/>
                                            </p:txEl>
                                          </p:spTgt>
                                        </p:tgtEl>
                                      </p:cBhvr>
                                    </p:animEffect>
                                    <p:anim calcmode="lin" valueType="num">
                                      <p:cBhvr>
                                        <p:cTn id="48" dur="1000" fill="hold"/>
                                        <p:tgtEl>
                                          <p:spTgt spid="200">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200">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184934" y="986318"/>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ffectLst/>
                <a:ea typeface="Calibri" panose="020F0502020204030204" pitchFamily="34" charset="0"/>
                <a:cs typeface="Times New Roman" panose="02020603050405020304" pitchFamily="18" charset="0"/>
              </a:rPr>
              <a:t>Break Time!</a:t>
            </a:r>
          </a:p>
          <a:p>
            <a:pPr marL="0" indent="0" algn="ctr">
              <a:lnSpc>
                <a:spcPct val="125000"/>
              </a:lnSpc>
              <a:buNone/>
            </a:pPr>
            <a:endParaRPr sz="4400" b="1" dirty="0">
              <a:solidFill>
                <a:srgbClr val="FF0000"/>
              </a:solidFill>
            </a:endParaRPr>
          </a:p>
        </p:txBody>
      </p:sp>
      <p:pic>
        <p:nvPicPr>
          <p:cNvPr id="1026" name="Picture 2" descr="Break Time Images – Browse 199,151 Stock Photos, Vectors, and Video | Adobe  Stock">
            <a:extLst>
              <a:ext uri="{FF2B5EF4-FFF2-40B4-BE49-F238E27FC236}">
                <a16:creationId xmlns:a16="http://schemas.microsoft.com/office/drawing/2014/main" id="{B62AFB69-D520-24E6-2131-5F8515125B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2234" y="2875961"/>
            <a:ext cx="4726111" cy="2404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4955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26"/>
                                        </p:tgtEl>
                                        <p:attrNameLst>
                                          <p:attrName>style.visibility</p:attrName>
                                        </p:attrNameLst>
                                      </p:cBhvr>
                                      <p:to>
                                        <p:strVal val="visible"/>
                                      </p:to>
                                    </p:set>
                                    <p:animEffect transition="in" filter="fade">
                                      <p:cBhvr>
                                        <p:cTn id="26" dur="1000"/>
                                        <p:tgtEl>
                                          <p:spTgt spid="1026"/>
                                        </p:tgtEl>
                                      </p:cBhvr>
                                    </p:animEffect>
                                    <p:anim calcmode="lin" valueType="num">
                                      <p:cBhvr>
                                        <p:cTn id="27" dur="1000" fill="hold"/>
                                        <p:tgtEl>
                                          <p:spTgt spid="1026"/>
                                        </p:tgtEl>
                                        <p:attrNameLst>
                                          <p:attrName>ppt_x</p:attrName>
                                        </p:attrNameLst>
                                      </p:cBhvr>
                                      <p:tavLst>
                                        <p:tav tm="0">
                                          <p:val>
                                            <p:strVal val="#ppt_x"/>
                                          </p:val>
                                        </p:tav>
                                        <p:tav tm="100000">
                                          <p:val>
                                            <p:strVal val="#ppt_x"/>
                                          </p:val>
                                        </p:tav>
                                      </p:tavLst>
                                    </p:anim>
                                    <p:anim calcmode="lin" valueType="num">
                                      <p:cBhvr>
                                        <p:cTn id="28"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effectLst/>
                <a:ea typeface="Calibri" panose="020F0502020204030204" pitchFamily="34" charset="0"/>
                <a:cs typeface="Times New Roman" panose="02020603050405020304" pitchFamily="18" charset="0"/>
              </a:rPr>
              <a:t>Next, …..</a:t>
            </a:r>
            <a:endParaRPr lang="en-GB" sz="4000" dirty="0"/>
          </a:p>
        </p:txBody>
      </p:sp>
      <p:sp>
        <p:nvSpPr>
          <p:cNvPr id="200" name="Double-click to edit"/>
          <p:cNvSpPr txBox="1">
            <a:spLocks noGrp="1"/>
          </p:cNvSpPr>
          <p:nvPr>
            <p:ph type="body" idx="1"/>
          </p:nvPr>
        </p:nvSpPr>
        <p:spPr>
          <a:xfrm>
            <a:off x="635310" y="1119412"/>
            <a:ext cx="8178230" cy="4345978"/>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r>
              <a:rPr lang="en-GB" sz="4400" b="1" dirty="0">
                <a:solidFill>
                  <a:srgbClr val="FF0000"/>
                </a:solidFill>
                <a:ea typeface="Calibri" panose="020F0502020204030204" pitchFamily="34" charset="0"/>
                <a:cs typeface="Times New Roman" panose="02020603050405020304" pitchFamily="18" charset="0"/>
              </a:rPr>
              <a:t>Welcome Back</a:t>
            </a:r>
            <a:r>
              <a:rPr lang="en-GB" sz="4400" b="1" dirty="0">
                <a:solidFill>
                  <a:srgbClr val="FF0000"/>
                </a:solidFill>
                <a:effectLst/>
                <a:ea typeface="Calibri" panose="020F0502020204030204" pitchFamily="34" charset="0"/>
                <a:cs typeface="Times New Roman" panose="02020603050405020304" pitchFamily="18" charset="0"/>
              </a:rPr>
              <a:t>!</a:t>
            </a:r>
          </a:p>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marL="0" indent="0" algn="ctr">
              <a:lnSpc>
                <a:spcPct val="125000"/>
              </a:lnSpc>
              <a:buNone/>
            </a:pPr>
            <a:endParaRPr sz="4400" b="1" dirty="0">
              <a:solidFill>
                <a:srgbClr val="FF0000"/>
              </a:solidFill>
            </a:endParaRPr>
          </a:p>
        </p:txBody>
      </p:sp>
      <p:pic>
        <p:nvPicPr>
          <p:cNvPr id="2052" name="Picture 4" descr="Welcome Back Star - Logo Kit - WINDOW-KIT">
            <a:extLst>
              <a:ext uri="{FF2B5EF4-FFF2-40B4-BE49-F238E27FC236}">
                <a16:creationId xmlns:a16="http://schemas.microsoft.com/office/drawing/2014/main" id="{CF924CAA-17A8-AD18-81D1-873BF25800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1008" y="2891694"/>
            <a:ext cx="4274048" cy="2348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0751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052"/>
                                        </p:tgtEl>
                                        <p:attrNameLst>
                                          <p:attrName>style.visibility</p:attrName>
                                        </p:attrNameLst>
                                      </p:cBhvr>
                                      <p:to>
                                        <p:strVal val="visible"/>
                                      </p:to>
                                    </p:set>
                                    <p:animEffect transition="in" filter="fade">
                                      <p:cBhvr>
                                        <p:cTn id="26" dur="1000"/>
                                        <p:tgtEl>
                                          <p:spTgt spid="2052"/>
                                        </p:tgtEl>
                                      </p:cBhvr>
                                    </p:animEffect>
                                    <p:anim calcmode="lin" valueType="num">
                                      <p:cBhvr>
                                        <p:cTn id="27" dur="1000" fill="hold"/>
                                        <p:tgtEl>
                                          <p:spTgt spid="2052"/>
                                        </p:tgtEl>
                                        <p:attrNameLst>
                                          <p:attrName>ppt_x</p:attrName>
                                        </p:attrNameLst>
                                      </p:cBhvr>
                                      <p:tavLst>
                                        <p:tav tm="0">
                                          <p:val>
                                            <p:strVal val="#ppt_x"/>
                                          </p:val>
                                        </p:tav>
                                        <p:tav tm="100000">
                                          <p:val>
                                            <p:strVal val="#ppt_x"/>
                                          </p:val>
                                        </p:tav>
                                      </p:tavLst>
                                    </p:anim>
                                    <p:anim calcmode="lin" valueType="num">
                                      <p:cBhvr>
                                        <p:cTn id="28"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2"/>
            <a:ext cx="8774129" cy="1037691"/>
          </a:xfrm>
          <a:prstGeom prst="rect">
            <a:avLst/>
          </a:prstGeom>
        </p:spPr>
        <p:txBody>
          <a:bodyPr>
            <a:normAutofit/>
          </a:bodyPr>
          <a:lstStyle>
            <a:lvl1pPr>
              <a:defRPr b="1"/>
            </a:lvl1pPr>
          </a:lstStyle>
          <a:p>
            <a:r>
              <a:rPr lang="en-GB" sz="4000" dirty="0">
                <a:solidFill>
                  <a:srgbClr val="0070C0"/>
                </a:solidFill>
                <a:cs typeface="Times New Roman" panose="02020603050405020304" pitchFamily="18" charset="0"/>
              </a:rPr>
              <a:t>Session 2</a:t>
            </a:r>
            <a:endParaRPr lang="en-GB" sz="4000" dirty="0">
              <a:solidFill>
                <a:srgbClr val="0070C0"/>
              </a:solidFill>
            </a:endParaRPr>
          </a:p>
        </p:txBody>
      </p:sp>
      <p:sp>
        <p:nvSpPr>
          <p:cNvPr id="200" name="Double-click to edit"/>
          <p:cNvSpPr txBox="1">
            <a:spLocks noGrp="1"/>
          </p:cNvSpPr>
          <p:nvPr>
            <p:ph type="body" idx="1"/>
          </p:nvPr>
        </p:nvSpPr>
        <p:spPr>
          <a:xfrm>
            <a:off x="184935" y="986319"/>
            <a:ext cx="8691937" cy="4530915"/>
          </a:xfrm>
          <a:prstGeom prst="rect">
            <a:avLst/>
          </a:prstGeom>
        </p:spPr>
        <p:txBody>
          <a:bodyPr>
            <a:normAutofit/>
          </a:bodyPr>
          <a:lstStyle/>
          <a:p>
            <a:pPr marL="0" indent="0" algn="ctr">
              <a:lnSpc>
                <a:spcPct val="125000"/>
              </a:lnSpc>
              <a:buNone/>
            </a:pPr>
            <a:endParaRPr lang="en-GB" sz="4400" b="1" dirty="0">
              <a:solidFill>
                <a:srgbClr val="FF0000"/>
              </a:solidFill>
              <a:effectLst/>
              <a:ea typeface="Calibri" panose="020F0502020204030204" pitchFamily="34" charset="0"/>
              <a:cs typeface="Times New Roman" panose="02020603050405020304" pitchFamily="18" charset="0"/>
            </a:endParaRPr>
          </a:p>
          <a:p>
            <a:pPr lvl="0" algn="ctr"/>
            <a:r>
              <a:rPr lang="en-GB" sz="4000" b="1" dirty="0">
                <a:ea typeface="Calibri" panose="020F0502020204030204" pitchFamily="34" charset="0"/>
                <a:cs typeface="Times New Roman" panose="02020603050405020304" pitchFamily="18" charset="0"/>
              </a:rPr>
              <a:t>Next, We Consider…..</a:t>
            </a:r>
            <a:endParaRPr lang="en-GB" sz="4000" b="1" dirty="0">
              <a:solidFill>
                <a:srgbClr val="FF0000"/>
              </a:solidFill>
            </a:endParaRPr>
          </a:p>
          <a:p>
            <a:pPr lvl="0" algn="ctr"/>
            <a:r>
              <a:rPr lang="en-GB" sz="4000" b="1" dirty="0">
                <a:solidFill>
                  <a:srgbClr val="FF0000"/>
                </a:solidFill>
              </a:rPr>
              <a:t>Database Design Principles and Normalization.</a:t>
            </a:r>
          </a:p>
        </p:txBody>
      </p:sp>
    </p:spTree>
    <p:extLst>
      <p:ext uri="{BB962C8B-B14F-4D97-AF65-F5344CB8AC3E}">
        <p14:creationId xmlns:p14="http://schemas.microsoft.com/office/powerpoint/2010/main" val="233814535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1" end="1"/>
                                            </p:txEl>
                                          </p:spTgt>
                                        </p:tgtEl>
                                        <p:attrNameLst>
                                          <p:attrName>style.visibility</p:attrName>
                                        </p:attrNameLst>
                                      </p:cBhvr>
                                      <p:to>
                                        <p:strVal val="visible"/>
                                      </p:to>
                                    </p:set>
                                    <p:animEffect transition="in" filter="fade">
                                      <p:cBhvr>
                                        <p:cTn id="19" dur="1000"/>
                                        <p:tgtEl>
                                          <p:spTgt spid="200">
                                            <p:txEl>
                                              <p:pRg st="1" end="1"/>
                                            </p:txEl>
                                          </p:spTgt>
                                        </p:tgtEl>
                                      </p:cBhvr>
                                    </p:animEffect>
                                    <p:anim calcmode="lin" valueType="num">
                                      <p:cBhvr>
                                        <p:cTn id="20"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GB" sz="4000" dirty="0">
                <a:solidFill>
                  <a:srgbClr val="FF0000"/>
                </a:solidFill>
              </a:rPr>
              <a:t>Database Design Principles and Normalization</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8"/>
            <a:ext cx="8691937" cy="4335706"/>
          </a:xfrm>
          <a:prstGeom prst="rect">
            <a:avLst/>
          </a:prstGeom>
        </p:spPr>
        <p:txBody>
          <a:bodyPr>
            <a:normAutofit/>
          </a:bodyPr>
          <a:lstStyle/>
          <a:p>
            <a:pPr>
              <a:lnSpc>
                <a:spcPct val="150000"/>
              </a:lnSpc>
              <a:spcBef>
                <a:spcPts val="0"/>
              </a:spcBef>
            </a:pPr>
            <a:r>
              <a:rPr lang="en-GB" sz="3200" dirty="0"/>
              <a:t>Businesses today depend on databases to provide reliable information about items in inventory, items that need restocking, and inventory costs.</a:t>
            </a:r>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38980199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GB" sz="4000" dirty="0">
                <a:solidFill>
                  <a:srgbClr val="FF0000"/>
                </a:solidFill>
              </a:rPr>
              <a:t>Database Design Principles and Normalization</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8"/>
            <a:ext cx="8691937" cy="4335706"/>
          </a:xfrm>
          <a:prstGeom prst="rect">
            <a:avLst/>
          </a:prstGeom>
        </p:spPr>
        <p:txBody>
          <a:bodyPr>
            <a:normAutofit/>
          </a:bodyPr>
          <a:lstStyle/>
          <a:p>
            <a:pPr algn="just">
              <a:lnSpc>
                <a:spcPct val="160000"/>
              </a:lnSpc>
            </a:pPr>
            <a:r>
              <a:rPr lang="en-US" sz="2800" dirty="0"/>
              <a:t>According to </a:t>
            </a:r>
            <a:r>
              <a:rPr lang="en-GB" sz="2800" dirty="0"/>
              <a:t>Laudon, and Laudon, (2012</a:t>
            </a:r>
            <a:r>
              <a:rPr lang="en-US" sz="2800" dirty="0"/>
              <a:t>), </a:t>
            </a:r>
            <a:r>
              <a:rPr lang="en-GB" sz="2800" dirty="0"/>
              <a:t>design of a database is an abstract model of the database from a business perspective, while the physical design shows how the database is actually arranged on direct-access storage devices.</a:t>
            </a:r>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44442978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GB" sz="4000" dirty="0">
                <a:solidFill>
                  <a:srgbClr val="FF0000"/>
                </a:solidFill>
              </a:rPr>
              <a:t>Database Design Principles and Normalization</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8"/>
            <a:ext cx="8691937" cy="4335706"/>
          </a:xfrm>
          <a:prstGeom prst="rect">
            <a:avLst/>
          </a:prstGeom>
        </p:spPr>
        <p:txBody>
          <a:bodyPr>
            <a:normAutofit lnSpcReduction="10000"/>
          </a:bodyPr>
          <a:lstStyle/>
          <a:p>
            <a:pPr algn="just"/>
            <a:r>
              <a:rPr lang="en-GB" sz="2800" dirty="0"/>
              <a:t>The database requires both a conceptual (or logical) design and a physical design. </a:t>
            </a:r>
          </a:p>
          <a:p>
            <a:pPr algn="just"/>
            <a:endParaRPr lang="en-GB" sz="2800" dirty="0"/>
          </a:p>
          <a:p>
            <a:pPr algn="just"/>
            <a:r>
              <a:rPr lang="en-GB" sz="2800" dirty="0"/>
              <a:t>To create a database, you </a:t>
            </a:r>
            <a:r>
              <a:rPr lang="en-GB" sz="2800" b="1" dirty="0">
                <a:solidFill>
                  <a:srgbClr val="FF0000"/>
                </a:solidFill>
              </a:rPr>
              <a:t>must understand the relationships among the data, the type of data that will be maintained in the database</a:t>
            </a:r>
            <a:r>
              <a:rPr lang="en-GB" sz="2800" dirty="0"/>
              <a:t>; and</a:t>
            </a:r>
          </a:p>
          <a:p>
            <a:pPr algn="just"/>
            <a:endParaRPr lang="en-GB" sz="2800" dirty="0"/>
          </a:p>
          <a:p>
            <a:pPr algn="just"/>
            <a:r>
              <a:rPr lang="en-GB" sz="2800" dirty="0"/>
              <a:t>How the data will be used, and how the organization will need to change to manage data from a company-wide perspective. </a:t>
            </a:r>
          </a:p>
          <a:p>
            <a:endParaRPr lang="en-GB" dirty="0"/>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361575950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4" end="4"/>
                                            </p:txEl>
                                          </p:spTgt>
                                        </p:tgtEl>
                                        <p:attrNameLst>
                                          <p:attrName>style.visibility</p:attrName>
                                        </p:attrNameLst>
                                      </p:cBhvr>
                                      <p:to>
                                        <p:strVal val="visible"/>
                                      </p:to>
                                    </p:set>
                                    <p:animEffect transition="in" filter="fade">
                                      <p:cBhvr>
                                        <p:cTn id="33" dur="1000"/>
                                        <p:tgtEl>
                                          <p:spTgt spid="200">
                                            <p:txEl>
                                              <p:pRg st="4" end="4"/>
                                            </p:txEl>
                                          </p:spTgt>
                                        </p:tgtEl>
                                      </p:cBhvr>
                                    </p:animEffect>
                                    <p:anim calcmode="lin" valueType="num">
                                      <p:cBhvr>
                                        <p:cTn id="34" dur="1000" fill="hold"/>
                                        <p:tgtEl>
                                          <p:spTgt spid="200">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US" sz="4000" dirty="0">
                <a:ea typeface="Calibri" panose="020F0502020204030204" pitchFamily="34" charset="0"/>
                <a:cs typeface="Times New Roman" panose="02020603050405020304" pitchFamily="18" charset="0"/>
              </a:rPr>
              <a:t>Key Themes in Database Design Principles</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7"/>
            <a:ext cx="8691937" cy="4489807"/>
          </a:xfrm>
          <a:prstGeom prst="rect">
            <a:avLst/>
          </a:prstGeom>
        </p:spPr>
        <p:txBody>
          <a:bodyPr>
            <a:normAutofit/>
          </a:bodyPr>
          <a:lstStyle/>
          <a:p>
            <a:pPr marL="0" indent="0" eaLnBrk="1" hangingPunct="1">
              <a:buNone/>
            </a:pPr>
            <a:r>
              <a:rPr lang="en-US" altLang="en-US" sz="3200" b="1" dirty="0"/>
              <a:t>Database Management Systems (DBMS).</a:t>
            </a:r>
          </a:p>
          <a:p>
            <a:r>
              <a:rPr lang="en-GB" sz="2800" dirty="0"/>
              <a:t>DBMS have a </a:t>
            </a:r>
            <a:r>
              <a:rPr lang="en-GB" sz="2800" b="1" dirty="0"/>
              <a:t>data definition </a:t>
            </a:r>
            <a:r>
              <a:rPr lang="en-GB" sz="2800" dirty="0"/>
              <a:t>capability to specify the structure of the content of the database. </a:t>
            </a:r>
          </a:p>
          <a:p>
            <a:endParaRPr lang="en-GB" sz="2800" dirty="0"/>
          </a:p>
          <a:p>
            <a:r>
              <a:rPr lang="en-GB" sz="2800" dirty="0"/>
              <a:t>It would be used to create database tables and to define the characteristics of the fields in each table. </a:t>
            </a:r>
          </a:p>
          <a:p>
            <a:endParaRPr lang="en-GB" sz="2800" dirty="0"/>
          </a:p>
          <a:p>
            <a:r>
              <a:rPr lang="en-GB" sz="2800" dirty="0"/>
              <a:t>This information about the database would be documented in a data dictionary. </a:t>
            </a:r>
            <a:endParaRPr sz="2800" b="1" dirty="0">
              <a:solidFill>
                <a:srgbClr val="FF0000"/>
              </a:solidFill>
            </a:endParaRPr>
          </a:p>
        </p:txBody>
      </p:sp>
    </p:spTree>
    <p:extLst>
      <p:ext uri="{BB962C8B-B14F-4D97-AF65-F5344CB8AC3E}">
        <p14:creationId xmlns:p14="http://schemas.microsoft.com/office/powerpoint/2010/main" val="374500294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US" sz="4000" dirty="0">
                <a:ea typeface="Calibri" panose="020F0502020204030204" pitchFamily="34" charset="0"/>
                <a:cs typeface="Times New Roman" panose="02020603050405020304" pitchFamily="18" charset="0"/>
              </a:rPr>
              <a:t>Key Themes in Database Design Principles</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7"/>
            <a:ext cx="8691937" cy="4489807"/>
          </a:xfrm>
          <a:prstGeom prst="rect">
            <a:avLst/>
          </a:prstGeom>
        </p:spPr>
        <p:txBody>
          <a:bodyPr>
            <a:normAutofit/>
          </a:bodyPr>
          <a:lstStyle/>
          <a:p>
            <a:pPr marL="0" indent="0" eaLnBrk="1" hangingPunct="1">
              <a:buNone/>
            </a:pPr>
            <a:r>
              <a:rPr lang="en-US" altLang="en-US" sz="3600" b="1" dirty="0"/>
              <a:t>Database Management Systems (DBMS).</a:t>
            </a:r>
          </a:p>
          <a:p>
            <a:endParaRPr lang="en-GB" sz="2800" dirty="0"/>
          </a:p>
          <a:p>
            <a:pPr algn="just"/>
            <a:r>
              <a:rPr lang="en-GB" sz="3200" dirty="0"/>
              <a:t>A </a:t>
            </a:r>
            <a:r>
              <a:rPr lang="en-GB" sz="3200" b="1" dirty="0"/>
              <a:t>data dictionary </a:t>
            </a:r>
            <a:r>
              <a:rPr lang="en-GB" sz="3200" dirty="0"/>
              <a:t>is an automated or manual file that stores definitions of data elements and their characteristics.</a:t>
            </a:r>
            <a:endParaRPr sz="3200" b="1" dirty="0">
              <a:solidFill>
                <a:srgbClr val="FF0000"/>
              </a:solidFill>
            </a:endParaRPr>
          </a:p>
        </p:txBody>
      </p:sp>
    </p:spTree>
    <p:extLst>
      <p:ext uri="{BB962C8B-B14F-4D97-AF65-F5344CB8AC3E}">
        <p14:creationId xmlns:p14="http://schemas.microsoft.com/office/powerpoint/2010/main" val="118116682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2" end="2"/>
                                            </p:txEl>
                                          </p:spTgt>
                                        </p:tgtEl>
                                        <p:attrNameLst>
                                          <p:attrName>style.visibility</p:attrName>
                                        </p:attrNameLst>
                                      </p:cBhvr>
                                      <p:to>
                                        <p:strVal val="visible"/>
                                      </p:to>
                                    </p:set>
                                    <p:animEffect transition="in" filter="fade">
                                      <p:cBhvr>
                                        <p:cTn id="26" dur="1000"/>
                                        <p:tgtEl>
                                          <p:spTgt spid="200">
                                            <p:txEl>
                                              <p:pRg st="2" end="2"/>
                                            </p:txEl>
                                          </p:spTgt>
                                        </p:tgtEl>
                                      </p:cBhvr>
                                    </p:animEffect>
                                    <p:anim calcmode="lin" valueType="num">
                                      <p:cBhvr>
                                        <p:cTn id="27" dur="1000" fill="hold"/>
                                        <p:tgtEl>
                                          <p:spTgt spid="200">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US" sz="4000" dirty="0">
                <a:ea typeface="Calibri" panose="020F0502020204030204" pitchFamily="34" charset="0"/>
                <a:cs typeface="Times New Roman" panose="02020603050405020304" pitchFamily="18" charset="0"/>
              </a:rPr>
              <a:t>Key Themes in Database Design Principles</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7"/>
            <a:ext cx="8691937" cy="4489807"/>
          </a:xfrm>
          <a:prstGeom prst="rect">
            <a:avLst/>
          </a:prstGeom>
        </p:spPr>
        <p:txBody>
          <a:bodyPr>
            <a:normAutofit fontScale="92500"/>
          </a:bodyPr>
          <a:lstStyle/>
          <a:p>
            <a:pPr marL="0" indent="0" eaLnBrk="1" hangingPunct="1">
              <a:buNone/>
            </a:pPr>
            <a:r>
              <a:rPr lang="en-US" altLang="en-US" sz="3200" b="1" dirty="0"/>
              <a:t>Database Management Systems (DBMS).</a:t>
            </a:r>
          </a:p>
          <a:p>
            <a:r>
              <a:rPr lang="en-GB" sz="2600" dirty="0"/>
              <a:t>Microsoft Access has a rudimentary data dictionary capability that displays information about the name, description, size, type, format, and other properties of each field in a table (see the next slide). </a:t>
            </a:r>
          </a:p>
          <a:p>
            <a:endParaRPr lang="en-GB" sz="2600" dirty="0"/>
          </a:p>
          <a:p>
            <a:r>
              <a:rPr lang="en-GB" sz="2600" dirty="0"/>
              <a:t>Data dictionaries for large corporate databases may capture additional information, such as usage, ownership (who in the organization is responsible for maintaining the data), authorization; security, and the individuals, business functions, programs, and reports that use each data element.</a:t>
            </a:r>
            <a:endParaRPr sz="2600" b="1" dirty="0">
              <a:solidFill>
                <a:srgbClr val="FF0000"/>
              </a:solidFill>
            </a:endParaRPr>
          </a:p>
        </p:txBody>
      </p:sp>
    </p:spTree>
    <p:extLst>
      <p:ext uri="{BB962C8B-B14F-4D97-AF65-F5344CB8AC3E}">
        <p14:creationId xmlns:p14="http://schemas.microsoft.com/office/powerpoint/2010/main" val="100854919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00">
                                            <p:txEl>
                                              <p:pRg st="0" end="0"/>
                                            </p:txEl>
                                          </p:spTgt>
                                        </p:tgtEl>
                                        <p:attrNameLst>
                                          <p:attrName>style.visibility</p:attrName>
                                        </p:attrNameLst>
                                      </p:cBhvr>
                                      <p:to>
                                        <p:strVal val="visible"/>
                                      </p:to>
                                    </p:set>
                                    <p:animEffect transition="in" filter="fade">
                                      <p:cBhvr>
                                        <p:cTn id="19" dur="1000"/>
                                        <p:tgtEl>
                                          <p:spTgt spid="200">
                                            <p:txEl>
                                              <p:pRg st="0" end="0"/>
                                            </p:txEl>
                                          </p:spTgt>
                                        </p:tgtEl>
                                      </p:cBhvr>
                                    </p:animEffect>
                                    <p:anim calcmode="lin" valueType="num">
                                      <p:cBhvr>
                                        <p:cTn id="20" dur="1000" fill="hold"/>
                                        <p:tgtEl>
                                          <p:spTgt spid="200">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0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00">
                                            <p:txEl>
                                              <p:pRg st="1" end="1"/>
                                            </p:txEl>
                                          </p:spTgt>
                                        </p:tgtEl>
                                        <p:attrNameLst>
                                          <p:attrName>style.visibility</p:attrName>
                                        </p:attrNameLst>
                                      </p:cBhvr>
                                      <p:to>
                                        <p:strVal val="visible"/>
                                      </p:to>
                                    </p:set>
                                    <p:animEffect transition="in" filter="fade">
                                      <p:cBhvr>
                                        <p:cTn id="26" dur="1000"/>
                                        <p:tgtEl>
                                          <p:spTgt spid="200">
                                            <p:txEl>
                                              <p:pRg st="1" end="1"/>
                                            </p:txEl>
                                          </p:spTgt>
                                        </p:tgtEl>
                                      </p:cBhvr>
                                    </p:animEffect>
                                    <p:anim calcmode="lin" valueType="num">
                                      <p:cBhvr>
                                        <p:cTn id="27" dur="1000" fill="hold"/>
                                        <p:tgtEl>
                                          <p:spTgt spid="200">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0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00">
                                            <p:txEl>
                                              <p:pRg st="3" end="3"/>
                                            </p:txEl>
                                          </p:spTgt>
                                        </p:tgtEl>
                                        <p:attrNameLst>
                                          <p:attrName>style.visibility</p:attrName>
                                        </p:attrNameLst>
                                      </p:cBhvr>
                                      <p:to>
                                        <p:strVal val="visible"/>
                                      </p:to>
                                    </p:set>
                                    <p:animEffect transition="in" filter="fade">
                                      <p:cBhvr>
                                        <p:cTn id="33" dur="1000"/>
                                        <p:tgtEl>
                                          <p:spTgt spid="200">
                                            <p:txEl>
                                              <p:pRg st="3" end="3"/>
                                            </p:txEl>
                                          </p:spTgt>
                                        </p:tgtEl>
                                      </p:cBhvr>
                                    </p:animEffect>
                                    <p:anim calcmode="lin" valueType="num">
                                      <p:cBhvr>
                                        <p:cTn id="34" dur="1000" fill="hold"/>
                                        <p:tgtEl>
                                          <p:spTgt spid="200">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0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US" sz="4000" dirty="0">
                <a:ea typeface="Calibri" panose="020F0502020204030204" pitchFamily="34" charset="0"/>
                <a:cs typeface="Times New Roman" panose="02020603050405020304" pitchFamily="18" charset="0"/>
              </a:rPr>
              <a:t>Key Themes in Database Design Principles</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7"/>
            <a:ext cx="8691937" cy="4489807"/>
          </a:xfrm>
          <a:prstGeom prst="rect">
            <a:avLst/>
          </a:prstGeom>
        </p:spPr>
        <p:txBody>
          <a:bodyPr>
            <a:normAutofit/>
          </a:bodyPr>
          <a:lstStyle/>
          <a:p>
            <a:pPr marL="0" indent="0" eaLnBrk="1" hangingPunct="1">
              <a:buNone/>
            </a:pPr>
            <a:endParaRPr lang="en-US" altLang="en-US" sz="3200" b="1" dirty="0"/>
          </a:p>
          <a:p>
            <a:pPr marL="0" indent="0" eaLnBrk="1" hangingPunct="1">
              <a:buNone/>
            </a:pPr>
            <a:endParaRPr lang="en-US" altLang="en-US" sz="3200" b="1" dirty="0"/>
          </a:p>
          <a:p>
            <a:pPr marL="0" indent="0" eaLnBrk="1" hangingPunct="1">
              <a:buNone/>
            </a:pPr>
            <a:endParaRPr lang="en-US" altLang="en-US" sz="3200" b="1" dirty="0"/>
          </a:p>
          <a:p>
            <a:pPr marL="0" indent="0" eaLnBrk="1" hangingPunct="1">
              <a:buNone/>
            </a:pPr>
            <a:endParaRPr lang="en-US" altLang="en-US" sz="3200" b="1" dirty="0"/>
          </a:p>
          <a:p>
            <a:pPr marL="0" indent="0" eaLnBrk="1" hangingPunct="1">
              <a:buNone/>
            </a:pPr>
            <a:endParaRPr lang="en-US" altLang="en-US" sz="3200" b="1" dirty="0"/>
          </a:p>
          <a:p>
            <a:pPr marL="0" indent="0" eaLnBrk="1" hangingPunct="1">
              <a:buNone/>
            </a:pPr>
            <a:endParaRPr lang="en-US" altLang="en-US" sz="3200" b="1" dirty="0"/>
          </a:p>
          <a:p>
            <a:pPr marL="0" indent="0" eaLnBrk="1" hangingPunct="1">
              <a:buNone/>
            </a:pPr>
            <a:endParaRPr lang="en-US" altLang="en-US" sz="3200" b="1" dirty="0"/>
          </a:p>
          <a:p>
            <a:pPr marL="0" indent="0" eaLnBrk="1" hangingPunct="1">
              <a:buNone/>
            </a:pPr>
            <a:endParaRPr lang="en-US" altLang="en-US" sz="3200" b="1" dirty="0"/>
          </a:p>
        </p:txBody>
      </p:sp>
      <p:pic>
        <p:nvPicPr>
          <p:cNvPr id="2" name="Picture 1">
            <a:extLst>
              <a:ext uri="{FF2B5EF4-FFF2-40B4-BE49-F238E27FC236}">
                <a16:creationId xmlns:a16="http://schemas.microsoft.com/office/drawing/2014/main" id="{95B50D52-9481-6EB1-3AF8-9A2564E7F0A2}"/>
              </a:ext>
            </a:extLst>
          </p:cNvPr>
          <p:cNvPicPr>
            <a:picLocks noChangeAspect="1"/>
          </p:cNvPicPr>
          <p:nvPr/>
        </p:nvPicPr>
        <p:blipFill>
          <a:blip r:embed="rId2"/>
          <a:stretch>
            <a:fillRect/>
          </a:stretch>
        </p:blipFill>
        <p:spPr>
          <a:xfrm>
            <a:off x="184935" y="1181527"/>
            <a:ext cx="8774129" cy="4173976"/>
          </a:xfrm>
          <a:prstGeom prst="rect">
            <a:avLst/>
          </a:prstGeom>
        </p:spPr>
      </p:pic>
    </p:spTree>
    <p:extLst>
      <p:ext uri="{BB962C8B-B14F-4D97-AF65-F5344CB8AC3E}">
        <p14:creationId xmlns:p14="http://schemas.microsoft.com/office/powerpoint/2010/main" val="116314616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US" sz="4000" dirty="0">
                <a:ea typeface="Calibri" panose="020F0502020204030204" pitchFamily="34" charset="0"/>
                <a:cs typeface="Times New Roman" panose="02020603050405020304" pitchFamily="18" charset="0"/>
              </a:rPr>
              <a:t>Key Themes in Database Design Principles</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8"/>
            <a:ext cx="8691937" cy="3924728"/>
          </a:xfrm>
          <a:prstGeom prst="rect">
            <a:avLst/>
          </a:prstGeom>
        </p:spPr>
        <p:txBody>
          <a:bodyPr>
            <a:normAutofit/>
          </a:bodyPr>
          <a:lstStyle/>
          <a:p>
            <a:pPr marL="0" indent="0" eaLnBrk="1" hangingPunct="1">
              <a:buNone/>
            </a:pPr>
            <a:r>
              <a:rPr lang="en-US" altLang="en-US" sz="3200" b="1" dirty="0"/>
              <a:t>Database Management Systems (DBMS).</a:t>
            </a:r>
          </a:p>
          <a:p>
            <a:r>
              <a:rPr lang="en-US" altLang="en-US" sz="2800" dirty="0"/>
              <a:t>DBMS has </a:t>
            </a:r>
            <a:r>
              <a:rPr lang="en-GB" sz="2800" dirty="0"/>
              <a:t>capabilities and tools for organizing, managing, and accessing the data in the database.</a:t>
            </a:r>
          </a:p>
          <a:p>
            <a:endParaRPr lang="en-GB" sz="2800" dirty="0"/>
          </a:p>
          <a:p>
            <a:r>
              <a:rPr lang="en-GB" sz="2800" dirty="0"/>
              <a:t>The most important are its data definition language,</a:t>
            </a:r>
          </a:p>
          <a:p>
            <a:pPr marL="0" indent="0">
              <a:buNone/>
            </a:pPr>
            <a:r>
              <a:rPr lang="en-GB" sz="2800" dirty="0"/>
              <a:t>   data dictionary, and data manipulation language.</a:t>
            </a:r>
            <a:endParaRPr lang="en-US" altLang="en-US" sz="2800" dirty="0"/>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245469831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a:bodyPr>
          <a:lstStyle>
            <a:lvl1pPr>
              <a:defRPr b="1"/>
            </a:lvl1pPr>
          </a:lstStyle>
          <a:p>
            <a:r>
              <a:rPr lang="en-US" altLang="en-US" sz="4000" dirty="0"/>
              <a:t>Purpose of Database Design</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8"/>
            <a:ext cx="8691937" cy="4572000"/>
          </a:xfrm>
          <a:prstGeom prst="rect">
            <a:avLst/>
          </a:prstGeom>
        </p:spPr>
        <p:txBody>
          <a:bodyPr>
            <a:normAutofit/>
          </a:bodyPr>
          <a:lstStyle/>
          <a:p>
            <a:pPr eaLnBrk="1" hangingPunct="1">
              <a:lnSpc>
                <a:spcPct val="90000"/>
              </a:lnSpc>
            </a:pPr>
            <a:r>
              <a:rPr lang="en-US" altLang="en-US" dirty="0"/>
              <a:t>Structure the data in stable structures, called normalized tables</a:t>
            </a:r>
          </a:p>
          <a:p>
            <a:pPr lvl="1" eaLnBrk="1" hangingPunct="1">
              <a:lnSpc>
                <a:spcPct val="90000"/>
              </a:lnSpc>
            </a:pPr>
            <a:r>
              <a:rPr lang="en-US" altLang="en-US" dirty="0"/>
              <a:t>Not likely to change over time</a:t>
            </a:r>
          </a:p>
          <a:p>
            <a:pPr lvl="1" eaLnBrk="1" hangingPunct="1">
              <a:lnSpc>
                <a:spcPct val="90000"/>
              </a:lnSpc>
            </a:pPr>
            <a:r>
              <a:rPr lang="en-US" altLang="en-US" dirty="0"/>
              <a:t>Minimal redundancy</a:t>
            </a:r>
          </a:p>
          <a:p>
            <a:pPr eaLnBrk="1" hangingPunct="1">
              <a:lnSpc>
                <a:spcPct val="90000"/>
              </a:lnSpc>
            </a:pPr>
            <a:r>
              <a:rPr lang="en-US" altLang="en-US" dirty="0"/>
              <a:t>Develop a logical database design that reflects actual data requirements that exists in forms and reports</a:t>
            </a:r>
          </a:p>
          <a:p>
            <a:pPr eaLnBrk="1" hangingPunct="1">
              <a:lnSpc>
                <a:spcPct val="90000"/>
              </a:lnSpc>
            </a:pPr>
            <a:r>
              <a:rPr lang="en-US" altLang="en-US" dirty="0"/>
              <a:t>Develop a logical database design from which a physical database design can be developed</a:t>
            </a:r>
          </a:p>
          <a:p>
            <a:pPr eaLnBrk="1" hangingPunct="1">
              <a:lnSpc>
                <a:spcPct val="90000"/>
              </a:lnSpc>
            </a:pPr>
            <a:r>
              <a:rPr lang="en-US" altLang="en-US" dirty="0"/>
              <a:t>Translate a relational database model into a technical file and database design that balances several performance factors</a:t>
            </a:r>
          </a:p>
          <a:p>
            <a:pPr eaLnBrk="1" hangingPunct="1">
              <a:lnSpc>
                <a:spcPct val="90000"/>
              </a:lnSpc>
            </a:pPr>
            <a:r>
              <a:rPr lang="en-US" altLang="en-US" dirty="0"/>
              <a:t>Choose data storage technologies that will efficiently, accurately and securely process database activities</a:t>
            </a:r>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74911242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a:bodyPr>
          <a:lstStyle>
            <a:lvl1pPr>
              <a:defRPr b="1"/>
            </a:lvl1pPr>
          </a:lstStyle>
          <a:p>
            <a:r>
              <a:rPr lang="en-US" altLang="en-US" sz="4000" dirty="0"/>
              <a:t>Process of Database Design</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8"/>
            <a:ext cx="8691937" cy="4572000"/>
          </a:xfrm>
          <a:prstGeom prst="rect">
            <a:avLst/>
          </a:prstGeom>
        </p:spPr>
        <p:txBody>
          <a:bodyPr>
            <a:normAutofit/>
          </a:bodyPr>
          <a:lstStyle/>
          <a:p>
            <a:pPr marL="609600" indent="-609600" eaLnBrk="1" hangingPunct="1"/>
            <a:r>
              <a:rPr lang="en-US" altLang="en-US" b="1" dirty="0"/>
              <a:t>Logical Design</a:t>
            </a:r>
          </a:p>
          <a:p>
            <a:pPr marL="990600" lvl="1" indent="-533400" eaLnBrk="1" hangingPunct="1"/>
            <a:r>
              <a:rPr lang="en-US" altLang="en-US" sz="2200" dirty="0"/>
              <a:t>Based upon the </a:t>
            </a:r>
            <a:r>
              <a:rPr lang="en-US" altLang="en-US" sz="2200" b="1" i="1" dirty="0"/>
              <a:t>conceptual data model</a:t>
            </a:r>
          </a:p>
          <a:p>
            <a:pPr marL="990600" lvl="1" indent="-533400" eaLnBrk="1" hangingPunct="1"/>
            <a:r>
              <a:rPr lang="en-US" altLang="en-US" sz="2200" dirty="0"/>
              <a:t>Four key steps</a:t>
            </a:r>
          </a:p>
          <a:p>
            <a:pPr marL="1371600" lvl="2" indent="-457200" eaLnBrk="1" hangingPunct="1">
              <a:buFont typeface="Wingdings" panose="05000000000000000000" pitchFamily="2" charset="2"/>
              <a:buAutoNum type="arabicPeriod"/>
            </a:pPr>
            <a:r>
              <a:rPr lang="en-US" altLang="en-US" sz="2000" dirty="0"/>
              <a:t>Develop a logical data model for each known user interface for the application using normalization principles</a:t>
            </a:r>
          </a:p>
          <a:p>
            <a:pPr marL="1371600" lvl="2" indent="-457200" eaLnBrk="1" hangingPunct="1">
              <a:buFont typeface="Wingdings" panose="05000000000000000000" pitchFamily="2" charset="2"/>
              <a:buAutoNum type="arabicPeriod"/>
            </a:pPr>
            <a:r>
              <a:rPr lang="en-US" altLang="en-US" sz="2000" dirty="0"/>
              <a:t>Combine normalized data requirements from all user interfaces into one consolidated logical database model</a:t>
            </a:r>
          </a:p>
          <a:p>
            <a:pPr marL="1371600" lvl="2" indent="-457200" eaLnBrk="1" hangingPunct="1">
              <a:buFont typeface="Wingdings" panose="05000000000000000000" pitchFamily="2" charset="2"/>
              <a:buAutoNum type="arabicPeriod"/>
            </a:pPr>
            <a:r>
              <a:rPr lang="en-US" altLang="en-US" sz="2000" dirty="0"/>
              <a:t>Translate the conceptual E-R data model for the application into normalized data requirements</a:t>
            </a:r>
          </a:p>
          <a:p>
            <a:pPr marL="1371600" lvl="2" indent="-457200" eaLnBrk="1" hangingPunct="1">
              <a:buFont typeface="Wingdings" panose="05000000000000000000" pitchFamily="2" charset="2"/>
              <a:buAutoNum type="arabicPeriod"/>
            </a:pPr>
            <a:r>
              <a:rPr lang="en-US" altLang="en-US" sz="2000" dirty="0"/>
              <a:t>Compare the consolidated logical database design with the translated E-R model and produce one final logical database model for the application</a:t>
            </a:r>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76784318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91109"/>
          </a:xfrm>
          <a:prstGeom prst="rect">
            <a:avLst/>
          </a:prstGeom>
        </p:spPr>
        <p:txBody>
          <a:bodyPr>
            <a:normAutofit/>
          </a:bodyPr>
          <a:lstStyle>
            <a:lvl1pPr>
              <a:defRPr b="1"/>
            </a:lvl1pPr>
          </a:lstStyle>
          <a:p>
            <a:r>
              <a:rPr lang="en-US" altLang="en-US" sz="4000" dirty="0"/>
              <a:t>Process of Database Design</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8"/>
            <a:ext cx="8691937" cy="4572000"/>
          </a:xfrm>
          <a:prstGeom prst="rect">
            <a:avLst/>
          </a:prstGeom>
        </p:spPr>
        <p:txBody>
          <a:bodyPr>
            <a:normAutofit/>
          </a:bodyPr>
          <a:lstStyle/>
          <a:p>
            <a:pPr marL="609600" indent="-609600" eaLnBrk="1" hangingPunct="1"/>
            <a:r>
              <a:rPr lang="en-US" altLang="en-US" b="1" dirty="0"/>
              <a:t>Physical Design</a:t>
            </a:r>
          </a:p>
          <a:p>
            <a:pPr marL="990600" lvl="1" indent="-533400" eaLnBrk="1" hangingPunct="1"/>
            <a:r>
              <a:rPr lang="en-US" altLang="en-US" sz="2200" dirty="0"/>
              <a:t>Based upon results of </a:t>
            </a:r>
            <a:r>
              <a:rPr lang="en-US" altLang="en-US" sz="2200" b="1" i="1" dirty="0"/>
              <a:t>logical database design</a:t>
            </a:r>
          </a:p>
          <a:p>
            <a:pPr marL="990600" lvl="1" indent="-533400" eaLnBrk="1" hangingPunct="1"/>
            <a:r>
              <a:rPr lang="en-US" altLang="en-US" sz="2200" dirty="0"/>
              <a:t>Key decisions</a:t>
            </a:r>
          </a:p>
          <a:p>
            <a:pPr marL="1371600" lvl="2" indent="-457200" eaLnBrk="1" hangingPunct="1">
              <a:buFont typeface="Wingdings" panose="05000000000000000000" pitchFamily="2" charset="2"/>
              <a:buAutoNum type="arabicPeriod"/>
            </a:pPr>
            <a:r>
              <a:rPr lang="en-US" altLang="en-US" sz="2000" dirty="0"/>
              <a:t>Choosing storage format for each attribute from the logical database model</a:t>
            </a:r>
          </a:p>
          <a:p>
            <a:pPr marL="1371600" lvl="2" indent="-457200" eaLnBrk="1" hangingPunct="1">
              <a:buFont typeface="Wingdings" panose="05000000000000000000" pitchFamily="2" charset="2"/>
              <a:buAutoNum type="arabicPeriod"/>
            </a:pPr>
            <a:r>
              <a:rPr lang="en-US" altLang="en-US" sz="2000" dirty="0"/>
              <a:t>Grouping attributes from the logical database model into physical records</a:t>
            </a:r>
          </a:p>
          <a:p>
            <a:pPr marL="1371600" lvl="2" indent="-457200" eaLnBrk="1" hangingPunct="1">
              <a:buFont typeface="Wingdings" panose="05000000000000000000" pitchFamily="2" charset="2"/>
              <a:buAutoNum type="arabicPeriod"/>
            </a:pPr>
            <a:r>
              <a:rPr lang="en-US" altLang="en-US" sz="2000" dirty="0"/>
              <a:t>Arranging related records in secondary memory (hard disks and magnetic tapes) so that records can be stored, retrieved and updated rapidly</a:t>
            </a:r>
          </a:p>
          <a:p>
            <a:pPr marL="1371600" lvl="2" indent="-457200" eaLnBrk="1" hangingPunct="1">
              <a:buFont typeface="Wingdings" panose="05000000000000000000" pitchFamily="2" charset="2"/>
              <a:buAutoNum type="arabicPeriod"/>
            </a:pPr>
            <a:r>
              <a:rPr lang="en-US" altLang="en-US" sz="2000"/>
              <a:t>Selecting media and structures for storing data to make access more efficient</a:t>
            </a:r>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2533125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US" sz="4000" dirty="0">
                <a:ea typeface="Calibri" panose="020F0502020204030204" pitchFamily="34" charset="0"/>
                <a:cs typeface="Times New Roman" panose="02020603050405020304" pitchFamily="18" charset="0"/>
              </a:rPr>
              <a:t>Uses of Database Management Systems</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8"/>
            <a:ext cx="8691937" cy="4572000"/>
          </a:xfrm>
          <a:prstGeom prst="rect">
            <a:avLst/>
          </a:prstGeom>
        </p:spPr>
        <p:txBody>
          <a:bodyPr>
            <a:normAutofit/>
          </a:bodyPr>
          <a:lstStyle/>
          <a:p>
            <a:pPr algn="just" eaLnBrk="1" hangingPunct="1"/>
            <a:r>
              <a:rPr lang="en-US" altLang="en-US" sz="3200" dirty="0"/>
              <a:t>DBMS is use for improving business performance and in decision making.</a:t>
            </a:r>
          </a:p>
          <a:p>
            <a:pPr algn="just" eaLnBrk="1" hangingPunct="1"/>
            <a:endParaRPr lang="en-US" altLang="en-US" sz="3200" dirty="0"/>
          </a:p>
          <a:p>
            <a:pPr marL="0" indent="0" algn="just" eaLnBrk="1" hangingPunct="1">
              <a:buNone/>
            </a:pPr>
            <a:endParaRPr lang="en-US" altLang="en-US" sz="3200" dirty="0"/>
          </a:p>
          <a:p>
            <a:pPr algn="just"/>
            <a:r>
              <a:rPr lang="en-GB" sz="3200" dirty="0"/>
              <a:t>Businesses use their databases to keep track of basic transactions, such as paying suppliers, processing orders, keeping track of customers, and paying employees.</a:t>
            </a:r>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284906428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US" sz="4000" dirty="0">
                <a:ea typeface="Calibri" panose="020F0502020204030204" pitchFamily="34" charset="0"/>
                <a:cs typeface="Times New Roman" panose="02020603050405020304" pitchFamily="18" charset="0"/>
              </a:rPr>
              <a:t>Uses of Database Management Systems</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8"/>
            <a:ext cx="8691937" cy="4572000"/>
          </a:xfrm>
          <a:prstGeom prst="rect">
            <a:avLst/>
          </a:prstGeom>
        </p:spPr>
        <p:txBody>
          <a:bodyPr>
            <a:normAutofit lnSpcReduction="10000"/>
          </a:bodyPr>
          <a:lstStyle/>
          <a:p>
            <a:pPr algn="just"/>
            <a:r>
              <a:rPr lang="en-GB" sz="3200" dirty="0"/>
              <a:t>They also need databases to provide information that will help the company run the business more efficiently, and help managers and employees make better decisions. </a:t>
            </a:r>
          </a:p>
          <a:p>
            <a:pPr algn="just"/>
            <a:endParaRPr lang="en-GB" sz="3200" dirty="0"/>
          </a:p>
          <a:p>
            <a:pPr algn="just"/>
            <a:r>
              <a:rPr lang="en-GB" sz="3200" dirty="0"/>
              <a:t>If a company wants to know which product is the most popular or who is its most profitable customer, the answer lies in the data.</a:t>
            </a:r>
            <a:endParaRPr lang="en-US" altLang="en-US" sz="3200" dirty="0"/>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111887518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US" sz="4000" dirty="0">
                <a:ea typeface="Calibri" panose="020F0502020204030204" pitchFamily="34" charset="0"/>
                <a:cs typeface="Times New Roman" panose="02020603050405020304" pitchFamily="18" charset="0"/>
              </a:rPr>
              <a:t>Uses of Database Management Systems</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1181528"/>
            <a:ext cx="8691937" cy="4572000"/>
          </a:xfrm>
          <a:prstGeom prst="rect">
            <a:avLst/>
          </a:prstGeom>
        </p:spPr>
        <p:txBody>
          <a:bodyPr>
            <a:normAutofit/>
          </a:bodyPr>
          <a:lstStyle/>
          <a:p>
            <a:pPr algn="just"/>
            <a:r>
              <a:rPr lang="en-GB" sz="2800" dirty="0"/>
              <a:t>For example, by </a:t>
            </a:r>
            <a:r>
              <a:rPr lang="en-GB" sz="2800" dirty="0" err="1"/>
              <a:t>analyzing</a:t>
            </a:r>
            <a:r>
              <a:rPr lang="en-GB" sz="2800" dirty="0"/>
              <a:t> data from customer credit card purchases, Louise’s Trattoria, a Los Angeles restaurant chain, learned that quality was more important than price for most of its customers, who were University educated and liked fine wine. </a:t>
            </a:r>
          </a:p>
          <a:p>
            <a:pPr algn="just"/>
            <a:endParaRPr lang="en-GB" sz="2800" dirty="0"/>
          </a:p>
          <a:p>
            <a:pPr algn="just"/>
            <a:r>
              <a:rPr lang="en-GB" sz="2800" dirty="0"/>
              <a:t>Acting on this information, the chain introduced vegetarian dishes, more seafood selections, and more expensive wines, raising sales by more than 10 percent.</a:t>
            </a:r>
            <a:endParaRPr sz="2800" b="1" dirty="0">
              <a:solidFill>
                <a:srgbClr val="FF0000"/>
              </a:solidFill>
            </a:endParaRPr>
          </a:p>
        </p:txBody>
      </p:sp>
    </p:spTree>
    <p:extLst>
      <p:ext uri="{BB962C8B-B14F-4D97-AF65-F5344CB8AC3E}">
        <p14:creationId xmlns:p14="http://schemas.microsoft.com/office/powerpoint/2010/main" val="332626610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996592"/>
          </a:xfrm>
          <a:prstGeom prst="rect">
            <a:avLst/>
          </a:prstGeom>
        </p:spPr>
        <p:txBody>
          <a:bodyPr>
            <a:normAutofit fontScale="90000"/>
          </a:bodyPr>
          <a:lstStyle>
            <a:lvl1pPr>
              <a:defRPr b="1"/>
            </a:lvl1pPr>
          </a:lstStyle>
          <a:p>
            <a:r>
              <a:rPr lang="en-US" sz="4000" dirty="0">
                <a:ea typeface="Calibri" panose="020F0502020204030204" pitchFamily="34" charset="0"/>
                <a:cs typeface="Times New Roman" panose="02020603050405020304" pitchFamily="18" charset="0"/>
              </a:rPr>
              <a:t>Uses of Database Management Systems</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13015" y="1181528"/>
            <a:ext cx="8959065" cy="4304872"/>
          </a:xfrm>
          <a:prstGeom prst="rect">
            <a:avLst/>
          </a:prstGeom>
        </p:spPr>
        <p:txBody>
          <a:bodyPr>
            <a:noAutofit/>
          </a:bodyPr>
          <a:lstStyle/>
          <a:p>
            <a:pPr algn="just"/>
            <a:r>
              <a:rPr lang="en-GB" sz="2800" dirty="0"/>
              <a:t>In a large company, with large databases or large systems for separate functions, such as manufacturing, sales, and accounting, special capabilities and tools are required for </a:t>
            </a:r>
            <a:r>
              <a:rPr lang="en-GB" sz="2800" dirty="0" err="1"/>
              <a:t>analyzing</a:t>
            </a:r>
            <a:r>
              <a:rPr lang="en-GB" sz="2800" dirty="0"/>
              <a:t> vast quantities of data and for accessing data from multiple systems. </a:t>
            </a:r>
          </a:p>
          <a:p>
            <a:pPr algn="just"/>
            <a:endParaRPr lang="en-GB" sz="2800" dirty="0"/>
          </a:p>
          <a:p>
            <a:pPr algn="just"/>
            <a:r>
              <a:rPr lang="en-GB" sz="2800" dirty="0"/>
              <a:t>These capabilities include data warehousing, data</a:t>
            </a:r>
          </a:p>
          <a:p>
            <a:pPr marL="0" indent="0" algn="just">
              <a:buNone/>
            </a:pPr>
            <a:r>
              <a:rPr lang="en-GB" sz="2800" dirty="0"/>
              <a:t>   mining, and tools for accessing internal databases</a:t>
            </a:r>
          </a:p>
          <a:p>
            <a:pPr marL="0" indent="0" algn="just">
              <a:buNone/>
            </a:pPr>
            <a:r>
              <a:rPr lang="en-GB" sz="2800" dirty="0"/>
              <a:t>   through the Web.</a:t>
            </a:r>
            <a:endParaRPr sz="2800" b="1" dirty="0">
              <a:solidFill>
                <a:srgbClr val="FF0000"/>
              </a:solidFill>
            </a:endParaRPr>
          </a:p>
        </p:txBody>
      </p:sp>
    </p:spTree>
    <p:extLst>
      <p:ext uri="{BB962C8B-B14F-4D97-AF65-F5344CB8AC3E}">
        <p14:creationId xmlns:p14="http://schemas.microsoft.com/office/powerpoint/2010/main" val="35798625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873302"/>
          </a:xfrm>
          <a:prstGeom prst="rect">
            <a:avLst/>
          </a:prstGeom>
        </p:spPr>
        <p:txBody>
          <a:bodyPr>
            <a:normAutofit/>
          </a:bodyPr>
          <a:lstStyle>
            <a:lvl1pPr>
              <a:defRPr b="1"/>
            </a:lvl1pPr>
          </a:lstStyle>
          <a:p>
            <a:r>
              <a:rPr lang="en-US" altLang="en-US" sz="4000" dirty="0"/>
              <a:t>Deliverables and Outcomes</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976045"/>
            <a:ext cx="8691937" cy="4777483"/>
          </a:xfrm>
          <a:prstGeom prst="rect">
            <a:avLst/>
          </a:prstGeom>
        </p:spPr>
        <p:txBody>
          <a:bodyPr>
            <a:normAutofit/>
          </a:bodyPr>
          <a:lstStyle/>
          <a:p>
            <a:pPr eaLnBrk="1" hangingPunct="1"/>
            <a:r>
              <a:rPr lang="en-US" altLang="en-US" sz="3200" dirty="0"/>
              <a:t>Logical database design must account for every data element on a system input or output.</a:t>
            </a:r>
          </a:p>
          <a:p>
            <a:pPr eaLnBrk="1" hangingPunct="1"/>
            <a:r>
              <a:rPr lang="en-US" altLang="en-US" sz="3200" b="1" dirty="0"/>
              <a:t>Normalized relations</a:t>
            </a:r>
            <a:r>
              <a:rPr lang="en-US" altLang="en-US" sz="3200" dirty="0"/>
              <a:t> are the primary deliverable.</a:t>
            </a:r>
          </a:p>
          <a:p>
            <a:pPr eaLnBrk="1" hangingPunct="1"/>
            <a:r>
              <a:rPr lang="en-US" altLang="en-US" sz="3200" dirty="0"/>
              <a:t>Physical database design results in converting </a:t>
            </a:r>
            <a:r>
              <a:rPr lang="en-US" altLang="en-US" sz="3200" b="1" dirty="0"/>
              <a:t>relations into files.</a:t>
            </a:r>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43586821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852754"/>
          </a:xfrm>
          <a:prstGeom prst="rect">
            <a:avLst/>
          </a:prstGeom>
        </p:spPr>
        <p:txBody>
          <a:bodyPr>
            <a:normAutofit/>
          </a:bodyPr>
          <a:lstStyle>
            <a:lvl1pPr>
              <a:defRPr b="1"/>
            </a:lvl1pPr>
          </a:lstStyle>
          <a:p>
            <a:r>
              <a:rPr lang="en-US" altLang="en-US" sz="4000" dirty="0"/>
              <a:t>Relational Database Model</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318499" y="883578"/>
            <a:ext cx="8558373" cy="4869950"/>
          </a:xfrm>
          <a:prstGeom prst="rect">
            <a:avLst/>
          </a:prstGeom>
        </p:spPr>
        <p:txBody>
          <a:bodyPr>
            <a:normAutofit lnSpcReduction="10000"/>
          </a:bodyPr>
          <a:lstStyle/>
          <a:p>
            <a:pPr eaLnBrk="1" hangingPunct="1">
              <a:lnSpc>
                <a:spcPct val="90000"/>
              </a:lnSpc>
            </a:pPr>
            <a:r>
              <a:rPr lang="en-US" altLang="en-US" sz="2000" dirty="0"/>
              <a:t>Data represented as a set of related </a:t>
            </a:r>
            <a:r>
              <a:rPr lang="en-US" altLang="en-US" sz="2000" b="1" dirty="0"/>
              <a:t>tables</a:t>
            </a:r>
            <a:r>
              <a:rPr lang="en-US" altLang="en-US" sz="2000" dirty="0"/>
              <a:t> or </a:t>
            </a:r>
            <a:r>
              <a:rPr lang="en-US" altLang="en-US" sz="2000" b="1" dirty="0"/>
              <a:t>relations</a:t>
            </a:r>
          </a:p>
          <a:p>
            <a:pPr eaLnBrk="1" hangingPunct="1">
              <a:lnSpc>
                <a:spcPct val="90000"/>
              </a:lnSpc>
            </a:pPr>
            <a:r>
              <a:rPr lang="en-US" altLang="en-US" sz="2000" b="1" dirty="0"/>
              <a:t>Relation</a:t>
            </a:r>
          </a:p>
          <a:p>
            <a:pPr lvl="1" eaLnBrk="1" hangingPunct="1">
              <a:lnSpc>
                <a:spcPct val="90000"/>
              </a:lnSpc>
            </a:pPr>
            <a:r>
              <a:rPr lang="en-US" altLang="en-US" sz="2000" dirty="0"/>
              <a:t>A named, two-dimensional table of data.  Each relation consists of a set of </a:t>
            </a:r>
            <a:r>
              <a:rPr lang="en-US" altLang="en-US" sz="2000" b="1" i="1" dirty="0"/>
              <a:t>named columns</a:t>
            </a:r>
            <a:r>
              <a:rPr lang="en-US" altLang="en-US" sz="2000" dirty="0"/>
              <a:t> and an </a:t>
            </a:r>
            <a:r>
              <a:rPr lang="en-US" altLang="en-US" sz="2000" i="1" dirty="0"/>
              <a:t>arbitrary number</a:t>
            </a:r>
            <a:r>
              <a:rPr lang="en-US" altLang="en-US" sz="2000" dirty="0"/>
              <a:t> of </a:t>
            </a:r>
            <a:r>
              <a:rPr lang="en-US" altLang="en-US" sz="2000" b="1" i="1" dirty="0"/>
              <a:t>unnamed rows;   </a:t>
            </a:r>
            <a:r>
              <a:rPr lang="en-US" altLang="en-US" sz="1800" b="1" dirty="0">
                <a:solidFill>
                  <a:srgbClr val="BA2212"/>
                </a:solidFill>
              </a:rPr>
              <a:t>column – attribute;</a:t>
            </a:r>
            <a:r>
              <a:rPr lang="en-US" altLang="en-US" sz="1800" b="1" dirty="0"/>
              <a:t>   </a:t>
            </a:r>
            <a:r>
              <a:rPr lang="en-US" altLang="en-US" sz="1800" b="1" dirty="0">
                <a:solidFill>
                  <a:srgbClr val="009900"/>
                </a:solidFill>
              </a:rPr>
              <a:t>row – entity instance (record)</a:t>
            </a:r>
          </a:p>
          <a:p>
            <a:pPr lvl="1" eaLnBrk="1" hangingPunct="1">
              <a:lnSpc>
                <a:spcPct val="90000"/>
              </a:lnSpc>
            </a:pPr>
            <a:r>
              <a:rPr lang="en-US" altLang="en-US" sz="2000" dirty="0"/>
              <a:t>Properties of relations</a:t>
            </a:r>
          </a:p>
          <a:p>
            <a:pPr lvl="2" eaLnBrk="1" hangingPunct="1">
              <a:lnSpc>
                <a:spcPct val="90000"/>
              </a:lnSpc>
            </a:pPr>
            <a:r>
              <a:rPr lang="en-US" altLang="en-US" sz="1800" dirty="0"/>
              <a:t>Entries in cells are </a:t>
            </a:r>
            <a:r>
              <a:rPr lang="en-US" altLang="en-US" sz="1800" b="1" dirty="0"/>
              <a:t>simple</a:t>
            </a:r>
          </a:p>
          <a:p>
            <a:pPr lvl="2" eaLnBrk="1" hangingPunct="1">
              <a:lnSpc>
                <a:spcPct val="90000"/>
              </a:lnSpc>
            </a:pPr>
            <a:r>
              <a:rPr lang="en-US" altLang="en-US" sz="1800" dirty="0"/>
              <a:t>Entries in </a:t>
            </a:r>
            <a:r>
              <a:rPr lang="en-US" altLang="en-US" sz="1800" i="1" dirty="0"/>
              <a:t>columns</a:t>
            </a:r>
            <a:r>
              <a:rPr lang="en-US" altLang="en-US" sz="1800" dirty="0"/>
              <a:t> are from the same set of values</a:t>
            </a:r>
          </a:p>
          <a:p>
            <a:pPr lvl="2" eaLnBrk="1" hangingPunct="1">
              <a:lnSpc>
                <a:spcPct val="90000"/>
              </a:lnSpc>
            </a:pPr>
            <a:r>
              <a:rPr lang="en-US" altLang="en-US" sz="1800" dirty="0"/>
              <a:t>Each </a:t>
            </a:r>
            <a:r>
              <a:rPr lang="en-US" altLang="en-US" sz="1800" i="1" dirty="0"/>
              <a:t>row</a:t>
            </a:r>
            <a:r>
              <a:rPr lang="en-US" altLang="en-US" sz="1800" dirty="0"/>
              <a:t> is </a:t>
            </a:r>
            <a:r>
              <a:rPr lang="en-US" altLang="en-US" sz="1800" b="1" dirty="0"/>
              <a:t>unique</a:t>
            </a:r>
          </a:p>
          <a:p>
            <a:pPr lvl="2" eaLnBrk="1" hangingPunct="1">
              <a:lnSpc>
                <a:spcPct val="90000"/>
              </a:lnSpc>
            </a:pPr>
            <a:r>
              <a:rPr lang="en-US" altLang="en-US" sz="1800" dirty="0"/>
              <a:t>The sequence of columns can be interchanged without changing the meaning or use of the relation</a:t>
            </a:r>
          </a:p>
          <a:p>
            <a:pPr lvl="2" eaLnBrk="1" hangingPunct="1">
              <a:lnSpc>
                <a:spcPct val="90000"/>
              </a:lnSpc>
            </a:pPr>
            <a:r>
              <a:rPr lang="en-US" altLang="en-US" sz="1800" dirty="0"/>
              <a:t>The rows may be interchanged or stored in any sequence</a:t>
            </a:r>
          </a:p>
          <a:p>
            <a:pPr lvl="2" eaLnBrk="1" hangingPunct="1">
              <a:lnSpc>
                <a:spcPct val="90000"/>
              </a:lnSpc>
              <a:buFont typeface="Wingdings" panose="05000000000000000000" pitchFamily="2" charset="2"/>
              <a:buNone/>
            </a:pPr>
            <a:endParaRPr lang="en-US" altLang="en-US" sz="600" dirty="0"/>
          </a:p>
          <a:p>
            <a:pPr eaLnBrk="1" hangingPunct="1">
              <a:lnSpc>
                <a:spcPct val="90000"/>
              </a:lnSpc>
            </a:pPr>
            <a:r>
              <a:rPr lang="en-US" altLang="en-US" sz="2000" b="1" dirty="0"/>
              <a:t>Well-Structured Relation</a:t>
            </a:r>
          </a:p>
          <a:p>
            <a:pPr lvl="1" eaLnBrk="1" hangingPunct="1">
              <a:lnSpc>
                <a:spcPct val="90000"/>
              </a:lnSpc>
            </a:pPr>
            <a:r>
              <a:rPr lang="en-US" altLang="en-US" sz="2000" dirty="0"/>
              <a:t>A relation that contains a </a:t>
            </a:r>
            <a:r>
              <a:rPr lang="en-US" altLang="en-US" sz="2000" i="1" dirty="0"/>
              <a:t>minimum amount of redundancy</a:t>
            </a:r>
            <a:r>
              <a:rPr lang="en-US" altLang="en-US" sz="2000" dirty="0"/>
              <a:t> and allows users to insert, modify and delete the rows                 without errors or inconsistencies</a:t>
            </a:r>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133196574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616448"/>
          </a:xfrm>
          <a:prstGeom prst="rect">
            <a:avLst/>
          </a:prstGeom>
        </p:spPr>
        <p:txBody>
          <a:bodyPr>
            <a:normAutofit fontScale="90000"/>
          </a:bodyPr>
          <a:lstStyle>
            <a:lvl1pPr>
              <a:defRPr b="1"/>
            </a:lvl1pPr>
          </a:lstStyle>
          <a:p>
            <a:r>
              <a:rPr lang="en-US" altLang="en-US" sz="4000" dirty="0"/>
              <a:t>Example of Relational Database Model</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318499" y="883578"/>
            <a:ext cx="8558373" cy="4869950"/>
          </a:xfrm>
          <a:prstGeom prst="rect">
            <a:avLst/>
          </a:prstGeom>
        </p:spPr>
        <p:txBody>
          <a:bodyPr>
            <a:normAutofit/>
          </a:bodyPr>
          <a:lstStyle/>
          <a:p>
            <a:pPr eaLnBrk="1" hangingPunct="1">
              <a:lnSpc>
                <a:spcPct val="90000"/>
              </a:lnSpc>
            </a:pPr>
            <a:endParaRPr lang="en-US" altLang="en-US" sz="2000" dirty="0"/>
          </a:p>
          <a:p>
            <a:pPr eaLnBrk="1" hangingPunct="1">
              <a:lnSpc>
                <a:spcPct val="90000"/>
              </a:lnSpc>
            </a:pPr>
            <a:endParaRPr lang="en-US" altLang="en-US" sz="2000" dirty="0"/>
          </a:p>
          <a:p>
            <a:pPr eaLnBrk="1" hangingPunct="1">
              <a:lnSpc>
                <a:spcPct val="90000"/>
              </a:lnSpc>
            </a:pPr>
            <a:endParaRPr lang="en-US" altLang="en-US" sz="2000" dirty="0"/>
          </a:p>
          <a:p>
            <a:pPr eaLnBrk="1" hangingPunct="1">
              <a:lnSpc>
                <a:spcPct val="90000"/>
              </a:lnSpc>
            </a:pPr>
            <a:endParaRPr lang="en-US" altLang="en-US" sz="2000" dirty="0"/>
          </a:p>
          <a:p>
            <a:pPr eaLnBrk="1" hangingPunct="1">
              <a:lnSpc>
                <a:spcPct val="90000"/>
              </a:lnSpc>
            </a:pPr>
            <a:endParaRPr lang="en-US" altLang="en-US" sz="2000" dirty="0"/>
          </a:p>
          <a:p>
            <a:pPr eaLnBrk="1" hangingPunct="1">
              <a:lnSpc>
                <a:spcPct val="90000"/>
              </a:lnSpc>
            </a:pPr>
            <a:endParaRPr lang="en-US" altLang="en-US" sz="2000" dirty="0"/>
          </a:p>
          <a:p>
            <a:pPr eaLnBrk="1" hangingPunct="1">
              <a:lnSpc>
                <a:spcPct val="90000"/>
              </a:lnSpc>
            </a:pPr>
            <a:endParaRPr lang="en-US" altLang="en-US" sz="2000" dirty="0"/>
          </a:p>
          <a:p>
            <a:pPr eaLnBrk="1" hangingPunct="1">
              <a:lnSpc>
                <a:spcPct val="90000"/>
              </a:lnSpc>
            </a:pPr>
            <a:endParaRPr lang="en-US" altLang="en-US" sz="2000" dirty="0"/>
          </a:p>
          <a:p>
            <a:pPr eaLnBrk="1" hangingPunct="1">
              <a:lnSpc>
                <a:spcPct val="90000"/>
              </a:lnSpc>
            </a:pPr>
            <a:endParaRPr lang="en-US" altLang="en-US" sz="2000" dirty="0"/>
          </a:p>
          <a:p>
            <a:pPr eaLnBrk="1" hangingPunct="1">
              <a:lnSpc>
                <a:spcPct val="90000"/>
              </a:lnSpc>
            </a:pPr>
            <a:endParaRPr lang="en-US" altLang="en-US" sz="2000" dirty="0"/>
          </a:p>
          <a:p>
            <a:pPr eaLnBrk="1" hangingPunct="1">
              <a:lnSpc>
                <a:spcPct val="90000"/>
              </a:lnSpc>
            </a:pPr>
            <a:endParaRPr lang="en-US" altLang="en-US" sz="2000" dirty="0"/>
          </a:p>
          <a:p>
            <a:pPr eaLnBrk="1" hangingPunct="1">
              <a:lnSpc>
                <a:spcPct val="90000"/>
              </a:lnSpc>
            </a:pPr>
            <a:endParaRPr lang="en-US" altLang="en-US" sz="2000" dirty="0"/>
          </a:p>
          <a:p>
            <a:pPr eaLnBrk="1" hangingPunct="1">
              <a:lnSpc>
                <a:spcPct val="90000"/>
              </a:lnSpc>
            </a:pPr>
            <a:endParaRPr lang="en-US" altLang="en-US" sz="2000" dirty="0"/>
          </a:p>
          <a:p>
            <a:pPr marL="0" indent="0" algn="ctr">
              <a:lnSpc>
                <a:spcPct val="125000"/>
              </a:lnSpc>
              <a:buNone/>
            </a:pPr>
            <a:endParaRPr sz="4400" b="1" dirty="0">
              <a:solidFill>
                <a:srgbClr val="FF0000"/>
              </a:solidFill>
            </a:endParaRPr>
          </a:p>
        </p:txBody>
      </p:sp>
      <p:pic>
        <p:nvPicPr>
          <p:cNvPr id="2" name="Picture 1" descr="A diagram of a product&#10;&#10;Description automatically generated with medium confidence">
            <a:extLst>
              <a:ext uri="{FF2B5EF4-FFF2-40B4-BE49-F238E27FC236}">
                <a16:creationId xmlns:a16="http://schemas.microsoft.com/office/drawing/2014/main" id="{8A4D7EA4-604A-EBF6-3314-743126E7CF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883577"/>
            <a:ext cx="8774129" cy="4685015"/>
          </a:xfrm>
          <a:prstGeom prst="rect">
            <a:avLst/>
          </a:prstGeom>
        </p:spPr>
      </p:pic>
    </p:spTree>
    <p:extLst>
      <p:ext uri="{BB962C8B-B14F-4D97-AF65-F5344CB8AC3E}">
        <p14:creationId xmlns:p14="http://schemas.microsoft.com/office/powerpoint/2010/main" val="158485348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80835"/>
          </a:xfrm>
          <a:prstGeom prst="rect">
            <a:avLst/>
          </a:prstGeom>
        </p:spPr>
        <p:txBody>
          <a:bodyPr>
            <a:normAutofit/>
          </a:bodyPr>
          <a:lstStyle>
            <a:lvl1pPr>
              <a:defRPr b="1"/>
            </a:lvl1pPr>
          </a:lstStyle>
          <a:p>
            <a:r>
              <a:rPr lang="en-US" altLang="en-US" sz="4000" dirty="0"/>
              <a:t>Normalization</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rmAutofit/>
          </a:bodyPr>
          <a:lstStyle/>
          <a:p>
            <a:pPr marL="609600" indent="-609600" eaLnBrk="1" hangingPunct="1"/>
            <a:r>
              <a:rPr lang="en-US" altLang="en-US" sz="2200" b="1" dirty="0"/>
              <a:t>The process of converting complex data structures into simple, stable data structures</a:t>
            </a:r>
          </a:p>
          <a:p>
            <a:pPr marL="609600" indent="-609600" eaLnBrk="1" hangingPunct="1"/>
            <a:r>
              <a:rPr lang="en-US" altLang="en-US" sz="2200" dirty="0"/>
              <a:t>Normalization is based on well-accepted principles and rules</a:t>
            </a:r>
          </a:p>
          <a:p>
            <a:pPr marL="609600" indent="-609600" eaLnBrk="1" hangingPunct="1">
              <a:buFont typeface="Wingdings" panose="05000000000000000000" pitchFamily="2" charset="2"/>
              <a:buNone/>
            </a:pPr>
            <a:r>
              <a:rPr lang="en-US" altLang="en-US" sz="2200" dirty="0"/>
              <a:t>There are many rules and two such rules are:</a:t>
            </a:r>
          </a:p>
          <a:p>
            <a:pPr marL="609600" indent="-609600" eaLnBrk="1" hangingPunct="1"/>
            <a:r>
              <a:rPr lang="en-US" altLang="en-US" sz="2200" b="1" dirty="0"/>
              <a:t>Second Normal Form (2NF)</a:t>
            </a:r>
          </a:p>
          <a:p>
            <a:pPr marL="990600" lvl="1" indent="-533400" eaLnBrk="1" hangingPunct="1"/>
            <a:r>
              <a:rPr lang="en-US" altLang="en-US" sz="2200" dirty="0"/>
              <a:t>Each nonprimary key attribute is identified by the </a:t>
            </a:r>
            <a:r>
              <a:rPr lang="en-US" altLang="en-US" sz="2200" b="1" i="1" dirty="0"/>
              <a:t>whole key</a:t>
            </a:r>
            <a:r>
              <a:rPr lang="en-US" altLang="en-US" sz="2200" dirty="0"/>
              <a:t> (called full </a:t>
            </a:r>
            <a:r>
              <a:rPr lang="en-US" altLang="en-US" sz="2200" b="1" i="1" dirty="0"/>
              <a:t>functional dependency</a:t>
            </a:r>
            <a:r>
              <a:rPr lang="en-US" altLang="en-US" sz="2200" dirty="0"/>
              <a:t>)</a:t>
            </a:r>
          </a:p>
          <a:p>
            <a:pPr marL="609600" indent="-609600" eaLnBrk="1" hangingPunct="1"/>
            <a:r>
              <a:rPr lang="en-US" altLang="en-US" sz="2200" b="1" dirty="0"/>
              <a:t>Third Normal Form (3NF)</a:t>
            </a:r>
          </a:p>
          <a:p>
            <a:pPr marL="990600" lvl="1" indent="-533400" eaLnBrk="1" hangingPunct="1"/>
            <a:r>
              <a:rPr lang="en-US" altLang="en-US" sz="2200" dirty="0"/>
              <a:t>Nonprimary key attributes </a:t>
            </a:r>
            <a:r>
              <a:rPr lang="en-US" altLang="en-US" sz="2200" i="1" dirty="0"/>
              <a:t>do not depend</a:t>
            </a:r>
            <a:r>
              <a:rPr lang="en-US" altLang="en-US" sz="2200" dirty="0"/>
              <a:t> on each other (called </a:t>
            </a:r>
            <a:r>
              <a:rPr lang="en-US" altLang="en-US" sz="2200" b="1" i="1" dirty="0"/>
              <a:t>transitive dependencies</a:t>
            </a:r>
            <a:r>
              <a:rPr lang="en-US" altLang="en-US" sz="2200" dirty="0"/>
              <a:t>)</a:t>
            </a:r>
          </a:p>
          <a:p>
            <a:pPr marL="609600" indent="-609600" eaLnBrk="1" hangingPunct="1"/>
            <a:r>
              <a:rPr lang="en-US" altLang="en-US" sz="2200" dirty="0"/>
              <a:t>The result of normalization is that every nonprimary key attribute depends upon the </a:t>
            </a:r>
            <a:r>
              <a:rPr lang="en-US" altLang="en-US" sz="2200" b="1" i="1" dirty="0"/>
              <a:t>whole primary key</a:t>
            </a:r>
          </a:p>
          <a:p>
            <a:pPr marL="0" indent="0" algn="ctr">
              <a:lnSpc>
                <a:spcPct val="125000"/>
              </a:lnSpc>
              <a:buNone/>
            </a:pPr>
            <a:endParaRPr sz="4400" b="1" dirty="0">
              <a:solidFill>
                <a:srgbClr val="FF0000"/>
              </a:solidFill>
            </a:endParaRPr>
          </a:p>
        </p:txBody>
      </p:sp>
    </p:spTree>
    <p:extLst>
      <p:ext uri="{BB962C8B-B14F-4D97-AF65-F5344CB8AC3E}">
        <p14:creationId xmlns:p14="http://schemas.microsoft.com/office/powerpoint/2010/main" val="385780283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80835"/>
          </a:xfrm>
          <a:prstGeom prst="rect">
            <a:avLst/>
          </a:prstGeom>
        </p:spPr>
        <p:txBody>
          <a:bodyPr>
            <a:normAutofit/>
          </a:bodyPr>
          <a:lstStyle>
            <a:lvl1pPr>
              <a:defRPr b="1"/>
            </a:lvl1pPr>
          </a:lstStyle>
          <a:p>
            <a:r>
              <a:rPr lang="en-US" altLang="en-US" sz="4000" dirty="0"/>
              <a:t>Example of </a:t>
            </a:r>
            <a:r>
              <a:rPr lang="en-US" altLang="en-US" sz="4000" dirty="0" err="1"/>
              <a:t>Unnormalization</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rmAutofit/>
          </a:bodyPr>
          <a:lstStyle/>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0" indent="0" algn="ctr">
              <a:lnSpc>
                <a:spcPct val="125000"/>
              </a:lnSpc>
              <a:buNone/>
            </a:pPr>
            <a:endParaRPr sz="4400" b="1" dirty="0">
              <a:solidFill>
                <a:srgbClr val="FF0000"/>
              </a:solidFill>
            </a:endParaRPr>
          </a:p>
        </p:txBody>
      </p:sp>
      <p:pic>
        <p:nvPicPr>
          <p:cNvPr id="3" name="Picture 2">
            <a:extLst>
              <a:ext uri="{FF2B5EF4-FFF2-40B4-BE49-F238E27FC236}">
                <a16:creationId xmlns:a16="http://schemas.microsoft.com/office/drawing/2014/main" id="{D9AC647C-D5B6-683C-3205-75D431550C35}"/>
              </a:ext>
            </a:extLst>
          </p:cNvPr>
          <p:cNvPicPr>
            <a:picLocks noChangeAspect="1"/>
          </p:cNvPicPr>
          <p:nvPr/>
        </p:nvPicPr>
        <p:blipFill>
          <a:blip r:embed="rId2"/>
          <a:stretch>
            <a:fillRect/>
          </a:stretch>
        </p:blipFill>
        <p:spPr>
          <a:xfrm>
            <a:off x="184935" y="1397285"/>
            <a:ext cx="8774129" cy="3719245"/>
          </a:xfrm>
          <a:prstGeom prst="rect">
            <a:avLst/>
          </a:prstGeom>
        </p:spPr>
      </p:pic>
    </p:spTree>
    <p:extLst>
      <p:ext uri="{BB962C8B-B14F-4D97-AF65-F5344CB8AC3E}">
        <p14:creationId xmlns:p14="http://schemas.microsoft.com/office/powerpoint/2010/main" val="145143404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80835"/>
          </a:xfrm>
          <a:prstGeom prst="rect">
            <a:avLst/>
          </a:prstGeom>
        </p:spPr>
        <p:txBody>
          <a:bodyPr>
            <a:normAutofit/>
          </a:bodyPr>
          <a:lstStyle>
            <a:lvl1pPr>
              <a:defRPr b="1"/>
            </a:lvl1pPr>
          </a:lstStyle>
          <a:p>
            <a:r>
              <a:rPr lang="en-US" altLang="en-US" sz="4000" dirty="0"/>
              <a:t>Example of Normalization</a:t>
            </a:r>
            <a:endParaRPr lang="en-GB" sz="40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rmAutofit/>
          </a:bodyPr>
          <a:lstStyle/>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609600" indent="-609600" eaLnBrk="1" hangingPunct="1"/>
            <a:endParaRPr lang="en-US" altLang="en-US" sz="2200" dirty="0"/>
          </a:p>
          <a:p>
            <a:pPr marL="0" indent="0" algn="ctr">
              <a:lnSpc>
                <a:spcPct val="125000"/>
              </a:lnSpc>
              <a:buNone/>
            </a:pPr>
            <a:endParaRPr sz="4400" b="1" dirty="0">
              <a:solidFill>
                <a:srgbClr val="FF0000"/>
              </a:solidFill>
            </a:endParaRPr>
          </a:p>
        </p:txBody>
      </p:sp>
      <p:pic>
        <p:nvPicPr>
          <p:cNvPr id="2" name="Picture 1">
            <a:extLst>
              <a:ext uri="{FF2B5EF4-FFF2-40B4-BE49-F238E27FC236}">
                <a16:creationId xmlns:a16="http://schemas.microsoft.com/office/drawing/2014/main" id="{BE9FB8A2-04F9-1D2D-2057-2CB67D5744F4}"/>
              </a:ext>
            </a:extLst>
          </p:cNvPr>
          <p:cNvPicPr>
            <a:picLocks noChangeAspect="1"/>
          </p:cNvPicPr>
          <p:nvPr/>
        </p:nvPicPr>
        <p:blipFill>
          <a:blip r:embed="rId2"/>
          <a:stretch>
            <a:fillRect/>
          </a:stretch>
        </p:blipFill>
        <p:spPr>
          <a:xfrm>
            <a:off x="267128" y="811658"/>
            <a:ext cx="8486454" cy="4674741"/>
          </a:xfrm>
          <a:prstGeom prst="rect">
            <a:avLst/>
          </a:prstGeom>
        </p:spPr>
      </p:pic>
    </p:spTree>
    <p:extLst>
      <p:ext uri="{BB962C8B-B14F-4D97-AF65-F5344CB8AC3E}">
        <p14:creationId xmlns:p14="http://schemas.microsoft.com/office/powerpoint/2010/main" val="34674939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08915"/>
          </a:xfrm>
          <a:prstGeom prst="rect">
            <a:avLst/>
          </a:prstGeom>
        </p:spPr>
        <p:txBody>
          <a:bodyPr>
            <a:noAutofit/>
          </a:bodyPr>
          <a:lstStyle>
            <a:lvl1pPr>
              <a:defRPr b="1"/>
            </a:lvl1pPr>
          </a:lstStyle>
          <a:p>
            <a:r>
              <a:rPr lang="en-GB" sz="3200" dirty="0"/>
              <a:t>Structured Query Language (SQL) &amp; DBMS</a:t>
            </a:r>
            <a:endParaRPr lang="en-GB" sz="32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rmAutofit/>
          </a:bodyPr>
          <a:lstStyle/>
          <a:p>
            <a:pPr algn="just"/>
            <a:r>
              <a:rPr lang="en-GB" sz="3200" dirty="0"/>
              <a:t>DBMS includes tools for accessing and manipulating information in databases.</a:t>
            </a:r>
          </a:p>
          <a:p>
            <a:pPr marL="0" indent="0" algn="just">
              <a:buNone/>
            </a:pPr>
            <a:endParaRPr lang="en-GB" sz="3200" dirty="0"/>
          </a:p>
          <a:p>
            <a:pPr algn="just"/>
            <a:r>
              <a:rPr lang="en-GB" sz="3200" dirty="0"/>
              <a:t>Most DBMS have a specialized language called a </a:t>
            </a:r>
            <a:r>
              <a:rPr lang="en-GB" sz="3200" b="1" dirty="0"/>
              <a:t>data manipulation language </a:t>
            </a:r>
            <a:r>
              <a:rPr lang="en-GB" sz="3200" dirty="0"/>
              <a:t>that is used to add, change, delete, and retrieve the data in the database.</a:t>
            </a:r>
          </a:p>
        </p:txBody>
      </p:sp>
    </p:spTree>
    <p:extLst>
      <p:ext uri="{BB962C8B-B14F-4D97-AF65-F5344CB8AC3E}">
        <p14:creationId xmlns:p14="http://schemas.microsoft.com/office/powerpoint/2010/main" val="232097755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08915"/>
          </a:xfrm>
          <a:prstGeom prst="rect">
            <a:avLst/>
          </a:prstGeom>
        </p:spPr>
        <p:txBody>
          <a:bodyPr>
            <a:noAutofit/>
          </a:bodyPr>
          <a:lstStyle>
            <a:lvl1pPr>
              <a:defRPr b="1"/>
            </a:lvl1pPr>
          </a:lstStyle>
          <a:p>
            <a:r>
              <a:rPr lang="en-GB" sz="3200" dirty="0"/>
              <a:t>Structured Query Language (SQL) &amp; DBMS</a:t>
            </a:r>
            <a:endParaRPr lang="en-GB" sz="32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rmAutofit/>
          </a:bodyPr>
          <a:lstStyle/>
          <a:p>
            <a:pPr algn="just"/>
            <a:r>
              <a:rPr lang="en-GB" sz="3200" dirty="0"/>
              <a:t>This language contains commands that permit end users and programming specialists to extract data from the database to satisfy information requests and develop applications. </a:t>
            </a:r>
          </a:p>
          <a:p>
            <a:pPr algn="just"/>
            <a:endParaRPr lang="en-GB" sz="3200" dirty="0"/>
          </a:p>
          <a:p>
            <a:pPr algn="just"/>
            <a:r>
              <a:rPr lang="en-GB" sz="3200" dirty="0"/>
              <a:t>The most prominent data manipulation language today is </a:t>
            </a:r>
            <a:r>
              <a:rPr lang="en-GB" sz="3200" b="1" dirty="0"/>
              <a:t>Structured Query Language</a:t>
            </a:r>
            <a:r>
              <a:rPr lang="en-GB" sz="3200" dirty="0"/>
              <a:t>, or </a:t>
            </a:r>
            <a:r>
              <a:rPr lang="en-GB" sz="3200" b="1" dirty="0"/>
              <a:t>SQL</a:t>
            </a:r>
            <a:r>
              <a:rPr lang="en-GB" sz="3200" dirty="0"/>
              <a:t>. </a:t>
            </a:r>
            <a:endParaRPr sz="3200" b="1" dirty="0">
              <a:solidFill>
                <a:srgbClr val="FF0000"/>
              </a:solidFill>
            </a:endParaRPr>
          </a:p>
        </p:txBody>
      </p:sp>
    </p:spTree>
    <p:extLst>
      <p:ext uri="{BB962C8B-B14F-4D97-AF65-F5344CB8AC3E}">
        <p14:creationId xmlns:p14="http://schemas.microsoft.com/office/powerpoint/2010/main" val="57295319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08915"/>
          </a:xfrm>
          <a:prstGeom prst="rect">
            <a:avLst/>
          </a:prstGeom>
        </p:spPr>
        <p:txBody>
          <a:bodyPr>
            <a:noAutofit/>
          </a:bodyPr>
          <a:lstStyle>
            <a:lvl1pPr>
              <a:defRPr b="1"/>
            </a:lvl1pPr>
          </a:lstStyle>
          <a:p>
            <a:r>
              <a:rPr lang="en-GB" sz="3200" dirty="0"/>
              <a:t>Structured Query Language (SQL) &amp; DBMS</a:t>
            </a:r>
            <a:endParaRPr lang="en-GB" sz="32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rmAutofit/>
          </a:bodyPr>
          <a:lstStyle/>
          <a:p>
            <a:pPr algn="just"/>
            <a:endParaRPr sz="3200" b="1" dirty="0">
              <a:solidFill>
                <a:srgbClr val="FF0000"/>
              </a:solidFill>
            </a:endParaRPr>
          </a:p>
        </p:txBody>
      </p:sp>
      <p:pic>
        <p:nvPicPr>
          <p:cNvPr id="2" name="Picture 1" descr="A screenshot of a computer&#10;&#10;Description automatically generated">
            <a:extLst>
              <a:ext uri="{FF2B5EF4-FFF2-40B4-BE49-F238E27FC236}">
                <a16:creationId xmlns:a16="http://schemas.microsoft.com/office/drawing/2014/main" id="{615959A3-BCD3-5EB7-7280-9FDE9F53B5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016" y="914400"/>
            <a:ext cx="8011275" cy="4274049"/>
          </a:xfrm>
          <a:prstGeom prst="rect">
            <a:avLst/>
          </a:prstGeom>
        </p:spPr>
      </p:pic>
    </p:spTree>
    <p:extLst>
      <p:ext uri="{BB962C8B-B14F-4D97-AF65-F5344CB8AC3E}">
        <p14:creationId xmlns:p14="http://schemas.microsoft.com/office/powerpoint/2010/main" val="71862535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08915"/>
          </a:xfrm>
          <a:prstGeom prst="rect">
            <a:avLst/>
          </a:prstGeom>
        </p:spPr>
        <p:txBody>
          <a:bodyPr>
            <a:noAutofit/>
          </a:bodyPr>
          <a:lstStyle>
            <a:lvl1pPr>
              <a:defRPr b="1"/>
            </a:lvl1pPr>
          </a:lstStyle>
          <a:p>
            <a:r>
              <a:rPr lang="en-GB" sz="3200" dirty="0"/>
              <a:t>Structured Query Language (SQL) &amp; DBMS</a:t>
            </a:r>
            <a:endParaRPr lang="en-GB" sz="32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Autofit/>
          </a:bodyPr>
          <a:lstStyle/>
          <a:p>
            <a:pPr algn="just"/>
            <a:endParaRPr lang="en-GB" sz="3200" dirty="0"/>
          </a:p>
          <a:p>
            <a:pPr algn="just"/>
            <a:r>
              <a:rPr lang="en-GB" sz="3200" dirty="0"/>
              <a:t>The above figure (i.e. figure 6-7) is an example of typical SQL.</a:t>
            </a:r>
          </a:p>
          <a:p>
            <a:pPr algn="just"/>
            <a:endParaRPr lang="en-GB" sz="3200" dirty="0"/>
          </a:p>
          <a:p>
            <a:pPr algn="just"/>
            <a:endParaRPr lang="en-GB" sz="3200" dirty="0"/>
          </a:p>
          <a:p>
            <a:pPr algn="just"/>
            <a:r>
              <a:rPr lang="en-GB" sz="3200" dirty="0"/>
              <a:t>It illustrates the SQL query that would produce the new resultant table as displayed in the next slide (i.e., Figure 6-5). </a:t>
            </a:r>
          </a:p>
          <a:p>
            <a:pPr algn="just"/>
            <a:endParaRPr lang="en-GB" dirty="0"/>
          </a:p>
        </p:txBody>
      </p:sp>
    </p:spTree>
    <p:extLst>
      <p:ext uri="{BB962C8B-B14F-4D97-AF65-F5344CB8AC3E}">
        <p14:creationId xmlns:p14="http://schemas.microsoft.com/office/powerpoint/2010/main" val="343141251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08915"/>
          </a:xfrm>
          <a:prstGeom prst="rect">
            <a:avLst/>
          </a:prstGeom>
        </p:spPr>
        <p:txBody>
          <a:bodyPr>
            <a:noAutofit/>
          </a:bodyPr>
          <a:lstStyle>
            <a:lvl1pPr>
              <a:defRPr b="1"/>
            </a:lvl1pPr>
          </a:lstStyle>
          <a:p>
            <a:r>
              <a:rPr lang="en-GB" sz="3200" dirty="0"/>
              <a:t>Structured Query Language (SQL) &amp; DBMS</a:t>
            </a:r>
            <a:endParaRPr lang="en-GB" sz="32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Autofit/>
          </a:bodyPr>
          <a:lstStyle/>
          <a:p>
            <a:pPr algn="just"/>
            <a:endParaRPr lang="en-GB" dirty="0"/>
          </a:p>
        </p:txBody>
      </p:sp>
      <p:pic>
        <p:nvPicPr>
          <p:cNvPr id="2" name="Picture 1">
            <a:extLst>
              <a:ext uri="{FF2B5EF4-FFF2-40B4-BE49-F238E27FC236}">
                <a16:creationId xmlns:a16="http://schemas.microsoft.com/office/drawing/2014/main" id="{14C4E36D-D0FC-DE87-C68B-4258769D92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512" y="811659"/>
            <a:ext cx="8320521" cy="4530904"/>
          </a:xfrm>
          <a:prstGeom prst="rect">
            <a:avLst/>
          </a:prstGeom>
        </p:spPr>
      </p:pic>
    </p:spTree>
    <p:extLst>
      <p:ext uri="{BB962C8B-B14F-4D97-AF65-F5344CB8AC3E}">
        <p14:creationId xmlns:p14="http://schemas.microsoft.com/office/powerpoint/2010/main" val="63485540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08915"/>
          </a:xfrm>
          <a:prstGeom prst="rect">
            <a:avLst/>
          </a:prstGeom>
        </p:spPr>
        <p:txBody>
          <a:bodyPr>
            <a:noAutofit/>
          </a:bodyPr>
          <a:lstStyle>
            <a:lvl1pPr>
              <a:defRPr b="1"/>
            </a:lvl1pPr>
          </a:lstStyle>
          <a:p>
            <a:r>
              <a:rPr lang="en-GB" sz="3200" dirty="0"/>
              <a:t>Structured Query Language (SQL) &amp; DBMS</a:t>
            </a:r>
            <a:endParaRPr lang="en-GB" sz="32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Autofit/>
          </a:bodyPr>
          <a:lstStyle/>
          <a:p>
            <a:pPr algn="just"/>
            <a:r>
              <a:rPr lang="en-GB" sz="2800" dirty="0"/>
              <a:t>Users of DBMS for large and midrange computers, such as DB2, Oracle, or SQL Server, would employ SQL to retrieve information they needed from the database. </a:t>
            </a:r>
          </a:p>
          <a:p>
            <a:pPr algn="just"/>
            <a:endParaRPr lang="en-GB" sz="2800" dirty="0"/>
          </a:p>
          <a:p>
            <a:pPr algn="just"/>
            <a:endParaRPr lang="en-GB" sz="2800" dirty="0"/>
          </a:p>
          <a:p>
            <a:pPr algn="just"/>
            <a:r>
              <a:rPr lang="en-GB" sz="2800" dirty="0"/>
              <a:t>Microsoft Access also uses SQL, but it provides its own set of user-friendly tools for querying databases and for organizing data from databases into more polished reports.</a:t>
            </a:r>
            <a:endParaRPr sz="2800" b="1" dirty="0">
              <a:solidFill>
                <a:srgbClr val="FF0000"/>
              </a:solidFill>
            </a:endParaRPr>
          </a:p>
        </p:txBody>
      </p:sp>
    </p:spTree>
    <p:extLst>
      <p:ext uri="{BB962C8B-B14F-4D97-AF65-F5344CB8AC3E}">
        <p14:creationId xmlns:p14="http://schemas.microsoft.com/office/powerpoint/2010/main" val="50157495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08915"/>
          </a:xfrm>
          <a:prstGeom prst="rect">
            <a:avLst/>
          </a:prstGeom>
        </p:spPr>
        <p:txBody>
          <a:bodyPr>
            <a:noAutofit/>
          </a:bodyPr>
          <a:lstStyle>
            <a:lvl1pPr>
              <a:defRPr b="1"/>
            </a:lvl1pPr>
          </a:lstStyle>
          <a:p>
            <a:r>
              <a:rPr lang="en-GB" sz="3200" dirty="0"/>
              <a:t>Structured Query Language (SQL) &amp; DBMS</a:t>
            </a:r>
            <a:endParaRPr lang="en-GB" sz="32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Autofit/>
          </a:bodyPr>
          <a:lstStyle/>
          <a:p>
            <a:pPr algn="just"/>
            <a:r>
              <a:rPr lang="en-GB" sz="2800" dirty="0"/>
              <a:t>In Microsoft Access, you will find features that enable users to create queries by identifying the tables and fields they want and the results, and then selecting the rows from the database that meet particular criteria. </a:t>
            </a:r>
          </a:p>
          <a:p>
            <a:pPr algn="just"/>
            <a:endParaRPr lang="en-GB" sz="2800" dirty="0"/>
          </a:p>
          <a:p>
            <a:pPr algn="just"/>
            <a:r>
              <a:rPr lang="en-GB" sz="2800" dirty="0"/>
              <a:t>These actions in turn are translated into SQL commands. This is illustrated in the next slide (i.e., figure 6-8).</a:t>
            </a:r>
          </a:p>
          <a:p>
            <a:pPr algn="just"/>
            <a:endParaRPr lang="en-GB" sz="2800" dirty="0"/>
          </a:p>
        </p:txBody>
      </p:sp>
    </p:spTree>
    <p:extLst>
      <p:ext uri="{BB962C8B-B14F-4D97-AF65-F5344CB8AC3E}">
        <p14:creationId xmlns:p14="http://schemas.microsoft.com/office/powerpoint/2010/main" val="3220789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08915"/>
          </a:xfrm>
          <a:prstGeom prst="rect">
            <a:avLst/>
          </a:prstGeom>
        </p:spPr>
        <p:txBody>
          <a:bodyPr>
            <a:noAutofit/>
          </a:bodyPr>
          <a:lstStyle>
            <a:lvl1pPr>
              <a:defRPr b="1"/>
            </a:lvl1pPr>
          </a:lstStyle>
          <a:p>
            <a:r>
              <a:rPr lang="en-GB" sz="3200" dirty="0"/>
              <a:t>Structured Query Language (SQL) &amp; DBMS</a:t>
            </a:r>
            <a:endParaRPr lang="en-GB" sz="32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Autofit/>
          </a:bodyPr>
          <a:lstStyle/>
          <a:p>
            <a:endParaRPr lang="en-GB" sz="2800" dirty="0"/>
          </a:p>
          <a:p>
            <a:pPr algn="just"/>
            <a:endParaRPr lang="en-GB" sz="2800" dirty="0"/>
          </a:p>
        </p:txBody>
      </p:sp>
      <p:pic>
        <p:nvPicPr>
          <p:cNvPr id="2" name="Picture 1">
            <a:extLst>
              <a:ext uri="{FF2B5EF4-FFF2-40B4-BE49-F238E27FC236}">
                <a16:creationId xmlns:a16="http://schemas.microsoft.com/office/drawing/2014/main" id="{30E8A6EB-ED0F-8C47-349C-7739311334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35" y="893852"/>
            <a:ext cx="8537825" cy="4430623"/>
          </a:xfrm>
          <a:prstGeom prst="rect">
            <a:avLst/>
          </a:prstGeom>
        </p:spPr>
      </p:pic>
    </p:spTree>
    <p:extLst>
      <p:ext uri="{BB962C8B-B14F-4D97-AF65-F5344CB8AC3E}">
        <p14:creationId xmlns:p14="http://schemas.microsoft.com/office/powerpoint/2010/main" val="16436836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08915"/>
          </a:xfrm>
          <a:prstGeom prst="rect">
            <a:avLst/>
          </a:prstGeom>
        </p:spPr>
        <p:txBody>
          <a:bodyPr>
            <a:noAutofit/>
          </a:bodyPr>
          <a:lstStyle>
            <a:lvl1pPr>
              <a:defRPr b="1"/>
            </a:lvl1pPr>
          </a:lstStyle>
          <a:p>
            <a:r>
              <a:rPr lang="en-GB" sz="3200" dirty="0"/>
              <a:t>Structured Query Language (SQL) &amp; DBMS</a:t>
            </a:r>
            <a:endParaRPr lang="en-GB" sz="32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Autofit/>
          </a:bodyPr>
          <a:lstStyle/>
          <a:p>
            <a:pPr algn="just"/>
            <a:r>
              <a:rPr lang="en-GB" sz="2800" dirty="0"/>
              <a:t>The above slide (figure 6-8) illustrates how the same query as the SQL query to select parts and suppliers would be constructed using the Microsoft query-building tools.</a:t>
            </a:r>
          </a:p>
          <a:p>
            <a:pPr algn="just"/>
            <a:endParaRPr lang="en-GB" sz="2800" dirty="0"/>
          </a:p>
          <a:p>
            <a:pPr algn="just"/>
            <a:r>
              <a:rPr lang="en-GB" sz="2800" dirty="0"/>
              <a:t>Microsoft Access and other DBMS include capabilities for report generation so that the data of interest can be displayed in a more structured and polished format than would be possible just by querying. </a:t>
            </a:r>
          </a:p>
        </p:txBody>
      </p:sp>
    </p:spTree>
    <p:extLst>
      <p:ext uri="{BB962C8B-B14F-4D97-AF65-F5344CB8AC3E}">
        <p14:creationId xmlns:p14="http://schemas.microsoft.com/office/powerpoint/2010/main" val="389289685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What are recent / current business problems?"/>
          <p:cNvSpPr txBox="1">
            <a:spLocks noGrp="1"/>
          </p:cNvSpPr>
          <p:nvPr>
            <p:ph type="title"/>
          </p:nvPr>
        </p:nvSpPr>
        <p:spPr>
          <a:xfrm>
            <a:off x="184935" y="102743"/>
            <a:ext cx="8774129" cy="708915"/>
          </a:xfrm>
          <a:prstGeom prst="rect">
            <a:avLst/>
          </a:prstGeom>
        </p:spPr>
        <p:txBody>
          <a:bodyPr>
            <a:noAutofit/>
          </a:bodyPr>
          <a:lstStyle>
            <a:lvl1pPr>
              <a:defRPr b="1"/>
            </a:lvl1pPr>
          </a:lstStyle>
          <a:p>
            <a:r>
              <a:rPr lang="en-GB" sz="3200" dirty="0"/>
              <a:t>Structured Query Language (SQL) &amp; DBMS</a:t>
            </a:r>
            <a:endParaRPr lang="en-GB" sz="3200" b="1" dirty="0">
              <a:solidFill>
                <a:srgbClr val="FF0000"/>
              </a:solidFill>
              <a:effectLst/>
              <a:ea typeface="Calibri" panose="020F0502020204030204" pitchFamily="34" charset="0"/>
              <a:cs typeface="Times New Roman" panose="02020603050405020304" pitchFamily="18" charset="0"/>
            </a:endParaRPr>
          </a:p>
        </p:txBody>
      </p:sp>
      <p:sp>
        <p:nvSpPr>
          <p:cNvPr id="200" name="Double-click to edit"/>
          <p:cNvSpPr txBox="1">
            <a:spLocks noGrp="1"/>
          </p:cNvSpPr>
          <p:nvPr>
            <p:ph type="body" idx="1"/>
          </p:nvPr>
        </p:nvSpPr>
        <p:spPr>
          <a:xfrm>
            <a:off x="184935" y="811658"/>
            <a:ext cx="8691937" cy="4798032"/>
          </a:xfrm>
          <a:prstGeom prst="rect">
            <a:avLst/>
          </a:prstGeom>
        </p:spPr>
        <p:txBody>
          <a:bodyPr>
            <a:noAutofit/>
          </a:bodyPr>
          <a:lstStyle/>
          <a:p>
            <a:pPr algn="just"/>
            <a:r>
              <a:rPr lang="en-GB" sz="2800" dirty="0"/>
              <a:t>Crystal Reports is a popular report generator for large corporate DBMS, although it can also be used with Access.</a:t>
            </a:r>
          </a:p>
          <a:p>
            <a:pPr algn="just"/>
            <a:endParaRPr lang="en-GB" sz="2800" dirty="0"/>
          </a:p>
          <a:p>
            <a:pPr algn="just"/>
            <a:r>
              <a:rPr lang="en-GB" sz="2800" dirty="0"/>
              <a:t> Access also has capabilities for developing desktop system applications.</a:t>
            </a:r>
          </a:p>
          <a:p>
            <a:pPr algn="just"/>
            <a:endParaRPr lang="en-GB" sz="2800" dirty="0"/>
          </a:p>
          <a:p>
            <a:pPr algn="just"/>
            <a:r>
              <a:rPr lang="en-GB" sz="2800" dirty="0"/>
              <a:t>These include tools for creating data entry screens, reports, and developing the logic for processing transactions.</a:t>
            </a:r>
          </a:p>
          <a:p>
            <a:pPr algn="just"/>
            <a:endParaRPr lang="en-GB" sz="2800" dirty="0"/>
          </a:p>
        </p:txBody>
      </p:sp>
    </p:spTree>
    <p:extLst>
      <p:ext uri="{BB962C8B-B14F-4D97-AF65-F5344CB8AC3E}">
        <p14:creationId xmlns:p14="http://schemas.microsoft.com/office/powerpoint/2010/main" val="350690865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9"/>
                                        </p:tgtEl>
                                        <p:attrNameLst>
                                          <p:attrName>style.visibility</p:attrName>
                                        </p:attrNameLst>
                                      </p:cBhvr>
                                      <p:to>
                                        <p:strVal val="visible"/>
                                      </p:to>
                                    </p:set>
                                    <p:animEffect transition="in" filter="barn(inVertical)">
                                      <p:cBhvr>
                                        <p:cTn id="7" dur="500"/>
                                        <p:tgtEl>
                                          <p:spTgt spid="19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00">
                                            <p:bg/>
                                          </p:spTgt>
                                        </p:tgtEl>
                                        <p:attrNameLst>
                                          <p:attrName>style.visibility</p:attrName>
                                        </p:attrNameLst>
                                      </p:cBhvr>
                                      <p:to>
                                        <p:strVal val="visible"/>
                                      </p:to>
                                    </p:set>
                                    <p:animEffect transition="in" filter="fade">
                                      <p:cBhvr>
                                        <p:cTn id="12" dur="1000"/>
                                        <p:tgtEl>
                                          <p:spTgt spid="200">
                                            <p:bg/>
                                          </p:spTgt>
                                        </p:tgtEl>
                                      </p:cBhvr>
                                    </p:animEffect>
                                    <p:anim calcmode="lin" valueType="num">
                                      <p:cBhvr>
                                        <p:cTn id="13" dur="1000" fill="hold"/>
                                        <p:tgtEl>
                                          <p:spTgt spid="200">
                                            <p:bg/>
                                          </p:spTgt>
                                        </p:tgtEl>
                                        <p:attrNameLst>
                                          <p:attrName>ppt_x</p:attrName>
                                        </p:attrNameLst>
                                      </p:cBhvr>
                                      <p:tavLst>
                                        <p:tav tm="0">
                                          <p:val>
                                            <p:strVal val="#ppt_x"/>
                                          </p:val>
                                        </p:tav>
                                        <p:tav tm="100000">
                                          <p:val>
                                            <p:strVal val="#ppt_x"/>
                                          </p:val>
                                        </p:tav>
                                      </p:tavLst>
                                    </p:anim>
                                    <p:anim calcmode="lin" valueType="num">
                                      <p:cBhvr>
                                        <p:cTn id="14" dur="1000" fill="hold"/>
                                        <p:tgtEl>
                                          <p:spTgt spid="200">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 grpId="0" animBg="1"/>
      <p:bldP spid="200" grpId="0" build="p"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308225" y="143838"/>
            <a:ext cx="8650839" cy="1109609"/>
          </a:xfrm>
          <a:prstGeom prst="rect">
            <a:avLst/>
          </a:prstGeom>
        </p:spPr>
        <p:txBody>
          <a:bodyPr>
            <a:normAutofit/>
          </a:bodyPr>
          <a:lstStyle>
            <a:lvl1pPr>
              <a:defRPr b="1"/>
            </a:lvl1pPr>
          </a:lstStyle>
          <a:p>
            <a:r>
              <a:rPr lang="en-GB" dirty="0"/>
              <a:t>Session 3</a:t>
            </a:r>
            <a:endParaRPr dirty="0"/>
          </a:p>
        </p:txBody>
      </p:sp>
      <p:sp>
        <p:nvSpPr>
          <p:cNvPr id="278" name="Got to know each other…"/>
          <p:cNvSpPr txBox="1">
            <a:spLocks noGrp="1"/>
          </p:cNvSpPr>
          <p:nvPr>
            <p:ph type="body" idx="1"/>
          </p:nvPr>
        </p:nvSpPr>
        <p:spPr>
          <a:xfrm>
            <a:off x="174661" y="1181527"/>
            <a:ext cx="8784403" cy="4500081"/>
          </a:xfrm>
          <a:prstGeom prst="rect">
            <a:avLst/>
          </a:prstGeom>
        </p:spPr>
        <p:txBody>
          <a:bodyPr>
            <a:normAutofit/>
          </a:bodyPr>
          <a:lstStyle/>
          <a:p>
            <a:pPr marL="0" indent="0" algn="ctr">
              <a:lnSpc>
                <a:spcPct val="107000"/>
              </a:lnSpc>
              <a:spcAft>
                <a:spcPts val="800"/>
              </a:spcAft>
              <a:buNone/>
            </a:pPr>
            <a:endParaRPr lang="en-GB" sz="3200" dirty="0"/>
          </a:p>
          <a:p>
            <a:pPr marL="0" indent="0" algn="ctr">
              <a:lnSpc>
                <a:spcPct val="107000"/>
              </a:lnSpc>
              <a:spcAft>
                <a:spcPts val="800"/>
              </a:spcAft>
              <a:buNone/>
            </a:pPr>
            <a:endParaRPr lang="en-GB" sz="3200" dirty="0"/>
          </a:p>
          <a:p>
            <a:pPr marL="0" indent="0" algn="ctr">
              <a:lnSpc>
                <a:spcPct val="107000"/>
              </a:lnSpc>
              <a:spcAft>
                <a:spcPts val="800"/>
              </a:spcAft>
              <a:buNone/>
            </a:pPr>
            <a:r>
              <a:rPr lang="en-GB" sz="4600" b="1" dirty="0">
                <a:solidFill>
                  <a:srgbClr val="FF0000"/>
                </a:solidFill>
              </a:rPr>
              <a:t>Discussion on the Assessment 1</a:t>
            </a:r>
            <a:r>
              <a:rPr lang="en-US" sz="4600" b="1" dirty="0">
                <a:solidFill>
                  <a:srgbClr val="FF0000"/>
                </a:solidFill>
              </a:rPr>
              <a:t> </a:t>
            </a: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2661208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2" end="2"/>
                                            </p:txEl>
                                          </p:spTgt>
                                        </p:tgtEl>
                                        <p:attrNameLst>
                                          <p:attrName>style.visibility</p:attrName>
                                        </p:attrNameLst>
                                      </p:cBhvr>
                                      <p:to>
                                        <p:strVal val="visible"/>
                                      </p:to>
                                    </p:set>
                                    <p:animEffect transition="in" filter="fade">
                                      <p:cBhvr>
                                        <p:cTn id="19" dur="1000"/>
                                        <p:tgtEl>
                                          <p:spTgt spid="278">
                                            <p:txEl>
                                              <p:pRg st="2" end="2"/>
                                            </p:txEl>
                                          </p:spTgt>
                                        </p:tgtEl>
                                      </p:cBhvr>
                                    </p:animEffect>
                                    <p:anim calcmode="lin" valueType="num">
                                      <p:cBhvr>
                                        <p:cTn id="20"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r>
              <a:rPr lang="en-GB" dirty="0"/>
              <a:t>Discussion on the Assessment 1</a:t>
            </a:r>
            <a:endParaRPr dirty="0"/>
          </a:p>
        </p:txBody>
      </p:sp>
      <p:sp>
        <p:nvSpPr>
          <p:cNvPr id="278" name="Got to know each other…"/>
          <p:cNvSpPr txBox="1">
            <a:spLocks noGrp="1"/>
          </p:cNvSpPr>
          <p:nvPr>
            <p:ph type="body" idx="1"/>
          </p:nvPr>
        </p:nvSpPr>
        <p:spPr>
          <a:xfrm>
            <a:off x="174661" y="863029"/>
            <a:ext cx="8784403" cy="4818580"/>
          </a:xfrm>
          <a:prstGeom prst="rect">
            <a:avLst/>
          </a:prstGeom>
        </p:spPr>
        <p:txBody>
          <a:bodyPr>
            <a:normAutofit fontScale="92500"/>
          </a:bodyPr>
          <a:lstStyle/>
          <a:p>
            <a:pPr marL="0" indent="0" algn="ctr">
              <a:lnSpc>
                <a:spcPct val="107000"/>
              </a:lnSpc>
              <a:spcAft>
                <a:spcPts val="800"/>
              </a:spcAft>
              <a:buNone/>
            </a:pPr>
            <a:r>
              <a:rPr lang="en-US" sz="3200" b="1" dirty="0"/>
              <a:t>The first assessment is Group Presentation explaining the features of different information systems, comparison/evaluation of different information systems, etc., (50% weightings).</a:t>
            </a:r>
          </a:p>
          <a:p>
            <a:pPr marL="0" indent="0" algn="ctr">
              <a:lnSpc>
                <a:spcPct val="107000"/>
              </a:lnSpc>
              <a:spcAft>
                <a:spcPts val="800"/>
              </a:spcAft>
              <a:buNone/>
            </a:pPr>
            <a:r>
              <a:rPr lang="en-US" sz="3200" b="1" dirty="0">
                <a:solidFill>
                  <a:srgbClr val="FF0000"/>
                </a:solidFill>
              </a:rPr>
              <a:t>     Group presentation </a:t>
            </a:r>
          </a:p>
          <a:p>
            <a:pPr marL="0" indent="0" algn="ctr">
              <a:lnSpc>
                <a:spcPct val="107000"/>
              </a:lnSpc>
              <a:spcAft>
                <a:spcPts val="800"/>
              </a:spcAft>
              <a:buNone/>
            </a:pPr>
            <a:r>
              <a:rPr lang="en-US" sz="3200" b="1" dirty="0">
                <a:solidFill>
                  <a:srgbClr val="FF0000"/>
                </a:solidFill>
              </a:rPr>
              <a:t>Weekday – 14</a:t>
            </a:r>
            <a:r>
              <a:rPr lang="en-US" sz="3200" b="1" baseline="30000" dirty="0">
                <a:solidFill>
                  <a:srgbClr val="FF0000"/>
                </a:solidFill>
              </a:rPr>
              <a:t>th</a:t>
            </a:r>
            <a:r>
              <a:rPr lang="en-US" sz="3200" b="1" dirty="0">
                <a:solidFill>
                  <a:srgbClr val="FF0000"/>
                </a:solidFill>
              </a:rPr>
              <a:t>  November 2024 @ 9am. </a:t>
            </a:r>
          </a:p>
          <a:p>
            <a:pPr marL="0" indent="0" algn="ctr">
              <a:lnSpc>
                <a:spcPct val="107000"/>
              </a:lnSpc>
              <a:spcAft>
                <a:spcPts val="800"/>
              </a:spcAft>
              <a:buNone/>
            </a:pPr>
            <a:r>
              <a:rPr lang="en-US" sz="3200" b="1" dirty="0">
                <a:solidFill>
                  <a:srgbClr val="FF0000"/>
                </a:solidFill>
              </a:rPr>
              <a:t>Weekend – 16</a:t>
            </a:r>
            <a:r>
              <a:rPr lang="en-US" sz="3200" b="1" baseline="30000" dirty="0">
                <a:solidFill>
                  <a:srgbClr val="FF0000"/>
                </a:solidFill>
              </a:rPr>
              <a:t>th</a:t>
            </a:r>
            <a:r>
              <a:rPr lang="en-US" sz="3200" b="1" dirty="0">
                <a:solidFill>
                  <a:srgbClr val="FF0000"/>
                </a:solidFill>
              </a:rPr>
              <a:t> &amp; </a:t>
            </a:r>
            <a:r>
              <a:rPr lang="en-US" sz="3200" b="1">
                <a:solidFill>
                  <a:srgbClr val="FF0000"/>
                </a:solidFill>
              </a:rPr>
              <a:t>23</a:t>
            </a:r>
            <a:r>
              <a:rPr lang="en-US" sz="3200" b="1" baseline="30000">
                <a:solidFill>
                  <a:srgbClr val="FF0000"/>
                </a:solidFill>
              </a:rPr>
              <a:t>rd</a:t>
            </a:r>
            <a:r>
              <a:rPr lang="en-US" sz="3200" b="1">
                <a:solidFill>
                  <a:srgbClr val="FF0000"/>
                </a:solidFill>
              </a:rPr>
              <a:t> November </a:t>
            </a:r>
            <a:r>
              <a:rPr lang="en-US" sz="3200" b="1" dirty="0">
                <a:solidFill>
                  <a:srgbClr val="FF0000"/>
                </a:solidFill>
              </a:rPr>
              <a:t>2024 @ 9am. </a:t>
            </a:r>
          </a:p>
          <a:p>
            <a:pPr marL="0" indent="0">
              <a:lnSpc>
                <a:spcPct val="107000"/>
              </a:lnSpc>
              <a:spcAft>
                <a:spcPts val="800"/>
              </a:spcAft>
              <a:buNone/>
            </a:pPr>
            <a:endParaRPr lang="en-US"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9811405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r>
              <a:rPr lang="en-GB" sz="3600" dirty="0"/>
              <a:t>Discussion on the Assessment</a:t>
            </a:r>
            <a:endParaRPr sz="3600" dirty="0"/>
          </a:p>
        </p:txBody>
      </p:sp>
      <p:sp>
        <p:nvSpPr>
          <p:cNvPr id="278" name="Got to know each other…"/>
          <p:cNvSpPr txBox="1">
            <a:spLocks noGrp="1"/>
          </p:cNvSpPr>
          <p:nvPr>
            <p:ph type="body" idx="1"/>
          </p:nvPr>
        </p:nvSpPr>
        <p:spPr>
          <a:xfrm>
            <a:off x="174661" y="1058237"/>
            <a:ext cx="8784403" cy="4623371"/>
          </a:xfrm>
          <a:prstGeom prst="rect">
            <a:avLst/>
          </a:prstGeom>
        </p:spPr>
        <p:txBody>
          <a:bodyPr>
            <a:normAutofit lnSpcReduction="10000"/>
          </a:bodyPr>
          <a:lstStyle/>
          <a:p>
            <a:pPr marL="0" indent="0" algn="ctr">
              <a:lnSpc>
                <a:spcPct val="107000"/>
              </a:lnSpc>
              <a:spcAft>
                <a:spcPts val="800"/>
              </a:spcAft>
              <a:buNone/>
            </a:pPr>
            <a:r>
              <a:rPr lang="en-US" sz="3600" b="1" dirty="0">
                <a:solidFill>
                  <a:srgbClr val="00B0F0"/>
                </a:solidFill>
              </a:rPr>
              <a:t>In your group, select a group leader; he/she needs to write the names of all the group members including their students’ numbers, indication who the leader is, and submit a copy to your lecturer.</a:t>
            </a:r>
          </a:p>
          <a:p>
            <a:pPr marL="0" indent="0" algn="ctr">
              <a:lnSpc>
                <a:spcPct val="107000"/>
              </a:lnSpc>
              <a:spcAft>
                <a:spcPts val="800"/>
              </a:spcAft>
              <a:buNone/>
            </a:pPr>
            <a:r>
              <a:rPr lang="en-US" sz="3600" b="1" dirty="0">
                <a:solidFill>
                  <a:srgbClr val="FF0000"/>
                </a:solidFill>
              </a:rPr>
              <a:t>Note: only the group leader is required the submit the presentation on Moodle</a:t>
            </a:r>
          </a:p>
          <a:p>
            <a:pPr marL="0" indent="0" algn="just">
              <a:lnSpc>
                <a:spcPct val="107000"/>
              </a:lnSpc>
              <a:spcAft>
                <a:spcPts val="800"/>
              </a:spcAft>
              <a:buNone/>
            </a:pPr>
            <a:endParaRPr lang="en-US" sz="3600"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1531394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43838"/>
            <a:ext cx="8229600" cy="719191"/>
          </a:xfrm>
          <a:prstGeom prst="rect">
            <a:avLst/>
          </a:prstGeom>
        </p:spPr>
        <p:txBody>
          <a:bodyPr>
            <a:normAutofit/>
          </a:bodyPr>
          <a:lstStyle>
            <a:lvl1pPr>
              <a:defRPr b="1"/>
            </a:lvl1pPr>
          </a:lstStyle>
          <a:p>
            <a:r>
              <a:rPr lang="en-GB" sz="3600" dirty="0"/>
              <a:t>Discussion on the Assessment</a:t>
            </a:r>
            <a:endParaRPr sz="3600" dirty="0"/>
          </a:p>
        </p:txBody>
      </p:sp>
      <p:sp>
        <p:nvSpPr>
          <p:cNvPr id="278" name="Got to know each other…"/>
          <p:cNvSpPr txBox="1">
            <a:spLocks noGrp="1"/>
          </p:cNvSpPr>
          <p:nvPr>
            <p:ph type="body" idx="1"/>
          </p:nvPr>
        </p:nvSpPr>
        <p:spPr>
          <a:xfrm>
            <a:off x="174661" y="1058237"/>
            <a:ext cx="8784403" cy="4623371"/>
          </a:xfrm>
          <a:prstGeom prst="rect">
            <a:avLst/>
          </a:prstGeom>
        </p:spPr>
        <p:txBody>
          <a:bodyPr>
            <a:normAutofit/>
          </a:bodyPr>
          <a:lstStyle/>
          <a:p>
            <a:pPr marL="0" indent="0" algn="ctr">
              <a:lnSpc>
                <a:spcPct val="107000"/>
              </a:lnSpc>
              <a:spcAft>
                <a:spcPts val="800"/>
              </a:spcAft>
              <a:buNone/>
            </a:pPr>
            <a:endParaRPr lang="en-US" sz="4400" b="1" dirty="0">
              <a:solidFill>
                <a:srgbClr val="FF0000"/>
              </a:solidFill>
            </a:endParaRPr>
          </a:p>
          <a:p>
            <a:pPr marL="0" indent="0" algn="ctr">
              <a:lnSpc>
                <a:spcPct val="107000"/>
              </a:lnSpc>
              <a:spcAft>
                <a:spcPts val="800"/>
              </a:spcAft>
              <a:buNone/>
            </a:pPr>
            <a:r>
              <a:rPr lang="en-US" sz="4400" b="1" dirty="0">
                <a:solidFill>
                  <a:srgbClr val="FF0000"/>
                </a:solidFill>
              </a:rPr>
              <a:t>In your group settings, use the remainder of the session to start working on assessment 1.</a:t>
            </a:r>
          </a:p>
          <a:p>
            <a:pPr marL="0" indent="0" algn="just">
              <a:lnSpc>
                <a:spcPct val="107000"/>
              </a:lnSpc>
              <a:spcAft>
                <a:spcPts val="800"/>
              </a:spcAft>
              <a:buNone/>
            </a:pPr>
            <a:endParaRPr lang="en-US" sz="3600" b="1" dirty="0">
              <a:solidFill>
                <a:srgbClr val="FF0000"/>
              </a:solidFill>
            </a:endParaRPr>
          </a:p>
          <a:p>
            <a:pPr marL="0" indent="0">
              <a:lnSpc>
                <a:spcPct val="107000"/>
              </a:lnSpc>
              <a:spcAft>
                <a:spcPts val="800"/>
              </a:spcAft>
              <a:buNone/>
            </a:pPr>
            <a:endParaRPr lang="en-GB" sz="3200" kern="100" dirty="0">
              <a:solidFill>
                <a:schemeClr val="tx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4082021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1" end="1"/>
                                            </p:txEl>
                                          </p:spTgt>
                                        </p:tgtEl>
                                        <p:attrNameLst>
                                          <p:attrName>style.visibility</p:attrName>
                                        </p:attrNameLst>
                                      </p:cBhvr>
                                      <p:to>
                                        <p:strVal val="visible"/>
                                      </p:to>
                                    </p:set>
                                    <p:animEffect transition="in" filter="fade">
                                      <p:cBhvr>
                                        <p:cTn id="19" dur="1000"/>
                                        <p:tgtEl>
                                          <p:spTgt spid="278">
                                            <p:txEl>
                                              <p:pRg st="1" end="1"/>
                                            </p:txEl>
                                          </p:spTgt>
                                        </p:tgtEl>
                                      </p:cBhvr>
                                    </p:animEffect>
                                    <p:anim calcmode="lin" valueType="num">
                                      <p:cBhvr>
                                        <p:cTn id="20"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 name="Summary"/>
          <p:cNvSpPr txBox="1">
            <a:spLocks noGrp="1"/>
          </p:cNvSpPr>
          <p:nvPr>
            <p:ph type="title"/>
          </p:nvPr>
        </p:nvSpPr>
        <p:spPr>
          <a:xfrm>
            <a:off x="457200" y="154112"/>
            <a:ext cx="8229600" cy="821933"/>
          </a:xfrm>
          <a:prstGeom prst="rect">
            <a:avLst/>
          </a:prstGeom>
        </p:spPr>
        <p:txBody>
          <a:bodyPr/>
          <a:lstStyle>
            <a:lvl1pPr>
              <a:defRPr b="1"/>
            </a:lvl1pPr>
          </a:lstStyle>
          <a:p>
            <a:r>
              <a:rPr dirty="0"/>
              <a:t>Summary</a:t>
            </a:r>
            <a:r>
              <a:rPr lang="en-GB" dirty="0"/>
              <a:t>…Today we have looked at…</a:t>
            </a:r>
            <a:endParaRPr dirty="0"/>
          </a:p>
        </p:txBody>
      </p:sp>
      <p:sp>
        <p:nvSpPr>
          <p:cNvPr id="278" name="Got to know each other…"/>
          <p:cNvSpPr txBox="1">
            <a:spLocks noGrp="1"/>
          </p:cNvSpPr>
          <p:nvPr>
            <p:ph type="body" idx="1"/>
          </p:nvPr>
        </p:nvSpPr>
        <p:spPr>
          <a:xfrm>
            <a:off x="287675" y="976045"/>
            <a:ext cx="8671389" cy="4541189"/>
          </a:xfrm>
          <a:prstGeom prst="rect">
            <a:avLst/>
          </a:prstGeom>
        </p:spPr>
        <p:txBody>
          <a:bodyPr>
            <a:noAutofit/>
          </a:bodyPr>
          <a:lstStyle/>
          <a:p>
            <a:pPr lvl="0"/>
            <a:r>
              <a:rPr lang="en-GB" sz="3600" dirty="0"/>
              <a:t>The distinction between data and information.</a:t>
            </a:r>
          </a:p>
          <a:p>
            <a:pPr lvl="0"/>
            <a:r>
              <a:rPr lang="en-GB" sz="3600" dirty="0"/>
              <a:t>Database design principles and normalization.</a:t>
            </a:r>
          </a:p>
          <a:p>
            <a:r>
              <a:rPr lang="en-GB" sz="3600" dirty="0"/>
              <a:t>Structured Query Language (SQL) for database querying and management</a:t>
            </a:r>
          </a:p>
          <a:p>
            <a:r>
              <a:rPr lang="en-GB" sz="3600" kern="100" dirty="0">
                <a:ea typeface="Calibri" panose="020F0502020204030204" pitchFamily="34" charset="0"/>
                <a:cs typeface="Times New Roman" panose="02020603050405020304" pitchFamily="18" charset="0"/>
              </a:rPr>
              <a:t>Discussion on the assessment.</a:t>
            </a:r>
            <a:endParaRPr lang="en-GB" sz="3600" kern="100" dirty="0">
              <a:solidFill>
                <a:schemeClr val="tx1"/>
              </a:solidFill>
              <a:effectLst/>
              <a:ea typeface="Calibri" panose="020F0502020204030204" pitchFamily="34" charset="0"/>
              <a:cs typeface="Times New Roman" panose="02020603050405020304" pitchFamily="18"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Further information"/>
          <p:cNvSpPr txBox="1">
            <a:spLocks noGrp="1"/>
          </p:cNvSpPr>
          <p:nvPr>
            <p:ph type="title"/>
          </p:nvPr>
        </p:nvSpPr>
        <p:spPr>
          <a:prstGeom prst="rect">
            <a:avLst/>
          </a:prstGeom>
        </p:spPr>
        <p:txBody>
          <a:bodyPr/>
          <a:lstStyle>
            <a:lvl1pPr>
              <a:defRPr b="1"/>
            </a:lvl1pPr>
          </a:lstStyle>
          <a:p>
            <a:r>
              <a:rPr lang="en-GB" dirty="0"/>
              <a:t>References</a:t>
            </a:r>
            <a:endParaRPr dirty="0"/>
          </a:p>
        </p:txBody>
      </p:sp>
      <p:sp>
        <p:nvSpPr>
          <p:cNvPr id="281" name="Reading on the need to identify the ‘right’ business problem: Spradlin, D. (2012). Are you solving the right problem? Harvard Business Review…"/>
          <p:cNvSpPr txBox="1">
            <a:spLocks noGrp="1"/>
          </p:cNvSpPr>
          <p:nvPr>
            <p:ph type="body" idx="1"/>
          </p:nvPr>
        </p:nvSpPr>
        <p:spPr>
          <a:xfrm>
            <a:off x="164387" y="1202076"/>
            <a:ext cx="8804951" cy="4315157"/>
          </a:xfrm>
          <a:prstGeom prst="rect">
            <a:avLst/>
          </a:prstGeom>
        </p:spPr>
        <p:txBody>
          <a:bodyPr>
            <a:normAutofit fontScale="47500" lnSpcReduction="20000"/>
          </a:bodyPr>
          <a:lstStyle/>
          <a:p>
            <a:pPr algn="just"/>
            <a:r>
              <a:rPr lang="en-GB" sz="4000" b="0" i="0" u="none" strike="noStrike" baseline="0" dirty="0">
                <a:solidFill>
                  <a:srgbClr val="000000"/>
                </a:solidFill>
              </a:rPr>
              <a:t>Bourgeois, D., T., Smith, J., L., Wang, S., and </a:t>
            </a:r>
            <a:r>
              <a:rPr lang="en-GB" sz="4000" b="0" i="0" u="none" strike="noStrike" baseline="0" dirty="0" err="1">
                <a:solidFill>
                  <a:srgbClr val="000000"/>
                </a:solidFill>
              </a:rPr>
              <a:t>Mortati</a:t>
            </a:r>
            <a:r>
              <a:rPr lang="en-GB" sz="4000" b="0" i="0" u="none" strike="noStrike" baseline="0" dirty="0">
                <a:solidFill>
                  <a:srgbClr val="000000"/>
                </a:solidFill>
              </a:rPr>
              <a:t>, J., (2019). "Information Systems for Business and Beyond“, Open Textbooks. 1, available @: </a:t>
            </a:r>
            <a:r>
              <a:rPr lang="en-GB" sz="4000" b="0" i="0" u="none" strike="noStrike" baseline="0" dirty="0">
                <a:solidFill>
                  <a:srgbClr val="000000"/>
                </a:solidFill>
                <a:hlinkClick r:id="rId2"/>
              </a:rPr>
              <a:t>https://digitalcommons.biola.edu/open-textbooks/1</a:t>
            </a:r>
            <a:r>
              <a:rPr lang="en-GB" sz="4000" b="0" i="0" u="none" strike="noStrike" baseline="0" dirty="0">
                <a:solidFill>
                  <a:srgbClr val="000000"/>
                </a:solidFill>
              </a:rPr>
              <a:t> , (Accessed on 22/11/2023).</a:t>
            </a:r>
          </a:p>
          <a:p>
            <a:pPr algn="just"/>
            <a:endParaRPr lang="en-GB" sz="4000" dirty="0"/>
          </a:p>
          <a:p>
            <a:pPr algn="just"/>
            <a:r>
              <a:rPr lang="en-GB" sz="4000" dirty="0">
                <a:solidFill>
                  <a:srgbClr val="000000"/>
                </a:solidFill>
                <a:effectLst/>
                <a:ea typeface="Calibri" panose="020F0502020204030204" pitchFamily="34" charset="0"/>
              </a:rPr>
              <a:t>Coughlan, J., Lycett, M., and </a:t>
            </a:r>
            <a:r>
              <a:rPr lang="en-GB" sz="4000" dirty="0" err="1">
                <a:solidFill>
                  <a:srgbClr val="000000"/>
                </a:solidFill>
                <a:effectLst/>
                <a:ea typeface="Calibri" panose="020F0502020204030204" pitchFamily="34" charset="0"/>
              </a:rPr>
              <a:t>Macredie</a:t>
            </a:r>
            <a:r>
              <a:rPr lang="en-GB" sz="4000" dirty="0">
                <a:solidFill>
                  <a:srgbClr val="000000"/>
                </a:solidFill>
                <a:effectLst/>
                <a:ea typeface="Calibri" panose="020F0502020204030204" pitchFamily="34" charset="0"/>
              </a:rPr>
              <a:t>, R., D., (2005).  Understanding the Business–IT Relationship, International Journal of Information Management, Vol. 25, pp.303–319.</a:t>
            </a:r>
            <a:endParaRPr lang="en-GB" sz="4000" b="0" i="0" u="none" strike="noStrike" baseline="0" dirty="0">
              <a:solidFill>
                <a:srgbClr val="000000"/>
              </a:solidFill>
            </a:endParaRPr>
          </a:p>
          <a:p>
            <a:pPr marL="0" indent="0" algn="just">
              <a:buNone/>
            </a:pPr>
            <a:endParaRPr lang="en-GB" sz="4000" b="0" i="0" u="none" strike="noStrike" baseline="0" dirty="0">
              <a:solidFill>
                <a:srgbClr val="000000"/>
              </a:solidFill>
            </a:endParaRPr>
          </a:p>
          <a:p>
            <a:r>
              <a:rPr lang="en-GB" sz="4000" b="0" i="0" u="none" strike="noStrike" baseline="0" dirty="0">
                <a:solidFill>
                  <a:srgbClr val="000000"/>
                </a:solidFill>
              </a:rPr>
              <a:t>Laudon, K.C. and Laudon, J. P. (2012). </a:t>
            </a:r>
            <a:r>
              <a:rPr lang="en-GB" sz="4000" b="0" i="1" u="none" strike="noStrike" baseline="0" dirty="0">
                <a:solidFill>
                  <a:srgbClr val="000000"/>
                </a:solidFill>
              </a:rPr>
              <a:t>Management Information Systems</a:t>
            </a:r>
            <a:r>
              <a:rPr lang="en-GB" sz="4000" b="0" i="0" u="none" strike="noStrike" baseline="0" dirty="0">
                <a:solidFill>
                  <a:srgbClr val="000000"/>
                </a:solidFill>
              </a:rPr>
              <a:t>, twelfth edition. Upper Saddle River, New Jersey: Prentice-Hall. </a:t>
            </a:r>
          </a:p>
          <a:p>
            <a:endParaRPr lang="en-GB" sz="4000" b="0" i="0" u="none" strike="noStrike" baseline="0" dirty="0">
              <a:solidFill>
                <a:srgbClr val="000000"/>
              </a:solidFill>
            </a:endParaRPr>
          </a:p>
          <a:p>
            <a:r>
              <a:rPr lang="en-GB" sz="4000" kern="100" dirty="0">
                <a:effectLst/>
                <a:ea typeface="Calibri" panose="020F0502020204030204" pitchFamily="34" charset="0"/>
                <a:cs typeface="Times New Roman" panose="02020603050405020304" pitchFamily="18" charset="0"/>
              </a:rPr>
              <a:t>Sengupta, S., (2015). Value Additive Activities in ERP Projects: A Consultant’s View, International Journal of Computer Applications, Vol. 121 (19), </a:t>
            </a:r>
          </a:p>
          <a:p>
            <a:endParaRPr lang="en-GB" sz="2000" b="0" i="0" u="none" strike="noStrike" baseline="0" dirty="0">
              <a:solidFill>
                <a:srgbClr val="000000"/>
              </a:solidFill>
            </a:endParaRPr>
          </a:p>
          <a:p>
            <a:pPr marL="0" indent="0" algn="just">
              <a:lnSpc>
                <a:spcPct val="107000"/>
              </a:lnSpc>
              <a:spcAft>
                <a:spcPts val="800"/>
              </a:spcAft>
              <a:buNone/>
            </a:pPr>
            <a:r>
              <a:rPr lang="en-GB" sz="1800" b="1" kern="0" dirty="0">
                <a:effectLst/>
                <a:latin typeface="GillSansMTPro-Bold"/>
                <a:ea typeface="Calibri" panose="020F0502020204030204" pitchFamily="34" charset="0"/>
                <a:cs typeface="GillSansMTPro-Bold"/>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28885" indent="-228885" defTabSz="610361">
              <a:defRPr sz="2136"/>
            </a:pPr>
            <a:endParaRPr i="1"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2" end="2"/>
                                            </p:txEl>
                                          </p:spTgt>
                                        </p:tgtEl>
                                        <p:attrNameLst>
                                          <p:attrName>style.visibility</p:attrName>
                                        </p:attrNameLst>
                                      </p:cBhvr>
                                      <p:to>
                                        <p:strVal val="visible"/>
                                      </p:to>
                                    </p:set>
                                    <p:animEffect transition="in" filter="fade">
                                      <p:cBhvr>
                                        <p:cTn id="26" dur="1000"/>
                                        <p:tgtEl>
                                          <p:spTgt spid="281">
                                            <p:txEl>
                                              <p:pRg st="2" end="2"/>
                                            </p:txEl>
                                          </p:spTgt>
                                        </p:tgtEl>
                                      </p:cBhvr>
                                    </p:animEffect>
                                    <p:anim calcmode="lin" valueType="num">
                                      <p:cBhvr>
                                        <p:cTn id="27"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4" end="4"/>
                                            </p:txEl>
                                          </p:spTgt>
                                        </p:tgtEl>
                                        <p:attrNameLst>
                                          <p:attrName>style.visibility</p:attrName>
                                        </p:attrNameLst>
                                      </p:cBhvr>
                                      <p:to>
                                        <p:strVal val="visible"/>
                                      </p:to>
                                    </p:set>
                                    <p:animEffect transition="in" filter="fade">
                                      <p:cBhvr>
                                        <p:cTn id="33" dur="1000"/>
                                        <p:tgtEl>
                                          <p:spTgt spid="281">
                                            <p:txEl>
                                              <p:pRg st="4" end="4"/>
                                            </p:txEl>
                                          </p:spTgt>
                                        </p:tgtEl>
                                      </p:cBhvr>
                                    </p:animEffect>
                                    <p:anim calcmode="lin" valueType="num">
                                      <p:cBhvr>
                                        <p:cTn id="34"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6" end="6"/>
                                            </p:txEl>
                                          </p:spTgt>
                                        </p:tgtEl>
                                        <p:attrNameLst>
                                          <p:attrName>style.visibility</p:attrName>
                                        </p:attrNameLst>
                                      </p:cBhvr>
                                      <p:to>
                                        <p:strVal val="visible"/>
                                      </p:to>
                                    </p:set>
                                    <p:animEffect transition="in" filter="fade">
                                      <p:cBhvr>
                                        <p:cTn id="40" dur="1000"/>
                                        <p:tgtEl>
                                          <p:spTgt spid="281">
                                            <p:txEl>
                                              <p:pRg st="6" end="6"/>
                                            </p:txEl>
                                          </p:spTgt>
                                        </p:tgtEl>
                                      </p:cBhvr>
                                    </p:animEffect>
                                    <p:anim calcmode="lin" valueType="num">
                                      <p:cBhvr>
                                        <p:cTn id="41" dur="1000" fill="hold"/>
                                        <p:tgtEl>
                                          <p:spTgt spid="281">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8" end="8"/>
                                            </p:txEl>
                                          </p:spTgt>
                                        </p:tgtEl>
                                        <p:attrNameLst>
                                          <p:attrName>style.visibility</p:attrName>
                                        </p:attrNameLst>
                                      </p:cBhvr>
                                      <p:to>
                                        <p:strVal val="visible"/>
                                      </p:to>
                                    </p:set>
                                    <p:animEffect transition="in" filter="fade">
                                      <p:cBhvr>
                                        <p:cTn id="47" dur="1000"/>
                                        <p:tgtEl>
                                          <p:spTgt spid="281">
                                            <p:txEl>
                                              <p:pRg st="8" end="8"/>
                                            </p:txEl>
                                          </p:spTgt>
                                        </p:tgtEl>
                                      </p:cBhvr>
                                    </p:animEffect>
                                    <p:anim calcmode="lin" valueType="num">
                                      <p:cBhvr>
                                        <p:cTn id="48" dur="1000" fill="hold"/>
                                        <p:tgtEl>
                                          <p:spTgt spid="281">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4461</TotalTime>
  <Words>2506</Words>
  <Application>Microsoft Office PowerPoint</Application>
  <PresentationFormat>On-screen Show (4:3)</PresentationFormat>
  <Paragraphs>329</Paragraphs>
  <Slides>53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Arial</vt:lpstr>
      <vt:lpstr>Calibri</vt:lpstr>
      <vt:lpstr>GillSansMTPro-Bold</vt:lpstr>
      <vt:lpstr>Myriad Pro</vt:lpstr>
      <vt:lpstr>Times New Roman</vt:lpstr>
      <vt:lpstr>Wingdings</vt:lpstr>
      <vt:lpstr>20140311PresentationUWTSDTemplate</vt:lpstr>
      <vt:lpstr>   LCLM 5004  Managing Business Information  Week 3:   Distinction between Data &amp; Information Database Design Principles and Normalization Structured Query Language (SQL) for Database Querying and Management      </vt:lpstr>
      <vt:lpstr>Last Week (i.e., Week 2)</vt:lpstr>
      <vt:lpstr>This Week (i.e., Week 3)</vt:lpstr>
      <vt:lpstr>PowerPoint Presentation</vt:lpstr>
      <vt:lpstr>Data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Exercise</vt:lpstr>
      <vt:lpstr>Next, …..</vt:lpstr>
      <vt:lpstr>Next, …..</vt:lpstr>
      <vt:lpstr>Session 2</vt:lpstr>
      <vt:lpstr>Database Design Principles and Normalization</vt:lpstr>
      <vt:lpstr>Database Design Principles and Normalization</vt:lpstr>
      <vt:lpstr>Database Design Principles and Normalization</vt:lpstr>
      <vt:lpstr>Key Themes in Database Design Principles</vt:lpstr>
      <vt:lpstr>Key Themes in Database Design Principles</vt:lpstr>
      <vt:lpstr>Key Themes in Database Design Principles</vt:lpstr>
      <vt:lpstr>Key Themes in Database Design Principles</vt:lpstr>
      <vt:lpstr>Key Themes in Database Design Principles</vt:lpstr>
      <vt:lpstr>Purpose of Database Design</vt:lpstr>
      <vt:lpstr>Process of Database Design</vt:lpstr>
      <vt:lpstr>Process of Database Design</vt:lpstr>
      <vt:lpstr>Uses of Database Management Systems</vt:lpstr>
      <vt:lpstr>Uses of Database Management Systems</vt:lpstr>
      <vt:lpstr>Uses of Database Management Systems</vt:lpstr>
      <vt:lpstr>Uses of Database Management Systems</vt:lpstr>
      <vt:lpstr>Deliverables and Outcomes</vt:lpstr>
      <vt:lpstr>Relational Database Model</vt:lpstr>
      <vt:lpstr>Example of Relational Database Model</vt:lpstr>
      <vt:lpstr>Normalization</vt:lpstr>
      <vt:lpstr>Example of Unnormalization</vt:lpstr>
      <vt:lpstr>Example of Normalization</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Session 3</vt:lpstr>
      <vt:lpstr>Discussion on the Assessment 1</vt:lpstr>
      <vt:lpstr>Discussion on the Assessment</vt:lpstr>
      <vt:lpstr>Discussion on the Assessment</vt:lpstr>
      <vt:lpstr>Summary…Today we have looked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Ebiteme Botu</cp:lastModifiedBy>
  <cp:revision>268</cp:revision>
  <dcterms:modified xsi:type="dcterms:W3CDTF">2024-10-10T18:26:35Z</dcterms:modified>
</cp:coreProperties>
</file>