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2" r:id="rId3"/>
    <p:sldId id="277" r:id="rId4"/>
    <p:sldId id="280" r:id="rId5"/>
    <p:sldId id="281" r:id="rId6"/>
    <p:sldId id="283" r:id="rId7"/>
    <p:sldId id="284" r:id="rId8"/>
    <p:sldId id="285" r:id="rId9"/>
    <p:sldId id="286" r:id="rId10"/>
    <p:sldId id="287" r:id="rId11"/>
    <p:sldId id="288" r:id="rId12"/>
    <p:sldId id="276" r:id="rId13"/>
    <p:sldId id="311" r:id="rId14"/>
    <p:sldId id="289" r:id="rId15"/>
    <p:sldId id="290" r:id="rId16"/>
    <p:sldId id="291" r:id="rId17"/>
    <p:sldId id="292" r:id="rId18"/>
    <p:sldId id="293" r:id="rId19"/>
    <p:sldId id="294" r:id="rId20"/>
    <p:sldId id="295" r:id="rId21"/>
    <p:sldId id="296" r:id="rId22"/>
    <p:sldId id="297" r:id="rId23"/>
    <p:sldId id="298" r:id="rId24"/>
    <p:sldId id="299" r:id="rId25"/>
    <p:sldId id="300" r:id="rId26"/>
    <p:sldId id="301" r:id="rId27"/>
    <p:sldId id="302" r:id="rId28"/>
    <p:sldId id="303" r:id="rId29"/>
    <p:sldId id="304" r:id="rId30"/>
    <p:sldId id="305" r:id="rId31"/>
    <p:sldId id="306" r:id="rId32"/>
    <p:sldId id="307" r:id="rId33"/>
    <p:sldId id="308" r:id="rId34"/>
    <p:sldId id="309" r:id="rId35"/>
    <p:sldId id="310"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54A112-9B14-417E-AACA-50B6E8629FB0}" type="doc">
      <dgm:prSet loTypeId="urn:microsoft.com/office/officeart/2005/8/layout/pyramid1" loCatId="pyramid" qsTypeId="urn:microsoft.com/office/officeart/2005/8/quickstyle/simple1" qsCatId="simple" csTypeId="urn:microsoft.com/office/officeart/2005/8/colors/accent1_2" csCatId="accent1" phldr="1"/>
      <dgm:spPr/>
    </dgm:pt>
    <dgm:pt modelId="{C3132C82-016E-41A6-BE0A-50407A047D19}">
      <dgm:prSet phldrT="[Text]" custT="1"/>
      <dgm:spPr>
        <a:solidFill>
          <a:srgbClr val="FF0000"/>
        </a:solidFill>
      </dgm:spPr>
      <dgm:t>
        <a:bodyPr anchor="b"/>
        <a:lstStyle/>
        <a:p>
          <a:r>
            <a:rPr lang="en-GB" sz="2000" dirty="0"/>
            <a:t>Critical </a:t>
          </a:r>
        </a:p>
        <a:p>
          <a:r>
            <a:rPr lang="en-GB" sz="2000" dirty="0"/>
            <a:t>Needs</a:t>
          </a:r>
        </a:p>
      </dgm:t>
    </dgm:pt>
    <dgm:pt modelId="{7A22CAA4-D15F-4D7D-8E9C-5BD4DE09E293}" type="parTrans" cxnId="{30D868DB-4AAF-4074-88D2-D2C36E3C8615}">
      <dgm:prSet/>
      <dgm:spPr/>
      <dgm:t>
        <a:bodyPr/>
        <a:lstStyle/>
        <a:p>
          <a:endParaRPr lang="en-GB"/>
        </a:p>
      </dgm:t>
    </dgm:pt>
    <dgm:pt modelId="{6922D3EF-9999-48A8-9DF7-DE877987AB5E}" type="sibTrans" cxnId="{30D868DB-4AAF-4074-88D2-D2C36E3C8615}">
      <dgm:prSet/>
      <dgm:spPr/>
      <dgm:t>
        <a:bodyPr/>
        <a:lstStyle/>
        <a:p>
          <a:endParaRPr lang="en-GB"/>
        </a:p>
      </dgm:t>
    </dgm:pt>
    <dgm:pt modelId="{2629FFCF-CAE5-4FFF-922A-2172762F18FC}">
      <dgm:prSet phldrT="[Text]"/>
      <dgm:spPr>
        <a:solidFill>
          <a:srgbClr val="FFC000"/>
        </a:solidFill>
      </dgm:spPr>
      <dgm:t>
        <a:bodyPr/>
        <a:lstStyle/>
        <a:p>
          <a:r>
            <a:rPr lang="en-GB" dirty="0"/>
            <a:t>Additional Needs</a:t>
          </a:r>
        </a:p>
      </dgm:t>
    </dgm:pt>
    <dgm:pt modelId="{489F10A8-8A5F-4EA4-84C3-506E9293B66B}" type="parTrans" cxnId="{CE40B69F-50A5-44BD-AFB0-BC4E80D4A089}">
      <dgm:prSet/>
      <dgm:spPr/>
      <dgm:t>
        <a:bodyPr/>
        <a:lstStyle/>
        <a:p>
          <a:endParaRPr lang="en-GB"/>
        </a:p>
      </dgm:t>
    </dgm:pt>
    <dgm:pt modelId="{F6ADAB2E-0C5F-42A7-9B33-12EFC9BF8AD0}" type="sibTrans" cxnId="{CE40B69F-50A5-44BD-AFB0-BC4E80D4A089}">
      <dgm:prSet/>
      <dgm:spPr/>
      <dgm:t>
        <a:bodyPr/>
        <a:lstStyle/>
        <a:p>
          <a:endParaRPr lang="en-GB"/>
        </a:p>
      </dgm:t>
    </dgm:pt>
    <dgm:pt modelId="{C171DECB-EEA3-4409-B8B9-3AFABA9D2517}">
      <dgm:prSet phldrT="[Text]"/>
      <dgm:spPr>
        <a:solidFill>
          <a:srgbClr val="00B050"/>
        </a:solidFill>
      </dgm:spPr>
      <dgm:t>
        <a:bodyPr/>
        <a:lstStyle/>
        <a:p>
          <a:r>
            <a:rPr lang="en-GB" dirty="0"/>
            <a:t>Basic / Universal Needs </a:t>
          </a:r>
        </a:p>
        <a:p>
          <a:r>
            <a:rPr lang="en-GB" dirty="0"/>
            <a:t> </a:t>
          </a:r>
        </a:p>
      </dgm:t>
    </dgm:pt>
    <dgm:pt modelId="{6DB42693-A613-4BAB-9478-A74B00288CAB}" type="parTrans" cxnId="{19401A7C-A91C-4097-A468-DB905A1F3D4A}">
      <dgm:prSet/>
      <dgm:spPr/>
      <dgm:t>
        <a:bodyPr/>
        <a:lstStyle/>
        <a:p>
          <a:endParaRPr lang="en-GB"/>
        </a:p>
      </dgm:t>
    </dgm:pt>
    <dgm:pt modelId="{B6DE12D9-7CC2-4A81-8D22-AFCFF7BBBC66}" type="sibTrans" cxnId="{19401A7C-A91C-4097-A468-DB905A1F3D4A}">
      <dgm:prSet/>
      <dgm:spPr/>
      <dgm:t>
        <a:bodyPr/>
        <a:lstStyle/>
        <a:p>
          <a:endParaRPr lang="en-GB"/>
        </a:p>
      </dgm:t>
    </dgm:pt>
    <dgm:pt modelId="{A307F534-7241-494F-BA11-985B7CE24E0B}">
      <dgm:prSet custT="1"/>
      <dgm:spPr>
        <a:solidFill>
          <a:srgbClr val="FF9933"/>
        </a:solidFill>
      </dgm:spPr>
      <dgm:t>
        <a:bodyPr/>
        <a:lstStyle/>
        <a:p>
          <a:r>
            <a:rPr lang="en-GB" sz="2800" dirty="0"/>
            <a:t>Complex Needs</a:t>
          </a:r>
        </a:p>
      </dgm:t>
    </dgm:pt>
    <dgm:pt modelId="{2D2C1B20-DEA5-4BEC-AD55-2E311108CBF0}" type="parTrans" cxnId="{515BE923-EB02-4177-A218-6F5BA42C6434}">
      <dgm:prSet/>
      <dgm:spPr/>
      <dgm:t>
        <a:bodyPr/>
        <a:lstStyle/>
        <a:p>
          <a:endParaRPr lang="en-GB"/>
        </a:p>
      </dgm:t>
    </dgm:pt>
    <dgm:pt modelId="{4CEBF61A-7784-44AB-8574-40C2561079EB}" type="sibTrans" cxnId="{515BE923-EB02-4177-A218-6F5BA42C6434}">
      <dgm:prSet/>
      <dgm:spPr/>
      <dgm:t>
        <a:bodyPr/>
        <a:lstStyle/>
        <a:p>
          <a:endParaRPr lang="en-GB"/>
        </a:p>
      </dgm:t>
    </dgm:pt>
    <dgm:pt modelId="{9FA59088-67A1-4A08-9F0A-266ED9C6AA5F}" type="pres">
      <dgm:prSet presAssocID="{CE54A112-9B14-417E-AACA-50B6E8629FB0}" presName="Name0" presStyleCnt="0">
        <dgm:presLayoutVars>
          <dgm:dir/>
          <dgm:animLvl val="lvl"/>
          <dgm:resizeHandles val="exact"/>
        </dgm:presLayoutVars>
      </dgm:prSet>
      <dgm:spPr/>
    </dgm:pt>
    <dgm:pt modelId="{34098FAA-8F2C-469B-B94E-0304219F7F7D}" type="pres">
      <dgm:prSet presAssocID="{C3132C82-016E-41A6-BE0A-50407A047D19}" presName="Name8" presStyleCnt="0"/>
      <dgm:spPr/>
    </dgm:pt>
    <dgm:pt modelId="{F71430FE-13D9-46B7-8C40-F6F233F30DA1}" type="pres">
      <dgm:prSet presAssocID="{C3132C82-016E-41A6-BE0A-50407A047D19}" presName="level" presStyleLbl="node1" presStyleIdx="0" presStyleCnt="4">
        <dgm:presLayoutVars>
          <dgm:chMax val="1"/>
          <dgm:bulletEnabled val="1"/>
        </dgm:presLayoutVars>
      </dgm:prSet>
      <dgm:spPr/>
    </dgm:pt>
    <dgm:pt modelId="{68BFAF85-F26D-45F2-B228-0FA4F6289823}" type="pres">
      <dgm:prSet presAssocID="{C3132C82-016E-41A6-BE0A-50407A047D19}" presName="levelTx" presStyleLbl="revTx" presStyleIdx="0" presStyleCnt="0">
        <dgm:presLayoutVars>
          <dgm:chMax val="1"/>
          <dgm:bulletEnabled val="1"/>
        </dgm:presLayoutVars>
      </dgm:prSet>
      <dgm:spPr/>
    </dgm:pt>
    <dgm:pt modelId="{F39A33C6-89C3-4F8F-8A92-EDCB70D715B6}" type="pres">
      <dgm:prSet presAssocID="{A307F534-7241-494F-BA11-985B7CE24E0B}" presName="Name8" presStyleCnt="0"/>
      <dgm:spPr/>
    </dgm:pt>
    <dgm:pt modelId="{68E6E13B-BE12-400C-9A0C-0AA1AE303D7A}" type="pres">
      <dgm:prSet presAssocID="{A307F534-7241-494F-BA11-985B7CE24E0B}" presName="level" presStyleLbl="node1" presStyleIdx="1" presStyleCnt="4">
        <dgm:presLayoutVars>
          <dgm:chMax val="1"/>
          <dgm:bulletEnabled val="1"/>
        </dgm:presLayoutVars>
      </dgm:prSet>
      <dgm:spPr/>
    </dgm:pt>
    <dgm:pt modelId="{59B2D971-AC2E-438A-A7D9-B96E661FE754}" type="pres">
      <dgm:prSet presAssocID="{A307F534-7241-494F-BA11-985B7CE24E0B}" presName="levelTx" presStyleLbl="revTx" presStyleIdx="0" presStyleCnt="0">
        <dgm:presLayoutVars>
          <dgm:chMax val="1"/>
          <dgm:bulletEnabled val="1"/>
        </dgm:presLayoutVars>
      </dgm:prSet>
      <dgm:spPr/>
    </dgm:pt>
    <dgm:pt modelId="{B4F3F68A-0018-4C87-8331-C1DBC3781797}" type="pres">
      <dgm:prSet presAssocID="{2629FFCF-CAE5-4FFF-922A-2172762F18FC}" presName="Name8" presStyleCnt="0"/>
      <dgm:spPr/>
    </dgm:pt>
    <dgm:pt modelId="{E44E384B-F87E-4AE4-A12A-F5BDA28B02A2}" type="pres">
      <dgm:prSet presAssocID="{2629FFCF-CAE5-4FFF-922A-2172762F18FC}" presName="level" presStyleLbl="node1" presStyleIdx="2" presStyleCnt="4">
        <dgm:presLayoutVars>
          <dgm:chMax val="1"/>
          <dgm:bulletEnabled val="1"/>
        </dgm:presLayoutVars>
      </dgm:prSet>
      <dgm:spPr/>
    </dgm:pt>
    <dgm:pt modelId="{6B580BA0-AB15-42DE-974C-99E401E21D69}" type="pres">
      <dgm:prSet presAssocID="{2629FFCF-CAE5-4FFF-922A-2172762F18FC}" presName="levelTx" presStyleLbl="revTx" presStyleIdx="0" presStyleCnt="0">
        <dgm:presLayoutVars>
          <dgm:chMax val="1"/>
          <dgm:bulletEnabled val="1"/>
        </dgm:presLayoutVars>
      </dgm:prSet>
      <dgm:spPr/>
    </dgm:pt>
    <dgm:pt modelId="{7D884120-C613-4214-AF33-B2737CEF9C2F}" type="pres">
      <dgm:prSet presAssocID="{C171DECB-EEA3-4409-B8B9-3AFABA9D2517}" presName="Name8" presStyleCnt="0"/>
      <dgm:spPr/>
    </dgm:pt>
    <dgm:pt modelId="{4CF11654-77C2-445E-8AF2-ADCF3DA4F686}" type="pres">
      <dgm:prSet presAssocID="{C171DECB-EEA3-4409-B8B9-3AFABA9D2517}" presName="level" presStyleLbl="node1" presStyleIdx="3" presStyleCnt="4">
        <dgm:presLayoutVars>
          <dgm:chMax val="1"/>
          <dgm:bulletEnabled val="1"/>
        </dgm:presLayoutVars>
      </dgm:prSet>
      <dgm:spPr/>
    </dgm:pt>
    <dgm:pt modelId="{E97191DE-29BA-403A-AFBD-AB2C3CC36EE9}" type="pres">
      <dgm:prSet presAssocID="{C171DECB-EEA3-4409-B8B9-3AFABA9D2517}" presName="levelTx" presStyleLbl="revTx" presStyleIdx="0" presStyleCnt="0">
        <dgm:presLayoutVars>
          <dgm:chMax val="1"/>
          <dgm:bulletEnabled val="1"/>
        </dgm:presLayoutVars>
      </dgm:prSet>
      <dgm:spPr/>
    </dgm:pt>
  </dgm:ptLst>
  <dgm:cxnLst>
    <dgm:cxn modelId="{B047F104-4488-4B1F-9F28-C882E4D1B1C6}" type="presOf" srcId="{C171DECB-EEA3-4409-B8B9-3AFABA9D2517}" destId="{E97191DE-29BA-403A-AFBD-AB2C3CC36EE9}" srcOrd="1" destOrd="0" presId="urn:microsoft.com/office/officeart/2005/8/layout/pyramid1"/>
    <dgm:cxn modelId="{515BE923-EB02-4177-A218-6F5BA42C6434}" srcId="{CE54A112-9B14-417E-AACA-50B6E8629FB0}" destId="{A307F534-7241-494F-BA11-985B7CE24E0B}" srcOrd="1" destOrd="0" parTransId="{2D2C1B20-DEA5-4BEC-AD55-2E311108CBF0}" sibTransId="{4CEBF61A-7784-44AB-8574-40C2561079EB}"/>
    <dgm:cxn modelId="{C7C65267-E38B-43E8-A04C-799582528011}" type="presOf" srcId="{2629FFCF-CAE5-4FFF-922A-2172762F18FC}" destId="{E44E384B-F87E-4AE4-A12A-F5BDA28B02A2}" srcOrd="0" destOrd="0" presId="urn:microsoft.com/office/officeart/2005/8/layout/pyramid1"/>
    <dgm:cxn modelId="{599F6269-30FA-4172-96BF-C3EF696102A4}" type="presOf" srcId="{A307F534-7241-494F-BA11-985B7CE24E0B}" destId="{59B2D971-AC2E-438A-A7D9-B96E661FE754}" srcOrd="1" destOrd="0" presId="urn:microsoft.com/office/officeart/2005/8/layout/pyramid1"/>
    <dgm:cxn modelId="{14E2034A-DFCC-4AB6-82A5-2B93E5A9AE9D}" type="presOf" srcId="{C3132C82-016E-41A6-BE0A-50407A047D19}" destId="{68BFAF85-F26D-45F2-B228-0FA4F6289823}" srcOrd="1" destOrd="0" presId="urn:microsoft.com/office/officeart/2005/8/layout/pyramid1"/>
    <dgm:cxn modelId="{C5EF3970-1328-4D08-87AA-68FA3E0E43A2}" type="presOf" srcId="{C171DECB-EEA3-4409-B8B9-3AFABA9D2517}" destId="{4CF11654-77C2-445E-8AF2-ADCF3DA4F686}" srcOrd="0" destOrd="0" presId="urn:microsoft.com/office/officeart/2005/8/layout/pyramid1"/>
    <dgm:cxn modelId="{19401A7C-A91C-4097-A468-DB905A1F3D4A}" srcId="{CE54A112-9B14-417E-AACA-50B6E8629FB0}" destId="{C171DECB-EEA3-4409-B8B9-3AFABA9D2517}" srcOrd="3" destOrd="0" parTransId="{6DB42693-A613-4BAB-9478-A74B00288CAB}" sibTransId="{B6DE12D9-7CC2-4A81-8D22-AFCFF7BBBC66}"/>
    <dgm:cxn modelId="{C90C7387-287A-41AF-B495-3063FE84666B}" type="presOf" srcId="{2629FFCF-CAE5-4FFF-922A-2172762F18FC}" destId="{6B580BA0-AB15-42DE-974C-99E401E21D69}" srcOrd="1" destOrd="0" presId="urn:microsoft.com/office/officeart/2005/8/layout/pyramid1"/>
    <dgm:cxn modelId="{A7B4049A-A1E8-48F6-BE64-023FFC8FE4CA}" type="presOf" srcId="{A307F534-7241-494F-BA11-985B7CE24E0B}" destId="{68E6E13B-BE12-400C-9A0C-0AA1AE303D7A}" srcOrd="0" destOrd="0" presId="urn:microsoft.com/office/officeart/2005/8/layout/pyramid1"/>
    <dgm:cxn modelId="{CE40B69F-50A5-44BD-AFB0-BC4E80D4A089}" srcId="{CE54A112-9B14-417E-AACA-50B6E8629FB0}" destId="{2629FFCF-CAE5-4FFF-922A-2172762F18FC}" srcOrd="2" destOrd="0" parTransId="{489F10A8-8A5F-4EA4-84C3-506E9293B66B}" sibTransId="{F6ADAB2E-0C5F-42A7-9B33-12EFC9BF8AD0}"/>
    <dgm:cxn modelId="{7C291BD5-4A0F-489E-A920-1093D72B7828}" type="presOf" srcId="{CE54A112-9B14-417E-AACA-50B6E8629FB0}" destId="{9FA59088-67A1-4A08-9F0A-266ED9C6AA5F}" srcOrd="0" destOrd="0" presId="urn:microsoft.com/office/officeart/2005/8/layout/pyramid1"/>
    <dgm:cxn modelId="{30D868DB-4AAF-4074-88D2-D2C36E3C8615}" srcId="{CE54A112-9B14-417E-AACA-50B6E8629FB0}" destId="{C3132C82-016E-41A6-BE0A-50407A047D19}" srcOrd="0" destOrd="0" parTransId="{7A22CAA4-D15F-4D7D-8E9C-5BD4DE09E293}" sibTransId="{6922D3EF-9999-48A8-9DF7-DE877987AB5E}"/>
    <dgm:cxn modelId="{D00BEEF8-EEAF-488E-AB01-2648F8BA3751}" type="presOf" srcId="{C3132C82-016E-41A6-BE0A-50407A047D19}" destId="{F71430FE-13D9-46B7-8C40-F6F233F30DA1}" srcOrd="0" destOrd="0" presId="urn:microsoft.com/office/officeart/2005/8/layout/pyramid1"/>
    <dgm:cxn modelId="{54C289EA-A15F-431F-B7A4-669765B897A5}" type="presParOf" srcId="{9FA59088-67A1-4A08-9F0A-266ED9C6AA5F}" destId="{34098FAA-8F2C-469B-B94E-0304219F7F7D}" srcOrd="0" destOrd="0" presId="urn:microsoft.com/office/officeart/2005/8/layout/pyramid1"/>
    <dgm:cxn modelId="{0FA79EB9-4B72-4B93-A0FA-E1DC0E9B6730}" type="presParOf" srcId="{34098FAA-8F2C-469B-B94E-0304219F7F7D}" destId="{F71430FE-13D9-46B7-8C40-F6F233F30DA1}" srcOrd="0" destOrd="0" presId="urn:microsoft.com/office/officeart/2005/8/layout/pyramid1"/>
    <dgm:cxn modelId="{C6B3B196-7F0C-464E-B085-9E49C634B540}" type="presParOf" srcId="{34098FAA-8F2C-469B-B94E-0304219F7F7D}" destId="{68BFAF85-F26D-45F2-B228-0FA4F6289823}" srcOrd="1" destOrd="0" presId="urn:microsoft.com/office/officeart/2005/8/layout/pyramid1"/>
    <dgm:cxn modelId="{724DCA91-F6A0-4F31-844D-B43D8C1F7CE5}" type="presParOf" srcId="{9FA59088-67A1-4A08-9F0A-266ED9C6AA5F}" destId="{F39A33C6-89C3-4F8F-8A92-EDCB70D715B6}" srcOrd="1" destOrd="0" presId="urn:microsoft.com/office/officeart/2005/8/layout/pyramid1"/>
    <dgm:cxn modelId="{F491F3CC-90DC-48E4-8E1B-9CD789B735AD}" type="presParOf" srcId="{F39A33C6-89C3-4F8F-8A92-EDCB70D715B6}" destId="{68E6E13B-BE12-400C-9A0C-0AA1AE303D7A}" srcOrd="0" destOrd="0" presId="urn:microsoft.com/office/officeart/2005/8/layout/pyramid1"/>
    <dgm:cxn modelId="{1CBCA7F6-CE09-49C5-BDD0-86854537C467}" type="presParOf" srcId="{F39A33C6-89C3-4F8F-8A92-EDCB70D715B6}" destId="{59B2D971-AC2E-438A-A7D9-B96E661FE754}" srcOrd="1" destOrd="0" presId="urn:microsoft.com/office/officeart/2005/8/layout/pyramid1"/>
    <dgm:cxn modelId="{D0836B57-99AC-4442-9176-42A5EEC9E511}" type="presParOf" srcId="{9FA59088-67A1-4A08-9F0A-266ED9C6AA5F}" destId="{B4F3F68A-0018-4C87-8331-C1DBC3781797}" srcOrd="2" destOrd="0" presId="urn:microsoft.com/office/officeart/2005/8/layout/pyramid1"/>
    <dgm:cxn modelId="{81BAC9C3-1EE1-40C7-B949-BD5C65E708A9}" type="presParOf" srcId="{B4F3F68A-0018-4C87-8331-C1DBC3781797}" destId="{E44E384B-F87E-4AE4-A12A-F5BDA28B02A2}" srcOrd="0" destOrd="0" presId="urn:microsoft.com/office/officeart/2005/8/layout/pyramid1"/>
    <dgm:cxn modelId="{C0334BA2-B985-4C25-B9C0-203258908AE4}" type="presParOf" srcId="{B4F3F68A-0018-4C87-8331-C1DBC3781797}" destId="{6B580BA0-AB15-42DE-974C-99E401E21D69}" srcOrd="1" destOrd="0" presId="urn:microsoft.com/office/officeart/2005/8/layout/pyramid1"/>
    <dgm:cxn modelId="{64D24402-6AB8-47E8-86BD-E6EDC2FD9528}" type="presParOf" srcId="{9FA59088-67A1-4A08-9F0A-266ED9C6AA5F}" destId="{7D884120-C613-4214-AF33-B2737CEF9C2F}" srcOrd="3" destOrd="0" presId="urn:microsoft.com/office/officeart/2005/8/layout/pyramid1"/>
    <dgm:cxn modelId="{A3C406AF-0EB0-4787-BDC9-4F5AB6AF1185}" type="presParOf" srcId="{7D884120-C613-4214-AF33-B2737CEF9C2F}" destId="{4CF11654-77C2-445E-8AF2-ADCF3DA4F686}" srcOrd="0" destOrd="0" presId="urn:microsoft.com/office/officeart/2005/8/layout/pyramid1"/>
    <dgm:cxn modelId="{788C4DBE-029A-42C0-B993-985CB51BE33D}" type="presParOf" srcId="{7D884120-C613-4214-AF33-B2737CEF9C2F}" destId="{E97191DE-29BA-403A-AFBD-AB2C3CC36EE9}"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430FE-13D9-46B7-8C40-F6F233F30DA1}">
      <dsp:nvSpPr>
        <dsp:cNvPr id="0" name=""/>
        <dsp:cNvSpPr/>
      </dsp:nvSpPr>
      <dsp:spPr>
        <a:xfrm>
          <a:off x="2619291" y="0"/>
          <a:ext cx="1746194" cy="1206134"/>
        </a:xfrm>
        <a:prstGeom prst="trapezoid">
          <a:avLst>
            <a:gd name="adj" fmla="val 72388"/>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b" anchorCtr="0">
          <a:noAutofit/>
        </a:bodyPr>
        <a:lstStyle/>
        <a:p>
          <a:pPr marL="0" lvl="0" indent="0" algn="ctr" defTabSz="889000">
            <a:lnSpc>
              <a:spcPct val="90000"/>
            </a:lnSpc>
            <a:spcBef>
              <a:spcPct val="0"/>
            </a:spcBef>
            <a:spcAft>
              <a:spcPct val="35000"/>
            </a:spcAft>
            <a:buNone/>
          </a:pPr>
          <a:r>
            <a:rPr lang="en-GB" sz="2000" kern="1200" dirty="0"/>
            <a:t>Critical </a:t>
          </a:r>
        </a:p>
        <a:p>
          <a:pPr marL="0" lvl="0" indent="0" algn="ctr" defTabSz="889000">
            <a:lnSpc>
              <a:spcPct val="90000"/>
            </a:lnSpc>
            <a:spcBef>
              <a:spcPct val="0"/>
            </a:spcBef>
            <a:spcAft>
              <a:spcPct val="35000"/>
            </a:spcAft>
            <a:buNone/>
          </a:pPr>
          <a:r>
            <a:rPr lang="en-GB" sz="2000" kern="1200" dirty="0"/>
            <a:t>Needs</a:t>
          </a:r>
        </a:p>
      </dsp:txBody>
      <dsp:txXfrm>
        <a:off x="2619291" y="0"/>
        <a:ext cx="1746194" cy="1206134"/>
      </dsp:txXfrm>
    </dsp:sp>
    <dsp:sp modelId="{68E6E13B-BE12-400C-9A0C-0AA1AE303D7A}">
      <dsp:nvSpPr>
        <dsp:cNvPr id="0" name=""/>
        <dsp:cNvSpPr/>
      </dsp:nvSpPr>
      <dsp:spPr>
        <a:xfrm>
          <a:off x="1746194" y="1206134"/>
          <a:ext cx="3492388" cy="1206134"/>
        </a:xfrm>
        <a:prstGeom prst="trapezoid">
          <a:avLst>
            <a:gd name="adj" fmla="val 72388"/>
          </a:avLst>
        </a:prstGeom>
        <a:solidFill>
          <a:srgbClr val="FF993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Complex Needs</a:t>
          </a:r>
        </a:p>
      </dsp:txBody>
      <dsp:txXfrm>
        <a:off x="2357361" y="1206134"/>
        <a:ext cx="2270052" cy="1206134"/>
      </dsp:txXfrm>
    </dsp:sp>
    <dsp:sp modelId="{E44E384B-F87E-4AE4-A12A-F5BDA28B02A2}">
      <dsp:nvSpPr>
        <dsp:cNvPr id="0" name=""/>
        <dsp:cNvSpPr/>
      </dsp:nvSpPr>
      <dsp:spPr>
        <a:xfrm>
          <a:off x="873097" y="2412268"/>
          <a:ext cx="5238582" cy="1206134"/>
        </a:xfrm>
        <a:prstGeom prst="trapezoid">
          <a:avLst>
            <a:gd name="adj" fmla="val 72388"/>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kern="1200" dirty="0"/>
            <a:t>Additional Needs</a:t>
          </a:r>
        </a:p>
      </dsp:txBody>
      <dsp:txXfrm>
        <a:off x="1789848" y="2412268"/>
        <a:ext cx="3405078" cy="1206134"/>
      </dsp:txXfrm>
    </dsp:sp>
    <dsp:sp modelId="{4CF11654-77C2-445E-8AF2-ADCF3DA4F686}">
      <dsp:nvSpPr>
        <dsp:cNvPr id="0" name=""/>
        <dsp:cNvSpPr/>
      </dsp:nvSpPr>
      <dsp:spPr>
        <a:xfrm>
          <a:off x="0" y="3618402"/>
          <a:ext cx="6984776" cy="1206134"/>
        </a:xfrm>
        <a:prstGeom prst="trapezoid">
          <a:avLst>
            <a:gd name="adj" fmla="val 72388"/>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kern="1200" dirty="0"/>
            <a:t>Basic / Universal Needs </a:t>
          </a:r>
        </a:p>
        <a:p>
          <a:pPr marL="0" lvl="0" indent="0" algn="ctr" defTabSz="1466850">
            <a:lnSpc>
              <a:spcPct val="90000"/>
            </a:lnSpc>
            <a:spcBef>
              <a:spcPct val="0"/>
            </a:spcBef>
            <a:spcAft>
              <a:spcPct val="35000"/>
            </a:spcAft>
            <a:buNone/>
          </a:pPr>
          <a:r>
            <a:rPr lang="en-GB" sz="3300" kern="1200" dirty="0"/>
            <a:t> </a:t>
          </a:r>
        </a:p>
      </dsp:txBody>
      <dsp:txXfrm>
        <a:off x="1222335" y="3618402"/>
        <a:ext cx="4540104" cy="1206134"/>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29/09/2019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29/09/2019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29/09/2019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29/09/2019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v.uk/government/publications/every-child-matter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legislation.gov.uk/ukpga/2004/31/content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gov.wales/topics/health/publications/socialcare/guidance1/safeguardingunder2004act/?lang=en" TargetMode="External"/><Relationship Id="rId1" Type="http://schemas.openxmlformats.org/officeDocument/2006/relationships/slideLayout" Target="../slideLayouts/slideLayout2.xml"/><Relationship Id="rId4" Type="http://schemas.openxmlformats.org/officeDocument/2006/relationships/hyperlink" Target="https://gweddill.gov.wales/topics/health/socialcare/safeguarding/?lang=en"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legislation.gov.uk/anaw/2014/4/pdfs/anaw_20140004_en.pdf" TargetMode="External"/><Relationship Id="rId1" Type="http://schemas.openxmlformats.org/officeDocument/2006/relationships/slideLayout" Target="../slideLayouts/slideLayout2.xml"/><Relationship Id="rId4" Type="http://schemas.openxmlformats.org/officeDocument/2006/relationships/hyperlink" Target="http://gov.wales/topics/health/socialcare/act/?lang=en"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gov.wales/topics/people-and-communities/people/future-generations-act/future-generations-act-video/?lang=en" TargetMode="External"/><Relationship Id="rId2" Type="http://schemas.openxmlformats.org/officeDocument/2006/relationships/hyperlink" Target="http://gov.wales/topics/people-and-communities/people/future-generations-act/?lang=en"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www.newport.gov.uk/documents/One-Newport/Papers-SIP-Board-24th-June-15.pdf" TargetMode="External"/><Relationship Id="rId2" Type="http://schemas.openxmlformats.org/officeDocument/2006/relationships/image" Target="../media/image15.png"/><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rmAutofit fontScale="90000"/>
          </a:bodyPr>
          <a:lstStyle/>
          <a:p>
            <a:pPr algn="l"/>
            <a:r>
              <a:rPr lang="en-US" sz="3600" b="1" dirty="0"/>
              <a:t>ECAY5001 </a:t>
            </a:r>
            <a:r>
              <a:rPr lang="en-GB" sz="3600" b="1" dirty="0"/>
              <a:t>Advocacy in Partnership: Multi-Agency Working</a:t>
            </a:r>
            <a:r>
              <a:rPr lang="en-US" sz="3600" b="1" dirty="0"/>
              <a:t> – Session 2 – Key Concepts</a:t>
            </a:r>
          </a:p>
        </p:txBody>
      </p:sp>
      <p:sp>
        <p:nvSpPr>
          <p:cNvPr id="9" name="Rectangle 8"/>
          <p:cNvSpPr/>
          <p:nvPr/>
        </p:nvSpPr>
        <p:spPr>
          <a:xfrm>
            <a:off x="467544" y="404664"/>
            <a:ext cx="2016224"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2771800" y="404664"/>
            <a:ext cx="2561073"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09542" y="507960"/>
            <a:ext cx="2781499" cy="1854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69947" y="3134474"/>
            <a:ext cx="1839595" cy="1381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06713" y="507959"/>
            <a:ext cx="2143708" cy="13934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5162" y="536914"/>
            <a:ext cx="1620987" cy="225577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850106"/>
          </a:xfrm>
        </p:spPr>
        <p:txBody>
          <a:bodyPr>
            <a:normAutofit/>
          </a:bodyPr>
          <a:lstStyle/>
          <a:p>
            <a:r>
              <a:rPr lang="en-GB" sz="4000" b="1" dirty="0"/>
              <a:t>Recap of last session</a:t>
            </a:r>
          </a:p>
        </p:txBody>
      </p:sp>
      <p:sp>
        <p:nvSpPr>
          <p:cNvPr id="4" name="TextBox 3"/>
          <p:cNvSpPr txBox="1"/>
          <p:nvPr/>
        </p:nvSpPr>
        <p:spPr>
          <a:xfrm>
            <a:off x="1547664" y="2060848"/>
            <a:ext cx="6264696" cy="523220"/>
          </a:xfrm>
          <a:prstGeom prst="rect">
            <a:avLst/>
          </a:prstGeom>
          <a:noFill/>
        </p:spPr>
        <p:txBody>
          <a:bodyPr wrap="square" rtlCol="0">
            <a:spAutoFit/>
          </a:bodyPr>
          <a:lstStyle/>
          <a:p>
            <a:r>
              <a:rPr lang="en-GB" sz="2800" b="1" dirty="0"/>
              <a:t>What did we cover in the last session?</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13219" y="3322773"/>
            <a:ext cx="566793" cy="566793"/>
          </a:xfrm>
          <a:prstGeom prst="rect">
            <a:avLst/>
          </a:prstGeom>
        </p:spPr>
      </p:pic>
    </p:spTree>
    <p:extLst>
      <p:ext uri="{BB962C8B-B14F-4D97-AF65-F5344CB8AC3E}">
        <p14:creationId xmlns:p14="http://schemas.microsoft.com/office/powerpoint/2010/main" val="343499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60648"/>
            <a:ext cx="8172400" cy="369332"/>
          </a:xfrm>
          <a:prstGeom prst="rect">
            <a:avLst/>
          </a:prstGeom>
        </p:spPr>
        <p:txBody>
          <a:bodyPr wrap="square">
            <a:spAutoFit/>
          </a:bodyPr>
          <a:lstStyle/>
          <a:p>
            <a:pPr algn="ctr"/>
            <a:r>
              <a:rPr lang="en-US" b="1" dirty="0"/>
              <a:t>ECAY5001 </a:t>
            </a:r>
            <a:r>
              <a:rPr lang="en-GB" b="1" dirty="0"/>
              <a:t>Advocacy in Partnership: Multi-Agency Working</a:t>
            </a:r>
            <a:endParaRPr lang="en-GB" dirty="0"/>
          </a:p>
        </p:txBody>
      </p:sp>
      <p:sp>
        <p:nvSpPr>
          <p:cNvPr id="4" name="TextBox 3"/>
          <p:cNvSpPr txBox="1"/>
          <p:nvPr/>
        </p:nvSpPr>
        <p:spPr>
          <a:xfrm>
            <a:off x="611560" y="620688"/>
            <a:ext cx="7812360" cy="461665"/>
          </a:xfrm>
          <a:prstGeom prst="rect">
            <a:avLst/>
          </a:prstGeom>
          <a:noFill/>
        </p:spPr>
        <p:txBody>
          <a:bodyPr wrap="square" rtlCol="0">
            <a:spAutoFit/>
          </a:bodyPr>
          <a:lstStyle/>
          <a:p>
            <a:pPr algn="ctr"/>
            <a:r>
              <a:rPr lang="en-GB" sz="2400" b="1" dirty="0"/>
              <a:t>Key Concepts and Issues</a:t>
            </a:r>
          </a:p>
        </p:txBody>
      </p:sp>
      <p:sp>
        <p:nvSpPr>
          <p:cNvPr id="5" name="TextBox 4"/>
          <p:cNvSpPr txBox="1"/>
          <p:nvPr/>
        </p:nvSpPr>
        <p:spPr>
          <a:xfrm>
            <a:off x="233264" y="1700808"/>
            <a:ext cx="8496944" cy="2308324"/>
          </a:xfrm>
          <a:prstGeom prst="rect">
            <a:avLst/>
          </a:prstGeom>
          <a:noFill/>
        </p:spPr>
        <p:txBody>
          <a:bodyPr wrap="square" rtlCol="0">
            <a:spAutoFit/>
          </a:bodyPr>
          <a:lstStyle/>
          <a:p>
            <a:pPr algn="ctr"/>
            <a:r>
              <a:rPr lang="en-GB" sz="3600" dirty="0"/>
              <a:t>“Multi-disciplinary</a:t>
            </a:r>
          </a:p>
          <a:p>
            <a:pPr algn="ctr"/>
            <a:r>
              <a:rPr lang="en-GB" sz="3600" dirty="0"/>
              <a:t>collaborations involve a number</a:t>
            </a:r>
          </a:p>
          <a:p>
            <a:pPr algn="ctr"/>
            <a:r>
              <a:rPr lang="en-GB" sz="3600" dirty="0"/>
              <a:t>of </a:t>
            </a:r>
            <a:r>
              <a:rPr lang="en-GB" sz="3600" b="1" i="1" dirty="0"/>
              <a:t>differences</a:t>
            </a:r>
            <a:r>
              <a:rPr lang="en-GB" sz="3600" i="1" dirty="0"/>
              <a:t> </a:t>
            </a:r>
            <a:r>
              <a:rPr lang="en-GB" sz="3600" dirty="0"/>
              <a:t>that can</a:t>
            </a:r>
          </a:p>
          <a:p>
            <a:pPr algn="ctr"/>
            <a:r>
              <a:rPr lang="en-GB" sz="3600" dirty="0"/>
              <a:t>easily </a:t>
            </a:r>
            <a:r>
              <a:rPr lang="en-GB" sz="3600" b="1" i="1" dirty="0"/>
              <a:t>clash</a:t>
            </a:r>
            <a:r>
              <a:rPr lang="en-GB" sz="3600" dirty="0"/>
              <a:t>”</a:t>
            </a:r>
          </a:p>
        </p:txBody>
      </p:sp>
      <p:sp>
        <p:nvSpPr>
          <p:cNvPr id="6" name="TextBox 5"/>
          <p:cNvSpPr txBox="1"/>
          <p:nvPr/>
        </p:nvSpPr>
        <p:spPr>
          <a:xfrm>
            <a:off x="6047656" y="4220905"/>
            <a:ext cx="2376264" cy="400110"/>
          </a:xfrm>
          <a:prstGeom prst="rect">
            <a:avLst/>
          </a:prstGeom>
          <a:noFill/>
        </p:spPr>
        <p:txBody>
          <a:bodyPr wrap="square" rtlCol="0">
            <a:spAutoFit/>
          </a:bodyPr>
          <a:lstStyle/>
          <a:p>
            <a:r>
              <a:rPr lang="en-GB" sz="2000" dirty="0"/>
              <a:t>Thomson (2015:172)</a:t>
            </a:r>
          </a:p>
        </p:txBody>
      </p:sp>
      <p:sp>
        <p:nvSpPr>
          <p:cNvPr id="7" name="TextBox 6"/>
          <p:cNvSpPr txBox="1"/>
          <p:nvPr/>
        </p:nvSpPr>
        <p:spPr>
          <a:xfrm>
            <a:off x="899592" y="4842241"/>
            <a:ext cx="7830616" cy="830997"/>
          </a:xfrm>
          <a:prstGeom prst="rect">
            <a:avLst/>
          </a:prstGeom>
          <a:noFill/>
        </p:spPr>
        <p:txBody>
          <a:bodyPr wrap="square" rtlCol="0">
            <a:spAutoFit/>
          </a:bodyPr>
          <a:lstStyle/>
          <a:p>
            <a:pPr algn="ctr"/>
            <a:r>
              <a:rPr lang="en-GB" sz="2400" i="1" dirty="0"/>
              <a:t>Take some time to consider what this quote is saying and then share your thoughts with the group. </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65712" y="5553630"/>
            <a:ext cx="1098376" cy="1098376"/>
          </a:xfrm>
          <a:prstGeom prst="rect">
            <a:avLst/>
          </a:prstGeom>
        </p:spPr>
      </p:pic>
    </p:spTree>
    <p:extLst>
      <p:ext uri="{BB962C8B-B14F-4D97-AF65-F5344CB8AC3E}">
        <p14:creationId xmlns:p14="http://schemas.microsoft.com/office/powerpoint/2010/main" val="3421910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60648"/>
            <a:ext cx="8172400" cy="369332"/>
          </a:xfrm>
          <a:prstGeom prst="rect">
            <a:avLst/>
          </a:prstGeom>
        </p:spPr>
        <p:txBody>
          <a:bodyPr wrap="square">
            <a:spAutoFit/>
          </a:bodyPr>
          <a:lstStyle/>
          <a:p>
            <a:pPr algn="ctr"/>
            <a:r>
              <a:rPr lang="en-US" b="1" dirty="0"/>
              <a:t>ECAY5001 </a:t>
            </a:r>
            <a:r>
              <a:rPr lang="en-GB" b="1" dirty="0"/>
              <a:t>Advocacy in Partnership: Multi-Agency Working</a:t>
            </a:r>
            <a:endParaRPr lang="en-GB" dirty="0"/>
          </a:p>
        </p:txBody>
      </p:sp>
      <p:sp>
        <p:nvSpPr>
          <p:cNvPr id="4" name="TextBox 3"/>
          <p:cNvSpPr txBox="1"/>
          <p:nvPr/>
        </p:nvSpPr>
        <p:spPr>
          <a:xfrm>
            <a:off x="611560" y="620688"/>
            <a:ext cx="7812360" cy="461665"/>
          </a:xfrm>
          <a:prstGeom prst="rect">
            <a:avLst/>
          </a:prstGeom>
          <a:noFill/>
        </p:spPr>
        <p:txBody>
          <a:bodyPr wrap="square" rtlCol="0">
            <a:spAutoFit/>
          </a:bodyPr>
          <a:lstStyle/>
          <a:p>
            <a:pPr algn="ctr"/>
            <a:r>
              <a:rPr lang="en-GB" sz="2400" b="1" dirty="0"/>
              <a:t>Principles of Working Together</a:t>
            </a:r>
          </a:p>
        </p:txBody>
      </p:sp>
      <p:sp>
        <p:nvSpPr>
          <p:cNvPr id="6" name="TextBox 5"/>
          <p:cNvSpPr txBox="1"/>
          <p:nvPr/>
        </p:nvSpPr>
        <p:spPr>
          <a:xfrm>
            <a:off x="5634880" y="3779460"/>
            <a:ext cx="3275856" cy="461665"/>
          </a:xfrm>
          <a:prstGeom prst="rect">
            <a:avLst/>
          </a:prstGeom>
          <a:noFill/>
        </p:spPr>
        <p:txBody>
          <a:bodyPr wrap="square" rtlCol="0">
            <a:spAutoFit/>
          </a:bodyPr>
          <a:lstStyle/>
          <a:p>
            <a:r>
              <a:rPr lang="en-GB" sz="2400" dirty="0"/>
              <a:t>Thompson (2015:175-7)</a:t>
            </a:r>
          </a:p>
        </p:txBody>
      </p:sp>
      <p:sp>
        <p:nvSpPr>
          <p:cNvPr id="7" name="TextBox 6"/>
          <p:cNvSpPr txBox="1"/>
          <p:nvPr/>
        </p:nvSpPr>
        <p:spPr>
          <a:xfrm>
            <a:off x="899592" y="4581128"/>
            <a:ext cx="7830616" cy="1200329"/>
          </a:xfrm>
          <a:prstGeom prst="rect">
            <a:avLst/>
          </a:prstGeom>
          <a:noFill/>
        </p:spPr>
        <p:txBody>
          <a:bodyPr wrap="square" rtlCol="0">
            <a:spAutoFit/>
          </a:bodyPr>
          <a:lstStyle/>
          <a:p>
            <a:pPr algn="ctr"/>
            <a:r>
              <a:rPr lang="en-GB" sz="2400" i="1" dirty="0"/>
              <a:t>Read through the short extract from ‘People Skills’ and then discuss the implications of these principles for multi-agency working.</a:t>
            </a:r>
          </a:p>
        </p:txBody>
      </p:sp>
      <p:sp>
        <p:nvSpPr>
          <p:cNvPr id="9" name="TextBox 8"/>
          <p:cNvSpPr txBox="1"/>
          <p:nvPr/>
        </p:nvSpPr>
        <p:spPr>
          <a:xfrm>
            <a:off x="449288" y="1124744"/>
            <a:ext cx="8064896" cy="830997"/>
          </a:xfrm>
          <a:prstGeom prst="rect">
            <a:avLst/>
          </a:prstGeom>
          <a:noFill/>
        </p:spPr>
        <p:txBody>
          <a:bodyPr wrap="square" rtlCol="0">
            <a:spAutoFit/>
          </a:bodyPr>
          <a:lstStyle/>
          <a:p>
            <a:r>
              <a:rPr lang="en-GB" sz="2400" dirty="0"/>
              <a:t>Thompson further suggests some principles that should underpin multi-agency working;</a:t>
            </a:r>
          </a:p>
        </p:txBody>
      </p:sp>
      <p:sp>
        <p:nvSpPr>
          <p:cNvPr id="3" name="TextBox 2"/>
          <p:cNvSpPr txBox="1"/>
          <p:nvPr/>
        </p:nvSpPr>
        <p:spPr>
          <a:xfrm>
            <a:off x="323528" y="2132856"/>
            <a:ext cx="4194720" cy="187743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Avoid stereotypes</a:t>
            </a:r>
          </a:p>
          <a:p>
            <a:pPr marL="285750" indent="-285750">
              <a:spcBef>
                <a:spcPts val="600"/>
              </a:spcBef>
              <a:spcAft>
                <a:spcPts val="600"/>
              </a:spcAft>
              <a:buFont typeface="Arial" panose="020B0604020202020204" pitchFamily="34" charset="0"/>
              <a:buChar char="•"/>
            </a:pPr>
            <a:r>
              <a:rPr lang="en-GB" sz="2400" dirty="0"/>
              <a:t>Understand each other’s roles</a:t>
            </a:r>
          </a:p>
          <a:p>
            <a:pPr marL="285750" indent="-285750">
              <a:spcBef>
                <a:spcPts val="600"/>
              </a:spcBef>
              <a:spcAft>
                <a:spcPts val="600"/>
              </a:spcAft>
              <a:buFont typeface="Arial" panose="020B0604020202020204" pitchFamily="34" charset="0"/>
              <a:buChar char="•"/>
            </a:pPr>
            <a:r>
              <a:rPr lang="en-GB" sz="2400" dirty="0"/>
              <a:t>Be sensitive to different values, priorities , norms etc.</a:t>
            </a:r>
          </a:p>
        </p:txBody>
      </p:sp>
      <p:sp>
        <p:nvSpPr>
          <p:cNvPr id="10" name="TextBox 9"/>
          <p:cNvSpPr txBox="1"/>
          <p:nvPr/>
        </p:nvSpPr>
        <p:spPr>
          <a:xfrm>
            <a:off x="4716016" y="2132856"/>
            <a:ext cx="4194720" cy="150810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Avoid hierarchies</a:t>
            </a:r>
          </a:p>
          <a:p>
            <a:pPr marL="285750" indent="-285750">
              <a:spcBef>
                <a:spcPts val="600"/>
              </a:spcBef>
              <a:spcAft>
                <a:spcPts val="600"/>
              </a:spcAft>
              <a:buFont typeface="Arial" panose="020B0604020202020204" pitchFamily="34" charset="0"/>
              <a:buChar char="•"/>
            </a:pPr>
            <a:r>
              <a:rPr lang="en-GB" sz="2400" dirty="0"/>
              <a:t>Avoid preciousness</a:t>
            </a:r>
          </a:p>
          <a:p>
            <a:pPr marL="285750" indent="-285750">
              <a:spcBef>
                <a:spcPts val="600"/>
              </a:spcBef>
              <a:spcAft>
                <a:spcPts val="600"/>
              </a:spcAft>
              <a:buFont typeface="Arial" panose="020B0604020202020204" pitchFamily="34" charset="0"/>
              <a:buChar char="•"/>
            </a:pPr>
            <a:r>
              <a:rPr lang="en-GB" sz="2400" dirty="0"/>
              <a:t>Focus on communication</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75856" y="5883030"/>
            <a:ext cx="648072" cy="648072"/>
          </a:xfrm>
          <a:prstGeom prst="rect">
            <a:avLst/>
          </a:prstGeom>
        </p:spPr>
      </p:pic>
      <p:sp>
        <p:nvSpPr>
          <p:cNvPr id="13" name="TextBox 12"/>
          <p:cNvSpPr txBox="1"/>
          <p:nvPr/>
        </p:nvSpPr>
        <p:spPr>
          <a:xfrm>
            <a:off x="3923928" y="6021288"/>
            <a:ext cx="2016224" cy="369332"/>
          </a:xfrm>
          <a:prstGeom prst="rect">
            <a:avLst/>
          </a:prstGeom>
          <a:noFill/>
        </p:spPr>
        <p:txBody>
          <a:bodyPr wrap="square" rtlCol="0">
            <a:spAutoFit/>
          </a:bodyPr>
          <a:lstStyle/>
          <a:p>
            <a:r>
              <a:rPr lang="en-GB" dirty="0" err="1"/>
              <a:t>Handout</a:t>
            </a:r>
            <a:r>
              <a:rPr lang="en-GB" dirty="0"/>
              <a:t> 1</a:t>
            </a:r>
          </a:p>
        </p:txBody>
      </p:sp>
    </p:spTree>
    <p:extLst>
      <p:ext uri="{BB962C8B-B14F-4D97-AF65-F5344CB8AC3E}">
        <p14:creationId xmlns:p14="http://schemas.microsoft.com/office/powerpoint/2010/main" val="429108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3" grpId="0" build="p"/>
      <p:bldP spid="10" grpId="0" build="p"/>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60648"/>
            <a:ext cx="8172400" cy="369332"/>
          </a:xfrm>
          <a:prstGeom prst="rect">
            <a:avLst/>
          </a:prstGeom>
        </p:spPr>
        <p:txBody>
          <a:bodyPr wrap="square">
            <a:spAutoFit/>
          </a:bodyPr>
          <a:lstStyle/>
          <a:p>
            <a:pPr algn="ctr"/>
            <a:r>
              <a:rPr lang="en-US" b="1" dirty="0"/>
              <a:t>ECAY5001 </a:t>
            </a:r>
            <a:r>
              <a:rPr lang="en-GB" b="1" dirty="0"/>
              <a:t>Advocacy in Partnership: Multi-Agency Working</a:t>
            </a:r>
            <a:endParaRPr lang="en-GB" dirty="0"/>
          </a:p>
        </p:txBody>
      </p:sp>
      <p:sp>
        <p:nvSpPr>
          <p:cNvPr id="4" name="TextBox 3"/>
          <p:cNvSpPr txBox="1"/>
          <p:nvPr/>
        </p:nvSpPr>
        <p:spPr>
          <a:xfrm>
            <a:off x="611560" y="620688"/>
            <a:ext cx="7812360" cy="461665"/>
          </a:xfrm>
          <a:prstGeom prst="rect">
            <a:avLst/>
          </a:prstGeom>
          <a:noFill/>
        </p:spPr>
        <p:txBody>
          <a:bodyPr wrap="square" rtlCol="0">
            <a:spAutoFit/>
          </a:bodyPr>
          <a:lstStyle/>
          <a:p>
            <a:pPr algn="ctr"/>
            <a:r>
              <a:rPr lang="en-GB" sz="2400" b="1" dirty="0"/>
              <a:t>The Complexity Issue</a:t>
            </a:r>
          </a:p>
        </p:txBody>
      </p:sp>
      <p:sp>
        <p:nvSpPr>
          <p:cNvPr id="3" name="TextBox 2"/>
          <p:cNvSpPr txBox="1"/>
          <p:nvPr/>
        </p:nvSpPr>
        <p:spPr>
          <a:xfrm>
            <a:off x="755576" y="1340768"/>
            <a:ext cx="7812360" cy="261610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Many reports, such as Lord Laming’s inquiry into the case of Victoria Climbi</a:t>
            </a:r>
            <a:r>
              <a:rPr lang="en-GB" sz="2400" dirty="0">
                <a:latin typeface="Calibri"/>
              </a:rPr>
              <a:t>é have highlighted the complexity of multi-agency working.</a:t>
            </a:r>
          </a:p>
          <a:p>
            <a:pPr marL="342900" indent="-342900">
              <a:spcBef>
                <a:spcPts val="600"/>
              </a:spcBef>
              <a:spcAft>
                <a:spcPts val="600"/>
              </a:spcAft>
              <a:buFont typeface="Arial" panose="020B0604020202020204" pitchFamily="34" charset="0"/>
              <a:buChar char="•"/>
            </a:pPr>
            <a:r>
              <a:rPr lang="en-GB" sz="2400" dirty="0">
                <a:latin typeface="Calibri"/>
              </a:rPr>
              <a:t>This will be a continuing theme in this module</a:t>
            </a:r>
          </a:p>
          <a:p>
            <a:pPr marL="342900" indent="-342900">
              <a:spcBef>
                <a:spcPts val="600"/>
              </a:spcBef>
              <a:spcAft>
                <a:spcPts val="600"/>
              </a:spcAft>
              <a:buFont typeface="Arial" panose="020B0604020202020204" pitchFamily="34" charset="0"/>
              <a:buChar char="•"/>
            </a:pPr>
            <a:r>
              <a:rPr lang="en-GB" sz="2400" dirty="0">
                <a:latin typeface="Calibri"/>
              </a:rPr>
              <a:t>By way of illustration we looked at the number of agencies involved in Victoria’s short life in a previous session</a:t>
            </a:r>
            <a:endParaRPr lang="en-GB" sz="2400" dirty="0"/>
          </a:p>
        </p:txBody>
      </p:sp>
    </p:spTree>
    <p:extLst>
      <p:ext uri="{BB962C8B-B14F-4D97-AF65-F5344CB8AC3E}">
        <p14:creationId xmlns:p14="http://schemas.microsoft.com/office/powerpoint/2010/main" val="1686121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7"/>
            <a:ext cx="8229600" cy="3240360"/>
          </a:xfrm>
        </p:spPr>
        <p:txBody>
          <a:bodyPr>
            <a:normAutofit/>
          </a:bodyPr>
          <a:lstStyle/>
          <a:p>
            <a:r>
              <a:rPr lang="en-US" sz="2400" dirty="0"/>
              <a:t>1</a:t>
            </a:r>
            <a:r>
              <a:rPr lang="en-US" sz="2400" b="1" dirty="0"/>
              <a:t>990s: </a:t>
            </a:r>
            <a:r>
              <a:rPr lang="en-US" sz="2400" dirty="0"/>
              <a:t>some services (e.g. children in care) seen to be </a:t>
            </a:r>
            <a:r>
              <a:rPr lang="en-US" sz="2400" b="1" dirty="0"/>
              <a:t>failing</a:t>
            </a:r>
            <a:r>
              <a:rPr lang="en-US" sz="2400" dirty="0"/>
              <a:t>. Cases such as: </a:t>
            </a:r>
          </a:p>
          <a:p>
            <a:pPr lvl="1"/>
            <a:r>
              <a:rPr lang="en-US" sz="2400" dirty="0"/>
              <a:t>Victoria </a:t>
            </a:r>
            <a:r>
              <a:rPr lang="en-US" sz="2400" dirty="0" err="1"/>
              <a:t>Climbié</a:t>
            </a:r>
            <a:r>
              <a:rPr lang="en-US" sz="2400" dirty="0"/>
              <a:t>(2000)</a:t>
            </a:r>
          </a:p>
          <a:p>
            <a:pPr lvl="1"/>
            <a:r>
              <a:rPr lang="en-US" sz="2400" dirty="0"/>
              <a:t>‘Baby P’ (2009)</a:t>
            </a:r>
          </a:p>
          <a:p>
            <a:r>
              <a:rPr lang="en-US" sz="2400" dirty="0"/>
              <a:t>Highlighted </a:t>
            </a:r>
            <a:r>
              <a:rPr lang="en-US" sz="2400" b="1" dirty="0"/>
              <a:t>continued failure </a:t>
            </a:r>
            <a:r>
              <a:rPr lang="en-US" sz="2400" dirty="0"/>
              <a:t>of agencies to </a:t>
            </a:r>
            <a:r>
              <a:rPr lang="en-US" sz="2400" b="1" dirty="0"/>
              <a:t>communicate </a:t>
            </a:r>
            <a:endParaRPr lang="en-US" sz="2400" dirty="0"/>
          </a:p>
          <a:p>
            <a:r>
              <a:rPr lang="en-US" sz="2400" dirty="0"/>
              <a:t>Need for greater </a:t>
            </a:r>
            <a:r>
              <a:rPr lang="en-US" sz="2400" b="1" dirty="0"/>
              <a:t>information sharing</a:t>
            </a:r>
            <a:endParaRPr lang="en-US" sz="2400" dirty="0"/>
          </a:p>
          <a:p>
            <a:r>
              <a:rPr lang="en-US" sz="2400" dirty="0"/>
              <a:t>Practical issues for service users still existed:</a:t>
            </a:r>
          </a:p>
          <a:p>
            <a:endParaRPr lang="en-US" sz="2400" dirty="0"/>
          </a:p>
        </p:txBody>
      </p:sp>
      <p:sp>
        <p:nvSpPr>
          <p:cNvPr id="3" name="Title 2"/>
          <p:cNvSpPr>
            <a:spLocks noGrp="1"/>
          </p:cNvSpPr>
          <p:nvPr>
            <p:ph type="title"/>
          </p:nvPr>
        </p:nvSpPr>
        <p:spPr/>
        <p:txBody>
          <a:bodyPr/>
          <a:lstStyle/>
          <a:p>
            <a:r>
              <a:rPr lang="en-GB" dirty="0"/>
              <a:t>Multi-agency working: Problems</a:t>
            </a:r>
            <a:endParaRPr lang="en-US" dirty="0"/>
          </a:p>
        </p:txBody>
      </p:sp>
      <p:sp>
        <p:nvSpPr>
          <p:cNvPr id="4" name="TextBox 3"/>
          <p:cNvSpPr txBox="1"/>
          <p:nvPr/>
        </p:nvSpPr>
        <p:spPr>
          <a:xfrm>
            <a:off x="1403648" y="4725144"/>
            <a:ext cx="4968552" cy="523220"/>
          </a:xfrm>
          <a:prstGeom prst="rect">
            <a:avLst/>
          </a:prstGeom>
          <a:noFill/>
        </p:spPr>
        <p:txBody>
          <a:bodyPr wrap="square" rtlCol="0">
            <a:spAutoFit/>
          </a:bodyPr>
          <a:lstStyle/>
          <a:p>
            <a:r>
              <a:rPr lang="en-GB" sz="2800" dirty="0"/>
              <a:t>What issues can you identify?</a:t>
            </a:r>
          </a:p>
        </p:txBody>
      </p:sp>
    </p:spTree>
    <p:extLst>
      <p:ext uri="{BB962C8B-B14F-4D97-AF65-F5344CB8AC3E}">
        <p14:creationId xmlns:p14="http://schemas.microsoft.com/office/powerpoint/2010/main" val="1896755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Problems</a:t>
            </a:r>
            <a:endParaRPr lang="en-US" dirty="0"/>
          </a:p>
        </p:txBody>
      </p:sp>
      <p:sp>
        <p:nvSpPr>
          <p:cNvPr id="4" name="TextBox 3"/>
          <p:cNvSpPr txBox="1"/>
          <p:nvPr/>
        </p:nvSpPr>
        <p:spPr>
          <a:xfrm>
            <a:off x="611560" y="1412776"/>
            <a:ext cx="7920880" cy="523220"/>
          </a:xfrm>
          <a:prstGeom prst="rect">
            <a:avLst/>
          </a:prstGeom>
          <a:noFill/>
        </p:spPr>
        <p:txBody>
          <a:bodyPr wrap="square" rtlCol="0">
            <a:spAutoFit/>
          </a:bodyPr>
          <a:lstStyle/>
          <a:p>
            <a:r>
              <a:rPr lang="en-US" sz="2800" dirty="0"/>
              <a:t>Practical issues for service users still existed:</a:t>
            </a:r>
          </a:p>
        </p:txBody>
      </p:sp>
      <p:sp>
        <p:nvSpPr>
          <p:cNvPr id="5" name="TextBox 4"/>
          <p:cNvSpPr txBox="1"/>
          <p:nvPr/>
        </p:nvSpPr>
        <p:spPr>
          <a:xfrm>
            <a:off x="971600" y="2420888"/>
            <a:ext cx="7056784" cy="2954655"/>
          </a:xfrm>
          <a:prstGeom prst="rect">
            <a:avLst/>
          </a:prstGeom>
          <a:noFill/>
        </p:spPr>
        <p:txBody>
          <a:bodyPr wrap="square" rtlCol="0">
            <a:spAutoFit/>
          </a:bodyPr>
          <a:lstStyle/>
          <a:p>
            <a:pPr marL="457200" indent="-457200">
              <a:buFont typeface="Arial" panose="020B0604020202020204" pitchFamily="34" charset="0"/>
              <a:buChar char="•"/>
            </a:pPr>
            <a:r>
              <a:rPr lang="en-US" sz="2800" dirty="0"/>
              <a:t>Conflicting advice</a:t>
            </a:r>
          </a:p>
          <a:p>
            <a:pPr marL="457200" indent="-457200">
              <a:buFont typeface="Arial" panose="020B0604020202020204" pitchFamily="34" charset="0"/>
              <a:buChar char="•"/>
            </a:pPr>
            <a:r>
              <a:rPr lang="en-US" sz="2800" dirty="0"/>
              <a:t>Attending multiple meetings</a:t>
            </a:r>
          </a:p>
          <a:p>
            <a:pPr marL="457200" indent="-457200">
              <a:buFont typeface="Arial" panose="020B0604020202020204" pitchFamily="34" charset="0"/>
              <a:buChar char="•"/>
            </a:pPr>
            <a:r>
              <a:rPr lang="en-US" sz="2800" dirty="0"/>
              <a:t>Needs not met</a:t>
            </a:r>
          </a:p>
          <a:p>
            <a:pPr marL="457200" indent="-457200">
              <a:buFont typeface="Arial" panose="020B0604020202020204" pitchFamily="34" charset="0"/>
              <a:buChar char="•"/>
            </a:pPr>
            <a:r>
              <a:rPr lang="en-US" sz="2800" dirty="0"/>
              <a:t>Lack of power over decision making</a:t>
            </a:r>
          </a:p>
          <a:p>
            <a:pPr marL="457200" indent="-457200">
              <a:buFont typeface="Arial" panose="020B0604020202020204" pitchFamily="34" charset="0"/>
              <a:buChar char="•"/>
            </a:pPr>
            <a:r>
              <a:rPr lang="en-US" sz="2800" dirty="0"/>
              <a:t>Feeling of ‘missing out’ on services</a:t>
            </a:r>
          </a:p>
          <a:p>
            <a:pPr marL="457200" indent="-457200">
              <a:buFont typeface="Arial" panose="020B0604020202020204" pitchFamily="34" charset="0"/>
              <a:buChar char="•"/>
            </a:pPr>
            <a:r>
              <a:rPr lang="en-US" sz="2800" dirty="0"/>
              <a:t>Inability to voice opinions</a:t>
            </a:r>
          </a:p>
          <a:p>
            <a:endParaRPr lang="en-GB" dirty="0"/>
          </a:p>
        </p:txBody>
      </p:sp>
    </p:spTree>
    <p:extLst>
      <p:ext uri="{BB962C8B-B14F-4D97-AF65-F5344CB8AC3E}">
        <p14:creationId xmlns:p14="http://schemas.microsoft.com/office/powerpoint/2010/main" val="4000994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980728"/>
            <a:ext cx="8784976" cy="4525963"/>
          </a:xfrm>
        </p:spPr>
        <p:txBody>
          <a:bodyPr>
            <a:noAutofit/>
          </a:bodyPr>
          <a:lstStyle/>
          <a:p>
            <a:r>
              <a:rPr lang="en-US" sz="2400" dirty="0"/>
              <a:t>Lack of </a:t>
            </a:r>
            <a:r>
              <a:rPr lang="en-US" sz="2400" b="1" dirty="0"/>
              <a:t>information sharing </a:t>
            </a:r>
            <a:r>
              <a:rPr lang="en-US" sz="2400" dirty="0"/>
              <a:t>across agencies and services</a:t>
            </a:r>
          </a:p>
          <a:p>
            <a:r>
              <a:rPr lang="en-US" sz="2400" b="1" dirty="0"/>
              <a:t>Duplicated assessments </a:t>
            </a:r>
            <a:r>
              <a:rPr lang="en-US" sz="2400" dirty="0"/>
              <a:t>to identify needs and provision </a:t>
            </a:r>
          </a:p>
          <a:p>
            <a:r>
              <a:rPr lang="en-US" sz="2400" b="1" dirty="0"/>
              <a:t>Poorly </a:t>
            </a:r>
            <a:r>
              <a:rPr lang="en-US" sz="2400" b="1" dirty="0" err="1"/>
              <a:t>co-ordinated</a:t>
            </a:r>
            <a:r>
              <a:rPr lang="en-US" sz="2400" dirty="0"/>
              <a:t> activities across agencies</a:t>
            </a:r>
          </a:p>
          <a:p>
            <a:r>
              <a:rPr lang="en-US" sz="2400" dirty="0"/>
              <a:t>Too much ‘</a:t>
            </a:r>
            <a:r>
              <a:rPr lang="en-US" sz="2400" b="1" dirty="0"/>
              <a:t>buck-passing</a:t>
            </a:r>
            <a:r>
              <a:rPr lang="en-US" sz="2400" dirty="0"/>
              <a:t>’ and referring on of clients between agencies</a:t>
            </a:r>
          </a:p>
          <a:p>
            <a:r>
              <a:rPr lang="en-US" sz="2400" dirty="0"/>
              <a:t>A </a:t>
            </a:r>
            <a:r>
              <a:rPr lang="en-US" sz="2400" b="1" dirty="0"/>
              <a:t>lack of continuity </a:t>
            </a:r>
            <a:r>
              <a:rPr lang="en-US" sz="2400" dirty="0"/>
              <a:t>and </a:t>
            </a:r>
            <a:r>
              <a:rPr lang="en-US" sz="2400" b="1" dirty="0"/>
              <a:t>inconsistent </a:t>
            </a:r>
            <a:r>
              <a:rPr lang="en-US" sz="2400" dirty="0"/>
              <a:t>levels of service provision</a:t>
            </a:r>
          </a:p>
          <a:p>
            <a:r>
              <a:rPr lang="en-US" sz="2400" dirty="0"/>
              <a:t>Unclear </a:t>
            </a:r>
            <a:r>
              <a:rPr lang="en-US" sz="2400" b="1" dirty="0"/>
              <a:t>accountability</a:t>
            </a:r>
            <a:endParaRPr lang="en-US" sz="2400" dirty="0"/>
          </a:p>
          <a:p>
            <a:pPr marL="0" indent="0">
              <a:buNone/>
            </a:pPr>
            <a:r>
              <a:rPr lang="en-US" sz="2400" dirty="0"/>
              <a:t>These lead to the following:</a:t>
            </a:r>
          </a:p>
          <a:p>
            <a:r>
              <a:rPr lang="en-US" sz="2400" b="1" dirty="0"/>
              <a:t>Every Child Matters (DfES, 2003) </a:t>
            </a:r>
            <a:r>
              <a:rPr lang="en-US" sz="2400" dirty="0"/>
              <a:t>- legislation in response to the Laming inquiry into the death of Victoria </a:t>
            </a:r>
            <a:r>
              <a:rPr lang="en-US" sz="2400" dirty="0" err="1"/>
              <a:t>Climbié</a:t>
            </a:r>
            <a:endParaRPr lang="en-US" sz="2400" dirty="0"/>
          </a:p>
          <a:p>
            <a:r>
              <a:rPr lang="en-US" sz="2400" b="1" dirty="0"/>
              <a:t>Children Act 2004 </a:t>
            </a:r>
            <a:r>
              <a:rPr lang="en-US" sz="2400" dirty="0"/>
              <a:t>strengthened the requirements for agencies to work together more closely in multidisciplinary teams</a:t>
            </a:r>
          </a:p>
          <a:p>
            <a:pPr marL="109728" indent="0">
              <a:buNone/>
            </a:pPr>
            <a:r>
              <a:rPr lang="en-US" sz="2400" dirty="0"/>
              <a:t>                                                                                        (Cheminais2009: 2)                    </a:t>
            </a:r>
          </a:p>
        </p:txBody>
      </p:sp>
      <p:sp>
        <p:nvSpPr>
          <p:cNvPr id="3" name="Title 2"/>
          <p:cNvSpPr>
            <a:spLocks noGrp="1"/>
          </p:cNvSpPr>
          <p:nvPr>
            <p:ph type="title"/>
          </p:nvPr>
        </p:nvSpPr>
        <p:spPr>
          <a:xfrm>
            <a:off x="457200" y="44624"/>
            <a:ext cx="8229600" cy="1143000"/>
          </a:xfrm>
        </p:spPr>
        <p:txBody>
          <a:bodyPr/>
          <a:lstStyle/>
          <a:p>
            <a:r>
              <a:rPr lang="en-GB" dirty="0"/>
              <a:t>Problems</a:t>
            </a:r>
            <a:endParaRPr lang="en-US" dirty="0"/>
          </a:p>
        </p:txBody>
      </p:sp>
    </p:spTree>
    <p:extLst>
      <p:ext uri="{BB962C8B-B14F-4D97-AF65-F5344CB8AC3E}">
        <p14:creationId xmlns:p14="http://schemas.microsoft.com/office/powerpoint/2010/main" val="622844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1"/>
            <a:ext cx="8229600" cy="3917032"/>
          </a:xfrm>
        </p:spPr>
        <p:txBody>
          <a:bodyPr/>
          <a:lstStyle/>
          <a:p>
            <a:r>
              <a:rPr lang="en-GB" altLang="en-US" dirty="0"/>
              <a:t>To improve information sharing</a:t>
            </a:r>
          </a:p>
          <a:p>
            <a:r>
              <a:rPr lang="en-GB" altLang="en-US" dirty="0"/>
              <a:t>Establishing a Common Assessment Framework</a:t>
            </a:r>
          </a:p>
          <a:p>
            <a:r>
              <a:rPr lang="en-GB" altLang="en-US" dirty="0"/>
              <a:t>Introducing a ‘lead professional’ system</a:t>
            </a:r>
          </a:p>
          <a:p>
            <a:r>
              <a:rPr lang="en-GB" altLang="en-US" dirty="0"/>
              <a:t>Establishing multi-disciplinary teams administering care ‘around the child’</a:t>
            </a:r>
          </a:p>
          <a:p>
            <a:r>
              <a:rPr lang="en-GB" altLang="en-US" dirty="0"/>
              <a:t>Co-location of services</a:t>
            </a:r>
            <a:endParaRPr lang="en-US" dirty="0"/>
          </a:p>
          <a:p>
            <a:endParaRPr lang="en-US" dirty="0"/>
          </a:p>
        </p:txBody>
      </p:sp>
      <p:sp>
        <p:nvSpPr>
          <p:cNvPr id="3" name="Title 2"/>
          <p:cNvSpPr>
            <a:spLocks noGrp="1"/>
          </p:cNvSpPr>
          <p:nvPr>
            <p:ph type="title"/>
          </p:nvPr>
        </p:nvSpPr>
        <p:spPr/>
        <p:txBody>
          <a:bodyPr/>
          <a:lstStyle/>
          <a:p>
            <a:r>
              <a:rPr lang="en-GB" dirty="0"/>
              <a:t>Every Child Matters (2003)</a:t>
            </a:r>
            <a:endParaRPr lang="en-US" dirty="0"/>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67744" y="5668806"/>
            <a:ext cx="684721" cy="680095"/>
          </a:xfrm>
          <a:prstGeom prst="rect">
            <a:avLst/>
          </a:prstGeom>
        </p:spPr>
      </p:pic>
      <p:sp>
        <p:nvSpPr>
          <p:cNvPr id="6" name="TextBox 5"/>
          <p:cNvSpPr txBox="1"/>
          <p:nvPr/>
        </p:nvSpPr>
        <p:spPr>
          <a:xfrm>
            <a:off x="2952466" y="5826750"/>
            <a:ext cx="6002778" cy="338554"/>
          </a:xfrm>
          <a:prstGeom prst="rect">
            <a:avLst/>
          </a:prstGeom>
          <a:noFill/>
        </p:spPr>
        <p:txBody>
          <a:bodyPr wrap="square" rtlCol="0">
            <a:spAutoFit/>
          </a:bodyPr>
          <a:lstStyle/>
          <a:p>
            <a:r>
              <a:rPr lang="en-GB" sz="1600" dirty="0">
                <a:hlinkClick r:id="rId2"/>
              </a:rPr>
              <a:t>https://www.gov.uk/government/publications/every-child-matters</a:t>
            </a:r>
            <a:endParaRPr lang="en-GB" sz="1600" dirty="0"/>
          </a:p>
        </p:txBody>
      </p:sp>
    </p:spTree>
    <p:extLst>
      <p:ext uri="{BB962C8B-B14F-4D97-AF65-F5344CB8AC3E}">
        <p14:creationId xmlns:p14="http://schemas.microsoft.com/office/powerpoint/2010/main" val="368174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4525963"/>
          </a:xfrm>
        </p:spPr>
        <p:txBody>
          <a:bodyPr>
            <a:normAutofit fontScale="85000" lnSpcReduction="20000"/>
          </a:bodyPr>
          <a:lstStyle/>
          <a:p>
            <a:pPr>
              <a:buNone/>
            </a:pPr>
            <a:r>
              <a:rPr lang="en-GB" altLang="en-US" sz="3600" dirty="0"/>
              <a:t>Children Act 2004 focused on five areas:</a:t>
            </a:r>
          </a:p>
          <a:p>
            <a:pPr>
              <a:buFont typeface="Wingdings" pitchFamily="2" charset="2"/>
              <a:buChar char="Ø"/>
            </a:pPr>
            <a:r>
              <a:rPr lang="en-GB" altLang="en-US" sz="2800" dirty="0"/>
              <a:t>Be healthy</a:t>
            </a:r>
          </a:p>
          <a:p>
            <a:pPr>
              <a:buFont typeface="Wingdings" pitchFamily="2" charset="2"/>
              <a:buChar char="Ø"/>
            </a:pPr>
            <a:r>
              <a:rPr lang="en-GB" altLang="en-US" sz="2800" dirty="0"/>
              <a:t>Stay safe</a:t>
            </a:r>
          </a:p>
          <a:p>
            <a:pPr>
              <a:buFont typeface="Wingdings" pitchFamily="2" charset="2"/>
              <a:buChar char="Ø"/>
            </a:pPr>
            <a:r>
              <a:rPr lang="en-GB" altLang="en-US" sz="2800" dirty="0"/>
              <a:t>Enjoy and achieve</a:t>
            </a:r>
          </a:p>
          <a:p>
            <a:pPr>
              <a:buFont typeface="Wingdings" pitchFamily="2" charset="2"/>
              <a:buChar char="Ø"/>
            </a:pPr>
            <a:r>
              <a:rPr lang="en-GB" altLang="en-US" sz="2800" dirty="0"/>
              <a:t>Make a positive contribution </a:t>
            </a:r>
          </a:p>
          <a:p>
            <a:pPr>
              <a:buFont typeface="Wingdings" pitchFamily="2" charset="2"/>
              <a:buChar char="Ø"/>
            </a:pPr>
            <a:r>
              <a:rPr lang="en-GB" altLang="en-US" sz="2800" dirty="0"/>
              <a:t>Achieve economic well-being </a:t>
            </a:r>
          </a:p>
          <a:p>
            <a:pPr>
              <a:buNone/>
            </a:pPr>
            <a:r>
              <a:rPr lang="en-GB" altLang="en-US" sz="3600" dirty="0"/>
              <a:t>Emphasised:</a:t>
            </a:r>
          </a:p>
          <a:p>
            <a:pPr>
              <a:buFont typeface="Wingdings" pitchFamily="2" charset="2"/>
              <a:buChar char="Ø"/>
            </a:pPr>
            <a:r>
              <a:rPr lang="en-GB" altLang="en-US" sz="2800" dirty="0"/>
              <a:t>Greater recognition of children’s rights</a:t>
            </a:r>
          </a:p>
          <a:p>
            <a:pPr>
              <a:buFont typeface="Wingdings" pitchFamily="2" charset="2"/>
              <a:buChar char="Ø"/>
            </a:pPr>
            <a:r>
              <a:rPr lang="en-GB" altLang="en-US" sz="2800" dirty="0"/>
              <a:t>Greater consultation</a:t>
            </a:r>
          </a:p>
          <a:p>
            <a:pPr>
              <a:buFont typeface="Wingdings" pitchFamily="2" charset="2"/>
              <a:buChar char="Ø"/>
            </a:pPr>
            <a:r>
              <a:rPr lang="en-GB" altLang="en-US" sz="2800" dirty="0"/>
              <a:t>Agencies working more closely together </a:t>
            </a:r>
          </a:p>
          <a:p>
            <a:pPr algn="r">
              <a:buNone/>
            </a:pPr>
            <a:r>
              <a:rPr lang="en-GB" altLang="en-US" sz="2800" dirty="0"/>
              <a:t>                                                     </a:t>
            </a:r>
            <a:r>
              <a:rPr lang="en-GB" altLang="en-US" sz="2100" dirty="0"/>
              <a:t>(Gasper, 2010:13)</a:t>
            </a:r>
          </a:p>
          <a:p>
            <a:endParaRPr lang="en-US" dirty="0"/>
          </a:p>
        </p:txBody>
      </p:sp>
      <p:sp>
        <p:nvSpPr>
          <p:cNvPr id="3" name="Title 2"/>
          <p:cNvSpPr>
            <a:spLocks noGrp="1"/>
          </p:cNvSpPr>
          <p:nvPr>
            <p:ph type="title"/>
          </p:nvPr>
        </p:nvSpPr>
        <p:spPr/>
        <p:txBody>
          <a:bodyPr/>
          <a:lstStyle/>
          <a:p>
            <a:r>
              <a:rPr lang="en-GB" dirty="0"/>
              <a:t>Children Act 2004</a:t>
            </a:r>
            <a:endParaRPr lang="en-US" dirty="0"/>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67744" y="5668806"/>
            <a:ext cx="684721" cy="680095"/>
          </a:xfrm>
          <a:prstGeom prst="rect">
            <a:avLst/>
          </a:prstGeom>
        </p:spPr>
      </p:pic>
      <p:sp>
        <p:nvSpPr>
          <p:cNvPr id="5" name="TextBox 4"/>
          <p:cNvSpPr txBox="1"/>
          <p:nvPr/>
        </p:nvSpPr>
        <p:spPr>
          <a:xfrm>
            <a:off x="2952466" y="5826750"/>
            <a:ext cx="6002778" cy="338554"/>
          </a:xfrm>
          <a:prstGeom prst="rect">
            <a:avLst/>
          </a:prstGeom>
          <a:noFill/>
        </p:spPr>
        <p:txBody>
          <a:bodyPr wrap="square" rtlCol="0">
            <a:spAutoFit/>
          </a:bodyPr>
          <a:lstStyle/>
          <a:p>
            <a:r>
              <a:rPr lang="en-GB" sz="1600" dirty="0">
                <a:hlinkClick r:id="rId2"/>
              </a:rPr>
              <a:t>https://www.legislation.gov.uk/ukpga/2004/31/contents</a:t>
            </a:r>
            <a:r>
              <a:rPr lang="en-GB" sz="1600" dirty="0"/>
              <a:t> </a:t>
            </a:r>
          </a:p>
        </p:txBody>
      </p:sp>
    </p:spTree>
    <p:extLst>
      <p:ext uri="{BB962C8B-B14F-4D97-AF65-F5344CB8AC3E}">
        <p14:creationId xmlns:p14="http://schemas.microsoft.com/office/powerpoint/2010/main" val="200090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268761"/>
            <a:ext cx="8229600" cy="3528392"/>
          </a:xfrm>
        </p:spPr>
        <p:txBody>
          <a:bodyPr/>
          <a:lstStyle/>
          <a:p>
            <a:r>
              <a:rPr lang="en-GB" altLang="en-US" sz="2400" b="1" dirty="0"/>
              <a:t>NAFWC12/07 - Safeguarding Children: Working Together Under the Children Act 2004 </a:t>
            </a:r>
          </a:p>
          <a:p>
            <a:pPr>
              <a:buFont typeface="Wingdings" pitchFamily="2" charset="2"/>
              <a:buChar char="Ø"/>
            </a:pPr>
            <a:r>
              <a:rPr lang="en-GB" altLang="en-US" sz="2400" dirty="0"/>
              <a:t>Working together to safeguard and promote the well-being of children</a:t>
            </a:r>
          </a:p>
          <a:p>
            <a:r>
              <a:rPr lang="en-GB" altLang="en-US" sz="2400" b="1" dirty="0"/>
              <a:t>Children and Families (Wales) Measure 2010 </a:t>
            </a:r>
          </a:p>
          <a:p>
            <a:pPr>
              <a:buFont typeface="Wingdings" pitchFamily="2" charset="2"/>
              <a:buChar char="Ø"/>
            </a:pPr>
            <a:r>
              <a:rPr lang="en-GB" altLang="en-US" sz="2400" dirty="0"/>
              <a:t>Child poverty, play and participation</a:t>
            </a:r>
          </a:p>
          <a:p>
            <a:pPr>
              <a:buFont typeface="Wingdings" pitchFamily="2" charset="2"/>
              <a:buChar char="Ø"/>
            </a:pPr>
            <a:r>
              <a:rPr lang="en-GB" altLang="en-US" sz="2400" dirty="0"/>
              <a:t>Child minding and day care</a:t>
            </a:r>
          </a:p>
          <a:p>
            <a:pPr>
              <a:buFont typeface="Wingdings" pitchFamily="2" charset="2"/>
              <a:buChar char="Ø"/>
            </a:pPr>
            <a:r>
              <a:rPr lang="en-GB" altLang="en-US" sz="2400" dirty="0"/>
              <a:t>Integrated family support teams  </a:t>
            </a:r>
          </a:p>
          <a:p>
            <a:endParaRPr lang="en-US" dirty="0"/>
          </a:p>
        </p:txBody>
      </p:sp>
      <p:sp>
        <p:nvSpPr>
          <p:cNvPr id="3" name="Title 2"/>
          <p:cNvSpPr>
            <a:spLocks noGrp="1"/>
          </p:cNvSpPr>
          <p:nvPr>
            <p:ph type="title"/>
          </p:nvPr>
        </p:nvSpPr>
        <p:spPr/>
        <p:txBody>
          <a:bodyPr/>
          <a:lstStyle/>
          <a:p>
            <a:r>
              <a:rPr lang="en-GB" dirty="0"/>
              <a:t>Welsh Context</a:t>
            </a:r>
            <a:endParaRPr lang="en-US" dirty="0"/>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1560" y="5085184"/>
            <a:ext cx="617612" cy="613439"/>
          </a:xfrm>
          <a:prstGeom prst="rect">
            <a:avLst/>
          </a:prstGeom>
        </p:spPr>
      </p:pic>
      <p:sp>
        <p:nvSpPr>
          <p:cNvPr id="5" name="TextBox 4"/>
          <p:cNvSpPr txBox="1"/>
          <p:nvPr/>
        </p:nvSpPr>
        <p:spPr>
          <a:xfrm>
            <a:off x="1331640" y="5229200"/>
            <a:ext cx="7632848" cy="369332"/>
          </a:xfrm>
          <a:prstGeom prst="rect">
            <a:avLst/>
          </a:prstGeom>
          <a:noFill/>
        </p:spPr>
        <p:txBody>
          <a:bodyPr wrap="square" rtlCol="0">
            <a:spAutoFit/>
          </a:bodyPr>
          <a:lstStyle/>
          <a:p>
            <a:r>
              <a:rPr lang="en-GB" dirty="0">
                <a:hlinkClick r:id="rId4"/>
              </a:rPr>
              <a:t>https://gweddill.gov.wales/topics/health/socialcare/safeguarding/?lang=en</a:t>
            </a:r>
            <a:endParaRPr lang="en-GB" dirty="0"/>
          </a:p>
        </p:txBody>
      </p:sp>
    </p:spTree>
    <p:extLst>
      <p:ext uri="{BB962C8B-B14F-4D97-AF65-F5344CB8AC3E}">
        <p14:creationId xmlns:p14="http://schemas.microsoft.com/office/powerpoint/2010/main" val="21454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260648"/>
            <a:ext cx="7992888" cy="584775"/>
          </a:xfrm>
          <a:prstGeom prst="rect">
            <a:avLst/>
          </a:prstGeom>
          <a:noFill/>
        </p:spPr>
        <p:txBody>
          <a:bodyPr wrap="square" rtlCol="0">
            <a:spAutoFit/>
          </a:bodyPr>
          <a:lstStyle/>
          <a:p>
            <a:pPr algn="ctr"/>
            <a:r>
              <a:rPr lang="en-GB" sz="3200" b="1" dirty="0"/>
              <a:t>References</a:t>
            </a:r>
          </a:p>
        </p:txBody>
      </p:sp>
      <p:sp>
        <p:nvSpPr>
          <p:cNvPr id="3" name="TextBox 2"/>
          <p:cNvSpPr txBox="1"/>
          <p:nvPr/>
        </p:nvSpPr>
        <p:spPr>
          <a:xfrm>
            <a:off x="431540" y="2564904"/>
            <a:ext cx="8496944" cy="1015663"/>
          </a:xfrm>
          <a:prstGeom prst="rect">
            <a:avLst/>
          </a:prstGeom>
          <a:noFill/>
        </p:spPr>
        <p:txBody>
          <a:bodyPr wrap="square" rtlCol="0">
            <a:spAutoFit/>
          </a:bodyPr>
          <a:lstStyle/>
          <a:p>
            <a:r>
              <a:rPr lang="en-GB" sz="2000" dirty="0"/>
              <a:t>Laming (2003) </a:t>
            </a:r>
            <a:r>
              <a:rPr lang="en-GB" sz="2000" i="1" dirty="0"/>
              <a:t>The Victoria Climbi</a:t>
            </a:r>
            <a:r>
              <a:rPr lang="en-GB" sz="2000" i="1" dirty="0">
                <a:latin typeface="Calibri"/>
              </a:rPr>
              <a:t>é</a:t>
            </a:r>
            <a:r>
              <a:rPr lang="en-GB" sz="2000" i="1" dirty="0"/>
              <a:t> Inquiry </a:t>
            </a:r>
            <a:r>
              <a:rPr lang="en-GB" sz="2000" dirty="0"/>
              <a:t>(CM 5730) London: HMSO</a:t>
            </a:r>
          </a:p>
          <a:p>
            <a:endParaRPr lang="en-GB" sz="2000" i="1" dirty="0"/>
          </a:p>
          <a:p>
            <a:r>
              <a:rPr lang="en-GB" sz="2000" dirty="0"/>
              <a:t>Thomson, N (2015) People Skills (4</a:t>
            </a:r>
            <a:r>
              <a:rPr lang="en-GB" sz="2000" baseline="30000" dirty="0"/>
              <a:t>th</a:t>
            </a:r>
            <a:r>
              <a:rPr lang="en-GB" sz="2000" dirty="0"/>
              <a:t> Ed) London: Palgrave Macmillan p.172</a:t>
            </a:r>
          </a:p>
        </p:txBody>
      </p:sp>
    </p:spTree>
    <p:extLst>
      <p:ext uri="{BB962C8B-B14F-4D97-AF65-F5344CB8AC3E}">
        <p14:creationId xmlns:p14="http://schemas.microsoft.com/office/powerpoint/2010/main" val="3717248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850106"/>
          </a:xfrm>
        </p:spPr>
        <p:txBody>
          <a:bodyPr>
            <a:normAutofit/>
          </a:bodyPr>
          <a:lstStyle/>
          <a:p>
            <a:r>
              <a:rPr lang="en-GB" sz="4000" b="1" dirty="0"/>
              <a:t>Recap of last session</a:t>
            </a:r>
          </a:p>
        </p:txBody>
      </p:sp>
      <p:sp>
        <p:nvSpPr>
          <p:cNvPr id="4" name="TextBox 3"/>
          <p:cNvSpPr txBox="1"/>
          <p:nvPr/>
        </p:nvSpPr>
        <p:spPr>
          <a:xfrm>
            <a:off x="1547664" y="2060848"/>
            <a:ext cx="6264696" cy="523220"/>
          </a:xfrm>
          <a:prstGeom prst="rect">
            <a:avLst/>
          </a:prstGeom>
          <a:noFill/>
        </p:spPr>
        <p:txBody>
          <a:bodyPr wrap="square" rtlCol="0">
            <a:spAutoFit/>
          </a:bodyPr>
          <a:lstStyle/>
          <a:p>
            <a:r>
              <a:rPr lang="en-GB" sz="2800" b="1" dirty="0"/>
              <a:t>What did we cover in the last session?</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13219" y="3322773"/>
            <a:ext cx="566793" cy="566793"/>
          </a:xfrm>
          <a:prstGeom prst="rect">
            <a:avLst/>
          </a:prstGeom>
        </p:spPr>
      </p:pic>
    </p:spTree>
    <p:extLst>
      <p:ext uri="{BB962C8B-B14F-4D97-AF65-F5344CB8AC3E}">
        <p14:creationId xmlns:p14="http://schemas.microsoft.com/office/powerpoint/2010/main" val="907432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4525963"/>
          </a:xfrm>
        </p:spPr>
        <p:txBody>
          <a:bodyPr>
            <a:normAutofit fontScale="85000" lnSpcReduction="10000"/>
          </a:bodyPr>
          <a:lstStyle/>
          <a:p>
            <a:pPr marL="0" indent="0">
              <a:buNone/>
            </a:pPr>
            <a:r>
              <a:rPr lang="en-GB" dirty="0"/>
              <a:t>a. Contributing towards preventing or delaying the development of people’s needs for care and support;</a:t>
            </a:r>
          </a:p>
          <a:p>
            <a:pPr marL="0" indent="0">
              <a:buNone/>
            </a:pPr>
            <a:r>
              <a:rPr lang="en-GB" dirty="0"/>
              <a:t>b. Reducing the needs for care and support of people who have such needs;</a:t>
            </a:r>
          </a:p>
          <a:p>
            <a:pPr marL="0" indent="0">
              <a:buNone/>
            </a:pPr>
            <a:r>
              <a:rPr lang="en-GB" dirty="0"/>
              <a:t>c. Promoting the upbringing of children by their families, where that is consistent with the well-being of children;</a:t>
            </a:r>
          </a:p>
          <a:p>
            <a:pPr marL="0" indent="0">
              <a:buNone/>
            </a:pPr>
            <a:r>
              <a:rPr lang="en-GB" dirty="0"/>
              <a:t>d. Minimising the effect on disabled people of their disabilities;</a:t>
            </a:r>
          </a:p>
          <a:p>
            <a:pPr marL="0" indent="0">
              <a:buNone/>
            </a:pPr>
            <a:r>
              <a:rPr lang="en-GB" dirty="0"/>
              <a:t>e. Contributing towards preventing people from suffering abuse or neglect;</a:t>
            </a:r>
          </a:p>
        </p:txBody>
      </p:sp>
      <p:sp>
        <p:nvSpPr>
          <p:cNvPr id="3" name="Title 2"/>
          <p:cNvSpPr>
            <a:spLocks noGrp="1"/>
          </p:cNvSpPr>
          <p:nvPr>
            <p:ph type="title"/>
          </p:nvPr>
        </p:nvSpPr>
        <p:spPr>
          <a:xfrm>
            <a:off x="457200" y="-27384"/>
            <a:ext cx="8229600" cy="720080"/>
          </a:xfrm>
        </p:spPr>
        <p:txBody>
          <a:bodyPr>
            <a:normAutofit fontScale="90000"/>
          </a:bodyPr>
          <a:lstStyle/>
          <a:p>
            <a:r>
              <a:rPr lang="en-GB" dirty="0"/>
              <a:t>Welsh Context</a:t>
            </a:r>
            <a:endParaRPr lang="en-US" dirty="0"/>
          </a:p>
        </p:txBody>
      </p:sp>
      <p:sp>
        <p:nvSpPr>
          <p:cNvPr id="4" name="TextBox 3"/>
          <p:cNvSpPr txBox="1"/>
          <p:nvPr/>
        </p:nvSpPr>
        <p:spPr>
          <a:xfrm>
            <a:off x="251520" y="764704"/>
            <a:ext cx="6480720" cy="461665"/>
          </a:xfrm>
          <a:prstGeom prst="rect">
            <a:avLst/>
          </a:prstGeom>
          <a:noFill/>
        </p:spPr>
        <p:txBody>
          <a:bodyPr wrap="square" rtlCol="0">
            <a:spAutoFit/>
          </a:bodyPr>
          <a:lstStyle/>
          <a:p>
            <a:r>
              <a:rPr lang="en-GB" sz="2400" b="1" dirty="0"/>
              <a:t>Social Services and Wellbeing (Wales) Act 2014</a:t>
            </a:r>
          </a:p>
        </p:txBody>
      </p:sp>
    </p:spTree>
    <p:extLst>
      <p:ext uri="{BB962C8B-B14F-4D97-AF65-F5344CB8AC3E}">
        <p14:creationId xmlns:p14="http://schemas.microsoft.com/office/powerpoint/2010/main" val="1730780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7"/>
            <a:ext cx="8229600" cy="576063"/>
          </a:xfrm>
        </p:spPr>
        <p:txBody>
          <a:bodyPr>
            <a:normAutofit lnSpcReduction="10000"/>
          </a:bodyPr>
          <a:lstStyle/>
          <a:p>
            <a:pPr marL="0" indent="0">
              <a:buNone/>
            </a:pPr>
            <a:r>
              <a:rPr lang="en-GB" dirty="0"/>
              <a:t>f. Reducing the need for –</a:t>
            </a:r>
          </a:p>
        </p:txBody>
      </p:sp>
      <p:sp>
        <p:nvSpPr>
          <p:cNvPr id="3" name="Title 2"/>
          <p:cNvSpPr>
            <a:spLocks noGrp="1"/>
          </p:cNvSpPr>
          <p:nvPr>
            <p:ph type="title"/>
          </p:nvPr>
        </p:nvSpPr>
        <p:spPr>
          <a:xfrm>
            <a:off x="457200" y="-27384"/>
            <a:ext cx="8229600" cy="720080"/>
          </a:xfrm>
        </p:spPr>
        <p:txBody>
          <a:bodyPr>
            <a:normAutofit fontScale="90000"/>
          </a:bodyPr>
          <a:lstStyle/>
          <a:p>
            <a:r>
              <a:rPr lang="en-GB" dirty="0"/>
              <a:t>Welsh Context</a:t>
            </a:r>
            <a:endParaRPr lang="en-US" dirty="0"/>
          </a:p>
        </p:txBody>
      </p:sp>
      <p:sp>
        <p:nvSpPr>
          <p:cNvPr id="4" name="TextBox 3"/>
          <p:cNvSpPr txBox="1"/>
          <p:nvPr/>
        </p:nvSpPr>
        <p:spPr>
          <a:xfrm>
            <a:off x="251520" y="764704"/>
            <a:ext cx="6480720" cy="461665"/>
          </a:xfrm>
          <a:prstGeom prst="rect">
            <a:avLst/>
          </a:prstGeom>
          <a:noFill/>
        </p:spPr>
        <p:txBody>
          <a:bodyPr wrap="square" rtlCol="0">
            <a:spAutoFit/>
          </a:bodyPr>
          <a:lstStyle/>
          <a:p>
            <a:r>
              <a:rPr lang="en-GB" sz="2400" b="1" dirty="0"/>
              <a:t>Social Services and Wellbeing (Wales) Act 2014</a:t>
            </a:r>
          </a:p>
        </p:txBody>
      </p:sp>
      <p:sp>
        <p:nvSpPr>
          <p:cNvPr id="5" name="TextBox 4"/>
          <p:cNvSpPr txBox="1"/>
          <p:nvPr/>
        </p:nvSpPr>
        <p:spPr>
          <a:xfrm>
            <a:off x="1043608" y="2276872"/>
            <a:ext cx="7643192" cy="3416320"/>
          </a:xfrm>
          <a:prstGeom prst="rect">
            <a:avLst/>
          </a:prstGeom>
          <a:noFill/>
        </p:spPr>
        <p:txBody>
          <a:bodyPr wrap="square" rtlCol="0">
            <a:spAutoFit/>
          </a:bodyPr>
          <a:lstStyle/>
          <a:p>
            <a:r>
              <a:rPr lang="en-GB" sz="2400" dirty="0" err="1"/>
              <a:t>i</a:t>
            </a:r>
            <a:r>
              <a:rPr lang="en-GB" sz="2400" dirty="0"/>
              <a:t>). Proceedings for care or supervision orders  under the Children Act 1989,</a:t>
            </a:r>
          </a:p>
          <a:p>
            <a:r>
              <a:rPr lang="en-GB" sz="2400" dirty="0"/>
              <a:t>ii). Criminal proceedings against children</a:t>
            </a:r>
          </a:p>
          <a:p>
            <a:r>
              <a:rPr lang="en-GB" sz="2400" dirty="0"/>
              <a:t>iii). Any family or other proceedings in relation to children which might lead to then being placed in local authority care, or</a:t>
            </a:r>
          </a:p>
          <a:p>
            <a:r>
              <a:rPr lang="en-GB" sz="2400" dirty="0"/>
              <a:t>iv). Proceedings under the inherent jurisdiction of the High Court in relation to children;</a:t>
            </a:r>
          </a:p>
          <a:p>
            <a:endParaRPr lang="en-GB" sz="2400" dirty="0"/>
          </a:p>
        </p:txBody>
      </p:sp>
    </p:spTree>
    <p:extLst>
      <p:ext uri="{BB962C8B-B14F-4D97-AF65-F5344CB8AC3E}">
        <p14:creationId xmlns:p14="http://schemas.microsoft.com/office/powerpoint/2010/main" val="3801945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3096344"/>
          </a:xfrm>
        </p:spPr>
        <p:txBody>
          <a:bodyPr>
            <a:normAutofit/>
          </a:bodyPr>
          <a:lstStyle/>
          <a:p>
            <a:pPr marL="0" indent="0">
              <a:buNone/>
            </a:pPr>
            <a:r>
              <a:rPr lang="en-GB" sz="2800" dirty="0"/>
              <a:t>g. Encouraging children not to commit criminal offences;</a:t>
            </a:r>
          </a:p>
          <a:p>
            <a:pPr marL="0" indent="0">
              <a:buNone/>
            </a:pPr>
            <a:r>
              <a:rPr lang="en-GB" sz="2800" dirty="0"/>
              <a:t>h. Avoiding the need for children to be placed in secure accommodation;</a:t>
            </a:r>
          </a:p>
          <a:p>
            <a:pPr marL="0" indent="0">
              <a:buNone/>
            </a:pPr>
            <a:r>
              <a:rPr lang="en-GB" sz="2800" dirty="0" err="1"/>
              <a:t>i</a:t>
            </a:r>
            <a:r>
              <a:rPr lang="en-GB" sz="2800" dirty="0"/>
              <a:t>. Enabling young people to live their lives as independently as possible.</a:t>
            </a:r>
            <a:endParaRPr lang="en-US" sz="2800" dirty="0"/>
          </a:p>
        </p:txBody>
      </p:sp>
      <p:sp>
        <p:nvSpPr>
          <p:cNvPr id="3" name="Title 2"/>
          <p:cNvSpPr>
            <a:spLocks noGrp="1"/>
          </p:cNvSpPr>
          <p:nvPr>
            <p:ph type="title"/>
          </p:nvPr>
        </p:nvSpPr>
        <p:spPr>
          <a:xfrm>
            <a:off x="457200" y="-27384"/>
            <a:ext cx="8229600" cy="720080"/>
          </a:xfrm>
        </p:spPr>
        <p:txBody>
          <a:bodyPr>
            <a:normAutofit fontScale="90000"/>
          </a:bodyPr>
          <a:lstStyle/>
          <a:p>
            <a:r>
              <a:rPr lang="en-GB" dirty="0"/>
              <a:t>Welsh Context</a:t>
            </a:r>
            <a:endParaRPr lang="en-US" dirty="0"/>
          </a:p>
        </p:txBody>
      </p:sp>
      <p:sp>
        <p:nvSpPr>
          <p:cNvPr id="4" name="TextBox 3"/>
          <p:cNvSpPr txBox="1"/>
          <p:nvPr/>
        </p:nvSpPr>
        <p:spPr>
          <a:xfrm>
            <a:off x="251520" y="764704"/>
            <a:ext cx="6480720" cy="461665"/>
          </a:xfrm>
          <a:prstGeom prst="rect">
            <a:avLst/>
          </a:prstGeom>
          <a:noFill/>
        </p:spPr>
        <p:txBody>
          <a:bodyPr wrap="square" rtlCol="0">
            <a:spAutoFit/>
          </a:bodyPr>
          <a:lstStyle/>
          <a:p>
            <a:r>
              <a:rPr lang="en-GB" sz="2400" b="1" dirty="0"/>
              <a:t>Social Services and Wellbeing (Wales) Act 2014</a:t>
            </a:r>
          </a:p>
        </p:txBody>
      </p:sp>
      <p:pic>
        <p:nvPicPr>
          <p:cNvPr id="5" name="Picture 4">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9512" y="4293096"/>
            <a:ext cx="706653" cy="680095"/>
          </a:xfrm>
          <a:prstGeom prst="rect">
            <a:avLst/>
          </a:prstGeom>
        </p:spPr>
      </p:pic>
      <p:pic>
        <p:nvPicPr>
          <p:cNvPr id="6" name="Picture 5">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9512" y="5062627"/>
            <a:ext cx="706653" cy="680095"/>
          </a:xfrm>
          <a:prstGeom prst="rect">
            <a:avLst/>
          </a:prstGeom>
        </p:spPr>
      </p:pic>
      <p:sp>
        <p:nvSpPr>
          <p:cNvPr id="7" name="TextBox 6"/>
          <p:cNvSpPr txBox="1"/>
          <p:nvPr/>
        </p:nvSpPr>
        <p:spPr>
          <a:xfrm>
            <a:off x="899592" y="4414555"/>
            <a:ext cx="8244408" cy="338554"/>
          </a:xfrm>
          <a:prstGeom prst="rect">
            <a:avLst/>
          </a:prstGeom>
          <a:noFill/>
        </p:spPr>
        <p:txBody>
          <a:bodyPr wrap="square" rtlCol="0">
            <a:spAutoFit/>
          </a:bodyPr>
          <a:lstStyle/>
          <a:p>
            <a:r>
              <a:rPr lang="en-GB" sz="1600" dirty="0"/>
              <a:t>Link to the Act </a:t>
            </a:r>
            <a:r>
              <a:rPr lang="en-GB" sz="1600" dirty="0">
                <a:hlinkClick r:id="rId2"/>
              </a:rPr>
              <a:t>http://www.legislation.gov.uk/anaw/2014/4/pdfs/anaw_20140004_en.pdf</a:t>
            </a:r>
            <a:r>
              <a:rPr lang="en-GB" sz="1600" dirty="0"/>
              <a:t> </a:t>
            </a:r>
          </a:p>
        </p:txBody>
      </p:sp>
      <p:sp>
        <p:nvSpPr>
          <p:cNvPr id="8" name="TextBox 7"/>
          <p:cNvSpPr txBox="1"/>
          <p:nvPr/>
        </p:nvSpPr>
        <p:spPr>
          <a:xfrm>
            <a:off x="899592" y="5125343"/>
            <a:ext cx="7505756" cy="338554"/>
          </a:xfrm>
          <a:prstGeom prst="rect">
            <a:avLst/>
          </a:prstGeom>
          <a:noFill/>
        </p:spPr>
        <p:txBody>
          <a:bodyPr wrap="square" rtlCol="0">
            <a:spAutoFit/>
          </a:bodyPr>
          <a:lstStyle/>
          <a:p>
            <a:r>
              <a:rPr lang="en-GB" sz="1600" dirty="0"/>
              <a:t>Link to  WG pages </a:t>
            </a:r>
            <a:r>
              <a:rPr lang="en-GB" sz="1600" dirty="0">
                <a:hlinkClick r:id="rId4"/>
              </a:rPr>
              <a:t>http://gov.wales/topics/health/socialcare/act/?lang=en</a:t>
            </a:r>
            <a:r>
              <a:rPr lang="en-GB" sz="1600" dirty="0"/>
              <a:t> </a:t>
            </a:r>
          </a:p>
        </p:txBody>
      </p:sp>
    </p:spTree>
    <p:extLst>
      <p:ext uri="{BB962C8B-B14F-4D97-AF65-F5344CB8AC3E}">
        <p14:creationId xmlns:p14="http://schemas.microsoft.com/office/powerpoint/2010/main" val="189131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908720"/>
            <a:ext cx="8229600" cy="432048"/>
          </a:xfrm>
        </p:spPr>
        <p:txBody>
          <a:bodyPr>
            <a:normAutofit lnSpcReduction="10000"/>
          </a:bodyPr>
          <a:lstStyle/>
          <a:p>
            <a:pPr marL="0" indent="0">
              <a:buNone/>
            </a:pPr>
            <a:r>
              <a:rPr lang="en-GB" altLang="en-US" sz="2400" b="1" dirty="0"/>
              <a:t>Well-being of Future Generations (Wales) Act 2015</a:t>
            </a:r>
          </a:p>
          <a:p>
            <a:pPr marL="0" indent="0">
              <a:buNone/>
            </a:pPr>
            <a:endParaRPr lang="en-US" dirty="0"/>
          </a:p>
        </p:txBody>
      </p:sp>
      <p:sp>
        <p:nvSpPr>
          <p:cNvPr id="3" name="Title 2"/>
          <p:cNvSpPr>
            <a:spLocks noGrp="1"/>
          </p:cNvSpPr>
          <p:nvPr>
            <p:ph type="title"/>
          </p:nvPr>
        </p:nvSpPr>
        <p:spPr>
          <a:xfrm>
            <a:off x="467544" y="116632"/>
            <a:ext cx="8229600" cy="706090"/>
          </a:xfrm>
        </p:spPr>
        <p:txBody>
          <a:bodyPr>
            <a:normAutofit fontScale="90000"/>
          </a:bodyPr>
          <a:lstStyle/>
          <a:p>
            <a:r>
              <a:rPr lang="en-GB" dirty="0"/>
              <a:t>Welsh Context</a:t>
            </a:r>
            <a:endParaRPr lang="en-US" dirty="0"/>
          </a:p>
        </p:txBody>
      </p:sp>
      <p:sp>
        <p:nvSpPr>
          <p:cNvPr id="4" name="TextBox 3"/>
          <p:cNvSpPr txBox="1"/>
          <p:nvPr/>
        </p:nvSpPr>
        <p:spPr>
          <a:xfrm>
            <a:off x="611560" y="1340768"/>
            <a:ext cx="8208912" cy="3139321"/>
          </a:xfrm>
          <a:prstGeom prst="rect">
            <a:avLst/>
          </a:prstGeom>
          <a:noFill/>
        </p:spPr>
        <p:txBody>
          <a:bodyPr wrap="square" rtlCol="0">
            <a:spAutoFit/>
          </a:bodyPr>
          <a:lstStyle/>
          <a:p>
            <a:pPr marL="285750" indent="-285750">
              <a:buFont typeface="Arial" panose="020B0604020202020204" pitchFamily="34" charset="0"/>
              <a:buChar char="•"/>
            </a:pPr>
            <a:r>
              <a:rPr lang="en-GB" dirty="0"/>
              <a:t>The Act will make the public bodies listed in the Act think more about the long term, work better with people and communities and each other, look to prevent problems and take a more joined-up approach.</a:t>
            </a:r>
          </a:p>
          <a:p>
            <a:endParaRPr lang="en-GB" sz="1200" dirty="0"/>
          </a:p>
          <a:p>
            <a:pPr marL="285750" indent="-285750">
              <a:buFont typeface="Arial" panose="020B0604020202020204" pitchFamily="34" charset="0"/>
              <a:buChar char="•"/>
            </a:pPr>
            <a:r>
              <a:rPr lang="en-GB" dirty="0"/>
              <a:t>This new law will mean that, for the first time, public bodies listed in the Act must do what they do in a sustainable way.</a:t>
            </a:r>
          </a:p>
          <a:p>
            <a:endParaRPr lang="en-GB" sz="1200" dirty="0"/>
          </a:p>
          <a:p>
            <a:pPr marL="285750" indent="-285750">
              <a:buFont typeface="Arial" panose="020B0604020202020204" pitchFamily="34" charset="0"/>
              <a:buChar char="•"/>
            </a:pPr>
            <a:r>
              <a:rPr lang="en-GB" dirty="0"/>
              <a:t>Public bodies need to make sure that when making their decisions they take into account the impact they could have on people living their lives in Wales in the future.</a:t>
            </a:r>
          </a:p>
          <a:p>
            <a:endParaRPr lang="en-GB" sz="1200" dirty="0"/>
          </a:p>
          <a:p>
            <a:pPr marL="285750" indent="-285750">
              <a:buFont typeface="Arial" panose="020B0604020202020204" pitchFamily="34" charset="0"/>
              <a:buChar char="•"/>
            </a:pPr>
            <a:r>
              <a:rPr lang="en-GB" dirty="0"/>
              <a:t>It will expect them to:</a:t>
            </a:r>
          </a:p>
        </p:txBody>
      </p:sp>
      <p:sp>
        <p:nvSpPr>
          <p:cNvPr id="5" name="TextBox 4"/>
          <p:cNvSpPr txBox="1"/>
          <p:nvPr/>
        </p:nvSpPr>
        <p:spPr>
          <a:xfrm>
            <a:off x="1259632" y="4470556"/>
            <a:ext cx="6168133" cy="1754326"/>
          </a:xfrm>
          <a:prstGeom prst="rect">
            <a:avLst/>
          </a:prstGeom>
          <a:noFill/>
        </p:spPr>
        <p:txBody>
          <a:bodyPr wrap="square" rtlCol="0">
            <a:spAutoFit/>
          </a:bodyPr>
          <a:lstStyle/>
          <a:p>
            <a:pPr marL="285750" indent="-285750">
              <a:buFont typeface="Arial" panose="020B0604020202020204" pitchFamily="34" charset="0"/>
              <a:buChar char="•"/>
            </a:pPr>
            <a:r>
              <a:rPr lang="en-GB" dirty="0"/>
              <a:t>work together better</a:t>
            </a:r>
          </a:p>
          <a:p>
            <a:pPr marL="285750" indent="-285750">
              <a:buFont typeface="Arial" panose="020B0604020202020204" pitchFamily="34" charset="0"/>
              <a:buChar char="•"/>
            </a:pPr>
            <a:r>
              <a:rPr lang="en-GB" dirty="0"/>
              <a:t>involve people reflecting the diversity of our communities</a:t>
            </a:r>
          </a:p>
          <a:p>
            <a:pPr marL="285750" indent="-285750">
              <a:buFont typeface="Arial" panose="020B0604020202020204" pitchFamily="34" charset="0"/>
              <a:buChar char="•"/>
            </a:pPr>
            <a:r>
              <a:rPr lang="en-GB" dirty="0"/>
              <a:t>look to the long term as well as focusing on now</a:t>
            </a:r>
          </a:p>
          <a:p>
            <a:pPr marL="285750" indent="-285750">
              <a:buFont typeface="Arial" panose="020B0604020202020204" pitchFamily="34" charset="0"/>
              <a:buChar char="•"/>
            </a:pPr>
            <a:r>
              <a:rPr lang="en-GB" dirty="0"/>
              <a:t>take action to try and stop problems getting worse - or even stop them happening in the first place.</a:t>
            </a:r>
          </a:p>
          <a:p>
            <a:endParaRPr lang="en-GB" dirty="0"/>
          </a:p>
        </p:txBody>
      </p:sp>
      <p:sp>
        <p:nvSpPr>
          <p:cNvPr id="6" name="TextBox 5"/>
          <p:cNvSpPr txBox="1"/>
          <p:nvPr/>
        </p:nvSpPr>
        <p:spPr>
          <a:xfrm>
            <a:off x="2411760" y="5963272"/>
            <a:ext cx="5421288" cy="523220"/>
          </a:xfrm>
          <a:prstGeom prst="rect">
            <a:avLst/>
          </a:prstGeom>
          <a:noFill/>
        </p:spPr>
        <p:txBody>
          <a:bodyPr wrap="square" rtlCol="0">
            <a:spAutoFit/>
          </a:bodyPr>
          <a:lstStyle/>
          <a:p>
            <a:r>
              <a:rPr lang="en-GB" sz="1400" dirty="0">
                <a:hlinkClick r:id="rId2"/>
              </a:rPr>
              <a:t>http://gov.wales/topics/people-and-communities/people/future-generations-act/?lang=en</a:t>
            </a:r>
            <a:r>
              <a:rPr lang="en-GB" sz="1400" dirty="0"/>
              <a:t> </a:t>
            </a:r>
          </a:p>
        </p:txBody>
      </p:sp>
      <p:sp>
        <p:nvSpPr>
          <p:cNvPr id="7" name="Action Button: Movie 6">
            <a:hlinkClick r:id="rId3" highlightClick="1"/>
          </p:cNvPr>
          <p:cNvSpPr/>
          <p:nvPr/>
        </p:nvSpPr>
        <p:spPr>
          <a:xfrm>
            <a:off x="7833048" y="6021288"/>
            <a:ext cx="864096" cy="576064"/>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9376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P spid="5" grpId="0" build="p"/>
      <p:bldP spid="6" grpId="0"/>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1143000"/>
          </a:xfrm>
        </p:spPr>
        <p:txBody>
          <a:bodyPr/>
          <a:lstStyle/>
          <a:p>
            <a:r>
              <a:rPr lang="en-GB" dirty="0"/>
              <a:t>Welsh Context - Newport</a:t>
            </a:r>
          </a:p>
        </p:txBody>
      </p:sp>
      <p:sp>
        <p:nvSpPr>
          <p:cNvPr id="3" name="TextBox 2"/>
          <p:cNvSpPr txBox="1"/>
          <p:nvPr/>
        </p:nvSpPr>
        <p:spPr>
          <a:xfrm>
            <a:off x="395536" y="1340768"/>
            <a:ext cx="8352928" cy="44319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2014 Newport City Council developed the ‘Team Around the Cluster’ approach</a:t>
            </a:r>
          </a:p>
          <a:p>
            <a:pPr marL="457200" indent="-457200">
              <a:spcBef>
                <a:spcPts val="600"/>
              </a:spcBef>
              <a:spcAft>
                <a:spcPts val="600"/>
              </a:spcAft>
              <a:buFont typeface="Arial" panose="020B0604020202020204" pitchFamily="34" charset="0"/>
              <a:buChar char="•"/>
            </a:pPr>
            <a:r>
              <a:rPr lang="en-GB" sz="2800" dirty="0"/>
              <a:t>It is designed to identify needs in children and families before the needs reach crisis point</a:t>
            </a:r>
          </a:p>
          <a:p>
            <a:pPr marL="457200" indent="-457200">
              <a:spcBef>
                <a:spcPts val="600"/>
              </a:spcBef>
              <a:spcAft>
                <a:spcPts val="600"/>
              </a:spcAft>
              <a:buFont typeface="Arial" panose="020B0604020202020204" pitchFamily="34" charset="0"/>
              <a:buChar char="•"/>
            </a:pPr>
            <a:r>
              <a:rPr lang="en-GB" sz="2800" dirty="0"/>
              <a:t>It is also designed to address many of the issues raised by the various reports into failings in support for people in need</a:t>
            </a:r>
          </a:p>
          <a:p>
            <a:pPr marL="457200" indent="-457200">
              <a:spcBef>
                <a:spcPts val="600"/>
              </a:spcBef>
              <a:spcAft>
                <a:spcPts val="600"/>
              </a:spcAft>
              <a:buFont typeface="Arial" panose="020B0604020202020204" pitchFamily="34" charset="0"/>
              <a:buChar char="•"/>
            </a:pPr>
            <a:r>
              <a:rPr lang="en-GB" sz="2800" dirty="0"/>
              <a:t>As with all Local Authorities in Wales it assumes a four tiered model of need.</a:t>
            </a:r>
          </a:p>
        </p:txBody>
      </p:sp>
    </p:spTree>
    <p:extLst>
      <p:ext uri="{BB962C8B-B14F-4D97-AF65-F5344CB8AC3E}">
        <p14:creationId xmlns:p14="http://schemas.microsoft.com/office/powerpoint/2010/main" val="1680842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The Four Tier Model of Need</a:t>
            </a:r>
          </a:p>
        </p:txBody>
      </p:sp>
      <p:graphicFrame>
        <p:nvGraphicFramePr>
          <p:cNvPr id="3" name="Diagram 2"/>
          <p:cNvGraphicFramePr/>
          <p:nvPr>
            <p:extLst>
              <p:ext uri="{D42A27DB-BD31-4B8C-83A1-F6EECF244321}">
                <p14:modId xmlns:p14="http://schemas.microsoft.com/office/powerpoint/2010/main" val="2328744574"/>
              </p:ext>
            </p:extLst>
          </p:nvPr>
        </p:nvGraphicFramePr>
        <p:xfrm>
          <a:off x="1187624" y="1124744"/>
          <a:ext cx="6984776" cy="4824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1309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F71430FE-13D9-46B7-8C40-F6F233F30DA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68E6E13B-BE12-400C-9A0C-0AA1AE303D7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graphicEl>
                                              <a:dgm id="{E44E384B-F87E-4AE4-A12A-F5BDA28B02A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graphicEl>
                                              <a:dgm id="{4CF11654-77C2-445E-8AF2-ADCF3DA4F68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21"/>
            <a:ext cx="8229600" cy="778098"/>
          </a:xfrm>
        </p:spPr>
        <p:txBody>
          <a:bodyPr>
            <a:normAutofit/>
          </a:bodyPr>
          <a:lstStyle/>
          <a:p>
            <a:r>
              <a:rPr lang="en-GB" sz="2800" b="1" dirty="0"/>
              <a:t>Team Around the Cluster - Supporting Need</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742096"/>
            <a:ext cx="8135485" cy="6115904"/>
          </a:xfrm>
          <a:prstGeom prst="rect">
            <a:avLst/>
          </a:prstGeom>
        </p:spPr>
      </p:pic>
    </p:spTree>
    <p:extLst>
      <p:ext uri="{BB962C8B-B14F-4D97-AF65-F5344CB8AC3E}">
        <p14:creationId xmlns:p14="http://schemas.microsoft.com/office/powerpoint/2010/main" val="2042536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8721"/>
            <a:ext cx="8229600" cy="778098"/>
          </a:xfrm>
        </p:spPr>
        <p:txBody>
          <a:bodyPr>
            <a:normAutofit/>
          </a:bodyPr>
          <a:lstStyle/>
          <a:p>
            <a:r>
              <a:rPr lang="en-GB" sz="2800" b="1" dirty="0"/>
              <a:t>Team Around the Cluster - Supporting Need</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257" y="751623"/>
            <a:ext cx="8135485" cy="6106377"/>
          </a:xfrm>
          <a:prstGeom prst="rect">
            <a:avLst/>
          </a:prstGeom>
        </p:spPr>
      </p:pic>
    </p:spTree>
    <p:extLst>
      <p:ext uri="{BB962C8B-B14F-4D97-AF65-F5344CB8AC3E}">
        <p14:creationId xmlns:p14="http://schemas.microsoft.com/office/powerpoint/2010/main" val="1904779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8721"/>
            <a:ext cx="8229600" cy="778098"/>
          </a:xfrm>
        </p:spPr>
        <p:txBody>
          <a:bodyPr>
            <a:normAutofit/>
          </a:bodyPr>
          <a:lstStyle/>
          <a:p>
            <a:r>
              <a:rPr lang="en-GB" sz="2800" b="1" dirty="0"/>
              <a:t>Team Around the Cluster - Supporting Need</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257" y="780202"/>
            <a:ext cx="8135485" cy="6077798"/>
          </a:xfrm>
          <a:prstGeom prst="rect">
            <a:avLst/>
          </a:prstGeom>
        </p:spPr>
      </p:pic>
    </p:spTree>
    <p:extLst>
      <p:ext uri="{BB962C8B-B14F-4D97-AF65-F5344CB8AC3E}">
        <p14:creationId xmlns:p14="http://schemas.microsoft.com/office/powerpoint/2010/main" val="298548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dirty="0"/>
              <a:t>Analysis of Cabinet Report</a:t>
            </a:r>
          </a:p>
        </p:txBody>
      </p:sp>
      <p:sp>
        <p:nvSpPr>
          <p:cNvPr id="3" name="TextBox 2"/>
          <p:cNvSpPr txBox="1"/>
          <p:nvPr/>
        </p:nvSpPr>
        <p:spPr>
          <a:xfrm>
            <a:off x="395536" y="1908242"/>
            <a:ext cx="3456384" cy="523220"/>
          </a:xfrm>
          <a:prstGeom prst="rect">
            <a:avLst/>
          </a:prstGeom>
          <a:noFill/>
        </p:spPr>
        <p:txBody>
          <a:bodyPr wrap="square" rtlCol="0">
            <a:spAutoFit/>
          </a:bodyPr>
          <a:lstStyle/>
          <a:p>
            <a:r>
              <a:rPr lang="en-GB" sz="2800" b="1" dirty="0"/>
              <a:t>Group Activity</a:t>
            </a:r>
          </a:p>
        </p:txBody>
      </p:sp>
      <p:sp>
        <p:nvSpPr>
          <p:cNvPr id="4" name="TextBox 3"/>
          <p:cNvSpPr txBox="1"/>
          <p:nvPr/>
        </p:nvSpPr>
        <p:spPr>
          <a:xfrm>
            <a:off x="755576" y="2628322"/>
            <a:ext cx="7776864" cy="830997"/>
          </a:xfrm>
          <a:prstGeom prst="rect">
            <a:avLst/>
          </a:prstGeom>
          <a:noFill/>
        </p:spPr>
        <p:txBody>
          <a:bodyPr wrap="square" rtlCol="0">
            <a:spAutoFit/>
          </a:bodyPr>
          <a:lstStyle/>
          <a:p>
            <a:r>
              <a:rPr lang="en-GB" sz="2400" dirty="0"/>
              <a:t>In groups, read through the Newport City Council Cabinet Report.</a:t>
            </a:r>
          </a:p>
        </p:txBody>
      </p:sp>
      <p:sp>
        <p:nvSpPr>
          <p:cNvPr id="5" name="TextBox 4"/>
          <p:cNvSpPr txBox="1"/>
          <p:nvPr/>
        </p:nvSpPr>
        <p:spPr>
          <a:xfrm>
            <a:off x="755576" y="3813549"/>
            <a:ext cx="7776864" cy="1200329"/>
          </a:xfrm>
          <a:prstGeom prst="rect">
            <a:avLst/>
          </a:prstGeom>
          <a:noFill/>
        </p:spPr>
        <p:txBody>
          <a:bodyPr wrap="square" rtlCol="0">
            <a:spAutoFit/>
          </a:bodyPr>
          <a:lstStyle/>
          <a:p>
            <a:r>
              <a:rPr lang="en-GB" sz="2400" dirty="0"/>
              <a:t>Using the handout, identify the measures taken (if any) to address the issues with multi-agency working that we have already discussed</a:t>
            </a:r>
          </a:p>
        </p:txBody>
      </p:sp>
      <p:sp>
        <p:nvSpPr>
          <p:cNvPr id="6" name="TextBox 5"/>
          <p:cNvSpPr txBox="1"/>
          <p:nvPr/>
        </p:nvSpPr>
        <p:spPr>
          <a:xfrm>
            <a:off x="755576" y="5343599"/>
            <a:ext cx="7776864" cy="461665"/>
          </a:xfrm>
          <a:prstGeom prst="rect">
            <a:avLst/>
          </a:prstGeom>
          <a:noFill/>
        </p:spPr>
        <p:txBody>
          <a:bodyPr wrap="square" rtlCol="0">
            <a:spAutoFit/>
          </a:bodyPr>
          <a:lstStyle/>
          <a:p>
            <a:pPr algn="ctr"/>
            <a:r>
              <a:rPr lang="en-GB" sz="2400" dirty="0"/>
              <a:t>Feedback to your tutor.</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59365" y="2685425"/>
            <a:ext cx="413485" cy="413485"/>
          </a:xfrm>
          <a:prstGeom prst="rect">
            <a:avLst/>
          </a:prstGeom>
        </p:spPr>
      </p:pic>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59366" y="4008733"/>
            <a:ext cx="413485" cy="413485"/>
          </a:xfrm>
          <a:prstGeom prst="rect">
            <a:avLst/>
          </a:prstGeom>
        </p:spPr>
      </p:pic>
      <p:pic>
        <p:nvPicPr>
          <p:cNvPr id="11" name="Picture 10" descr="A picture containing light&#10;&#10;Description automatically generated">
            <a:hlinkClick r:id="rId3"/>
            <a:extLst>
              <a:ext uri="{FF2B5EF4-FFF2-40B4-BE49-F238E27FC236}">
                <a16:creationId xmlns:a16="http://schemas.microsoft.com/office/drawing/2014/main" id="{4DA1B1DF-8757-4231-BB1C-AD20A9CBBEA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06325" y="1090722"/>
            <a:ext cx="675366" cy="670803"/>
          </a:xfrm>
          <a:prstGeom prst="rect">
            <a:avLst/>
          </a:prstGeom>
        </p:spPr>
      </p:pic>
    </p:spTree>
    <p:extLst>
      <p:ext uri="{BB962C8B-B14F-4D97-AF65-F5344CB8AC3E}">
        <p14:creationId xmlns:p14="http://schemas.microsoft.com/office/powerpoint/2010/main" val="3505322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a:t>Youth work, social work &amp; health work – trend in policy development within the UK </a:t>
            </a:r>
          </a:p>
          <a:p>
            <a:r>
              <a:rPr lang="en-US" dirty="0"/>
              <a:t>Professionals are expected to </a:t>
            </a:r>
            <a:r>
              <a:rPr lang="en-US" b="1" dirty="0"/>
              <a:t>work together </a:t>
            </a:r>
            <a:r>
              <a:rPr lang="en-US" dirty="0"/>
              <a:t>and share their expertise and skills.</a:t>
            </a:r>
          </a:p>
          <a:p>
            <a:r>
              <a:rPr lang="en-US" dirty="0"/>
              <a:t>This can have </a:t>
            </a:r>
            <a:r>
              <a:rPr lang="en-US" b="1" dirty="0"/>
              <a:t>positive </a:t>
            </a:r>
            <a:r>
              <a:rPr lang="en-US" dirty="0"/>
              <a:t>outcomes:</a:t>
            </a:r>
          </a:p>
          <a:p>
            <a:pPr lvl="1"/>
            <a:r>
              <a:rPr lang="en-US" dirty="0"/>
              <a:t>New ways of working can be developed.</a:t>
            </a:r>
          </a:p>
          <a:p>
            <a:r>
              <a:rPr lang="en-US" dirty="0"/>
              <a:t>BUT some may feel their ‘unique’ skills are </a:t>
            </a:r>
            <a:r>
              <a:rPr lang="en-US" b="1" dirty="0"/>
              <a:t>downgraded </a:t>
            </a:r>
            <a:r>
              <a:rPr lang="en-US" dirty="0"/>
              <a:t>or </a:t>
            </a:r>
            <a:r>
              <a:rPr lang="en-US" b="1" dirty="0"/>
              <a:t>lost</a:t>
            </a:r>
            <a:endParaRPr lang="en-US" dirty="0"/>
          </a:p>
          <a:p>
            <a:pPr marL="109728" indent="0" algn="r">
              <a:buNone/>
            </a:pPr>
            <a:r>
              <a:rPr lang="en-US" sz="1700" dirty="0"/>
              <a:t>                                               (Tucker </a:t>
            </a:r>
            <a:r>
              <a:rPr lang="en-US" sz="1700" i="1" dirty="0"/>
              <a:t>cited in </a:t>
            </a:r>
            <a:r>
              <a:rPr lang="en-US" sz="1700" dirty="0"/>
              <a:t>Harrison &amp; White 2005:208)</a:t>
            </a:r>
          </a:p>
        </p:txBody>
      </p:sp>
      <p:sp>
        <p:nvSpPr>
          <p:cNvPr id="3" name="Title 2"/>
          <p:cNvSpPr>
            <a:spLocks noGrp="1"/>
          </p:cNvSpPr>
          <p:nvPr>
            <p:ph type="title"/>
          </p:nvPr>
        </p:nvSpPr>
        <p:spPr/>
        <p:txBody>
          <a:bodyPr/>
          <a:lstStyle/>
          <a:p>
            <a:r>
              <a:rPr lang="en-GB" dirty="0"/>
              <a:t>‘Joined-up ‘ services</a:t>
            </a:r>
            <a:endParaRPr lang="en-US" dirty="0"/>
          </a:p>
        </p:txBody>
      </p:sp>
    </p:spTree>
    <p:extLst>
      <p:ext uri="{BB962C8B-B14F-4D97-AF65-F5344CB8AC3E}">
        <p14:creationId xmlns:p14="http://schemas.microsoft.com/office/powerpoint/2010/main" val="3413267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836712"/>
            <a:ext cx="8229600" cy="4525963"/>
          </a:xfrm>
        </p:spPr>
        <p:txBody>
          <a:bodyPr>
            <a:noAutofit/>
          </a:bodyPr>
          <a:lstStyle/>
          <a:p>
            <a:r>
              <a:rPr lang="en-US" sz="2400" dirty="0"/>
              <a:t>Each of the key agencies has their </a:t>
            </a:r>
            <a:r>
              <a:rPr lang="en-US" sz="2400" b="1" dirty="0"/>
              <a:t>own language </a:t>
            </a:r>
            <a:r>
              <a:rPr lang="en-US" sz="2400" dirty="0"/>
              <a:t>and </a:t>
            </a:r>
            <a:r>
              <a:rPr lang="en-US" sz="2400" b="1" dirty="0"/>
              <a:t>jargon</a:t>
            </a:r>
            <a:r>
              <a:rPr lang="en-US" sz="2400" dirty="0"/>
              <a:t>:</a:t>
            </a:r>
          </a:p>
          <a:p>
            <a:r>
              <a:rPr lang="en-US" sz="2400" dirty="0"/>
              <a:t>Community Work, Education, Social Services, Health, Housing, Police, Family Support, Counselling Services </a:t>
            </a:r>
            <a:r>
              <a:rPr lang="en-US" sz="2400" dirty="0" err="1"/>
              <a:t>etc</a:t>
            </a:r>
            <a:r>
              <a:rPr lang="en-US" sz="2400" dirty="0"/>
              <a:t> etc…</a:t>
            </a:r>
          </a:p>
          <a:p>
            <a:r>
              <a:rPr lang="en-US" sz="2400" dirty="0"/>
              <a:t>Complexities of practitioners ‘working together’ not helped by </a:t>
            </a:r>
            <a:r>
              <a:rPr lang="en-US" sz="2400" b="1" dirty="0"/>
              <a:t>proliferation of terminology </a:t>
            </a:r>
            <a:r>
              <a:rPr lang="en-US" sz="2400" dirty="0"/>
              <a:t>used to describe it. </a:t>
            </a:r>
          </a:p>
          <a:p>
            <a:r>
              <a:rPr lang="en-US" sz="2400" dirty="0"/>
              <a:t>‘</a:t>
            </a:r>
            <a:r>
              <a:rPr lang="en-US" sz="2400" b="1" dirty="0"/>
              <a:t>Conceptual hybridity</a:t>
            </a:r>
            <a:r>
              <a:rPr lang="en-US" sz="2400" dirty="0"/>
              <a:t>’ : one concept being grafted onto another </a:t>
            </a:r>
            <a:r>
              <a:rPr lang="en-US" sz="2400" b="1" dirty="0"/>
              <a:t>= confusion</a:t>
            </a:r>
            <a:r>
              <a:rPr lang="en-US" sz="2400" dirty="0"/>
              <a:t>!</a:t>
            </a:r>
          </a:p>
          <a:p>
            <a:r>
              <a:rPr lang="en-US" sz="2400" dirty="0"/>
              <a:t>Multi-agency/inter-agency/Trans-agency</a:t>
            </a:r>
          </a:p>
          <a:p>
            <a:r>
              <a:rPr lang="en-US" sz="2400" dirty="0"/>
              <a:t>Multi-professional/inter-disciplinary</a:t>
            </a:r>
          </a:p>
          <a:p>
            <a:r>
              <a:rPr lang="en-US" sz="2400" dirty="0"/>
              <a:t>Coordination/cooperation/collaboration/partnerships</a:t>
            </a:r>
          </a:p>
          <a:p>
            <a:r>
              <a:rPr lang="en-US" sz="2400" dirty="0"/>
              <a:t>‘Joined-up-thinking’ and ‘joined-up-working’</a:t>
            </a:r>
          </a:p>
          <a:p>
            <a:r>
              <a:rPr lang="en-US" sz="2400" dirty="0"/>
              <a:t>Cross-boundary working/networks/integrated working</a:t>
            </a:r>
          </a:p>
          <a:p>
            <a:pPr marL="109728" indent="0">
              <a:buNone/>
            </a:pPr>
            <a:r>
              <a:rPr lang="en-US" sz="2400" i="1" dirty="0"/>
              <a:t>                                                                             </a:t>
            </a:r>
          </a:p>
          <a:p>
            <a:pPr marL="109728" indent="0" algn="r">
              <a:buNone/>
            </a:pPr>
            <a:r>
              <a:rPr lang="en-US" sz="2400" i="1" dirty="0"/>
              <a:t>                                                                                  </a:t>
            </a:r>
            <a:r>
              <a:rPr lang="en-US" sz="2000" i="1" dirty="0"/>
              <a:t>Foley and </a:t>
            </a:r>
            <a:r>
              <a:rPr lang="en-US" sz="2000" i="1" dirty="0" err="1"/>
              <a:t>Rixon</a:t>
            </a:r>
            <a:r>
              <a:rPr lang="en-US" sz="2000" i="1" dirty="0"/>
              <a:t>(2008</a:t>
            </a:r>
            <a:r>
              <a:rPr lang="en-US" sz="2400" i="1" dirty="0"/>
              <a:t>)</a:t>
            </a:r>
            <a:endParaRPr lang="en-US" sz="2400" dirty="0"/>
          </a:p>
        </p:txBody>
      </p:sp>
      <p:sp>
        <p:nvSpPr>
          <p:cNvPr id="3" name="Title 2"/>
          <p:cNvSpPr>
            <a:spLocks noGrp="1"/>
          </p:cNvSpPr>
          <p:nvPr>
            <p:ph type="title"/>
          </p:nvPr>
        </p:nvSpPr>
        <p:spPr>
          <a:xfrm>
            <a:off x="457200" y="-27384"/>
            <a:ext cx="8229600" cy="1143000"/>
          </a:xfrm>
        </p:spPr>
        <p:txBody>
          <a:bodyPr>
            <a:normAutofit/>
          </a:bodyPr>
          <a:lstStyle/>
          <a:p>
            <a:r>
              <a:rPr lang="en-GB" dirty="0"/>
              <a:t>The Concept of MAW: Terminology</a:t>
            </a:r>
            <a:endParaRPr lang="en-US" dirty="0"/>
          </a:p>
        </p:txBody>
      </p:sp>
    </p:spTree>
    <p:extLst>
      <p:ext uri="{BB962C8B-B14F-4D97-AF65-F5344CB8AC3E}">
        <p14:creationId xmlns:p14="http://schemas.microsoft.com/office/powerpoint/2010/main" val="144832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052736"/>
            <a:ext cx="8229600" cy="4525963"/>
          </a:xfrm>
        </p:spPr>
        <p:txBody>
          <a:bodyPr>
            <a:noAutofit/>
          </a:bodyPr>
          <a:lstStyle/>
          <a:p>
            <a:r>
              <a:rPr lang="en-US" sz="2800" dirty="0"/>
              <a:t>‘</a:t>
            </a:r>
            <a:r>
              <a:rPr lang="en-US" sz="2800" b="1" dirty="0"/>
              <a:t>Partnership</a:t>
            </a:r>
            <a:r>
              <a:rPr lang="en-US" sz="2800" dirty="0"/>
              <a:t>’: risen to prominence in </a:t>
            </a:r>
            <a:r>
              <a:rPr lang="en-US" sz="2800" b="1" dirty="0"/>
              <a:t>government strategy</a:t>
            </a:r>
            <a:r>
              <a:rPr lang="en-US" sz="2800" dirty="0"/>
              <a:t>:</a:t>
            </a:r>
          </a:p>
          <a:p>
            <a:r>
              <a:rPr lang="en-US" sz="2800" b="1" dirty="0"/>
              <a:t>1997 </a:t>
            </a:r>
            <a:r>
              <a:rPr lang="en-US" sz="2800" b="1" dirty="0" err="1"/>
              <a:t>Labour</a:t>
            </a:r>
            <a:r>
              <a:rPr lang="en-US" sz="2800" b="1" dirty="0"/>
              <a:t> Gov. </a:t>
            </a:r>
            <a:r>
              <a:rPr lang="en-US" sz="2800" dirty="0"/>
              <a:t>often delivered through ‘partnerships’ e.g. ‘Sure Start’.</a:t>
            </a:r>
          </a:p>
          <a:p>
            <a:r>
              <a:rPr lang="en-US" sz="2800" dirty="0"/>
              <a:t>Required bringing together of all stakeholders in statutory, voluntary, and private sector, but also parents and </a:t>
            </a:r>
            <a:r>
              <a:rPr lang="en-US" sz="2800" dirty="0" err="1"/>
              <a:t>carers</a:t>
            </a:r>
            <a:r>
              <a:rPr lang="en-US" sz="2800" dirty="0"/>
              <a:t>.</a:t>
            </a:r>
          </a:p>
          <a:p>
            <a:r>
              <a:rPr lang="en-US" sz="2800" dirty="0"/>
              <a:t>Aimed to bring </a:t>
            </a:r>
            <a:r>
              <a:rPr lang="en-US" sz="2800" b="1" dirty="0"/>
              <a:t>smaller voluntary </a:t>
            </a:r>
            <a:r>
              <a:rPr lang="en-US" sz="2800" b="1" dirty="0" err="1"/>
              <a:t>organisations</a:t>
            </a:r>
            <a:r>
              <a:rPr lang="en-US" sz="2800" b="1" dirty="0"/>
              <a:t> </a:t>
            </a:r>
            <a:r>
              <a:rPr lang="en-US" sz="2800" dirty="0"/>
              <a:t>into </a:t>
            </a:r>
            <a:r>
              <a:rPr lang="en-US" sz="2800" b="1" dirty="0"/>
              <a:t>partnership </a:t>
            </a:r>
            <a:r>
              <a:rPr lang="en-US" sz="2800" dirty="0"/>
              <a:t>with </a:t>
            </a:r>
            <a:r>
              <a:rPr lang="en-US" sz="2800" b="1" dirty="0"/>
              <a:t>larger statutory ones</a:t>
            </a:r>
            <a:r>
              <a:rPr lang="en-US" sz="2800" dirty="0"/>
              <a:t>, especially small community </a:t>
            </a:r>
            <a:r>
              <a:rPr lang="en-US" sz="2800" dirty="0" err="1"/>
              <a:t>organisations</a:t>
            </a:r>
            <a:r>
              <a:rPr lang="en-US" sz="2800" dirty="0"/>
              <a:t> and faith groups.</a:t>
            </a:r>
          </a:p>
          <a:p>
            <a:pPr marL="109728" indent="0">
              <a:buNone/>
            </a:pPr>
            <a:r>
              <a:rPr lang="en-US" sz="2800" i="1" dirty="0"/>
              <a:t>                                                         Foley and </a:t>
            </a:r>
            <a:r>
              <a:rPr lang="en-US" sz="2800" i="1" dirty="0" err="1"/>
              <a:t>Rixon</a:t>
            </a:r>
            <a:r>
              <a:rPr lang="en-US" sz="2800" i="1" dirty="0"/>
              <a:t>(2008)</a:t>
            </a:r>
            <a:endParaRPr lang="en-US" sz="2800" dirty="0"/>
          </a:p>
        </p:txBody>
      </p:sp>
      <p:sp>
        <p:nvSpPr>
          <p:cNvPr id="3" name="Title 2"/>
          <p:cNvSpPr>
            <a:spLocks noGrp="1"/>
          </p:cNvSpPr>
          <p:nvPr>
            <p:ph type="title"/>
          </p:nvPr>
        </p:nvSpPr>
        <p:spPr>
          <a:xfrm>
            <a:off x="457200" y="-171400"/>
            <a:ext cx="8229600" cy="1143000"/>
          </a:xfrm>
        </p:spPr>
        <p:txBody>
          <a:bodyPr/>
          <a:lstStyle/>
          <a:p>
            <a:r>
              <a:rPr lang="en-GB" dirty="0"/>
              <a:t>Terminology</a:t>
            </a:r>
            <a:endParaRPr lang="en-US" dirty="0"/>
          </a:p>
        </p:txBody>
      </p:sp>
    </p:spTree>
    <p:extLst>
      <p:ext uri="{BB962C8B-B14F-4D97-AF65-F5344CB8AC3E}">
        <p14:creationId xmlns:p14="http://schemas.microsoft.com/office/powerpoint/2010/main" val="275666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24744"/>
            <a:ext cx="8229600" cy="4525963"/>
          </a:xfrm>
        </p:spPr>
        <p:txBody>
          <a:bodyPr>
            <a:noAutofit/>
          </a:bodyPr>
          <a:lstStyle/>
          <a:p>
            <a:r>
              <a:rPr lang="en-US" sz="2400" dirty="0"/>
              <a:t>‘integrated’</a:t>
            </a:r>
          </a:p>
          <a:p>
            <a:r>
              <a:rPr lang="en-US" sz="2400" dirty="0"/>
              <a:t>‘holistic’</a:t>
            </a:r>
          </a:p>
          <a:p>
            <a:r>
              <a:rPr lang="en-US" sz="2400" dirty="0"/>
              <a:t>‘partnership’</a:t>
            </a:r>
          </a:p>
          <a:p>
            <a:r>
              <a:rPr lang="en-US" sz="2400" dirty="0"/>
              <a:t>Words that give a </a:t>
            </a:r>
            <a:r>
              <a:rPr lang="en-US" sz="2400" b="1" dirty="0"/>
              <a:t>positive spin </a:t>
            </a:r>
            <a:r>
              <a:rPr lang="en-US" sz="2400" dirty="0"/>
              <a:t>to practice</a:t>
            </a:r>
          </a:p>
          <a:p>
            <a:r>
              <a:rPr lang="en-US" sz="2400" dirty="0"/>
              <a:t>Whereas in </a:t>
            </a:r>
            <a:r>
              <a:rPr lang="en-US" sz="2400" b="1" dirty="0"/>
              <a:t>reality </a:t>
            </a:r>
            <a:r>
              <a:rPr lang="en-US" sz="2400" dirty="0"/>
              <a:t>this practice is often experienced as:</a:t>
            </a:r>
          </a:p>
          <a:p>
            <a:r>
              <a:rPr lang="en-US" sz="2400" dirty="0"/>
              <a:t>‘separate’</a:t>
            </a:r>
          </a:p>
          <a:p>
            <a:r>
              <a:rPr lang="en-US" sz="2400" dirty="0"/>
              <a:t>‘isolated’</a:t>
            </a:r>
          </a:p>
          <a:p>
            <a:r>
              <a:rPr lang="en-US" sz="2400" dirty="0"/>
              <a:t>‘frustrating’</a:t>
            </a:r>
          </a:p>
          <a:p>
            <a:r>
              <a:rPr lang="en-US" sz="2400" dirty="0"/>
              <a:t>In other words, working in partnership can be </a:t>
            </a:r>
            <a:r>
              <a:rPr lang="en-US" sz="2400" b="1" dirty="0"/>
              <a:t>easier to talk about </a:t>
            </a:r>
            <a:r>
              <a:rPr lang="en-US" sz="2400" dirty="0"/>
              <a:t>than </a:t>
            </a:r>
            <a:r>
              <a:rPr lang="en-US" sz="2400" b="1" dirty="0"/>
              <a:t>make happen in practice</a:t>
            </a:r>
            <a:endParaRPr lang="en-US" sz="2400" dirty="0"/>
          </a:p>
          <a:p>
            <a:pPr marL="109728" indent="0">
              <a:buNone/>
            </a:pPr>
            <a:endParaRPr lang="en-US" sz="2400" dirty="0"/>
          </a:p>
          <a:p>
            <a:pPr marL="109728" indent="0">
              <a:buNone/>
            </a:pPr>
            <a:r>
              <a:rPr lang="en-US" sz="2400" dirty="0"/>
              <a:t>                                             (Reid </a:t>
            </a:r>
            <a:r>
              <a:rPr lang="en-US" sz="2400" i="1" dirty="0"/>
              <a:t>cited in </a:t>
            </a:r>
            <a:r>
              <a:rPr lang="en-US" sz="2400" dirty="0"/>
              <a:t>Harrison et al 2007:165)</a:t>
            </a:r>
          </a:p>
        </p:txBody>
      </p:sp>
      <p:sp>
        <p:nvSpPr>
          <p:cNvPr id="3" name="Title 2"/>
          <p:cNvSpPr>
            <a:spLocks noGrp="1"/>
          </p:cNvSpPr>
          <p:nvPr>
            <p:ph type="title"/>
          </p:nvPr>
        </p:nvSpPr>
        <p:spPr>
          <a:xfrm>
            <a:off x="457200" y="-27384"/>
            <a:ext cx="8229600" cy="1143000"/>
          </a:xfrm>
        </p:spPr>
        <p:txBody>
          <a:bodyPr/>
          <a:lstStyle/>
          <a:p>
            <a:r>
              <a:rPr lang="en-GB" dirty="0"/>
              <a:t>Terminology</a:t>
            </a:r>
            <a:endParaRPr lang="en-US" dirty="0"/>
          </a:p>
        </p:txBody>
      </p:sp>
    </p:spTree>
    <p:extLst>
      <p:ext uri="{BB962C8B-B14F-4D97-AF65-F5344CB8AC3E}">
        <p14:creationId xmlns:p14="http://schemas.microsoft.com/office/powerpoint/2010/main" val="1866778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New ethos of working may be better described as ‘Partnership working’ as it entails:</a:t>
            </a:r>
          </a:p>
          <a:p>
            <a:r>
              <a:rPr lang="en-GB" dirty="0"/>
              <a:t>“ The underlying desire for new ways of developing and refining the complex (pattern) of professional relationships focused on improvements for families and children”.</a:t>
            </a:r>
          </a:p>
          <a:p>
            <a:pPr marL="109728" indent="0">
              <a:buNone/>
            </a:pPr>
            <a:endParaRPr lang="en-GB" dirty="0"/>
          </a:p>
          <a:p>
            <a:pPr marL="109728" indent="0">
              <a:buNone/>
            </a:pPr>
            <a:r>
              <a:rPr lang="en-GB" sz="2000" dirty="0"/>
              <a:t>                                                      (Michael Gasper, 2010:5)</a:t>
            </a:r>
            <a:endParaRPr lang="en-US" sz="2000" dirty="0"/>
          </a:p>
        </p:txBody>
      </p:sp>
      <p:sp>
        <p:nvSpPr>
          <p:cNvPr id="3" name="Title 2"/>
          <p:cNvSpPr>
            <a:spLocks noGrp="1"/>
          </p:cNvSpPr>
          <p:nvPr>
            <p:ph type="title"/>
          </p:nvPr>
        </p:nvSpPr>
        <p:spPr/>
        <p:txBody>
          <a:bodyPr/>
          <a:lstStyle/>
          <a:p>
            <a:r>
              <a:rPr lang="en-GB" dirty="0"/>
              <a:t>New Ethos</a:t>
            </a:r>
            <a:endParaRPr lang="en-US" dirty="0"/>
          </a:p>
        </p:txBody>
      </p:sp>
    </p:spTree>
    <p:extLst>
      <p:ext uri="{BB962C8B-B14F-4D97-AF65-F5344CB8AC3E}">
        <p14:creationId xmlns:p14="http://schemas.microsoft.com/office/powerpoint/2010/main" val="258562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a:t>A coalition of organisations and individuals from one sector who agree to work together for a common aim or a set of compatible aims, and agree to work together in a co-operative and mutually supportive fashion</a:t>
            </a:r>
            <a:r>
              <a:rPr lang="en-GB" sz="2000" dirty="0"/>
              <a:t>.</a:t>
            </a:r>
          </a:p>
          <a:p>
            <a:endParaRPr lang="en-GB" sz="2000" dirty="0"/>
          </a:p>
          <a:p>
            <a:r>
              <a:rPr lang="en-GB" sz="2400" dirty="0"/>
              <a:t>Involving parents and carers in planning and developing services is the best way of creating cost-effective, responsive services that work for families.</a:t>
            </a:r>
          </a:p>
          <a:p>
            <a:pPr marL="109728" indent="0">
              <a:buNone/>
            </a:pPr>
            <a:endParaRPr lang="en-GB" sz="2400" dirty="0"/>
          </a:p>
          <a:p>
            <a:pPr marL="109728" indent="0">
              <a:buNone/>
            </a:pPr>
            <a:r>
              <a:rPr lang="en-GB" sz="2000" b="1" dirty="0"/>
              <a:t>                            Aiming High for Disabled Children (2007)</a:t>
            </a:r>
            <a:endParaRPr lang="en-US" sz="2000" b="1" dirty="0"/>
          </a:p>
        </p:txBody>
      </p:sp>
      <p:sp>
        <p:nvSpPr>
          <p:cNvPr id="3" name="Title 2"/>
          <p:cNvSpPr>
            <a:spLocks noGrp="1"/>
          </p:cNvSpPr>
          <p:nvPr>
            <p:ph type="title"/>
          </p:nvPr>
        </p:nvSpPr>
        <p:spPr/>
        <p:txBody>
          <a:bodyPr/>
          <a:lstStyle/>
          <a:p>
            <a:r>
              <a:rPr lang="en-GB" dirty="0"/>
              <a:t>Partnership working</a:t>
            </a:r>
            <a:endParaRPr lang="en-US" dirty="0"/>
          </a:p>
        </p:txBody>
      </p:sp>
    </p:spTree>
    <p:extLst>
      <p:ext uri="{BB962C8B-B14F-4D97-AF65-F5344CB8AC3E}">
        <p14:creationId xmlns:p14="http://schemas.microsoft.com/office/powerpoint/2010/main" val="3508120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All stakeholders are valued</a:t>
            </a:r>
          </a:p>
          <a:p>
            <a:r>
              <a:rPr lang="en-GB" dirty="0"/>
              <a:t>Change from the bottom and not the top down</a:t>
            </a:r>
          </a:p>
          <a:p>
            <a:r>
              <a:rPr lang="en-GB" dirty="0"/>
              <a:t>Services brought to the community rather than other way round</a:t>
            </a:r>
          </a:p>
          <a:p>
            <a:r>
              <a:rPr lang="en-GB" dirty="0"/>
              <a:t>Co-location ‘under one roof’</a:t>
            </a:r>
          </a:p>
          <a:p>
            <a:r>
              <a:rPr lang="en-GB" dirty="0"/>
              <a:t>Access to training</a:t>
            </a:r>
          </a:p>
          <a:p>
            <a:r>
              <a:rPr lang="en-GB" dirty="0"/>
              <a:t>Prioritising to highest areas of need</a:t>
            </a:r>
            <a:endParaRPr lang="en-US" dirty="0"/>
          </a:p>
        </p:txBody>
      </p:sp>
      <p:sp>
        <p:nvSpPr>
          <p:cNvPr id="3" name="Title 2"/>
          <p:cNvSpPr>
            <a:spLocks noGrp="1"/>
          </p:cNvSpPr>
          <p:nvPr>
            <p:ph type="title"/>
          </p:nvPr>
        </p:nvSpPr>
        <p:spPr/>
        <p:txBody>
          <a:bodyPr>
            <a:normAutofit fontScale="90000"/>
          </a:bodyPr>
          <a:lstStyle/>
          <a:p>
            <a:r>
              <a:rPr lang="en-GB" dirty="0"/>
              <a:t>Key elements of Effective Partnership Working</a:t>
            </a:r>
            <a:endParaRPr lang="en-US" dirty="0"/>
          </a:p>
        </p:txBody>
      </p:sp>
    </p:spTree>
    <p:extLst>
      <p:ext uri="{BB962C8B-B14F-4D97-AF65-F5344CB8AC3E}">
        <p14:creationId xmlns:p14="http://schemas.microsoft.com/office/powerpoint/2010/main" val="61734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Causes rather than effects need to be analysed and addressed</a:t>
            </a:r>
          </a:p>
          <a:p>
            <a:r>
              <a:rPr lang="en-GB" dirty="0"/>
              <a:t>Greater development of advocacy services – giving the vulnerable a voice</a:t>
            </a:r>
          </a:p>
          <a:p>
            <a:r>
              <a:rPr lang="en-GB" dirty="0"/>
              <a:t>Support to encourage independence not dependency</a:t>
            </a:r>
          </a:p>
          <a:p>
            <a:r>
              <a:rPr lang="en-GB" dirty="0"/>
              <a:t>Non-judgemental working</a:t>
            </a:r>
            <a:endParaRPr lang="en-US" dirty="0"/>
          </a:p>
        </p:txBody>
      </p:sp>
      <p:sp>
        <p:nvSpPr>
          <p:cNvPr id="3" name="Title 2"/>
          <p:cNvSpPr>
            <a:spLocks noGrp="1"/>
          </p:cNvSpPr>
          <p:nvPr>
            <p:ph type="title"/>
          </p:nvPr>
        </p:nvSpPr>
        <p:spPr/>
        <p:txBody>
          <a:bodyPr>
            <a:normAutofit fontScale="90000"/>
          </a:bodyPr>
          <a:lstStyle/>
          <a:p>
            <a:r>
              <a:rPr lang="en-GB" dirty="0"/>
              <a:t>Key elements of Effective Partnership Working</a:t>
            </a:r>
            <a:endParaRPr lang="en-US" dirty="0"/>
          </a:p>
        </p:txBody>
      </p:sp>
    </p:spTree>
    <p:extLst>
      <p:ext uri="{BB962C8B-B14F-4D97-AF65-F5344CB8AC3E}">
        <p14:creationId xmlns:p14="http://schemas.microsoft.com/office/powerpoint/2010/main" val="110357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b="1" dirty="0"/>
              <a:t>Opportunities:</a:t>
            </a:r>
          </a:p>
          <a:p>
            <a:r>
              <a:rPr lang="en-GB" dirty="0"/>
              <a:t>Easier access to services for users and carers</a:t>
            </a:r>
          </a:p>
          <a:p>
            <a:r>
              <a:rPr lang="en-GB" dirty="0"/>
              <a:t>Wider access to a range of skills and expertise</a:t>
            </a:r>
          </a:p>
          <a:p>
            <a:r>
              <a:rPr lang="en-GB" dirty="0"/>
              <a:t>Improvement in professional competence</a:t>
            </a:r>
          </a:p>
          <a:p>
            <a:r>
              <a:rPr lang="en-GB" dirty="0"/>
              <a:t>Joint planning</a:t>
            </a:r>
          </a:p>
          <a:p>
            <a:r>
              <a:rPr lang="en-GB" dirty="0"/>
              <a:t>Sharing budgets</a:t>
            </a:r>
            <a:endParaRPr lang="en-US" dirty="0"/>
          </a:p>
        </p:txBody>
      </p:sp>
      <p:sp>
        <p:nvSpPr>
          <p:cNvPr id="3" name="Title 2"/>
          <p:cNvSpPr>
            <a:spLocks noGrp="1"/>
          </p:cNvSpPr>
          <p:nvPr>
            <p:ph type="title"/>
          </p:nvPr>
        </p:nvSpPr>
        <p:spPr/>
        <p:txBody>
          <a:bodyPr/>
          <a:lstStyle/>
          <a:p>
            <a:r>
              <a:rPr lang="en-GB" dirty="0"/>
              <a:t>Opportunities and challenges</a:t>
            </a:r>
            <a:endParaRPr lang="en-US" dirty="0"/>
          </a:p>
        </p:txBody>
      </p:sp>
    </p:spTree>
    <p:extLst>
      <p:ext uri="{BB962C8B-B14F-4D97-AF65-F5344CB8AC3E}">
        <p14:creationId xmlns:p14="http://schemas.microsoft.com/office/powerpoint/2010/main" val="304628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b="1" dirty="0"/>
              <a:t>Challenges:</a:t>
            </a:r>
          </a:p>
          <a:p>
            <a:r>
              <a:rPr lang="en-GB" dirty="0"/>
              <a:t>Fear of change</a:t>
            </a:r>
          </a:p>
          <a:p>
            <a:r>
              <a:rPr lang="en-GB" dirty="0"/>
              <a:t>Sharing Budgets!</a:t>
            </a:r>
          </a:p>
          <a:p>
            <a:r>
              <a:rPr lang="en-GB" dirty="0"/>
              <a:t>Leadership</a:t>
            </a:r>
          </a:p>
          <a:p>
            <a:r>
              <a:rPr lang="en-GB" dirty="0"/>
              <a:t>National priorities versus local need</a:t>
            </a:r>
          </a:p>
          <a:p>
            <a:r>
              <a:rPr lang="en-GB" dirty="0"/>
              <a:t>Different (competing?)</a:t>
            </a:r>
          </a:p>
          <a:p>
            <a:r>
              <a:rPr lang="en-GB" dirty="0"/>
              <a:t>New ways of working</a:t>
            </a:r>
            <a:endParaRPr lang="en-US" dirty="0"/>
          </a:p>
        </p:txBody>
      </p:sp>
      <p:sp>
        <p:nvSpPr>
          <p:cNvPr id="3" name="Title 2"/>
          <p:cNvSpPr>
            <a:spLocks noGrp="1"/>
          </p:cNvSpPr>
          <p:nvPr>
            <p:ph type="title"/>
          </p:nvPr>
        </p:nvSpPr>
        <p:spPr/>
        <p:txBody>
          <a:bodyPr/>
          <a:lstStyle/>
          <a:p>
            <a:r>
              <a:rPr lang="en-GB" dirty="0"/>
              <a:t>Opportunities and challenges</a:t>
            </a:r>
            <a:endParaRPr lang="en-US" dirty="0"/>
          </a:p>
        </p:txBody>
      </p:sp>
    </p:spTree>
    <p:extLst>
      <p:ext uri="{BB962C8B-B14F-4D97-AF65-F5344CB8AC3E}">
        <p14:creationId xmlns:p14="http://schemas.microsoft.com/office/powerpoint/2010/main" val="341156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24744"/>
            <a:ext cx="8229600" cy="4525963"/>
          </a:xfrm>
        </p:spPr>
        <p:txBody>
          <a:bodyPr/>
          <a:lstStyle/>
          <a:p>
            <a:r>
              <a:rPr lang="en-GB" dirty="0"/>
              <a:t>Partnership – working policies – as with any social policies- emerged out of:</a:t>
            </a:r>
          </a:p>
          <a:p>
            <a:r>
              <a:rPr lang="en-GB" dirty="0"/>
              <a:t>Political necessity – changing needs</a:t>
            </a:r>
          </a:p>
          <a:p>
            <a:r>
              <a:rPr lang="en-GB" dirty="0"/>
              <a:t>Economic necessity – changing demography</a:t>
            </a:r>
          </a:p>
          <a:p>
            <a:r>
              <a:rPr lang="en-GB" dirty="0"/>
              <a:t>Milestone/Events- changing perceptions</a:t>
            </a:r>
          </a:p>
          <a:p>
            <a:r>
              <a:rPr lang="en-GB" dirty="0"/>
              <a:t>New philosophy – changing ideas about how to meet need</a:t>
            </a:r>
          </a:p>
          <a:p>
            <a:r>
              <a:rPr lang="en-GB" dirty="0"/>
              <a:t>Research and Consultation</a:t>
            </a:r>
            <a:endParaRPr lang="en-US" dirty="0"/>
          </a:p>
        </p:txBody>
      </p:sp>
      <p:sp>
        <p:nvSpPr>
          <p:cNvPr id="3" name="Title 2"/>
          <p:cNvSpPr>
            <a:spLocks noGrp="1"/>
          </p:cNvSpPr>
          <p:nvPr>
            <p:ph type="title"/>
          </p:nvPr>
        </p:nvSpPr>
        <p:spPr>
          <a:xfrm>
            <a:off x="457200" y="44624"/>
            <a:ext cx="8229600" cy="1143000"/>
          </a:xfrm>
        </p:spPr>
        <p:txBody>
          <a:bodyPr/>
          <a:lstStyle/>
          <a:p>
            <a:r>
              <a:rPr lang="en-GB" dirty="0"/>
              <a:t>Conclusions</a:t>
            </a:r>
            <a:endParaRPr lang="en-US" dirty="0"/>
          </a:p>
        </p:txBody>
      </p:sp>
    </p:spTree>
    <p:extLst>
      <p:ext uri="{BB962C8B-B14F-4D97-AF65-F5344CB8AC3E}">
        <p14:creationId xmlns:p14="http://schemas.microsoft.com/office/powerpoint/2010/main" val="2632692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70000" lnSpcReduction="20000"/>
          </a:bodyPr>
          <a:lstStyle/>
          <a:p>
            <a:r>
              <a:rPr lang="en-US" dirty="0" err="1"/>
              <a:t>Cheminais</a:t>
            </a:r>
            <a:r>
              <a:rPr lang="en-US" dirty="0"/>
              <a:t>, R., </a:t>
            </a:r>
            <a:r>
              <a:rPr lang="en-US" i="1" dirty="0"/>
              <a:t>Effective Multi-Agency Partnerships: putting Every Child Matters into Practice</a:t>
            </a:r>
            <a:r>
              <a:rPr lang="en-US" dirty="0"/>
              <a:t>, London: SAGE Publications, 2009</a:t>
            </a:r>
          </a:p>
          <a:p>
            <a:r>
              <a:rPr lang="en-GB" dirty="0"/>
              <a:t>DCSF, </a:t>
            </a:r>
            <a:r>
              <a:rPr lang="en-GB" i="1" dirty="0"/>
              <a:t>Children’s Trusts: Statutory guidance on inter-agency cooperation to improve well-being of children, young people and their families, </a:t>
            </a:r>
            <a:r>
              <a:rPr lang="en-GB" dirty="0"/>
              <a:t>Crown Copyright, 2008</a:t>
            </a:r>
            <a:endParaRPr lang="en-US" dirty="0"/>
          </a:p>
          <a:p>
            <a:r>
              <a:rPr lang="en-US" dirty="0"/>
              <a:t>Foley, P., and </a:t>
            </a:r>
            <a:r>
              <a:rPr lang="en-US" dirty="0" err="1"/>
              <a:t>Rixon</a:t>
            </a:r>
            <a:r>
              <a:rPr lang="en-US" dirty="0"/>
              <a:t>, A., </a:t>
            </a:r>
            <a:r>
              <a:rPr lang="en-US" i="1" dirty="0"/>
              <a:t>Changing children’s services: working and learning together, </a:t>
            </a:r>
            <a:r>
              <a:rPr lang="en-US" dirty="0"/>
              <a:t>Bristol: The Policy Press, 2008. </a:t>
            </a:r>
          </a:p>
          <a:p>
            <a:r>
              <a:rPr lang="en-US" dirty="0"/>
              <a:t>Gasper, M., </a:t>
            </a:r>
            <a:r>
              <a:rPr lang="en-US" i="1" dirty="0"/>
              <a:t>Multi-agency working in the early years: Challenges and opportunities, </a:t>
            </a:r>
            <a:r>
              <a:rPr lang="en-US" dirty="0"/>
              <a:t>London: SAGE Publications, 2010</a:t>
            </a:r>
          </a:p>
          <a:p>
            <a:r>
              <a:rPr lang="en-US" dirty="0"/>
              <a:t>Harrison R, Wise C, </a:t>
            </a:r>
            <a:r>
              <a:rPr lang="en-US" i="1" dirty="0"/>
              <a:t>Working with Young People</a:t>
            </a:r>
            <a:r>
              <a:rPr lang="en-US" dirty="0"/>
              <a:t>, London: SAGE publications, 2005</a:t>
            </a:r>
          </a:p>
          <a:p>
            <a:r>
              <a:rPr lang="en-US" dirty="0"/>
              <a:t>Harrison R, Benjamin C, Curran S, Hunter R, </a:t>
            </a:r>
            <a:r>
              <a:rPr lang="en-US" i="1" dirty="0"/>
              <a:t>Leading Work with Young People, </a:t>
            </a:r>
            <a:r>
              <a:rPr lang="en-US" dirty="0"/>
              <a:t>London: SAGE Publications, 2007</a:t>
            </a:r>
          </a:p>
          <a:p>
            <a:r>
              <a:rPr lang="en-US" dirty="0"/>
              <a:t>Lacey P, </a:t>
            </a:r>
            <a:r>
              <a:rPr lang="en-US" i="1" dirty="0"/>
              <a:t>Support Partnerships: Collaboration in action</a:t>
            </a:r>
            <a:r>
              <a:rPr lang="en-US" dirty="0"/>
              <a:t>, London: David Fulton Publishers, 2001</a:t>
            </a:r>
          </a:p>
          <a:p>
            <a:endParaRPr lang="en-US" dirty="0"/>
          </a:p>
        </p:txBody>
      </p:sp>
      <p:sp>
        <p:nvSpPr>
          <p:cNvPr id="3" name="Title 2"/>
          <p:cNvSpPr>
            <a:spLocks noGrp="1"/>
          </p:cNvSpPr>
          <p:nvPr>
            <p:ph type="title"/>
          </p:nvPr>
        </p:nvSpPr>
        <p:spPr/>
        <p:txBody>
          <a:bodyPr/>
          <a:lstStyle/>
          <a:p>
            <a:r>
              <a:rPr lang="en-GB" dirty="0"/>
              <a:t>References</a:t>
            </a:r>
            <a:endParaRPr lang="en-US" dirty="0"/>
          </a:p>
        </p:txBody>
      </p:sp>
    </p:spTree>
    <p:extLst>
      <p:ext uri="{BB962C8B-B14F-4D97-AF65-F5344CB8AC3E}">
        <p14:creationId xmlns:p14="http://schemas.microsoft.com/office/powerpoint/2010/main" val="1123388767"/>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494</TotalTime>
  <Words>2009</Words>
  <Application>Microsoft Office PowerPoint</Application>
  <PresentationFormat>On-screen Show (4:3)</PresentationFormat>
  <Paragraphs>235</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Wingdings</vt:lpstr>
      <vt:lpstr>UWTSD PPT Template</vt:lpstr>
      <vt:lpstr>ECAY5001 Advocacy in Partnership: Multi-Agency Working – Session 2 – Key Concepts</vt:lpstr>
      <vt:lpstr>Recap of last session</vt:lpstr>
      <vt:lpstr>PowerPoint Presentation</vt:lpstr>
      <vt:lpstr>PowerPoint Presentation</vt:lpstr>
      <vt:lpstr>PowerPoint Presentation</vt:lpstr>
      <vt:lpstr>Multi-agency working: Problems</vt:lpstr>
      <vt:lpstr>Problems</vt:lpstr>
      <vt:lpstr>Problems</vt:lpstr>
      <vt:lpstr>Every Child Matters (2003)</vt:lpstr>
      <vt:lpstr>Children Act 2004</vt:lpstr>
      <vt:lpstr>Welsh Context</vt:lpstr>
      <vt:lpstr>PowerPoint Presentation</vt:lpstr>
      <vt:lpstr>Recap of last session</vt:lpstr>
      <vt:lpstr>Welsh Context</vt:lpstr>
      <vt:lpstr>Welsh Context</vt:lpstr>
      <vt:lpstr>Welsh Context</vt:lpstr>
      <vt:lpstr>Welsh Context</vt:lpstr>
      <vt:lpstr>Welsh Context - Newport</vt:lpstr>
      <vt:lpstr>The Four Tier Model of Need</vt:lpstr>
      <vt:lpstr>Team Around the Cluster - Supporting Need</vt:lpstr>
      <vt:lpstr>Team Around the Cluster - Supporting Need</vt:lpstr>
      <vt:lpstr>Team Around the Cluster - Supporting Need</vt:lpstr>
      <vt:lpstr>Analysis of Cabinet Report</vt:lpstr>
      <vt:lpstr>‘Joined-up ‘ services</vt:lpstr>
      <vt:lpstr>The Concept of MAW: Terminology</vt:lpstr>
      <vt:lpstr>Terminology</vt:lpstr>
      <vt:lpstr>Terminology</vt:lpstr>
      <vt:lpstr>New Ethos</vt:lpstr>
      <vt:lpstr>Partnership working</vt:lpstr>
      <vt:lpstr>Key elements of Effective Partnership Working</vt:lpstr>
      <vt:lpstr>Key elements of Effective Partnership Working</vt:lpstr>
      <vt:lpstr>Opportunities and challenges</vt:lpstr>
      <vt:lpstr>Opportunities and challenges</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52</cp:revision>
  <dcterms:created xsi:type="dcterms:W3CDTF">2016-09-29T11:33:04Z</dcterms:created>
  <dcterms:modified xsi:type="dcterms:W3CDTF">2019-09-29T16:51:02Z</dcterms:modified>
</cp:coreProperties>
</file>