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charts/chart1.xml" ContentType="application/vnd.openxmlformats-officedocument.drawingml.chart+xml"/>
  <Override PartName="/ppt/charts/chart2.xml" ContentType="application/vnd.openxmlformats-officedocument.drawingml.chart+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charts/chart3.xml" ContentType="application/vnd.openxmlformats-officedocument.drawingml.chart+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charts/chart4.xml" ContentType="application/vnd.openxmlformats-officedocument.drawingml.chart+xml"/>
  <Override PartName="/ppt/tags/tag10.xml" ContentType="application/vnd.openxmlformats-officedocument.presentationml.tags+xml"/>
  <Override PartName="/ppt/tags/tag11.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2.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5.xml" ContentType="application/vnd.openxmlformats-officedocument.drawingml.chart+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charts/chart9.xml" ContentType="application/vnd.openxmlformats-officedocument.drawingml.chart+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charts/chart10.xml" ContentType="application/vnd.openxmlformats-officedocument.drawingml.chart+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9"/>
  </p:notesMasterIdLst>
  <p:handoutMasterIdLst>
    <p:handoutMasterId r:id="rId40"/>
  </p:handoutMasterIdLst>
  <p:sldIdLst>
    <p:sldId id="277" r:id="rId2"/>
    <p:sldId id="379" r:id="rId3"/>
    <p:sldId id="380" r:id="rId4"/>
    <p:sldId id="381" r:id="rId5"/>
    <p:sldId id="382" r:id="rId6"/>
    <p:sldId id="383" r:id="rId7"/>
    <p:sldId id="384" r:id="rId8"/>
    <p:sldId id="385" r:id="rId9"/>
    <p:sldId id="386" r:id="rId10"/>
    <p:sldId id="387" r:id="rId11"/>
    <p:sldId id="388" r:id="rId12"/>
    <p:sldId id="389" r:id="rId13"/>
    <p:sldId id="390" r:id="rId14"/>
    <p:sldId id="391" r:id="rId15"/>
    <p:sldId id="392" r:id="rId16"/>
    <p:sldId id="393" r:id="rId17"/>
    <p:sldId id="394" r:id="rId18"/>
    <p:sldId id="397" r:id="rId19"/>
    <p:sldId id="398" r:id="rId20"/>
    <p:sldId id="399" r:id="rId21"/>
    <p:sldId id="400" r:id="rId22"/>
    <p:sldId id="401" r:id="rId23"/>
    <p:sldId id="402" r:id="rId24"/>
    <p:sldId id="403" r:id="rId25"/>
    <p:sldId id="404" r:id="rId26"/>
    <p:sldId id="405" r:id="rId27"/>
    <p:sldId id="406" r:id="rId28"/>
    <p:sldId id="407" r:id="rId29"/>
    <p:sldId id="408" r:id="rId30"/>
    <p:sldId id="409" r:id="rId31"/>
    <p:sldId id="410" r:id="rId32"/>
    <p:sldId id="411" r:id="rId33"/>
    <p:sldId id="412" r:id="rId34"/>
    <p:sldId id="413" r:id="rId35"/>
    <p:sldId id="414" r:id="rId36"/>
    <p:sldId id="415" r:id="rId37"/>
    <p:sldId id="357" r:id="rId3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7FAE64-4583-4002-82F0-FCB38372BC8B}" v="41" dt="2021-03-11T10:56:56.1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75" autoAdjust="0"/>
    <p:restoredTop sz="93347"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az Bhatti" userId="a379b8bf-736b-4c00-9451-3a85dd844047" providerId="ADAL" clId="{057FAE64-4583-4002-82F0-FCB38372BC8B}"/>
    <pc:docChg chg="undo custSel addSld delSld modSld">
      <pc:chgData name="Riaz Bhatti" userId="a379b8bf-736b-4c00-9451-3a85dd844047" providerId="ADAL" clId="{057FAE64-4583-4002-82F0-FCB38372BC8B}" dt="2021-03-11T10:59:10.336" v="148" actId="47"/>
      <pc:docMkLst>
        <pc:docMk/>
      </pc:docMkLst>
      <pc:sldChg chg="modSp mod">
        <pc:chgData name="Riaz Bhatti" userId="a379b8bf-736b-4c00-9451-3a85dd844047" providerId="ADAL" clId="{057FAE64-4583-4002-82F0-FCB38372BC8B}" dt="2021-03-11T10:40:55.511" v="112" actId="20577"/>
        <pc:sldMkLst>
          <pc:docMk/>
          <pc:sldMk cId="3602111726" sldId="259"/>
        </pc:sldMkLst>
        <pc:spChg chg="mod">
          <ac:chgData name="Riaz Bhatti" userId="a379b8bf-736b-4c00-9451-3a85dd844047" providerId="ADAL" clId="{057FAE64-4583-4002-82F0-FCB38372BC8B}" dt="2021-03-11T10:40:55.511" v="112" actId="20577"/>
          <ac:spMkLst>
            <pc:docMk/>
            <pc:sldMk cId="3602111726" sldId="259"/>
            <ac:spMk id="7170" creationId="{1984F4D7-2BB5-D74C-9175-E67C4546413D}"/>
          </ac:spMkLst>
        </pc:spChg>
      </pc:sldChg>
      <pc:sldChg chg="modSp">
        <pc:chgData name="Riaz Bhatti" userId="a379b8bf-736b-4c00-9451-3a85dd844047" providerId="ADAL" clId="{057FAE64-4583-4002-82F0-FCB38372BC8B}" dt="2021-03-11T09:35:20.487" v="0" actId="1076"/>
        <pc:sldMkLst>
          <pc:docMk/>
          <pc:sldMk cId="1942869533" sldId="260"/>
        </pc:sldMkLst>
        <pc:spChg chg="mod">
          <ac:chgData name="Riaz Bhatti" userId="a379b8bf-736b-4c00-9451-3a85dd844047" providerId="ADAL" clId="{057FAE64-4583-4002-82F0-FCB38372BC8B}" dt="2021-03-11T09:35:20.487" v="0" actId="1076"/>
          <ac:spMkLst>
            <pc:docMk/>
            <pc:sldMk cId="1942869533" sldId="260"/>
            <ac:spMk id="8194" creationId="{2114150F-5BA8-4141-8331-75977CEFEEF6}"/>
          </ac:spMkLst>
        </pc:spChg>
      </pc:sldChg>
      <pc:sldChg chg="modSp mod">
        <pc:chgData name="Riaz Bhatti" userId="a379b8bf-736b-4c00-9451-3a85dd844047" providerId="ADAL" clId="{057FAE64-4583-4002-82F0-FCB38372BC8B}" dt="2021-03-11T09:37:04.364" v="5" actId="5793"/>
        <pc:sldMkLst>
          <pc:docMk/>
          <pc:sldMk cId="2458797066" sldId="264"/>
        </pc:sldMkLst>
        <pc:spChg chg="mod">
          <ac:chgData name="Riaz Bhatti" userId="a379b8bf-736b-4c00-9451-3a85dd844047" providerId="ADAL" clId="{057FAE64-4583-4002-82F0-FCB38372BC8B}" dt="2021-03-11T09:37:04.364" v="5" actId="5793"/>
          <ac:spMkLst>
            <pc:docMk/>
            <pc:sldMk cId="2458797066" sldId="264"/>
            <ac:spMk id="15362" creationId="{E3B05F8A-333A-2D48-B557-74557B2F62E9}"/>
          </ac:spMkLst>
        </pc:spChg>
        <pc:graphicFrameChg chg="mod">
          <ac:chgData name="Riaz Bhatti" userId="a379b8bf-736b-4c00-9451-3a85dd844047" providerId="ADAL" clId="{057FAE64-4583-4002-82F0-FCB38372BC8B}" dt="2021-03-11T09:36:28.008" v="3" actId="1076"/>
          <ac:graphicFrameMkLst>
            <pc:docMk/>
            <pc:sldMk cId="2458797066" sldId="264"/>
            <ac:graphicFrameMk id="2" creationId="{B9877A62-39CC-AC4B-935D-EDC8E2A616F7}"/>
          </ac:graphicFrameMkLst>
        </pc:graphicFrameChg>
      </pc:sldChg>
      <pc:sldChg chg="del">
        <pc:chgData name="Riaz Bhatti" userId="a379b8bf-736b-4c00-9451-3a85dd844047" providerId="ADAL" clId="{057FAE64-4583-4002-82F0-FCB38372BC8B}" dt="2021-03-11T09:41:42.447" v="18" actId="47"/>
        <pc:sldMkLst>
          <pc:docMk/>
          <pc:sldMk cId="151964681" sldId="265"/>
        </pc:sldMkLst>
      </pc:sldChg>
      <pc:sldChg chg="del">
        <pc:chgData name="Riaz Bhatti" userId="a379b8bf-736b-4c00-9451-3a85dd844047" providerId="ADAL" clId="{057FAE64-4583-4002-82F0-FCB38372BC8B}" dt="2021-03-11T09:43:31.841" v="20" actId="47"/>
        <pc:sldMkLst>
          <pc:docMk/>
          <pc:sldMk cId="466459230" sldId="266"/>
        </pc:sldMkLst>
      </pc:sldChg>
      <pc:sldChg chg="modSp mod">
        <pc:chgData name="Riaz Bhatti" userId="a379b8bf-736b-4c00-9451-3a85dd844047" providerId="ADAL" clId="{057FAE64-4583-4002-82F0-FCB38372BC8B}" dt="2021-03-11T09:44:47.902" v="24" actId="5793"/>
        <pc:sldMkLst>
          <pc:docMk/>
          <pc:sldMk cId="3694206614" sldId="267"/>
        </pc:sldMkLst>
        <pc:spChg chg="mod">
          <ac:chgData name="Riaz Bhatti" userId="a379b8bf-736b-4c00-9451-3a85dd844047" providerId="ADAL" clId="{057FAE64-4583-4002-82F0-FCB38372BC8B}" dt="2021-03-11T09:44:47.902" v="24" actId="5793"/>
          <ac:spMkLst>
            <pc:docMk/>
            <pc:sldMk cId="3694206614" sldId="267"/>
            <ac:spMk id="22530" creationId="{93FC5783-29CC-8640-8571-65019E06FF90}"/>
          </ac:spMkLst>
        </pc:spChg>
      </pc:sldChg>
      <pc:sldChg chg="modSp">
        <pc:chgData name="Riaz Bhatti" userId="a379b8bf-736b-4c00-9451-3a85dd844047" providerId="ADAL" clId="{057FAE64-4583-4002-82F0-FCB38372BC8B}" dt="2021-03-11T09:45:20.163" v="25" actId="1076"/>
        <pc:sldMkLst>
          <pc:docMk/>
          <pc:sldMk cId="93550644" sldId="271"/>
        </pc:sldMkLst>
        <pc:spChg chg="mod">
          <ac:chgData name="Riaz Bhatti" userId="a379b8bf-736b-4c00-9451-3a85dd844047" providerId="ADAL" clId="{057FAE64-4583-4002-82F0-FCB38372BC8B}" dt="2021-03-11T09:45:20.163" v="25" actId="1076"/>
          <ac:spMkLst>
            <pc:docMk/>
            <pc:sldMk cId="93550644" sldId="271"/>
            <ac:spMk id="17411" creationId="{76160ABA-3D54-EA4A-BA77-24DDFA11E0A9}"/>
          </ac:spMkLst>
        </pc:spChg>
      </pc:sldChg>
      <pc:sldChg chg="modSp mod">
        <pc:chgData name="Riaz Bhatti" userId="a379b8bf-736b-4c00-9451-3a85dd844047" providerId="ADAL" clId="{057FAE64-4583-4002-82F0-FCB38372BC8B}" dt="2021-03-11T09:56:08.858" v="50" actId="1076"/>
        <pc:sldMkLst>
          <pc:docMk/>
          <pc:sldMk cId="3673750068" sldId="276"/>
        </pc:sldMkLst>
        <pc:spChg chg="mod">
          <ac:chgData name="Riaz Bhatti" userId="a379b8bf-736b-4c00-9451-3a85dd844047" providerId="ADAL" clId="{057FAE64-4583-4002-82F0-FCB38372BC8B}" dt="2021-03-11T09:56:04.899" v="49" actId="20577"/>
          <ac:spMkLst>
            <pc:docMk/>
            <pc:sldMk cId="3673750068" sldId="276"/>
            <ac:spMk id="38913" creationId="{C5EA3703-CE10-0C43-9206-0DD33BA3BBE2}"/>
          </ac:spMkLst>
        </pc:spChg>
        <pc:spChg chg="mod">
          <ac:chgData name="Riaz Bhatti" userId="a379b8bf-736b-4c00-9451-3a85dd844047" providerId="ADAL" clId="{057FAE64-4583-4002-82F0-FCB38372BC8B}" dt="2021-03-11T09:56:08.858" v="50" actId="1076"/>
          <ac:spMkLst>
            <pc:docMk/>
            <pc:sldMk cId="3673750068" sldId="276"/>
            <ac:spMk id="38914" creationId="{8E4D8EA7-F6C3-2149-8136-563EB77EB8E2}"/>
          </ac:spMkLst>
        </pc:spChg>
      </pc:sldChg>
      <pc:sldChg chg="del">
        <pc:chgData name="Riaz Bhatti" userId="a379b8bf-736b-4c00-9451-3a85dd844047" providerId="ADAL" clId="{057FAE64-4583-4002-82F0-FCB38372BC8B}" dt="2021-03-11T09:46:44.685" v="28" actId="47"/>
        <pc:sldMkLst>
          <pc:docMk/>
          <pc:sldMk cId="2287314008" sldId="280"/>
        </pc:sldMkLst>
      </pc:sldChg>
      <pc:sldChg chg="del">
        <pc:chgData name="Riaz Bhatti" userId="a379b8bf-736b-4c00-9451-3a85dd844047" providerId="ADAL" clId="{057FAE64-4583-4002-82F0-FCB38372BC8B}" dt="2021-03-11T09:46:44.685" v="28" actId="47"/>
        <pc:sldMkLst>
          <pc:docMk/>
          <pc:sldMk cId="2007961818" sldId="281"/>
        </pc:sldMkLst>
      </pc:sldChg>
      <pc:sldChg chg="del">
        <pc:chgData name="Riaz Bhatti" userId="a379b8bf-736b-4c00-9451-3a85dd844047" providerId="ADAL" clId="{057FAE64-4583-4002-82F0-FCB38372BC8B}" dt="2021-03-11T09:46:44.685" v="28" actId="47"/>
        <pc:sldMkLst>
          <pc:docMk/>
          <pc:sldMk cId="4250719025" sldId="282"/>
        </pc:sldMkLst>
      </pc:sldChg>
      <pc:sldChg chg="del">
        <pc:chgData name="Riaz Bhatti" userId="a379b8bf-736b-4c00-9451-3a85dd844047" providerId="ADAL" clId="{057FAE64-4583-4002-82F0-FCB38372BC8B}" dt="2021-03-11T09:46:44.685" v="28" actId="47"/>
        <pc:sldMkLst>
          <pc:docMk/>
          <pc:sldMk cId="3773314793" sldId="283"/>
        </pc:sldMkLst>
      </pc:sldChg>
      <pc:sldChg chg="del">
        <pc:chgData name="Riaz Bhatti" userId="a379b8bf-736b-4c00-9451-3a85dd844047" providerId="ADAL" clId="{057FAE64-4583-4002-82F0-FCB38372BC8B}" dt="2021-03-11T09:46:44.685" v="28" actId="47"/>
        <pc:sldMkLst>
          <pc:docMk/>
          <pc:sldMk cId="1153142044" sldId="284"/>
        </pc:sldMkLst>
      </pc:sldChg>
      <pc:sldChg chg="del">
        <pc:chgData name="Riaz Bhatti" userId="a379b8bf-736b-4c00-9451-3a85dd844047" providerId="ADAL" clId="{057FAE64-4583-4002-82F0-FCB38372BC8B}" dt="2021-03-11T09:46:44.685" v="28" actId="47"/>
        <pc:sldMkLst>
          <pc:docMk/>
          <pc:sldMk cId="3349635698" sldId="285"/>
        </pc:sldMkLst>
      </pc:sldChg>
      <pc:sldChg chg="del">
        <pc:chgData name="Riaz Bhatti" userId="a379b8bf-736b-4c00-9451-3a85dd844047" providerId="ADAL" clId="{057FAE64-4583-4002-82F0-FCB38372BC8B}" dt="2021-03-11T09:56:30.121" v="51" actId="47"/>
        <pc:sldMkLst>
          <pc:docMk/>
          <pc:sldMk cId="1723127872" sldId="286"/>
        </pc:sldMkLst>
      </pc:sldChg>
      <pc:sldChg chg="del">
        <pc:chgData name="Riaz Bhatti" userId="a379b8bf-736b-4c00-9451-3a85dd844047" providerId="ADAL" clId="{057FAE64-4583-4002-82F0-FCB38372BC8B}" dt="2021-03-11T09:56:30.121" v="51" actId="47"/>
        <pc:sldMkLst>
          <pc:docMk/>
          <pc:sldMk cId="3802007543" sldId="287"/>
        </pc:sldMkLst>
      </pc:sldChg>
      <pc:sldChg chg="modSp mod">
        <pc:chgData name="Riaz Bhatti" userId="a379b8bf-736b-4c00-9451-3a85dd844047" providerId="ADAL" clId="{057FAE64-4583-4002-82F0-FCB38372BC8B}" dt="2021-03-11T09:56:41.603" v="52"/>
        <pc:sldMkLst>
          <pc:docMk/>
          <pc:sldMk cId="579643692" sldId="288"/>
        </pc:sldMkLst>
        <pc:spChg chg="mod">
          <ac:chgData name="Riaz Bhatti" userId="a379b8bf-736b-4c00-9451-3a85dd844047" providerId="ADAL" clId="{057FAE64-4583-4002-82F0-FCB38372BC8B}" dt="2021-03-11T09:56:41.603" v="52"/>
          <ac:spMkLst>
            <pc:docMk/>
            <pc:sldMk cId="579643692" sldId="288"/>
            <ac:spMk id="57346" creationId="{F7B456D0-614D-0046-AE2C-1A8709347D26}"/>
          </ac:spMkLst>
        </pc:spChg>
      </pc:sldChg>
      <pc:sldChg chg="del">
        <pc:chgData name="Riaz Bhatti" userId="a379b8bf-736b-4c00-9451-3a85dd844047" providerId="ADAL" clId="{057FAE64-4583-4002-82F0-FCB38372BC8B}" dt="2021-03-11T10:21:41.127" v="64" actId="47"/>
        <pc:sldMkLst>
          <pc:docMk/>
          <pc:sldMk cId="1344669802" sldId="291"/>
        </pc:sldMkLst>
      </pc:sldChg>
      <pc:sldChg chg="del">
        <pc:chgData name="Riaz Bhatti" userId="a379b8bf-736b-4c00-9451-3a85dd844047" providerId="ADAL" clId="{057FAE64-4583-4002-82F0-FCB38372BC8B}" dt="2021-03-11T10:22:15.495" v="65" actId="47"/>
        <pc:sldMkLst>
          <pc:docMk/>
          <pc:sldMk cId="4049850724" sldId="295"/>
        </pc:sldMkLst>
      </pc:sldChg>
      <pc:sldChg chg="del">
        <pc:chgData name="Riaz Bhatti" userId="a379b8bf-736b-4c00-9451-3a85dd844047" providerId="ADAL" clId="{057FAE64-4583-4002-82F0-FCB38372BC8B}" dt="2021-03-11T10:22:15.495" v="65" actId="47"/>
        <pc:sldMkLst>
          <pc:docMk/>
          <pc:sldMk cId="122467589" sldId="296"/>
        </pc:sldMkLst>
      </pc:sldChg>
      <pc:sldChg chg="del">
        <pc:chgData name="Riaz Bhatti" userId="a379b8bf-736b-4c00-9451-3a85dd844047" providerId="ADAL" clId="{057FAE64-4583-4002-82F0-FCB38372BC8B}" dt="2021-03-11T09:41:42.447" v="18" actId="47"/>
        <pc:sldMkLst>
          <pc:docMk/>
          <pc:sldMk cId="257160529" sldId="299"/>
        </pc:sldMkLst>
      </pc:sldChg>
      <pc:sldChg chg="del">
        <pc:chgData name="Riaz Bhatti" userId="a379b8bf-736b-4c00-9451-3a85dd844047" providerId="ADAL" clId="{057FAE64-4583-4002-82F0-FCB38372BC8B}" dt="2021-03-11T09:41:47.091" v="19" actId="47"/>
        <pc:sldMkLst>
          <pc:docMk/>
          <pc:sldMk cId="3650033178" sldId="300"/>
        </pc:sldMkLst>
      </pc:sldChg>
      <pc:sldChg chg="modSp del">
        <pc:chgData name="Riaz Bhatti" userId="a379b8bf-736b-4c00-9451-3a85dd844047" providerId="ADAL" clId="{057FAE64-4583-4002-82F0-FCB38372BC8B}" dt="2021-03-11T09:55:58.433" v="48" actId="47"/>
        <pc:sldMkLst>
          <pc:docMk/>
          <pc:sldMk cId="1689907156" sldId="301"/>
        </pc:sldMkLst>
        <pc:spChg chg="mod">
          <ac:chgData name="Riaz Bhatti" userId="a379b8bf-736b-4c00-9451-3a85dd844047" providerId="ADAL" clId="{057FAE64-4583-4002-82F0-FCB38372BC8B}" dt="2021-03-11T09:45:41.087" v="26" actId="1076"/>
          <ac:spMkLst>
            <pc:docMk/>
            <pc:sldMk cId="1689907156" sldId="301"/>
            <ac:spMk id="36866" creationId="{CDEF944C-87D3-8444-81D7-667C65C0E279}"/>
          </ac:spMkLst>
        </pc:spChg>
      </pc:sldChg>
      <pc:sldChg chg="modSp">
        <pc:chgData name="Riaz Bhatti" userId="a379b8bf-736b-4c00-9451-3a85dd844047" providerId="ADAL" clId="{057FAE64-4583-4002-82F0-FCB38372BC8B}" dt="2021-03-11T09:46:01.183" v="27" actId="1076"/>
        <pc:sldMkLst>
          <pc:docMk/>
          <pc:sldMk cId="1747028270" sldId="303"/>
        </pc:sldMkLst>
        <pc:spChg chg="mod">
          <ac:chgData name="Riaz Bhatti" userId="a379b8bf-736b-4c00-9451-3a85dd844047" providerId="ADAL" clId="{057FAE64-4583-4002-82F0-FCB38372BC8B}" dt="2021-03-11T09:46:01.183" v="27" actId="1076"/>
          <ac:spMkLst>
            <pc:docMk/>
            <pc:sldMk cId="1747028270" sldId="303"/>
            <ac:spMk id="40962" creationId="{43DA14B5-E52A-BF42-B4F4-17D946C30204}"/>
          </ac:spMkLst>
        </pc:spChg>
      </pc:sldChg>
      <pc:sldChg chg="del">
        <pc:chgData name="Riaz Bhatti" userId="a379b8bf-736b-4c00-9451-3a85dd844047" providerId="ADAL" clId="{057FAE64-4583-4002-82F0-FCB38372BC8B}" dt="2021-03-11T09:46:44.685" v="28" actId="47"/>
        <pc:sldMkLst>
          <pc:docMk/>
          <pc:sldMk cId="1934436024" sldId="304"/>
        </pc:sldMkLst>
      </pc:sldChg>
      <pc:sldChg chg="del">
        <pc:chgData name="Riaz Bhatti" userId="a379b8bf-736b-4c00-9451-3a85dd844047" providerId="ADAL" clId="{057FAE64-4583-4002-82F0-FCB38372BC8B}" dt="2021-03-11T09:46:44.685" v="28" actId="47"/>
        <pc:sldMkLst>
          <pc:docMk/>
          <pc:sldMk cId="1365783591" sldId="305"/>
        </pc:sldMkLst>
      </pc:sldChg>
      <pc:sldChg chg="del">
        <pc:chgData name="Riaz Bhatti" userId="a379b8bf-736b-4c00-9451-3a85dd844047" providerId="ADAL" clId="{057FAE64-4583-4002-82F0-FCB38372BC8B}" dt="2021-03-11T10:22:15.495" v="65" actId="47"/>
        <pc:sldMkLst>
          <pc:docMk/>
          <pc:sldMk cId="1737289648" sldId="307"/>
        </pc:sldMkLst>
      </pc:sldChg>
      <pc:sldChg chg="del">
        <pc:chgData name="Riaz Bhatti" userId="a379b8bf-736b-4c00-9451-3a85dd844047" providerId="ADAL" clId="{057FAE64-4583-4002-82F0-FCB38372BC8B}" dt="2021-03-11T09:50:30.588" v="29" actId="47"/>
        <pc:sldMkLst>
          <pc:docMk/>
          <pc:sldMk cId="2502498088" sldId="308"/>
        </pc:sldMkLst>
      </pc:sldChg>
      <pc:sldChg chg="delSp modSp new mod">
        <pc:chgData name="Riaz Bhatti" userId="a379b8bf-736b-4c00-9451-3a85dd844047" providerId="ADAL" clId="{057FAE64-4583-4002-82F0-FCB38372BC8B}" dt="2021-03-11T09:41:30.164" v="17" actId="20577"/>
        <pc:sldMkLst>
          <pc:docMk/>
          <pc:sldMk cId="3267250926" sldId="314"/>
        </pc:sldMkLst>
        <pc:spChg chg="del">
          <ac:chgData name="Riaz Bhatti" userId="a379b8bf-736b-4c00-9451-3a85dd844047" providerId="ADAL" clId="{057FAE64-4583-4002-82F0-FCB38372BC8B}" dt="2021-03-11T09:41:13.582" v="10" actId="478"/>
          <ac:spMkLst>
            <pc:docMk/>
            <pc:sldMk cId="3267250926" sldId="314"/>
            <ac:spMk id="2" creationId="{267C7757-A914-4B4E-9D0C-A2E082386F33}"/>
          </ac:spMkLst>
        </pc:spChg>
        <pc:spChg chg="mod">
          <ac:chgData name="Riaz Bhatti" userId="a379b8bf-736b-4c00-9451-3a85dd844047" providerId="ADAL" clId="{057FAE64-4583-4002-82F0-FCB38372BC8B}" dt="2021-03-11T09:41:30.164" v="17" actId="20577"/>
          <ac:spMkLst>
            <pc:docMk/>
            <pc:sldMk cId="3267250926" sldId="314"/>
            <ac:spMk id="3" creationId="{27EBD86A-B132-4C40-8BDB-D31A290CB471}"/>
          </ac:spMkLst>
        </pc:spChg>
      </pc:sldChg>
      <pc:sldChg chg="modSp new mod">
        <pc:chgData name="Riaz Bhatti" userId="a379b8bf-736b-4c00-9451-3a85dd844047" providerId="ADAL" clId="{057FAE64-4583-4002-82F0-FCB38372BC8B}" dt="2021-03-11T10:03:59.416" v="62" actId="313"/>
        <pc:sldMkLst>
          <pc:docMk/>
          <pc:sldMk cId="2347586940" sldId="315"/>
        </pc:sldMkLst>
        <pc:spChg chg="mod">
          <ac:chgData name="Riaz Bhatti" userId="a379b8bf-736b-4c00-9451-3a85dd844047" providerId="ADAL" clId="{057FAE64-4583-4002-82F0-FCB38372BC8B}" dt="2021-03-11T09:57:37.137" v="54"/>
          <ac:spMkLst>
            <pc:docMk/>
            <pc:sldMk cId="2347586940" sldId="315"/>
            <ac:spMk id="2" creationId="{6E32706E-8C10-455A-8263-9B55C6D45C61}"/>
          </ac:spMkLst>
        </pc:spChg>
        <pc:spChg chg="mod">
          <ac:chgData name="Riaz Bhatti" userId="a379b8bf-736b-4c00-9451-3a85dd844047" providerId="ADAL" clId="{057FAE64-4583-4002-82F0-FCB38372BC8B}" dt="2021-03-11T10:03:59.416" v="62" actId="313"/>
          <ac:spMkLst>
            <pc:docMk/>
            <pc:sldMk cId="2347586940" sldId="315"/>
            <ac:spMk id="3" creationId="{6C0CF91A-1BB1-4C90-9A74-5A3C0DD86B5B}"/>
          </ac:spMkLst>
        </pc:spChg>
      </pc:sldChg>
      <pc:sldChg chg="delSp modSp new mod">
        <pc:chgData name="Riaz Bhatti" userId="a379b8bf-736b-4c00-9451-3a85dd844047" providerId="ADAL" clId="{057FAE64-4583-4002-82F0-FCB38372BC8B}" dt="2021-03-11T10:04:08.638" v="63" actId="20577"/>
        <pc:sldMkLst>
          <pc:docMk/>
          <pc:sldMk cId="3440760861" sldId="316"/>
        </pc:sldMkLst>
        <pc:spChg chg="del">
          <ac:chgData name="Riaz Bhatti" userId="a379b8bf-736b-4c00-9451-3a85dd844047" providerId="ADAL" clId="{057FAE64-4583-4002-82F0-FCB38372BC8B}" dt="2021-03-11T10:03:52.941" v="61" actId="478"/>
          <ac:spMkLst>
            <pc:docMk/>
            <pc:sldMk cId="3440760861" sldId="316"/>
            <ac:spMk id="2" creationId="{9730ACD3-3864-4FC8-9F10-F038051E8B12}"/>
          </ac:spMkLst>
        </pc:spChg>
        <pc:spChg chg="mod">
          <ac:chgData name="Riaz Bhatti" userId="a379b8bf-736b-4c00-9451-3a85dd844047" providerId="ADAL" clId="{057FAE64-4583-4002-82F0-FCB38372BC8B}" dt="2021-03-11T10:04:08.638" v="63" actId="20577"/>
          <ac:spMkLst>
            <pc:docMk/>
            <pc:sldMk cId="3440760861" sldId="316"/>
            <ac:spMk id="3" creationId="{B4B1D1C0-4F47-4E3D-B9F2-C161A59DFFCB}"/>
          </ac:spMkLst>
        </pc:spChg>
      </pc:sldChg>
      <pc:sldChg chg="addSp delSp modSp new mod">
        <pc:chgData name="Riaz Bhatti" userId="a379b8bf-736b-4c00-9451-3a85dd844047" providerId="ADAL" clId="{057FAE64-4583-4002-82F0-FCB38372BC8B}" dt="2021-03-11T10:23:37.249" v="76" actId="14100"/>
        <pc:sldMkLst>
          <pc:docMk/>
          <pc:sldMk cId="2889260901" sldId="317"/>
        </pc:sldMkLst>
        <pc:spChg chg="mod">
          <ac:chgData name="Riaz Bhatti" userId="a379b8bf-736b-4c00-9451-3a85dd844047" providerId="ADAL" clId="{057FAE64-4583-4002-82F0-FCB38372BC8B}" dt="2021-03-11T10:22:34.663" v="72" actId="255"/>
          <ac:spMkLst>
            <pc:docMk/>
            <pc:sldMk cId="2889260901" sldId="317"/>
            <ac:spMk id="2" creationId="{03999441-9DC1-4AAF-8A32-0B9A70F4B091}"/>
          </ac:spMkLst>
        </pc:spChg>
        <pc:spChg chg="del">
          <ac:chgData name="Riaz Bhatti" userId="a379b8bf-736b-4c00-9451-3a85dd844047" providerId="ADAL" clId="{057FAE64-4583-4002-82F0-FCB38372BC8B}" dt="2021-03-11T10:23:27.077" v="73" actId="22"/>
          <ac:spMkLst>
            <pc:docMk/>
            <pc:sldMk cId="2889260901" sldId="317"/>
            <ac:spMk id="3" creationId="{1957C08F-A417-49DD-856C-228A71228CF8}"/>
          </ac:spMkLst>
        </pc:spChg>
        <pc:picChg chg="add mod ord">
          <ac:chgData name="Riaz Bhatti" userId="a379b8bf-736b-4c00-9451-3a85dd844047" providerId="ADAL" clId="{057FAE64-4583-4002-82F0-FCB38372BC8B}" dt="2021-03-11T10:23:37.249" v="76" actId="14100"/>
          <ac:picMkLst>
            <pc:docMk/>
            <pc:sldMk cId="2889260901" sldId="317"/>
            <ac:picMk id="7" creationId="{F2BBD6E5-8CEB-4C83-91A0-09EFC69C97F1}"/>
          </ac:picMkLst>
        </pc:picChg>
      </pc:sldChg>
      <pc:sldChg chg="modSp add mod">
        <pc:chgData name="Riaz Bhatti" userId="a379b8bf-736b-4c00-9451-3a85dd844047" providerId="ADAL" clId="{057FAE64-4583-4002-82F0-FCB38372BC8B}" dt="2021-03-11T10:24:05.566" v="79"/>
        <pc:sldMkLst>
          <pc:docMk/>
          <pc:sldMk cId="2384500141" sldId="318"/>
        </pc:sldMkLst>
        <pc:spChg chg="mod">
          <ac:chgData name="Riaz Bhatti" userId="a379b8bf-736b-4c00-9451-3a85dd844047" providerId="ADAL" clId="{057FAE64-4583-4002-82F0-FCB38372BC8B}" dt="2021-03-11T10:24:05.566" v="79"/>
          <ac:spMkLst>
            <pc:docMk/>
            <pc:sldMk cId="2384500141" sldId="318"/>
            <ac:spMk id="2" creationId="{03999441-9DC1-4AAF-8A32-0B9A70F4B091}"/>
          </ac:spMkLst>
        </pc:spChg>
        <pc:spChg chg="mod">
          <ac:chgData name="Riaz Bhatti" userId="a379b8bf-736b-4c00-9451-3a85dd844047" providerId="ADAL" clId="{057FAE64-4583-4002-82F0-FCB38372BC8B}" dt="2021-03-11T10:24:04.169" v="78" actId="21"/>
          <ac:spMkLst>
            <pc:docMk/>
            <pc:sldMk cId="2384500141" sldId="318"/>
            <ac:spMk id="3" creationId="{1957C08F-A417-49DD-856C-228A71228CF8}"/>
          </ac:spMkLst>
        </pc:spChg>
      </pc:sldChg>
      <pc:sldChg chg="modSp add mod">
        <pc:chgData name="Riaz Bhatti" userId="a379b8bf-736b-4c00-9451-3a85dd844047" providerId="ADAL" clId="{057FAE64-4583-4002-82F0-FCB38372BC8B}" dt="2021-03-11T10:24:23.601" v="83" actId="1076"/>
        <pc:sldMkLst>
          <pc:docMk/>
          <pc:sldMk cId="2434349850" sldId="319"/>
        </pc:sldMkLst>
        <pc:spChg chg="mod">
          <ac:chgData name="Riaz Bhatti" userId="a379b8bf-736b-4c00-9451-3a85dd844047" providerId="ADAL" clId="{057FAE64-4583-4002-82F0-FCB38372BC8B}" dt="2021-03-11T10:24:21.057" v="82"/>
          <ac:spMkLst>
            <pc:docMk/>
            <pc:sldMk cId="2434349850" sldId="319"/>
            <ac:spMk id="2" creationId="{03999441-9DC1-4AAF-8A32-0B9A70F4B091}"/>
          </ac:spMkLst>
        </pc:spChg>
        <pc:spChg chg="mod">
          <ac:chgData name="Riaz Bhatti" userId="a379b8bf-736b-4c00-9451-3a85dd844047" providerId="ADAL" clId="{057FAE64-4583-4002-82F0-FCB38372BC8B}" dt="2021-03-11T10:24:23.601" v="83" actId="1076"/>
          <ac:spMkLst>
            <pc:docMk/>
            <pc:sldMk cId="2434349850" sldId="319"/>
            <ac:spMk id="3" creationId="{1957C08F-A417-49DD-856C-228A71228CF8}"/>
          </ac:spMkLst>
        </pc:spChg>
      </pc:sldChg>
      <pc:sldChg chg="addSp delSp modSp add mod">
        <pc:chgData name="Riaz Bhatti" userId="a379b8bf-736b-4c00-9451-3a85dd844047" providerId="ADAL" clId="{057FAE64-4583-4002-82F0-FCB38372BC8B}" dt="2021-03-11T10:24:40.021" v="88"/>
        <pc:sldMkLst>
          <pc:docMk/>
          <pc:sldMk cId="935164112" sldId="320"/>
        </pc:sldMkLst>
        <pc:spChg chg="add del mod">
          <ac:chgData name="Riaz Bhatti" userId="a379b8bf-736b-4c00-9451-3a85dd844047" providerId="ADAL" clId="{057FAE64-4583-4002-82F0-FCB38372BC8B}" dt="2021-03-11T10:24:40.021" v="88"/>
          <ac:spMkLst>
            <pc:docMk/>
            <pc:sldMk cId="935164112" sldId="320"/>
            <ac:spMk id="2" creationId="{03999441-9DC1-4AAF-8A32-0B9A70F4B091}"/>
          </ac:spMkLst>
        </pc:spChg>
        <pc:spChg chg="mod">
          <ac:chgData name="Riaz Bhatti" userId="a379b8bf-736b-4c00-9451-3a85dd844047" providerId="ADAL" clId="{057FAE64-4583-4002-82F0-FCB38372BC8B}" dt="2021-03-11T10:24:38.936" v="87" actId="21"/>
          <ac:spMkLst>
            <pc:docMk/>
            <pc:sldMk cId="935164112" sldId="320"/>
            <ac:spMk id="3" creationId="{1957C08F-A417-49DD-856C-228A71228CF8}"/>
          </ac:spMkLst>
        </pc:spChg>
      </pc:sldChg>
      <pc:sldChg chg="addSp delSp modSp add mod">
        <pc:chgData name="Riaz Bhatti" userId="a379b8bf-736b-4c00-9451-3a85dd844047" providerId="ADAL" clId="{057FAE64-4583-4002-82F0-FCB38372BC8B}" dt="2021-03-11T10:25:11.928" v="93" actId="14100"/>
        <pc:sldMkLst>
          <pc:docMk/>
          <pc:sldMk cId="3109723853" sldId="321"/>
        </pc:sldMkLst>
        <pc:spChg chg="del">
          <ac:chgData name="Riaz Bhatti" userId="a379b8bf-736b-4c00-9451-3a85dd844047" providerId="ADAL" clId="{057FAE64-4583-4002-82F0-FCB38372BC8B}" dt="2021-03-11T10:25:05.799" v="90" actId="478"/>
          <ac:spMkLst>
            <pc:docMk/>
            <pc:sldMk cId="3109723853" sldId="321"/>
            <ac:spMk id="2" creationId="{03999441-9DC1-4AAF-8A32-0B9A70F4B091}"/>
          </ac:spMkLst>
        </pc:spChg>
        <pc:spChg chg="del">
          <ac:chgData name="Riaz Bhatti" userId="a379b8bf-736b-4c00-9451-3a85dd844047" providerId="ADAL" clId="{057FAE64-4583-4002-82F0-FCB38372BC8B}" dt="2021-03-11T10:24:57.797" v="89" actId="22"/>
          <ac:spMkLst>
            <pc:docMk/>
            <pc:sldMk cId="3109723853" sldId="321"/>
            <ac:spMk id="3" creationId="{1957C08F-A417-49DD-856C-228A71228CF8}"/>
          </ac:spMkLst>
        </pc:spChg>
        <pc:picChg chg="add mod ord">
          <ac:chgData name="Riaz Bhatti" userId="a379b8bf-736b-4c00-9451-3a85dd844047" providerId="ADAL" clId="{057FAE64-4583-4002-82F0-FCB38372BC8B}" dt="2021-03-11T10:25:11.928" v="93" actId="14100"/>
          <ac:picMkLst>
            <pc:docMk/>
            <pc:sldMk cId="3109723853" sldId="321"/>
            <ac:picMk id="7" creationId="{886AAD3F-0CBE-475B-942B-88206DCFE576}"/>
          </ac:picMkLst>
        </pc:picChg>
      </pc:sldChg>
      <pc:sldChg chg="modSp new mod">
        <pc:chgData name="Riaz Bhatti" userId="a379b8bf-736b-4c00-9451-3a85dd844047" providerId="ADAL" clId="{057FAE64-4583-4002-82F0-FCB38372BC8B}" dt="2021-03-11T10:25:26.353" v="97"/>
        <pc:sldMkLst>
          <pc:docMk/>
          <pc:sldMk cId="4268207172" sldId="322"/>
        </pc:sldMkLst>
        <pc:spChg chg="mod">
          <ac:chgData name="Riaz Bhatti" userId="a379b8bf-736b-4c00-9451-3a85dd844047" providerId="ADAL" clId="{057FAE64-4583-4002-82F0-FCB38372BC8B}" dt="2021-03-11T10:25:26.353" v="97"/>
          <ac:spMkLst>
            <pc:docMk/>
            <pc:sldMk cId="4268207172" sldId="322"/>
            <ac:spMk id="2" creationId="{0642DDCB-8462-4E23-9AA4-5E68684ECAD4}"/>
          </ac:spMkLst>
        </pc:spChg>
        <pc:spChg chg="mod">
          <ac:chgData name="Riaz Bhatti" userId="a379b8bf-736b-4c00-9451-3a85dd844047" providerId="ADAL" clId="{057FAE64-4583-4002-82F0-FCB38372BC8B}" dt="2021-03-11T10:25:25.320" v="96" actId="21"/>
          <ac:spMkLst>
            <pc:docMk/>
            <pc:sldMk cId="4268207172" sldId="322"/>
            <ac:spMk id="3" creationId="{76C8BE5A-8C79-4FD3-B3E4-29AA0B0BF874}"/>
          </ac:spMkLst>
        </pc:spChg>
      </pc:sldChg>
      <pc:sldChg chg="addSp delSp modSp new mod">
        <pc:chgData name="Riaz Bhatti" userId="a379b8bf-736b-4c00-9451-3a85dd844047" providerId="ADAL" clId="{057FAE64-4583-4002-82F0-FCB38372BC8B}" dt="2021-03-11T10:25:56.417" v="104" actId="14100"/>
        <pc:sldMkLst>
          <pc:docMk/>
          <pc:sldMk cId="3140305919" sldId="323"/>
        </pc:sldMkLst>
        <pc:spChg chg="del">
          <ac:chgData name="Riaz Bhatti" userId="a379b8bf-736b-4c00-9451-3a85dd844047" providerId="ADAL" clId="{057FAE64-4583-4002-82F0-FCB38372BC8B}" dt="2021-03-11T10:25:46.221" v="99" actId="478"/>
          <ac:spMkLst>
            <pc:docMk/>
            <pc:sldMk cId="3140305919" sldId="323"/>
            <ac:spMk id="2" creationId="{9720CB2B-8B5E-44D0-AF2B-0C577916FBD6}"/>
          </ac:spMkLst>
        </pc:spChg>
        <pc:spChg chg="del mod">
          <ac:chgData name="Riaz Bhatti" userId="a379b8bf-736b-4c00-9451-3a85dd844047" providerId="ADAL" clId="{057FAE64-4583-4002-82F0-FCB38372BC8B}" dt="2021-03-11T10:25:49.351" v="101" actId="22"/>
          <ac:spMkLst>
            <pc:docMk/>
            <pc:sldMk cId="3140305919" sldId="323"/>
            <ac:spMk id="3" creationId="{280ADB5B-880A-4857-BD9B-6C35D10D5EEE}"/>
          </ac:spMkLst>
        </pc:spChg>
        <pc:picChg chg="add mod ord">
          <ac:chgData name="Riaz Bhatti" userId="a379b8bf-736b-4c00-9451-3a85dd844047" providerId="ADAL" clId="{057FAE64-4583-4002-82F0-FCB38372BC8B}" dt="2021-03-11T10:25:56.417" v="104" actId="14100"/>
          <ac:picMkLst>
            <pc:docMk/>
            <pc:sldMk cId="3140305919" sldId="323"/>
            <ac:picMk id="7" creationId="{F5F40C62-7305-410D-B5D0-9587F61E9383}"/>
          </ac:picMkLst>
        </pc:picChg>
      </pc:sldChg>
      <pc:sldChg chg="delSp modSp new mod">
        <pc:chgData name="Riaz Bhatti" userId="a379b8bf-736b-4c00-9451-3a85dd844047" providerId="ADAL" clId="{057FAE64-4583-4002-82F0-FCB38372BC8B}" dt="2021-03-11T10:26:33.829" v="111" actId="1076"/>
        <pc:sldMkLst>
          <pc:docMk/>
          <pc:sldMk cId="4141236500" sldId="324"/>
        </pc:sldMkLst>
        <pc:spChg chg="del">
          <ac:chgData name="Riaz Bhatti" userId="a379b8bf-736b-4c00-9451-3a85dd844047" providerId="ADAL" clId="{057FAE64-4583-4002-82F0-FCB38372BC8B}" dt="2021-03-11T10:26:30.724" v="110" actId="478"/>
          <ac:spMkLst>
            <pc:docMk/>
            <pc:sldMk cId="4141236500" sldId="324"/>
            <ac:spMk id="2" creationId="{9BBAA90F-9CD8-4A10-BDD6-B8C2EB62CE93}"/>
          </ac:spMkLst>
        </pc:spChg>
        <pc:spChg chg="mod">
          <ac:chgData name="Riaz Bhatti" userId="a379b8bf-736b-4c00-9451-3a85dd844047" providerId="ADAL" clId="{057FAE64-4583-4002-82F0-FCB38372BC8B}" dt="2021-03-11T10:26:33.829" v="111" actId="1076"/>
          <ac:spMkLst>
            <pc:docMk/>
            <pc:sldMk cId="4141236500" sldId="324"/>
            <ac:spMk id="3" creationId="{6CA5D290-7C76-40D0-84D7-11C342949523}"/>
          </ac:spMkLst>
        </pc:spChg>
      </pc:sldChg>
      <pc:sldChg chg="addSp delSp modSp new mod">
        <pc:chgData name="Riaz Bhatti" userId="a379b8bf-736b-4c00-9451-3a85dd844047" providerId="ADAL" clId="{057FAE64-4583-4002-82F0-FCB38372BC8B}" dt="2021-03-11T10:49:48.248" v="116" actId="26606"/>
        <pc:sldMkLst>
          <pc:docMk/>
          <pc:sldMk cId="563921113" sldId="325"/>
        </pc:sldMkLst>
        <pc:spChg chg="mod">
          <ac:chgData name="Riaz Bhatti" userId="a379b8bf-736b-4c00-9451-3a85dd844047" providerId="ADAL" clId="{057FAE64-4583-4002-82F0-FCB38372BC8B}" dt="2021-03-11T10:49:48.248" v="116" actId="26606"/>
          <ac:spMkLst>
            <pc:docMk/>
            <pc:sldMk cId="563921113" sldId="325"/>
            <ac:spMk id="2" creationId="{03460A99-E211-4FDE-AF92-E9A29C7A5F0E}"/>
          </ac:spMkLst>
        </pc:spChg>
        <pc:spChg chg="del">
          <ac:chgData name="Riaz Bhatti" userId="a379b8bf-736b-4c00-9451-3a85dd844047" providerId="ADAL" clId="{057FAE64-4583-4002-82F0-FCB38372BC8B}" dt="2021-03-11T10:49:45.630" v="115" actId="22"/>
          <ac:spMkLst>
            <pc:docMk/>
            <pc:sldMk cId="563921113" sldId="325"/>
            <ac:spMk id="3" creationId="{926CFA8F-31DC-4744-B541-4FDAA827E6C1}"/>
          </ac:spMkLst>
        </pc:spChg>
        <pc:spChg chg="mod">
          <ac:chgData name="Riaz Bhatti" userId="a379b8bf-736b-4c00-9451-3a85dd844047" providerId="ADAL" clId="{057FAE64-4583-4002-82F0-FCB38372BC8B}" dt="2021-03-11T10:49:48.248" v="116" actId="26606"/>
          <ac:spMkLst>
            <pc:docMk/>
            <pc:sldMk cId="563921113" sldId="325"/>
            <ac:spMk id="4" creationId="{DAD6805B-728C-46B5-B624-414C1A5F8247}"/>
          </ac:spMkLst>
        </pc:spChg>
        <pc:spChg chg="mod">
          <ac:chgData name="Riaz Bhatti" userId="a379b8bf-736b-4c00-9451-3a85dd844047" providerId="ADAL" clId="{057FAE64-4583-4002-82F0-FCB38372BC8B}" dt="2021-03-11T10:49:48.248" v="116" actId="26606"/>
          <ac:spMkLst>
            <pc:docMk/>
            <pc:sldMk cId="563921113" sldId="325"/>
            <ac:spMk id="5" creationId="{3A3A4505-5B91-464D-A49F-3E83FCD6B1A8}"/>
          </ac:spMkLst>
        </pc:spChg>
        <pc:picChg chg="add mod ord">
          <ac:chgData name="Riaz Bhatti" userId="a379b8bf-736b-4c00-9451-3a85dd844047" providerId="ADAL" clId="{057FAE64-4583-4002-82F0-FCB38372BC8B}" dt="2021-03-11T10:49:48.248" v="116" actId="26606"/>
          <ac:picMkLst>
            <pc:docMk/>
            <pc:sldMk cId="563921113" sldId="325"/>
            <ac:picMk id="7" creationId="{08C1D324-6771-451F-BBAB-C19A5EF8290E}"/>
          </ac:picMkLst>
        </pc:picChg>
      </pc:sldChg>
      <pc:sldChg chg="addSp delSp modSp new mod">
        <pc:chgData name="Riaz Bhatti" userId="a379b8bf-736b-4c00-9451-3a85dd844047" providerId="ADAL" clId="{057FAE64-4583-4002-82F0-FCB38372BC8B}" dt="2021-03-11T10:52:53.424" v="129" actId="14100"/>
        <pc:sldMkLst>
          <pc:docMk/>
          <pc:sldMk cId="574549983" sldId="326"/>
        </pc:sldMkLst>
        <pc:spChg chg="mod">
          <ac:chgData name="Riaz Bhatti" userId="a379b8bf-736b-4c00-9451-3a85dd844047" providerId="ADAL" clId="{057FAE64-4583-4002-82F0-FCB38372BC8B}" dt="2021-03-11T10:52:31.660" v="122"/>
          <ac:spMkLst>
            <pc:docMk/>
            <pc:sldMk cId="574549983" sldId="326"/>
            <ac:spMk id="2" creationId="{63A7B56E-5551-4A4B-AC3D-6300FB055F7B}"/>
          </ac:spMkLst>
        </pc:spChg>
        <pc:spChg chg="del">
          <ac:chgData name="Riaz Bhatti" userId="a379b8bf-736b-4c00-9451-3a85dd844047" providerId="ADAL" clId="{057FAE64-4583-4002-82F0-FCB38372BC8B}" dt="2021-03-11T10:52:10.794" v="118" actId="22"/>
          <ac:spMkLst>
            <pc:docMk/>
            <pc:sldMk cId="574549983" sldId="326"/>
            <ac:spMk id="3" creationId="{3DFA590E-1711-425A-A830-C98C1BAADBAB}"/>
          </ac:spMkLst>
        </pc:spChg>
        <pc:spChg chg="add mod">
          <ac:chgData name="Riaz Bhatti" userId="a379b8bf-736b-4c00-9451-3a85dd844047" providerId="ADAL" clId="{057FAE64-4583-4002-82F0-FCB38372BC8B}" dt="2021-03-11T10:52:38.699" v="124" actId="207"/>
          <ac:spMkLst>
            <pc:docMk/>
            <pc:sldMk cId="574549983" sldId="326"/>
            <ac:spMk id="8" creationId="{4496876B-F53B-4DE7-A614-0B42045968CE}"/>
          </ac:spMkLst>
        </pc:spChg>
        <pc:picChg chg="add del mod ord">
          <ac:chgData name="Riaz Bhatti" userId="a379b8bf-736b-4c00-9451-3a85dd844047" providerId="ADAL" clId="{057FAE64-4583-4002-82F0-FCB38372BC8B}" dt="2021-03-11T10:52:26.441" v="119" actId="478"/>
          <ac:picMkLst>
            <pc:docMk/>
            <pc:sldMk cId="574549983" sldId="326"/>
            <ac:picMk id="7" creationId="{1B071174-B8B6-45D6-8D9C-E5D990E877B1}"/>
          </ac:picMkLst>
        </pc:picChg>
        <pc:picChg chg="add mod">
          <ac:chgData name="Riaz Bhatti" userId="a379b8bf-736b-4c00-9451-3a85dd844047" providerId="ADAL" clId="{057FAE64-4583-4002-82F0-FCB38372BC8B}" dt="2021-03-11T10:52:53.424" v="129" actId="14100"/>
          <ac:picMkLst>
            <pc:docMk/>
            <pc:sldMk cId="574549983" sldId="326"/>
            <ac:picMk id="10" creationId="{1658522F-8555-48CC-9729-C42B8FDE64F8}"/>
          </ac:picMkLst>
        </pc:picChg>
      </pc:sldChg>
      <pc:sldChg chg="addSp delSp modSp new mod">
        <pc:chgData name="Riaz Bhatti" userId="a379b8bf-736b-4c00-9451-3a85dd844047" providerId="ADAL" clId="{057FAE64-4583-4002-82F0-FCB38372BC8B}" dt="2021-03-11T10:56:31.439" v="140" actId="14100"/>
        <pc:sldMkLst>
          <pc:docMk/>
          <pc:sldMk cId="3355813685" sldId="327"/>
        </pc:sldMkLst>
        <pc:spChg chg="mod">
          <ac:chgData name="Riaz Bhatti" userId="a379b8bf-736b-4c00-9451-3a85dd844047" providerId="ADAL" clId="{057FAE64-4583-4002-82F0-FCB38372BC8B}" dt="2021-03-11T10:55:57.294" v="134" actId="255"/>
          <ac:spMkLst>
            <pc:docMk/>
            <pc:sldMk cId="3355813685" sldId="327"/>
            <ac:spMk id="2" creationId="{D6625036-1FB6-4ECC-8A7E-221E2673914D}"/>
          </ac:spMkLst>
        </pc:spChg>
        <pc:spChg chg="add del mod">
          <ac:chgData name="Riaz Bhatti" userId="a379b8bf-736b-4c00-9451-3a85dd844047" providerId="ADAL" clId="{057FAE64-4583-4002-82F0-FCB38372BC8B}" dt="2021-03-11T10:56:26.450" v="138" actId="22"/>
          <ac:spMkLst>
            <pc:docMk/>
            <pc:sldMk cId="3355813685" sldId="327"/>
            <ac:spMk id="3" creationId="{DE11F9E0-EBB1-4C08-940C-3558F69286FA}"/>
          </ac:spMkLst>
        </pc:spChg>
        <pc:spChg chg="add del">
          <ac:chgData name="Riaz Bhatti" userId="a379b8bf-736b-4c00-9451-3a85dd844047" providerId="ADAL" clId="{057FAE64-4583-4002-82F0-FCB38372BC8B}" dt="2021-03-11T10:56:10.251" v="136"/>
          <ac:spMkLst>
            <pc:docMk/>
            <pc:sldMk cId="3355813685" sldId="327"/>
            <ac:spMk id="7" creationId="{434B073A-9F7C-437B-BB69-81779D7E8752}"/>
          </ac:spMkLst>
        </pc:spChg>
        <pc:graphicFrameChg chg="add del mod">
          <ac:chgData name="Riaz Bhatti" userId="a379b8bf-736b-4c00-9451-3a85dd844047" providerId="ADAL" clId="{057FAE64-4583-4002-82F0-FCB38372BC8B}" dt="2021-03-11T10:56:10.251" v="136"/>
          <ac:graphicFrameMkLst>
            <pc:docMk/>
            <pc:sldMk cId="3355813685" sldId="327"/>
            <ac:graphicFrameMk id="6" creationId="{FBFBE723-8953-4146-89FD-1F5DB3575E01}"/>
          </ac:graphicFrameMkLst>
        </pc:graphicFrameChg>
        <pc:picChg chg="add mod ord">
          <ac:chgData name="Riaz Bhatti" userId="a379b8bf-736b-4c00-9451-3a85dd844047" providerId="ADAL" clId="{057FAE64-4583-4002-82F0-FCB38372BC8B}" dt="2021-03-11T10:56:31.439" v="140" actId="14100"/>
          <ac:picMkLst>
            <pc:docMk/>
            <pc:sldMk cId="3355813685" sldId="327"/>
            <ac:picMk id="9" creationId="{2D111213-E0FE-4BCC-86EF-2EA0C3D8628E}"/>
          </ac:picMkLst>
        </pc:picChg>
      </pc:sldChg>
      <pc:sldChg chg="new del">
        <pc:chgData name="Riaz Bhatti" userId="a379b8bf-736b-4c00-9451-3a85dd844047" providerId="ADAL" clId="{057FAE64-4583-4002-82F0-FCB38372BC8B}" dt="2021-03-11T10:59:10.336" v="148" actId="47"/>
        <pc:sldMkLst>
          <pc:docMk/>
          <pc:sldMk cId="1045058182" sldId="328"/>
        </pc:sldMkLst>
      </pc:sldChg>
      <pc:sldChg chg="addSp delSp modSp new">
        <pc:chgData name="Riaz Bhatti" userId="a379b8bf-736b-4c00-9451-3a85dd844047" providerId="ADAL" clId="{057FAE64-4583-4002-82F0-FCB38372BC8B}" dt="2021-03-11T10:56:56.143" v="147" actId="14100"/>
        <pc:sldMkLst>
          <pc:docMk/>
          <pc:sldMk cId="2009059149" sldId="329"/>
        </pc:sldMkLst>
        <pc:spChg chg="del">
          <ac:chgData name="Riaz Bhatti" userId="a379b8bf-736b-4c00-9451-3a85dd844047" providerId="ADAL" clId="{057FAE64-4583-4002-82F0-FCB38372BC8B}" dt="2021-03-11T10:56:47.214" v="143" actId="478"/>
          <ac:spMkLst>
            <pc:docMk/>
            <pc:sldMk cId="2009059149" sldId="329"/>
            <ac:spMk id="2" creationId="{5A51DCBC-132D-494A-B628-B93F0282CCCB}"/>
          </ac:spMkLst>
        </pc:spChg>
        <pc:spChg chg="del">
          <ac:chgData name="Riaz Bhatti" userId="a379b8bf-736b-4c00-9451-3a85dd844047" providerId="ADAL" clId="{057FAE64-4583-4002-82F0-FCB38372BC8B}" dt="2021-03-11T10:56:49.135" v="144"/>
          <ac:spMkLst>
            <pc:docMk/>
            <pc:sldMk cId="2009059149" sldId="329"/>
            <ac:spMk id="3" creationId="{7CBEFA1F-B679-4586-AC6A-9031B08AA660}"/>
          </ac:spMkLst>
        </pc:spChg>
        <pc:picChg chg="add mod">
          <ac:chgData name="Riaz Bhatti" userId="a379b8bf-736b-4c00-9451-3a85dd844047" providerId="ADAL" clId="{057FAE64-4583-4002-82F0-FCB38372BC8B}" dt="2021-03-11T10:56:56.143" v="147" actId="14100"/>
          <ac:picMkLst>
            <pc:docMk/>
            <pc:sldMk cId="2009059149" sldId="329"/>
            <ac:picMk id="6" creationId="{E0014E06-ADB5-4379-A49D-56D6B74B4B6D}"/>
          </ac:picMkLst>
        </pc:pic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Excel_Worksheet5.xlsx"/></Relationships>
</file>

<file path=ppt/charts/_rels/chart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8.xml.rels><?xml version="1.0" encoding="UTF-8" standalone="yes"?>
<Relationships xmlns="http://schemas.openxmlformats.org/package/2006/relationships"><Relationship Id="rId1" Type="http://schemas.openxmlformats.org/officeDocument/2006/relationships/package" Target="../embeddings/Microsoft_Excel_Worksheet7.xlsx"/></Relationships>
</file>

<file path=ppt/charts/_rels/chart9.xml.rels><?xml version="1.0" encoding="UTF-8" standalone="yes"?>
<Relationships xmlns="http://schemas.openxmlformats.org/package/2006/relationships"><Relationship Id="rId1" Type="http://schemas.openxmlformats.org/officeDocument/2006/relationships/package" Target="../embeddings/Microsoft_Excel_Worksheet8.xlsx"/></Relationships>
</file>

<file path=ppt/charts/_rels/chart10.xml.rels><?xml version="1.0" encoding="UTF-8" standalone="yes"?>
<Relationships xmlns="http://schemas.openxmlformats.org/package/2006/relationships"><Relationship Id="rId1" Type="http://schemas.openxmlformats.org/officeDocument/2006/relationships/package" Target="../embeddings/Microsoft_Excel_Worksheet9.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cat>
            <c:strRef>
              <c:f>Sheet1!$A$2:$A$19</c:f>
              <c:strCache>
                <c:ptCount val="18"/>
                <c:pt idx="0">
                  <c:v>Q1 '11</c:v>
                </c:pt>
                <c:pt idx="1">
                  <c:v>Q2 '11</c:v>
                </c:pt>
                <c:pt idx="2">
                  <c:v>Q3 '11</c:v>
                </c:pt>
                <c:pt idx="3">
                  <c:v>Q4 '11</c:v>
                </c:pt>
                <c:pt idx="4">
                  <c:v>Q1 '12</c:v>
                </c:pt>
                <c:pt idx="5">
                  <c:v>Q2 '12</c:v>
                </c:pt>
                <c:pt idx="6">
                  <c:v>Q3 '12</c:v>
                </c:pt>
                <c:pt idx="7">
                  <c:v>Q4 '12</c:v>
                </c:pt>
                <c:pt idx="8">
                  <c:v>Q1 '13</c:v>
                </c:pt>
                <c:pt idx="9">
                  <c:v>Q2 '13</c:v>
                </c:pt>
                <c:pt idx="10">
                  <c:v>Q3 '13</c:v>
                </c:pt>
                <c:pt idx="11">
                  <c:v>Q4 '13</c:v>
                </c:pt>
                <c:pt idx="12">
                  <c:v>Q1 '14</c:v>
                </c:pt>
                <c:pt idx="13">
                  <c:v>Q2 '14</c:v>
                </c:pt>
                <c:pt idx="14">
                  <c:v>Q3 '14</c:v>
                </c:pt>
                <c:pt idx="15">
                  <c:v>Q4 '14</c:v>
                </c:pt>
                <c:pt idx="16">
                  <c:v>Q1 '15</c:v>
                </c:pt>
                <c:pt idx="17">
                  <c:v>Q2 '15</c:v>
                </c:pt>
              </c:strCache>
            </c:strRef>
          </c:cat>
          <c:val>
            <c:numRef>
              <c:f>Sheet1!$B$2:$B$19</c:f>
              <c:numCache>
                <c:formatCode>General</c:formatCode>
                <c:ptCount val="18"/>
                <c:pt idx="0">
                  <c:v>372</c:v>
                </c:pt>
                <c:pt idx="1">
                  <c:v>417</c:v>
                </c:pt>
                <c:pt idx="2">
                  <c:v>457</c:v>
                </c:pt>
                <c:pt idx="3">
                  <c:v>483</c:v>
                </c:pt>
                <c:pt idx="4">
                  <c:v>526</c:v>
                </c:pt>
                <c:pt idx="5">
                  <c:v>552</c:v>
                </c:pt>
                <c:pt idx="6">
                  <c:v>584</c:v>
                </c:pt>
                <c:pt idx="7">
                  <c:v>618</c:v>
                </c:pt>
                <c:pt idx="8">
                  <c:v>665</c:v>
                </c:pt>
                <c:pt idx="9">
                  <c:v>699</c:v>
                </c:pt>
                <c:pt idx="10">
                  <c:v>728</c:v>
                </c:pt>
                <c:pt idx="11">
                  <c:v>757</c:v>
                </c:pt>
                <c:pt idx="12">
                  <c:v>802</c:v>
                </c:pt>
                <c:pt idx="13">
                  <c:v>829</c:v>
                </c:pt>
                <c:pt idx="14">
                  <c:v>864</c:v>
                </c:pt>
                <c:pt idx="15">
                  <c:v>890</c:v>
                </c:pt>
                <c:pt idx="16">
                  <c:v>936</c:v>
                </c:pt>
                <c:pt idx="17">
                  <c:v>968</c:v>
                </c:pt>
              </c:numCache>
            </c:numRef>
          </c:val>
          <c:extLst>
            <c:ext xmlns:c16="http://schemas.microsoft.com/office/drawing/2014/chart" uri="{C3380CC4-5D6E-409C-BE32-E72D297353CC}">
              <c16:uniqueId val="{00000000-1544-4F3E-B684-D8B473D08046}"/>
            </c:ext>
          </c:extLst>
        </c:ser>
        <c:dLbls>
          <c:showLegendKey val="0"/>
          <c:showVal val="0"/>
          <c:showCatName val="0"/>
          <c:showSerName val="0"/>
          <c:showPercent val="0"/>
          <c:showBubbleSize val="0"/>
        </c:dLbls>
        <c:gapWidth val="80"/>
        <c:overlap val="-10"/>
        <c:axId val="-918302944"/>
        <c:axId val="-2060868000"/>
      </c:barChart>
      <c:catAx>
        <c:axId val="-918302944"/>
        <c:scaling>
          <c:orientation val="minMax"/>
        </c:scaling>
        <c:delete val="0"/>
        <c:axPos val="b"/>
        <c:numFmt formatCode="General" sourceLinked="1"/>
        <c:majorTickMark val="none"/>
        <c:minorTickMark val="none"/>
        <c:tickLblPos val="low"/>
        <c:spPr>
          <a:ln w="25400">
            <a:solidFill>
              <a:srgbClr val="2F2F2F"/>
            </a:solidFill>
          </a:ln>
          <a:effectLst/>
        </c:spPr>
        <c:crossAx val="-2060868000"/>
        <c:crosses val="autoZero"/>
        <c:auto val="0"/>
        <c:lblAlgn val="ctr"/>
        <c:lblOffset val="100"/>
        <c:noMultiLvlLbl val="0"/>
      </c:catAx>
      <c:valAx>
        <c:axId val="-2060868000"/>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Number of users in millions</a:t>
                </a:r>
              </a:p>
            </c:rich>
          </c:tx>
          <c:overlay val="0"/>
        </c:title>
        <c:numFmt formatCode="General" sourceLinked="1"/>
        <c:majorTickMark val="none"/>
        <c:minorTickMark val="none"/>
        <c:tickLblPos val="low"/>
        <c:spPr>
          <a:ln>
            <a:noFill/>
          </a:ln>
          <a:effectLst/>
        </c:spPr>
        <c:crossAx val="-918302944"/>
        <c:crosses val="autoZero"/>
        <c:crossBetween val="between"/>
      </c:valAx>
    </c:plotArea>
    <c:plotVisOnly val="1"/>
    <c:dispBlanksAs val="zero"/>
    <c:showDLblsOverMax val="1"/>
  </c:chart>
  <c:txPr>
    <a:bodyPr/>
    <a:lstStyle/>
    <a:p>
      <a:pPr>
        <a:defRPr sz="1300" b="0">
          <a:effectLst/>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col"/>
        <c:grouping val="stacked"/>
        <c:varyColors val="0"/>
        <c:ser>
          <c:idx val="0"/>
          <c:order val="0"/>
          <c:tx>
            <c:strRef>
              <c:f>Sheet1!$B$1</c:f>
              <c:strCache>
                <c:ptCount val="1"/>
                <c:pt idx="0">
                  <c:v>data</c:v>
                </c:pt>
              </c:strCache>
            </c:strRef>
          </c:tx>
          <c:spPr>
            <a:solidFill>
              <a:schemeClr val="accent3"/>
            </a:solidFill>
            <a:ln>
              <a:solidFill>
                <a:srgbClr val="2875DD"/>
              </a:solidFill>
            </a:ln>
            <a:effectLst/>
          </c:spPr>
          <c:invertIfNegative val="0"/>
          <c:cat>
            <c:strRef>
              <c:f>Sheet1!$A$2:$A$16</c:f>
              <c:strCache>
                <c:ptCount val="15"/>
                <c:pt idx="0">
                  <c:v>Q4 '11</c:v>
                </c:pt>
                <c:pt idx="1">
                  <c:v>Q1 '12</c:v>
                </c:pt>
                <c:pt idx="2">
                  <c:v>Q2 '12</c:v>
                </c:pt>
                <c:pt idx="3">
                  <c:v>Q3 '12</c:v>
                </c:pt>
                <c:pt idx="4">
                  <c:v>Q4 '12</c:v>
                </c:pt>
                <c:pt idx="5">
                  <c:v>Q1 '13</c:v>
                </c:pt>
                <c:pt idx="6">
                  <c:v>Q2 '13</c:v>
                </c:pt>
                <c:pt idx="7">
                  <c:v>Q3 '13</c:v>
                </c:pt>
                <c:pt idx="8">
                  <c:v>Q4 '13</c:v>
                </c:pt>
                <c:pt idx="9">
                  <c:v>Q1 '14</c:v>
                </c:pt>
                <c:pt idx="10">
                  <c:v>Q2 '14</c:v>
                </c:pt>
                <c:pt idx="11">
                  <c:v>Q3 '14</c:v>
                </c:pt>
                <c:pt idx="12">
                  <c:v>Q4 '14</c:v>
                </c:pt>
                <c:pt idx="13">
                  <c:v>Q1 '15</c:v>
                </c:pt>
                <c:pt idx="14">
                  <c:v>Q2 '15</c:v>
                </c:pt>
              </c:strCache>
            </c:strRef>
          </c:cat>
          <c:val>
            <c:numRef>
              <c:f>Sheet1!$B$2:$B$16</c:f>
              <c:numCache>
                <c:formatCode>General</c:formatCode>
                <c:ptCount val="15"/>
                <c:pt idx="0">
                  <c:v>1131</c:v>
                </c:pt>
                <c:pt idx="1">
                  <c:v>1058</c:v>
                </c:pt>
                <c:pt idx="2">
                  <c:v>1184</c:v>
                </c:pt>
                <c:pt idx="3">
                  <c:v>1262</c:v>
                </c:pt>
                <c:pt idx="4">
                  <c:v>1585</c:v>
                </c:pt>
                <c:pt idx="5">
                  <c:v>1458</c:v>
                </c:pt>
                <c:pt idx="6">
                  <c:v>1813</c:v>
                </c:pt>
                <c:pt idx="7">
                  <c:v>2016</c:v>
                </c:pt>
                <c:pt idx="8">
                  <c:v>2585</c:v>
                </c:pt>
                <c:pt idx="9">
                  <c:v>2502</c:v>
                </c:pt>
                <c:pt idx="10">
                  <c:v>2910</c:v>
                </c:pt>
                <c:pt idx="11">
                  <c:v>3203</c:v>
                </c:pt>
                <c:pt idx="12">
                  <c:v>3851</c:v>
                </c:pt>
                <c:pt idx="13">
                  <c:v>3543</c:v>
                </c:pt>
                <c:pt idx="14">
                  <c:v>4042</c:v>
                </c:pt>
              </c:numCache>
            </c:numRef>
          </c:val>
          <c:extLst>
            <c:ext xmlns:c16="http://schemas.microsoft.com/office/drawing/2014/chart" uri="{C3380CC4-5D6E-409C-BE32-E72D297353CC}">
              <c16:uniqueId val="{00000000-5AD5-4FBF-A8B3-59281A834B71}"/>
            </c:ext>
          </c:extLst>
        </c:ser>
        <c:dLbls>
          <c:showLegendKey val="0"/>
          <c:showVal val="0"/>
          <c:showCatName val="0"/>
          <c:showSerName val="0"/>
          <c:showPercent val="0"/>
          <c:showBubbleSize val="0"/>
        </c:dLbls>
        <c:gapWidth val="80"/>
        <c:overlap val="100"/>
        <c:axId val="-1974593760"/>
        <c:axId val="-917810640"/>
      </c:barChart>
      <c:catAx>
        <c:axId val="-1974593760"/>
        <c:scaling>
          <c:orientation val="minMax"/>
        </c:scaling>
        <c:delete val="0"/>
        <c:axPos val="b"/>
        <c:numFmt formatCode="General" sourceLinked="1"/>
        <c:majorTickMark val="none"/>
        <c:minorTickMark val="none"/>
        <c:tickLblPos val="low"/>
        <c:spPr>
          <a:ln w="25400">
            <a:solidFill>
              <a:srgbClr val="2F2F2F"/>
            </a:solidFill>
          </a:ln>
          <a:effectLst/>
        </c:spPr>
        <c:crossAx val="-917810640"/>
        <c:crosses val="autoZero"/>
        <c:auto val="0"/>
        <c:lblAlgn val="ctr"/>
        <c:lblOffset val="100"/>
        <c:noMultiLvlLbl val="0"/>
      </c:catAx>
      <c:valAx>
        <c:axId val="-917810640"/>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Revenue in million U.S. dollars</a:t>
                </a:r>
              </a:p>
            </c:rich>
          </c:tx>
          <c:overlay val="0"/>
        </c:title>
        <c:numFmt formatCode="General" sourceLinked="1"/>
        <c:majorTickMark val="none"/>
        <c:minorTickMark val="none"/>
        <c:tickLblPos val="low"/>
        <c:spPr>
          <a:ln>
            <a:noFill/>
          </a:ln>
          <a:effectLst/>
        </c:spPr>
        <c:crossAx val="-1974593760"/>
        <c:crosses val="autoZero"/>
        <c:crossBetween val="between"/>
      </c:valAx>
    </c:plotArea>
    <c:plotVisOnly val="1"/>
    <c:dispBlanksAs val="zero"/>
    <c:showDLblsOverMax val="1"/>
  </c:chart>
  <c:txPr>
    <a:bodyPr/>
    <a:lstStyle/>
    <a:p>
      <a:pPr>
        <a:defRPr sz="1300" b="0">
          <a:effectLst/>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a:p>
        </c:rich>
      </c:tx>
      <c:overlay val="1"/>
    </c:title>
    <c:autoTitleDeleted val="0"/>
    <c:plotArea>
      <c:layout>
        <c:manualLayout>
          <c:layoutTarget val="inner"/>
          <c:xMode val="edge"/>
          <c:yMode val="edge"/>
          <c:x val="0.14685777172299599"/>
          <c:y val="3.8022470807716903E-2"/>
          <c:w val="0.84735962852943503"/>
          <c:h val="0.68899775926772899"/>
        </c:manualLayout>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51CE-479D-849E-8F4D4C0713C3}"/>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51CE-479D-849E-8F4D4C0713C3}"/>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51CE-479D-849E-8F4D4C0713C3}"/>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51CE-479D-849E-8F4D4C0713C3}"/>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51CE-479D-849E-8F4D4C0713C3}"/>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51CE-479D-849E-8F4D4C0713C3}"/>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51CE-479D-849E-8F4D4C0713C3}"/>
                </c:ext>
              </c:extLst>
            </c:dLbl>
            <c:dLbl>
              <c:idx val="7"/>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51CE-479D-849E-8F4D4C0713C3}"/>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51CE-479D-849E-8F4D4C0713C3}"/>
                </c:ext>
              </c:extLst>
            </c:dLbl>
            <c:dLbl>
              <c:idx val="9"/>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51CE-479D-849E-8F4D4C0713C3}"/>
                </c:ext>
              </c:extLst>
            </c:dLbl>
            <c:dLbl>
              <c:idx val="10"/>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51CE-479D-849E-8F4D4C0713C3}"/>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Sheet1!$A$2:$A$12</c:f>
              <c:strCache>
                <c:ptCount val="11"/>
                <c:pt idx="0">
                  <c:v>WhatsApp (2014)</c:v>
                </c:pt>
                <c:pt idx="1">
                  <c:v>Oculus VR (2014)</c:v>
                </c:pt>
                <c:pt idx="2">
                  <c:v>Instagram (2012)</c:v>
                </c:pt>
                <c:pt idx="3">
                  <c:v>LiveRail (2014)</c:v>
                </c:pt>
                <c:pt idx="4">
                  <c:v>Onavo (2013)</c:v>
                </c:pt>
                <c:pt idx="5">
                  <c:v>Face.com (2012)</c:v>
                </c:pt>
                <c:pt idx="6">
                  <c:v>Bolt | Peters (2012)</c:v>
                </c:pt>
                <c:pt idx="7">
                  <c:v>FriendFeed (2009)</c:v>
                </c:pt>
                <c:pt idx="8">
                  <c:v>Branch (2014)</c:v>
                </c:pt>
                <c:pt idx="9">
                  <c:v>Chai Labs (2010)</c:v>
                </c:pt>
                <c:pt idx="10">
                  <c:v>Nextstop (2010)</c:v>
                </c:pt>
              </c:strCache>
            </c:strRef>
          </c:cat>
          <c:val>
            <c:numRef>
              <c:f>Sheet1!$B$2:$B$12</c:f>
              <c:numCache>
                <c:formatCode>General</c:formatCode>
                <c:ptCount val="11"/>
                <c:pt idx="0">
                  <c:v>19000</c:v>
                </c:pt>
                <c:pt idx="1">
                  <c:v>2000</c:v>
                </c:pt>
                <c:pt idx="2">
                  <c:v>1000</c:v>
                </c:pt>
                <c:pt idx="3">
                  <c:v>500</c:v>
                </c:pt>
                <c:pt idx="4">
                  <c:v>150</c:v>
                </c:pt>
                <c:pt idx="5">
                  <c:v>60</c:v>
                </c:pt>
                <c:pt idx="6">
                  <c:v>50</c:v>
                </c:pt>
                <c:pt idx="7">
                  <c:v>47.5</c:v>
                </c:pt>
                <c:pt idx="8">
                  <c:v>15</c:v>
                </c:pt>
                <c:pt idx="9">
                  <c:v>10</c:v>
                </c:pt>
                <c:pt idx="10">
                  <c:v>2.5</c:v>
                </c:pt>
              </c:numCache>
            </c:numRef>
          </c:val>
          <c:extLst>
            <c:ext xmlns:c16="http://schemas.microsoft.com/office/drawing/2014/chart" uri="{C3380CC4-5D6E-409C-BE32-E72D297353CC}">
              <c16:uniqueId val="{0000000B-51CE-479D-849E-8F4D4C0713C3}"/>
            </c:ext>
          </c:extLst>
        </c:ser>
        <c:dLbls>
          <c:showLegendKey val="0"/>
          <c:showVal val="0"/>
          <c:showCatName val="0"/>
          <c:showSerName val="0"/>
          <c:showPercent val="0"/>
          <c:showBubbleSize val="0"/>
        </c:dLbls>
        <c:gapWidth val="80"/>
        <c:overlap val="-10"/>
        <c:axId val="1849527488"/>
        <c:axId val="1849216304"/>
      </c:barChart>
      <c:catAx>
        <c:axId val="1849527488"/>
        <c:scaling>
          <c:orientation val="minMax"/>
        </c:scaling>
        <c:delete val="0"/>
        <c:axPos val="b"/>
        <c:numFmt formatCode="General" sourceLinked="1"/>
        <c:majorTickMark val="none"/>
        <c:minorTickMark val="none"/>
        <c:tickLblPos val="low"/>
        <c:spPr>
          <a:ln w="25400">
            <a:solidFill>
              <a:srgbClr val="2F2F2F"/>
            </a:solidFill>
          </a:ln>
          <a:effectLst/>
        </c:spPr>
        <c:txPr>
          <a:bodyPr/>
          <a:lstStyle/>
          <a:p>
            <a:pPr>
              <a:defRPr sz="1600"/>
            </a:pPr>
            <a:endParaRPr lang="en-US"/>
          </a:p>
        </c:txPr>
        <c:crossAx val="1849216304"/>
        <c:crosses val="autoZero"/>
        <c:auto val="0"/>
        <c:lblAlgn val="ctr"/>
        <c:lblOffset val="100"/>
        <c:noMultiLvlLbl val="0"/>
      </c:catAx>
      <c:valAx>
        <c:axId val="1849216304"/>
        <c:scaling>
          <c:orientation val="minMax"/>
          <c:min val="0"/>
        </c:scaling>
        <c:delete val="0"/>
        <c:axPos val="l"/>
        <c:majorGridlines>
          <c:spPr>
            <a:ln>
              <a:solidFill>
                <a:srgbClr val="4F4F4F"/>
              </a:solidFill>
              <a:prstDash val="dot"/>
            </a:ln>
            <a:effectLst/>
          </c:spPr>
        </c:majorGridlines>
        <c:title>
          <c:tx>
            <c:rich>
              <a:bodyPr/>
              <a:lstStyle/>
              <a:p>
                <a:pPr>
                  <a:defRPr/>
                </a:pPr>
                <a:r>
                  <a:rPr lang="en-US"/>
                  <a:t>Price in million U.S. dollars</a:t>
                </a:r>
              </a:p>
            </c:rich>
          </c:tx>
          <c:overlay val="0"/>
        </c:title>
        <c:numFmt formatCode="General" sourceLinked="1"/>
        <c:majorTickMark val="none"/>
        <c:minorTickMark val="none"/>
        <c:tickLblPos val="low"/>
        <c:spPr>
          <a:ln>
            <a:noFill/>
          </a:ln>
          <a:effectLst/>
        </c:spPr>
        <c:crossAx val="1849527488"/>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bar"/>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C013-41F2-A992-8DD84EDB8221}"/>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C013-41F2-A992-8DD84EDB8221}"/>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C013-41F2-A992-8DD84EDB8221}"/>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C013-41F2-A992-8DD84EDB8221}"/>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C013-41F2-A992-8DD84EDB8221}"/>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C013-41F2-A992-8DD84EDB8221}"/>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C013-41F2-A992-8DD84EDB8221}"/>
                </c:ext>
              </c:extLst>
            </c:dLbl>
            <c:dLbl>
              <c:idx val="7"/>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C013-41F2-A992-8DD84EDB8221}"/>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C013-41F2-A992-8DD84EDB8221}"/>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Sheet1!$A$2:$A$10</c:f>
              <c:strCache>
                <c:ptCount val="9"/>
                <c:pt idx="0">
                  <c:v>Opportunistic - target becomes available</c:v>
                </c:pt>
                <c:pt idx="1">
                  <c:v>Expand geographic reach</c:v>
                </c:pt>
                <c:pt idx="2">
                  <c:v>Expand customer base</c:v>
                </c:pt>
                <c:pt idx="3">
                  <c:v>Enter into new lines of business</c:v>
                </c:pt>
                <c:pt idx="4">
                  <c:v>Financial buyer looking for profitable operations and/or gain on exit</c:v>
                </c:pt>
                <c:pt idx="5">
                  <c:v>Enhance intellectual property</c:v>
                </c:pt>
                <c:pt idx="6">
                  <c:v>Defend against competition</c:v>
                </c:pt>
                <c:pt idx="7">
                  <c:v>Invest in another function in the supply chain</c:v>
                </c:pt>
                <c:pt idx="8">
                  <c:v>Other</c:v>
                </c:pt>
              </c:strCache>
            </c:strRef>
          </c:cat>
          <c:val>
            <c:numRef>
              <c:f>Sheet1!$B$2:$B$10</c:f>
              <c:numCache>
                <c:formatCode>General</c:formatCode>
                <c:ptCount val="9"/>
                <c:pt idx="0">
                  <c:v>21</c:v>
                </c:pt>
                <c:pt idx="1">
                  <c:v>19</c:v>
                </c:pt>
                <c:pt idx="2">
                  <c:v>16</c:v>
                </c:pt>
                <c:pt idx="3">
                  <c:v>15</c:v>
                </c:pt>
                <c:pt idx="4">
                  <c:v>11</c:v>
                </c:pt>
                <c:pt idx="5">
                  <c:v>5</c:v>
                </c:pt>
                <c:pt idx="6">
                  <c:v>5</c:v>
                </c:pt>
                <c:pt idx="7">
                  <c:v>4</c:v>
                </c:pt>
                <c:pt idx="8">
                  <c:v>4</c:v>
                </c:pt>
              </c:numCache>
            </c:numRef>
          </c:val>
          <c:extLst>
            <c:ext xmlns:c16="http://schemas.microsoft.com/office/drawing/2014/chart" uri="{C3380CC4-5D6E-409C-BE32-E72D297353CC}">
              <c16:uniqueId val="{00000009-C013-41F2-A992-8DD84EDB8221}"/>
            </c:ext>
          </c:extLst>
        </c:ser>
        <c:dLbls>
          <c:showLegendKey val="0"/>
          <c:showVal val="0"/>
          <c:showCatName val="0"/>
          <c:showSerName val="0"/>
          <c:showPercent val="0"/>
          <c:showBubbleSize val="0"/>
        </c:dLbls>
        <c:gapWidth val="80"/>
        <c:overlap val="-10"/>
        <c:axId val="-2001640384"/>
        <c:axId val="-2001150144"/>
      </c:barChart>
      <c:catAx>
        <c:axId val="-2001640384"/>
        <c:scaling>
          <c:orientation val="maxMin"/>
        </c:scaling>
        <c:delete val="0"/>
        <c:axPos val="l"/>
        <c:numFmt formatCode="General" sourceLinked="1"/>
        <c:majorTickMark val="none"/>
        <c:minorTickMark val="none"/>
        <c:tickLblPos val="low"/>
        <c:spPr>
          <a:ln w="25400">
            <a:solidFill>
              <a:srgbClr val="2F2F2F"/>
            </a:solidFill>
          </a:ln>
          <a:effectLst/>
        </c:spPr>
        <c:crossAx val="-2001150144"/>
        <c:crosses val="autoZero"/>
        <c:auto val="0"/>
        <c:lblAlgn val="ctr"/>
        <c:lblOffset val="100"/>
        <c:noMultiLvlLbl val="0"/>
      </c:catAx>
      <c:valAx>
        <c:axId val="-2001150144"/>
        <c:scaling>
          <c:orientation val="minMax"/>
          <c:min val="0"/>
        </c:scaling>
        <c:delete val="0"/>
        <c:axPos val="t"/>
        <c:majorGridlines>
          <c:spPr>
            <a:ln>
              <a:solidFill>
                <a:srgbClr val="4F4F4F"/>
              </a:solidFill>
              <a:prstDash val="dot"/>
            </a:ln>
            <a:effectLst/>
          </c:spPr>
        </c:majorGridlines>
        <c:title>
          <c:tx>
            <c:rich>
              <a:bodyPr/>
              <a:lstStyle/>
              <a:p>
                <a:pPr>
                  <a:defRPr/>
                </a:pPr>
                <a:r>
                  <a:rPr lang="en-US" dirty="0"/>
                  <a:t>Share of respondents</a:t>
                </a:r>
              </a:p>
            </c:rich>
          </c:tx>
          <c:overlay val="0"/>
        </c:title>
        <c:numFmt formatCode="General" sourceLinked="1"/>
        <c:majorTickMark val="none"/>
        <c:minorTickMark val="none"/>
        <c:tickLblPos val="nextTo"/>
        <c:spPr>
          <a:ln>
            <a:noFill/>
          </a:ln>
          <a:effectLst/>
        </c:spPr>
        <c:crossAx val="-2001640384"/>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FEF1-4DA1-B0AD-CB154613DFD0}"/>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FEF1-4DA1-B0AD-CB154613DFD0}"/>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FEF1-4DA1-B0AD-CB154613DFD0}"/>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FEF1-4DA1-B0AD-CB154613DFD0}"/>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FEF1-4DA1-B0AD-CB154613DFD0}"/>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FEF1-4DA1-B0AD-CB154613DFD0}"/>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FEF1-4DA1-B0AD-CB154613DFD0}"/>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2008/09</c:v>
                </c:pt>
                <c:pt idx="1">
                  <c:v>2009/10</c:v>
                </c:pt>
                <c:pt idx="2">
                  <c:v>2010/11</c:v>
                </c:pt>
                <c:pt idx="3">
                  <c:v>2011/12</c:v>
                </c:pt>
                <c:pt idx="4">
                  <c:v>2012/13</c:v>
                </c:pt>
                <c:pt idx="5">
                  <c:v>2013/14</c:v>
                </c:pt>
                <c:pt idx="6">
                  <c:v>2014/15</c:v>
                </c:pt>
              </c:strCache>
            </c:strRef>
          </c:cat>
          <c:val>
            <c:numRef>
              <c:f>Sheet1!$B$2:$B$8</c:f>
              <c:numCache>
                <c:formatCode>General</c:formatCode>
                <c:ptCount val="7"/>
                <c:pt idx="0">
                  <c:v>881</c:v>
                </c:pt>
                <c:pt idx="1">
                  <c:v>1069</c:v>
                </c:pt>
                <c:pt idx="2">
                  <c:v>1217</c:v>
                </c:pt>
                <c:pt idx="3">
                  <c:v>1392</c:v>
                </c:pt>
                <c:pt idx="4">
                  <c:v>1578</c:v>
                </c:pt>
                <c:pt idx="5">
                  <c:v>1755</c:v>
                </c:pt>
                <c:pt idx="6">
                  <c:v>1931</c:v>
                </c:pt>
              </c:numCache>
            </c:numRef>
          </c:val>
          <c:extLst>
            <c:ext xmlns:c16="http://schemas.microsoft.com/office/drawing/2014/chart" uri="{C3380CC4-5D6E-409C-BE32-E72D297353CC}">
              <c16:uniqueId val="{00000007-FEF1-4DA1-B0AD-CB154613DFD0}"/>
            </c:ext>
          </c:extLst>
        </c:ser>
        <c:dLbls>
          <c:showLegendKey val="0"/>
          <c:showVal val="0"/>
          <c:showCatName val="0"/>
          <c:showSerName val="0"/>
          <c:showPercent val="0"/>
          <c:showBubbleSize val="0"/>
        </c:dLbls>
        <c:gapWidth val="80"/>
        <c:overlap val="-10"/>
        <c:axId val="-776137600"/>
        <c:axId val="-776304304"/>
      </c:barChart>
      <c:catAx>
        <c:axId val="-776137600"/>
        <c:scaling>
          <c:orientation val="minMax"/>
        </c:scaling>
        <c:delete val="0"/>
        <c:axPos val="b"/>
        <c:numFmt formatCode="General" sourceLinked="1"/>
        <c:majorTickMark val="none"/>
        <c:minorTickMark val="none"/>
        <c:tickLblPos val="low"/>
        <c:spPr>
          <a:ln w="25400">
            <a:solidFill>
              <a:srgbClr val="2F2F2F"/>
            </a:solidFill>
          </a:ln>
          <a:effectLst/>
        </c:spPr>
        <c:crossAx val="-776304304"/>
        <c:crosses val="autoZero"/>
        <c:auto val="0"/>
        <c:lblAlgn val="ctr"/>
        <c:lblOffset val="100"/>
        <c:noMultiLvlLbl val="0"/>
      </c:catAx>
      <c:valAx>
        <c:axId val="-776304304"/>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Number of Costa Coffee stores</a:t>
                </a:r>
              </a:p>
            </c:rich>
          </c:tx>
          <c:overlay val="0"/>
        </c:title>
        <c:numFmt formatCode="General" sourceLinked="1"/>
        <c:majorTickMark val="none"/>
        <c:minorTickMark val="none"/>
        <c:tickLblPos val="low"/>
        <c:spPr>
          <a:ln>
            <a:noFill/>
          </a:ln>
          <a:effectLst/>
        </c:spPr>
        <c:crossAx val="-776137600"/>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bar"/>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27FA-4A95-AC6B-A8733AD8D0A5}"/>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27FA-4A95-AC6B-A8733AD8D0A5}"/>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27FA-4A95-AC6B-A8733AD8D0A5}"/>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27FA-4A95-AC6B-A8733AD8D0A5}"/>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27FA-4A95-AC6B-A8733AD8D0A5}"/>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27FA-4A95-AC6B-A8733AD8D0A5}"/>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27FA-4A95-AC6B-A8733AD8D0A5}"/>
                </c:ext>
              </c:extLst>
            </c:dLbl>
            <c:dLbl>
              <c:idx val="7"/>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27FA-4A95-AC6B-A8733AD8D0A5}"/>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27FA-4A95-AC6B-A8733AD8D0A5}"/>
                </c:ext>
              </c:extLst>
            </c:dLbl>
            <c:dLbl>
              <c:idx val="9"/>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27FA-4A95-AC6B-A8733AD8D0A5}"/>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Sheet1!$A$2:$A$11</c:f>
              <c:strCache>
                <c:ptCount val="10"/>
                <c:pt idx="0">
                  <c:v>Motorola Mobility (Aug 2011)</c:v>
                </c:pt>
                <c:pt idx="1">
                  <c:v>Nest Labs (Jan 2014)</c:v>
                </c:pt>
                <c:pt idx="2">
                  <c:v>DoubleClick (Apr 2007)</c:v>
                </c:pt>
                <c:pt idx="3">
                  <c:v>YouTube (Oct 2006)</c:v>
                </c:pt>
                <c:pt idx="4">
                  <c:v>Waze (Jun 2013)</c:v>
                </c:pt>
                <c:pt idx="5">
                  <c:v>AdMob (Nov 2009)</c:v>
                </c:pt>
                <c:pt idx="6">
                  <c:v>ITA Software (Jul 2010)</c:v>
                </c:pt>
                <c:pt idx="7">
                  <c:v>Postini (Jul 2007)</c:v>
                </c:pt>
                <c:pt idx="8">
                  <c:v>Skybox Imaging (Jun 2014)</c:v>
                </c:pt>
                <c:pt idx="9">
                  <c:v>DeepMind (Jan 2014)</c:v>
                </c:pt>
              </c:strCache>
            </c:strRef>
          </c:cat>
          <c:val>
            <c:numRef>
              <c:f>Sheet1!$B$2:$B$11</c:f>
              <c:numCache>
                <c:formatCode>General</c:formatCode>
                <c:ptCount val="10"/>
                <c:pt idx="0">
                  <c:v>12500</c:v>
                </c:pt>
                <c:pt idx="1">
                  <c:v>3200</c:v>
                </c:pt>
                <c:pt idx="2">
                  <c:v>3100</c:v>
                </c:pt>
                <c:pt idx="3">
                  <c:v>1650</c:v>
                </c:pt>
                <c:pt idx="4">
                  <c:v>1100</c:v>
                </c:pt>
                <c:pt idx="5">
                  <c:v>750</c:v>
                </c:pt>
                <c:pt idx="6">
                  <c:v>700</c:v>
                </c:pt>
                <c:pt idx="7">
                  <c:v>625</c:v>
                </c:pt>
                <c:pt idx="8">
                  <c:v>500</c:v>
                </c:pt>
                <c:pt idx="9">
                  <c:v>500</c:v>
                </c:pt>
              </c:numCache>
            </c:numRef>
          </c:val>
          <c:extLst>
            <c:ext xmlns:c16="http://schemas.microsoft.com/office/drawing/2014/chart" uri="{C3380CC4-5D6E-409C-BE32-E72D297353CC}">
              <c16:uniqueId val="{0000000A-27FA-4A95-AC6B-A8733AD8D0A5}"/>
            </c:ext>
          </c:extLst>
        </c:ser>
        <c:dLbls>
          <c:showLegendKey val="0"/>
          <c:showVal val="0"/>
          <c:showCatName val="0"/>
          <c:showSerName val="0"/>
          <c:showPercent val="0"/>
          <c:showBubbleSize val="0"/>
        </c:dLbls>
        <c:gapWidth val="80"/>
        <c:overlap val="-10"/>
        <c:axId val="-2028744288"/>
        <c:axId val="-2028741568"/>
      </c:barChart>
      <c:catAx>
        <c:axId val="-2028744288"/>
        <c:scaling>
          <c:orientation val="maxMin"/>
        </c:scaling>
        <c:delete val="0"/>
        <c:axPos val="l"/>
        <c:numFmt formatCode="General" sourceLinked="1"/>
        <c:majorTickMark val="none"/>
        <c:minorTickMark val="none"/>
        <c:tickLblPos val="low"/>
        <c:spPr>
          <a:ln w="25400">
            <a:solidFill>
              <a:srgbClr val="2F2F2F"/>
            </a:solidFill>
          </a:ln>
          <a:effectLst/>
        </c:spPr>
        <c:crossAx val="-2028741568"/>
        <c:crosses val="autoZero"/>
        <c:auto val="0"/>
        <c:lblAlgn val="ctr"/>
        <c:lblOffset val="100"/>
        <c:noMultiLvlLbl val="0"/>
      </c:catAx>
      <c:valAx>
        <c:axId val="-2028741568"/>
        <c:scaling>
          <c:orientation val="minMax"/>
          <c:min val="0"/>
        </c:scaling>
        <c:delete val="0"/>
        <c:axPos val="t"/>
        <c:majorGridlines>
          <c:spPr>
            <a:ln>
              <a:solidFill>
                <a:srgbClr val="4F4F4F"/>
              </a:solidFill>
              <a:prstDash val="dot"/>
            </a:ln>
            <a:effectLst/>
          </c:spPr>
        </c:majorGridlines>
        <c:title>
          <c:tx>
            <c:rich>
              <a:bodyPr/>
              <a:lstStyle/>
              <a:p>
                <a:pPr>
                  <a:defRPr/>
                </a:pPr>
                <a:r>
                  <a:rPr lang="en-US" dirty="0"/>
                  <a:t>Price of acquisition in million U.S. dollars</a:t>
                </a:r>
              </a:p>
            </c:rich>
          </c:tx>
          <c:overlay val="0"/>
        </c:title>
        <c:numFmt formatCode="General" sourceLinked="1"/>
        <c:majorTickMark val="none"/>
        <c:minorTickMark val="none"/>
        <c:tickLblPos val="nextTo"/>
        <c:spPr>
          <a:ln>
            <a:noFill/>
          </a:ln>
          <a:effectLst/>
        </c:spPr>
        <c:crossAx val="-2028744288"/>
        <c:crosses val="autoZero"/>
        <c:crossBetween val="between"/>
      </c:valAx>
    </c:plotArea>
    <c:plotVisOnly val="1"/>
    <c:dispBlanksAs val="zero"/>
    <c:showDLblsOverMax val="1"/>
  </c:chart>
  <c:txPr>
    <a:bodyPr/>
    <a:lstStyle/>
    <a:p>
      <a:pPr>
        <a:defRPr sz="1500" b="0">
          <a:effectLst/>
        </a:defRPr>
      </a:pPr>
      <a:endParaRPr lang="en-US"/>
    </a:p>
  </c:tx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Pt>
            <c:idx val="5"/>
            <c:invertIfNegative val="0"/>
            <c:bubble3D val="0"/>
            <c:spPr>
              <a:solidFill>
                <a:schemeClr val="accent2"/>
              </a:solidFill>
              <a:ln>
                <a:solidFill>
                  <a:srgbClr val="2875DD"/>
                </a:solidFill>
              </a:ln>
              <a:effectLst/>
            </c:spPr>
            <c:extLst>
              <c:ext xmlns:c16="http://schemas.microsoft.com/office/drawing/2014/chart" uri="{C3380CC4-5D6E-409C-BE32-E72D297353CC}">
                <c16:uniqueId val="{00000001-7090-483A-8795-C68664EACE06}"/>
              </c:ext>
            </c:extLst>
          </c:dPt>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7090-483A-8795-C68664EACE06}"/>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7090-483A-8795-C68664EACE06}"/>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7090-483A-8795-C68664EACE06}"/>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7090-483A-8795-C68664EACE06}"/>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7090-483A-8795-C68664EACE06}"/>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7090-483A-8795-C68664EACE06}"/>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7090-483A-8795-C68664EACE06}"/>
                </c:ext>
              </c:extLst>
            </c:dLbl>
            <c:dLbl>
              <c:idx val="7"/>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7090-483A-8795-C68664EACE06}"/>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7090-483A-8795-C68664EACE06}"/>
                </c:ext>
              </c:extLst>
            </c:dLbl>
            <c:dLbl>
              <c:idx val="9"/>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7090-483A-8795-C68664EACE06}"/>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Sheet1!$A$2:$A$11</c:f>
              <c:strCache>
                <c:ptCount val="10"/>
                <c:pt idx="0">
                  <c:v>Zappos (7/09)</c:v>
                </c:pt>
                <c:pt idx="1">
                  <c:v>Twitch (8/14)</c:v>
                </c:pt>
                <c:pt idx="2">
                  <c:v>Kiva Systems (3/12)</c:v>
                </c:pt>
                <c:pt idx="3">
                  <c:v>Quidsi (11/10)</c:v>
                </c:pt>
                <c:pt idx="4">
                  <c:v>Annapurna Labs (1/15)</c:v>
                </c:pt>
                <c:pt idx="5">
                  <c:v>LOVEFiLM (1/11)</c:v>
                </c:pt>
                <c:pt idx="6">
                  <c:v>Audible (1/08)</c:v>
                </c:pt>
                <c:pt idx="7">
                  <c:v>Alexa (5/99)</c:v>
                </c:pt>
                <c:pt idx="8">
                  <c:v>Goodreads (3/13)</c:v>
                </c:pt>
                <c:pt idx="9">
                  <c:v>Woot (6/10)</c:v>
                </c:pt>
              </c:strCache>
            </c:strRef>
          </c:cat>
          <c:val>
            <c:numRef>
              <c:f>Sheet1!$B$2:$B$11</c:f>
              <c:numCache>
                <c:formatCode>General</c:formatCode>
                <c:ptCount val="10"/>
                <c:pt idx="0">
                  <c:v>1200</c:v>
                </c:pt>
                <c:pt idx="1">
                  <c:v>970</c:v>
                </c:pt>
                <c:pt idx="2">
                  <c:v>775</c:v>
                </c:pt>
                <c:pt idx="3">
                  <c:v>545</c:v>
                </c:pt>
                <c:pt idx="4">
                  <c:v>370</c:v>
                </c:pt>
                <c:pt idx="5">
                  <c:v>312</c:v>
                </c:pt>
                <c:pt idx="6">
                  <c:v>300</c:v>
                </c:pt>
                <c:pt idx="7">
                  <c:v>250</c:v>
                </c:pt>
                <c:pt idx="8">
                  <c:v>150</c:v>
                </c:pt>
                <c:pt idx="9">
                  <c:v>110</c:v>
                </c:pt>
              </c:numCache>
            </c:numRef>
          </c:val>
          <c:extLst>
            <c:ext xmlns:c16="http://schemas.microsoft.com/office/drawing/2014/chart" uri="{C3380CC4-5D6E-409C-BE32-E72D297353CC}">
              <c16:uniqueId val="{0000000B-7090-483A-8795-C68664EACE06}"/>
            </c:ext>
          </c:extLst>
        </c:ser>
        <c:dLbls>
          <c:showLegendKey val="0"/>
          <c:showVal val="0"/>
          <c:showCatName val="0"/>
          <c:showSerName val="0"/>
          <c:showPercent val="0"/>
          <c:showBubbleSize val="0"/>
        </c:dLbls>
        <c:gapWidth val="80"/>
        <c:overlap val="-10"/>
        <c:axId val="-1975183984"/>
        <c:axId val="-1977263824"/>
      </c:barChart>
      <c:catAx>
        <c:axId val="-1975183984"/>
        <c:scaling>
          <c:orientation val="minMax"/>
        </c:scaling>
        <c:delete val="0"/>
        <c:axPos val="b"/>
        <c:numFmt formatCode="General" sourceLinked="1"/>
        <c:majorTickMark val="none"/>
        <c:minorTickMark val="none"/>
        <c:tickLblPos val="low"/>
        <c:spPr>
          <a:ln w="25400">
            <a:solidFill>
              <a:srgbClr val="2F2F2F"/>
            </a:solidFill>
          </a:ln>
          <a:effectLst/>
        </c:spPr>
        <c:txPr>
          <a:bodyPr/>
          <a:lstStyle/>
          <a:p>
            <a:pPr>
              <a:defRPr sz="1200"/>
            </a:pPr>
            <a:endParaRPr lang="en-US"/>
          </a:p>
        </c:txPr>
        <c:crossAx val="-1977263824"/>
        <c:crosses val="autoZero"/>
        <c:auto val="0"/>
        <c:lblAlgn val="ctr"/>
        <c:lblOffset val="100"/>
        <c:noMultiLvlLbl val="0"/>
      </c:catAx>
      <c:valAx>
        <c:axId val="-1977263824"/>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Price in million U.S. dollars</a:t>
                </a:r>
              </a:p>
            </c:rich>
          </c:tx>
          <c:overlay val="0"/>
        </c:title>
        <c:numFmt formatCode="General" sourceLinked="1"/>
        <c:majorTickMark val="none"/>
        <c:minorTickMark val="none"/>
        <c:tickLblPos val="low"/>
        <c:spPr>
          <a:ln>
            <a:noFill/>
          </a:ln>
          <a:effectLst/>
        </c:spPr>
        <c:crossAx val="-1975183984"/>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a:p>
        </c:rich>
      </c:tx>
      <c:overlay val="1"/>
    </c:title>
    <c:autoTitleDeleted val="0"/>
    <c:plotArea>
      <c:layout/>
      <c:barChart>
        <c:barDir val="bar"/>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2336-4BCD-80FE-DDCCF12ED85B}"/>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2336-4BCD-80FE-DDCCF12ED85B}"/>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2336-4BCD-80FE-DDCCF12ED85B}"/>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2336-4BCD-80FE-DDCCF12ED85B}"/>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2336-4BCD-80FE-DDCCF12ED85B}"/>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2336-4BCD-80FE-DDCCF12ED85B}"/>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2336-4BCD-80FE-DDCCF12ED85B}"/>
                </c:ext>
              </c:extLst>
            </c:dLbl>
            <c:dLbl>
              <c:idx val="7"/>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2336-4BCD-80FE-DDCCF12ED85B}"/>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2336-4BCD-80FE-DDCCF12ED85B}"/>
                </c:ext>
              </c:extLst>
            </c:dLbl>
            <c:dLbl>
              <c:idx val="9"/>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2336-4BCD-80FE-DDCCF12ED85B}"/>
                </c:ext>
              </c:extLst>
            </c:dLbl>
            <c:dLbl>
              <c:idx val="1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2336-4BCD-80FE-DDCCF12ED85B}"/>
                </c:ext>
              </c:extLst>
            </c:dLbl>
            <c:dLbl>
              <c:idx val="1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B-2336-4BCD-80FE-DDCCF12ED85B}"/>
                </c:ext>
              </c:extLst>
            </c:dLbl>
            <c:dLbl>
              <c:idx val="1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C-2336-4BCD-80FE-DDCCF12ED85B}"/>
                </c:ext>
              </c:extLst>
            </c:dLbl>
            <c:dLbl>
              <c:idx val="1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D-2336-4BCD-80FE-DDCCF12ED85B}"/>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Sheet1!$A$2:$A$15</c:f>
              <c:strCache>
                <c:ptCount val="14"/>
                <c:pt idx="0">
                  <c:v>Youku Tudou</c:v>
                </c:pt>
                <c:pt idx="1">
                  <c:v>AutoNavi Holdings</c:v>
                </c:pt>
                <c:pt idx="2">
                  <c:v>ChinaVision Media Group</c:v>
                </c:pt>
                <c:pt idx="3">
                  <c:v>Intime Retail</c:v>
                </c:pt>
                <c:pt idx="4">
                  <c:v>Weibo</c:v>
                </c:pt>
                <c:pt idx="5">
                  <c:v>TangoMe</c:v>
                </c:pt>
                <c:pt idx="6">
                  <c:v>Lyft</c:v>
                </c:pt>
                <c:pt idx="7">
                  <c:v>SingPost</c:v>
                </c:pt>
                <c:pt idx="8">
                  <c:v>Gooddaymart</c:v>
                </c:pt>
                <c:pt idx="9">
                  <c:v>Guangzhou Evergrande</c:v>
                </c:pt>
                <c:pt idx="10">
                  <c:v>CITIC 21CN</c:v>
                </c:pt>
                <c:pt idx="11">
                  <c:v>Kabam</c:v>
                </c:pt>
                <c:pt idx="12">
                  <c:v>TutorGroup</c:v>
                </c:pt>
                <c:pt idx="13">
                  <c:v>Beijing Byecity Technology Development</c:v>
                </c:pt>
              </c:strCache>
            </c:strRef>
          </c:cat>
          <c:val>
            <c:numRef>
              <c:f>Sheet1!$B$2:$B$15</c:f>
              <c:numCache>
                <c:formatCode>General</c:formatCode>
                <c:ptCount val="14"/>
                <c:pt idx="0">
                  <c:v>1220</c:v>
                </c:pt>
                <c:pt idx="1">
                  <c:v>1165</c:v>
                </c:pt>
                <c:pt idx="2">
                  <c:v>829</c:v>
                </c:pt>
                <c:pt idx="3">
                  <c:v>692</c:v>
                </c:pt>
                <c:pt idx="4">
                  <c:v>586</c:v>
                </c:pt>
                <c:pt idx="5">
                  <c:v>280</c:v>
                </c:pt>
                <c:pt idx="6">
                  <c:v>250</c:v>
                </c:pt>
                <c:pt idx="7">
                  <c:v>249</c:v>
                </c:pt>
                <c:pt idx="8">
                  <c:v>240</c:v>
                </c:pt>
                <c:pt idx="9">
                  <c:v>194</c:v>
                </c:pt>
                <c:pt idx="10">
                  <c:v>171</c:v>
                </c:pt>
                <c:pt idx="11">
                  <c:v>120</c:v>
                </c:pt>
                <c:pt idx="12">
                  <c:v>100</c:v>
                </c:pt>
                <c:pt idx="13">
                  <c:v>20</c:v>
                </c:pt>
              </c:numCache>
            </c:numRef>
          </c:val>
          <c:extLst>
            <c:ext xmlns:c16="http://schemas.microsoft.com/office/drawing/2014/chart" uri="{C3380CC4-5D6E-409C-BE32-E72D297353CC}">
              <c16:uniqueId val="{0000000E-2336-4BCD-80FE-DDCCF12ED85B}"/>
            </c:ext>
          </c:extLst>
        </c:ser>
        <c:dLbls>
          <c:showLegendKey val="0"/>
          <c:showVal val="0"/>
          <c:showCatName val="0"/>
          <c:showSerName val="0"/>
          <c:showPercent val="0"/>
          <c:showBubbleSize val="0"/>
        </c:dLbls>
        <c:gapWidth val="80"/>
        <c:overlap val="-10"/>
        <c:axId val="-2000753040"/>
        <c:axId val="-1974632240"/>
      </c:barChart>
      <c:catAx>
        <c:axId val="-2000753040"/>
        <c:scaling>
          <c:orientation val="maxMin"/>
        </c:scaling>
        <c:delete val="0"/>
        <c:axPos val="l"/>
        <c:numFmt formatCode="General" sourceLinked="1"/>
        <c:majorTickMark val="none"/>
        <c:minorTickMark val="none"/>
        <c:tickLblPos val="low"/>
        <c:spPr>
          <a:ln w="25400">
            <a:solidFill>
              <a:srgbClr val="2F2F2F"/>
            </a:solidFill>
          </a:ln>
          <a:effectLst/>
        </c:spPr>
        <c:crossAx val="-1974632240"/>
        <c:crosses val="autoZero"/>
        <c:auto val="0"/>
        <c:lblAlgn val="ctr"/>
        <c:lblOffset val="100"/>
        <c:noMultiLvlLbl val="0"/>
      </c:catAx>
      <c:valAx>
        <c:axId val="-1974632240"/>
        <c:scaling>
          <c:orientation val="minMax"/>
          <c:min val="0"/>
        </c:scaling>
        <c:delete val="0"/>
        <c:axPos val="t"/>
        <c:majorGridlines>
          <c:spPr>
            <a:ln>
              <a:solidFill>
                <a:srgbClr val="4F4F4F"/>
              </a:solidFill>
              <a:prstDash val="dot"/>
            </a:ln>
            <a:effectLst/>
          </c:spPr>
        </c:majorGridlines>
        <c:title>
          <c:tx>
            <c:rich>
              <a:bodyPr/>
              <a:lstStyle/>
              <a:p>
                <a:pPr>
                  <a:defRPr/>
                </a:pPr>
                <a:r>
                  <a:rPr lang="en-US"/>
                  <a:t>Value of stake in million U.S. dollars</a:t>
                </a:r>
              </a:p>
            </c:rich>
          </c:tx>
          <c:overlay val="0"/>
        </c:title>
        <c:numFmt formatCode="General" sourceLinked="1"/>
        <c:majorTickMark val="none"/>
        <c:minorTickMark val="none"/>
        <c:tickLblPos val="nextTo"/>
        <c:spPr>
          <a:ln>
            <a:noFill/>
          </a:ln>
          <a:effectLst/>
        </c:spPr>
        <c:crossAx val="-2000753040"/>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a:p>
        </c:rich>
      </c:tx>
      <c:overlay val="1"/>
    </c:title>
    <c:autoTitleDeleted val="0"/>
    <c:plotArea>
      <c:layout/>
      <c:barChart>
        <c:barDir val="bar"/>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Pt>
            <c:idx val="13"/>
            <c:invertIfNegative val="0"/>
            <c:bubble3D val="0"/>
            <c:spPr>
              <a:solidFill>
                <a:srgbClr val="808080"/>
              </a:solidFill>
              <a:effectLst/>
            </c:spPr>
            <c:extLst>
              <c:ext xmlns:c16="http://schemas.microsoft.com/office/drawing/2014/chart" uri="{C3380CC4-5D6E-409C-BE32-E72D297353CC}">
                <c16:uniqueId val="{00000001-0ABC-4858-AFF3-54F7C714BB98}"/>
              </c:ext>
            </c:extLst>
          </c:dPt>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0ABC-4858-AFF3-54F7C714BB98}"/>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0ABC-4858-AFF3-54F7C714BB98}"/>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0ABC-4858-AFF3-54F7C714BB98}"/>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0ABC-4858-AFF3-54F7C714BB98}"/>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0ABC-4858-AFF3-54F7C714BB98}"/>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0ABC-4858-AFF3-54F7C714BB98}"/>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0ABC-4858-AFF3-54F7C714BB98}"/>
                </c:ext>
              </c:extLst>
            </c:dLbl>
            <c:dLbl>
              <c:idx val="7"/>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0ABC-4858-AFF3-54F7C714BB98}"/>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0ABC-4858-AFF3-54F7C714BB98}"/>
                </c:ext>
              </c:extLst>
            </c:dLbl>
            <c:dLbl>
              <c:idx val="9"/>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B-0ABC-4858-AFF3-54F7C714BB98}"/>
                </c:ext>
              </c:extLst>
            </c:dLbl>
            <c:dLbl>
              <c:idx val="1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C-0ABC-4858-AFF3-54F7C714BB98}"/>
                </c:ext>
              </c:extLst>
            </c:dLbl>
            <c:dLbl>
              <c:idx val="1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D-0ABC-4858-AFF3-54F7C714BB98}"/>
                </c:ext>
              </c:extLst>
            </c:dLbl>
            <c:dLbl>
              <c:idx val="1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E-0ABC-4858-AFF3-54F7C714BB98}"/>
                </c:ext>
              </c:extLst>
            </c:dLbl>
            <c:dLbl>
              <c:idx val="1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0ABC-4858-AFF3-54F7C714BB98}"/>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Sheet1!$A$2:$A$15</c:f>
              <c:strCache>
                <c:ptCount val="14"/>
                <c:pt idx="0">
                  <c:v>Odeon</c:v>
                </c:pt>
                <c:pt idx="1">
                  <c:v>Cineworld</c:v>
                </c:pt>
                <c:pt idx="2">
                  <c:v>Vue</c:v>
                </c:pt>
                <c:pt idx="3">
                  <c:v>National Amusements</c:v>
                </c:pt>
                <c:pt idx="4">
                  <c:v>Empire Cinemas</c:v>
                </c:pt>
                <c:pt idx="5">
                  <c:v>Omniplex</c:v>
                </c:pt>
                <c:pt idx="6">
                  <c:v>Reel Cinemas</c:v>
                </c:pt>
                <c:pt idx="7">
                  <c:v>Cineworld/Picturehouse</c:v>
                </c:pt>
                <c:pt idx="8">
                  <c:v>Movie House Cinemas</c:v>
                </c:pt>
                <c:pt idx="9">
                  <c:v>Merlin Cinemas</c:v>
                </c:pt>
                <c:pt idx="10">
                  <c:v>Everyman Media Group</c:v>
                </c:pt>
                <c:pt idx="11">
                  <c:v>Light Cinemas</c:v>
                </c:pt>
                <c:pt idx="12">
                  <c:v>Curzon Cinemas</c:v>
                </c:pt>
                <c:pt idx="13">
                  <c:v>Others (19 major exhibitors and 290 independent single venue exhibitors)</c:v>
                </c:pt>
              </c:strCache>
            </c:strRef>
          </c:cat>
          <c:val>
            <c:numRef>
              <c:f>Sheet1!$B$2:$B$15</c:f>
              <c:numCache>
                <c:formatCode>General</c:formatCode>
                <c:ptCount val="14"/>
                <c:pt idx="0">
                  <c:v>879</c:v>
                </c:pt>
                <c:pt idx="1">
                  <c:v>813</c:v>
                </c:pt>
                <c:pt idx="2">
                  <c:v>780</c:v>
                </c:pt>
                <c:pt idx="3">
                  <c:v>264</c:v>
                </c:pt>
                <c:pt idx="4">
                  <c:v>167</c:v>
                </c:pt>
                <c:pt idx="5">
                  <c:v>82</c:v>
                </c:pt>
                <c:pt idx="6">
                  <c:v>62</c:v>
                </c:pt>
                <c:pt idx="7">
                  <c:v>58</c:v>
                </c:pt>
                <c:pt idx="8">
                  <c:v>39</c:v>
                </c:pt>
                <c:pt idx="9">
                  <c:v>35</c:v>
                </c:pt>
                <c:pt idx="10">
                  <c:v>23</c:v>
                </c:pt>
                <c:pt idx="11">
                  <c:v>23</c:v>
                </c:pt>
                <c:pt idx="12">
                  <c:v>21</c:v>
                </c:pt>
                <c:pt idx="13">
                  <c:v>663</c:v>
                </c:pt>
              </c:numCache>
            </c:numRef>
          </c:val>
          <c:extLst>
            <c:ext xmlns:c16="http://schemas.microsoft.com/office/drawing/2014/chart" uri="{C3380CC4-5D6E-409C-BE32-E72D297353CC}">
              <c16:uniqueId val="{0000000F-0ABC-4858-AFF3-54F7C714BB98}"/>
            </c:ext>
          </c:extLst>
        </c:ser>
        <c:dLbls>
          <c:showLegendKey val="0"/>
          <c:showVal val="0"/>
          <c:showCatName val="0"/>
          <c:showSerName val="0"/>
          <c:showPercent val="0"/>
          <c:showBubbleSize val="0"/>
        </c:dLbls>
        <c:gapWidth val="80"/>
        <c:overlap val="-10"/>
        <c:axId val="-1977111200"/>
        <c:axId val="-2060473488"/>
      </c:barChart>
      <c:catAx>
        <c:axId val="-1977111200"/>
        <c:scaling>
          <c:orientation val="maxMin"/>
        </c:scaling>
        <c:delete val="0"/>
        <c:axPos val="l"/>
        <c:numFmt formatCode="General" sourceLinked="1"/>
        <c:majorTickMark val="none"/>
        <c:minorTickMark val="none"/>
        <c:tickLblPos val="low"/>
        <c:spPr>
          <a:ln w="25400">
            <a:solidFill>
              <a:srgbClr val="2F2F2F"/>
            </a:solidFill>
          </a:ln>
          <a:effectLst/>
        </c:spPr>
        <c:crossAx val="-2060473488"/>
        <c:crosses val="autoZero"/>
        <c:auto val="0"/>
        <c:lblAlgn val="ctr"/>
        <c:lblOffset val="100"/>
        <c:noMultiLvlLbl val="0"/>
      </c:catAx>
      <c:valAx>
        <c:axId val="-2060473488"/>
        <c:scaling>
          <c:orientation val="minMax"/>
          <c:min val="0"/>
        </c:scaling>
        <c:delete val="0"/>
        <c:axPos val="t"/>
        <c:majorGridlines>
          <c:spPr>
            <a:ln>
              <a:solidFill>
                <a:srgbClr val="4F4F4F"/>
              </a:solidFill>
              <a:prstDash val="dot"/>
            </a:ln>
            <a:effectLst/>
          </c:spPr>
        </c:majorGridlines>
        <c:title>
          <c:tx>
            <c:rich>
              <a:bodyPr/>
              <a:lstStyle/>
              <a:p>
                <a:pPr>
                  <a:defRPr/>
                </a:pPr>
                <a:r>
                  <a:rPr lang="en-US"/>
                  <a:t>Screens</a:t>
                </a:r>
              </a:p>
            </c:rich>
          </c:tx>
          <c:overlay val="0"/>
        </c:title>
        <c:numFmt formatCode="General" sourceLinked="1"/>
        <c:majorTickMark val="none"/>
        <c:minorTickMark val="none"/>
        <c:tickLblPos val="nextTo"/>
        <c:spPr>
          <a:ln>
            <a:noFill/>
          </a:ln>
          <a:effectLst/>
        </c:spPr>
        <c:crossAx val="-1977111200"/>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bar"/>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A95B-455B-992A-08A9F1B425F6}"/>
                </c:ext>
              </c:extLst>
            </c:dLbl>
            <c:dLbl>
              <c:idx val="1"/>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A95B-455B-992A-08A9F1B425F6}"/>
                </c:ext>
              </c:extLst>
            </c:dLbl>
            <c:dLbl>
              <c:idx val="2"/>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A95B-455B-992A-08A9F1B425F6}"/>
                </c:ext>
              </c:extLst>
            </c:dLbl>
            <c:dLbl>
              <c:idx val="3"/>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A95B-455B-992A-08A9F1B425F6}"/>
                </c:ext>
              </c:extLst>
            </c:dLbl>
            <c:dLbl>
              <c:idx val="4"/>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A95B-455B-992A-08A9F1B425F6}"/>
                </c:ext>
              </c:extLst>
            </c:dLbl>
            <c:dLbl>
              <c:idx val="5"/>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A95B-455B-992A-08A9F1B425F6}"/>
                </c:ext>
              </c:extLst>
            </c:dLbl>
            <c:dLbl>
              <c:idx val="6"/>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A95B-455B-992A-08A9F1B425F6}"/>
                </c:ext>
              </c:extLst>
            </c:dLbl>
            <c:dLbl>
              <c:idx val="7"/>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A95B-455B-992A-08A9F1B425F6}"/>
                </c:ext>
              </c:extLst>
            </c:dLbl>
            <c:dLbl>
              <c:idx val="8"/>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A95B-455B-992A-08A9F1B425F6}"/>
                </c:ext>
              </c:extLst>
            </c:dLbl>
            <c:dLbl>
              <c:idx val="9"/>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A95B-455B-992A-08A9F1B425F6}"/>
                </c:ext>
              </c:extLst>
            </c:dLbl>
            <c:dLbl>
              <c:idx val="10"/>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A95B-455B-992A-08A9F1B425F6}"/>
                </c:ext>
              </c:extLst>
            </c:dLbl>
            <c:dLbl>
              <c:idx val="11"/>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B-A95B-455B-992A-08A9F1B425F6}"/>
                </c:ext>
              </c:extLst>
            </c:dLbl>
            <c:dLbl>
              <c:idx val="1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C-A95B-455B-992A-08A9F1B425F6}"/>
                </c:ext>
              </c:extLst>
            </c:dLbl>
            <c:dLbl>
              <c:idx val="13"/>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D-A95B-455B-992A-08A9F1B425F6}"/>
                </c:ext>
              </c:extLst>
            </c:dLbl>
            <c:dLbl>
              <c:idx val="1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E-A95B-455B-992A-08A9F1B425F6}"/>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Sheet1!$A$2:$A$16</c:f>
              <c:strCache>
                <c:ptCount val="15"/>
                <c:pt idx="0">
                  <c:v>General Electric (U.S.)</c:v>
                </c:pt>
                <c:pt idx="1">
                  <c:v>United Technologies (U.S.)</c:v>
                </c:pt>
                <c:pt idx="2">
                  <c:v>3M (U.S.)</c:v>
                </c:pt>
                <c:pt idx="3">
                  <c:v>Siemens (Germany)</c:v>
                </c:pt>
                <c:pt idx="4">
                  <c:v>Honeywell International (U.S.)</c:v>
                </c:pt>
                <c:pt idx="5">
                  <c:v>Danaher (U.S.)</c:v>
                </c:pt>
                <c:pt idx="6">
                  <c:v>Hutchison Whampoa (Hong Kong)</c:v>
                </c:pt>
                <c:pt idx="7">
                  <c:v>ABB (Switzerland)</c:v>
                </c:pt>
                <c:pt idx="8">
                  <c:v>CK Hutchison (Hong Kong)</c:v>
                </c:pt>
                <c:pt idx="9">
                  <c:v>Jardine Matheson (Hong Kong)</c:v>
                </c:pt>
                <c:pt idx="10">
                  <c:v>Philips (Netherlands)</c:v>
                </c:pt>
                <c:pt idx="11">
                  <c:v>Itaúsa (Brazil)</c:v>
                </c:pt>
                <c:pt idx="12">
                  <c:v>Swire Pacific (Hong Kong)</c:v>
                </c:pt>
                <c:pt idx="13">
                  <c:v>Ingersoll-Rand (Ireland)</c:v>
                </c:pt>
                <c:pt idx="14">
                  <c:v>Sime Darby (Malaysia)</c:v>
                </c:pt>
              </c:strCache>
            </c:strRef>
          </c:cat>
          <c:val>
            <c:numRef>
              <c:f>Sheet1!$B$2:$B$16</c:f>
              <c:numCache>
                <c:formatCode>General</c:formatCode>
                <c:ptCount val="15"/>
                <c:pt idx="0">
                  <c:v>253.5</c:v>
                </c:pt>
                <c:pt idx="1">
                  <c:v>107.1</c:v>
                </c:pt>
                <c:pt idx="2">
                  <c:v>105.1</c:v>
                </c:pt>
                <c:pt idx="3">
                  <c:v>97.7</c:v>
                </c:pt>
                <c:pt idx="4">
                  <c:v>81.599999999999994</c:v>
                </c:pt>
                <c:pt idx="5">
                  <c:v>60.1</c:v>
                </c:pt>
                <c:pt idx="6">
                  <c:v>59.8</c:v>
                </c:pt>
                <c:pt idx="7">
                  <c:v>50.3</c:v>
                </c:pt>
                <c:pt idx="8">
                  <c:v>47.6</c:v>
                </c:pt>
                <c:pt idx="9">
                  <c:v>43.2</c:v>
                </c:pt>
                <c:pt idx="10">
                  <c:v>27.7</c:v>
                </c:pt>
                <c:pt idx="11">
                  <c:v>21.2</c:v>
                </c:pt>
                <c:pt idx="12">
                  <c:v>20</c:v>
                </c:pt>
                <c:pt idx="13">
                  <c:v>17.899999999999999</c:v>
                </c:pt>
                <c:pt idx="14">
                  <c:v>16</c:v>
                </c:pt>
              </c:numCache>
            </c:numRef>
          </c:val>
          <c:extLst>
            <c:ext xmlns:c16="http://schemas.microsoft.com/office/drawing/2014/chart" uri="{C3380CC4-5D6E-409C-BE32-E72D297353CC}">
              <c16:uniqueId val="{0000000F-A95B-455B-992A-08A9F1B425F6}"/>
            </c:ext>
          </c:extLst>
        </c:ser>
        <c:dLbls>
          <c:showLegendKey val="0"/>
          <c:showVal val="0"/>
          <c:showCatName val="0"/>
          <c:showSerName val="0"/>
          <c:showPercent val="0"/>
          <c:showBubbleSize val="0"/>
        </c:dLbls>
        <c:gapWidth val="80"/>
        <c:overlap val="-10"/>
        <c:axId val="918198368"/>
        <c:axId val="918181104"/>
      </c:barChart>
      <c:catAx>
        <c:axId val="918198368"/>
        <c:scaling>
          <c:orientation val="maxMin"/>
        </c:scaling>
        <c:delete val="0"/>
        <c:axPos val="l"/>
        <c:numFmt formatCode="General" sourceLinked="1"/>
        <c:majorTickMark val="none"/>
        <c:minorTickMark val="none"/>
        <c:tickLblPos val="low"/>
        <c:spPr>
          <a:ln w="25400">
            <a:solidFill>
              <a:srgbClr val="2F2F2F"/>
            </a:solidFill>
          </a:ln>
          <a:effectLst/>
        </c:spPr>
        <c:crossAx val="918181104"/>
        <c:crosses val="autoZero"/>
        <c:auto val="0"/>
        <c:lblAlgn val="ctr"/>
        <c:lblOffset val="100"/>
        <c:noMultiLvlLbl val="0"/>
      </c:catAx>
      <c:valAx>
        <c:axId val="918181104"/>
        <c:scaling>
          <c:orientation val="minMax"/>
          <c:min val="0"/>
        </c:scaling>
        <c:delete val="0"/>
        <c:axPos val="t"/>
        <c:majorGridlines>
          <c:spPr>
            <a:ln>
              <a:solidFill>
                <a:srgbClr val="4F4F4F"/>
              </a:solidFill>
              <a:prstDash val="dot"/>
            </a:ln>
            <a:effectLst/>
          </c:spPr>
        </c:majorGridlines>
        <c:title>
          <c:tx>
            <c:rich>
              <a:bodyPr/>
              <a:lstStyle/>
              <a:p>
                <a:pPr>
                  <a:defRPr/>
                </a:pPr>
                <a:r>
                  <a:rPr lang="en-US" dirty="0"/>
                  <a:t>Market value in billion U.S. dollars</a:t>
                </a:r>
              </a:p>
            </c:rich>
          </c:tx>
          <c:overlay val="0"/>
        </c:title>
        <c:numFmt formatCode="General" sourceLinked="1"/>
        <c:majorTickMark val="none"/>
        <c:minorTickMark val="none"/>
        <c:tickLblPos val="nextTo"/>
        <c:spPr>
          <a:ln>
            <a:noFill/>
          </a:ln>
          <a:effectLst/>
        </c:spPr>
        <c:crossAx val="918198368"/>
        <c:crosses val="autoZero"/>
        <c:crossBetween val="between"/>
      </c:valAx>
    </c:plotArea>
    <c:plotVisOnly val="1"/>
    <c:dispBlanksAs val="zero"/>
    <c:showDLblsOverMax val="1"/>
  </c:chart>
  <c:txPr>
    <a:bodyPr/>
    <a:lstStyle/>
    <a:p>
      <a:pPr>
        <a:defRPr sz="1300" b="0">
          <a:effectLst/>
        </a:defRPr>
      </a:pPr>
      <a:endParaRPr lang="en-US"/>
    </a:p>
  </c:txPr>
  <c:externalData r:id="rId1">
    <c:autoUpdate val="0"/>
  </c:externalData>
</c:chartSpace>
</file>

<file path=ppt/diagrams/_rels/data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diagrams/_rels/data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s>
</file>

<file path=ppt/diagrams/_rels/data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image" Target="../media/image15.jpg"/><Relationship Id="rId5" Type="http://schemas.openxmlformats.org/officeDocument/2006/relationships/image" Target="../media/image19.jpg"/><Relationship Id="rId4" Type="http://schemas.openxmlformats.org/officeDocument/2006/relationships/image" Target="../media/image18.jpg"/></Relationships>
</file>

<file path=ppt/diagrams/_rels/drawing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diagrams/_rels/drawing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image" Target="../media/image15.jpg"/><Relationship Id="rId5" Type="http://schemas.openxmlformats.org/officeDocument/2006/relationships/image" Target="../media/image19.jpg"/><Relationship Id="rId4" Type="http://schemas.openxmlformats.org/officeDocument/2006/relationships/image" Target="../media/image18.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6C1741-F1AA-9E4B-AA5B-57E5C54FCDF7}" type="doc">
      <dgm:prSet loTypeId="urn:microsoft.com/office/officeart/2005/8/layout/pList1" loCatId="" qsTypeId="urn:microsoft.com/office/officeart/2005/8/quickstyle/simple4" qsCatId="simple" csTypeId="urn:microsoft.com/office/officeart/2005/8/colors/accent1_2" csCatId="accent1" phldr="1"/>
      <dgm:spPr/>
      <dgm:t>
        <a:bodyPr/>
        <a:lstStyle/>
        <a:p>
          <a:endParaRPr lang="en-US"/>
        </a:p>
      </dgm:t>
    </dgm:pt>
    <dgm:pt modelId="{968FAEE4-D557-0346-AF5C-A3DEA82A9DFB}">
      <dgm:prSet phldrT="[Text]" custT="1"/>
      <dgm:spPr/>
      <dgm:t>
        <a:bodyPr/>
        <a:lstStyle/>
        <a:p>
          <a:r>
            <a:rPr lang="en-US" sz="2000" dirty="0" smtClean="0"/>
            <a:t>Economies of Scale (Lower Long Run Unit Costs)</a:t>
          </a:r>
          <a:endParaRPr lang="en-US" sz="2000" dirty="0"/>
        </a:p>
      </dgm:t>
    </dgm:pt>
    <dgm:pt modelId="{90CF2D4D-F2A3-9A4B-A2F4-0E72D3F0D872}" type="parTrans" cxnId="{EBCA4884-3E27-B643-AABE-9A93E7DCD2A7}">
      <dgm:prSet/>
      <dgm:spPr/>
      <dgm:t>
        <a:bodyPr/>
        <a:lstStyle/>
        <a:p>
          <a:endParaRPr lang="en-US" sz="1800"/>
        </a:p>
      </dgm:t>
    </dgm:pt>
    <dgm:pt modelId="{C9701DD3-A83B-F74F-A432-81E7D381216D}" type="sibTrans" cxnId="{EBCA4884-3E27-B643-AABE-9A93E7DCD2A7}">
      <dgm:prSet/>
      <dgm:spPr/>
      <dgm:t>
        <a:bodyPr/>
        <a:lstStyle/>
        <a:p>
          <a:endParaRPr lang="en-US" sz="1800"/>
        </a:p>
      </dgm:t>
    </dgm:pt>
    <dgm:pt modelId="{AD45B0BD-EB72-8A41-9A43-B4E9B29730F7}">
      <dgm:prSet phldrT="[Text]" custT="1"/>
      <dgm:spPr/>
      <dgm:t>
        <a:bodyPr/>
        <a:lstStyle/>
        <a:p>
          <a:r>
            <a:rPr lang="en-US" sz="2000" dirty="0" smtClean="0"/>
            <a:t>Build and Sustain Your Market Power</a:t>
          </a:r>
          <a:endParaRPr lang="en-US" sz="2000" dirty="0"/>
        </a:p>
      </dgm:t>
    </dgm:pt>
    <dgm:pt modelId="{82B8F81C-F13E-6744-A16A-C57605A2CAF0}" type="parTrans" cxnId="{F22995A3-FA2A-2D45-B175-FB3E19C2FCC7}">
      <dgm:prSet/>
      <dgm:spPr/>
      <dgm:t>
        <a:bodyPr/>
        <a:lstStyle/>
        <a:p>
          <a:endParaRPr lang="en-US" sz="1800"/>
        </a:p>
      </dgm:t>
    </dgm:pt>
    <dgm:pt modelId="{0364DDA8-3526-9047-877E-3DBF83F2228E}" type="sibTrans" cxnId="{F22995A3-FA2A-2D45-B175-FB3E19C2FCC7}">
      <dgm:prSet/>
      <dgm:spPr/>
      <dgm:t>
        <a:bodyPr/>
        <a:lstStyle/>
        <a:p>
          <a:endParaRPr lang="en-US" sz="1800"/>
        </a:p>
      </dgm:t>
    </dgm:pt>
    <dgm:pt modelId="{D50470BC-843B-EE42-833C-DAAD7CEA7D05}">
      <dgm:prSet phldrT="[Text]" custT="1"/>
      <dgm:spPr/>
      <dgm:t>
        <a:bodyPr/>
        <a:lstStyle/>
        <a:p>
          <a:r>
            <a:rPr lang="en-US" sz="2000" dirty="0" smtClean="0"/>
            <a:t>Improve Shareholder Returns from higher Operating Profits</a:t>
          </a:r>
          <a:endParaRPr lang="en-US" sz="2000" dirty="0"/>
        </a:p>
      </dgm:t>
    </dgm:pt>
    <dgm:pt modelId="{042BE6AB-5BA3-5D43-94C3-A14CBE8B1475}" type="parTrans" cxnId="{964DE5FD-2DCE-EC41-9CDC-BA4C26954026}">
      <dgm:prSet/>
      <dgm:spPr/>
      <dgm:t>
        <a:bodyPr/>
        <a:lstStyle/>
        <a:p>
          <a:endParaRPr lang="en-US" sz="1800"/>
        </a:p>
      </dgm:t>
    </dgm:pt>
    <dgm:pt modelId="{549F18B1-7A14-234D-9C6B-EAB997E715C2}" type="sibTrans" cxnId="{964DE5FD-2DCE-EC41-9CDC-BA4C26954026}">
      <dgm:prSet/>
      <dgm:spPr/>
      <dgm:t>
        <a:bodyPr/>
        <a:lstStyle/>
        <a:p>
          <a:endParaRPr lang="en-US" sz="1800"/>
        </a:p>
      </dgm:t>
    </dgm:pt>
    <dgm:pt modelId="{4C7C449F-2BBE-6A41-BB0C-F0C0554AD464}">
      <dgm:prSet phldrT="[Text]" custT="1"/>
      <dgm:spPr/>
      <dgm:t>
        <a:bodyPr/>
        <a:lstStyle/>
        <a:p>
          <a:r>
            <a:rPr lang="en-US" sz="2000" dirty="0" smtClean="0"/>
            <a:t>Reduce the Risk of a Hostile Takeover</a:t>
          </a:r>
          <a:endParaRPr lang="en-US" sz="2000" dirty="0"/>
        </a:p>
      </dgm:t>
    </dgm:pt>
    <dgm:pt modelId="{5B5D5752-4966-074C-9ABA-EA6A38463CE2}" type="parTrans" cxnId="{89463AA6-C22B-084A-9105-BC36DAEC5804}">
      <dgm:prSet/>
      <dgm:spPr/>
      <dgm:t>
        <a:bodyPr/>
        <a:lstStyle/>
        <a:p>
          <a:endParaRPr lang="en-US" sz="1800"/>
        </a:p>
      </dgm:t>
    </dgm:pt>
    <dgm:pt modelId="{7A1512E1-78C5-6943-B8CA-67F81CA00609}" type="sibTrans" cxnId="{89463AA6-C22B-084A-9105-BC36DAEC5804}">
      <dgm:prSet/>
      <dgm:spPr/>
      <dgm:t>
        <a:bodyPr/>
        <a:lstStyle/>
        <a:p>
          <a:endParaRPr lang="en-US" sz="1800"/>
        </a:p>
      </dgm:t>
    </dgm:pt>
    <dgm:pt modelId="{8E84647F-6627-A24D-8D84-9B1FDCF21C81}">
      <dgm:prSet phldrT="[Text]" custT="1"/>
      <dgm:spPr/>
      <dgm:t>
        <a:bodyPr/>
        <a:lstStyle/>
        <a:p>
          <a:r>
            <a:rPr lang="en-US" sz="2000" dirty="0" smtClean="0"/>
            <a:t>Pursuit of Managerial Objectives</a:t>
          </a:r>
          <a:endParaRPr lang="en-US" sz="2000" dirty="0"/>
        </a:p>
      </dgm:t>
    </dgm:pt>
    <dgm:pt modelId="{A84C40C1-60AF-D64F-8ADD-388D4D033A9F}" type="parTrans" cxnId="{5575FD89-0DF7-7B46-9CA5-2BA2BA46E601}">
      <dgm:prSet/>
      <dgm:spPr/>
      <dgm:t>
        <a:bodyPr/>
        <a:lstStyle/>
        <a:p>
          <a:endParaRPr lang="en-US" sz="1800"/>
        </a:p>
      </dgm:t>
    </dgm:pt>
    <dgm:pt modelId="{F06E2F32-2D1A-5044-B75D-99AB79DAE076}" type="sibTrans" cxnId="{5575FD89-0DF7-7B46-9CA5-2BA2BA46E601}">
      <dgm:prSet/>
      <dgm:spPr/>
      <dgm:t>
        <a:bodyPr/>
        <a:lstStyle/>
        <a:p>
          <a:endParaRPr lang="en-US" sz="1800"/>
        </a:p>
      </dgm:t>
    </dgm:pt>
    <dgm:pt modelId="{A8F4745A-5DD2-2747-B5B2-3018F72D2985}">
      <dgm:prSet phldrT="[Text]" custT="1"/>
      <dgm:spPr/>
      <dgm:t>
        <a:bodyPr/>
        <a:lstStyle/>
        <a:p>
          <a:r>
            <a:rPr lang="en-US" sz="2000" dirty="0" smtClean="0"/>
            <a:t>Synergy Effects – i.e. from having Bigger Sales Platforms</a:t>
          </a:r>
          <a:endParaRPr lang="en-US" sz="2000" dirty="0"/>
        </a:p>
      </dgm:t>
    </dgm:pt>
    <dgm:pt modelId="{BFBD3C0F-E852-8843-88FD-882856DE49FF}" type="parTrans" cxnId="{FA0A4A93-4957-7944-9B90-D2D140BBA2CB}">
      <dgm:prSet/>
      <dgm:spPr/>
      <dgm:t>
        <a:bodyPr/>
        <a:lstStyle/>
        <a:p>
          <a:endParaRPr lang="en-US" sz="1800"/>
        </a:p>
      </dgm:t>
    </dgm:pt>
    <dgm:pt modelId="{86B08759-2232-F34B-B098-DAED8ECA29ED}" type="sibTrans" cxnId="{FA0A4A93-4957-7944-9B90-D2D140BBA2CB}">
      <dgm:prSet/>
      <dgm:spPr/>
      <dgm:t>
        <a:bodyPr/>
        <a:lstStyle/>
        <a:p>
          <a:endParaRPr lang="en-US" sz="1800"/>
        </a:p>
      </dgm:t>
    </dgm:pt>
    <dgm:pt modelId="{174EE036-37AE-FC40-9E73-41AF330B4F82}" type="pres">
      <dgm:prSet presAssocID="{DB6C1741-F1AA-9E4B-AA5B-57E5C54FCDF7}" presName="Name0" presStyleCnt="0">
        <dgm:presLayoutVars>
          <dgm:dir/>
          <dgm:resizeHandles val="exact"/>
        </dgm:presLayoutVars>
      </dgm:prSet>
      <dgm:spPr/>
      <dgm:t>
        <a:bodyPr/>
        <a:lstStyle/>
        <a:p>
          <a:endParaRPr lang="en-US"/>
        </a:p>
      </dgm:t>
    </dgm:pt>
    <dgm:pt modelId="{3A9B8ED9-7909-884A-852D-4F61FDD7E307}" type="pres">
      <dgm:prSet presAssocID="{968FAEE4-D557-0346-AF5C-A3DEA82A9DFB}" presName="compNode" presStyleCnt="0"/>
      <dgm:spPr/>
    </dgm:pt>
    <dgm:pt modelId="{E3CDE893-2F82-D242-B872-808938D0774C}" type="pres">
      <dgm:prSet presAssocID="{968FAEE4-D557-0346-AF5C-A3DEA82A9DFB}" presName="pict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t="-25000" b="-25000"/>
          </a:stretch>
        </a:blipFill>
      </dgm:spPr>
      <dgm:t>
        <a:bodyPr/>
        <a:lstStyle/>
        <a:p>
          <a:endParaRPr lang="en-US"/>
        </a:p>
      </dgm:t>
    </dgm:pt>
    <dgm:pt modelId="{B18EDEDC-182A-5B4B-B4CA-3EAC8D95DBF7}" type="pres">
      <dgm:prSet presAssocID="{968FAEE4-D557-0346-AF5C-A3DEA82A9DFB}" presName="textRect" presStyleLbl="revTx" presStyleIdx="0" presStyleCnt="6">
        <dgm:presLayoutVars>
          <dgm:bulletEnabled val="1"/>
        </dgm:presLayoutVars>
      </dgm:prSet>
      <dgm:spPr/>
      <dgm:t>
        <a:bodyPr/>
        <a:lstStyle/>
        <a:p>
          <a:endParaRPr lang="en-US"/>
        </a:p>
      </dgm:t>
    </dgm:pt>
    <dgm:pt modelId="{A7C76A44-7B1E-8045-AAC0-C019053ADA33}" type="pres">
      <dgm:prSet presAssocID="{C9701DD3-A83B-F74F-A432-81E7D381216D}" presName="sibTrans" presStyleLbl="sibTrans2D1" presStyleIdx="0" presStyleCnt="0"/>
      <dgm:spPr/>
      <dgm:t>
        <a:bodyPr/>
        <a:lstStyle/>
        <a:p>
          <a:endParaRPr lang="en-US"/>
        </a:p>
      </dgm:t>
    </dgm:pt>
    <dgm:pt modelId="{5CEA281B-2F41-E44C-8B76-DA3552FBB5E4}" type="pres">
      <dgm:prSet presAssocID="{AD45B0BD-EB72-8A41-9A43-B4E9B29730F7}" presName="compNode" presStyleCnt="0"/>
      <dgm:spPr/>
    </dgm:pt>
    <dgm:pt modelId="{920EC215-E431-6C43-AE7B-A271FEAF5A2A}" type="pres">
      <dgm:prSet presAssocID="{AD45B0BD-EB72-8A41-9A43-B4E9B29730F7}" presName="pictRect" presStyleLbl="node1" presStyleIdx="1" presStyleCnt="6"/>
      <dgm:spPr>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E111432E-0C07-8A46-9921-2F5565B62131}" type="pres">
      <dgm:prSet presAssocID="{AD45B0BD-EB72-8A41-9A43-B4E9B29730F7}" presName="textRect" presStyleLbl="revTx" presStyleIdx="1" presStyleCnt="6">
        <dgm:presLayoutVars>
          <dgm:bulletEnabled val="1"/>
        </dgm:presLayoutVars>
      </dgm:prSet>
      <dgm:spPr/>
      <dgm:t>
        <a:bodyPr/>
        <a:lstStyle/>
        <a:p>
          <a:endParaRPr lang="en-US"/>
        </a:p>
      </dgm:t>
    </dgm:pt>
    <dgm:pt modelId="{43444BC4-23CD-6B4E-A86C-1FE89A3D2230}" type="pres">
      <dgm:prSet presAssocID="{0364DDA8-3526-9047-877E-3DBF83F2228E}" presName="sibTrans" presStyleLbl="sibTrans2D1" presStyleIdx="0" presStyleCnt="0"/>
      <dgm:spPr/>
      <dgm:t>
        <a:bodyPr/>
        <a:lstStyle/>
        <a:p>
          <a:endParaRPr lang="en-US"/>
        </a:p>
      </dgm:t>
    </dgm:pt>
    <dgm:pt modelId="{AE5F6CA7-C89F-8548-B93F-FEE9FF745BDF}" type="pres">
      <dgm:prSet presAssocID="{D50470BC-843B-EE42-833C-DAAD7CEA7D05}" presName="compNode" presStyleCnt="0"/>
      <dgm:spPr/>
    </dgm:pt>
    <dgm:pt modelId="{3736EA46-01BC-C44D-8AA0-CDB52C87D8D2}" type="pres">
      <dgm:prSet presAssocID="{D50470BC-843B-EE42-833C-DAAD7CEA7D05}" presName="pictRect" presStyleLbl="node1" presStyleIdx="2" presStyleCnt="6"/>
      <dgm:spPr>
        <a:blipFill>
          <a:blip xmlns:r="http://schemas.openxmlformats.org/officeDocument/2006/relationships" r:embed="rId3">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525FF26B-10DF-7F4C-8EBC-DF8ACD075EEA}" type="pres">
      <dgm:prSet presAssocID="{D50470BC-843B-EE42-833C-DAAD7CEA7D05}" presName="textRect" presStyleLbl="revTx" presStyleIdx="2" presStyleCnt="6">
        <dgm:presLayoutVars>
          <dgm:bulletEnabled val="1"/>
        </dgm:presLayoutVars>
      </dgm:prSet>
      <dgm:spPr/>
      <dgm:t>
        <a:bodyPr/>
        <a:lstStyle/>
        <a:p>
          <a:endParaRPr lang="en-US"/>
        </a:p>
      </dgm:t>
    </dgm:pt>
    <dgm:pt modelId="{E065384C-F1D3-2049-898D-A9E8F9A1AA79}" type="pres">
      <dgm:prSet presAssocID="{549F18B1-7A14-234D-9C6B-EAB997E715C2}" presName="sibTrans" presStyleLbl="sibTrans2D1" presStyleIdx="0" presStyleCnt="0"/>
      <dgm:spPr/>
      <dgm:t>
        <a:bodyPr/>
        <a:lstStyle/>
        <a:p>
          <a:endParaRPr lang="en-US"/>
        </a:p>
      </dgm:t>
    </dgm:pt>
    <dgm:pt modelId="{768B5F88-1DE2-9D4F-A04B-853F94E55F24}" type="pres">
      <dgm:prSet presAssocID="{4C7C449F-2BBE-6A41-BB0C-F0C0554AD464}" presName="compNode" presStyleCnt="0"/>
      <dgm:spPr/>
    </dgm:pt>
    <dgm:pt modelId="{8F397AC6-DE17-064C-A975-58434B83999D}" type="pres">
      <dgm:prSet presAssocID="{4C7C449F-2BBE-6A41-BB0C-F0C0554AD464}" presName="pictRect" presStyleLbl="node1" presStyleIdx="3" presStyleCnt="6"/>
      <dgm:spPr>
        <a:blipFill>
          <a:blip xmlns:r="http://schemas.openxmlformats.org/officeDocument/2006/relationships" r:embed="rId4">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7C7234AE-3456-2748-884D-8B6D31A40A74}" type="pres">
      <dgm:prSet presAssocID="{4C7C449F-2BBE-6A41-BB0C-F0C0554AD464}" presName="textRect" presStyleLbl="revTx" presStyleIdx="3" presStyleCnt="6">
        <dgm:presLayoutVars>
          <dgm:bulletEnabled val="1"/>
        </dgm:presLayoutVars>
      </dgm:prSet>
      <dgm:spPr/>
      <dgm:t>
        <a:bodyPr/>
        <a:lstStyle/>
        <a:p>
          <a:endParaRPr lang="en-US"/>
        </a:p>
      </dgm:t>
    </dgm:pt>
    <dgm:pt modelId="{7E208DF4-EB8C-684F-BDC5-8E0059BA3131}" type="pres">
      <dgm:prSet presAssocID="{7A1512E1-78C5-6943-B8CA-67F81CA00609}" presName="sibTrans" presStyleLbl="sibTrans2D1" presStyleIdx="0" presStyleCnt="0"/>
      <dgm:spPr/>
      <dgm:t>
        <a:bodyPr/>
        <a:lstStyle/>
        <a:p>
          <a:endParaRPr lang="en-US"/>
        </a:p>
      </dgm:t>
    </dgm:pt>
    <dgm:pt modelId="{83E6F219-AEBA-FB4C-A410-2C6A1D2E351A}" type="pres">
      <dgm:prSet presAssocID="{8E84647F-6627-A24D-8D84-9B1FDCF21C81}" presName="compNode" presStyleCnt="0"/>
      <dgm:spPr/>
    </dgm:pt>
    <dgm:pt modelId="{EAA202F6-7DBB-4A4D-B44B-7C58B82E230A}" type="pres">
      <dgm:prSet presAssocID="{8E84647F-6627-A24D-8D84-9B1FDCF21C81}" presName="pictRect" presStyleLbl="node1" presStyleIdx="4" presStyleCnt="6" custLinFactNeighborY="-15746"/>
      <dgm:spPr>
        <a:blipFill>
          <a:blip xmlns:r="http://schemas.openxmlformats.org/officeDocument/2006/relationships" r:embed="rId5">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46D90EA3-36CD-6F45-834F-EDD43018738D}" type="pres">
      <dgm:prSet presAssocID="{8E84647F-6627-A24D-8D84-9B1FDCF21C81}" presName="textRect" presStyleLbl="revTx" presStyleIdx="4" presStyleCnt="6" custLinFactNeighborY="-33657">
        <dgm:presLayoutVars>
          <dgm:bulletEnabled val="1"/>
        </dgm:presLayoutVars>
      </dgm:prSet>
      <dgm:spPr/>
      <dgm:t>
        <a:bodyPr/>
        <a:lstStyle/>
        <a:p>
          <a:endParaRPr lang="en-US"/>
        </a:p>
      </dgm:t>
    </dgm:pt>
    <dgm:pt modelId="{E7EEDA79-6D48-864B-A728-57A1F5A44147}" type="pres">
      <dgm:prSet presAssocID="{F06E2F32-2D1A-5044-B75D-99AB79DAE076}" presName="sibTrans" presStyleLbl="sibTrans2D1" presStyleIdx="0" presStyleCnt="0"/>
      <dgm:spPr/>
      <dgm:t>
        <a:bodyPr/>
        <a:lstStyle/>
        <a:p>
          <a:endParaRPr lang="en-US"/>
        </a:p>
      </dgm:t>
    </dgm:pt>
    <dgm:pt modelId="{A996067C-FF57-B44E-90D9-53860815A0D4}" type="pres">
      <dgm:prSet presAssocID="{A8F4745A-5DD2-2747-B5B2-3018F72D2985}" presName="compNode" presStyleCnt="0"/>
      <dgm:spPr/>
    </dgm:pt>
    <dgm:pt modelId="{DE1EBC7F-B20C-124D-87CC-BB7B4EC287A3}" type="pres">
      <dgm:prSet presAssocID="{A8F4745A-5DD2-2747-B5B2-3018F72D2985}" presName="pictRect" presStyleLbl="node1" presStyleIdx="5" presStyleCnt="6"/>
      <dgm:spPr>
        <a:blipFill>
          <a:blip xmlns:r="http://schemas.openxmlformats.org/officeDocument/2006/relationships" r:embed="rId6">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DF988F5A-0A0F-F649-9FC7-DFE0E8FDB9E6}" type="pres">
      <dgm:prSet presAssocID="{A8F4745A-5DD2-2747-B5B2-3018F72D2985}" presName="textRect" presStyleLbl="revTx" presStyleIdx="5" presStyleCnt="6">
        <dgm:presLayoutVars>
          <dgm:bulletEnabled val="1"/>
        </dgm:presLayoutVars>
      </dgm:prSet>
      <dgm:spPr/>
      <dgm:t>
        <a:bodyPr/>
        <a:lstStyle/>
        <a:p>
          <a:endParaRPr lang="en-US"/>
        </a:p>
      </dgm:t>
    </dgm:pt>
  </dgm:ptLst>
  <dgm:cxnLst>
    <dgm:cxn modelId="{964DE5FD-2DCE-EC41-9CDC-BA4C26954026}" srcId="{DB6C1741-F1AA-9E4B-AA5B-57E5C54FCDF7}" destId="{D50470BC-843B-EE42-833C-DAAD7CEA7D05}" srcOrd="2" destOrd="0" parTransId="{042BE6AB-5BA3-5D43-94C3-A14CBE8B1475}" sibTransId="{549F18B1-7A14-234D-9C6B-EAB997E715C2}"/>
    <dgm:cxn modelId="{C2591B29-385A-ED4E-922B-47F2FB9F3C74}" type="presOf" srcId="{549F18B1-7A14-234D-9C6B-EAB997E715C2}" destId="{E065384C-F1D3-2049-898D-A9E8F9A1AA79}" srcOrd="0" destOrd="0" presId="urn:microsoft.com/office/officeart/2005/8/layout/pList1"/>
    <dgm:cxn modelId="{89463AA6-C22B-084A-9105-BC36DAEC5804}" srcId="{DB6C1741-F1AA-9E4B-AA5B-57E5C54FCDF7}" destId="{4C7C449F-2BBE-6A41-BB0C-F0C0554AD464}" srcOrd="3" destOrd="0" parTransId="{5B5D5752-4966-074C-9ABA-EA6A38463CE2}" sibTransId="{7A1512E1-78C5-6943-B8CA-67F81CA00609}"/>
    <dgm:cxn modelId="{E98AC9B7-A8B0-564F-B150-9F1FD4AA3751}" type="presOf" srcId="{4C7C449F-2BBE-6A41-BB0C-F0C0554AD464}" destId="{7C7234AE-3456-2748-884D-8B6D31A40A74}" srcOrd="0" destOrd="0" presId="urn:microsoft.com/office/officeart/2005/8/layout/pList1"/>
    <dgm:cxn modelId="{FA0A4A93-4957-7944-9B90-D2D140BBA2CB}" srcId="{DB6C1741-F1AA-9E4B-AA5B-57E5C54FCDF7}" destId="{A8F4745A-5DD2-2747-B5B2-3018F72D2985}" srcOrd="5" destOrd="0" parTransId="{BFBD3C0F-E852-8843-88FD-882856DE49FF}" sibTransId="{86B08759-2232-F34B-B098-DAED8ECA29ED}"/>
    <dgm:cxn modelId="{5575FD89-0DF7-7B46-9CA5-2BA2BA46E601}" srcId="{DB6C1741-F1AA-9E4B-AA5B-57E5C54FCDF7}" destId="{8E84647F-6627-A24D-8D84-9B1FDCF21C81}" srcOrd="4" destOrd="0" parTransId="{A84C40C1-60AF-D64F-8ADD-388D4D033A9F}" sibTransId="{F06E2F32-2D1A-5044-B75D-99AB79DAE076}"/>
    <dgm:cxn modelId="{1C6315C6-688E-9D4D-AFFF-3E3326B24CF0}" type="presOf" srcId="{0364DDA8-3526-9047-877E-3DBF83F2228E}" destId="{43444BC4-23CD-6B4E-A86C-1FE89A3D2230}" srcOrd="0" destOrd="0" presId="urn:microsoft.com/office/officeart/2005/8/layout/pList1"/>
    <dgm:cxn modelId="{EBAC3CDB-80F9-0A48-B55D-22EF8EBAEA7B}" type="presOf" srcId="{F06E2F32-2D1A-5044-B75D-99AB79DAE076}" destId="{E7EEDA79-6D48-864B-A728-57A1F5A44147}" srcOrd="0" destOrd="0" presId="urn:microsoft.com/office/officeart/2005/8/layout/pList1"/>
    <dgm:cxn modelId="{30882136-E9D4-D849-BA8D-0E53CF847F55}" type="presOf" srcId="{AD45B0BD-EB72-8A41-9A43-B4E9B29730F7}" destId="{E111432E-0C07-8A46-9921-2F5565B62131}" srcOrd="0" destOrd="0" presId="urn:microsoft.com/office/officeart/2005/8/layout/pList1"/>
    <dgm:cxn modelId="{5C81EDB7-843B-684B-81C4-26BD36D597DC}" type="presOf" srcId="{DB6C1741-F1AA-9E4B-AA5B-57E5C54FCDF7}" destId="{174EE036-37AE-FC40-9E73-41AF330B4F82}" srcOrd="0" destOrd="0" presId="urn:microsoft.com/office/officeart/2005/8/layout/pList1"/>
    <dgm:cxn modelId="{8A14B951-15A7-C947-AFE5-ACD96AECDBFC}" type="presOf" srcId="{7A1512E1-78C5-6943-B8CA-67F81CA00609}" destId="{7E208DF4-EB8C-684F-BDC5-8E0059BA3131}" srcOrd="0" destOrd="0" presId="urn:microsoft.com/office/officeart/2005/8/layout/pList1"/>
    <dgm:cxn modelId="{EFB8586D-B0B1-5847-A246-32A226E1F030}" type="presOf" srcId="{968FAEE4-D557-0346-AF5C-A3DEA82A9DFB}" destId="{B18EDEDC-182A-5B4B-B4CA-3EAC8D95DBF7}" srcOrd="0" destOrd="0" presId="urn:microsoft.com/office/officeart/2005/8/layout/pList1"/>
    <dgm:cxn modelId="{51E01F68-70E3-234D-B115-9D986A36853E}" type="presOf" srcId="{D50470BC-843B-EE42-833C-DAAD7CEA7D05}" destId="{525FF26B-10DF-7F4C-8EBC-DF8ACD075EEA}" srcOrd="0" destOrd="0" presId="urn:microsoft.com/office/officeart/2005/8/layout/pList1"/>
    <dgm:cxn modelId="{1CF3D38E-48D2-C441-887E-1CFD3B4E93B6}" type="presOf" srcId="{A8F4745A-5DD2-2747-B5B2-3018F72D2985}" destId="{DF988F5A-0A0F-F649-9FC7-DFE0E8FDB9E6}" srcOrd="0" destOrd="0" presId="urn:microsoft.com/office/officeart/2005/8/layout/pList1"/>
    <dgm:cxn modelId="{0858F708-CF0E-3342-9B51-DD8D6F5E562E}" type="presOf" srcId="{8E84647F-6627-A24D-8D84-9B1FDCF21C81}" destId="{46D90EA3-36CD-6F45-834F-EDD43018738D}" srcOrd="0" destOrd="0" presId="urn:microsoft.com/office/officeart/2005/8/layout/pList1"/>
    <dgm:cxn modelId="{F22995A3-FA2A-2D45-B175-FB3E19C2FCC7}" srcId="{DB6C1741-F1AA-9E4B-AA5B-57E5C54FCDF7}" destId="{AD45B0BD-EB72-8A41-9A43-B4E9B29730F7}" srcOrd="1" destOrd="0" parTransId="{82B8F81C-F13E-6744-A16A-C57605A2CAF0}" sibTransId="{0364DDA8-3526-9047-877E-3DBF83F2228E}"/>
    <dgm:cxn modelId="{EBCA4884-3E27-B643-AABE-9A93E7DCD2A7}" srcId="{DB6C1741-F1AA-9E4B-AA5B-57E5C54FCDF7}" destId="{968FAEE4-D557-0346-AF5C-A3DEA82A9DFB}" srcOrd="0" destOrd="0" parTransId="{90CF2D4D-F2A3-9A4B-A2F4-0E72D3F0D872}" sibTransId="{C9701DD3-A83B-F74F-A432-81E7D381216D}"/>
    <dgm:cxn modelId="{F586182E-5D10-5C43-A031-C9D440077125}" type="presOf" srcId="{C9701DD3-A83B-F74F-A432-81E7D381216D}" destId="{A7C76A44-7B1E-8045-AAC0-C019053ADA33}" srcOrd="0" destOrd="0" presId="urn:microsoft.com/office/officeart/2005/8/layout/pList1"/>
    <dgm:cxn modelId="{AA27CDF1-5E4A-CF40-B94B-D7347C4F87ED}" type="presParOf" srcId="{174EE036-37AE-FC40-9E73-41AF330B4F82}" destId="{3A9B8ED9-7909-884A-852D-4F61FDD7E307}" srcOrd="0" destOrd="0" presId="urn:microsoft.com/office/officeart/2005/8/layout/pList1"/>
    <dgm:cxn modelId="{7BCFF708-902F-4145-8F7A-4A9DB62F95FE}" type="presParOf" srcId="{3A9B8ED9-7909-884A-852D-4F61FDD7E307}" destId="{E3CDE893-2F82-D242-B872-808938D0774C}" srcOrd="0" destOrd="0" presId="urn:microsoft.com/office/officeart/2005/8/layout/pList1"/>
    <dgm:cxn modelId="{DE8DE859-3605-F144-9BBA-702D111F8135}" type="presParOf" srcId="{3A9B8ED9-7909-884A-852D-4F61FDD7E307}" destId="{B18EDEDC-182A-5B4B-B4CA-3EAC8D95DBF7}" srcOrd="1" destOrd="0" presId="urn:microsoft.com/office/officeart/2005/8/layout/pList1"/>
    <dgm:cxn modelId="{1BF28E43-4BB7-1347-999C-A23EBA700275}" type="presParOf" srcId="{174EE036-37AE-FC40-9E73-41AF330B4F82}" destId="{A7C76A44-7B1E-8045-AAC0-C019053ADA33}" srcOrd="1" destOrd="0" presId="urn:microsoft.com/office/officeart/2005/8/layout/pList1"/>
    <dgm:cxn modelId="{4C902CD6-6712-3A41-B103-B85E6B02F289}" type="presParOf" srcId="{174EE036-37AE-FC40-9E73-41AF330B4F82}" destId="{5CEA281B-2F41-E44C-8B76-DA3552FBB5E4}" srcOrd="2" destOrd="0" presId="urn:microsoft.com/office/officeart/2005/8/layout/pList1"/>
    <dgm:cxn modelId="{47268919-02F5-A642-8F63-692CE15655F6}" type="presParOf" srcId="{5CEA281B-2F41-E44C-8B76-DA3552FBB5E4}" destId="{920EC215-E431-6C43-AE7B-A271FEAF5A2A}" srcOrd="0" destOrd="0" presId="urn:microsoft.com/office/officeart/2005/8/layout/pList1"/>
    <dgm:cxn modelId="{DB36E271-5C99-5849-B4B8-E3CDCF21D558}" type="presParOf" srcId="{5CEA281B-2F41-E44C-8B76-DA3552FBB5E4}" destId="{E111432E-0C07-8A46-9921-2F5565B62131}" srcOrd="1" destOrd="0" presId="urn:microsoft.com/office/officeart/2005/8/layout/pList1"/>
    <dgm:cxn modelId="{D6DACA60-6642-F547-AEAD-6E6105AFCC3E}" type="presParOf" srcId="{174EE036-37AE-FC40-9E73-41AF330B4F82}" destId="{43444BC4-23CD-6B4E-A86C-1FE89A3D2230}" srcOrd="3" destOrd="0" presId="urn:microsoft.com/office/officeart/2005/8/layout/pList1"/>
    <dgm:cxn modelId="{BEF703B2-351A-BF45-85B6-9985C4342314}" type="presParOf" srcId="{174EE036-37AE-FC40-9E73-41AF330B4F82}" destId="{AE5F6CA7-C89F-8548-B93F-FEE9FF745BDF}" srcOrd="4" destOrd="0" presId="urn:microsoft.com/office/officeart/2005/8/layout/pList1"/>
    <dgm:cxn modelId="{BA03D1F6-AE62-D742-9464-E53B066E3C44}" type="presParOf" srcId="{AE5F6CA7-C89F-8548-B93F-FEE9FF745BDF}" destId="{3736EA46-01BC-C44D-8AA0-CDB52C87D8D2}" srcOrd="0" destOrd="0" presId="urn:microsoft.com/office/officeart/2005/8/layout/pList1"/>
    <dgm:cxn modelId="{0D2F208F-3E69-C749-9BBB-91B22EC9D06C}" type="presParOf" srcId="{AE5F6CA7-C89F-8548-B93F-FEE9FF745BDF}" destId="{525FF26B-10DF-7F4C-8EBC-DF8ACD075EEA}" srcOrd="1" destOrd="0" presId="urn:microsoft.com/office/officeart/2005/8/layout/pList1"/>
    <dgm:cxn modelId="{9C1976C5-FA06-4A4E-A332-5F757B323701}" type="presParOf" srcId="{174EE036-37AE-FC40-9E73-41AF330B4F82}" destId="{E065384C-F1D3-2049-898D-A9E8F9A1AA79}" srcOrd="5" destOrd="0" presId="urn:microsoft.com/office/officeart/2005/8/layout/pList1"/>
    <dgm:cxn modelId="{1F74AD7E-3238-6346-80BB-C97FF3B57766}" type="presParOf" srcId="{174EE036-37AE-FC40-9E73-41AF330B4F82}" destId="{768B5F88-1DE2-9D4F-A04B-853F94E55F24}" srcOrd="6" destOrd="0" presId="urn:microsoft.com/office/officeart/2005/8/layout/pList1"/>
    <dgm:cxn modelId="{9D227D41-CDE5-454F-9F57-7C36BCF1B46F}" type="presParOf" srcId="{768B5F88-1DE2-9D4F-A04B-853F94E55F24}" destId="{8F397AC6-DE17-064C-A975-58434B83999D}" srcOrd="0" destOrd="0" presId="urn:microsoft.com/office/officeart/2005/8/layout/pList1"/>
    <dgm:cxn modelId="{35FD5543-72B8-BF49-B5D9-0A07FE90EB9B}" type="presParOf" srcId="{768B5F88-1DE2-9D4F-A04B-853F94E55F24}" destId="{7C7234AE-3456-2748-884D-8B6D31A40A74}" srcOrd="1" destOrd="0" presId="urn:microsoft.com/office/officeart/2005/8/layout/pList1"/>
    <dgm:cxn modelId="{E16DF439-9532-8746-B5AD-94A8A3337D29}" type="presParOf" srcId="{174EE036-37AE-FC40-9E73-41AF330B4F82}" destId="{7E208DF4-EB8C-684F-BDC5-8E0059BA3131}" srcOrd="7" destOrd="0" presId="urn:microsoft.com/office/officeart/2005/8/layout/pList1"/>
    <dgm:cxn modelId="{05480204-8E09-374B-8E0E-218BDF832D25}" type="presParOf" srcId="{174EE036-37AE-FC40-9E73-41AF330B4F82}" destId="{83E6F219-AEBA-FB4C-A410-2C6A1D2E351A}" srcOrd="8" destOrd="0" presId="urn:microsoft.com/office/officeart/2005/8/layout/pList1"/>
    <dgm:cxn modelId="{19E217BB-4880-D742-B9DC-0C04F5E8E02B}" type="presParOf" srcId="{83E6F219-AEBA-FB4C-A410-2C6A1D2E351A}" destId="{EAA202F6-7DBB-4A4D-B44B-7C58B82E230A}" srcOrd="0" destOrd="0" presId="urn:microsoft.com/office/officeart/2005/8/layout/pList1"/>
    <dgm:cxn modelId="{7D9FDD93-7418-E844-BCE0-FC20F80EA9DA}" type="presParOf" srcId="{83E6F219-AEBA-FB4C-A410-2C6A1D2E351A}" destId="{46D90EA3-36CD-6F45-834F-EDD43018738D}" srcOrd="1" destOrd="0" presId="urn:microsoft.com/office/officeart/2005/8/layout/pList1"/>
    <dgm:cxn modelId="{EF2529C3-09C7-6941-A417-B85E10653EF5}" type="presParOf" srcId="{174EE036-37AE-FC40-9E73-41AF330B4F82}" destId="{E7EEDA79-6D48-864B-A728-57A1F5A44147}" srcOrd="9" destOrd="0" presId="urn:microsoft.com/office/officeart/2005/8/layout/pList1"/>
    <dgm:cxn modelId="{281F3FA8-4A52-8D46-88E8-1DB2DDA646FD}" type="presParOf" srcId="{174EE036-37AE-FC40-9E73-41AF330B4F82}" destId="{A996067C-FF57-B44E-90D9-53860815A0D4}" srcOrd="10" destOrd="0" presId="urn:microsoft.com/office/officeart/2005/8/layout/pList1"/>
    <dgm:cxn modelId="{A621FDE7-079D-3F41-94A5-BEC0A1D6BF2F}" type="presParOf" srcId="{A996067C-FF57-B44E-90D9-53860815A0D4}" destId="{DE1EBC7F-B20C-124D-87CC-BB7B4EC287A3}" srcOrd="0" destOrd="0" presId="urn:microsoft.com/office/officeart/2005/8/layout/pList1"/>
    <dgm:cxn modelId="{B274A08C-B821-A74E-A74C-9F79943F160C}" type="presParOf" srcId="{A996067C-FF57-B44E-90D9-53860815A0D4}" destId="{DF988F5A-0A0F-F649-9FC7-DFE0E8FDB9E6}"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8BB40F-EE8E-4E46-9BCB-EAF56535041B}"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431A1094-4BD3-42BB-A884-4B5E3838F3B0}">
      <dgm:prSet phldrT="[Text]" custT="1"/>
      <dgm:spPr/>
      <dgm:t>
        <a:bodyPr/>
        <a:lstStyle/>
        <a:p>
          <a:r>
            <a:rPr lang="en-GB" sz="2600" b="0" dirty="0" smtClean="0">
              <a:effectLst>
                <a:outerShdw blurRad="38100" dist="38100" dir="2700000" algn="tl">
                  <a:srgbClr val="000000">
                    <a:alpha val="43137"/>
                  </a:srgbClr>
                </a:outerShdw>
              </a:effectLst>
            </a:rPr>
            <a:t>Personal ambition &amp; financial reward</a:t>
          </a:r>
          <a:endParaRPr lang="en-GB" sz="2600" b="0" dirty="0">
            <a:effectLst>
              <a:outerShdw blurRad="38100" dist="38100" dir="2700000" algn="tl">
                <a:srgbClr val="000000">
                  <a:alpha val="43137"/>
                </a:srgbClr>
              </a:outerShdw>
            </a:effectLst>
          </a:endParaRPr>
        </a:p>
      </dgm:t>
    </dgm:pt>
    <dgm:pt modelId="{18FDE362-0E22-4F36-A889-FE98457DB777}" type="parTrans" cxnId="{F913BFAE-11B4-452F-AF55-6AFB3B183F37}">
      <dgm:prSet/>
      <dgm:spPr/>
      <dgm:t>
        <a:bodyPr/>
        <a:lstStyle/>
        <a:p>
          <a:endParaRPr lang="en-GB" b="0"/>
        </a:p>
      </dgm:t>
    </dgm:pt>
    <dgm:pt modelId="{7B2A32B6-AD62-448B-817E-34161D00748A}" type="sibTrans" cxnId="{F913BFAE-11B4-452F-AF55-6AFB3B183F37}">
      <dgm:prSet/>
      <dgm:spPr/>
      <dgm:t>
        <a:bodyPr/>
        <a:lstStyle/>
        <a:p>
          <a:endParaRPr lang="en-GB" b="0"/>
        </a:p>
      </dgm:t>
    </dgm:pt>
    <dgm:pt modelId="{52A94C68-CB3B-446C-8F76-7E1B641EE601}">
      <dgm:prSet phldrT="[Text]" custT="1"/>
      <dgm:spPr/>
      <dgm:t>
        <a:bodyPr/>
        <a:lstStyle/>
        <a:p>
          <a:r>
            <a:rPr lang="en-GB" sz="2600" b="0" dirty="0" smtClean="0">
              <a:effectLst>
                <a:outerShdw blurRad="38100" dist="38100" dir="2700000" algn="tl">
                  <a:srgbClr val="000000">
                    <a:alpha val="43137"/>
                  </a:srgbClr>
                </a:outerShdw>
              </a:effectLst>
            </a:rPr>
            <a:t>Bandwagon effect / peer pressure</a:t>
          </a:r>
          <a:endParaRPr lang="en-GB" sz="2600" b="0" dirty="0">
            <a:effectLst>
              <a:outerShdw blurRad="38100" dist="38100" dir="2700000" algn="tl">
                <a:srgbClr val="000000">
                  <a:alpha val="43137"/>
                </a:srgbClr>
              </a:outerShdw>
            </a:effectLst>
          </a:endParaRPr>
        </a:p>
      </dgm:t>
    </dgm:pt>
    <dgm:pt modelId="{9FF1C40A-29A6-4DFE-B6A0-AB2015EB520E}" type="parTrans" cxnId="{CEBBF1EC-1479-4DF4-BA7F-5075B4AA9DB6}">
      <dgm:prSet/>
      <dgm:spPr/>
      <dgm:t>
        <a:bodyPr/>
        <a:lstStyle/>
        <a:p>
          <a:endParaRPr lang="en-GB" b="0"/>
        </a:p>
      </dgm:t>
    </dgm:pt>
    <dgm:pt modelId="{A52EA17A-F901-437B-9518-10716C00DA5B}" type="sibTrans" cxnId="{CEBBF1EC-1479-4DF4-BA7F-5075B4AA9DB6}">
      <dgm:prSet/>
      <dgm:spPr/>
      <dgm:t>
        <a:bodyPr/>
        <a:lstStyle/>
        <a:p>
          <a:endParaRPr lang="en-GB" b="0"/>
        </a:p>
      </dgm:t>
    </dgm:pt>
    <dgm:pt modelId="{1233F89D-740F-4A3E-AD57-816A4B5D907B}">
      <dgm:prSet phldrT="[Text]"/>
      <dgm:spPr/>
      <dgm:t>
        <a:bodyPr/>
        <a:lstStyle/>
        <a:p>
          <a:r>
            <a:rPr lang="en-GB" b="0" dirty="0" smtClean="0"/>
            <a:t>Director rewards may be linked to growth</a:t>
          </a:r>
          <a:endParaRPr lang="en-GB" b="0" dirty="0"/>
        </a:p>
      </dgm:t>
    </dgm:pt>
    <dgm:pt modelId="{70FFAA4A-FB61-45D7-98E8-C74CA119BE44}" type="parTrans" cxnId="{8A79D944-7FDC-469A-A8E9-6E012A904194}">
      <dgm:prSet/>
      <dgm:spPr/>
      <dgm:t>
        <a:bodyPr/>
        <a:lstStyle/>
        <a:p>
          <a:endParaRPr lang="en-GB" b="0"/>
        </a:p>
      </dgm:t>
    </dgm:pt>
    <dgm:pt modelId="{9CC46A08-613D-4644-979B-4A3D2A04B072}" type="sibTrans" cxnId="{8A79D944-7FDC-469A-A8E9-6E012A904194}">
      <dgm:prSet/>
      <dgm:spPr/>
      <dgm:t>
        <a:bodyPr/>
        <a:lstStyle/>
        <a:p>
          <a:endParaRPr lang="en-GB" b="0"/>
        </a:p>
      </dgm:t>
    </dgm:pt>
    <dgm:pt modelId="{6253D491-5228-4900-96F5-F2E98F2DEDC0}">
      <dgm:prSet phldrT="[Text]"/>
      <dgm:spPr/>
      <dgm:t>
        <a:bodyPr/>
        <a:lstStyle/>
        <a:p>
          <a:r>
            <a:rPr lang="en-GB" b="0" dirty="0" smtClean="0"/>
            <a:t>Pressure to do takeovers (if competitors are too)</a:t>
          </a:r>
          <a:endParaRPr lang="en-GB" b="0" dirty="0"/>
        </a:p>
      </dgm:t>
    </dgm:pt>
    <dgm:pt modelId="{42E21E19-B7A0-48E4-8FAD-36520DD17970}" type="parTrans" cxnId="{C8176866-891A-47F9-9CA6-987DFBB83DA3}">
      <dgm:prSet/>
      <dgm:spPr/>
      <dgm:t>
        <a:bodyPr/>
        <a:lstStyle/>
        <a:p>
          <a:endParaRPr lang="en-GB" b="0"/>
        </a:p>
      </dgm:t>
    </dgm:pt>
    <dgm:pt modelId="{B5F61E39-57E1-401E-A066-981F1A346087}" type="sibTrans" cxnId="{C8176866-891A-47F9-9CA6-987DFBB83DA3}">
      <dgm:prSet/>
      <dgm:spPr/>
      <dgm:t>
        <a:bodyPr/>
        <a:lstStyle/>
        <a:p>
          <a:endParaRPr lang="en-GB" b="0"/>
        </a:p>
      </dgm:t>
    </dgm:pt>
    <dgm:pt modelId="{2141BB69-6795-4BDB-A171-C2F4EBF1EC6B}">
      <dgm:prSet phldrT="[Text]"/>
      <dgm:spPr/>
      <dgm:t>
        <a:bodyPr/>
        <a:lstStyle/>
        <a:p>
          <a:r>
            <a:rPr lang="en-GB" b="0" dirty="0" smtClean="0"/>
            <a:t>Big takeovers attract media – boosts ego / reputation?</a:t>
          </a:r>
          <a:endParaRPr lang="en-GB" b="0" dirty="0"/>
        </a:p>
      </dgm:t>
    </dgm:pt>
    <dgm:pt modelId="{9317254C-7E9B-4781-8C68-BA64419851DA}" type="parTrans" cxnId="{73833511-BC94-40DD-AC83-FAD1321D9208}">
      <dgm:prSet/>
      <dgm:spPr/>
      <dgm:t>
        <a:bodyPr/>
        <a:lstStyle/>
        <a:p>
          <a:endParaRPr lang="en-GB" b="0"/>
        </a:p>
      </dgm:t>
    </dgm:pt>
    <dgm:pt modelId="{DFEA85B0-6150-4DC7-9B28-6CA7F43156CE}" type="sibTrans" cxnId="{73833511-BC94-40DD-AC83-FAD1321D9208}">
      <dgm:prSet/>
      <dgm:spPr/>
      <dgm:t>
        <a:bodyPr/>
        <a:lstStyle/>
        <a:p>
          <a:endParaRPr lang="en-GB" b="0"/>
        </a:p>
      </dgm:t>
    </dgm:pt>
    <dgm:pt modelId="{1AD6B809-8900-4FFF-90E9-BC07D32A51B4}">
      <dgm:prSet phldrT="[Text]"/>
      <dgm:spPr/>
      <dgm:t>
        <a:bodyPr/>
        <a:lstStyle/>
        <a:p>
          <a:r>
            <a:rPr lang="en-GB" b="0" dirty="0" smtClean="0"/>
            <a:t>Takeovers as “vanity projects” for senior executives</a:t>
          </a:r>
          <a:endParaRPr lang="en-GB" b="0" dirty="0"/>
        </a:p>
      </dgm:t>
    </dgm:pt>
    <dgm:pt modelId="{DA97BB6A-DAC8-4C0C-907E-2CAD19690F6A}" type="parTrans" cxnId="{7646835B-AC18-47D9-97FA-444BA1793921}">
      <dgm:prSet/>
      <dgm:spPr/>
      <dgm:t>
        <a:bodyPr/>
        <a:lstStyle/>
        <a:p>
          <a:endParaRPr lang="en-GB" b="0"/>
        </a:p>
      </dgm:t>
    </dgm:pt>
    <dgm:pt modelId="{D6624F8B-5B94-4B7F-A5D0-31EB6185B722}" type="sibTrans" cxnId="{7646835B-AC18-47D9-97FA-444BA1793921}">
      <dgm:prSet/>
      <dgm:spPr/>
      <dgm:t>
        <a:bodyPr/>
        <a:lstStyle/>
        <a:p>
          <a:endParaRPr lang="en-GB" b="0"/>
        </a:p>
      </dgm:t>
    </dgm:pt>
    <dgm:pt modelId="{C54134EE-2390-4B91-ABD3-51E6DE11B30E}">
      <dgm:prSet phldrT="[Text]"/>
      <dgm:spPr/>
      <dgm:t>
        <a:bodyPr/>
        <a:lstStyle/>
        <a:p>
          <a:r>
            <a:rPr lang="en-GB" b="0" dirty="0" smtClean="0"/>
            <a:t>Concern that firm may be being left behind</a:t>
          </a:r>
          <a:endParaRPr lang="en-GB" b="0" dirty="0"/>
        </a:p>
      </dgm:t>
    </dgm:pt>
    <dgm:pt modelId="{E54837A1-84EC-451F-A3FA-2655C04FF4C5}" type="parTrans" cxnId="{343101CF-0ADC-4FF0-840D-A4AE0740FC1A}">
      <dgm:prSet/>
      <dgm:spPr/>
      <dgm:t>
        <a:bodyPr/>
        <a:lstStyle/>
        <a:p>
          <a:endParaRPr lang="en-GB" b="0"/>
        </a:p>
      </dgm:t>
    </dgm:pt>
    <dgm:pt modelId="{036AB280-04F8-40E2-ADBF-EF2EBC16EB1A}" type="sibTrans" cxnId="{343101CF-0ADC-4FF0-840D-A4AE0740FC1A}">
      <dgm:prSet/>
      <dgm:spPr/>
      <dgm:t>
        <a:bodyPr/>
        <a:lstStyle/>
        <a:p>
          <a:endParaRPr lang="en-GB" b="0"/>
        </a:p>
      </dgm:t>
    </dgm:pt>
    <dgm:pt modelId="{4C9A1975-2FD9-41EC-86C8-E2038F8990FE}">
      <dgm:prSet phldrT="[Text]"/>
      <dgm:spPr/>
      <dgm:t>
        <a:bodyPr/>
        <a:lstStyle/>
        <a:p>
          <a:r>
            <a:rPr lang="en-GB" b="0" dirty="0" smtClean="0"/>
            <a:t>Over-confidence of senior management (hubris)</a:t>
          </a:r>
          <a:endParaRPr lang="en-GB" b="0" dirty="0"/>
        </a:p>
      </dgm:t>
    </dgm:pt>
    <dgm:pt modelId="{0E68C4DB-E64A-4FBA-97D5-E4F4B8919415}" type="parTrans" cxnId="{91E6AA7E-4FD4-4870-B602-D5746798F8EA}">
      <dgm:prSet/>
      <dgm:spPr/>
      <dgm:t>
        <a:bodyPr/>
        <a:lstStyle/>
        <a:p>
          <a:endParaRPr lang="en-GB" b="0"/>
        </a:p>
      </dgm:t>
    </dgm:pt>
    <dgm:pt modelId="{7F8DCA23-0CEC-496C-B57A-8547AD7AEC7E}" type="sibTrans" cxnId="{91E6AA7E-4FD4-4870-B602-D5746798F8EA}">
      <dgm:prSet/>
      <dgm:spPr/>
      <dgm:t>
        <a:bodyPr/>
        <a:lstStyle/>
        <a:p>
          <a:endParaRPr lang="en-GB" b="0"/>
        </a:p>
      </dgm:t>
    </dgm:pt>
    <dgm:pt modelId="{90590248-418A-41D8-A613-4AC8C8375F53}">
      <dgm:prSet phldrT="[Text]"/>
      <dgm:spPr/>
      <dgm:t>
        <a:bodyPr/>
        <a:lstStyle/>
        <a:p>
          <a:r>
            <a:rPr lang="en-GB" b="0" dirty="0" smtClean="0"/>
            <a:t>Pressure from advisers &amp; the media (e.g. investment bankers who stand to make millions from deals)</a:t>
          </a:r>
          <a:endParaRPr lang="en-GB" b="0" dirty="0"/>
        </a:p>
      </dgm:t>
    </dgm:pt>
    <dgm:pt modelId="{964932CE-B1DB-40EB-80CD-184AFCEA48E9}" type="parTrans" cxnId="{6012073B-301F-475D-918F-B04EDE65A808}">
      <dgm:prSet/>
      <dgm:spPr/>
      <dgm:t>
        <a:bodyPr/>
        <a:lstStyle/>
        <a:p>
          <a:endParaRPr lang="en-GB" b="0"/>
        </a:p>
      </dgm:t>
    </dgm:pt>
    <dgm:pt modelId="{C8548C4E-89B9-4143-B0A8-D64C449D793F}" type="sibTrans" cxnId="{6012073B-301F-475D-918F-B04EDE65A808}">
      <dgm:prSet/>
      <dgm:spPr/>
      <dgm:t>
        <a:bodyPr/>
        <a:lstStyle/>
        <a:p>
          <a:endParaRPr lang="en-GB" b="0"/>
        </a:p>
      </dgm:t>
    </dgm:pt>
    <dgm:pt modelId="{1E0BB496-5A91-4519-85BD-AC02AC8D384E}" type="pres">
      <dgm:prSet presAssocID="{0D8BB40F-EE8E-4E46-9BCB-EAF56535041B}" presName="linear" presStyleCnt="0">
        <dgm:presLayoutVars>
          <dgm:dir/>
          <dgm:animLvl val="lvl"/>
          <dgm:resizeHandles val="exact"/>
        </dgm:presLayoutVars>
      </dgm:prSet>
      <dgm:spPr/>
      <dgm:t>
        <a:bodyPr/>
        <a:lstStyle/>
        <a:p>
          <a:endParaRPr lang="en-GB"/>
        </a:p>
      </dgm:t>
    </dgm:pt>
    <dgm:pt modelId="{5666B5CA-BC46-473C-99FB-9DF6A0F4B931}" type="pres">
      <dgm:prSet presAssocID="{431A1094-4BD3-42BB-A884-4B5E3838F3B0}" presName="parentLin" presStyleCnt="0"/>
      <dgm:spPr/>
      <dgm:t>
        <a:bodyPr/>
        <a:lstStyle/>
        <a:p>
          <a:endParaRPr lang="en-US"/>
        </a:p>
      </dgm:t>
    </dgm:pt>
    <dgm:pt modelId="{FC5A2418-E64C-4584-946B-38F03FDFAD92}" type="pres">
      <dgm:prSet presAssocID="{431A1094-4BD3-42BB-A884-4B5E3838F3B0}" presName="parentLeftMargin" presStyleLbl="node1" presStyleIdx="0" presStyleCnt="2"/>
      <dgm:spPr/>
      <dgm:t>
        <a:bodyPr/>
        <a:lstStyle/>
        <a:p>
          <a:endParaRPr lang="en-GB"/>
        </a:p>
      </dgm:t>
    </dgm:pt>
    <dgm:pt modelId="{036DB42D-CBCD-43C7-BA59-93343CAEA751}" type="pres">
      <dgm:prSet presAssocID="{431A1094-4BD3-42BB-A884-4B5E3838F3B0}" presName="parentText" presStyleLbl="node1" presStyleIdx="0" presStyleCnt="2" custScaleX="112397">
        <dgm:presLayoutVars>
          <dgm:chMax val="0"/>
          <dgm:bulletEnabled val="1"/>
        </dgm:presLayoutVars>
      </dgm:prSet>
      <dgm:spPr/>
      <dgm:t>
        <a:bodyPr/>
        <a:lstStyle/>
        <a:p>
          <a:endParaRPr lang="en-GB"/>
        </a:p>
      </dgm:t>
    </dgm:pt>
    <dgm:pt modelId="{83AA79FF-BF8B-47E4-B088-1E0B21BEF399}" type="pres">
      <dgm:prSet presAssocID="{431A1094-4BD3-42BB-A884-4B5E3838F3B0}" presName="negativeSpace" presStyleCnt="0"/>
      <dgm:spPr/>
      <dgm:t>
        <a:bodyPr/>
        <a:lstStyle/>
        <a:p>
          <a:endParaRPr lang="en-US"/>
        </a:p>
      </dgm:t>
    </dgm:pt>
    <dgm:pt modelId="{3A0E78A7-952F-44AF-9891-376735899E7B}" type="pres">
      <dgm:prSet presAssocID="{431A1094-4BD3-42BB-A884-4B5E3838F3B0}" presName="childText" presStyleLbl="conFgAcc1" presStyleIdx="0" presStyleCnt="2">
        <dgm:presLayoutVars>
          <dgm:bulletEnabled val="1"/>
        </dgm:presLayoutVars>
      </dgm:prSet>
      <dgm:spPr/>
      <dgm:t>
        <a:bodyPr/>
        <a:lstStyle/>
        <a:p>
          <a:endParaRPr lang="en-GB"/>
        </a:p>
      </dgm:t>
    </dgm:pt>
    <dgm:pt modelId="{5D97F82A-D639-4DC5-87ED-114C589D2267}" type="pres">
      <dgm:prSet presAssocID="{7B2A32B6-AD62-448B-817E-34161D00748A}" presName="spaceBetweenRectangles" presStyleCnt="0"/>
      <dgm:spPr/>
      <dgm:t>
        <a:bodyPr/>
        <a:lstStyle/>
        <a:p>
          <a:endParaRPr lang="en-US"/>
        </a:p>
      </dgm:t>
    </dgm:pt>
    <dgm:pt modelId="{2B801673-2F51-40EC-88E9-74E5097002CB}" type="pres">
      <dgm:prSet presAssocID="{52A94C68-CB3B-446C-8F76-7E1B641EE601}" presName="parentLin" presStyleCnt="0"/>
      <dgm:spPr/>
      <dgm:t>
        <a:bodyPr/>
        <a:lstStyle/>
        <a:p>
          <a:endParaRPr lang="en-US"/>
        </a:p>
      </dgm:t>
    </dgm:pt>
    <dgm:pt modelId="{D0AFA4E3-123A-4452-8218-4AF976FFF30D}" type="pres">
      <dgm:prSet presAssocID="{52A94C68-CB3B-446C-8F76-7E1B641EE601}" presName="parentLeftMargin" presStyleLbl="node1" presStyleIdx="0" presStyleCnt="2"/>
      <dgm:spPr/>
      <dgm:t>
        <a:bodyPr/>
        <a:lstStyle/>
        <a:p>
          <a:endParaRPr lang="en-GB"/>
        </a:p>
      </dgm:t>
    </dgm:pt>
    <dgm:pt modelId="{D41CCE58-C47B-4EBB-8D8F-EB3212451EBA}" type="pres">
      <dgm:prSet presAssocID="{52A94C68-CB3B-446C-8F76-7E1B641EE601}" presName="parentText" presStyleLbl="node1" presStyleIdx="1" presStyleCnt="2" custScaleX="112397">
        <dgm:presLayoutVars>
          <dgm:chMax val="0"/>
          <dgm:bulletEnabled val="1"/>
        </dgm:presLayoutVars>
      </dgm:prSet>
      <dgm:spPr/>
      <dgm:t>
        <a:bodyPr/>
        <a:lstStyle/>
        <a:p>
          <a:endParaRPr lang="en-GB"/>
        </a:p>
      </dgm:t>
    </dgm:pt>
    <dgm:pt modelId="{6D0850A0-74E2-49B2-BEEA-38BC030A2DC5}" type="pres">
      <dgm:prSet presAssocID="{52A94C68-CB3B-446C-8F76-7E1B641EE601}" presName="negativeSpace" presStyleCnt="0"/>
      <dgm:spPr/>
      <dgm:t>
        <a:bodyPr/>
        <a:lstStyle/>
        <a:p>
          <a:endParaRPr lang="en-US"/>
        </a:p>
      </dgm:t>
    </dgm:pt>
    <dgm:pt modelId="{7F91EF91-F789-4614-BAA0-6A3200D20D1E}" type="pres">
      <dgm:prSet presAssocID="{52A94C68-CB3B-446C-8F76-7E1B641EE601}" presName="childText" presStyleLbl="conFgAcc1" presStyleIdx="1" presStyleCnt="2">
        <dgm:presLayoutVars>
          <dgm:bulletEnabled val="1"/>
        </dgm:presLayoutVars>
      </dgm:prSet>
      <dgm:spPr/>
      <dgm:t>
        <a:bodyPr/>
        <a:lstStyle/>
        <a:p>
          <a:endParaRPr lang="en-GB"/>
        </a:p>
      </dgm:t>
    </dgm:pt>
  </dgm:ptLst>
  <dgm:cxnLst>
    <dgm:cxn modelId="{8A79D944-7FDC-469A-A8E9-6E012A904194}" srcId="{431A1094-4BD3-42BB-A884-4B5E3838F3B0}" destId="{1233F89D-740F-4A3E-AD57-816A4B5D907B}" srcOrd="0" destOrd="0" parTransId="{70FFAA4A-FB61-45D7-98E8-C74CA119BE44}" sibTransId="{9CC46A08-613D-4644-979B-4A3D2A04B072}"/>
    <dgm:cxn modelId="{2A4D1928-FC5A-D04E-A72C-73FFF9D82096}" type="presOf" srcId="{431A1094-4BD3-42BB-A884-4B5E3838F3B0}" destId="{036DB42D-CBCD-43C7-BA59-93343CAEA751}" srcOrd="1" destOrd="0" presId="urn:microsoft.com/office/officeart/2005/8/layout/list1"/>
    <dgm:cxn modelId="{F9B4D878-8419-0344-88EC-02EC92326419}" type="presOf" srcId="{1AD6B809-8900-4FFF-90E9-BC07D32A51B4}" destId="{3A0E78A7-952F-44AF-9891-376735899E7B}" srcOrd="0" destOrd="2" presId="urn:microsoft.com/office/officeart/2005/8/layout/list1"/>
    <dgm:cxn modelId="{0ECC5E5E-E0F6-944C-AB99-43B52A43B32F}" type="presOf" srcId="{0D8BB40F-EE8E-4E46-9BCB-EAF56535041B}" destId="{1E0BB496-5A91-4519-85BD-AC02AC8D384E}" srcOrd="0" destOrd="0" presId="urn:microsoft.com/office/officeart/2005/8/layout/list1"/>
    <dgm:cxn modelId="{E20D52FE-6232-354E-8FC2-B0A8A418AA3C}" type="presOf" srcId="{90590248-418A-41D8-A613-4AC8C8375F53}" destId="{7F91EF91-F789-4614-BAA0-6A3200D20D1E}" srcOrd="0" destOrd="3" presId="urn:microsoft.com/office/officeart/2005/8/layout/list1"/>
    <dgm:cxn modelId="{8AF9FFA0-2E7F-BE40-981F-F8E09C0A2772}" type="presOf" srcId="{C54134EE-2390-4B91-ABD3-51E6DE11B30E}" destId="{7F91EF91-F789-4614-BAA0-6A3200D20D1E}" srcOrd="0" destOrd="1" presId="urn:microsoft.com/office/officeart/2005/8/layout/list1"/>
    <dgm:cxn modelId="{CEBBF1EC-1479-4DF4-BA7F-5075B4AA9DB6}" srcId="{0D8BB40F-EE8E-4E46-9BCB-EAF56535041B}" destId="{52A94C68-CB3B-446C-8F76-7E1B641EE601}" srcOrd="1" destOrd="0" parTransId="{9FF1C40A-29A6-4DFE-B6A0-AB2015EB520E}" sibTransId="{A52EA17A-F901-437B-9518-10716C00DA5B}"/>
    <dgm:cxn modelId="{850D157C-E183-034A-925F-1201A1D36F6B}" type="presOf" srcId="{1233F89D-740F-4A3E-AD57-816A4B5D907B}" destId="{3A0E78A7-952F-44AF-9891-376735899E7B}" srcOrd="0" destOrd="0" presId="urn:microsoft.com/office/officeart/2005/8/layout/list1"/>
    <dgm:cxn modelId="{99B4E5CD-F51F-BA43-A4EE-FD68599AF740}" type="presOf" srcId="{4C9A1975-2FD9-41EC-86C8-E2038F8990FE}" destId="{7F91EF91-F789-4614-BAA0-6A3200D20D1E}" srcOrd="0" destOrd="2" presId="urn:microsoft.com/office/officeart/2005/8/layout/list1"/>
    <dgm:cxn modelId="{91E6AA7E-4FD4-4870-B602-D5746798F8EA}" srcId="{52A94C68-CB3B-446C-8F76-7E1B641EE601}" destId="{4C9A1975-2FD9-41EC-86C8-E2038F8990FE}" srcOrd="2" destOrd="0" parTransId="{0E68C4DB-E64A-4FBA-97D5-E4F4B8919415}" sibTransId="{7F8DCA23-0CEC-496C-B57A-8547AD7AEC7E}"/>
    <dgm:cxn modelId="{C8176866-891A-47F9-9CA6-987DFBB83DA3}" srcId="{52A94C68-CB3B-446C-8F76-7E1B641EE601}" destId="{6253D491-5228-4900-96F5-F2E98F2DEDC0}" srcOrd="0" destOrd="0" parTransId="{42E21E19-B7A0-48E4-8FAD-36520DD17970}" sibTransId="{B5F61E39-57E1-401E-A066-981F1A346087}"/>
    <dgm:cxn modelId="{7C82E1D8-5C2C-2F4E-B2A7-614FD9C735F9}" type="presOf" srcId="{52A94C68-CB3B-446C-8F76-7E1B641EE601}" destId="{D41CCE58-C47B-4EBB-8D8F-EB3212451EBA}" srcOrd="1" destOrd="0" presId="urn:microsoft.com/office/officeart/2005/8/layout/list1"/>
    <dgm:cxn modelId="{7646835B-AC18-47D9-97FA-444BA1793921}" srcId="{431A1094-4BD3-42BB-A884-4B5E3838F3B0}" destId="{1AD6B809-8900-4FFF-90E9-BC07D32A51B4}" srcOrd="2" destOrd="0" parTransId="{DA97BB6A-DAC8-4C0C-907E-2CAD19690F6A}" sibTransId="{D6624F8B-5B94-4B7F-A5D0-31EB6185B722}"/>
    <dgm:cxn modelId="{F913BFAE-11B4-452F-AF55-6AFB3B183F37}" srcId="{0D8BB40F-EE8E-4E46-9BCB-EAF56535041B}" destId="{431A1094-4BD3-42BB-A884-4B5E3838F3B0}" srcOrd="0" destOrd="0" parTransId="{18FDE362-0E22-4F36-A889-FE98457DB777}" sibTransId="{7B2A32B6-AD62-448B-817E-34161D00748A}"/>
    <dgm:cxn modelId="{343101CF-0ADC-4FF0-840D-A4AE0740FC1A}" srcId="{52A94C68-CB3B-446C-8F76-7E1B641EE601}" destId="{C54134EE-2390-4B91-ABD3-51E6DE11B30E}" srcOrd="1" destOrd="0" parTransId="{E54837A1-84EC-451F-A3FA-2655C04FF4C5}" sibTransId="{036AB280-04F8-40E2-ADBF-EF2EBC16EB1A}"/>
    <dgm:cxn modelId="{514030AD-555F-E54C-BDC5-F4AFF0DBD9CC}" type="presOf" srcId="{431A1094-4BD3-42BB-A884-4B5E3838F3B0}" destId="{FC5A2418-E64C-4584-946B-38F03FDFAD92}" srcOrd="0" destOrd="0" presId="urn:microsoft.com/office/officeart/2005/8/layout/list1"/>
    <dgm:cxn modelId="{5E4B7A52-0AAF-2C4E-A333-F67860D71982}" type="presOf" srcId="{52A94C68-CB3B-446C-8F76-7E1B641EE601}" destId="{D0AFA4E3-123A-4452-8218-4AF976FFF30D}" srcOrd="0" destOrd="0" presId="urn:microsoft.com/office/officeart/2005/8/layout/list1"/>
    <dgm:cxn modelId="{73833511-BC94-40DD-AC83-FAD1321D9208}" srcId="{431A1094-4BD3-42BB-A884-4B5E3838F3B0}" destId="{2141BB69-6795-4BDB-A171-C2F4EBF1EC6B}" srcOrd="1" destOrd="0" parTransId="{9317254C-7E9B-4781-8C68-BA64419851DA}" sibTransId="{DFEA85B0-6150-4DC7-9B28-6CA7F43156CE}"/>
    <dgm:cxn modelId="{DB705ABA-4A7E-C041-9DE8-983B7611019D}" type="presOf" srcId="{2141BB69-6795-4BDB-A171-C2F4EBF1EC6B}" destId="{3A0E78A7-952F-44AF-9891-376735899E7B}" srcOrd="0" destOrd="1" presId="urn:microsoft.com/office/officeart/2005/8/layout/list1"/>
    <dgm:cxn modelId="{6012073B-301F-475D-918F-B04EDE65A808}" srcId="{52A94C68-CB3B-446C-8F76-7E1B641EE601}" destId="{90590248-418A-41D8-A613-4AC8C8375F53}" srcOrd="3" destOrd="0" parTransId="{964932CE-B1DB-40EB-80CD-184AFCEA48E9}" sibTransId="{C8548C4E-89B9-4143-B0A8-D64C449D793F}"/>
    <dgm:cxn modelId="{063D8B4D-B679-CA47-81C4-1033529153F5}" type="presOf" srcId="{6253D491-5228-4900-96F5-F2E98F2DEDC0}" destId="{7F91EF91-F789-4614-BAA0-6A3200D20D1E}" srcOrd="0" destOrd="0" presId="urn:microsoft.com/office/officeart/2005/8/layout/list1"/>
    <dgm:cxn modelId="{3CDFD846-8BE7-F943-8DD0-109CBBA4617B}" type="presParOf" srcId="{1E0BB496-5A91-4519-85BD-AC02AC8D384E}" destId="{5666B5CA-BC46-473C-99FB-9DF6A0F4B931}" srcOrd="0" destOrd="0" presId="urn:microsoft.com/office/officeart/2005/8/layout/list1"/>
    <dgm:cxn modelId="{98A1BFD6-EE19-834E-9D6C-E8A0B7E6A0CC}" type="presParOf" srcId="{5666B5CA-BC46-473C-99FB-9DF6A0F4B931}" destId="{FC5A2418-E64C-4584-946B-38F03FDFAD92}" srcOrd="0" destOrd="0" presId="urn:microsoft.com/office/officeart/2005/8/layout/list1"/>
    <dgm:cxn modelId="{0AED71A3-FDF5-7042-A6DD-BD3C465A0AE4}" type="presParOf" srcId="{5666B5CA-BC46-473C-99FB-9DF6A0F4B931}" destId="{036DB42D-CBCD-43C7-BA59-93343CAEA751}" srcOrd="1" destOrd="0" presId="urn:microsoft.com/office/officeart/2005/8/layout/list1"/>
    <dgm:cxn modelId="{9905F21F-7DAD-0E48-9365-C71AD34AA0F3}" type="presParOf" srcId="{1E0BB496-5A91-4519-85BD-AC02AC8D384E}" destId="{83AA79FF-BF8B-47E4-B088-1E0B21BEF399}" srcOrd="1" destOrd="0" presId="urn:microsoft.com/office/officeart/2005/8/layout/list1"/>
    <dgm:cxn modelId="{A343FFCE-3384-324C-9C81-2E7E58B8E3C1}" type="presParOf" srcId="{1E0BB496-5A91-4519-85BD-AC02AC8D384E}" destId="{3A0E78A7-952F-44AF-9891-376735899E7B}" srcOrd="2" destOrd="0" presId="urn:microsoft.com/office/officeart/2005/8/layout/list1"/>
    <dgm:cxn modelId="{9BFA207D-B23F-9046-8D76-35899C21CCB4}" type="presParOf" srcId="{1E0BB496-5A91-4519-85BD-AC02AC8D384E}" destId="{5D97F82A-D639-4DC5-87ED-114C589D2267}" srcOrd="3" destOrd="0" presId="urn:microsoft.com/office/officeart/2005/8/layout/list1"/>
    <dgm:cxn modelId="{2DF9F7C7-D4D4-1640-97D3-86DE29DA8102}" type="presParOf" srcId="{1E0BB496-5A91-4519-85BD-AC02AC8D384E}" destId="{2B801673-2F51-40EC-88E9-74E5097002CB}" srcOrd="4" destOrd="0" presId="urn:microsoft.com/office/officeart/2005/8/layout/list1"/>
    <dgm:cxn modelId="{746352CB-6A84-A04B-87B7-0DEB74551160}" type="presParOf" srcId="{2B801673-2F51-40EC-88E9-74E5097002CB}" destId="{D0AFA4E3-123A-4452-8218-4AF976FFF30D}" srcOrd="0" destOrd="0" presId="urn:microsoft.com/office/officeart/2005/8/layout/list1"/>
    <dgm:cxn modelId="{D9244539-F0D1-FF43-BA6D-E55156639754}" type="presParOf" srcId="{2B801673-2F51-40EC-88E9-74E5097002CB}" destId="{D41CCE58-C47B-4EBB-8D8F-EB3212451EBA}" srcOrd="1" destOrd="0" presId="urn:microsoft.com/office/officeart/2005/8/layout/list1"/>
    <dgm:cxn modelId="{75864975-9E2E-404D-82E9-56D4C2A4DCCD}" type="presParOf" srcId="{1E0BB496-5A91-4519-85BD-AC02AC8D384E}" destId="{6D0850A0-74E2-49B2-BEEA-38BC030A2DC5}" srcOrd="5" destOrd="0" presId="urn:microsoft.com/office/officeart/2005/8/layout/list1"/>
    <dgm:cxn modelId="{6910A8A9-0E15-D646-9CFB-0F08A6D59373}" type="presParOf" srcId="{1E0BB496-5A91-4519-85BD-AC02AC8D384E}" destId="{7F91EF91-F789-4614-BAA0-6A3200D20D1E}"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4010EB-1612-3E45-9ADF-2DDE7292D84E}" type="doc">
      <dgm:prSet loTypeId="urn:microsoft.com/office/officeart/2008/layout/TitlePictureLineup" loCatId="list" qsTypeId="urn:microsoft.com/office/officeart/2005/8/quickstyle/simple4" qsCatId="simple" csTypeId="urn:microsoft.com/office/officeart/2005/8/colors/colorful1" csCatId="colorful" phldr="1"/>
      <dgm:spPr/>
      <dgm:t>
        <a:bodyPr/>
        <a:lstStyle/>
        <a:p>
          <a:endParaRPr lang="en-US"/>
        </a:p>
      </dgm:t>
    </dgm:pt>
    <dgm:pt modelId="{C9EC3CC4-12CB-124B-B5CE-5012062D4DAE}">
      <dgm:prSet phldrT="[Text]" custT="1"/>
      <dgm:spPr/>
      <dgm:t>
        <a:bodyPr/>
        <a:lstStyle/>
        <a:p>
          <a:r>
            <a:rPr lang="en-US" sz="1800" dirty="0" smtClean="0"/>
            <a:t>Under Armour</a:t>
          </a:r>
          <a:endParaRPr lang="en-US" sz="1800" dirty="0"/>
        </a:p>
      </dgm:t>
    </dgm:pt>
    <dgm:pt modelId="{46AF2782-1B8A-7342-961C-4E3BE30179E0}" type="parTrans" cxnId="{99AD2A33-9D6E-1F48-99F2-4D02588AE561}">
      <dgm:prSet/>
      <dgm:spPr/>
      <dgm:t>
        <a:bodyPr/>
        <a:lstStyle/>
        <a:p>
          <a:endParaRPr lang="en-US" sz="1800"/>
        </a:p>
      </dgm:t>
    </dgm:pt>
    <dgm:pt modelId="{CECEE7B8-4B9A-8D41-A933-BF9C0B2B9163}" type="sibTrans" cxnId="{99AD2A33-9D6E-1F48-99F2-4D02588AE561}">
      <dgm:prSet/>
      <dgm:spPr/>
      <dgm:t>
        <a:bodyPr/>
        <a:lstStyle/>
        <a:p>
          <a:endParaRPr lang="en-US" sz="1800"/>
        </a:p>
      </dgm:t>
    </dgm:pt>
    <dgm:pt modelId="{A5921FAD-6656-6A40-BF67-53958ED31821}">
      <dgm:prSet phldrT="[Text]" custT="1"/>
      <dgm:spPr/>
      <dgm:t>
        <a:bodyPr/>
        <a:lstStyle/>
        <a:p>
          <a:r>
            <a:rPr lang="en-US" sz="1800" dirty="0" smtClean="0"/>
            <a:t>Under Armour generates turnover of around $2bn per year and is consistently growing at over 20% per year. It is doing this by expanding the product range, extending into retail operations and pushing into emerging markets</a:t>
          </a:r>
          <a:endParaRPr lang="en-US" sz="1800" dirty="0"/>
        </a:p>
      </dgm:t>
    </dgm:pt>
    <dgm:pt modelId="{FB500009-9478-6E47-BD25-2886ADFAF902}" type="parTrans" cxnId="{249A61CA-9949-2C40-9557-6BABEF5C6FA0}">
      <dgm:prSet/>
      <dgm:spPr/>
      <dgm:t>
        <a:bodyPr/>
        <a:lstStyle/>
        <a:p>
          <a:endParaRPr lang="en-US" sz="1800"/>
        </a:p>
      </dgm:t>
    </dgm:pt>
    <dgm:pt modelId="{AC9ECF86-55C3-6443-83A5-383CA16D9148}" type="sibTrans" cxnId="{249A61CA-9949-2C40-9557-6BABEF5C6FA0}">
      <dgm:prSet/>
      <dgm:spPr/>
      <dgm:t>
        <a:bodyPr/>
        <a:lstStyle/>
        <a:p>
          <a:endParaRPr lang="en-US" sz="1800"/>
        </a:p>
      </dgm:t>
    </dgm:pt>
    <dgm:pt modelId="{17A531EA-46A7-3F43-9843-1F875829511E}">
      <dgm:prSet phldrT="[Text]" custT="1"/>
      <dgm:spPr/>
      <dgm:t>
        <a:bodyPr/>
        <a:lstStyle/>
        <a:p>
          <a:r>
            <a:rPr lang="en-US" sz="1800" dirty="0" smtClean="0"/>
            <a:t>Whitbread</a:t>
          </a:r>
          <a:endParaRPr lang="en-US" sz="1800" dirty="0"/>
        </a:p>
      </dgm:t>
    </dgm:pt>
    <dgm:pt modelId="{A60D6843-5357-6249-BCFB-553DA5A6A27E}" type="parTrans" cxnId="{E774D2A6-9477-8742-8F03-4297755EEA96}">
      <dgm:prSet/>
      <dgm:spPr/>
      <dgm:t>
        <a:bodyPr/>
        <a:lstStyle/>
        <a:p>
          <a:endParaRPr lang="en-US" sz="1800"/>
        </a:p>
      </dgm:t>
    </dgm:pt>
    <dgm:pt modelId="{77E51EE6-B40E-0943-A405-4E5C0ED1E846}" type="sibTrans" cxnId="{E774D2A6-9477-8742-8F03-4297755EEA96}">
      <dgm:prSet/>
      <dgm:spPr/>
      <dgm:t>
        <a:bodyPr/>
        <a:lstStyle/>
        <a:p>
          <a:endParaRPr lang="en-US" sz="1800"/>
        </a:p>
      </dgm:t>
    </dgm:pt>
    <dgm:pt modelId="{AD8D4262-37A9-9149-870B-502CC5D00095}">
      <dgm:prSet phldrT="[Text]" custT="1"/>
      <dgm:spPr/>
      <dgm:t>
        <a:bodyPr/>
        <a:lstStyle/>
        <a:p>
          <a:r>
            <a:rPr lang="en-US" sz="1800" dirty="0" smtClean="0"/>
            <a:t>Whitbread owns Costa Coffee and Premier Inn - two brands that have performed exceptionally well despite the economic downturn. The company is Britain’s biggest coffee shop chain.</a:t>
          </a:r>
          <a:endParaRPr lang="en-US" sz="1800" dirty="0"/>
        </a:p>
      </dgm:t>
    </dgm:pt>
    <dgm:pt modelId="{3EAFF35F-C547-344D-B621-710205A1A81D}" type="parTrans" cxnId="{399FEB91-82C6-6240-AED2-B10CF237E000}">
      <dgm:prSet/>
      <dgm:spPr/>
      <dgm:t>
        <a:bodyPr/>
        <a:lstStyle/>
        <a:p>
          <a:endParaRPr lang="en-US" sz="1800"/>
        </a:p>
      </dgm:t>
    </dgm:pt>
    <dgm:pt modelId="{E61130D4-153A-3D4D-AC6F-9968A60691FA}" type="sibTrans" cxnId="{399FEB91-82C6-6240-AED2-B10CF237E000}">
      <dgm:prSet/>
      <dgm:spPr/>
      <dgm:t>
        <a:bodyPr/>
        <a:lstStyle/>
        <a:p>
          <a:endParaRPr lang="en-US" sz="1800"/>
        </a:p>
      </dgm:t>
    </dgm:pt>
    <dgm:pt modelId="{967EBEFB-F584-4F48-A1CB-ABD06FA5F864}">
      <dgm:prSet phldrT="[Text]" custT="1"/>
      <dgm:spPr/>
      <dgm:t>
        <a:bodyPr/>
        <a:lstStyle/>
        <a:p>
          <a:r>
            <a:rPr lang="en-US" sz="1800" dirty="0" smtClean="0"/>
            <a:t>Lego</a:t>
          </a:r>
          <a:endParaRPr lang="en-US" sz="1800" dirty="0"/>
        </a:p>
      </dgm:t>
    </dgm:pt>
    <dgm:pt modelId="{33B45858-2CA3-AC4A-910C-D3FE6A63B288}" type="parTrans" cxnId="{23EFE18D-BA68-BE4B-B7BA-E3350A97AE0C}">
      <dgm:prSet/>
      <dgm:spPr/>
      <dgm:t>
        <a:bodyPr/>
        <a:lstStyle/>
        <a:p>
          <a:endParaRPr lang="en-US" sz="1800"/>
        </a:p>
      </dgm:t>
    </dgm:pt>
    <dgm:pt modelId="{A8E7904C-62EC-2743-A4FC-EFB4E5C006BD}" type="sibTrans" cxnId="{23EFE18D-BA68-BE4B-B7BA-E3350A97AE0C}">
      <dgm:prSet/>
      <dgm:spPr/>
      <dgm:t>
        <a:bodyPr/>
        <a:lstStyle/>
        <a:p>
          <a:endParaRPr lang="en-US" sz="1800"/>
        </a:p>
      </dgm:t>
    </dgm:pt>
    <dgm:pt modelId="{7E075E95-8B95-8C42-B5A3-BFBB53A2F8A4}">
      <dgm:prSet phldrT="[Text]" custT="1"/>
      <dgm:spPr/>
      <dgm:t>
        <a:bodyPr/>
        <a:lstStyle/>
        <a:p>
          <a:r>
            <a:rPr lang="en-US" sz="1800" dirty="0" smtClean="0"/>
            <a:t>The Lego business has never made an acquisition. It focuses on using new product development and innovation as the driver of revenues and profits. Since 2007, Lego has tripled its revenues globally</a:t>
          </a:r>
          <a:endParaRPr lang="en-US" sz="1800" dirty="0"/>
        </a:p>
      </dgm:t>
    </dgm:pt>
    <dgm:pt modelId="{229B96B8-BD46-6A49-A284-B19AFBA14F85}" type="parTrans" cxnId="{46B9CF02-1FEF-F84F-B427-FB34327F37FB}">
      <dgm:prSet/>
      <dgm:spPr/>
      <dgm:t>
        <a:bodyPr/>
        <a:lstStyle/>
        <a:p>
          <a:endParaRPr lang="en-US" sz="1800"/>
        </a:p>
      </dgm:t>
    </dgm:pt>
    <dgm:pt modelId="{91AF07B2-29AA-8841-A781-A4368EE7A565}" type="sibTrans" cxnId="{46B9CF02-1FEF-F84F-B427-FB34327F37FB}">
      <dgm:prSet/>
      <dgm:spPr/>
      <dgm:t>
        <a:bodyPr/>
        <a:lstStyle/>
        <a:p>
          <a:endParaRPr lang="en-US" sz="1800"/>
        </a:p>
      </dgm:t>
    </dgm:pt>
    <dgm:pt modelId="{AA571AF8-B204-8C43-BB36-866052145093}" type="pres">
      <dgm:prSet presAssocID="{DC4010EB-1612-3E45-9ADF-2DDE7292D84E}" presName="Name0" presStyleCnt="0">
        <dgm:presLayoutVars>
          <dgm:dir/>
        </dgm:presLayoutVars>
      </dgm:prSet>
      <dgm:spPr/>
      <dgm:t>
        <a:bodyPr/>
        <a:lstStyle/>
        <a:p>
          <a:endParaRPr lang="en-US"/>
        </a:p>
      </dgm:t>
    </dgm:pt>
    <dgm:pt modelId="{9E18E981-1EE0-1344-8DDC-81A91D3BD05E}" type="pres">
      <dgm:prSet presAssocID="{C9EC3CC4-12CB-124B-B5CE-5012062D4DAE}" presName="composite" presStyleCnt="0"/>
      <dgm:spPr/>
      <dgm:t>
        <a:bodyPr/>
        <a:lstStyle/>
        <a:p>
          <a:endParaRPr lang="en-US"/>
        </a:p>
      </dgm:t>
    </dgm:pt>
    <dgm:pt modelId="{D4B2E9E8-D969-2645-BB3E-A1E332A279B9}" type="pres">
      <dgm:prSet presAssocID="{C9EC3CC4-12CB-124B-B5CE-5012062D4DAE}" presName="Accent" presStyleLbl="alignAcc1" presStyleIdx="0" presStyleCnt="3"/>
      <dgm:spPr/>
      <dgm:t>
        <a:bodyPr/>
        <a:lstStyle/>
        <a:p>
          <a:endParaRPr lang="en-US"/>
        </a:p>
      </dgm:t>
    </dgm:pt>
    <dgm:pt modelId="{4246F22B-3CFD-3D49-924C-929FB130CD2E}" type="pres">
      <dgm:prSet presAssocID="{C9EC3CC4-12CB-124B-B5CE-5012062D4DAE}" presName="Imag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8000" b="-8000"/>
          </a:stretch>
        </a:blipFill>
      </dgm:spPr>
      <dgm:t>
        <a:bodyPr/>
        <a:lstStyle/>
        <a:p>
          <a:endParaRPr lang="en-US"/>
        </a:p>
      </dgm:t>
    </dgm:pt>
    <dgm:pt modelId="{E9FD9F46-B613-9E44-A465-C5D2AE79C1B9}" type="pres">
      <dgm:prSet presAssocID="{C9EC3CC4-12CB-124B-B5CE-5012062D4DAE}" presName="Child" presStyleLbl="revTx" presStyleIdx="0" presStyleCnt="3">
        <dgm:presLayoutVars>
          <dgm:bulletEnabled val="1"/>
        </dgm:presLayoutVars>
      </dgm:prSet>
      <dgm:spPr/>
      <dgm:t>
        <a:bodyPr/>
        <a:lstStyle/>
        <a:p>
          <a:endParaRPr lang="en-US"/>
        </a:p>
      </dgm:t>
    </dgm:pt>
    <dgm:pt modelId="{D4580274-692A-0449-9BA4-B1C36038D12A}" type="pres">
      <dgm:prSet presAssocID="{C9EC3CC4-12CB-124B-B5CE-5012062D4DAE}" presName="Parent" presStyleLbl="alignNode1" presStyleIdx="0" presStyleCnt="3">
        <dgm:presLayoutVars>
          <dgm:bulletEnabled val="1"/>
        </dgm:presLayoutVars>
      </dgm:prSet>
      <dgm:spPr/>
      <dgm:t>
        <a:bodyPr/>
        <a:lstStyle/>
        <a:p>
          <a:endParaRPr lang="en-US"/>
        </a:p>
      </dgm:t>
    </dgm:pt>
    <dgm:pt modelId="{100E20B8-856F-2E4D-9246-267B49EC28BD}" type="pres">
      <dgm:prSet presAssocID="{CECEE7B8-4B9A-8D41-A933-BF9C0B2B9163}" presName="sibTrans" presStyleCnt="0"/>
      <dgm:spPr/>
      <dgm:t>
        <a:bodyPr/>
        <a:lstStyle/>
        <a:p>
          <a:endParaRPr lang="en-US"/>
        </a:p>
      </dgm:t>
    </dgm:pt>
    <dgm:pt modelId="{527D2091-2936-DA47-BFBB-1B8F49F4C029}" type="pres">
      <dgm:prSet presAssocID="{17A531EA-46A7-3F43-9843-1F875829511E}" presName="composite" presStyleCnt="0"/>
      <dgm:spPr/>
      <dgm:t>
        <a:bodyPr/>
        <a:lstStyle/>
        <a:p>
          <a:endParaRPr lang="en-US"/>
        </a:p>
      </dgm:t>
    </dgm:pt>
    <dgm:pt modelId="{CE5A0302-D8C5-FC4D-A984-8DA69EC936E4}" type="pres">
      <dgm:prSet presAssocID="{17A531EA-46A7-3F43-9843-1F875829511E}" presName="Accent" presStyleLbl="alignAcc1" presStyleIdx="1" presStyleCnt="3"/>
      <dgm:spPr/>
      <dgm:t>
        <a:bodyPr/>
        <a:lstStyle/>
        <a:p>
          <a:endParaRPr lang="en-US"/>
        </a:p>
      </dgm:t>
    </dgm:pt>
    <dgm:pt modelId="{F049A703-8FB7-5A4D-95CD-574042C4930B}" type="pres">
      <dgm:prSet presAssocID="{17A531EA-46A7-3F43-9843-1F875829511E}" presName="Imag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7000" r="-7000"/>
          </a:stretch>
        </a:blipFill>
      </dgm:spPr>
      <dgm:t>
        <a:bodyPr/>
        <a:lstStyle/>
        <a:p>
          <a:endParaRPr lang="en-US"/>
        </a:p>
      </dgm:t>
    </dgm:pt>
    <dgm:pt modelId="{DEECF941-CE99-1B40-ACCE-A6EDF73AB9BB}" type="pres">
      <dgm:prSet presAssocID="{17A531EA-46A7-3F43-9843-1F875829511E}" presName="Child" presStyleLbl="revTx" presStyleIdx="1" presStyleCnt="3">
        <dgm:presLayoutVars>
          <dgm:bulletEnabled val="1"/>
        </dgm:presLayoutVars>
      </dgm:prSet>
      <dgm:spPr/>
      <dgm:t>
        <a:bodyPr/>
        <a:lstStyle/>
        <a:p>
          <a:endParaRPr lang="en-US"/>
        </a:p>
      </dgm:t>
    </dgm:pt>
    <dgm:pt modelId="{B2117B7B-5A7D-754A-A4E5-7BD2E556330D}" type="pres">
      <dgm:prSet presAssocID="{17A531EA-46A7-3F43-9843-1F875829511E}" presName="Parent" presStyleLbl="alignNode1" presStyleIdx="1" presStyleCnt="3">
        <dgm:presLayoutVars>
          <dgm:bulletEnabled val="1"/>
        </dgm:presLayoutVars>
      </dgm:prSet>
      <dgm:spPr/>
      <dgm:t>
        <a:bodyPr/>
        <a:lstStyle/>
        <a:p>
          <a:endParaRPr lang="en-US"/>
        </a:p>
      </dgm:t>
    </dgm:pt>
    <dgm:pt modelId="{AB25FF03-1CFB-D843-858B-BDCA9497F896}" type="pres">
      <dgm:prSet presAssocID="{77E51EE6-B40E-0943-A405-4E5C0ED1E846}" presName="sibTrans" presStyleCnt="0"/>
      <dgm:spPr/>
      <dgm:t>
        <a:bodyPr/>
        <a:lstStyle/>
        <a:p>
          <a:endParaRPr lang="en-US"/>
        </a:p>
      </dgm:t>
    </dgm:pt>
    <dgm:pt modelId="{AEB9F40D-DC20-4542-A3A3-D9184FF84A88}" type="pres">
      <dgm:prSet presAssocID="{967EBEFB-F584-4F48-A1CB-ABD06FA5F864}" presName="composite" presStyleCnt="0"/>
      <dgm:spPr/>
      <dgm:t>
        <a:bodyPr/>
        <a:lstStyle/>
        <a:p>
          <a:endParaRPr lang="en-US"/>
        </a:p>
      </dgm:t>
    </dgm:pt>
    <dgm:pt modelId="{77570BB6-2F04-C842-AC4E-CF2E633C99E2}" type="pres">
      <dgm:prSet presAssocID="{967EBEFB-F584-4F48-A1CB-ABD06FA5F864}" presName="Accent" presStyleLbl="alignAcc1" presStyleIdx="2" presStyleCnt="3"/>
      <dgm:spPr/>
      <dgm:t>
        <a:bodyPr/>
        <a:lstStyle/>
        <a:p>
          <a:endParaRPr lang="en-US"/>
        </a:p>
      </dgm:t>
    </dgm:pt>
    <dgm:pt modelId="{E4608532-F43E-924C-9B76-4A87B04C0456}" type="pres">
      <dgm:prSet presAssocID="{967EBEFB-F584-4F48-A1CB-ABD06FA5F864}" presName="Imag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8000" b="-8000"/>
          </a:stretch>
        </a:blipFill>
      </dgm:spPr>
      <dgm:t>
        <a:bodyPr/>
        <a:lstStyle/>
        <a:p>
          <a:endParaRPr lang="en-US"/>
        </a:p>
      </dgm:t>
    </dgm:pt>
    <dgm:pt modelId="{D33E0106-82A6-DA43-8C02-D55F6AA0B6AC}" type="pres">
      <dgm:prSet presAssocID="{967EBEFB-F584-4F48-A1CB-ABD06FA5F864}" presName="Child" presStyleLbl="revTx" presStyleIdx="2" presStyleCnt="3">
        <dgm:presLayoutVars>
          <dgm:bulletEnabled val="1"/>
        </dgm:presLayoutVars>
      </dgm:prSet>
      <dgm:spPr/>
      <dgm:t>
        <a:bodyPr/>
        <a:lstStyle/>
        <a:p>
          <a:endParaRPr lang="en-US"/>
        </a:p>
      </dgm:t>
    </dgm:pt>
    <dgm:pt modelId="{55F95559-35F4-A740-88E5-E976D9DA0EA0}" type="pres">
      <dgm:prSet presAssocID="{967EBEFB-F584-4F48-A1CB-ABD06FA5F864}" presName="Parent" presStyleLbl="alignNode1" presStyleIdx="2" presStyleCnt="3">
        <dgm:presLayoutVars>
          <dgm:bulletEnabled val="1"/>
        </dgm:presLayoutVars>
      </dgm:prSet>
      <dgm:spPr/>
      <dgm:t>
        <a:bodyPr/>
        <a:lstStyle/>
        <a:p>
          <a:endParaRPr lang="en-US"/>
        </a:p>
      </dgm:t>
    </dgm:pt>
  </dgm:ptLst>
  <dgm:cxnLst>
    <dgm:cxn modelId="{213BD7E5-9A4B-6149-84A6-70C4866E7AE5}" type="presOf" srcId="{967EBEFB-F584-4F48-A1CB-ABD06FA5F864}" destId="{55F95559-35F4-A740-88E5-E976D9DA0EA0}" srcOrd="0" destOrd="0" presId="urn:microsoft.com/office/officeart/2008/layout/TitlePictureLineup"/>
    <dgm:cxn modelId="{56E6EF74-C9B5-2C4A-AB8A-F1B9891F96A5}" type="presOf" srcId="{DC4010EB-1612-3E45-9ADF-2DDE7292D84E}" destId="{AA571AF8-B204-8C43-BB36-866052145093}" srcOrd="0" destOrd="0" presId="urn:microsoft.com/office/officeart/2008/layout/TitlePictureLineup"/>
    <dgm:cxn modelId="{23EFE18D-BA68-BE4B-B7BA-E3350A97AE0C}" srcId="{DC4010EB-1612-3E45-9ADF-2DDE7292D84E}" destId="{967EBEFB-F584-4F48-A1CB-ABD06FA5F864}" srcOrd="2" destOrd="0" parTransId="{33B45858-2CA3-AC4A-910C-D3FE6A63B288}" sibTransId="{A8E7904C-62EC-2743-A4FC-EFB4E5C006BD}"/>
    <dgm:cxn modelId="{E774D2A6-9477-8742-8F03-4297755EEA96}" srcId="{DC4010EB-1612-3E45-9ADF-2DDE7292D84E}" destId="{17A531EA-46A7-3F43-9843-1F875829511E}" srcOrd="1" destOrd="0" parTransId="{A60D6843-5357-6249-BCFB-553DA5A6A27E}" sibTransId="{77E51EE6-B40E-0943-A405-4E5C0ED1E846}"/>
    <dgm:cxn modelId="{DDB7D918-E58F-384D-A0D6-76AB936A467E}" type="presOf" srcId="{A5921FAD-6656-6A40-BF67-53958ED31821}" destId="{E9FD9F46-B613-9E44-A465-C5D2AE79C1B9}" srcOrd="0" destOrd="0" presId="urn:microsoft.com/office/officeart/2008/layout/TitlePictureLineup"/>
    <dgm:cxn modelId="{249A61CA-9949-2C40-9557-6BABEF5C6FA0}" srcId="{C9EC3CC4-12CB-124B-B5CE-5012062D4DAE}" destId="{A5921FAD-6656-6A40-BF67-53958ED31821}" srcOrd="0" destOrd="0" parTransId="{FB500009-9478-6E47-BD25-2886ADFAF902}" sibTransId="{AC9ECF86-55C3-6443-83A5-383CA16D9148}"/>
    <dgm:cxn modelId="{89D915D2-6B1F-2841-BE12-FF7E63DB1656}" type="presOf" srcId="{AD8D4262-37A9-9149-870B-502CC5D00095}" destId="{DEECF941-CE99-1B40-ACCE-A6EDF73AB9BB}" srcOrd="0" destOrd="0" presId="urn:microsoft.com/office/officeart/2008/layout/TitlePictureLineup"/>
    <dgm:cxn modelId="{2B3DE812-FF2D-B94C-82E3-F8C3A62EE4BB}" type="presOf" srcId="{C9EC3CC4-12CB-124B-B5CE-5012062D4DAE}" destId="{D4580274-692A-0449-9BA4-B1C36038D12A}" srcOrd="0" destOrd="0" presId="urn:microsoft.com/office/officeart/2008/layout/TitlePictureLineup"/>
    <dgm:cxn modelId="{99AD2A33-9D6E-1F48-99F2-4D02588AE561}" srcId="{DC4010EB-1612-3E45-9ADF-2DDE7292D84E}" destId="{C9EC3CC4-12CB-124B-B5CE-5012062D4DAE}" srcOrd="0" destOrd="0" parTransId="{46AF2782-1B8A-7342-961C-4E3BE30179E0}" sibTransId="{CECEE7B8-4B9A-8D41-A933-BF9C0B2B9163}"/>
    <dgm:cxn modelId="{F8DF0A2D-5CB9-F846-B212-981B62627EF5}" type="presOf" srcId="{7E075E95-8B95-8C42-B5A3-BFBB53A2F8A4}" destId="{D33E0106-82A6-DA43-8C02-D55F6AA0B6AC}" srcOrd="0" destOrd="0" presId="urn:microsoft.com/office/officeart/2008/layout/TitlePictureLineup"/>
    <dgm:cxn modelId="{46B9CF02-1FEF-F84F-B427-FB34327F37FB}" srcId="{967EBEFB-F584-4F48-A1CB-ABD06FA5F864}" destId="{7E075E95-8B95-8C42-B5A3-BFBB53A2F8A4}" srcOrd="0" destOrd="0" parTransId="{229B96B8-BD46-6A49-A284-B19AFBA14F85}" sibTransId="{91AF07B2-29AA-8841-A781-A4368EE7A565}"/>
    <dgm:cxn modelId="{399FEB91-82C6-6240-AED2-B10CF237E000}" srcId="{17A531EA-46A7-3F43-9843-1F875829511E}" destId="{AD8D4262-37A9-9149-870B-502CC5D00095}" srcOrd="0" destOrd="0" parTransId="{3EAFF35F-C547-344D-B621-710205A1A81D}" sibTransId="{E61130D4-153A-3D4D-AC6F-9968A60691FA}"/>
    <dgm:cxn modelId="{95C9816C-3EC3-AC42-9DB6-8B095F6F591C}" type="presOf" srcId="{17A531EA-46A7-3F43-9843-1F875829511E}" destId="{B2117B7B-5A7D-754A-A4E5-7BD2E556330D}" srcOrd="0" destOrd="0" presId="urn:microsoft.com/office/officeart/2008/layout/TitlePictureLineup"/>
    <dgm:cxn modelId="{1A52664E-541E-A942-B397-3290E495784A}" type="presParOf" srcId="{AA571AF8-B204-8C43-BB36-866052145093}" destId="{9E18E981-1EE0-1344-8DDC-81A91D3BD05E}" srcOrd="0" destOrd="0" presId="urn:microsoft.com/office/officeart/2008/layout/TitlePictureLineup"/>
    <dgm:cxn modelId="{2308AAEA-F814-1B4B-8740-C5019533F84B}" type="presParOf" srcId="{9E18E981-1EE0-1344-8DDC-81A91D3BD05E}" destId="{D4B2E9E8-D969-2645-BB3E-A1E332A279B9}" srcOrd="0" destOrd="0" presId="urn:microsoft.com/office/officeart/2008/layout/TitlePictureLineup"/>
    <dgm:cxn modelId="{AC2FC204-964D-2C41-BC23-E1CDE2DA5B97}" type="presParOf" srcId="{9E18E981-1EE0-1344-8DDC-81A91D3BD05E}" destId="{4246F22B-3CFD-3D49-924C-929FB130CD2E}" srcOrd="1" destOrd="0" presId="urn:microsoft.com/office/officeart/2008/layout/TitlePictureLineup"/>
    <dgm:cxn modelId="{C736D959-9C64-2C40-8099-E7373CCF3F8C}" type="presParOf" srcId="{9E18E981-1EE0-1344-8DDC-81A91D3BD05E}" destId="{E9FD9F46-B613-9E44-A465-C5D2AE79C1B9}" srcOrd="2" destOrd="0" presId="urn:microsoft.com/office/officeart/2008/layout/TitlePictureLineup"/>
    <dgm:cxn modelId="{821DB315-F8D5-0744-9EDF-C02344B36EC7}" type="presParOf" srcId="{9E18E981-1EE0-1344-8DDC-81A91D3BD05E}" destId="{D4580274-692A-0449-9BA4-B1C36038D12A}" srcOrd="3" destOrd="0" presId="urn:microsoft.com/office/officeart/2008/layout/TitlePictureLineup"/>
    <dgm:cxn modelId="{6DAC5142-AA60-604F-B3D3-2EB38E0260CE}" type="presParOf" srcId="{AA571AF8-B204-8C43-BB36-866052145093}" destId="{100E20B8-856F-2E4D-9246-267B49EC28BD}" srcOrd="1" destOrd="0" presId="urn:microsoft.com/office/officeart/2008/layout/TitlePictureLineup"/>
    <dgm:cxn modelId="{09835327-6474-224B-8C32-43AF93238998}" type="presParOf" srcId="{AA571AF8-B204-8C43-BB36-866052145093}" destId="{527D2091-2936-DA47-BFBB-1B8F49F4C029}" srcOrd="2" destOrd="0" presId="urn:microsoft.com/office/officeart/2008/layout/TitlePictureLineup"/>
    <dgm:cxn modelId="{2E9FB718-B64F-D64E-8405-8C7D811974F2}" type="presParOf" srcId="{527D2091-2936-DA47-BFBB-1B8F49F4C029}" destId="{CE5A0302-D8C5-FC4D-A984-8DA69EC936E4}" srcOrd="0" destOrd="0" presId="urn:microsoft.com/office/officeart/2008/layout/TitlePictureLineup"/>
    <dgm:cxn modelId="{357923F7-FD5F-5C47-ABEB-FF5EDF7BE34E}" type="presParOf" srcId="{527D2091-2936-DA47-BFBB-1B8F49F4C029}" destId="{F049A703-8FB7-5A4D-95CD-574042C4930B}" srcOrd="1" destOrd="0" presId="urn:microsoft.com/office/officeart/2008/layout/TitlePictureLineup"/>
    <dgm:cxn modelId="{4DCB881D-9ADD-8648-9676-11BD9534DAB3}" type="presParOf" srcId="{527D2091-2936-DA47-BFBB-1B8F49F4C029}" destId="{DEECF941-CE99-1B40-ACCE-A6EDF73AB9BB}" srcOrd="2" destOrd="0" presId="urn:microsoft.com/office/officeart/2008/layout/TitlePictureLineup"/>
    <dgm:cxn modelId="{7CD2B5ED-A000-174C-92B6-A686463C0679}" type="presParOf" srcId="{527D2091-2936-DA47-BFBB-1B8F49F4C029}" destId="{B2117B7B-5A7D-754A-A4E5-7BD2E556330D}" srcOrd="3" destOrd="0" presId="urn:microsoft.com/office/officeart/2008/layout/TitlePictureLineup"/>
    <dgm:cxn modelId="{1F096CC4-8E2F-3149-AAC0-C312AAC19EA7}" type="presParOf" srcId="{AA571AF8-B204-8C43-BB36-866052145093}" destId="{AB25FF03-1CFB-D843-858B-BDCA9497F896}" srcOrd="3" destOrd="0" presId="urn:microsoft.com/office/officeart/2008/layout/TitlePictureLineup"/>
    <dgm:cxn modelId="{A5298A1A-2941-6746-BD35-705441D578DC}" type="presParOf" srcId="{AA571AF8-B204-8C43-BB36-866052145093}" destId="{AEB9F40D-DC20-4542-A3A3-D9184FF84A88}" srcOrd="4" destOrd="0" presId="urn:microsoft.com/office/officeart/2008/layout/TitlePictureLineup"/>
    <dgm:cxn modelId="{8FBB4306-794D-E54A-A707-F7B87257ECF6}" type="presParOf" srcId="{AEB9F40D-DC20-4542-A3A3-D9184FF84A88}" destId="{77570BB6-2F04-C842-AC4E-CF2E633C99E2}" srcOrd="0" destOrd="0" presId="urn:microsoft.com/office/officeart/2008/layout/TitlePictureLineup"/>
    <dgm:cxn modelId="{1658D64C-8BF1-1847-B5C6-7315BFB7CC12}" type="presParOf" srcId="{AEB9F40D-DC20-4542-A3A3-D9184FF84A88}" destId="{E4608532-F43E-924C-9B76-4A87B04C0456}" srcOrd="1" destOrd="0" presId="urn:microsoft.com/office/officeart/2008/layout/TitlePictureLineup"/>
    <dgm:cxn modelId="{0E8CD5DD-B8A0-3B4A-8C3C-B091AABC1309}" type="presParOf" srcId="{AEB9F40D-DC20-4542-A3A3-D9184FF84A88}" destId="{D33E0106-82A6-DA43-8C02-D55F6AA0B6AC}" srcOrd="2" destOrd="0" presId="urn:microsoft.com/office/officeart/2008/layout/TitlePictureLineup"/>
    <dgm:cxn modelId="{159F420E-B7FF-C14C-A7A0-A94A09A06DF4}" type="presParOf" srcId="{AEB9F40D-DC20-4542-A3A3-D9184FF84A88}" destId="{55F95559-35F4-A740-88E5-E976D9DA0EA0}" srcOrd="3" destOrd="0" presId="urn:microsoft.com/office/officeart/2008/layout/TitlePictureLineup"/>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F0D24A-8549-0D43-9931-727E7B9F3950}" type="doc">
      <dgm:prSet loTypeId="urn:microsoft.com/office/officeart/2005/8/layout/pList1" loCatId="" qsTypeId="urn:microsoft.com/office/officeart/2005/8/quickstyle/simple4" qsCatId="simple" csTypeId="urn:microsoft.com/office/officeart/2005/8/colors/colorful1" csCatId="colorful" phldr="1"/>
      <dgm:spPr/>
      <dgm:t>
        <a:bodyPr/>
        <a:lstStyle/>
        <a:p>
          <a:endParaRPr lang="en-US"/>
        </a:p>
      </dgm:t>
    </dgm:pt>
    <dgm:pt modelId="{C50D242B-763E-F04E-B06D-560768ABE6AF}">
      <dgm:prSet phldrT="[Text]" custT="1"/>
      <dgm:spPr/>
      <dgm:t>
        <a:bodyPr/>
        <a:lstStyle/>
        <a:p>
          <a:r>
            <a:rPr lang="en-US" sz="2000" dirty="0" smtClean="0"/>
            <a:t>Backward vertical</a:t>
          </a:r>
          <a:endParaRPr lang="en-US" sz="2000" dirty="0"/>
        </a:p>
      </dgm:t>
    </dgm:pt>
    <dgm:pt modelId="{04123371-ADA1-B744-98E8-4623BB416C48}" type="parTrans" cxnId="{76986D42-DDA9-FC49-8279-3D4CE5B0AB9B}">
      <dgm:prSet/>
      <dgm:spPr/>
      <dgm:t>
        <a:bodyPr/>
        <a:lstStyle/>
        <a:p>
          <a:endParaRPr lang="en-US" sz="1000"/>
        </a:p>
      </dgm:t>
    </dgm:pt>
    <dgm:pt modelId="{D704C5AE-E69C-6549-A7C1-4B8A37861EBA}" type="sibTrans" cxnId="{76986D42-DDA9-FC49-8279-3D4CE5B0AB9B}">
      <dgm:prSet/>
      <dgm:spPr/>
      <dgm:t>
        <a:bodyPr/>
        <a:lstStyle/>
        <a:p>
          <a:endParaRPr lang="en-US" sz="1000"/>
        </a:p>
      </dgm:t>
    </dgm:pt>
    <dgm:pt modelId="{3782743B-EF69-8142-B34C-245F7CF86429}">
      <dgm:prSet phldrT="[Text]" custT="1"/>
      <dgm:spPr/>
      <dgm:t>
        <a:bodyPr/>
        <a:lstStyle/>
        <a:p>
          <a:r>
            <a:rPr lang="en-US" sz="2000" dirty="0" smtClean="0"/>
            <a:t>Forward vertical</a:t>
          </a:r>
          <a:endParaRPr lang="en-US" sz="2000" dirty="0"/>
        </a:p>
      </dgm:t>
    </dgm:pt>
    <dgm:pt modelId="{3EE91B0A-D73E-8340-A2CC-E8CF21DE3F95}" type="parTrans" cxnId="{06FB6942-AF31-8547-A10F-54A262490A04}">
      <dgm:prSet/>
      <dgm:spPr/>
      <dgm:t>
        <a:bodyPr/>
        <a:lstStyle/>
        <a:p>
          <a:endParaRPr lang="en-US" sz="1000"/>
        </a:p>
      </dgm:t>
    </dgm:pt>
    <dgm:pt modelId="{C5C60B4C-6BA5-8D43-8AA1-BBECD76D6453}" type="sibTrans" cxnId="{06FB6942-AF31-8547-A10F-54A262490A04}">
      <dgm:prSet/>
      <dgm:spPr/>
      <dgm:t>
        <a:bodyPr/>
        <a:lstStyle/>
        <a:p>
          <a:endParaRPr lang="en-US" sz="1000"/>
        </a:p>
      </dgm:t>
    </dgm:pt>
    <dgm:pt modelId="{42014F21-DD09-D049-BDE9-A5489E552D76}">
      <dgm:prSet phldrT="[Text]" custT="1"/>
      <dgm:spPr/>
      <dgm:t>
        <a:bodyPr/>
        <a:lstStyle/>
        <a:p>
          <a:r>
            <a:rPr lang="en-US" sz="2000" dirty="0" smtClean="0"/>
            <a:t>Horizontal</a:t>
          </a:r>
          <a:endParaRPr lang="en-US" sz="2000" dirty="0"/>
        </a:p>
      </dgm:t>
    </dgm:pt>
    <dgm:pt modelId="{0E3F576D-A9AF-F341-B7BB-16441854373A}" type="parTrans" cxnId="{A02149D6-C01D-9D4B-ABAE-1E50496BB42C}">
      <dgm:prSet/>
      <dgm:spPr/>
      <dgm:t>
        <a:bodyPr/>
        <a:lstStyle/>
        <a:p>
          <a:endParaRPr lang="en-US" sz="1000"/>
        </a:p>
      </dgm:t>
    </dgm:pt>
    <dgm:pt modelId="{513E9C95-4149-8846-8E54-466041D3F2C6}" type="sibTrans" cxnId="{A02149D6-C01D-9D4B-ABAE-1E50496BB42C}">
      <dgm:prSet/>
      <dgm:spPr/>
      <dgm:t>
        <a:bodyPr/>
        <a:lstStyle/>
        <a:p>
          <a:endParaRPr lang="en-US" sz="1000"/>
        </a:p>
      </dgm:t>
    </dgm:pt>
    <dgm:pt modelId="{FF2F074F-1E49-674D-B727-8B5630463FF4}">
      <dgm:prSet phldrT="[Text]" custT="1"/>
      <dgm:spPr/>
      <dgm:t>
        <a:bodyPr/>
        <a:lstStyle/>
        <a:p>
          <a:r>
            <a:rPr lang="en-US" sz="2000" dirty="0" smtClean="0"/>
            <a:t>Lateral</a:t>
          </a:r>
          <a:endParaRPr lang="en-US" sz="2000" dirty="0"/>
        </a:p>
      </dgm:t>
    </dgm:pt>
    <dgm:pt modelId="{3ADF7AE3-D10E-D446-B2B0-52103834E860}" type="parTrans" cxnId="{6153F4E5-8037-2847-B11F-19DA739EC2D4}">
      <dgm:prSet/>
      <dgm:spPr/>
      <dgm:t>
        <a:bodyPr/>
        <a:lstStyle/>
        <a:p>
          <a:endParaRPr lang="en-US" sz="1000"/>
        </a:p>
      </dgm:t>
    </dgm:pt>
    <dgm:pt modelId="{53C9977E-EDE2-114C-92A3-7A6EA7705518}" type="sibTrans" cxnId="{6153F4E5-8037-2847-B11F-19DA739EC2D4}">
      <dgm:prSet/>
      <dgm:spPr/>
      <dgm:t>
        <a:bodyPr/>
        <a:lstStyle/>
        <a:p>
          <a:endParaRPr lang="en-US" sz="1000"/>
        </a:p>
      </dgm:t>
    </dgm:pt>
    <dgm:pt modelId="{57BDB67D-9C47-9A42-BEA4-6DB1D1620AD7}">
      <dgm:prSet phldrT="[Text]" custT="1"/>
      <dgm:spPr/>
      <dgm:t>
        <a:bodyPr/>
        <a:lstStyle/>
        <a:p>
          <a:r>
            <a:rPr lang="en-US" sz="2000" dirty="0" smtClean="0"/>
            <a:t>Conglomerate</a:t>
          </a:r>
          <a:endParaRPr lang="en-US" sz="2000" dirty="0"/>
        </a:p>
      </dgm:t>
    </dgm:pt>
    <dgm:pt modelId="{901B6B0B-EC31-8648-8F16-3539851FC2A3}" type="parTrans" cxnId="{D217AB22-E0FB-8441-BDE2-437ACAE11457}">
      <dgm:prSet/>
      <dgm:spPr/>
      <dgm:t>
        <a:bodyPr/>
        <a:lstStyle/>
        <a:p>
          <a:endParaRPr lang="en-US" sz="1400"/>
        </a:p>
      </dgm:t>
    </dgm:pt>
    <dgm:pt modelId="{9035365D-1784-C849-9F34-30D0A2CB5531}" type="sibTrans" cxnId="{D217AB22-E0FB-8441-BDE2-437ACAE11457}">
      <dgm:prSet/>
      <dgm:spPr/>
      <dgm:t>
        <a:bodyPr/>
        <a:lstStyle/>
        <a:p>
          <a:endParaRPr lang="en-US" sz="1400"/>
        </a:p>
      </dgm:t>
    </dgm:pt>
    <dgm:pt modelId="{66333111-69AC-804F-A9BC-D1CC56B61F71}" type="pres">
      <dgm:prSet presAssocID="{E7F0D24A-8549-0D43-9931-727E7B9F3950}" presName="Name0" presStyleCnt="0">
        <dgm:presLayoutVars>
          <dgm:dir/>
          <dgm:resizeHandles val="exact"/>
        </dgm:presLayoutVars>
      </dgm:prSet>
      <dgm:spPr/>
      <dgm:t>
        <a:bodyPr/>
        <a:lstStyle/>
        <a:p>
          <a:endParaRPr lang="en-US"/>
        </a:p>
      </dgm:t>
    </dgm:pt>
    <dgm:pt modelId="{8CBFD6A0-AA72-494F-8D0F-95C1289D8E05}" type="pres">
      <dgm:prSet presAssocID="{C50D242B-763E-F04E-B06D-560768ABE6AF}" presName="compNode" presStyleCnt="0"/>
      <dgm:spPr/>
      <dgm:t>
        <a:bodyPr/>
        <a:lstStyle/>
        <a:p>
          <a:endParaRPr lang="en-US"/>
        </a:p>
      </dgm:t>
    </dgm:pt>
    <dgm:pt modelId="{63DC55E9-F942-1840-8B9D-689A79F2F526}" type="pres">
      <dgm:prSet presAssocID="{C50D242B-763E-F04E-B06D-560768ABE6AF}" presName="pict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1C717161-9B47-8D45-AADD-E5431660219A}" type="pres">
      <dgm:prSet presAssocID="{C50D242B-763E-F04E-B06D-560768ABE6AF}" presName="textRect" presStyleLbl="revTx" presStyleIdx="0" presStyleCnt="5">
        <dgm:presLayoutVars>
          <dgm:bulletEnabled val="1"/>
        </dgm:presLayoutVars>
      </dgm:prSet>
      <dgm:spPr/>
      <dgm:t>
        <a:bodyPr/>
        <a:lstStyle/>
        <a:p>
          <a:endParaRPr lang="en-US"/>
        </a:p>
      </dgm:t>
    </dgm:pt>
    <dgm:pt modelId="{2BAB8F46-3A1B-7645-8597-8471539EFFA5}" type="pres">
      <dgm:prSet presAssocID="{D704C5AE-E69C-6549-A7C1-4B8A37861EBA}" presName="sibTrans" presStyleLbl="sibTrans2D1" presStyleIdx="0" presStyleCnt="0"/>
      <dgm:spPr/>
      <dgm:t>
        <a:bodyPr/>
        <a:lstStyle/>
        <a:p>
          <a:endParaRPr lang="en-US"/>
        </a:p>
      </dgm:t>
    </dgm:pt>
    <dgm:pt modelId="{67C878E2-7464-E949-B43D-D3B78B757416}" type="pres">
      <dgm:prSet presAssocID="{3782743B-EF69-8142-B34C-245F7CF86429}" presName="compNode" presStyleCnt="0"/>
      <dgm:spPr/>
      <dgm:t>
        <a:bodyPr/>
        <a:lstStyle/>
        <a:p>
          <a:endParaRPr lang="en-US"/>
        </a:p>
      </dgm:t>
    </dgm:pt>
    <dgm:pt modelId="{B5590D0A-13BE-F649-AF86-6E9904548782}" type="pres">
      <dgm:prSet presAssocID="{3782743B-EF69-8142-B34C-245F7CF86429}" presName="pictRect" presStyleLbl="nod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endParaRPr lang="en-US"/>
        </a:p>
      </dgm:t>
    </dgm:pt>
    <dgm:pt modelId="{872717A2-E7E0-9D4C-BF2F-3A9787DC30AF}" type="pres">
      <dgm:prSet presAssocID="{3782743B-EF69-8142-B34C-245F7CF86429}" presName="textRect" presStyleLbl="revTx" presStyleIdx="1" presStyleCnt="5">
        <dgm:presLayoutVars>
          <dgm:bulletEnabled val="1"/>
        </dgm:presLayoutVars>
      </dgm:prSet>
      <dgm:spPr/>
      <dgm:t>
        <a:bodyPr/>
        <a:lstStyle/>
        <a:p>
          <a:endParaRPr lang="en-US"/>
        </a:p>
      </dgm:t>
    </dgm:pt>
    <dgm:pt modelId="{4276DC6B-3A9E-4946-A378-AFF1CBBD8436}" type="pres">
      <dgm:prSet presAssocID="{C5C60B4C-6BA5-8D43-8AA1-BBECD76D6453}" presName="sibTrans" presStyleLbl="sibTrans2D1" presStyleIdx="0" presStyleCnt="0"/>
      <dgm:spPr/>
      <dgm:t>
        <a:bodyPr/>
        <a:lstStyle/>
        <a:p>
          <a:endParaRPr lang="en-US"/>
        </a:p>
      </dgm:t>
    </dgm:pt>
    <dgm:pt modelId="{BC3F3D03-70D1-8B47-8224-2C65ECF9B622}" type="pres">
      <dgm:prSet presAssocID="{42014F21-DD09-D049-BDE9-A5489E552D76}" presName="compNode" presStyleCnt="0"/>
      <dgm:spPr/>
      <dgm:t>
        <a:bodyPr/>
        <a:lstStyle/>
        <a:p>
          <a:endParaRPr lang="en-US"/>
        </a:p>
      </dgm:t>
    </dgm:pt>
    <dgm:pt modelId="{5C6E7487-4CA8-7D49-9774-155623564731}" type="pres">
      <dgm:prSet presAssocID="{42014F21-DD09-D049-BDE9-A5489E552D76}" presName="pictRect" presStyleLbl="nod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dgm:spPr>
      <dgm:t>
        <a:bodyPr/>
        <a:lstStyle/>
        <a:p>
          <a:endParaRPr lang="en-US"/>
        </a:p>
      </dgm:t>
    </dgm:pt>
    <dgm:pt modelId="{60C1F4AA-8A50-B347-B457-3CFFF435A7A7}" type="pres">
      <dgm:prSet presAssocID="{42014F21-DD09-D049-BDE9-A5489E552D76}" presName="textRect" presStyleLbl="revTx" presStyleIdx="2" presStyleCnt="5">
        <dgm:presLayoutVars>
          <dgm:bulletEnabled val="1"/>
        </dgm:presLayoutVars>
      </dgm:prSet>
      <dgm:spPr/>
      <dgm:t>
        <a:bodyPr/>
        <a:lstStyle/>
        <a:p>
          <a:endParaRPr lang="en-US"/>
        </a:p>
      </dgm:t>
    </dgm:pt>
    <dgm:pt modelId="{628E5901-3696-0A48-9705-1E321B869C76}" type="pres">
      <dgm:prSet presAssocID="{513E9C95-4149-8846-8E54-466041D3F2C6}" presName="sibTrans" presStyleLbl="sibTrans2D1" presStyleIdx="0" presStyleCnt="0"/>
      <dgm:spPr/>
      <dgm:t>
        <a:bodyPr/>
        <a:lstStyle/>
        <a:p>
          <a:endParaRPr lang="en-US"/>
        </a:p>
      </dgm:t>
    </dgm:pt>
    <dgm:pt modelId="{69E9E38B-F6B2-0144-AFDC-EB7143F6189D}" type="pres">
      <dgm:prSet presAssocID="{FF2F074F-1E49-674D-B727-8B5630463FF4}" presName="compNode" presStyleCnt="0"/>
      <dgm:spPr/>
      <dgm:t>
        <a:bodyPr/>
        <a:lstStyle/>
        <a:p>
          <a:endParaRPr lang="en-US"/>
        </a:p>
      </dgm:t>
    </dgm:pt>
    <dgm:pt modelId="{CB1577A4-CD16-5341-95F7-A2B908F4D472}" type="pres">
      <dgm:prSet presAssocID="{FF2F074F-1E49-674D-B727-8B5630463FF4}" presName="pictRect" presStyleLbl="nod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61D1928A-6F42-CA4A-9741-6C8BBBA38E38}" type="pres">
      <dgm:prSet presAssocID="{FF2F074F-1E49-674D-B727-8B5630463FF4}" presName="textRect" presStyleLbl="revTx" presStyleIdx="3" presStyleCnt="5">
        <dgm:presLayoutVars>
          <dgm:bulletEnabled val="1"/>
        </dgm:presLayoutVars>
      </dgm:prSet>
      <dgm:spPr/>
      <dgm:t>
        <a:bodyPr/>
        <a:lstStyle/>
        <a:p>
          <a:endParaRPr lang="en-US"/>
        </a:p>
      </dgm:t>
    </dgm:pt>
    <dgm:pt modelId="{31A74ED0-9AFA-F541-AF2B-0714CE990B41}" type="pres">
      <dgm:prSet presAssocID="{53C9977E-EDE2-114C-92A3-7A6EA7705518}" presName="sibTrans" presStyleLbl="sibTrans2D1" presStyleIdx="0" presStyleCnt="0"/>
      <dgm:spPr/>
      <dgm:t>
        <a:bodyPr/>
        <a:lstStyle/>
        <a:p>
          <a:endParaRPr lang="en-US"/>
        </a:p>
      </dgm:t>
    </dgm:pt>
    <dgm:pt modelId="{6BC7A968-8D4C-724C-BF7F-DA9D31C4DB08}" type="pres">
      <dgm:prSet presAssocID="{57BDB67D-9C47-9A42-BEA4-6DB1D1620AD7}" presName="compNode" presStyleCnt="0"/>
      <dgm:spPr/>
      <dgm:t>
        <a:bodyPr/>
        <a:lstStyle/>
        <a:p>
          <a:endParaRPr lang="en-US"/>
        </a:p>
      </dgm:t>
    </dgm:pt>
    <dgm:pt modelId="{00983929-C884-0A4E-8F84-59DA1DD19F17}" type="pres">
      <dgm:prSet presAssocID="{57BDB67D-9C47-9A42-BEA4-6DB1D1620AD7}" presName="pictRect" presStyleLbl="nod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t="-2000" b="-2000"/>
          </a:stretch>
        </a:blipFill>
      </dgm:spPr>
      <dgm:t>
        <a:bodyPr/>
        <a:lstStyle/>
        <a:p>
          <a:endParaRPr lang="en-US"/>
        </a:p>
      </dgm:t>
    </dgm:pt>
    <dgm:pt modelId="{1B19AD97-03AC-5942-9B8C-D43E448372D3}" type="pres">
      <dgm:prSet presAssocID="{57BDB67D-9C47-9A42-BEA4-6DB1D1620AD7}" presName="textRect" presStyleLbl="revTx" presStyleIdx="4" presStyleCnt="5">
        <dgm:presLayoutVars>
          <dgm:bulletEnabled val="1"/>
        </dgm:presLayoutVars>
      </dgm:prSet>
      <dgm:spPr/>
      <dgm:t>
        <a:bodyPr/>
        <a:lstStyle/>
        <a:p>
          <a:endParaRPr lang="en-US"/>
        </a:p>
      </dgm:t>
    </dgm:pt>
  </dgm:ptLst>
  <dgm:cxnLst>
    <dgm:cxn modelId="{4CEAC9A2-BD20-8445-B093-AEF6070ECDDE}" type="presOf" srcId="{3782743B-EF69-8142-B34C-245F7CF86429}" destId="{872717A2-E7E0-9D4C-BF2F-3A9787DC30AF}" srcOrd="0" destOrd="0" presId="urn:microsoft.com/office/officeart/2005/8/layout/pList1"/>
    <dgm:cxn modelId="{DA03A4AC-CAB2-B840-8422-344F037ACF3D}" type="presOf" srcId="{C50D242B-763E-F04E-B06D-560768ABE6AF}" destId="{1C717161-9B47-8D45-AADD-E5431660219A}" srcOrd="0" destOrd="0" presId="urn:microsoft.com/office/officeart/2005/8/layout/pList1"/>
    <dgm:cxn modelId="{F2B95782-11F7-AA41-8558-17E79040F58D}" type="presOf" srcId="{57BDB67D-9C47-9A42-BEA4-6DB1D1620AD7}" destId="{1B19AD97-03AC-5942-9B8C-D43E448372D3}" srcOrd="0" destOrd="0" presId="urn:microsoft.com/office/officeart/2005/8/layout/pList1"/>
    <dgm:cxn modelId="{D790E4F7-A698-184C-9575-BB76F44ADD3B}" type="presOf" srcId="{513E9C95-4149-8846-8E54-466041D3F2C6}" destId="{628E5901-3696-0A48-9705-1E321B869C76}" srcOrd="0" destOrd="0" presId="urn:microsoft.com/office/officeart/2005/8/layout/pList1"/>
    <dgm:cxn modelId="{4E673049-89B7-FA42-996A-E337422F30D8}" type="presOf" srcId="{C5C60B4C-6BA5-8D43-8AA1-BBECD76D6453}" destId="{4276DC6B-3A9E-4946-A378-AFF1CBBD8436}" srcOrd="0" destOrd="0" presId="urn:microsoft.com/office/officeart/2005/8/layout/pList1"/>
    <dgm:cxn modelId="{DCD57128-3249-7840-9E75-86CC8D075330}" type="presOf" srcId="{E7F0D24A-8549-0D43-9931-727E7B9F3950}" destId="{66333111-69AC-804F-A9BC-D1CC56B61F71}" srcOrd="0" destOrd="0" presId="urn:microsoft.com/office/officeart/2005/8/layout/pList1"/>
    <dgm:cxn modelId="{6153F4E5-8037-2847-B11F-19DA739EC2D4}" srcId="{E7F0D24A-8549-0D43-9931-727E7B9F3950}" destId="{FF2F074F-1E49-674D-B727-8B5630463FF4}" srcOrd="3" destOrd="0" parTransId="{3ADF7AE3-D10E-D446-B2B0-52103834E860}" sibTransId="{53C9977E-EDE2-114C-92A3-7A6EA7705518}"/>
    <dgm:cxn modelId="{76986D42-DDA9-FC49-8279-3D4CE5B0AB9B}" srcId="{E7F0D24A-8549-0D43-9931-727E7B9F3950}" destId="{C50D242B-763E-F04E-B06D-560768ABE6AF}" srcOrd="0" destOrd="0" parTransId="{04123371-ADA1-B744-98E8-4623BB416C48}" sibTransId="{D704C5AE-E69C-6549-A7C1-4B8A37861EBA}"/>
    <dgm:cxn modelId="{71E0E191-61D2-5C43-BA4C-DAEA654EB884}" type="presOf" srcId="{53C9977E-EDE2-114C-92A3-7A6EA7705518}" destId="{31A74ED0-9AFA-F541-AF2B-0714CE990B41}" srcOrd="0" destOrd="0" presId="urn:microsoft.com/office/officeart/2005/8/layout/pList1"/>
    <dgm:cxn modelId="{AA19B5C3-10CD-C749-A7E0-CC09932D8DFC}" type="presOf" srcId="{FF2F074F-1E49-674D-B727-8B5630463FF4}" destId="{61D1928A-6F42-CA4A-9741-6C8BBBA38E38}" srcOrd="0" destOrd="0" presId="urn:microsoft.com/office/officeart/2005/8/layout/pList1"/>
    <dgm:cxn modelId="{A02149D6-C01D-9D4B-ABAE-1E50496BB42C}" srcId="{E7F0D24A-8549-0D43-9931-727E7B9F3950}" destId="{42014F21-DD09-D049-BDE9-A5489E552D76}" srcOrd="2" destOrd="0" parTransId="{0E3F576D-A9AF-F341-B7BB-16441854373A}" sibTransId="{513E9C95-4149-8846-8E54-466041D3F2C6}"/>
    <dgm:cxn modelId="{06FB6942-AF31-8547-A10F-54A262490A04}" srcId="{E7F0D24A-8549-0D43-9931-727E7B9F3950}" destId="{3782743B-EF69-8142-B34C-245F7CF86429}" srcOrd="1" destOrd="0" parTransId="{3EE91B0A-D73E-8340-A2CC-E8CF21DE3F95}" sibTransId="{C5C60B4C-6BA5-8D43-8AA1-BBECD76D6453}"/>
    <dgm:cxn modelId="{D217AB22-E0FB-8441-BDE2-437ACAE11457}" srcId="{E7F0D24A-8549-0D43-9931-727E7B9F3950}" destId="{57BDB67D-9C47-9A42-BEA4-6DB1D1620AD7}" srcOrd="4" destOrd="0" parTransId="{901B6B0B-EC31-8648-8F16-3539851FC2A3}" sibTransId="{9035365D-1784-C849-9F34-30D0A2CB5531}"/>
    <dgm:cxn modelId="{BD96F313-77A2-E646-8659-057341D521A0}" type="presOf" srcId="{D704C5AE-E69C-6549-A7C1-4B8A37861EBA}" destId="{2BAB8F46-3A1B-7645-8597-8471539EFFA5}" srcOrd="0" destOrd="0" presId="urn:microsoft.com/office/officeart/2005/8/layout/pList1"/>
    <dgm:cxn modelId="{0BE7441E-D524-AC40-80BE-5373FFD4151A}" type="presOf" srcId="{42014F21-DD09-D049-BDE9-A5489E552D76}" destId="{60C1F4AA-8A50-B347-B457-3CFFF435A7A7}" srcOrd="0" destOrd="0" presId="urn:microsoft.com/office/officeart/2005/8/layout/pList1"/>
    <dgm:cxn modelId="{79708FB6-A964-E647-AF8C-BA3A970F71C0}" type="presParOf" srcId="{66333111-69AC-804F-A9BC-D1CC56B61F71}" destId="{8CBFD6A0-AA72-494F-8D0F-95C1289D8E05}" srcOrd="0" destOrd="0" presId="urn:microsoft.com/office/officeart/2005/8/layout/pList1"/>
    <dgm:cxn modelId="{916B7C78-27A0-8749-BE68-466D950E6F52}" type="presParOf" srcId="{8CBFD6A0-AA72-494F-8D0F-95C1289D8E05}" destId="{63DC55E9-F942-1840-8B9D-689A79F2F526}" srcOrd="0" destOrd="0" presId="urn:microsoft.com/office/officeart/2005/8/layout/pList1"/>
    <dgm:cxn modelId="{1F51B648-D07D-FA48-A41E-9FD48923DB6E}" type="presParOf" srcId="{8CBFD6A0-AA72-494F-8D0F-95C1289D8E05}" destId="{1C717161-9B47-8D45-AADD-E5431660219A}" srcOrd="1" destOrd="0" presId="urn:microsoft.com/office/officeart/2005/8/layout/pList1"/>
    <dgm:cxn modelId="{D78B95E9-D82A-BF48-89F9-F644360CBD62}" type="presParOf" srcId="{66333111-69AC-804F-A9BC-D1CC56B61F71}" destId="{2BAB8F46-3A1B-7645-8597-8471539EFFA5}" srcOrd="1" destOrd="0" presId="urn:microsoft.com/office/officeart/2005/8/layout/pList1"/>
    <dgm:cxn modelId="{4AAEB289-CA13-BA41-B099-B07259DD6C85}" type="presParOf" srcId="{66333111-69AC-804F-A9BC-D1CC56B61F71}" destId="{67C878E2-7464-E949-B43D-D3B78B757416}" srcOrd="2" destOrd="0" presId="urn:microsoft.com/office/officeart/2005/8/layout/pList1"/>
    <dgm:cxn modelId="{44217E2E-1C82-A648-B0C6-D5239414AA2C}" type="presParOf" srcId="{67C878E2-7464-E949-B43D-D3B78B757416}" destId="{B5590D0A-13BE-F649-AF86-6E9904548782}" srcOrd="0" destOrd="0" presId="urn:microsoft.com/office/officeart/2005/8/layout/pList1"/>
    <dgm:cxn modelId="{973C58CA-C170-DC4E-95B5-49C261C33DEF}" type="presParOf" srcId="{67C878E2-7464-E949-B43D-D3B78B757416}" destId="{872717A2-E7E0-9D4C-BF2F-3A9787DC30AF}" srcOrd="1" destOrd="0" presId="urn:microsoft.com/office/officeart/2005/8/layout/pList1"/>
    <dgm:cxn modelId="{89390637-04D6-D849-8BDE-5FDC43D4B4A2}" type="presParOf" srcId="{66333111-69AC-804F-A9BC-D1CC56B61F71}" destId="{4276DC6B-3A9E-4946-A378-AFF1CBBD8436}" srcOrd="3" destOrd="0" presId="urn:microsoft.com/office/officeart/2005/8/layout/pList1"/>
    <dgm:cxn modelId="{46FF40CC-A5E1-6149-BE6B-B3F39BDC58B0}" type="presParOf" srcId="{66333111-69AC-804F-A9BC-D1CC56B61F71}" destId="{BC3F3D03-70D1-8B47-8224-2C65ECF9B622}" srcOrd="4" destOrd="0" presId="urn:microsoft.com/office/officeart/2005/8/layout/pList1"/>
    <dgm:cxn modelId="{AB458106-B7A7-D240-AB13-B2D20603ABF8}" type="presParOf" srcId="{BC3F3D03-70D1-8B47-8224-2C65ECF9B622}" destId="{5C6E7487-4CA8-7D49-9774-155623564731}" srcOrd="0" destOrd="0" presId="urn:microsoft.com/office/officeart/2005/8/layout/pList1"/>
    <dgm:cxn modelId="{D28505AB-CF60-EC45-888A-7D1557B1332E}" type="presParOf" srcId="{BC3F3D03-70D1-8B47-8224-2C65ECF9B622}" destId="{60C1F4AA-8A50-B347-B457-3CFFF435A7A7}" srcOrd="1" destOrd="0" presId="urn:microsoft.com/office/officeart/2005/8/layout/pList1"/>
    <dgm:cxn modelId="{C6E7C614-0E31-DD45-BACC-8846B8E1A0F7}" type="presParOf" srcId="{66333111-69AC-804F-A9BC-D1CC56B61F71}" destId="{628E5901-3696-0A48-9705-1E321B869C76}" srcOrd="5" destOrd="0" presId="urn:microsoft.com/office/officeart/2005/8/layout/pList1"/>
    <dgm:cxn modelId="{BE3F2EA5-ACC8-3948-BA4E-879DF3932A29}" type="presParOf" srcId="{66333111-69AC-804F-A9BC-D1CC56B61F71}" destId="{69E9E38B-F6B2-0144-AFDC-EB7143F6189D}" srcOrd="6" destOrd="0" presId="urn:microsoft.com/office/officeart/2005/8/layout/pList1"/>
    <dgm:cxn modelId="{72697DD5-09D2-DA43-A8FB-1BC4E5E8A884}" type="presParOf" srcId="{69E9E38B-F6B2-0144-AFDC-EB7143F6189D}" destId="{CB1577A4-CD16-5341-95F7-A2B908F4D472}" srcOrd="0" destOrd="0" presId="urn:microsoft.com/office/officeart/2005/8/layout/pList1"/>
    <dgm:cxn modelId="{BBB08138-453E-3B45-8B9B-036C9B559017}" type="presParOf" srcId="{69E9E38B-F6B2-0144-AFDC-EB7143F6189D}" destId="{61D1928A-6F42-CA4A-9741-6C8BBBA38E38}" srcOrd="1" destOrd="0" presId="urn:microsoft.com/office/officeart/2005/8/layout/pList1"/>
    <dgm:cxn modelId="{B0F74579-DA10-4247-8CF0-18BFF08BE695}" type="presParOf" srcId="{66333111-69AC-804F-A9BC-D1CC56B61F71}" destId="{31A74ED0-9AFA-F541-AF2B-0714CE990B41}" srcOrd="7" destOrd="0" presId="urn:microsoft.com/office/officeart/2005/8/layout/pList1"/>
    <dgm:cxn modelId="{EC14305A-38D2-7A4C-97F8-E31CB4C02BC1}" type="presParOf" srcId="{66333111-69AC-804F-A9BC-D1CC56B61F71}" destId="{6BC7A968-8D4C-724C-BF7F-DA9D31C4DB08}" srcOrd="8" destOrd="0" presId="urn:microsoft.com/office/officeart/2005/8/layout/pList1"/>
    <dgm:cxn modelId="{6A5BB7D9-38D4-0D48-8F31-49B33956A42A}" type="presParOf" srcId="{6BC7A968-8D4C-724C-BF7F-DA9D31C4DB08}" destId="{00983929-C884-0A4E-8F84-59DA1DD19F17}" srcOrd="0" destOrd="0" presId="urn:microsoft.com/office/officeart/2005/8/layout/pList1"/>
    <dgm:cxn modelId="{15A28A07-B9C1-B441-B3EB-CE1B6A1B18E8}" type="presParOf" srcId="{6BC7A968-8D4C-724C-BF7F-DA9D31C4DB08}" destId="{1B19AD97-03AC-5942-9B8C-D43E448372D3}"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877286-5BED-EE44-8D68-0F31FD0B3A18}" type="doc">
      <dgm:prSet loTypeId="urn:microsoft.com/office/officeart/2005/8/layout/matrix3" loCatId="matrix" qsTypeId="urn:microsoft.com/office/officeart/2005/8/quickstyle/simple4" qsCatId="simple" csTypeId="urn:microsoft.com/office/officeart/2005/8/colors/colorful1" csCatId="colorful" phldr="1"/>
      <dgm:spPr/>
      <dgm:t>
        <a:bodyPr/>
        <a:lstStyle/>
        <a:p>
          <a:endParaRPr lang="en-US"/>
        </a:p>
      </dgm:t>
    </dgm:pt>
    <dgm:pt modelId="{4F8F89FC-1B4B-694F-ADE9-5068291BD5A1}">
      <dgm:prSet phldrT="[Text]"/>
      <dgm:spPr/>
      <dgm:t>
        <a:bodyPr/>
        <a:lstStyle/>
        <a:p>
          <a:r>
            <a:rPr lang="en-US" dirty="0" smtClean="0"/>
            <a:t>Regulation</a:t>
          </a:r>
          <a:endParaRPr lang="en-US" dirty="0"/>
        </a:p>
      </dgm:t>
    </dgm:pt>
    <dgm:pt modelId="{1D3170D1-68FC-C344-87DF-F8E9B41B9127}" type="parTrans" cxnId="{A1FA0458-0FC6-1342-AD5E-CA0B1FA9F79C}">
      <dgm:prSet/>
      <dgm:spPr/>
      <dgm:t>
        <a:bodyPr/>
        <a:lstStyle/>
        <a:p>
          <a:endParaRPr lang="en-US"/>
        </a:p>
      </dgm:t>
    </dgm:pt>
    <dgm:pt modelId="{AD424942-08FB-5849-825D-60206B8D1EB8}" type="sibTrans" cxnId="{A1FA0458-0FC6-1342-AD5E-CA0B1FA9F79C}">
      <dgm:prSet/>
      <dgm:spPr/>
      <dgm:t>
        <a:bodyPr/>
        <a:lstStyle/>
        <a:p>
          <a:endParaRPr lang="en-US"/>
        </a:p>
      </dgm:t>
    </dgm:pt>
    <dgm:pt modelId="{EDBC630D-47D4-3D49-B2F5-53C44E993D91}">
      <dgm:prSet phldrT="[Text]"/>
      <dgm:spPr/>
      <dgm:t>
        <a:bodyPr/>
        <a:lstStyle/>
        <a:p>
          <a:r>
            <a:rPr lang="en-US" dirty="0" smtClean="0"/>
            <a:t>Competition</a:t>
          </a:r>
          <a:endParaRPr lang="en-US" dirty="0"/>
        </a:p>
      </dgm:t>
    </dgm:pt>
    <dgm:pt modelId="{61CBB31C-7F75-0342-852C-BE3539D460D5}" type="parTrans" cxnId="{16FA7608-6A03-6F4C-9FBE-ECEDAF22925E}">
      <dgm:prSet/>
      <dgm:spPr/>
      <dgm:t>
        <a:bodyPr/>
        <a:lstStyle/>
        <a:p>
          <a:endParaRPr lang="en-US"/>
        </a:p>
      </dgm:t>
    </dgm:pt>
    <dgm:pt modelId="{27E07332-2C4C-4B41-B209-DF2497378B48}" type="sibTrans" cxnId="{16FA7608-6A03-6F4C-9FBE-ECEDAF22925E}">
      <dgm:prSet/>
      <dgm:spPr/>
      <dgm:t>
        <a:bodyPr/>
        <a:lstStyle/>
        <a:p>
          <a:endParaRPr lang="en-US"/>
        </a:p>
      </dgm:t>
    </dgm:pt>
    <dgm:pt modelId="{C12993B5-BA03-484C-A963-D0720676D046}">
      <dgm:prSet phldrT="[Text]"/>
      <dgm:spPr/>
      <dgm:t>
        <a:bodyPr/>
        <a:lstStyle/>
        <a:p>
          <a:r>
            <a:rPr lang="en-US" dirty="0" smtClean="0"/>
            <a:t>Finance</a:t>
          </a:r>
          <a:endParaRPr lang="en-US" dirty="0"/>
        </a:p>
      </dgm:t>
    </dgm:pt>
    <dgm:pt modelId="{757B8706-A2CC-F44E-B655-461751A17F75}" type="parTrans" cxnId="{9D5C36F5-041A-0D49-9711-6DBBA0A91FC6}">
      <dgm:prSet/>
      <dgm:spPr/>
      <dgm:t>
        <a:bodyPr/>
        <a:lstStyle/>
        <a:p>
          <a:endParaRPr lang="en-US"/>
        </a:p>
      </dgm:t>
    </dgm:pt>
    <dgm:pt modelId="{8471B33C-8BAE-FE42-9F2A-E43A9F4BD0C9}" type="sibTrans" cxnId="{9D5C36F5-041A-0D49-9711-6DBBA0A91FC6}">
      <dgm:prSet/>
      <dgm:spPr/>
      <dgm:t>
        <a:bodyPr/>
        <a:lstStyle/>
        <a:p>
          <a:endParaRPr lang="en-US"/>
        </a:p>
      </dgm:t>
    </dgm:pt>
    <dgm:pt modelId="{1764B070-5A6D-514E-8E3F-8BDF7291F4D8}">
      <dgm:prSet phldrT="[Text]"/>
      <dgm:spPr/>
      <dgm:t>
        <a:bodyPr/>
        <a:lstStyle/>
        <a:p>
          <a:r>
            <a:rPr lang="en-US" dirty="0" smtClean="0"/>
            <a:t>Size</a:t>
          </a:r>
          <a:r>
            <a:rPr lang="en-US" baseline="0" dirty="0" smtClean="0"/>
            <a:t> of the Market</a:t>
          </a:r>
          <a:endParaRPr lang="en-US" dirty="0"/>
        </a:p>
      </dgm:t>
    </dgm:pt>
    <dgm:pt modelId="{71E55372-EDAD-5244-820F-F74F43A5BDEF}" type="parTrans" cxnId="{A96605F7-5760-C245-BF93-9E6963EB39EE}">
      <dgm:prSet/>
      <dgm:spPr/>
      <dgm:t>
        <a:bodyPr/>
        <a:lstStyle/>
        <a:p>
          <a:endParaRPr lang="en-US"/>
        </a:p>
      </dgm:t>
    </dgm:pt>
    <dgm:pt modelId="{C40E61F0-87E1-A74A-80F9-454F04A00679}" type="sibTrans" cxnId="{A96605F7-5760-C245-BF93-9E6963EB39EE}">
      <dgm:prSet/>
      <dgm:spPr/>
      <dgm:t>
        <a:bodyPr/>
        <a:lstStyle/>
        <a:p>
          <a:endParaRPr lang="en-US"/>
        </a:p>
      </dgm:t>
    </dgm:pt>
    <dgm:pt modelId="{FB1987CA-3746-EF43-BA0D-5D887278C32B}" type="pres">
      <dgm:prSet presAssocID="{09877286-5BED-EE44-8D68-0F31FD0B3A18}" presName="matrix" presStyleCnt="0">
        <dgm:presLayoutVars>
          <dgm:chMax val="1"/>
          <dgm:dir/>
          <dgm:resizeHandles val="exact"/>
        </dgm:presLayoutVars>
      </dgm:prSet>
      <dgm:spPr/>
      <dgm:t>
        <a:bodyPr/>
        <a:lstStyle/>
        <a:p>
          <a:endParaRPr lang="en-US"/>
        </a:p>
      </dgm:t>
    </dgm:pt>
    <dgm:pt modelId="{BD9E5E2C-CF68-914E-9784-EC8F2FA0CB5D}" type="pres">
      <dgm:prSet presAssocID="{09877286-5BED-EE44-8D68-0F31FD0B3A18}" presName="diamond" presStyleLbl="bgShp" presStyleIdx="0" presStyleCnt="1"/>
      <dgm:spPr/>
    </dgm:pt>
    <dgm:pt modelId="{217A2154-D775-3541-96FF-0B6D6B5EDAEA}" type="pres">
      <dgm:prSet presAssocID="{09877286-5BED-EE44-8D68-0F31FD0B3A18}" presName="quad1" presStyleLbl="node1" presStyleIdx="0" presStyleCnt="4">
        <dgm:presLayoutVars>
          <dgm:chMax val="0"/>
          <dgm:chPref val="0"/>
          <dgm:bulletEnabled val="1"/>
        </dgm:presLayoutVars>
      </dgm:prSet>
      <dgm:spPr/>
      <dgm:t>
        <a:bodyPr/>
        <a:lstStyle/>
        <a:p>
          <a:endParaRPr lang="en-US"/>
        </a:p>
      </dgm:t>
    </dgm:pt>
    <dgm:pt modelId="{3C9A6927-0198-464E-8762-F790E6FE974C}" type="pres">
      <dgm:prSet presAssocID="{09877286-5BED-EE44-8D68-0F31FD0B3A18}" presName="quad2" presStyleLbl="node1" presStyleIdx="1" presStyleCnt="4">
        <dgm:presLayoutVars>
          <dgm:chMax val="0"/>
          <dgm:chPref val="0"/>
          <dgm:bulletEnabled val="1"/>
        </dgm:presLayoutVars>
      </dgm:prSet>
      <dgm:spPr/>
      <dgm:t>
        <a:bodyPr/>
        <a:lstStyle/>
        <a:p>
          <a:endParaRPr lang="en-US"/>
        </a:p>
      </dgm:t>
    </dgm:pt>
    <dgm:pt modelId="{2A6687CD-E061-4340-891B-DD3EBC07C92F}" type="pres">
      <dgm:prSet presAssocID="{09877286-5BED-EE44-8D68-0F31FD0B3A18}" presName="quad3" presStyleLbl="node1" presStyleIdx="2" presStyleCnt="4">
        <dgm:presLayoutVars>
          <dgm:chMax val="0"/>
          <dgm:chPref val="0"/>
          <dgm:bulletEnabled val="1"/>
        </dgm:presLayoutVars>
      </dgm:prSet>
      <dgm:spPr/>
      <dgm:t>
        <a:bodyPr/>
        <a:lstStyle/>
        <a:p>
          <a:endParaRPr lang="en-US"/>
        </a:p>
      </dgm:t>
    </dgm:pt>
    <dgm:pt modelId="{EC503001-4211-2C48-9968-8AA4EA09B2DB}" type="pres">
      <dgm:prSet presAssocID="{09877286-5BED-EE44-8D68-0F31FD0B3A18}" presName="quad4" presStyleLbl="node1" presStyleIdx="3" presStyleCnt="4">
        <dgm:presLayoutVars>
          <dgm:chMax val="0"/>
          <dgm:chPref val="0"/>
          <dgm:bulletEnabled val="1"/>
        </dgm:presLayoutVars>
      </dgm:prSet>
      <dgm:spPr/>
      <dgm:t>
        <a:bodyPr/>
        <a:lstStyle/>
        <a:p>
          <a:endParaRPr lang="en-US"/>
        </a:p>
      </dgm:t>
    </dgm:pt>
  </dgm:ptLst>
  <dgm:cxnLst>
    <dgm:cxn modelId="{746C4121-62C8-814E-80AB-D36B323782D2}" type="presOf" srcId="{EDBC630D-47D4-3D49-B2F5-53C44E993D91}" destId="{3C9A6927-0198-464E-8762-F790E6FE974C}" srcOrd="0" destOrd="0" presId="urn:microsoft.com/office/officeart/2005/8/layout/matrix3"/>
    <dgm:cxn modelId="{A96605F7-5760-C245-BF93-9E6963EB39EE}" srcId="{09877286-5BED-EE44-8D68-0F31FD0B3A18}" destId="{1764B070-5A6D-514E-8E3F-8BDF7291F4D8}" srcOrd="3" destOrd="0" parTransId="{71E55372-EDAD-5244-820F-F74F43A5BDEF}" sibTransId="{C40E61F0-87E1-A74A-80F9-454F04A00679}"/>
    <dgm:cxn modelId="{499FF388-30E1-6745-A287-4975D55EFB7F}" type="presOf" srcId="{1764B070-5A6D-514E-8E3F-8BDF7291F4D8}" destId="{EC503001-4211-2C48-9968-8AA4EA09B2DB}" srcOrd="0" destOrd="0" presId="urn:microsoft.com/office/officeart/2005/8/layout/matrix3"/>
    <dgm:cxn modelId="{F93B8743-4F76-3741-81F0-9F7D6033ED46}" type="presOf" srcId="{4F8F89FC-1B4B-694F-ADE9-5068291BD5A1}" destId="{217A2154-D775-3541-96FF-0B6D6B5EDAEA}" srcOrd="0" destOrd="0" presId="urn:microsoft.com/office/officeart/2005/8/layout/matrix3"/>
    <dgm:cxn modelId="{16FA7608-6A03-6F4C-9FBE-ECEDAF22925E}" srcId="{09877286-5BED-EE44-8D68-0F31FD0B3A18}" destId="{EDBC630D-47D4-3D49-B2F5-53C44E993D91}" srcOrd="1" destOrd="0" parTransId="{61CBB31C-7F75-0342-852C-BE3539D460D5}" sibTransId="{27E07332-2C4C-4B41-B209-DF2497378B48}"/>
    <dgm:cxn modelId="{9D5C36F5-041A-0D49-9711-6DBBA0A91FC6}" srcId="{09877286-5BED-EE44-8D68-0F31FD0B3A18}" destId="{C12993B5-BA03-484C-A963-D0720676D046}" srcOrd="2" destOrd="0" parTransId="{757B8706-A2CC-F44E-B655-461751A17F75}" sibTransId="{8471B33C-8BAE-FE42-9F2A-E43A9F4BD0C9}"/>
    <dgm:cxn modelId="{0A4969CD-5C16-7347-9AE7-FB92C2B23FB9}" type="presOf" srcId="{C12993B5-BA03-484C-A963-D0720676D046}" destId="{2A6687CD-E061-4340-891B-DD3EBC07C92F}" srcOrd="0" destOrd="0" presId="urn:microsoft.com/office/officeart/2005/8/layout/matrix3"/>
    <dgm:cxn modelId="{A1FA0458-0FC6-1342-AD5E-CA0B1FA9F79C}" srcId="{09877286-5BED-EE44-8D68-0F31FD0B3A18}" destId="{4F8F89FC-1B4B-694F-ADE9-5068291BD5A1}" srcOrd="0" destOrd="0" parTransId="{1D3170D1-68FC-C344-87DF-F8E9B41B9127}" sibTransId="{AD424942-08FB-5849-825D-60206B8D1EB8}"/>
    <dgm:cxn modelId="{665BCAAC-296F-6845-8DED-BFB0322C57FB}" type="presOf" srcId="{09877286-5BED-EE44-8D68-0F31FD0B3A18}" destId="{FB1987CA-3746-EF43-BA0D-5D887278C32B}" srcOrd="0" destOrd="0" presId="urn:microsoft.com/office/officeart/2005/8/layout/matrix3"/>
    <dgm:cxn modelId="{E1E4EA1E-B020-1D41-A512-6997A122FC8A}" type="presParOf" srcId="{FB1987CA-3746-EF43-BA0D-5D887278C32B}" destId="{BD9E5E2C-CF68-914E-9784-EC8F2FA0CB5D}" srcOrd="0" destOrd="0" presId="urn:microsoft.com/office/officeart/2005/8/layout/matrix3"/>
    <dgm:cxn modelId="{E0BCB5FA-D735-F349-A062-68124184A08D}" type="presParOf" srcId="{FB1987CA-3746-EF43-BA0D-5D887278C32B}" destId="{217A2154-D775-3541-96FF-0B6D6B5EDAEA}" srcOrd="1" destOrd="0" presId="urn:microsoft.com/office/officeart/2005/8/layout/matrix3"/>
    <dgm:cxn modelId="{6AE3EBE2-0080-0344-9214-E65017C50D57}" type="presParOf" srcId="{FB1987CA-3746-EF43-BA0D-5D887278C32B}" destId="{3C9A6927-0198-464E-8762-F790E6FE974C}" srcOrd="2" destOrd="0" presId="urn:microsoft.com/office/officeart/2005/8/layout/matrix3"/>
    <dgm:cxn modelId="{E63A12CC-BDEA-554B-A8B1-E7545F9272E4}" type="presParOf" srcId="{FB1987CA-3746-EF43-BA0D-5D887278C32B}" destId="{2A6687CD-E061-4340-891B-DD3EBC07C92F}" srcOrd="3" destOrd="0" presId="urn:microsoft.com/office/officeart/2005/8/layout/matrix3"/>
    <dgm:cxn modelId="{C1C8F69C-3753-3446-A0F9-CAF290D74386}" type="presParOf" srcId="{FB1987CA-3746-EF43-BA0D-5D887278C32B}" destId="{EC503001-4211-2C48-9968-8AA4EA09B2D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DE893-2F82-D242-B872-808938D0774C}">
      <dsp:nvSpPr>
        <dsp:cNvPr id="0" name=""/>
        <dsp:cNvSpPr/>
      </dsp:nvSpPr>
      <dsp:spPr>
        <a:xfrm>
          <a:off x="420139" y="2612"/>
          <a:ext cx="2527656" cy="1741555"/>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5000" b="-25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18EDEDC-182A-5B4B-B4CA-3EAC8D95DBF7}">
      <dsp:nvSpPr>
        <dsp:cNvPr id="0" name=""/>
        <dsp:cNvSpPr/>
      </dsp:nvSpPr>
      <dsp:spPr>
        <a:xfrm>
          <a:off x="420139" y="1744167"/>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Economies of Scale (Lower Long Run Unit Costs)</a:t>
          </a:r>
          <a:endParaRPr lang="en-US" sz="2000" kern="1200" dirty="0"/>
        </a:p>
      </dsp:txBody>
      <dsp:txXfrm>
        <a:off x="420139" y="1744167"/>
        <a:ext cx="2527656" cy="937760"/>
      </dsp:txXfrm>
    </dsp:sp>
    <dsp:sp modelId="{920EC215-E431-6C43-AE7B-A271FEAF5A2A}">
      <dsp:nvSpPr>
        <dsp:cNvPr id="0" name=""/>
        <dsp:cNvSpPr/>
      </dsp:nvSpPr>
      <dsp:spPr>
        <a:xfrm>
          <a:off x="3200667" y="2612"/>
          <a:ext cx="2527656" cy="1741555"/>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111432E-0C07-8A46-9921-2F5565B62131}">
      <dsp:nvSpPr>
        <dsp:cNvPr id="0" name=""/>
        <dsp:cNvSpPr/>
      </dsp:nvSpPr>
      <dsp:spPr>
        <a:xfrm>
          <a:off x="3200667" y="1744167"/>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Build and Sustain Your Market Power</a:t>
          </a:r>
          <a:endParaRPr lang="en-US" sz="2000" kern="1200" dirty="0"/>
        </a:p>
      </dsp:txBody>
      <dsp:txXfrm>
        <a:off x="3200667" y="1744167"/>
        <a:ext cx="2527656" cy="937760"/>
      </dsp:txXfrm>
    </dsp:sp>
    <dsp:sp modelId="{3736EA46-01BC-C44D-8AA0-CDB52C87D8D2}">
      <dsp:nvSpPr>
        <dsp:cNvPr id="0" name=""/>
        <dsp:cNvSpPr/>
      </dsp:nvSpPr>
      <dsp:spPr>
        <a:xfrm>
          <a:off x="5981196" y="2612"/>
          <a:ext cx="2527656" cy="1741555"/>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25FF26B-10DF-7F4C-8EBC-DF8ACD075EEA}">
      <dsp:nvSpPr>
        <dsp:cNvPr id="0" name=""/>
        <dsp:cNvSpPr/>
      </dsp:nvSpPr>
      <dsp:spPr>
        <a:xfrm>
          <a:off x="5981196" y="1744167"/>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Improve Shareholder Returns from higher Operating Profits</a:t>
          </a:r>
          <a:endParaRPr lang="en-US" sz="2000" kern="1200" dirty="0"/>
        </a:p>
      </dsp:txBody>
      <dsp:txXfrm>
        <a:off x="5981196" y="1744167"/>
        <a:ext cx="2527656" cy="937760"/>
      </dsp:txXfrm>
    </dsp:sp>
    <dsp:sp modelId="{8F397AC6-DE17-064C-A975-58434B83999D}">
      <dsp:nvSpPr>
        <dsp:cNvPr id="0" name=""/>
        <dsp:cNvSpPr/>
      </dsp:nvSpPr>
      <dsp:spPr>
        <a:xfrm>
          <a:off x="420139" y="2934693"/>
          <a:ext cx="2527656" cy="1741555"/>
        </a:xfrm>
        <a:prstGeom prst="round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C7234AE-3456-2748-884D-8B6D31A40A74}">
      <dsp:nvSpPr>
        <dsp:cNvPr id="0" name=""/>
        <dsp:cNvSpPr/>
      </dsp:nvSpPr>
      <dsp:spPr>
        <a:xfrm>
          <a:off x="420139" y="4676249"/>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Reduce the Risk of a Hostile Takeover</a:t>
          </a:r>
          <a:endParaRPr lang="en-US" sz="2000" kern="1200" dirty="0"/>
        </a:p>
      </dsp:txBody>
      <dsp:txXfrm>
        <a:off x="420139" y="4676249"/>
        <a:ext cx="2527656" cy="937760"/>
      </dsp:txXfrm>
    </dsp:sp>
    <dsp:sp modelId="{EAA202F6-7DBB-4A4D-B44B-7C58B82E230A}">
      <dsp:nvSpPr>
        <dsp:cNvPr id="0" name=""/>
        <dsp:cNvSpPr/>
      </dsp:nvSpPr>
      <dsp:spPr>
        <a:xfrm>
          <a:off x="3200667" y="2660468"/>
          <a:ext cx="2527656" cy="1741555"/>
        </a:xfrm>
        <a:prstGeom prst="round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6D90EA3-36CD-6F45-834F-EDD43018738D}">
      <dsp:nvSpPr>
        <dsp:cNvPr id="0" name=""/>
        <dsp:cNvSpPr/>
      </dsp:nvSpPr>
      <dsp:spPr>
        <a:xfrm>
          <a:off x="3200667" y="4360627"/>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Pursuit of Managerial Objectives</a:t>
          </a:r>
          <a:endParaRPr lang="en-US" sz="2000" kern="1200" dirty="0"/>
        </a:p>
      </dsp:txBody>
      <dsp:txXfrm>
        <a:off x="3200667" y="4360627"/>
        <a:ext cx="2527656" cy="937760"/>
      </dsp:txXfrm>
    </dsp:sp>
    <dsp:sp modelId="{DE1EBC7F-B20C-124D-87CC-BB7B4EC287A3}">
      <dsp:nvSpPr>
        <dsp:cNvPr id="0" name=""/>
        <dsp:cNvSpPr/>
      </dsp:nvSpPr>
      <dsp:spPr>
        <a:xfrm>
          <a:off x="5981196" y="2934693"/>
          <a:ext cx="2527656" cy="1741555"/>
        </a:xfrm>
        <a:prstGeom prst="roundRect">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F988F5A-0A0F-F649-9FC7-DFE0E8FDB9E6}">
      <dsp:nvSpPr>
        <dsp:cNvPr id="0" name=""/>
        <dsp:cNvSpPr/>
      </dsp:nvSpPr>
      <dsp:spPr>
        <a:xfrm>
          <a:off x="5981196" y="4676249"/>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Synergy Effects – i.e. from having Bigger Sales Platforms</a:t>
          </a:r>
          <a:endParaRPr lang="en-US" sz="2000" kern="1200" dirty="0"/>
        </a:p>
      </dsp:txBody>
      <dsp:txXfrm>
        <a:off x="5981196" y="4676249"/>
        <a:ext cx="2527656" cy="9377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E78A7-952F-44AF-9891-376735899E7B}">
      <dsp:nvSpPr>
        <dsp:cNvPr id="0" name=""/>
        <dsp:cNvSpPr/>
      </dsp:nvSpPr>
      <dsp:spPr>
        <a:xfrm>
          <a:off x="0" y="607812"/>
          <a:ext cx="8640960" cy="1776600"/>
        </a:xfrm>
        <a:prstGeom prst="rect">
          <a:avLst/>
        </a:prstGeom>
        <a:solidFill>
          <a:schemeClr val="accent2">
            <a:alpha val="90000"/>
            <a:tint val="4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70635" tIns="499872" rIns="670635" bIns="170688" numCol="1" spcCol="1270" anchor="t" anchorCtr="0">
          <a:noAutofit/>
        </a:bodyPr>
        <a:lstStyle/>
        <a:p>
          <a:pPr marL="228600" lvl="1" indent="-228600" algn="l" defTabSz="1066800">
            <a:lnSpc>
              <a:spcPct val="90000"/>
            </a:lnSpc>
            <a:spcBef>
              <a:spcPct val="0"/>
            </a:spcBef>
            <a:spcAft>
              <a:spcPct val="15000"/>
            </a:spcAft>
            <a:buChar char="••"/>
          </a:pPr>
          <a:r>
            <a:rPr lang="en-GB" sz="2400" b="0" kern="1200" dirty="0" smtClean="0"/>
            <a:t>Director rewards may be linked to growth</a:t>
          </a:r>
          <a:endParaRPr lang="en-GB" sz="2400" b="0" kern="1200" dirty="0"/>
        </a:p>
        <a:p>
          <a:pPr marL="228600" lvl="1" indent="-228600" algn="l" defTabSz="1066800">
            <a:lnSpc>
              <a:spcPct val="90000"/>
            </a:lnSpc>
            <a:spcBef>
              <a:spcPct val="0"/>
            </a:spcBef>
            <a:spcAft>
              <a:spcPct val="15000"/>
            </a:spcAft>
            <a:buChar char="••"/>
          </a:pPr>
          <a:r>
            <a:rPr lang="en-GB" sz="2400" b="0" kern="1200" dirty="0" smtClean="0"/>
            <a:t>Big takeovers attract media – boosts ego / reputation?</a:t>
          </a:r>
          <a:endParaRPr lang="en-GB" sz="2400" b="0" kern="1200" dirty="0"/>
        </a:p>
        <a:p>
          <a:pPr marL="228600" lvl="1" indent="-228600" algn="l" defTabSz="1066800">
            <a:lnSpc>
              <a:spcPct val="90000"/>
            </a:lnSpc>
            <a:spcBef>
              <a:spcPct val="0"/>
            </a:spcBef>
            <a:spcAft>
              <a:spcPct val="15000"/>
            </a:spcAft>
            <a:buChar char="••"/>
          </a:pPr>
          <a:r>
            <a:rPr lang="en-GB" sz="2400" b="0" kern="1200" dirty="0" smtClean="0"/>
            <a:t>Takeovers as “vanity projects” for senior executives</a:t>
          </a:r>
          <a:endParaRPr lang="en-GB" sz="2400" b="0" kern="1200" dirty="0"/>
        </a:p>
      </dsp:txBody>
      <dsp:txXfrm>
        <a:off x="0" y="607812"/>
        <a:ext cx="8640960" cy="1776600"/>
      </dsp:txXfrm>
    </dsp:sp>
    <dsp:sp modelId="{036DB42D-CBCD-43C7-BA59-93343CAEA751}">
      <dsp:nvSpPr>
        <dsp:cNvPr id="0" name=""/>
        <dsp:cNvSpPr/>
      </dsp:nvSpPr>
      <dsp:spPr>
        <a:xfrm>
          <a:off x="432048" y="253572"/>
          <a:ext cx="6798525" cy="708480"/>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25" tIns="0" rIns="228625" bIns="0" numCol="1" spcCol="1270" anchor="ctr" anchorCtr="0">
          <a:noAutofit/>
        </a:bodyPr>
        <a:lstStyle/>
        <a:p>
          <a:pPr lvl="0" algn="l" defTabSz="1155700">
            <a:lnSpc>
              <a:spcPct val="90000"/>
            </a:lnSpc>
            <a:spcBef>
              <a:spcPct val="0"/>
            </a:spcBef>
            <a:spcAft>
              <a:spcPct val="35000"/>
            </a:spcAft>
          </a:pPr>
          <a:r>
            <a:rPr lang="en-GB" sz="2600" b="0" kern="1200" dirty="0" smtClean="0">
              <a:effectLst>
                <a:outerShdw blurRad="38100" dist="38100" dir="2700000" algn="tl">
                  <a:srgbClr val="000000">
                    <a:alpha val="43137"/>
                  </a:srgbClr>
                </a:outerShdw>
              </a:effectLst>
            </a:rPr>
            <a:t>Personal ambition &amp; financial reward</a:t>
          </a:r>
          <a:endParaRPr lang="en-GB" sz="2600" b="0" kern="1200" dirty="0">
            <a:effectLst>
              <a:outerShdw blurRad="38100" dist="38100" dir="2700000" algn="tl">
                <a:srgbClr val="000000">
                  <a:alpha val="43137"/>
                </a:srgbClr>
              </a:outerShdw>
            </a:effectLst>
          </a:endParaRPr>
        </a:p>
      </dsp:txBody>
      <dsp:txXfrm>
        <a:off x="466633" y="288157"/>
        <a:ext cx="6729355" cy="639310"/>
      </dsp:txXfrm>
    </dsp:sp>
    <dsp:sp modelId="{7F91EF91-F789-4614-BAA0-6A3200D20D1E}">
      <dsp:nvSpPr>
        <dsp:cNvPr id="0" name=""/>
        <dsp:cNvSpPr/>
      </dsp:nvSpPr>
      <dsp:spPr>
        <a:xfrm>
          <a:off x="0" y="2868252"/>
          <a:ext cx="8640960" cy="2494800"/>
        </a:xfrm>
        <a:prstGeom prst="rect">
          <a:avLst/>
        </a:prstGeom>
        <a:solidFill>
          <a:schemeClr val="accent2">
            <a:alpha val="90000"/>
            <a:tint val="4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70635" tIns="499872" rIns="670635" bIns="170688" numCol="1" spcCol="1270" anchor="t" anchorCtr="0">
          <a:noAutofit/>
        </a:bodyPr>
        <a:lstStyle/>
        <a:p>
          <a:pPr marL="228600" lvl="1" indent="-228600" algn="l" defTabSz="1066800">
            <a:lnSpc>
              <a:spcPct val="90000"/>
            </a:lnSpc>
            <a:spcBef>
              <a:spcPct val="0"/>
            </a:spcBef>
            <a:spcAft>
              <a:spcPct val="15000"/>
            </a:spcAft>
            <a:buChar char="••"/>
          </a:pPr>
          <a:r>
            <a:rPr lang="en-GB" sz="2400" b="0" kern="1200" dirty="0" smtClean="0"/>
            <a:t>Pressure to do takeovers (if competitors are too)</a:t>
          </a:r>
          <a:endParaRPr lang="en-GB" sz="2400" b="0" kern="1200" dirty="0"/>
        </a:p>
        <a:p>
          <a:pPr marL="228600" lvl="1" indent="-228600" algn="l" defTabSz="1066800">
            <a:lnSpc>
              <a:spcPct val="90000"/>
            </a:lnSpc>
            <a:spcBef>
              <a:spcPct val="0"/>
            </a:spcBef>
            <a:spcAft>
              <a:spcPct val="15000"/>
            </a:spcAft>
            <a:buChar char="••"/>
          </a:pPr>
          <a:r>
            <a:rPr lang="en-GB" sz="2400" b="0" kern="1200" dirty="0" smtClean="0"/>
            <a:t>Concern that firm may be being left behind</a:t>
          </a:r>
          <a:endParaRPr lang="en-GB" sz="2400" b="0" kern="1200" dirty="0"/>
        </a:p>
        <a:p>
          <a:pPr marL="228600" lvl="1" indent="-228600" algn="l" defTabSz="1066800">
            <a:lnSpc>
              <a:spcPct val="90000"/>
            </a:lnSpc>
            <a:spcBef>
              <a:spcPct val="0"/>
            </a:spcBef>
            <a:spcAft>
              <a:spcPct val="15000"/>
            </a:spcAft>
            <a:buChar char="••"/>
          </a:pPr>
          <a:r>
            <a:rPr lang="en-GB" sz="2400" b="0" kern="1200" dirty="0" smtClean="0"/>
            <a:t>Over-confidence of senior management (hubris)</a:t>
          </a:r>
          <a:endParaRPr lang="en-GB" sz="2400" b="0" kern="1200" dirty="0"/>
        </a:p>
        <a:p>
          <a:pPr marL="228600" lvl="1" indent="-228600" algn="l" defTabSz="1066800">
            <a:lnSpc>
              <a:spcPct val="90000"/>
            </a:lnSpc>
            <a:spcBef>
              <a:spcPct val="0"/>
            </a:spcBef>
            <a:spcAft>
              <a:spcPct val="15000"/>
            </a:spcAft>
            <a:buChar char="••"/>
          </a:pPr>
          <a:r>
            <a:rPr lang="en-GB" sz="2400" b="0" kern="1200" dirty="0" smtClean="0"/>
            <a:t>Pressure from advisers &amp; the media (e.g. investment bankers who stand to make millions from deals)</a:t>
          </a:r>
          <a:endParaRPr lang="en-GB" sz="2400" b="0" kern="1200" dirty="0"/>
        </a:p>
      </dsp:txBody>
      <dsp:txXfrm>
        <a:off x="0" y="2868252"/>
        <a:ext cx="8640960" cy="2494800"/>
      </dsp:txXfrm>
    </dsp:sp>
    <dsp:sp modelId="{D41CCE58-C47B-4EBB-8D8F-EB3212451EBA}">
      <dsp:nvSpPr>
        <dsp:cNvPr id="0" name=""/>
        <dsp:cNvSpPr/>
      </dsp:nvSpPr>
      <dsp:spPr>
        <a:xfrm>
          <a:off x="432048" y="2514012"/>
          <a:ext cx="6798525" cy="708480"/>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25" tIns="0" rIns="228625" bIns="0" numCol="1" spcCol="1270" anchor="ctr" anchorCtr="0">
          <a:noAutofit/>
        </a:bodyPr>
        <a:lstStyle/>
        <a:p>
          <a:pPr lvl="0" algn="l" defTabSz="1155700">
            <a:lnSpc>
              <a:spcPct val="90000"/>
            </a:lnSpc>
            <a:spcBef>
              <a:spcPct val="0"/>
            </a:spcBef>
            <a:spcAft>
              <a:spcPct val="35000"/>
            </a:spcAft>
          </a:pPr>
          <a:r>
            <a:rPr lang="en-GB" sz="2600" b="0" kern="1200" dirty="0" smtClean="0">
              <a:effectLst>
                <a:outerShdw blurRad="38100" dist="38100" dir="2700000" algn="tl">
                  <a:srgbClr val="000000">
                    <a:alpha val="43137"/>
                  </a:srgbClr>
                </a:outerShdw>
              </a:effectLst>
            </a:rPr>
            <a:t>Bandwagon effect / peer pressure</a:t>
          </a:r>
          <a:endParaRPr lang="en-GB" sz="2600" b="0" kern="1200" dirty="0">
            <a:effectLst>
              <a:outerShdw blurRad="38100" dist="38100" dir="2700000" algn="tl">
                <a:srgbClr val="000000">
                  <a:alpha val="43137"/>
                </a:srgbClr>
              </a:outerShdw>
            </a:effectLst>
          </a:endParaRPr>
        </a:p>
      </dsp:txBody>
      <dsp:txXfrm>
        <a:off x="466633" y="2548597"/>
        <a:ext cx="6729355" cy="639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2E9E8-D969-2645-BB3E-A1E332A279B9}">
      <dsp:nvSpPr>
        <dsp:cNvPr id="0" name=""/>
        <dsp:cNvSpPr/>
      </dsp:nvSpPr>
      <dsp:spPr>
        <a:xfrm>
          <a:off x="4219" y="520482"/>
          <a:ext cx="0" cy="4661561"/>
        </a:xfrm>
        <a:prstGeom prst="line">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4246F22B-3CFD-3D49-924C-929FB130CD2E}">
      <dsp:nvSpPr>
        <dsp:cNvPr id="0" name=""/>
        <dsp:cNvSpPr/>
      </dsp:nvSpPr>
      <dsp:spPr>
        <a:xfrm>
          <a:off x="133707" y="675868"/>
          <a:ext cx="2451722" cy="209770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8000" b="-8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9FD9F46-B613-9E44-A465-C5D2AE79C1B9}">
      <dsp:nvSpPr>
        <dsp:cNvPr id="0" name=""/>
        <dsp:cNvSpPr/>
      </dsp:nvSpPr>
      <dsp:spPr>
        <a:xfrm>
          <a:off x="133707" y="2773570"/>
          <a:ext cx="2451722" cy="2408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ctr" defTabSz="800100">
            <a:lnSpc>
              <a:spcPct val="90000"/>
            </a:lnSpc>
            <a:spcBef>
              <a:spcPct val="0"/>
            </a:spcBef>
            <a:spcAft>
              <a:spcPct val="35000"/>
            </a:spcAft>
          </a:pPr>
          <a:r>
            <a:rPr lang="en-US" sz="1800" kern="1200" dirty="0" smtClean="0"/>
            <a:t>Under Armour generates turnover of around $2bn per year and is consistently growing at over 20% per year. It is doing this by expanding the product range, extending into retail operations and pushing into emerging markets</a:t>
          </a:r>
          <a:endParaRPr lang="en-US" sz="1800" kern="1200" dirty="0"/>
        </a:p>
      </dsp:txBody>
      <dsp:txXfrm>
        <a:off x="133707" y="2773570"/>
        <a:ext cx="2451722" cy="2408473"/>
      </dsp:txXfrm>
    </dsp:sp>
    <dsp:sp modelId="{D4580274-692A-0449-9BA4-B1C36038D12A}">
      <dsp:nvSpPr>
        <dsp:cNvPr id="0" name=""/>
        <dsp:cNvSpPr/>
      </dsp:nvSpPr>
      <dsp:spPr>
        <a:xfrm>
          <a:off x="4219" y="2531"/>
          <a:ext cx="2589756" cy="517951"/>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r>
            <a:rPr lang="en-US" sz="1800" kern="1200" dirty="0" smtClean="0"/>
            <a:t>Under Armour</a:t>
          </a:r>
          <a:endParaRPr lang="en-US" sz="1800" kern="1200" dirty="0"/>
        </a:p>
      </dsp:txBody>
      <dsp:txXfrm>
        <a:off x="4219" y="2531"/>
        <a:ext cx="2589756" cy="517951"/>
      </dsp:txXfrm>
    </dsp:sp>
    <dsp:sp modelId="{CE5A0302-D8C5-FC4D-A984-8DA69EC936E4}">
      <dsp:nvSpPr>
        <dsp:cNvPr id="0" name=""/>
        <dsp:cNvSpPr/>
      </dsp:nvSpPr>
      <dsp:spPr>
        <a:xfrm>
          <a:off x="3025601" y="520482"/>
          <a:ext cx="0" cy="4661561"/>
        </a:xfrm>
        <a:prstGeom prst="line">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049A703-8FB7-5A4D-95CD-574042C4930B}">
      <dsp:nvSpPr>
        <dsp:cNvPr id="0" name=""/>
        <dsp:cNvSpPr/>
      </dsp:nvSpPr>
      <dsp:spPr>
        <a:xfrm>
          <a:off x="3155089" y="675868"/>
          <a:ext cx="2451722" cy="209770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7000" r="-7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EECF941-CE99-1B40-ACCE-A6EDF73AB9BB}">
      <dsp:nvSpPr>
        <dsp:cNvPr id="0" name=""/>
        <dsp:cNvSpPr/>
      </dsp:nvSpPr>
      <dsp:spPr>
        <a:xfrm>
          <a:off x="3155089" y="2773570"/>
          <a:ext cx="2451722" cy="2408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ctr" defTabSz="800100">
            <a:lnSpc>
              <a:spcPct val="90000"/>
            </a:lnSpc>
            <a:spcBef>
              <a:spcPct val="0"/>
            </a:spcBef>
            <a:spcAft>
              <a:spcPct val="35000"/>
            </a:spcAft>
          </a:pPr>
          <a:r>
            <a:rPr lang="en-US" sz="1800" kern="1200" dirty="0" smtClean="0"/>
            <a:t>Whitbread owns Costa Coffee and Premier Inn - two brands that have performed exceptionally well despite the economic downturn. The company is Britain’s biggest coffee shop chain.</a:t>
          </a:r>
          <a:endParaRPr lang="en-US" sz="1800" kern="1200" dirty="0"/>
        </a:p>
      </dsp:txBody>
      <dsp:txXfrm>
        <a:off x="3155089" y="2773570"/>
        <a:ext cx="2451722" cy="2408473"/>
      </dsp:txXfrm>
    </dsp:sp>
    <dsp:sp modelId="{B2117B7B-5A7D-754A-A4E5-7BD2E556330D}">
      <dsp:nvSpPr>
        <dsp:cNvPr id="0" name=""/>
        <dsp:cNvSpPr/>
      </dsp:nvSpPr>
      <dsp:spPr>
        <a:xfrm>
          <a:off x="3025601" y="2531"/>
          <a:ext cx="2589756" cy="517951"/>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r>
            <a:rPr lang="en-US" sz="1800" kern="1200" dirty="0" smtClean="0"/>
            <a:t>Whitbread</a:t>
          </a:r>
          <a:endParaRPr lang="en-US" sz="1800" kern="1200" dirty="0"/>
        </a:p>
      </dsp:txBody>
      <dsp:txXfrm>
        <a:off x="3025601" y="2531"/>
        <a:ext cx="2589756" cy="517951"/>
      </dsp:txXfrm>
    </dsp:sp>
    <dsp:sp modelId="{77570BB6-2F04-C842-AC4E-CF2E633C99E2}">
      <dsp:nvSpPr>
        <dsp:cNvPr id="0" name=""/>
        <dsp:cNvSpPr/>
      </dsp:nvSpPr>
      <dsp:spPr>
        <a:xfrm>
          <a:off x="6046984" y="520482"/>
          <a:ext cx="0" cy="4661561"/>
        </a:xfrm>
        <a:prstGeom prst="line">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4608532-F43E-924C-9B76-4A87B04C0456}">
      <dsp:nvSpPr>
        <dsp:cNvPr id="0" name=""/>
        <dsp:cNvSpPr/>
      </dsp:nvSpPr>
      <dsp:spPr>
        <a:xfrm>
          <a:off x="6176472" y="675868"/>
          <a:ext cx="2451722" cy="2097702"/>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8000" b="-8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33E0106-82A6-DA43-8C02-D55F6AA0B6AC}">
      <dsp:nvSpPr>
        <dsp:cNvPr id="0" name=""/>
        <dsp:cNvSpPr/>
      </dsp:nvSpPr>
      <dsp:spPr>
        <a:xfrm>
          <a:off x="6176472" y="2773570"/>
          <a:ext cx="2451722" cy="2408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ctr" defTabSz="800100">
            <a:lnSpc>
              <a:spcPct val="90000"/>
            </a:lnSpc>
            <a:spcBef>
              <a:spcPct val="0"/>
            </a:spcBef>
            <a:spcAft>
              <a:spcPct val="35000"/>
            </a:spcAft>
          </a:pPr>
          <a:r>
            <a:rPr lang="en-US" sz="1800" kern="1200" dirty="0" smtClean="0"/>
            <a:t>The Lego business has never made an acquisition. It focuses on using new product development and innovation as the driver of revenues and profits. Since 2007, Lego has tripled its revenues globally</a:t>
          </a:r>
          <a:endParaRPr lang="en-US" sz="1800" kern="1200" dirty="0"/>
        </a:p>
      </dsp:txBody>
      <dsp:txXfrm>
        <a:off x="6176472" y="2773570"/>
        <a:ext cx="2451722" cy="2408473"/>
      </dsp:txXfrm>
    </dsp:sp>
    <dsp:sp modelId="{55F95559-35F4-A740-88E5-E976D9DA0EA0}">
      <dsp:nvSpPr>
        <dsp:cNvPr id="0" name=""/>
        <dsp:cNvSpPr/>
      </dsp:nvSpPr>
      <dsp:spPr>
        <a:xfrm>
          <a:off x="6046984" y="2531"/>
          <a:ext cx="2589756" cy="517951"/>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r>
            <a:rPr lang="en-US" sz="1800" kern="1200" dirty="0" smtClean="0"/>
            <a:t>Lego</a:t>
          </a:r>
          <a:endParaRPr lang="en-US" sz="1800" kern="1200" dirty="0"/>
        </a:p>
      </dsp:txBody>
      <dsp:txXfrm>
        <a:off x="6046984" y="2531"/>
        <a:ext cx="2589756" cy="5179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C55E9-F942-1840-8B9D-689A79F2F526}">
      <dsp:nvSpPr>
        <dsp:cNvPr id="0" name=""/>
        <dsp:cNvSpPr/>
      </dsp:nvSpPr>
      <dsp:spPr>
        <a:xfrm>
          <a:off x="224388" y="2726"/>
          <a:ext cx="2559990" cy="1763833"/>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C717161-9B47-8D45-AADD-E5431660219A}">
      <dsp:nvSpPr>
        <dsp:cNvPr id="0" name=""/>
        <dsp:cNvSpPr/>
      </dsp:nvSpPr>
      <dsp:spPr>
        <a:xfrm>
          <a:off x="224388" y="1766560"/>
          <a:ext cx="2559990" cy="949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Backward vertical</a:t>
          </a:r>
          <a:endParaRPr lang="en-US" sz="2000" kern="1200" dirty="0"/>
        </a:p>
      </dsp:txBody>
      <dsp:txXfrm>
        <a:off x="224388" y="1766560"/>
        <a:ext cx="2559990" cy="949756"/>
      </dsp:txXfrm>
    </dsp:sp>
    <dsp:sp modelId="{B5590D0A-13BE-F649-AF86-6E9904548782}">
      <dsp:nvSpPr>
        <dsp:cNvPr id="0" name=""/>
        <dsp:cNvSpPr/>
      </dsp:nvSpPr>
      <dsp:spPr>
        <a:xfrm>
          <a:off x="3040484" y="2726"/>
          <a:ext cx="2559990" cy="1763833"/>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72717A2-E7E0-9D4C-BF2F-3A9787DC30AF}">
      <dsp:nvSpPr>
        <dsp:cNvPr id="0" name=""/>
        <dsp:cNvSpPr/>
      </dsp:nvSpPr>
      <dsp:spPr>
        <a:xfrm>
          <a:off x="3040484" y="1766560"/>
          <a:ext cx="2559990" cy="949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Forward vertical</a:t>
          </a:r>
          <a:endParaRPr lang="en-US" sz="2000" kern="1200" dirty="0"/>
        </a:p>
      </dsp:txBody>
      <dsp:txXfrm>
        <a:off x="3040484" y="1766560"/>
        <a:ext cx="2559990" cy="949756"/>
      </dsp:txXfrm>
    </dsp:sp>
    <dsp:sp modelId="{5C6E7487-4CA8-7D49-9774-155623564731}">
      <dsp:nvSpPr>
        <dsp:cNvPr id="0" name=""/>
        <dsp:cNvSpPr/>
      </dsp:nvSpPr>
      <dsp:spPr>
        <a:xfrm>
          <a:off x="5856581" y="2726"/>
          <a:ext cx="2559990" cy="1763833"/>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0C1F4AA-8A50-B347-B457-3CFFF435A7A7}">
      <dsp:nvSpPr>
        <dsp:cNvPr id="0" name=""/>
        <dsp:cNvSpPr/>
      </dsp:nvSpPr>
      <dsp:spPr>
        <a:xfrm>
          <a:off x="5856581" y="1766560"/>
          <a:ext cx="2559990" cy="949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Horizontal</a:t>
          </a:r>
          <a:endParaRPr lang="en-US" sz="2000" kern="1200" dirty="0"/>
        </a:p>
      </dsp:txBody>
      <dsp:txXfrm>
        <a:off x="5856581" y="1766560"/>
        <a:ext cx="2559990" cy="949756"/>
      </dsp:txXfrm>
    </dsp:sp>
    <dsp:sp modelId="{CB1577A4-CD16-5341-95F7-A2B908F4D472}">
      <dsp:nvSpPr>
        <dsp:cNvPr id="0" name=""/>
        <dsp:cNvSpPr/>
      </dsp:nvSpPr>
      <dsp:spPr>
        <a:xfrm>
          <a:off x="1632436" y="2972315"/>
          <a:ext cx="2559990" cy="1763833"/>
        </a:xfrm>
        <a:prstGeom prst="round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1D1928A-6F42-CA4A-9741-6C8BBBA38E38}">
      <dsp:nvSpPr>
        <dsp:cNvPr id="0" name=""/>
        <dsp:cNvSpPr/>
      </dsp:nvSpPr>
      <dsp:spPr>
        <a:xfrm>
          <a:off x="1632436" y="4736148"/>
          <a:ext cx="2559990" cy="949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Lateral</a:t>
          </a:r>
          <a:endParaRPr lang="en-US" sz="2000" kern="1200" dirty="0"/>
        </a:p>
      </dsp:txBody>
      <dsp:txXfrm>
        <a:off x="1632436" y="4736148"/>
        <a:ext cx="2559990" cy="949756"/>
      </dsp:txXfrm>
    </dsp:sp>
    <dsp:sp modelId="{00983929-C884-0A4E-8F84-59DA1DD19F17}">
      <dsp:nvSpPr>
        <dsp:cNvPr id="0" name=""/>
        <dsp:cNvSpPr/>
      </dsp:nvSpPr>
      <dsp:spPr>
        <a:xfrm>
          <a:off x="4448533" y="2972315"/>
          <a:ext cx="2559990" cy="1763833"/>
        </a:xfrm>
        <a:prstGeom prst="round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2000" b="-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B19AD97-03AC-5942-9B8C-D43E448372D3}">
      <dsp:nvSpPr>
        <dsp:cNvPr id="0" name=""/>
        <dsp:cNvSpPr/>
      </dsp:nvSpPr>
      <dsp:spPr>
        <a:xfrm>
          <a:off x="4448533" y="4736148"/>
          <a:ext cx="2559990" cy="949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Conglomerate</a:t>
          </a:r>
          <a:endParaRPr lang="en-US" sz="2000" kern="1200" dirty="0"/>
        </a:p>
      </dsp:txBody>
      <dsp:txXfrm>
        <a:off x="4448533" y="4736148"/>
        <a:ext cx="2559990" cy="9497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E5E2C-CF68-914E-9784-EC8F2FA0CB5D}">
      <dsp:nvSpPr>
        <dsp:cNvPr id="0" name=""/>
        <dsp:cNvSpPr/>
      </dsp:nvSpPr>
      <dsp:spPr>
        <a:xfrm>
          <a:off x="1490184" y="0"/>
          <a:ext cx="5372559" cy="5372559"/>
        </a:xfrm>
        <a:prstGeom prst="diamond">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17A2154-D775-3541-96FF-0B6D6B5EDAEA}">
      <dsp:nvSpPr>
        <dsp:cNvPr id="0" name=""/>
        <dsp:cNvSpPr/>
      </dsp:nvSpPr>
      <dsp:spPr>
        <a:xfrm>
          <a:off x="2000577" y="510393"/>
          <a:ext cx="2095298" cy="2095298"/>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Regulation</a:t>
          </a:r>
          <a:endParaRPr lang="en-US" sz="2500" kern="1200" dirty="0"/>
        </a:p>
      </dsp:txBody>
      <dsp:txXfrm>
        <a:off x="2102861" y="612677"/>
        <a:ext cx="1890730" cy="1890730"/>
      </dsp:txXfrm>
    </dsp:sp>
    <dsp:sp modelId="{3C9A6927-0198-464E-8762-F790E6FE974C}">
      <dsp:nvSpPr>
        <dsp:cNvPr id="0" name=""/>
        <dsp:cNvSpPr/>
      </dsp:nvSpPr>
      <dsp:spPr>
        <a:xfrm>
          <a:off x="4257052" y="510393"/>
          <a:ext cx="2095298" cy="2095298"/>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Competition</a:t>
          </a:r>
          <a:endParaRPr lang="en-US" sz="2500" kern="1200" dirty="0"/>
        </a:p>
      </dsp:txBody>
      <dsp:txXfrm>
        <a:off x="4359336" y="612677"/>
        <a:ext cx="1890730" cy="1890730"/>
      </dsp:txXfrm>
    </dsp:sp>
    <dsp:sp modelId="{2A6687CD-E061-4340-891B-DD3EBC07C92F}">
      <dsp:nvSpPr>
        <dsp:cNvPr id="0" name=""/>
        <dsp:cNvSpPr/>
      </dsp:nvSpPr>
      <dsp:spPr>
        <a:xfrm>
          <a:off x="2000577" y="2766867"/>
          <a:ext cx="2095298" cy="2095298"/>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Finance</a:t>
          </a:r>
          <a:endParaRPr lang="en-US" sz="2500" kern="1200" dirty="0"/>
        </a:p>
      </dsp:txBody>
      <dsp:txXfrm>
        <a:off x="2102861" y="2869151"/>
        <a:ext cx="1890730" cy="1890730"/>
      </dsp:txXfrm>
    </dsp:sp>
    <dsp:sp modelId="{EC503001-4211-2C48-9968-8AA4EA09B2DB}">
      <dsp:nvSpPr>
        <dsp:cNvPr id="0" name=""/>
        <dsp:cNvSpPr/>
      </dsp:nvSpPr>
      <dsp:spPr>
        <a:xfrm>
          <a:off x="4257052" y="2766867"/>
          <a:ext cx="2095298" cy="2095298"/>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Size</a:t>
          </a:r>
          <a:r>
            <a:rPr lang="en-US" sz="2500" kern="1200" baseline="0" dirty="0" smtClean="0"/>
            <a:t> of the Market</a:t>
          </a:r>
          <a:endParaRPr lang="en-US" sz="2500" kern="1200" dirty="0"/>
        </a:p>
      </dsp:txBody>
      <dsp:txXfrm>
        <a:off x="4359336" y="2869151"/>
        <a:ext cx="1890730" cy="1890730"/>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TitlePictureLineup">
  <dgm:title val=""/>
  <dgm:desc val=""/>
  <dgm:catLst>
    <dgm:cat type="picture" pri="18000"/>
    <dgm:cat type="pictureconvert" pri="18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dir/>
    </dgm:varLst>
    <dgm:choose name="Name1">
      <dgm:if name="Name2" func="var" arg="dir" op="equ" val="norm">
        <dgm:alg type="lin">
          <dgm:param type="linDir" val="fromL"/>
          <dgm:param type="fallback" val="1D"/>
          <dgm:param type="horzAlign" val="ctr"/>
          <dgm:param type="vertAlign" val="mid"/>
          <dgm:param type="nodeVertAlign" val="t"/>
        </dgm:alg>
      </dgm:if>
      <dgm:else name="Name3">
        <dgm:alg type="lin">
          <dgm:param type="linDir" val="fromR"/>
          <dgm:param type="fallback" val="1D"/>
          <dgm:param type="horzAlign" val="ctr"/>
          <dgm:param type="vertAlign" val="mid"/>
          <dgm:param type="nodeVertAlign" val="t"/>
        </dgm:alg>
      </dgm:else>
    </dgm:choose>
    <dgm:shape xmlns:r="http://schemas.openxmlformats.org/officeDocument/2006/relationships" r:blip="">
      <dgm:adjLst/>
    </dgm:shape>
    <dgm:constrLst>
      <dgm:constr type="h" for="des" forName="Child" op="equ"/>
      <dgm:constr type="w" for="des" forName="Child" op="equ"/>
      <dgm:constr type="h" for="des" forName="Accent" op="equ"/>
      <dgm:constr type="w" for="des" forName="Accent" op="equ"/>
      <dgm:constr type="primFontSz" for="des" forName="Parent" op="equ"/>
      <dgm:constr type="primFontSz" for="des" forName="Child" op="equ"/>
      <dgm:constr type="w" for="ch" forName="composite" refType="w"/>
      <dgm:constr type="h" for="ch" forName="composite" refType="h"/>
      <dgm:constr type="sp" refType="w" refFor="ch" refForName="composite" op="equ" fact="0.1"/>
      <dgm:constr type="w" for="ch" forName="sibTrans" refType="w" refFor="ch" refForName="composite" op="equ" fact="0.05"/>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
              <dgm:constr type="w" for="ch" forName="Parent" refType="w"/>
              <dgm:constr type="h" for="ch" forName="Parent" refType="h" fact="0.1"/>
              <dgm:constr type="l" for="ch" forName="Accent" refType="w" fact="0"/>
              <dgm:constr type="b" for="ch" forName="Accent" refType="h"/>
              <dgm:constr type="w" for="ch" forName="Accent" refType="w" fact="0"/>
              <dgm:constr type="h" for="ch" forName="Accent" refType="h" fact="0.9"/>
              <dgm:constr type="l" for="ch" forName="Image" refType="w" fact="0.05"/>
              <dgm:constr type="t" for="ch" forName="Image" refType="h" fact="0.13"/>
              <dgm:constr type="w" for="ch" forName="Image" refType="w" fact="0.9467"/>
              <dgm:constr type="h" for="ch" forName="Image" refType="h" fact="0.405"/>
              <dgm:constr type="l" for="ch" forName="Child" refType="w" fact="0.05"/>
              <dgm:constr type="t" for="ch" forName="Child" refType="h" fact="0.535"/>
              <dgm:constr type="w" for="ch" forName="Child" refType="w" fact="0.9467"/>
              <dgm:constr type="h" for="ch" forName="Child" refType="h" fact="0.465"/>
            </dgm:constrLst>
          </dgm:if>
          <dgm:else name="Name6">
            <dgm:constrLst>
              <dgm:constr type="l" for="ch" forName="Parent" refType="w" fact="0"/>
              <dgm:constr type="t" for="ch" forName="Parent" refType="h" fact="0"/>
              <dgm:constr type="w" for="ch" forName="Parent" refType="w"/>
              <dgm:constr type="h" for="ch" forName="Parent" refType="h" fact="0.1"/>
              <dgm:constr type="l" for="ch" forName="Accent" refType="w"/>
              <dgm:constr type="b" for="ch" forName="Accent" refType="h"/>
              <dgm:constr type="h" for="ch" forName="Accent" refType="h" fact="0.9"/>
              <dgm:constr type="l" for="ch" forName="Image" refType="w" fact="0"/>
              <dgm:constr type="t" for="ch" forName="Image" refType="h" fact="0.13"/>
              <dgm:constr type="w" for="ch" forName="Image" refType="w" fact="0.9467"/>
              <dgm:constr type="h" for="ch" forName="Image" refType="h" fact="0.405"/>
              <dgm:constr type="l" for="ch" forName="Child" refType="w" fact="0"/>
              <dgm:constr type="t" for="ch" forName="Child" refType="h" fact="0.535"/>
              <dgm:constr type="w" for="ch" forName="Child" refType="w" fact="0.9467"/>
              <dgm:constr type="h" for="ch" forName="Child" refType="h" fact="0.465"/>
            </dgm:constrLst>
          </dgm:else>
        </dgm:choose>
        <dgm:forEach name="Name7" axis="self" ptType="node">
          <dgm:layoutNode name="Accent" styleLbl="alignAcc1">
            <dgm:alg type="sp"/>
            <dgm:shape xmlns:r="http://schemas.openxmlformats.org/officeDocument/2006/relationships" type="line" r:blip="">
              <dgm:adjLst/>
            </dgm:shape>
            <dgm:presOf/>
          </dgm:layoutNode>
          <dgm:layoutNode name="Image">
            <dgm:alg type="sp"/>
            <dgm:shape xmlns:r="http://schemas.openxmlformats.org/officeDocument/2006/relationships" type="rect" r:blip="" blipPhldr="1">
              <dgm:adjLst/>
            </dgm:shape>
            <dgm:presOf/>
          </dgm:layoutNode>
          <dgm:layoutNode name="Child" styleLbl="revTx">
            <dgm:varLst>
              <dgm:bulletEnabled val="1"/>
            </dgm:varLst>
            <dgm:choose name="Name8">
              <dgm:if name="Name9" axis="ch" ptType="node" func="cnt" op="gt" val="1">
                <dgm:choose name="Name10">
                  <dgm:if name="Name11" func="var" arg="dir" op="equ" val="norm">
                    <dgm:alg type="tx">
                      <dgm:param type="shpTxLTRAlignCh" val="l"/>
                      <dgm:param type="shpTxRTLAlignCh" val="r"/>
                      <dgm:param type="txAnchorVert" val="t"/>
                      <dgm:param type="stBulletLvl" val="1"/>
                    </dgm:alg>
                  </dgm:if>
                  <dgm:else name="Name12">
                    <dgm:alg type="tx">
                      <dgm:param type="shpTxLTRAlignCh" val="l"/>
                      <dgm:param type="shpTxRTLAlignCh" val="r"/>
                      <dgm:param type="txAnchorVert" val="t"/>
                      <dgm:param type="stBulletLvl" val="1"/>
                    </dgm:alg>
                  </dgm:else>
                </dgm:choose>
              </dgm:if>
              <dgm:else name="Name13">
                <dgm:choose name="Name14">
                  <dgm:if name="Name15" func="var" arg="dir" op="equ" val="norm">
                    <dgm:alg type="tx">
                      <dgm:param type="shpTxLTRAlignCh" val="l"/>
                      <dgm:param type="shpTxRTLAlignCh" val="r"/>
                      <dgm:param type="txAnchorVert" val="t"/>
                      <dgm:param type="stBulletLvl" val="2"/>
                    </dgm:alg>
                  </dgm:if>
                  <dgm:else name="Name16">
                    <dgm:alg type="tx">
                      <dgm:param type="shpTxLTRAlignCh" val="l"/>
                      <dgm:param type="shpTxRTLAlignCh" val="r"/>
                      <dgm:param type="txAnchorVert" val="t"/>
                      <dgm:param type="stBulletLvl" val="2"/>
                    </dgm:alg>
                  </dgm:else>
                </dgm:choose>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alignNode1">
            <dgm:varLst>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23006-8D0C-4D8E-B7A6-85FE6D57AF2C}" type="slidenum">
              <a:rPr lang="en-GB" smtClean="0"/>
              <a:pPr/>
              <a:t>2</a:t>
            </a:fld>
            <a:endParaRPr lang="en-GB" dirty="0"/>
          </a:p>
        </p:txBody>
      </p:sp>
    </p:spTree>
    <p:extLst>
      <p:ext uri="{BB962C8B-B14F-4D97-AF65-F5344CB8AC3E}">
        <p14:creationId xmlns:p14="http://schemas.microsoft.com/office/powerpoint/2010/main" val="12385392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23/07/2023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23/07/2023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23/07/2023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23/07/2023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23/07/2023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23/07/2023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23/07/2023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23/07/2023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72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2727536"/>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23/07/2023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chart" Target="../charts/chart2.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1.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slideLayout" Target="../slideLayouts/slideLayout7.xml"/><Relationship Id="rId1" Type="http://schemas.openxmlformats.org/officeDocument/2006/relationships/tags" Target="../tags/tag9.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chart" Target="../charts/chart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chart" Target="../charts/chart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6.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slideLayout" Target="../slideLayouts/slideLayout7.xml"/><Relationship Id="rId1" Type="http://schemas.openxmlformats.org/officeDocument/2006/relationships/tags" Target="../tags/tag1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32.xml.rels><?xml version="1.0" encoding="UTF-8" standalone="yes"?>
<Relationships xmlns="http://schemas.openxmlformats.org/package/2006/relationships"><Relationship Id="rId2" Type="http://schemas.openxmlformats.org/officeDocument/2006/relationships/chart" Target="../charts/chart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smtClean="0"/>
              <a:t>LCBB5008</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- 6</a:t>
            </a:r>
          </a:p>
          <a:p>
            <a:pPr eaLnBrk="1" hangingPunct="1"/>
            <a:endParaRPr lang="en-GB" altLang="en-US" dirty="0">
              <a:solidFill>
                <a:schemeClr val="accent2"/>
              </a:solidFill>
            </a:endParaRPr>
          </a:p>
          <a:p>
            <a:pPr eaLnBrk="1" hangingPunct="1"/>
            <a:r>
              <a:rPr lang="en-GB" altLang="en-US" b="1" dirty="0" smtClean="0">
                <a:solidFill>
                  <a:schemeClr val="accent2"/>
                </a:solidFill>
              </a:rPr>
              <a:t>Business Growth</a:t>
            </a:r>
            <a:endParaRPr lang="en-GB" altLang="en-US" b="1" dirty="0">
              <a:solidFill>
                <a:schemeClr val="accent2"/>
              </a:solidFill>
            </a:endParaRPr>
          </a:p>
          <a:p>
            <a:pPr eaLnBrk="1" hangingPunct="1"/>
            <a:endParaRPr lang="en-GB" altLang="en-US" sz="4800" b="1"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5140" y="768772"/>
            <a:ext cx="9159139" cy="2330028"/>
          </a:xfrm>
          <a:prstGeom prst="rect">
            <a:avLst/>
          </a:prstGeom>
        </p:spPr>
      </p:pic>
      <p:sp>
        <p:nvSpPr>
          <p:cNvPr id="4" name="Title 1"/>
          <p:cNvSpPr>
            <a:spLocks noGrp="1"/>
          </p:cNvSpPr>
          <p:nvPr/>
        </p:nvSpPr>
        <p:spPr>
          <a:xfrm>
            <a:off x="300608" y="768772"/>
            <a:ext cx="8242300" cy="680394"/>
          </a:xfrm>
          <a:prstGeom prst="rect">
            <a:avLst/>
          </a:prstGeom>
        </p:spPr>
        <p:txBody>
          <a:bodyPr lIns="36000" tIns="0" rIns="36000" bIns="0" anchor="t" anchorCtr="1">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bg1"/>
                </a:solidFill>
              </a:rPr>
              <a:t>Business Growth</a:t>
            </a:r>
            <a:endParaRPr lang="en-GB" b="1" dirty="0">
              <a:solidFill>
                <a:schemeClr val="bg1"/>
              </a:solidFill>
            </a:endParaRPr>
          </a:p>
        </p:txBody>
      </p:sp>
      <p:sp>
        <p:nvSpPr>
          <p:cNvPr id="5" name="Subtitle 2"/>
          <p:cNvSpPr txBox="1">
            <a:spLocks/>
          </p:cNvSpPr>
          <p:nvPr/>
        </p:nvSpPr>
        <p:spPr>
          <a:xfrm>
            <a:off x="336133" y="1756421"/>
            <a:ext cx="8242300" cy="622300"/>
          </a:xfrm>
          <a:prstGeom prst="rect">
            <a:avLst/>
          </a:prstGeom>
        </p:spPr>
        <p:txBody>
          <a:bodyPr>
            <a:normAutofit/>
          </a:bodyPr>
          <a:lstStyle>
            <a:lvl1pPr marL="0" indent="0" algn="ctr" defTabSz="914400" rtl="0" eaLnBrk="1" latinLnBrk="0" hangingPunct="1">
              <a:spcBef>
                <a:spcPct val="20000"/>
              </a:spcBef>
              <a:buFont typeface="Arial" pitchFamily="34" charset="0"/>
              <a:buNone/>
              <a:defRPr sz="2800" kern="1200" baseline="0">
                <a:solidFill>
                  <a:srgbClr val="FFFFFF"/>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dirty="0" smtClean="0"/>
              <a:t>Learning Objectives</a:t>
            </a:r>
            <a:endParaRPr lang="en-US" dirty="0"/>
          </a:p>
        </p:txBody>
      </p:sp>
      <p:sp>
        <p:nvSpPr>
          <p:cNvPr id="7" name="Rectangle 6"/>
          <p:cNvSpPr/>
          <p:nvPr/>
        </p:nvSpPr>
        <p:spPr>
          <a:xfrm>
            <a:off x="7956376" y="6104012"/>
            <a:ext cx="1173064" cy="7200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4559" y="2532177"/>
            <a:ext cx="9129440" cy="3108543"/>
          </a:xfrm>
          <a:prstGeom prst="rect">
            <a:avLst/>
          </a:prstGeom>
          <a:solidFill>
            <a:schemeClr val="accent1">
              <a:lumMod val="20000"/>
              <a:lumOff val="80000"/>
            </a:schemeClr>
          </a:solidFill>
          <a:effectLst>
            <a:outerShdw blurRad="50800" dist="38100" dir="2700000" algn="tl" rotWithShape="0">
              <a:prstClr val="black">
                <a:alpha val="40000"/>
              </a:prstClr>
            </a:outerShdw>
          </a:effectLst>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800" dirty="0" smtClean="0"/>
              <a:t>Students </a:t>
            </a:r>
            <a:r>
              <a:rPr lang="en-US" sz="2800" dirty="0"/>
              <a:t>should be able to:</a:t>
            </a:r>
          </a:p>
          <a:p>
            <a:pPr marL="457200" indent="-457200">
              <a:buFont typeface="Arial"/>
              <a:buChar char="•"/>
            </a:pPr>
            <a:r>
              <a:rPr lang="en-US" sz="2800" dirty="0"/>
              <a:t>Discuss </a:t>
            </a:r>
            <a:r>
              <a:rPr lang="en-US" sz="2800" b="1" dirty="0"/>
              <a:t>how</a:t>
            </a:r>
            <a:r>
              <a:rPr lang="en-US" sz="2800" dirty="0"/>
              <a:t> and </a:t>
            </a:r>
            <a:r>
              <a:rPr lang="en-US" sz="2800" b="1" dirty="0"/>
              <a:t>why</a:t>
            </a:r>
            <a:r>
              <a:rPr lang="en-US" sz="2800" dirty="0"/>
              <a:t> firms </a:t>
            </a:r>
            <a:r>
              <a:rPr lang="en-US" sz="2800" dirty="0" smtClean="0"/>
              <a:t>grow</a:t>
            </a:r>
            <a:endParaRPr lang="en-US" sz="2800" dirty="0"/>
          </a:p>
          <a:p>
            <a:pPr marL="457200" indent="-457200">
              <a:buFont typeface="Arial"/>
              <a:buChar char="•"/>
            </a:pPr>
            <a:r>
              <a:rPr lang="en-US" sz="2800" dirty="0"/>
              <a:t>D</a:t>
            </a:r>
            <a:r>
              <a:rPr lang="en-US" sz="2800" dirty="0" smtClean="0"/>
              <a:t>istinguish </a:t>
            </a:r>
            <a:r>
              <a:rPr lang="en-US" sz="2800" dirty="0"/>
              <a:t>between forward, vertical and conglomerate integration, and </a:t>
            </a:r>
            <a:r>
              <a:rPr lang="en-US" sz="2800" dirty="0" smtClean="0"/>
              <a:t>know reasons </a:t>
            </a:r>
            <a:r>
              <a:rPr lang="en-US" sz="2800" dirty="0"/>
              <a:t>for </a:t>
            </a:r>
            <a:r>
              <a:rPr lang="en-US" sz="2800" dirty="0" smtClean="0"/>
              <a:t>mergers</a:t>
            </a:r>
            <a:r>
              <a:rPr lang="en-US" sz="2800" dirty="0"/>
              <a:t>/ takeovers.</a:t>
            </a:r>
          </a:p>
          <a:p>
            <a:pPr marL="457200" indent="-457200">
              <a:buFont typeface="Arial"/>
              <a:buChar char="•"/>
            </a:pPr>
            <a:r>
              <a:rPr lang="en-US" sz="2800" dirty="0" smtClean="0"/>
              <a:t>Understand some of the </a:t>
            </a:r>
            <a:r>
              <a:rPr lang="en-US" sz="2800" b="1" dirty="0" smtClean="0"/>
              <a:t>constraints on business growth </a:t>
            </a:r>
            <a:r>
              <a:rPr lang="en-US" sz="2800" dirty="0" smtClean="0"/>
              <a:t>including size of market, access to finance, owner objectives and regulation</a:t>
            </a:r>
            <a:endParaRPr lang="en-US" sz="2800" dirty="0"/>
          </a:p>
        </p:txBody>
      </p:sp>
    </p:spTree>
    <p:custDataLst>
      <p:tags r:id="rId1"/>
    </p:custDataLst>
    <p:extLst>
      <p:ext uri="{BB962C8B-B14F-4D97-AF65-F5344CB8AC3E}">
        <p14:creationId xmlns:p14="http://schemas.microsoft.com/office/powerpoint/2010/main" val="33003384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449226713"/>
              </p:ext>
            </p:extLst>
          </p:nvPr>
        </p:nvGraphicFramePr>
        <p:xfrm>
          <a:off x="107504" y="980730"/>
          <a:ext cx="8928992" cy="5616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Key Motivations for Business Growth</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20788344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ew shape"/>
          <p:cNvSpPr/>
          <p:nvPr/>
        </p:nvSpPr>
        <p:spPr>
          <a:xfrm>
            <a:off x="251520" y="993576"/>
            <a:ext cx="8216900" cy="254000"/>
          </a:xfrm>
          <a:solidFill>
            <a:prstClr val="black">
              <a:alpha val="0"/>
            </a:prst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lstStyle/>
          <a:p>
            <a:pPr algn="l"/>
            <a:endParaRPr sz="1200" dirty="0">
              <a:solidFill>
                <a:srgbClr val="808080"/>
              </a:solidFill>
              <a:latin typeface="Arial"/>
            </a:endParaRPr>
          </a:p>
        </p:txBody>
      </p:sp>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280920" cy="584775"/>
          </a:xfrm>
          <a:prstGeom prst="rect">
            <a:avLst/>
          </a:prstGeom>
        </p:spPr>
        <p:txBody>
          <a:bodyPr wrap="square">
            <a:spAutoFit/>
          </a:bodyPr>
          <a:lstStyle/>
          <a:p>
            <a:r>
              <a:rPr lang="en-US" sz="3200" b="1" dirty="0" smtClean="0">
                <a:solidFill>
                  <a:srgbClr val="FFFFFF"/>
                </a:solidFill>
              </a:rPr>
              <a:t>Key Motivations for Business Growth</a:t>
            </a:r>
            <a:endParaRPr lang="en-US" sz="3200" b="1" dirty="0">
              <a:solidFill>
                <a:srgbClr val="FFFFFF"/>
              </a:solidFill>
            </a:endParaRPr>
          </a:p>
        </p:txBody>
      </p:sp>
      <p:sp>
        <p:nvSpPr>
          <p:cNvPr id="7" name="Content Placeholder 6"/>
          <p:cNvSpPr>
            <a:spLocks noGrp="1"/>
          </p:cNvSpPr>
          <p:nvPr>
            <p:ph idx="1"/>
          </p:nvPr>
        </p:nvSpPr>
        <p:spPr>
          <a:xfrm>
            <a:off x="0" y="1024615"/>
            <a:ext cx="9144000" cy="4852657"/>
          </a:xfrm>
        </p:spPr>
        <p:txBody>
          <a:bodyPr>
            <a:noAutofit/>
          </a:bodyPr>
          <a:lstStyle/>
          <a:p>
            <a:r>
              <a:rPr lang="en-US" sz="1800" dirty="0" smtClean="0"/>
              <a:t>Profit </a:t>
            </a:r>
            <a:r>
              <a:rPr lang="en-US" sz="1800" dirty="0"/>
              <a:t>motive: </a:t>
            </a:r>
          </a:p>
          <a:p>
            <a:pPr lvl="1"/>
            <a:r>
              <a:rPr lang="en-US" sz="1800" dirty="0" smtClean="0"/>
              <a:t>Businesses </a:t>
            </a:r>
            <a:r>
              <a:rPr lang="en-US" sz="1800" dirty="0"/>
              <a:t>grow to </a:t>
            </a:r>
            <a:r>
              <a:rPr lang="en-US" sz="1800" dirty="0" smtClean="0"/>
              <a:t>provide </a:t>
            </a:r>
            <a:r>
              <a:rPr lang="en-US" sz="1800" dirty="0"/>
              <a:t>better returns for shareholders</a:t>
            </a:r>
          </a:p>
          <a:p>
            <a:pPr lvl="1"/>
            <a:r>
              <a:rPr lang="en-US" sz="1800" dirty="0"/>
              <a:t>S</a:t>
            </a:r>
            <a:r>
              <a:rPr lang="en-US" sz="1800" dirty="0" smtClean="0"/>
              <a:t>tock valuation </a:t>
            </a:r>
            <a:r>
              <a:rPr lang="en-US" sz="1800" dirty="0"/>
              <a:t>is influenced by expectations of future sales and </a:t>
            </a:r>
            <a:r>
              <a:rPr lang="en-US" sz="1800" dirty="0" smtClean="0"/>
              <a:t>profits</a:t>
            </a:r>
            <a:endParaRPr lang="en-US" sz="1800" dirty="0"/>
          </a:p>
          <a:p>
            <a:r>
              <a:rPr lang="en-US" sz="1800" dirty="0" smtClean="0"/>
              <a:t>Cost </a:t>
            </a:r>
            <a:r>
              <a:rPr lang="en-US" sz="1800" dirty="0"/>
              <a:t>motive: </a:t>
            </a:r>
          </a:p>
          <a:p>
            <a:pPr lvl="1"/>
            <a:r>
              <a:rPr lang="en-US" sz="1800" dirty="0" smtClean="0"/>
              <a:t>Economies </a:t>
            </a:r>
            <a:r>
              <a:rPr lang="en-US" sz="1800" dirty="0"/>
              <a:t>of scale </a:t>
            </a:r>
            <a:r>
              <a:rPr lang="en-US" sz="1800" dirty="0" smtClean="0"/>
              <a:t>increase </a:t>
            </a:r>
            <a:r>
              <a:rPr lang="en-US" sz="1800" dirty="0"/>
              <a:t>the productive capacity of the business leading to lower average costs. They help to raise profit margins at a given market price</a:t>
            </a:r>
          </a:p>
          <a:p>
            <a:r>
              <a:rPr lang="en-US" sz="1800" dirty="0" smtClean="0"/>
              <a:t>Market </a:t>
            </a:r>
            <a:r>
              <a:rPr lang="en-US" sz="1800" dirty="0"/>
              <a:t>power motive: </a:t>
            </a:r>
          </a:p>
          <a:p>
            <a:pPr lvl="1"/>
            <a:r>
              <a:rPr lang="en-US" sz="1800" dirty="0" smtClean="0"/>
              <a:t>Firms </a:t>
            </a:r>
            <a:r>
              <a:rPr lang="en-US" sz="1800" dirty="0"/>
              <a:t>may wish to increase market dominance giving them </a:t>
            </a:r>
            <a:r>
              <a:rPr lang="en-US" sz="1800" dirty="0" smtClean="0"/>
              <a:t>pricing </a:t>
            </a:r>
            <a:r>
              <a:rPr lang="en-US" sz="1800" dirty="0"/>
              <a:t>power</a:t>
            </a:r>
          </a:p>
          <a:p>
            <a:pPr lvl="1"/>
            <a:r>
              <a:rPr lang="en-US" sz="1800" dirty="0" smtClean="0"/>
              <a:t>This power </a:t>
            </a:r>
            <a:r>
              <a:rPr lang="en-US" sz="1800" dirty="0"/>
              <a:t>can be used as a barrier to </a:t>
            </a:r>
            <a:r>
              <a:rPr lang="en-US" sz="1800" dirty="0" smtClean="0"/>
              <a:t>entry in </a:t>
            </a:r>
            <a:r>
              <a:rPr lang="en-US" sz="1800" dirty="0"/>
              <a:t>the long run</a:t>
            </a:r>
          </a:p>
          <a:p>
            <a:pPr lvl="1"/>
            <a:r>
              <a:rPr lang="en-US" sz="1800" dirty="0" smtClean="0"/>
              <a:t>Larger </a:t>
            </a:r>
            <a:r>
              <a:rPr lang="en-US" sz="1800" dirty="0"/>
              <a:t>businesses can build and take advantage of </a:t>
            </a:r>
            <a:r>
              <a:rPr lang="en-US" sz="1800" dirty="0" smtClean="0"/>
              <a:t>monopsony power</a:t>
            </a:r>
            <a:endParaRPr lang="en-US" sz="1800" dirty="0"/>
          </a:p>
          <a:p>
            <a:r>
              <a:rPr lang="en-US" sz="1800" dirty="0" smtClean="0"/>
              <a:t>Risk </a:t>
            </a:r>
            <a:r>
              <a:rPr lang="en-US" sz="1800" dirty="0"/>
              <a:t>motive: </a:t>
            </a:r>
          </a:p>
          <a:p>
            <a:pPr lvl="1"/>
            <a:r>
              <a:rPr lang="en-US" sz="1800" dirty="0" smtClean="0"/>
              <a:t>Diversification across products &amp; markets helps to reduce investor risk</a:t>
            </a:r>
          </a:p>
          <a:p>
            <a:r>
              <a:rPr lang="en-US" sz="1800" dirty="0" smtClean="0"/>
              <a:t>Managerial </a:t>
            </a:r>
            <a:r>
              <a:rPr lang="en-US" sz="1800" dirty="0"/>
              <a:t>motives: </a:t>
            </a:r>
            <a:endParaRPr lang="en-US" sz="1800" dirty="0" smtClean="0"/>
          </a:p>
          <a:p>
            <a:pPr lvl="1"/>
            <a:r>
              <a:rPr lang="en-US" sz="1800" dirty="0"/>
              <a:t>M</a:t>
            </a:r>
            <a:r>
              <a:rPr lang="en-US" sz="1800" dirty="0" smtClean="0"/>
              <a:t>anagers </a:t>
            </a:r>
            <a:r>
              <a:rPr lang="en-US" sz="1800" dirty="0"/>
              <a:t>whose objectives differ might accelerate business </a:t>
            </a:r>
            <a:r>
              <a:rPr lang="en-US" sz="1800" dirty="0" smtClean="0"/>
              <a:t>expansion ahead of short run profit maximisation</a:t>
            </a:r>
            <a:endParaRPr lang="en-US" sz="1800" dirty="0"/>
          </a:p>
        </p:txBody>
      </p:sp>
    </p:spTree>
    <p:extLst>
      <p:ext uri="{BB962C8B-B14F-4D97-AF65-F5344CB8AC3E}">
        <p14:creationId xmlns:p14="http://schemas.microsoft.com/office/powerpoint/2010/main" val="26334685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The Growth of Facebook</a:t>
              </a:r>
              <a:endParaRPr lang="en-US" sz="4000" b="1" dirty="0">
                <a:solidFill>
                  <a:srgbClr val="FFFFFF"/>
                </a:solidFill>
              </a:endParaRPr>
            </a:p>
          </p:txBody>
        </p:sp>
      </p:grpSp>
      <p:graphicFrame>
        <p:nvGraphicFramePr>
          <p:cNvPr id="7" name="ChartObject"/>
          <p:cNvGraphicFramePr/>
          <p:nvPr>
            <p:extLst/>
          </p:nvPr>
        </p:nvGraphicFramePr>
        <p:xfrm>
          <a:off x="251520" y="2060848"/>
          <a:ext cx="4320282" cy="4608512"/>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8" name="ChartObject"/>
          <p:cNvGraphicFramePr/>
          <p:nvPr>
            <p:extLst/>
          </p:nvPr>
        </p:nvGraphicFramePr>
        <p:xfrm>
          <a:off x="4932040" y="2060848"/>
          <a:ext cx="3960242" cy="4608512"/>
        </p:xfrm>
        <a:graphic>
          <a:graphicData uri="http://schemas.openxmlformats.org/drawingml/2006/chart">
            <c:chart xmlns:c="http://schemas.openxmlformats.org/drawingml/2006/chart" xmlns:r="http://schemas.openxmlformats.org/officeDocument/2006/relationships" r:id="rId4"/>
          </a:graphicData>
        </a:graphic>
      </p:graphicFrame>
      <p:sp>
        <p:nvSpPr>
          <p:cNvPr id="9" name="Rounded Rectangle 8"/>
          <p:cNvSpPr/>
          <p:nvPr/>
        </p:nvSpPr>
        <p:spPr>
          <a:xfrm>
            <a:off x="251520" y="1052736"/>
            <a:ext cx="8640960" cy="93610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2100" dirty="0" smtClean="0">
                <a:solidFill>
                  <a:schemeClr val="tx1"/>
                </a:solidFill>
              </a:rPr>
              <a:t>Facebook continues to grow their </a:t>
            </a:r>
            <a:r>
              <a:rPr lang="en-GB" sz="2100" b="1" dirty="0" smtClean="0">
                <a:solidFill>
                  <a:schemeClr val="tx1"/>
                </a:solidFill>
              </a:rPr>
              <a:t>base of active users </a:t>
            </a:r>
            <a:r>
              <a:rPr lang="en-GB" sz="2100" dirty="0" smtClean="0">
                <a:solidFill>
                  <a:schemeClr val="tx1"/>
                </a:solidFill>
              </a:rPr>
              <a:t>– one of the key business challenges for them is to turn these users into </a:t>
            </a:r>
            <a:r>
              <a:rPr lang="en-GB" sz="2100" b="1" dirty="0" smtClean="0">
                <a:solidFill>
                  <a:srgbClr val="FF0000"/>
                </a:solidFill>
              </a:rPr>
              <a:t>revenue generators</a:t>
            </a:r>
            <a:r>
              <a:rPr lang="en-GB" sz="2100" dirty="0" smtClean="0">
                <a:solidFill>
                  <a:schemeClr val="tx1"/>
                </a:solidFill>
              </a:rPr>
              <a:t>!</a:t>
            </a:r>
          </a:p>
        </p:txBody>
      </p:sp>
    </p:spTree>
    <p:custDataLst>
      <p:tags r:id="rId1"/>
    </p:custDataLst>
    <p:extLst>
      <p:ext uri="{BB962C8B-B14F-4D97-AF65-F5344CB8AC3E}">
        <p14:creationId xmlns:p14="http://schemas.microsoft.com/office/powerpoint/2010/main" val="12833121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052736"/>
            <a:ext cx="8640960" cy="5616624"/>
          </a:xfrm>
        </p:spPr>
        <p:txBody>
          <a:bodyPr>
            <a:normAutofit/>
          </a:bodyPr>
          <a:lstStyle/>
          <a:p>
            <a:r>
              <a:rPr lang="en-US" sz="2600" dirty="0" smtClean="0"/>
              <a:t>Organic: </a:t>
            </a:r>
          </a:p>
          <a:p>
            <a:pPr lvl="1"/>
            <a:r>
              <a:rPr lang="en-US" sz="2600" dirty="0" smtClean="0"/>
              <a:t>Growth </a:t>
            </a:r>
            <a:r>
              <a:rPr lang="en-US" sz="2600" dirty="0"/>
              <a:t>from “within the business” e.g. new products; expansion into new markets</a:t>
            </a:r>
          </a:p>
          <a:p>
            <a:r>
              <a:rPr lang="en-US" sz="2600" dirty="0" smtClean="0"/>
              <a:t>External: </a:t>
            </a:r>
          </a:p>
          <a:p>
            <a:pPr lvl="1"/>
            <a:r>
              <a:rPr lang="en-US" sz="2600" dirty="0" smtClean="0"/>
              <a:t>Growth from takeovers </a:t>
            </a:r>
            <a:r>
              <a:rPr lang="en-US" sz="2600" dirty="0"/>
              <a:t>&amp; </a:t>
            </a:r>
            <a:r>
              <a:rPr lang="en-US" sz="2600" dirty="0" smtClean="0"/>
              <a:t>mergers</a:t>
            </a:r>
          </a:p>
          <a:p>
            <a:r>
              <a:rPr lang="en-US" sz="2600" dirty="0" smtClean="0"/>
              <a:t>Mergers and Takeovers</a:t>
            </a:r>
          </a:p>
          <a:p>
            <a:pPr lvl="1"/>
            <a:r>
              <a:rPr lang="en-US" sz="2600" b="1" dirty="0"/>
              <a:t>Takeover</a:t>
            </a:r>
            <a:r>
              <a:rPr lang="en-US" sz="2600" dirty="0"/>
              <a:t>: Where one business acquires a controlling interest in another business = a change of ownership</a:t>
            </a:r>
          </a:p>
          <a:p>
            <a:pPr lvl="1"/>
            <a:r>
              <a:rPr lang="en-US" sz="2600" b="1" dirty="0"/>
              <a:t>Merger</a:t>
            </a:r>
            <a:r>
              <a:rPr lang="en-US" sz="2600" dirty="0"/>
              <a:t>: a combination of two previously separate businesses into a new business</a:t>
            </a:r>
          </a:p>
          <a:p>
            <a:r>
              <a:rPr lang="en-US" sz="2600" dirty="0"/>
              <a:t>Diversification: expanding into new markets with new products – the riskiest growth </a:t>
            </a:r>
            <a:r>
              <a:rPr lang="en-US" sz="2600" dirty="0" smtClean="0"/>
              <a:t>strategy</a:t>
            </a:r>
            <a:endParaRPr lang="en-US" sz="2600" dirty="0"/>
          </a:p>
          <a:p>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Organic and External Business Growth</a:t>
              </a:r>
              <a:endParaRPr lang="en-US" sz="3200" b="1" dirty="0">
                <a:solidFill>
                  <a:srgbClr val="FFFFFF"/>
                </a:solidFill>
              </a:endParaRPr>
            </a:p>
          </p:txBody>
        </p:sp>
      </p:grpSp>
    </p:spTree>
    <p:custDataLst>
      <p:tags r:id="rId1"/>
    </p:custDataLst>
    <p:extLst>
      <p:ext uri="{BB962C8B-B14F-4D97-AF65-F5344CB8AC3E}">
        <p14:creationId xmlns:p14="http://schemas.microsoft.com/office/powerpoint/2010/main" val="21809004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rtoftheday_2619_price_of_selected_acquisitions_by_Amazon_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04" y="1124745"/>
            <a:ext cx="8712968" cy="4608512"/>
          </a:xfrm>
          <a:prstGeom prst="rect">
            <a:avLst/>
          </a:prstGeom>
          <a:ln>
            <a:noFill/>
          </a:ln>
          <a:effectLst>
            <a:outerShdw blurRad="292100" dist="139700" dir="2700000" algn="tl" rotWithShape="0">
              <a:srgbClr val="333333">
                <a:alpha val="65000"/>
              </a:srgbClr>
            </a:outerShdw>
          </a:effectLst>
        </p:spPr>
      </p:pic>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Examples of External Growth for Amazon </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33296620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Prices Paid for Facebook’s Acquisitions</a:t>
              </a:r>
              <a:endParaRPr lang="en-US" sz="3200" b="1" dirty="0">
                <a:solidFill>
                  <a:srgbClr val="FFFFFF"/>
                </a:solidFill>
              </a:endParaRPr>
            </a:p>
          </p:txBody>
        </p:sp>
      </p:grpSp>
      <p:graphicFrame>
        <p:nvGraphicFramePr>
          <p:cNvPr id="7" name="ChartObject"/>
          <p:cNvGraphicFramePr/>
          <p:nvPr>
            <p:extLst/>
          </p:nvPr>
        </p:nvGraphicFramePr>
        <p:xfrm>
          <a:off x="179512" y="1124744"/>
          <a:ext cx="8784976" cy="5544616"/>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p:cNvSpPr txBox="1"/>
          <p:nvPr/>
        </p:nvSpPr>
        <p:spPr>
          <a:xfrm>
            <a:off x="3635896" y="1484784"/>
            <a:ext cx="4104456" cy="1477328"/>
          </a:xfrm>
          <a:prstGeom prst="rect">
            <a:avLst/>
          </a:prstGeom>
          <a:solidFill>
            <a:srgbClr val="DCE6F2"/>
          </a:solidFill>
          <a:effectLst>
            <a:outerShdw blurRad="50800" dist="38100" dir="2700000" algn="tl" rotWithShape="0">
              <a:prstClr val="black">
                <a:alpha val="40000"/>
              </a:prstClr>
            </a:outerShdw>
          </a:effectLst>
        </p:spPr>
        <p:txBody>
          <a:bodyPr wrap="square" rtlCol="0">
            <a:spAutoFit/>
          </a:bodyPr>
          <a:lstStyle/>
          <a:p>
            <a:r>
              <a:rPr lang="en-US" b="1" dirty="0" smtClean="0"/>
              <a:t>Acquisition into virtual reality</a:t>
            </a:r>
          </a:p>
          <a:p>
            <a:r>
              <a:rPr lang="en-US" dirty="0" smtClean="0"/>
              <a:t>March 2014 saw Facebook’s </a:t>
            </a:r>
            <a:r>
              <a:rPr lang="en-US" dirty="0"/>
              <a:t>acquisition </a:t>
            </a:r>
            <a:r>
              <a:rPr lang="en-US" dirty="0" smtClean="0"/>
              <a:t>of the makers of the </a:t>
            </a:r>
            <a:r>
              <a:rPr lang="en-US" b="1" dirty="0" smtClean="0"/>
              <a:t>virtual reality headset </a:t>
            </a:r>
            <a:r>
              <a:rPr lang="en-US" dirty="0"/>
              <a:t>Oculus Rift, which is launching its first commercial product in </a:t>
            </a:r>
            <a:r>
              <a:rPr lang="en-US" dirty="0" smtClean="0"/>
              <a:t>2016</a:t>
            </a:r>
            <a:endParaRPr lang="en-US" dirty="0"/>
          </a:p>
        </p:txBody>
      </p:sp>
    </p:spTree>
    <p:custDataLst>
      <p:tags r:id="rId1"/>
    </p:custDataLst>
    <p:extLst>
      <p:ext uri="{BB962C8B-B14F-4D97-AF65-F5344CB8AC3E}">
        <p14:creationId xmlns:p14="http://schemas.microsoft.com/office/powerpoint/2010/main" val="17744491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Recent Examples of Tech Acquisitions</a:t>
              </a:r>
              <a:endParaRPr lang="en-US" sz="4000" b="1" dirty="0">
                <a:solidFill>
                  <a:srgbClr val="FFFFFF"/>
                </a:solidFill>
              </a:endParaRPr>
            </a:p>
          </p:txBody>
        </p:sp>
      </p:gr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142" y="1052736"/>
            <a:ext cx="7999258" cy="5699471"/>
          </a:xfrm>
          <a:prstGeom prst="rect">
            <a:avLst/>
          </a:prstGeom>
        </p:spPr>
      </p:pic>
      <p:sp>
        <p:nvSpPr>
          <p:cNvPr id="8" name="TextBox 7"/>
          <p:cNvSpPr txBox="1"/>
          <p:nvPr/>
        </p:nvSpPr>
        <p:spPr>
          <a:xfrm>
            <a:off x="5220072" y="4941168"/>
            <a:ext cx="3600400" cy="1077218"/>
          </a:xfrm>
          <a:prstGeom prst="rect">
            <a:avLst/>
          </a:prstGeom>
          <a:solidFill>
            <a:schemeClr val="bg2">
              <a:lumMod val="90000"/>
            </a:schemeClr>
          </a:solidFill>
          <a:effectLst>
            <a:outerShdw blurRad="50800" dist="76200" dir="2700000" algn="tl" rotWithShape="0">
              <a:prstClr val="black">
                <a:alpha val="40000"/>
              </a:prstClr>
            </a:outerShdw>
          </a:effectLst>
        </p:spPr>
        <p:txBody>
          <a:bodyPr wrap="square" rtlCol="0">
            <a:spAutoFit/>
          </a:bodyPr>
          <a:lstStyle/>
          <a:p>
            <a:r>
              <a:rPr lang="en-US" sz="1600" dirty="0" smtClean="0"/>
              <a:t>In June 2016, Microsoft </a:t>
            </a:r>
            <a:r>
              <a:rPr lang="en-US" sz="1600" dirty="0"/>
              <a:t>announced that it </a:t>
            </a:r>
            <a:r>
              <a:rPr lang="en-US" sz="1600" dirty="0" smtClean="0"/>
              <a:t>had agreed </a:t>
            </a:r>
            <a:r>
              <a:rPr lang="en-US" sz="1600" dirty="0"/>
              <a:t>to acquire professional networking platform LinkedIn in an all-cash deal worth $26.2 billion</a:t>
            </a:r>
          </a:p>
        </p:txBody>
      </p:sp>
      <p:cxnSp>
        <p:nvCxnSpPr>
          <p:cNvPr id="10" name="Straight Arrow Connector 9"/>
          <p:cNvCxnSpPr/>
          <p:nvPr/>
        </p:nvCxnSpPr>
        <p:spPr>
          <a:xfrm flipH="1" flipV="1">
            <a:off x="5220072" y="3140968"/>
            <a:ext cx="2592288" cy="1728192"/>
          </a:xfrm>
          <a:prstGeom prst="straightConnector1">
            <a:avLst/>
          </a:prstGeom>
          <a:ln w="57150" cmpd="sng">
            <a:tailEnd type="triangle"/>
          </a:ln>
        </p:spPr>
        <p:style>
          <a:lnRef idx="3">
            <a:schemeClr val="accent4"/>
          </a:lnRef>
          <a:fillRef idx="0">
            <a:schemeClr val="accent4"/>
          </a:fillRef>
          <a:effectRef idx="2">
            <a:schemeClr val="accent4"/>
          </a:effectRef>
          <a:fontRef idx="minor">
            <a:schemeClr val="tx1"/>
          </a:fontRef>
        </p:style>
      </p:cxnSp>
    </p:spTree>
    <p:custDataLst>
      <p:tags r:id="rId1"/>
    </p:custDataLst>
    <p:extLst>
      <p:ext uri="{BB962C8B-B14F-4D97-AF65-F5344CB8AC3E}">
        <p14:creationId xmlns:p14="http://schemas.microsoft.com/office/powerpoint/2010/main" val="17126621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052736"/>
            <a:ext cx="8640960" cy="5616624"/>
          </a:xfrm>
        </p:spPr>
        <p:txBody>
          <a:bodyPr>
            <a:normAutofit fontScale="92500" lnSpcReduction="10000"/>
          </a:bodyPr>
          <a:lstStyle/>
          <a:p>
            <a:pPr marL="514350" indent="-514350">
              <a:buFont typeface="+mj-lt"/>
              <a:buAutoNum type="arabicPeriod"/>
            </a:pPr>
            <a:r>
              <a:rPr lang="en-US" dirty="0"/>
              <a:t>Rapid technological change / creative </a:t>
            </a:r>
            <a:r>
              <a:rPr lang="en-US" dirty="0" smtClean="0"/>
              <a:t>destruction in industries and markets</a:t>
            </a:r>
            <a:endParaRPr lang="en-US" dirty="0"/>
          </a:p>
          <a:p>
            <a:pPr marL="514350" indent="-514350">
              <a:buFont typeface="+mj-lt"/>
              <a:buAutoNum type="arabicPeriod"/>
            </a:pPr>
            <a:r>
              <a:rPr lang="en-US" dirty="0"/>
              <a:t>Need for </a:t>
            </a:r>
            <a:r>
              <a:rPr lang="en-US" dirty="0" smtClean="0"/>
              <a:t>economies of scale </a:t>
            </a:r>
            <a:r>
              <a:rPr lang="en-US" dirty="0"/>
              <a:t>to remain </a:t>
            </a:r>
            <a:r>
              <a:rPr lang="en-US" dirty="0" smtClean="0"/>
              <a:t>cost and price competitive in world markets</a:t>
            </a:r>
            <a:endParaRPr lang="en-US" dirty="0"/>
          </a:p>
          <a:p>
            <a:pPr marL="514350" indent="-514350">
              <a:buFont typeface="+mj-lt"/>
              <a:buAutoNum type="arabicPeriod"/>
            </a:pPr>
            <a:r>
              <a:rPr lang="en-US" dirty="0"/>
              <a:t>Need to be able to supply customers globally</a:t>
            </a:r>
          </a:p>
          <a:p>
            <a:pPr marL="514350" indent="-514350">
              <a:buFont typeface="+mj-lt"/>
              <a:buAutoNum type="arabicPeriod"/>
            </a:pPr>
            <a:r>
              <a:rPr lang="en-US" dirty="0"/>
              <a:t>Low demand growth in mature economies – </a:t>
            </a:r>
            <a:r>
              <a:rPr lang="en-US" dirty="0" smtClean="0"/>
              <a:t>need to have a presence in faster-growing countries</a:t>
            </a:r>
            <a:endParaRPr lang="en-US" dirty="0"/>
          </a:p>
          <a:p>
            <a:pPr marL="514350" indent="-514350">
              <a:buFont typeface="+mj-lt"/>
              <a:buAutoNum type="arabicPeriod"/>
            </a:pPr>
            <a:r>
              <a:rPr lang="en-US" dirty="0"/>
              <a:t>Access to </a:t>
            </a:r>
            <a:r>
              <a:rPr lang="en-US" dirty="0" smtClean="0"/>
              <a:t>more </a:t>
            </a:r>
            <a:r>
              <a:rPr lang="en-US" dirty="0"/>
              <a:t>distribution networks</a:t>
            </a:r>
          </a:p>
          <a:p>
            <a:pPr marL="514350" indent="-514350">
              <a:buFont typeface="+mj-lt"/>
              <a:buAutoNum type="arabicPeriod"/>
            </a:pPr>
            <a:r>
              <a:rPr lang="en-US" dirty="0" smtClean="0"/>
              <a:t>Investment </a:t>
            </a:r>
            <a:r>
              <a:rPr lang="en-US" dirty="0"/>
              <a:t>in faster-growing emerging </a:t>
            </a:r>
            <a:r>
              <a:rPr lang="en-US" dirty="0" smtClean="0"/>
              <a:t>markets where per capita incomes are rising quickly</a:t>
            </a:r>
            <a:endParaRPr lang="en-US" dirty="0"/>
          </a:p>
          <a:p>
            <a:pPr marL="514350" indent="-514350">
              <a:buFont typeface="+mj-lt"/>
              <a:buAutoNum type="arabicPeriod"/>
            </a:pPr>
            <a:r>
              <a:rPr lang="en-US" dirty="0"/>
              <a:t>By-pass non-tariff barriers such as </a:t>
            </a:r>
            <a:r>
              <a:rPr lang="en-US" dirty="0" smtClean="0"/>
              <a:t>import quotas</a:t>
            </a:r>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Key Drivers of Mergers &amp; Takeovers</a:t>
              </a:r>
              <a:endParaRPr lang="en-US" sz="3200" b="1" dirty="0">
                <a:solidFill>
                  <a:srgbClr val="FFFFFF"/>
                </a:solidFill>
              </a:endParaRPr>
            </a:p>
          </p:txBody>
        </p:sp>
      </p:grpSp>
    </p:spTree>
    <p:custDataLst>
      <p:tags r:id="rId1"/>
    </p:custDataLst>
    <p:extLst>
      <p:ext uri="{BB962C8B-B14F-4D97-AF65-F5344CB8AC3E}">
        <p14:creationId xmlns:p14="http://schemas.microsoft.com/office/powerpoint/2010/main" val="1720456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ew shape"/>
          <p:cNvSpPr/>
          <p:nvPr/>
        </p:nvSpPr>
        <p:spPr>
          <a:xfrm>
            <a:off x="243532" y="961256"/>
            <a:ext cx="8216900" cy="863600"/>
          </a:xfrm>
          <a:solidFill>
            <a:srgbClr val="0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t">
            <a:normAutofit/>
          </a:bodyPr>
          <a:lstStyle/>
          <a:p>
            <a:pPr algn="l">
              <a:lnSpc>
                <a:spcPct val="100000"/>
              </a:lnSpc>
            </a:pPr>
            <a:r>
              <a:rPr b="1" dirty="0">
                <a:solidFill>
                  <a:srgbClr val="4F4F4F"/>
                </a:solidFill>
                <a:effectLst/>
                <a:latin typeface="Arial"/>
              </a:rPr>
              <a:t>What is the primary reason for the acquisitions you intend to initiate in 2015</a:t>
            </a:r>
            <a:r>
              <a:rPr b="1" dirty="0" smtClean="0">
                <a:solidFill>
                  <a:srgbClr val="4F4F4F"/>
                </a:solidFill>
                <a:effectLst/>
                <a:latin typeface="Arial"/>
              </a:rPr>
              <a:t>?</a:t>
            </a:r>
            <a:r>
              <a:rPr lang="en-GB" b="1" dirty="0" smtClean="0">
                <a:solidFill>
                  <a:srgbClr val="4F4F4F"/>
                </a:solidFill>
                <a:effectLst/>
                <a:latin typeface="Arial"/>
              </a:rPr>
              <a:t> (US Corporations only)</a:t>
            </a:r>
            <a:endParaRPr b="1" dirty="0">
              <a:solidFill>
                <a:srgbClr val="4F4F4F"/>
              </a:solidFill>
              <a:effectLst/>
              <a:latin typeface="Arial"/>
            </a:endParaRPr>
          </a:p>
        </p:txBody>
      </p:sp>
      <p:graphicFrame>
        <p:nvGraphicFramePr>
          <p:cNvPr id="6" name="ChartObject"/>
          <p:cNvGraphicFramePr/>
          <p:nvPr>
            <p:extLst/>
          </p:nvPr>
        </p:nvGraphicFramePr>
        <p:xfrm>
          <a:off x="389582" y="1484784"/>
          <a:ext cx="8502898" cy="5112568"/>
        </p:xfrm>
        <a:graphic>
          <a:graphicData uri="http://schemas.openxmlformats.org/drawingml/2006/chart">
            <c:chart xmlns:c="http://schemas.openxmlformats.org/drawingml/2006/chart" xmlns:r="http://schemas.openxmlformats.org/officeDocument/2006/relationships" r:id="rId3"/>
          </a:graphicData>
        </a:graphic>
      </p:graphicFrame>
      <p:grpSp>
        <p:nvGrpSpPr>
          <p:cNvPr id="7" name="Group 6"/>
          <p:cNvGrpSpPr/>
          <p:nvPr/>
        </p:nvGrpSpPr>
        <p:grpSpPr>
          <a:xfrm>
            <a:off x="0" y="-27383"/>
            <a:ext cx="9144000" cy="1008112"/>
            <a:chOff x="0" y="-27383"/>
            <a:chExt cx="9144000" cy="1008112"/>
          </a:xfrm>
          <a:solidFill>
            <a:srgbClr val="254061"/>
          </a:solidFill>
        </p:grpSpPr>
        <p:sp>
          <p:nvSpPr>
            <p:cNvPr id="8" name="Rectangle 7"/>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9" name="Rectangle 8"/>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Takeover Motivation – Evidence from US</a:t>
              </a:r>
              <a:endParaRPr lang="en-US" sz="3200" b="1" dirty="0">
                <a:solidFill>
                  <a:srgbClr val="FFFFFF"/>
                </a:solidFill>
              </a:endParaRPr>
            </a:p>
          </p:txBody>
        </p:sp>
      </p:grpSp>
    </p:spTree>
    <p:custDataLst>
      <p:tags r:id="rId1"/>
    </p:custDataLst>
    <p:extLst>
      <p:ext uri="{BB962C8B-B14F-4D97-AF65-F5344CB8AC3E}">
        <p14:creationId xmlns:p14="http://schemas.microsoft.com/office/powerpoint/2010/main" val="5532793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10"/>
          <p:cNvGrpSpPr/>
          <p:nvPr/>
        </p:nvGrpSpPr>
        <p:grpSpPr>
          <a:xfrm>
            <a:off x="254220" y="1305956"/>
            <a:ext cx="2632792" cy="4477886"/>
            <a:chOff x="254220" y="1305956"/>
            <a:chExt cx="2632792" cy="4477886"/>
          </a:xfrm>
        </p:grpSpPr>
        <p:sp>
          <p:nvSpPr>
            <p:cNvPr id="8" name="Freeform 7"/>
            <p:cNvSpPr/>
            <p:nvPr/>
          </p:nvSpPr>
          <p:spPr>
            <a:xfrm>
              <a:off x="254220" y="1305956"/>
              <a:ext cx="2632792" cy="1019187"/>
            </a:xfrm>
            <a:custGeom>
              <a:avLst/>
              <a:gdLst>
                <a:gd name="connsiteX0" fmla="*/ 0 w 2632792"/>
                <a:gd name="connsiteY0" fmla="*/ 0 h 1019187"/>
                <a:gd name="connsiteX1" fmla="*/ 2632792 w 2632792"/>
                <a:gd name="connsiteY1" fmla="*/ 0 h 1019187"/>
                <a:gd name="connsiteX2" fmla="*/ 2632792 w 2632792"/>
                <a:gd name="connsiteY2" fmla="*/ 1019187 h 1019187"/>
                <a:gd name="connsiteX3" fmla="*/ 0 w 2632792"/>
                <a:gd name="connsiteY3" fmla="*/ 1019187 h 1019187"/>
                <a:gd name="connsiteX4" fmla="*/ 0 w 2632792"/>
                <a:gd name="connsiteY4" fmla="*/ 0 h 1019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1019187">
                  <a:moveTo>
                    <a:pt x="0" y="0"/>
                  </a:moveTo>
                  <a:lnTo>
                    <a:pt x="2632792" y="0"/>
                  </a:lnTo>
                  <a:lnTo>
                    <a:pt x="2632792" y="1019187"/>
                  </a:lnTo>
                  <a:lnTo>
                    <a:pt x="0" y="1019187"/>
                  </a:lnTo>
                  <a:lnTo>
                    <a:pt x="0" y="0"/>
                  </a:lnTo>
                  <a:close/>
                </a:path>
              </a:pathLst>
            </a:custGeom>
          </p:spPr>
          <p:style>
            <a:lnRef idx="2">
              <a:schemeClr val="accent5">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99136" tIns="113792" rIns="199136" bIns="113792" numCol="1" spcCol="1270" anchor="ctr" anchorCtr="0">
              <a:noAutofit/>
            </a:bodyPr>
            <a:lstStyle/>
            <a:p>
              <a:pPr lvl="0" algn="ctr" defTabSz="1244600">
                <a:lnSpc>
                  <a:spcPct val="90000"/>
                </a:lnSpc>
                <a:spcBef>
                  <a:spcPct val="0"/>
                </a:spcBef>
                <a:spcAft>
                  <a:spcPct val="35000"/>
                </a:spcAft>
              </a:pPr>
              <a:r>
                <a:rPr lang="en-GB" sz="2800" b="1" kern="1200" dirty="0" smtClean="0">
                  <a:effectLst>
                    <a:outerShdw blurRad="38100" dist="38100" dir="2700000" algn="tl">
                      <a:srgbClr val="000000">
                        <a:alpha val="43137"/>
                      </a:srgbClr>
                    </a:outerShdw>
                  </a:effectLst>
                </a:rPr>
                <a:t>Strategic motives</a:t>
              </a:r>
              <a:endParaRPr lang="en-GB" sz="2800" b="1" kern="1200" dirty="0">
                <a:effectLst>
                  <a:outerShdw blurRad="38100" dist="38100" dir="2700000" algn="tl">
                    <a:srgbClr val="000000">
                      <a:alpha val="43137"/>
                    </a:srgbClr>
                  </a:outerShdw>
                </a:effectLst>
              </a:endParaRPr>
            </a:p>
          </p:txBody>
        </p:sp>
        <p:sp>
          <p:nvSpPr>
            <p:cNvPr id="9" name="Freeform 8"/>
            <p:cNvSpPr/>
            <p:nvPr/>
          </p:nvSpPr>
          <p:spPr>
            <a:xfrm>
              <a:off x="254220" y="2325143"/>
              <a:ext cx="2632792" cy="3458699"/>
            </a:xfrm>
            <a:custGeom>
              <a:avLst/>
              <a:gdLst>
                <a:gd name="connsiteX0" fmla="*/ 0 w 2632792"/>
                <a:gd name="connsiteY0" fmla="*/ 0 h 3458699"/>
                <a:gd name="connsiteX1" fmla="*/ 2632792 w 2632792"/>
                <a:gd name="connsiteY1" fmla="*/ 0 h 3458699"/>
                <a:gd name="connsiteX2" fmla="*/ 2632792 w 2632792"/>
                <a:gd name="connsiteY2" fmla="*/ 3458699 h 3458699"/>
                <a:gd name="connsiteX3" fmla="*/ 0 w 2632792"/>
                <a:gd name="connsiteY3" fmla="*/ 3458699 h 3458699"/>
                <a:gd name="connsiteX4" fmla="*/ 0 w 2632792"/>
                <a:gd name="connsiteY4" fmla="*/ 0 h 3458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3458699">
                  <a:moveTo>
                    <a:pt x="0" y="0"/>
                  </a:moveTo>
                  <a:lnTo>
                    <a:pt x="2632792" y="0"/>
                  </a:lnTo>
                  <a:lnTo>
                    <a:pt x="2632792" y="3458699"/>
                  </a:lnTo>
                  <a:lnTo>
                    <a:pt x="0" y="3458699"/>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0"/>
                <a:satOff val="0"/>
                <a:lumOff val="0"/>
                <a:alphaOff val="0"/>
              </a:schemeClr>
            </a:fillRef>
            <a:effectRef idx="0">
              <a:schemeClr val="accent5">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dirty="0" smtClean="0"/>
                <a:t>Improve &amp; develop </a:t>
              </a:r>
              <a:r>
                <a:rPr lang="en-GB" sz="2400" kern="1200" dirty="0" smtClean="0"/>
                <a:t>the business</a:t>
              </a:r>
              <a:endParaRPr lang="en-GB" sz="2400" kern="1200" dirty="0"/>
            </a:p>
            <a:p>
              <a:pPr marL="228600" lvl="1" indent="-228600" algn="l" defTabSz="1066800">
                <a:lnSpc>
                  <a:spcPct val="90000"/>
                </a:lnSpc>
                <a:spcBef>
                  <a:spcPct val="0"/>
                </a:spcBef>
                <a:spcAft>
                  <a:spcPct val="15000"/>
                </a:spcAft>
                <a:buChar char="••"/>
              </a:pPr>
              <a:r>
                <a:rPr lang="en-GB" sz="2400" kern="1200" dirty="0" smtClean="0"/>
                <a:t>Closely linked to </a:t>
              </a:r>
              <a:r>
                <a:rPr lang="en-GB" sz="2400" b="1" kern="1200" dirty="0" smtClean="0"/>
                <a:t>competitive advantage</a:t>
              </a:r>
              <a:endParaRPr lang="en-GB" sz="2400" b="1" kern="1200" dirty="0"/>
            </a:p>
            <a:p>
              <a:pPr marL="228600" lvl="1" indent="-228600" algn="l" defTabSz="1066800">
                <a:lnSpc>
                  <a:spcPct val="90000"/>
                </a:lnSpc>
                <a:spcBef>
                  <a:spcPct val="0"/>
                </a:spcBef>
                <a:spcAft>
                  <a:spcPct val="15000"/>
                </a:spcAft>
                <a:buChar char="••"/>
              </a:pPr>
              <a:r>
                <a:rPr lang="en-GB" sz="2400" b="1" kern="1200" dirty="0" smtClean="0"/>
                <a:t>E.g. economies of scale</a:t>
              </a:r>
              <a:endParaRPr lang="en-GB" sz="2400" b="1" kern="1200" dirty="0"/>
            </a:p>
          </p:txBody>
        </p:sp>
      </p:grpSp>
      <p:grpSp>
        <p:nvGrpSpPr>
          <p:cNvPr id="10" name="Group 11"/>
          <p:cNvGrpSpPr/>
          <p:nvPr/>
        </p:nvGrpSpPr>
        <p:grpSpPr>
          <a:xfrm>
            <a:off x="3255603" y="1305956"/>
            <a:ext cx="2632792" cy="4477886"/>
            <a:chOff x="3255603" y="1305956"/>
            <a:chExt cx="2632792" cy="4477886"/>
          </a:xfrm>
        </p:grpSpPr>
        <p:sp>
          <p:nvSpPr>
            <p:cNvPr id="11" name="Freeform 10"/>
            <p:cNvSpPr/>
            <p:nvPr/>
          </p:nvSpPr>
          <p:spPr>
            <a:xfrm>
              <a:off x="3255603" y="1305956"/>
              <a:ext cx="2632792" cy="1019187"/>
            </a:xfrm>
            <a:custGeom>
              <a:avLst/>
              <a:gdLst>
                <a:gd name="connsiteX0" fmla="*/ 0 w 2632792"/>
                <a:gd name="connsiteY0" fmla="*/ 0 h 1019187"/>
                <a:gd name="connsiteX1" fmla="*/ 2632792 w 2632792"/>
                <a:gd name="connsiteY1" fmla="*/ 0 h 1019187"/>
                <a:gd name="connsiteX2" fmla="*/ 2632792 w 2632792"/>
                <a:gd name="connsiteY2" fmla="*/ 1019187 h 1019187"/>
                <a:gd name="connsiteX3" fmla="*/ 0 w 2632792"/>
                <a:gd name="connsiteY3" fmla="*/ 1019187 h 1019187"/>
                <a:gd name="connsiteX4" fmla="*/ 0 w 2632792"/>
                <a:gd name="connsiteY4" fmla="*/ 0 h 1019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1019187">
                  <a:moveTo>
                    <a:pt x="0" y="0"/>
                  </a:moveTo>
                  <a:lnTo>
                    <a:pt x="2632792" y="0"/>
                  </a:lnTo>
                  <a:lnTo>
                    <a:pt x="2632792" y="1019187"/>
                  </a:lnTo>
                  <a:lnTo>
                    <a:pt x="0" y="1019187"/>
                  </a:lnTo>
                  <a:lnTo>
                    <a:pt x="0" y="0"/>
                  </a:lnTo>
                  <a:close/>
                </a:path>
              </a:pathLst>
            </a:custGeom>
          </p:spPr>
          <p:style>
            <a:lnRef idx="2">
              <a:schemeClr val="accent5">
                <a:hueOff val="-4966938"/>
                <a:satOff val="19906"/>
                <a:lumOff val="4314"/>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199136" tIns="113792" rIns="199136" bIns="113792" numCol="1" spcCol="1270" anchor="ctr" anchorCtr="0">
              <a:noAutofit/>
            </a:bodyPr>
            <a:lstStyle/>
            <a:p>
              <a:pPr lvl="0" algn="ctr" defTabSz="1244600">
                <a:lnSpc>
                  <a:spcPct val="90000"/>
                </a:lnSpc>
                <a:spcBef>
                  <a:spcPct val="0"/>
                </a:spcBef>
                <a:spcAft>
                  <a:spcPct val="35000"/>
                </a:spcAft>
              </a:pPr>
              <a:r>
                <a:rPr lang="en-GB" sz="2800" b="1" kern="1200" dirty="0" smtClean="0">
                  <a:effectLst>
                    <a:outerShdw blurRad="38100" dist="38100" dir="2700000" algn="tl">
                      <a:srgbClr val="000000">
                        <a:alpha val="43137"/>
                      </a:srgbClr>
                    </a:outerShdw>
                  </a:effectLst>
                </a:rPr>
                <a:t>Financial motives</a:t>
              </a:r>
              <a:endParaRPr lang="en-GB" sz="2800" b="1" kern="1200" dirty="0">
                <a:effectLst>
                  <a:outerShdw blurRad="38100" dist="38100" dir="2700000" algn="tl">
                    <a:srgbClr val="000000">
                      <a:alpha val="43137"/>
                    </a:srgbClr>
                  </a:outerShdw>
                </a:effectLst>
              </a:endParaRPr>
            </a:p>
          </p:txBody>
        </p:sp>
        <p:sp>
          <p:nvSpPr>
            <p:cNvPr id="12" name="Freeform 11"/>
            <p:cNvSpPr/>
            <p:nvPr/>
          </p:nvSpPr>
          <p:spPr>
            <a:xfrm>
              <a:off x="3255603" y="2325143"/>
              <a:ext cx="2632792" cy="3458699"/>
            </a:xfrm>
            <a:custGeom>
              <a:avLst/>
              <a:gdLst>
                <a:gd name="connsiteX0" fmla="*/ 0 w 2632792"/>
                <a:gd name="connsiteY0" fmla="*/ 0 h 3458699"/>
                <a:gd name="connsiteX1" fmla="*/ 2632792 w 2632792"/>
                <a:gd name="connsiteY1" fmla="*/ 0 h 3458699"/>
                <a:gd name="connsiteX2" fmla="*/ 2632792 w 2632792"/>
                <a:gd name="connsiteY2" fmla="*/ 3458699 h 3458699"/>
                <a:gd name="connsiteX3" fmla="*/ 0 w 2632792"/>
                <a:gd name="connsiteY3" fmla="*/ 3458699 h 3458699"/>
                <a:gd name="connsiteX4" fmla="*/ 0 w 2632792"/>
                <a:gd name="connsiteY4" fmla="*/ 0 h 3458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3458699">
                  <a:moveTo>
                    <a:pt x="0" y="0"/>
                  </a:moveTo>
                  <a:lnTo>
                    <a:pt x="2632792" y="0"/>
                  </a:lnTo>
                  <a:lnTo>
                    <a:pt x="2632792" y="3458699"/>
                  </a:lnTo>
                  <a:lnTo>
                    <a:pt x="0" y="3458699"/>
                  </a:lnTo>
                  <a:lnTo>
                    <a:pt x="0" y="0"/>
                  </a:lnTo>
                  <a:close/>
                </a:path>
              </a:pathLst>
            </a:custGeom>
          </p:spPr>
          <p:style>
            <a:lnRef idx="2">
              <a:schemeClr val="accent5">
                <a:tint val="40000"/>
                <a:alpha val="90000"/>
                <a:hueOff val="-5370241"/>
                <a:satOff val="24126"/>
                <a:lumOff val="1658"/>
                <a:alphaOff val="0"/>
              </a:schemeClr>
            </a:lnRef>
            <a:fillRef idx="1">
              <a:schemeClr val="accent5">
                <a:tint val="40000"/>
                <a:alpha val="90000"/>
                <a:hueOff val="-5370241"/>
                <a:satOff val="24126"/>
                <a:lumOff val="1658"/>
                <a:alphaOff val="0"/>
              </a:schemeClr>
            </a:fillRef>
            <a:effectRef idx="0">
              <a:schemeClr val="accent5">
                <a:tint val="40000"/>
                <a:alpha val="90000"/>
                <a:hueOff val="-5370241"/>
                <a:satOff val="24126"/>
                <a:lumOff val="1658"/>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smtClean="0"/>
                <a:t>Make </a:t>
              </a:r>
              <a:r>
                <a:rPr lang="en-GB" sz="2400" b="1" kern="1200" dirty="0" smtClean="0"/>
                <a:t>best use of financial resources </a:t>
              </a:r>
              <a:r>
                <a:rPr lang="en-GB" sz="2400" kern="1200" dirty="0" smtClean="0"/>
                <a:t>for shareholders</a:t>
              </a:r>
              <a:endParaRPr lang="en-GB" sz="2400" kern="1200" dirty="0"/>
            </a:p>
            <a:p>
              <a:pPr marL="228600" lvl="1" indent="-228600" algn="l" defTabSz="1066800">
                <a:lnSpc>
                  <a:spcPct val="90000"/>
                </a:lnSpc>
                <a:spcBef>
                  <a:spcPct val="0"/>
                </a:spcBef>
                <a:spcAft>
                  <a:spcPct val="15000"/>
                </a:spcAft>
                <a:buChar char="••"/>
              </a:pPr>
              <a:r>
                <a:rPr lang="en-GB" sz="2400" kern="1200" dirty="0" smtClean="0"/>
                <a:t>Improve financial performance</a:t>
              </a:r>
              <a:endParaRPr lang="en-GB" sz="2400" kern="1200" dirty="0"/>
            </a:p>
            <a:p>
              <a:pPr marL="228600" lvl="1" indent="-228600" algn="l" defTabSz="1066800">
                <a:lnSpc>
                  <a:spcPct val="90000"/>
                </a:lnSpc>
                <a:spcBef>
                  <a:spcPct val="0"/>
                </a:spcBef>
                <a:spcAft>
                  <a:spcPct val="15000"/>
                </a:spcAft>
                <a:buChar char="••"/>
              </a:pPr>
              <a:r>
                <a:rPr lang="en-GB" sz="2400" b="1" kern="1200" dirty="0" smtClean="0"/>
                <a:t>E.g. higher profits</a:t>
              </a:r>
              <a:endParaRPr lang="en-GB" sz="2400" b="1" kern="1200" dirty="0"/>
            </a:p>
          </p:txBody>
        </p:sp>
      </p:grpSp>
      <p:grpSp>
        <p:nvGrpSpPr>
          <p:cNvPr id="13" name="Group 12"/>
          <p:cNvGrpSpPr/>
          <p:nvPr/>
        </p:nvGrpSpPr>
        <p:grpSpPr>
          <a:xfrm>
            <a:off x="6256987" y="1305956"/>
            <a:ext cx="2632792" cy="4477886"/>
            <a:chOff x="6256987" y="1305956"/>
            <a:chExt cx="2632792" cy="4477886"/>
          </a:xfrm>
        </p:grpSpPr>
        <p:sp>
          <p:nvSpPr>
            <p:cNvPr id="14" name="Freeform 13"/>
            <p:cNvSpPr/>
            <p:nvPr/>
          </p:nvSpPr>
          <p:spPr>
            <a:xfrm>
              <a:off x="6256987" y="1305956"/>
              <a:ext cx="2632792" cy="1019187"/>
            </a:xfrm>
            <a:custGeom>
              <a:avLst/>
              <a:gdLst>
                <a:gd name="connsiteX0" fmla="*/ 0 w 2632792"/>
                <a:gd name="connsiteY0" fmla="*/ 0 h 1019187"/>
                <a:gd name="connsiteX1" fmla="*/ 2632792 w 2632792"/>
                <a:gd name="connsiteY1" fmla="*/ 0 h 1019187"/>
                <a:gd name="connsiteX2" fmla="*/ 2632792 w 2632792"/>
                <a:gd name="connsiteY2" fmla="*/ 1019187 h 1019187"/>
                <a:gd name="connsiteX3" fmla="*/ 0 w 2632792"/>
                <a:gd name="connsiteY3" fmla="*/ 1019187 h 1019187"/>
                <a:gd name="connsiteX4" fmla="*/ 0 w 2632792"/>
                <a:gd name="connsiteY4" fmla="*/ 0 h 1019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1019187">
                  <a:moveTo>
                    <a:pt x="0" y="0"/>
                  </a:moveTo>
                  <a:lnTo>
                    <a:pt x="2632792" y="0"/>
                  </a:lnTo>
                  <a:lnTo>
                    <a:pt x="2632792" y="1019187"/>
                  </a:lnTo>
                  <a:lnTo>
                    <a:pt x="0" y="1019187"/>
                  </a:lnTo>
                  <a:lnTo>
                    <a:pt x="0" y="0"/>
                  </a:lnTo>
                  <a:close/>
                </a:path>
              </a:pathLst>
            </a:custGeom>
          </p:spPr>
          <p:style>
            <a:lnRef idx="2">
              <a:schemeClr val="accent5">
                <a:hueOff val="-9933876"/>
                <a:satOff val="39811"/>
                <a:lumOff val="8628"/>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199136" tIns="113792" rIns="199136" bIns="113792" numCol="1" spcCol="1270" anchor="ctr" anchorCtr="0">
              <a:noAutofit/>
            </a:bodyPr>
            <a:lstStyle/>
            <a:p>
              <a:pPr lvl="0" algn="ctr" defTabSz="1244600">
                <a:lnSpc>
                  <a:spcPct val="90000"/>
                </a:lnSpc>
                <a:spcBef>
                  <a:spcPct val="0"/>
                </a:spcBef>
                <a:spcAft>
                  <a:spcPct val="35000"/>
                </a:spcAft>
              </a:pPr>
              <a:r>
                <a:rPr lang="en-GB" sz="2800" b="1" kern="1200" dirty="0" smtClean="0">
                  <a:effectLst>
                    <a:outerShdw blurRad="38100" dist="38100" dir="2700000" algn="tl">
                      <a:srgbClr val="000000">
                        <a:alpha val="43137"/>
                      </a:srgbClr>
                    </a:outerShdw>
                  </a:effectLst>
                </a:rPr>
                <a:t>Managerial motives</a:t>
              </a:r>
              <a:endParaRPr lang="en-GB" sz="2800" b="1" kern="1200" dirty="0">
                <a:effectLst>
                  <a:outerShdw blurRad="38100" dist="38100" dir="2700000" algn="tl">
                    <a:srgbClr val="000000">
                      <a:alpha val="43137"/>
                    </a:srgbClr>
                  </a:outerShdw>
                </a:effectLst>
              </a:endParaRPr>
            </a:p>
          </p:txBody>
        </p:sp>
        <p:sp>
          <p:nvSpPr>
            <p:cNvPr id="15" name="Freeform 14"/>
            <p:cNvSpPr/>
            <p:nvPr/>
          </p:nvSpPr>
          <p:spPr>
            <a:xfrm>
              <a:off x="6256987" y="2325143"/>
              <a:ext cx="2632792" cy="3458699"/>
            </a:xfrm>
            <a:custGeom>
              <a:avLst/>
              <a:gdLst>
                <a:gd name="connsiteX0" fmla="*/ 0 w 2632792"/>
                <a:gd name="connsiteY0" fmla="*/ 0 h 3458699"/>
                <a:gd name="connsiteX1" fmla="*/ 2632792 w 2632792"/>
                <a:gd name="connsiteY1" fmla="*/ 0 h 3458699"/>
                <a:gd name="connsiteX2" fmla="*/ 2632792 w 2632792"/>
                <a:gd name="connsiteY2" fmla="*/ 3458699 h 3458699"/>
                <a:gd name="connsiteX3" fmla="*/ 0 w 2632792"/>
                <a:gd name="connsiteY3" fmla="*/ 3458699 h 3458699"/>
                <a:gd name="connsiteX4" fmla="*/ 0 w 2632792"/>
                <a:gd name="connsiteY4" fmla="*/ 0 h 3458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3458699">
                  <a:moveTo>
                    <a:pt x="0" y="0"/>
                  </a:moveTo>
                  <a:lnTo>
                    <a:pt x="2632792" y="0"/>
                  </a:lnTo>
                  <a:lnTo>
                    <a:pt x="2632792" y="3458699"/>
                  </a:lnTo>
                  <a:lnTo>
                    <a:pt x="0" y="3458699"/>
                  </a:lnTo>
                  <a:lnTo>
                    <a:pt x="0" y="0"/>
                  </a:lnTo>
                  <a:close/>
                </a:path>
              </a:pathLst>
            </a:custGeom>
          </p:spPr>
          <p:style>
            <a:lnRef idx="2">
              <a:schemeClr val="accent5">
                <a:tint val="40000"/>
                <a:alpha val="90000"/>
                <a:hueOff val="-10740482"/>
                <a:satOff val="48253"/>
                <a:lumOff val="3317"/>
                <a:alphaOff val="0"/>
              </a:schemeClr>
            </a:lnRef>
            <a:fillRef idx="1">
              <a:schemeClr val="accent5">
                <a:tint val="40000"/>
                <a:alpha val="90000"/>
                <a:hueOff val="-10740482"/>
                <a:satOff val="48253"/>
                <a:lumOff val="3317"/>
                <a:alphaOff val="0"/>
              </a:schemeClr>
            </a:fillRef>
            <a:effectRef idx="0">
              <a:schemeClr val="accent5">
                <a:tint val="40000"/>
                <a:alpha val="90000"/>
                <a:hueOff val="-10740482"/>
                <a:satOff val="48253"/>
                <a:lumOff val="3317"/>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dirty="0" smtClean="0"/>
                <a:t>Self-interest of managers </a:t>
              </a:r>
              <a:endParaRPr lang="en-GB" sz="2400" b="1" kern="1200" dirty="0"/>
            </a:p>
            <a:p>
              <a:pPr marL="228600" lvl="1" indent="-228600" algn="l" defTabSz="1066800">
                <a:lnSpc>
                  <a:spcPct val="90000"/>
                </a:lnSpc>
                <a:spcBef>
                  <a:spcPct val="0"/>
                </a:spcBef>
                <a:spcAft>
                  <a:spcPct val="15000"/>
                </a:spcAft>
                <a:buChar char="••"/>
              </a:pPr>
              <a:r>
                <a:rPr lang="en-GB" sz="2400" kern="1200" dirty="0" smtClean="0"/>
                <a:t>Not necessarily in the best interest of shareholders</a:t>
              </a:r>
              <a:endParaRPr lang="en-GB" sz="2400" kern="1200" dirty="0"/>
            </a:p>
            <a:p>
              <a:pPr marL="228600" lvl="1" indent="-228600" algn="l" defTabSz="1066800">
                <a:lnSpc>
                  <a:spcPct val="90000"/>
                </a:lnSpc>
                <a:spcBef>
                  <a:spcPct val="0"/>
                </a:spcBef>
                <a:spcAft>
                  <a:spcPct val="15000"/>
                </a:spcAft>
                <a:buChar char="••"/>
              </a:pPr>
              <a:r>
                <a:rPr lang="en-GB" sz="2400" b="1" kern="1200" dirty="0" smtClean="0"/>
                <a:t>E.g. want to lead a bigger business </a:t>
              </a:r>
              <a:endParaRPr lang="en-GB" sz="2400" b="1" kern="1200" dirty="0"/>
            </a:p>
          </p:txBody>
        </p:sp>
      </p:grpSp>
      <p:grpSp>
        <p:nvGrpSpPr>
          <p:cNvPr id="16" name="Group 15"/>
          <p:cNvGrpSpPr/>
          <p:nvPr/>
        </p:nvGrpSpPr>
        <p:grpSpPr>
          <a:xfrm>
            <a:off x="0" y="-27383"/>
            <a:ext cx="9144000" cy="1008112"/>
            <a:chOff x="0" y="-27383"/>
            <a:chExt cx="9144000" cy="1008112"/>
          </a:xfrm>
          <a:solidFill>
            <a:srgbClr val="254061"/>
          </a:solidFill>
        </p:grpSpPr>
        <p:sp>
          <p:nvSpPr>
            <p:cNvPr id="17" name="Rectangle 16"/>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Rectangle 17"/>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Strategic Motives for Acquisitions</a:t>
              </a:r>
              <a:endParaRPr lang="en-US" sz="4000" b="1" dirty="0">
                <a:solidFill>
                  <a:srgbClr val="FFFFFF"/>
                </a:solidFill>
              </a:endParaRPr>
            </a:p>
          </p:txBody>
        </p:sp>
      </p:grpSp>
      <p:sp>
        <p:nvSpPr>
          <p:cNvPr id="2" name="TextBox 1"/>
          <p:cNvSpPr txBox="1"/>
          <p:nvPr/>
        </p:nvSpPr>
        <p:spPr>
          <a:xfrm>
            <a:off x="251520" y="5949280"/>
            <a:ext cx="8640960" cy="646331"/>
          </a:xfrm>
          <a:prstGeom prst="rect">
            <a:avLst/>
          </a:prstGeom>
          <a:solidFill>
            <a:srgbClr val="DCE6F2"/>
          </a:solidFill>
          <a:effectLst>
            <a:outerShdw blurRad="50800" dist="38100" dir="2700000" algn="tl" rotWithShape="0">
              <a:prstClr val="black">
                <a:alpha val="40000"/>
              </a:prstClr>
            </a:outerShdw>
          </a:effectLst>
        </p:spPr>
        <p:txBody>
          <a:bodyPr wrap="square" rtlCol="0" anchor="ctr">
            <a:spAutoFit/>
          </a:bodyPr>
          <a:lstStyle/>
          <a:p>
            <a:r>
              <a:rPr lang="en-US" dirty="0" smtClean="0"/>
              <a:t>It is important to realise that many of the mergers and takeovers that hit the news headlines are driven by managerial motives. Few minority shareholders have any influence</a:t>
            </a:r>
            <a:endParaRPr lang="en-US" dirty="0"/>
          </a:p>
        </p:txBody>
      </p:sp>
    </p:spTree>
    <p:custDataLst>
      <p:tags r:id="rId1"/>
    </p:custDataLst>
    <p:extLst>
      <p:ext uri="{BB962C8B-B14F-4D97-AF65-F5344CB8AC3E}">
        <p14:creationId xmlns:p14="http://schemas.microsoft.com/office/powerpoint/2010/main" val="1827706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Diagram 15"/>
          <p:cNvGraphicFramePr/>
          <p:nvPr>
            <p:extLst/>
          </p:nvPr>
        </p:nvGraphicFramePr>
        <p:xfrm>
          <a:off x="251520" y="1052736"/>
          <a:ext cx="8640960" cy="5616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Managerial Motives for Acquisitions</a:t>
              </a:r>
              <a:endParaRPr lang="en-US" sz="3200" b="1" dirty="0">
                <a:solidFill>
                  <a:srgbClr val="FFFFFF"/>
                </a:solidFill>
              </a:endParaRPr>
            </a:p>
          </p:txBody>
        </p:sp>
      </p:grpSp>
    </p:spTree>
    <p:custDataLst>
      <p:tags r:id="rId1"/>
    </p:custDataLst>
    <p:extLst>
      <p:ext uri="{BB962C8B-B14F-4D97-AF65-F5344CB8AC3E}">
        <p14:creationId xmlns:p14="http://schemas.microsoft.com/office/powerpoint/2010/main" val="17395357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nvPr>
        </p:nvGraphicFramePr>
        <p:xfrm>
          <a:off x="251520" y="1041476"/>
          <a:ext cx="8568952" cy="5664318"/>
        </p:xfrm>
        <a:graphic>
          <a:graphicData uri="http://schemas.openxmlformats.org/drawingml/2006/table">
            <a:tbl>
              <a:tblPr firstRow="1" firstCol="1" bandRow="1">
                <a:tableStyleId>{3B4B98B0-60AC-42C2-AFA5-B58CD77FA1E5}</a:tableStyleId>
              </a:tblPr>
              <a:tblGrid>
                <a:gridCol w="2448272">
                  <a:extLst>
                    <a:ext uri="{9D8B030D-6E8A-4147-A177-3AD203B41FA5}">
                      <a16:colId xmlns:a16="http://schemas.microsoft.com/office/drawing/2014/main" val="20000"/>
                    </a:ext>
                  </a:extLst>
                </a:gridCol>
                <a:gridCol w="6120680">
                  <a:extLst>
                    <a:ext uri="{9D8B030D-6E8A-4147-A177-3AD203B41FA5}">
                      <a16:colId xmlns:a16="http://schemas.microsoft.com/office/drawing/2014/main" val="20001"/>
                    </a:ext>
                  </a:extLst>
                </a:gridCol>
              </a:tblGrid>
              <a:tr h="575469">
                <a:tc>
                  <a:txBody>
                    <a:bodyPr/>
                    <a:lstStyle/>
                    <a:p>
                      <a:pPr>
                        <a:spcBef>
                          <a:spcPts val="200"/>
                        </a:spcBef>
                        <a:spcAft>
                          <a:spcPts val="200"/>
                        </a:spcAft>
                      </a:pPr>
                      <a:r>
                        <a:rPr lang="en-GB" sz="1800" b="1" dirty="0">
                          <a:effectLst/>
                        </a:rPr>
                        <a:t>Takeover / merger</a:t>
                      </a:r>
                      <a:endParaRPr lang="en-GB" sz="1800" b="1"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1" dirty="0">
                          <a:effectLst/>
                        </a:rPr>
                        <a:t>Main motives for the transaction</a:t>
                      </a:r>
                      <a:endParaRPr lang="en-GB" sz="1800" b="1"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0"/>
                  </a:ext>
                </a:extLst>
              </a:tr>
              <a:tr h="701323">
                <a:tc>
                  <a:txBody>
                    <a:bodyPr/>
                    <a:lstStyle/>
                    <a:p>
                      <a:pPr>
                        <a:spcBef>
                          <a:spcPts val="200"/>
                        </a:spcBef>
                        <a:spcAft>
                          <a:spcPts val="200"/>
                        </a:spcAft>
                      </a:pPr>
                      <a:r>
                        <a:rPr lang="en-GB" sz="1800" b="0" dirty="0">
                          <a:effectLst/>
                        </a:rPr>
                        <a:t>Kraft / Cadbury</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Establish global market leadership in confectionery &amp; access emerging </a:t>
                      </a:r>
                      <a:r>
                        <a:rPr lang="en-GB" sz="1800" b="0" dirty="0" smtClean="0">
                          <a:effectLst/>
                        </a:rPr>
                        <a:t>markets (stronger growth potential), strategic fit</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1"/>
                  </a:ext>
                </a:extLst>
              </a:tr>
              <a:tr h="701323">
                <a:tc>
                  <a:txBody>
                    <a:bodyPr/>
                    <a:lstStyle/>
                    <a:p>
                      <a:pPr>
                        <a:spcBef>
                          <a:spcPts val="200"/>
                        </a:spcBef>
                        <a:spcAft>
                          <a:spcPts val="200"/>
                        </a:spcAft>
                      </a:pPr>
                      <a:r>
                        <a:rPr lang="en-GB" sz="1800" b="0" dirty="0">
                          <a:effectLst/>
                        </a:rPr>
                        <a:t>Google / Motorola</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Acquire valuable smartphone patents &amp; manufacturing expertise</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2"/>
                  </a:ext>
                </a:extLst>
              </a:tr>
              <a:tr h="687274">
                <a:tc>
                  <a:txBody>
                    <a:bodyPr/>
                    <a:lstStyle/>
                    <a:p>
                      <a:pPr>
                        <a:spcBef>
                          <a:spcPts val="200"/>
                        </a:spcBef>
                        <a:spcAft>
                          <a:spcPts val="200"/>
                        </a:spcAft>
                      </a:pPr>
                      <a:r>
                        <a:rPr lang="en-GB" sz="1800" b="0" dirty="0">
                          <a:effectLst/>
                        </a:rPr>
                        <a:t>Tata / JLR</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Economies of scale &amp; acquire expertise, brands, capacity and distribution</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3"/>
                  </a:ext>
                </a:extLst>
              </a:tr>
              <a:tr h="883703">
                <a:tc>
                  <a:txBody>
                    <a:bodyPr/>
                    <a:lstStyle/>
                    <a:p>
                      <a:pPr>
                        <a:spcBef>
                          <a:spcPts val="200"/>
                        </a:spcBef>
                        <a:spcAft>
                          <a:spcPts val="200"/>
                        </a:spcAft>
                      </a:pPr>
                      <a:r>
                        <a:rPr lang="en-GB" sz="1800" b="0" dirty="0">
                          <a:effectLst/>
                        </a:rPr>
                        <a:t>RBS / ABN-Amro</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Management </a:t>
                      </a:r>
                      <a:r>
                        <a:rPr lang="en-GB" sz="1800" b="0" dirty="0" smtClean="0">
                          <a:effectLst/>
                        </a:rPr>
                        <a:t>vanity and hubris; </a:t>
                      </a:r>
                      <a:r>
                        <a:rPr lang="en-GB" sz="1800" b="0" dirty="0">
                          <a:effectLst/>
                        </a:rPr>
                        <a:t>continue reputation for big deals; over-</a:t>
                      </a:r>
                      <a:r>
                        <a:rPr lang="en-GB" sz="1800" b="0" dirty="0" smtClean="0">
                          <a:effectLst/>
                        </a:rPr>
                        <a:t>confidence at the top of a speculative</a:t>
                      </a:r>
                      <a:r>
                        <a:rPr lang="en-GB" sz="1800" b="0" baseline="0" dirty="0" smtClean="0">
                          <a:effectLst/>
                        </a:rPr>
                        <a:t> bubble, cheap money</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4"/>
                  </a:ext>
                </a:extLst>
              </a:tr>
              <a:tr h="701323">
                <a:tc>
                  <a:txBody>
                    <a:bodyPr/>
                    <a:lstStyle/>
                    <a:p>
                      <a:pPr>
                        <a:spcBef>
                          <a:spcPts val="200"/>
                        </a:spcBef>
                        <a:spcAft>
                          <a:spcPts val="200"/>
                        </a:spcAft>
                      </a:pPr>
                      <a:r>
                        <a:rPr lang="en-GB" sz="1800" b="0" dirty="0">
                          <a:effectLst/>
                        </a:rPr>
                        <a:t>Santander / Abbey</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Market entry (UK) &amp; establish base for further acquisitions to build market </a:t>
                      </a:r>
                      <a:r>
                        <a:rPr lang="en-GB" sz="1800" b="0" dirty="0" smtClean="0">
                          <a:effectLst/>
                        </a:rPr>
                        <a:t>share in reformed financial</a:t>
                      </a:r>
                      <a:r>
                        <a:rPr lang="en-GB" sz="1800" b="0" baseline="0" dirty="0" smtClean="0">
                          <a:effectLst/>
                        </a:rPr>
                        <a:t> system </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5"/>
                  </a:ext>
                </a:extLst>
              </a:tr>
              <a:tr h="701323">
                <a:tc>
                  <a:txBody>
                    <a:bodyPr/>
                    <a:lstStyle/>
                    <a:p>
                      <a:pPr>
                        <a:spcBef>
                          <a:spcPts val="200"/>
                        </a:spcBef>
                        <a:spcAft>
                          <a:spcPts val="200"/>
                        </a:spcAft>
                      </a:pPr>
                      <a:r>
                        <a:rPr lang="en-GB" sz="1800" b="0" dirty="0">
                          <a:effectLst/>
                        </a:rPr>
                        <a:t>WM Morrison &amp; Safeway</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Increase market share &amp; exploit economies of scale to improve competitiveness</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6"/>
                  </a:ext>
                </a:extLst>
              </a:tr>
              <a:tr h="701323">
                <a:tc>
                  <a:txBody>
                    <a:bodyPr/>
                    <a:lstStyle/>
                    <a:p>
                      <a:pPr>
                        <a:spcBef>
                          <a:spcPts val="200"/>
                        </a:spcBef>
                        <a:spcAft>
                          <a:spcPts val="200"/>
                        </a:spcAft>
                      </a:pPr>
                      <a:r>
                        <a:rPr lang="en-GB" sz="1800" b="0" dirty="0">
                          <a:effectLst/>
                        </a:rPr>
                        <a:t>British Airways / Iberia</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Consolidation; economies of scale &amp; survival: positioning for further takeovers</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7"/>
                  </a:ext>
                </a:extLst>
              </a:tr>
            </a:tbl>
          </a:graphicData>
        </a:graphic>
      </p:graphicFrame>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Motives for Acquisitions - Examples</a:t>
              </a:r>
              <a:endParaRPr lang="en-US" sz="3200" b="1" dirty="0">
                <a:solidFill>
                  <a:srgbClr val="FFFFFF"/>
                </a:solidFill>
              </a:endParaRPr>
            </a:p>
          </p:txBody>
        </p:sp>
      </p:grpSp>
    </p:spTree>
    <p:custDataLst>
      <p:tags r:id="rId1"/>
    </p:custDataLst>
    <p:extLst>
      <p:ext uri="{BB962C8B-B14F-4D97-AF65-F5344CB8AC3E}">
        <p14:creationId xmlns:p14="http://schemas.microsoft.com/office/powerpoint/2010/main" val="53105013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ew shape"/>
          <p:cNvSpPr/>
          <p:nvPr/>
        </p:nvSpPr>
        <p:spPr>
          <a:xfrm>
            <a:off x="251520" y="993576"/>
            <a:ext cx="8216900" cy="254000"/>
          </a:xfrm>
          <a:solidFill>
            <a:prstClr val="black">
              <a:alpha val="0"/>
            </a:prst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lstStyle/>
          <a:p>
            <a:pPr algn="l"/>
            <a:endParaRPr sz="1200" dirty="0">
              <a:solidFill>
                <a:srgbClr val="808080"/>
              </a:solidFill>
              <a:latin typeface="Arial"/>
            </a:endParaRPr>
          </a:p>
        </p:txBody>
      </p:sp>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280920" cy="584775"/>
          </a:xfrm>
          <a:prstGeom prst="rect">
            <a:avLst/>
          </a:prstGeom>
        </p:spPr>
        <p:txBody>
          <a:bodyPr wrap="square">
            <a:spAutoFit/>
          </a:bodyPr>
          <a:lstStyle/>
          <a:p>
            <a:r>
              <a:rPr lang="en-US" sz="3200" b="1" dirty="0" smtClean="0">
                <a:solidFill>
                  <a:srgbClr val="FFFFFF"/>
                </a:solidFill>
              </a:rPr>
              <a:t>What is Organic Business Growth?</a:t>
            </a:r>
            <a:endParaRPr lang="en-US" sz="3200" b="1" dirty="0">
              <a:solidFill>
                <a:srgbClr val="FFFFFF"/>
              </a:solidFill>
            </a:endParaRPr>
          </a:p>
        </p:txBody>
      </p:sp>
      <p:sp>
        <p:nvSpPr>
          <p:cNvPr id="5" name="Content Placeholder 4"/>
          <p:cNvSpPr>
            <a:spLocks noGrp="1"/>
          </p:cNvSpPr>
          <p:nvPr>
            <p:ph idx="1"/>
          </p:nvPr>
        </p:nvSpPr>
        <p:spPr>
          <a:xfrm>
            <a:off x="251520" y="1196752"/>
            <a:ext cx="8640960" cy="5400600"/>
          </a:xfrm>
        </p:spPr>
        <p:txBody>
          <a:bodyPr>
            <a:normAutofit fontScale="92500" lnSpcReduction="10000"/>
          </a:bodyPr>
          <a:lstStyle/>
          <a:p>
            <a:r>
              <a:rPr lang="en-US" dirty="0"/>
              <a:t>Organic growth is also known as </a:t>
            </a:r>
            <a:r>
              <a:rPr lang="en-US" b="1" dirty="0"/>
              <a:t>internal growth</a:t>
            </a:r>
            <a:r>
              <a:rPr lang="en-US" dirty="0"/>
              <a:t>. </a:t>
            </a:r>
            <a:endParaRPr lang="en-US" dirty="0" smtClean="0"/>
          </a:p>
          <a:p>
            <a:r>
              <a:rPr lang="en-US" dirty="0" smtClean="0"/>
              <a:t>It </a:t>
            </a:r>
            <a:r>
              <a:rPr lang="en-US" dirty="0"/>
              <a:t>happens when a business expands its own operations rather than relying on takeovers and mergers. Organic growth can come about from:</a:t>
            </a:r>
          </a:p>
          <a:p>
            <a:pPr marL="514350" indent="-514350">
              <a:buFont typeface="+mj-lt"/>
              <a:buAutoNum type="arabicPeriod"/>
            </a:pPr>
            <a:r>
              <a:rPr lang="en-US" dirty="0" smtClean="0"/>
              <a:t>Increasing </a:t>
            </a:r>
            <a:r>
              <a:rPr lang="en-US" dirty="0"/>
              <a:t>existing production capacity through investment in new capital &amp; technology</a:t>
            </a:r>
          </a:p>
          <a:p>
            <a:pPr marL="514350" indent="-514350">
              <a:buFont typeface="+mj-lt"/>
              <a:buAutoNum type="arabicPeriod"/>
            </a:pPr>
            <a:r>
              <a:rPr lang="en-US" dirty="0" smtClean="0"/>
              <a:t>Development </a:t>
            </a:r>
            <a:r>
              <a:rPr lang="en-US" dirty="0"/>
              <a:t>&amp; launch of new products</a:t>
            </a:r>
          </a:p>
          <a:p>
            <a:pPr marL="514350" indent="-514350">
              <a:buFont typeface="+mj-lt"/>
              <a:buAutoNum type="arabicPeriod"/>
            </a:pPr>
            <a:r>
              <a:rPr lang="en-US" dirty="0" smtClean="0"/>
              <a:t>Finding </a:t>
            </a:r>
            <a:r>
              <a:rPr lang="en-US" dirty="0"/>
              <a:t>new markets for example by exporting into emerging </a:t>
            </a:r>
            <a:r>
              <a:rPr lang="en-US" dirty="0" smtClean="0"/>
              <a:t>countries such as India and South Africa</a:t>
            </a:r>
            <a:endParaRPr lang="en-US" dirty="0"/>
          </a:p>
          <a:p>
            <a:pPr marL="514350" indent="-514350">
              <a:buFont typeface="+mj-lt"/>
              <a:buAutoNum type="arabicPeriod"/>
            </a:pPr>
            <a:r>
              <a:rPr lang="en-US" dirty="0" smtClean="0"/>
              <a:t>Growing </a:t>
            </a:r>
            <a:r>
              <a:rPr lang="en-US" dirty="0"/>
              <a:t>a customer base through </a:t>
            </a:r>
            <a:r>
              <a:rPr lang="en-US" dirty="0" smtClean="0"/>
              <a:t>marketing</a:t>
            </a:r>
            <a:endParaRPr lang="en-US" dirty="0"/>
          </a:p>
        </p:txBody>
      </p:sp>
    </p:spTree>
    <p:extLst>
      <p:ext uri="{BB962C8B-B14F-4D97-AF65-F5344CB8AC3E}">
        <p14:creationId xmlns:p14="http://schemas.microsoft.com/office/powerpoint/2010/main" val="35297025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ew shape"/>
          <p:cNvSpPr/>
          <p:nvPr/>
        </p:nvSpPr>
        <p:spPr>
          <a:xfrm>
            <a:off x="251520" y="993576"/>
            <a:ext cx="8216900" cy="254000"/>
          </a:xfrm>
          <a:solidFill>
            <a:prstClr val="black">
              <a:alpha val="0"/>
            </a:prst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lstStyle/>
          <a:p>
            <a:pPr algn="l"/>
            <a:endParaRPr sz="1200" dirty="0">
              <a:solidFill>
                <a:srgbClr val="808080"/>
              </a:solidFill>
              <a:latin typeface="Arial"/>
            </a:endParaRPr>
          </a:p>
        </p:txBody>
      </p:sp>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280920" cy="584775"/>
          </a:xfrm>
          <a:prstGeom prst="rect">
            <a:avLst/>
          </a:prstGeom>
        </p:spPr>
        <p:txBody>
          <a:bodyPr wrap="square">
            <a:spAutoFit/>
          </a:bodyPr>
          <a:lstStyle/>
          <a:p>
            <a:r>
              <a:rPr lang="en-US" sz="3200" b="1" dirty="0" smtClean="0">
                <a:solidFill>
                  <a:srgbClr val="FFFFFF"/>
                </a:solidFill>
              </a:rPr>
              <a:t>Examples of Organic Business Growth</a:t>
            </a:r>
            <a:endParaRPr lang="en-US" sz="3200" b="1" dirty="0">
              <a:solidFill>
                <a:srgbClr val="FFFFFF"/>
              </a:solidFill>
            </a:endParaRPr>
          </a:p>
        </p:txBody>
      </p:sp>
      <p:graphicFrame>
        <p:nvGraphicFramePr>
          <p:cNvPr id="6" name="Diagram 5"/>
          <p:cNvGraphicFramePr/>
          <p:nvPr>
            <p:extLst/>
          </p:nvPr>
        </p:nvGraphicFramePr>
        <p:xfrm>
          <a:off x="251520" y="1268760"/>
          <a:ext cx="8640960"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4527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280920" cy="584775"/>
          </a:xfrm>
          <a:prstGeom prst="rect">
            <a:avLst/>
          </a:prstGeom>
        </p:spPr>
        <p:txBody>
          <a:bodyPr wrap="square">
            <a:spAutoFit/>
          </a:bodyPr>
          <a:lstStyle/>
          <a:p>
            <a:r>
              <a:rPr lang="en-US" sz="3200" b="1" dirty="0" smtClean="0">
                <a:solidFill>
                  <a:srgbClr val="FFFFFF"/>
                </a:solidFill>
              </a:rPr>
              <a:t>Rapid Organic Growth at Costa Coffee</a:t>
            </a:r>
            <a:endParaRPr lang="en-US" sz="3200" b="1" dirty="0">
              <a:solidFill>
                <a:srgbClr val="FFFFFF"/>
              </a:solidFill>
            </a:endParaRPr>
          </a:p>
        </p:txBody>
      </p:sp>
      <p:graphicFrame>
        <p:nvGraphicFramePr>
          <p:cNvPr id="7" name="Chart 6"/>
          <p:cNvGraphicFramePr/>
          <p:nvPr>
            <p:extLst/>
          </p:nvPr>
        </p:nvGraphicFramePr>
        <p:xfrm>
          <a:off x="251520" y="1124744"/>
          <a:ext cx="8640960" cy="547260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9535292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928992" cy="707886"/>
          </a:xfrm>
          <a:prstGeom prst="rect">
            <a:avLst/>
          </a:prstGeom>
        </p:spPr>
        <p:txBody>
          <a:bodyPr wrap="square">
            <a:spAutoFit/>
          </a:bodyPr>
          <a:lstStyle/>
          <a:p>
            <a:r>
              <a:rPr lang="en-US" sz="4000" b="1" dirty="0" smtClean="0">
                <a:solidFill>
                  <a:srgbClr val="FFFFFF"/>
                </a:solidFill>
              </a:rPr>
              <a:t>Key Concepts – Business Growth</a:t>
            </a:r>
            <a:endParaRPr lang="en-US" sz="4000" b="1" dirty="0">
              <a:solidFill>
                <a:srgbClr val="FFFFFF"/>
              </a:solidFill>
            </a:endParaRPr>
          </a:p>
        </p:txBody>
      </p:sp>
      <p:graphicFrame>
        <p:nvGraphicFramePr>
          <p:cNvPr id="7" name="Table 6"/>
          <p:cNvGraphicFramePr>
            <a:graphicFrameLocks noGrp="1"/>
          </p:cNvGraphicFramePr>
          <p:nvPr>
            <p:extLst/>
          </p:nvPr>
        </p:nvGraphicFramePr>
        <p:xfrm>
          <a:off x="251520" y="1124745"/>
          <a:ext cx="8712968" cy="6011704"/>
        </p:xfrm>
        <a:graphic>
          <a:graphicData uri="http://schemas.openxmlformats.org/drawingml/2006/table">
            <a:tbl>
              <a:tblPr firstRow="1" bandRow="1">
                <a:tableStyleId>{3B4B98B0-60AC-42C2-AFA5-B58CD77FA1E5}</a:tableStyleId>
              </a:tblPr>
              <a:tblGrid>
                <a:gridCol w="3384376">
                  <a:extLst>
                    <a:ext uri="{9D8B030D-6E8A-4147-A177-3AD203B41FA5}">
                      <a16:colId xmlns:a16="http://schemas.microsoft.com/office/drawing/2014/main" val="20000"/>
                    </a:ext>
                  </a:extLst>
                </a:gridCol>
                <a:gridCol w="5328592">
                  <a:extLst>
                    <a:ext uri="{9D8B030D-6E8A-4147-A177-3AD203B41FA5}">
                      <a16:colId xmlns:a16="http://schemas.microsoft.com/office/drawing/2014/main" val="20001"/>
                    </a:ext>
                  </a:extLst>
                </a:gridCol>
              </a:tblGrid>
              <a:tr h="891064">
                <a:tc>
                  <a:txBody>
                    <a:bodyPr/>
                    <a:lstStyle/>
                    <a:p>
                      <a:r>
                        <a:rPr lang="en-US" sz="2400" b="0" dirty="0" smtClean="0"/>
                        <a:t>Backward vertical integration</a:t>
                      </a:r>
                      <a:endParaRPr lang="en-US" sz="2400" b="0" dirty="0"/>
                    </a:p>
                  </a:txBody>
                  <a:tcPr anchor="ctr"/>
                </a:tc>
                <a:tc>
                  <a:txBody>
                    <a:bodyPr/>
                    <a:lstStyle/>
                    <a:p>
                      <a:r>
                        <a:rPr lang="en-US" sz="2400" b="0" dirty="0" smtClean="0"/>
                        <a:t>Acquiring a business operating earlier in the supply chain – e.g. a retailer buys a wholesaler, a brewer buys a hop farm</a:t>
                      </a:r>
                      <a:endParaRPr lang="en-US" sz="2400" b="0" dirty="0"/>
                    </a:p>
                  </a:txBody>
                  <a:tcPr anchor="ctr"/>
                </a:tc>
                <a:extLst>
                  <a:ext uri="{0D108BD9-81ED-4DB2-BD59-A6C34878D82A}">
                    <a16:rowId xmlns:a16="http://schemas.microsoft.com/office/drawing/2014/main" val="10000"/>
                  </a:ext>
                </a:extLst>
              </a:tr>
              <a:tr h="891064">
                <a:tc>
                  <a:txBody>
                    <a:bodyPr/>
                    <a:lstStyle/>
                    <a:p>
                      <a:r>
                        <a:rPr lang="en-US" sz="2400" b="0" dirty="0" smtClean="0"/>
                        <a:t>Conglomerate integration</a:t>
                      </a:r>
                      <a:endParaRPr lang="en-US" sz="2400" b="0" dirty="0"/>
                    </a:p>
                  </a:txBody>
                  <a:tcPr anchor="ctr"/>
                </a:tc>
                <a:tc>
                  <a:txBody>
                    <a:bodyPr/>
                    <a:lstStyle/>
                    <a:p>
                      <a:r>
                        <a:rPr lang="en-US" sz="2400" b="0" dirty="0" smtClean="0"/>
                        <a:t>A merger between firms that are involved in unrelated business activities</a:t>
                      </a:r>
                      <a:endParaRPr lang="en-US" sz="2400" b="0" dirty="0"/>
                    </a:p>
                  </a:txBody>
                  <a:tcPr anchor="ctr"/>
                </a:tc>
                <a:extLst>
                  <a:ext uri="{0D108BD9-81ED-4DB2-BD59-A6C34878D82A}">
                    <a16:rowId xmlns:a16="http://schemas.microsoft.com/office/drawing/2014/main" val="10001"/>
                  </a:ext>
                </a:extLst>
              </a:tr>
              <a:tr h="891064">
                <a:tc>
                  <a:txBody>
                    <a:bodyPr/>
                    <a:lstStyle/>
                    <a:p>
                      <a:r>
                        <a:rPr lang="en-US" sz="2400" b="0" dirty="0" smtClean="0"/>
                        <a:t>Forward</a:t>
                      </a:r>
                      <a:r>
                        <a:rPr lang="en-US" sz="2400" b="0" baseline="0" dirty="0" smtClean="0"/>
                        <a:t> vertical integration</a:t>
                      </a:r>
                      <a:endParaRPr lang="en-US" sz="2400" b="0" dirty="0"/>
                    </a:p>
                  </a:txBody>
                  <a:tcPr anchor="ctr"/>
                </a:tc>
                <a:tc>
                  <a:txBody>
                    <a:bodyPr/>
                    <a:lstStyle/>
                    <a:p>
                      <a:r>
                        <a:rPr lang="en-US" sz="2400" b="0" dirty="0" smtClean="0"/>
                        <a:t>Acquiring a business further up in the supply chain – e.g. a vehicle manufacturer buys a car parts distributor</a:t>
                      </a:r>
                      <a:endParaRPr lang="en-US" sz="2400" b="0" dirty="0"/>
                    </a:p>
                  </a:txBody>
                  <a:tcPr anchor="ctr"/>
                </a:tc>
                <a:extLst>
                  <a:ext uri="{0D108BD9-81ED-4DB2-BD59-A6C34878D82A}">
                    <a16:rowId xmlns:a16="http://schemas.microsoft.com/office/drawing/2014/main" val="10002"/>
                  </a:ext>
                </a:extLst>
              </a:tr>
              <a:tr h="891064">
                <a:tc>
                  <a:txBody>
                    <a:bodyPr/>
                    <a:lstStyle/>
                    <a:p>
                      <a:r>
                        <a:rPr lang="en-US" sz="2400" b="0" dirty="0" smtClean="0"/>
                        <a:t>Horizontal</a:t>
                      </a:r>
                      <a:r>
                        <a:rPr lang="en-US" sz="2400" b="0" baseline="0" dirty="0" smtClean="0"/>
                        <a:t> integration</a:t>
                      </a:r>
                      <a:endParaRPr lang="en-US" sz="2400" b="0" dirty="0"/>
                    </a:p>
                  </a:txBody>
                  <a:tcPr anchor="ctr"/>
                </a:tc>
                <a:tc>
                  <a:txBody>
                    <a:bodyPr/>
                    <a:lstStyle/>
                    <a:p>
                      <a:r>
                        <a:rPr lang="en-US" sz="2400" b="0" dirty="0" smtClean="0"/>
                        <a:t>When companies from the same industry amalgamate - firms are at the same stage of the production process</a:t>
                      </a:r>
                      <a:endParaRPr lang="en-US" sz="2400" b="0" dirty="0"/>
                    </a:p>
                  </a:txBody>
                  <a:tcPr anchor="ctr"/>
                </a:tc>
                <a:extLst>
                  <a:ext uri="{0D108BD9-81ED-4DB2-BD59-A6C34878D82A}">
                    <a16:rowId xmlns:a16="http://schemas.microsoft.com/office/drawing/2014/main" val="10003"/>
                  </a:ext>
                </a:extLst>
              </a:tr>
              <a:tr h="891064">
                <a:tc>
                  <a:txBody>
                    <a:bodyPr/>
                    <a:lstStyle/>
                    <a:p>
                      <a:r>
                        <a:rPr lang="en-US" sz="2400" b="0" dirty="0" smtClean="0"/>
                        <a:t>Internal (organic) growth</a:t>
                      </a:r>
                      <a:endParaRPr lang="en-US" sz="2400" b="0" dirty="0"/>
                    </a:p>
                  </a:txBody>
                  <a:tcPr anchor="ctr"/>
                </a:tc>
                <a:tc>
                  <a:txBody>
                    <a:bodyPr/>
                    <a:lstStyle/>
                    <a:p>
                      <a:r>
                        <a:rPr lang="en-US" sz="2400" b="0" dirty="0" smtClean="0"/>
                        <a:t>When a business gets larger by increasing the scale of its own operations</a:t>
                      </a:r>
                      <a:endParaRPr lang="en-US" sz="2400" b="0" dirty="0"/>
                    </a:p>
                  </a:txBody>
                  <a:tcPr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2686475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584775"/>
          </a:xfrm>
          <a:prstGeom prst="rect">
            <a:avLst/>
          </a:prstGeom>
        </p:spPr>
        <p:txBody>
          <a:bodyPr wrap="square">
            <a:spAutoFit/>
          </a:bodyPr>
          <a:lstStyle/>
          <a:p>
            <a:r>
              <a:rPr lang="en-US" sz="3200" b="1" dirty="0" smtClean="0">
                <a:solidFill>
                  <a:srgbClr val="FFFFFF"/>
                </a:solidFill>
              </a:rPr>
              <a:t>Different Types of Business Integration</a:t>
            </a:r>
            <a:endParaRPr lang="en-US" sz="3200" b="1" dirty="0">
              <a:solidFill>
                <a:srgbClr val="FFFFFF"/>
              </a:solidFill>
            </a:endParaRPr>
          </a:p>
        </p:txBody>
      </p:sp>
      <p:graphicFrame>
        <p:nvGraphicFramePr>
          <p:cNvPr id="6" name="Diagram 5"/>
          <p:cNvGraphicFramePr/>
          <p:nvPr>
            <p:extLst/>
          </p:nvPr>
        </p:nvGraphicFramePr>
        <p:xfrm>
          <a:off x="251520" y="1052736"/>
          <a:ext cx="8640960" cy="5688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539552" y="3348280"/>
            <a:ext cx="2592288" cy="584776"/>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1600" dirty="0" smtClean="0"/>
              <a:t>The oil and gas industry is deeply vertically integrated</a:t>
            </a:r>
            <a:endParaRPr lang="en-US" sz="1600" dirty="0"/>
          </a:p>
        </p:txBody>
      </p:sp>
      <p:sp>
        <p:nvSpPr>
          <p:cNvPr id="8" name="TextBox 7"/>
          <p:cNvSpPr txBox="1"/>
          <p:nvPr/>
        </p:nvSpPr>
        <p:spPr>
          <a:xfrm>
            <a:off x="3347864" y="3356992"/>
            <a:ext cx="2592288" cy="338554"/>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1600" dirty="0" smtClean="0"/>
              <a:t>Brewers own chains of pubs</a:t>
            </a:r>
            <a:endParaRPr lang="en-US" sz="1600" dirty="0"/>
          </a:p>
        </p:txBody>
      </p:sp>
      <p:sp>
        <p:nvSpPr>
          <p:cNvPr id="9" name="TextBox 8"/>
          <p:cNvSpPr txBox="1"/>
          <p:nvPr/>
        </p:nvSpPr>
        <p:spPr>
          <a:xfrm>
            <a:off x="6156176" y="3356992"/>
            <a:ext cx="2592288" cy="584776"/>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1600" dirty="0" smtClean="0"/>
              <a:t>Two airlines merging is horizontal integration</a:t>
            </a:r>
            <a:endParaRPr lang="en-US" sz="1600" dirty="0"/>
          </a:p>
        </p:txBody>
      </p:sp>
      <p:sp>
        <p:nvSpPr>
          <p:cNvPr id="10" name="TextBox 9"/>
          <p:cNvSpPr txBox="1"/>
          <p:nvPr/>
        </p:nvSpPr>
        <p:spPr>
          <a:xfrm>
            <a:off x="1835696" y="6237312"/>
            <a:ext cx="2592288" cy="584776"/>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1600" dirty="0" smtClean="0"/>
              <a:t>Major software companies buying games developers</a:t>
            </a:r>
            <a:endParaRPr lang="en-US" sz="1600" dirty="0"/>
          </a:p>
        </p:txBody>
      </p:sp>
      <p:sp>
        <p:nvSpPr>
          <p:cNvPr id="11" name="TextBox 10"/>
          <p:cNvSpPr txBox="1"/>
          <p:nvPr/>
        </p:nvSpPr>
        <p:spPr>
          <a:xfrm>
            <a:off x="4716016" y="6237312"/>
            <a:ext cx="2592288" cy="584776"/>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1600" dirty="0"/>
              <a:t>Minnesota Mining and Manufacturing </a:t>
            </a:r>
            <a:r>
              <a:rPr lang="en-US" sz="1600" dirty="0" smtClean="0"/>
              <a:t>Company</a:t>
            </a:r>
            <a:endParaRPr lang="en-US" sz="1600" dirty="0"/>
          </a:p>
        </p:txBody>
      </p:sp>
    </p:spTree>
    <p:extLst>
      <p:ext uri="{BB962C8B-B14F-4D97-AF65-F5344CB8AC3E}">
        <p14:creationId xmlns:p14="http://schemas.microsoft.com/office/powerpoint/2010/main" val="4053798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584775"/>
          </a:xfrm>
          <a:prstGeom prst="rect">
            <a:avLst/>
          </a:prstGeom>
        </p:spPr>
        <p:txBody>
          <a:bodyPr wrap="square">
            <a:spAutoFit/>
          </a:bodyPr>
          <a:lstStyle/>
          <a:p>
            <a:r>
              <a:rPr lang="en-US" sz="3200" b="1" dirty="0" smtClean="0">
                <a:solidFill>
                  <a:srgbClr val="FFFFFF"/>
                </a:solidFill>
              </a:rPr>
              <a:t>Business Growth – Google Acquisitions</a:t>
            </a:r>
            <a:endParaRPr lang="en-US" sz="3200" b="1" dirty="0">
              <a:solidFill>
                <a:srgbClr val="FFFFFF"/>
              </a:solidFill>
            </a:endParaRPr>
          </a:p>
        </p:txBody>
      </p:sp>
      <p:graphicFrame>
        <p:nvGraphicFramePr>
          <p:cNvPr id="5" name="Chart 4"/>
          <p:cNvGraphicFramePr/>
          <p:nvPr>
            <p:extLst/>
          </p:nvPr>
        </p:nvGraphicFramePr>
        <p:xfrm>
          <a:off x="179512" y="1124744"/>
          <a:ext cx="8712968" cy="547260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84998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707886"/>
          </a:xfrm>
          <a:prstGeom prst="rect">
            <a:avLst/>
          </a:prstGeom>
        </p:spPr>
        <p:txBody>
          <a:bodyPr wrap="square">
            <a:spAutoFit/>
          </a:bodyPr>
          <a:lstStyle/>
          <a:p>
            <a:r>
              <a:rPr lang="en-US" sz="4000" b="1" dirty="0" smtClean="0">
                <a:solidFill>
                  <a:srgbClr val="FFFFFF"/>
                </a:solidFill>
              </a:rPr>
              <a:t>Acquisitions made by Amazon</a:t>
            </a:r>
            <a:endParaRPr lang="en-US" sz="4000" b="1" dirty="0">
              <a:solidFill>
                <a:srgbClr val="FFFFFF"/>
              </a:solidFill>
            </a:endParaRPr>
          </a:p>
        </p:txBody>
      </p:sp>
      <p:graphicFrame>
        <p:nvGraphicFramePr>
          <p:cNvPr id="9" name="Chart 8"/>
          <p:cNvGraphicFramePr/>
          <p:nvPr>
            <p:extLst/>
          </p:nvPr>
        </p:nvGraphicFramePr>
        <p:xfrm>
          <a:off x="251520" y="1124744"/>
          <a:ext cx="8640960" cy="547260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45177305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707886"/>
          </a:xfrm>
          <a:prstGeom prst="rect">
            <a:avLst/>
          </a:prstGeom>
        </p:spPr>
        <p:txBody>
          <a:bodyPr wrap="square">
            <a:spAutoFit/>
          </a:bodyPr>
          <a:lstStyle/>
          <a:p>
            <a:r>
              <a:rPr lang="en-US" sz="4000" b="1" dirty="0" smtClean="0">
                <a:solidFill>
                  <a:srgbClr val="FFFFFF"/>
                </a:solidFill>
              </a:rPr>
              <a:t>Acquisitions made by Alibaba</a:t>
            </a:r>
            <a:endParaRPr lang="en-US" sz="4000" b="1" dirty="0">
              <a:solidFill>
                <a:srgbClr val="FFFFFF"/>
              </a:solidFill>
            </a:endParaRPr>
          </a:p>
        </p:txBody>
      </p:sp>
      <p:graphicFrame>
        <p:nvGraphicFramePr>
          <p:cNvPr id="5" name="ChartObject"/>
          <p:cNvGraphicFramePr/>
          <p:nvPr>
            <p:extLst/>
          </p:nvPr>
        </p:nvGraphicFramePr>
        <p:xfrm>
          <a:off x="251520" y="1124744"/>
          <a:ext cx="8640960" cy="5544616"/>
        </p:xfrm>
        <a:graphic>
          <a:graphicData uri="http://schemas.openxmlformats.org/drawingml/2006/chart">
            <c:chart xmlns:c="http://schemas.openxmlformats.org/drawingml/2006/chart" xmlns:r="http://schemas.openxmlformats.org/officeDocument/2006/relationships" r:id="rId2"/>
          </a:graphicData>
        </a:graphic>
      </p:graphicFrame>
      <p:pic>
        <p:nvPicPr>
          <p:cNvPr id="2" name="Picture 1" descr="jack_ma.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0" y="3645024"/>
            <a:ext cx="2552254" cy="2178919"/>
          </a:xfrm>
          <a:prstGeom prst="rect">
            <a:avLst/>
          </a:prstGeom>
        </p:spPr>
      </p:pic>
      <p:sp>
        <p:nvSpPr>
          <p:cNvPr id="6" name="TextBox 5"/>
          <p:cNvSpPr txBox="1"/>
          <p:nvPr/>
        </p:nvSpPr>
        <p:spPr>
          <a:xfrm>
            <a:off x="5508104" y="5949280"/>
            <a:ext cx="3456384" cy="646331"/>
          </a:xfrm>
          <a:prstGeom prst="rect">
            <a:avLst/>
          </a:prstGeom>
          <a:solidFill>
            <a:srgbClr val="E6EDF6"/>
          </a:solidFill>
          <a:effectLst>
            <a:outerShdw blurRad="50800" dist="38100" dir="2700000" algn="tl" rotWithShape="0">
              <a:prstClr val="black">
                <a:alpha val="40000"/>
              </a:prstClr>
            </a:outerShdw>
          </a:effectLst>
        </p:spPr>
        <p:txBody>
          <a:bodyPr wrap="square" rtlCol="0">
            <a:spAutoFit/>
          </a:bodyPr>
          <a:lstStyle/>
          <a:p>
            <a:pPr algn="ctr"/>
            <a:r>
              <a:rPr lang="en-US" dirty="0" smtClean="0"/>
              <a:t>Jack Ma – Founder of Alibaba</a:t>
            </a:r>
          </a:p>
          <a:p>
            <a:pPr algn="ctr"/>
            <a:r>
              <a:rPr lang="en-US" dirty="0"/>
              <a:t>“Harvard rejected me 10 </a:t>
            </a:r>
            <a:r>
              <a:rPr lang="en-US" dirty="0" smtClean="0"/>
              <a:t>times”</a:t>
            </a:r>
            <a:endParaRPr lang="en-US" dirty="0"/>
          </a:p>
        </p:txBody>
      </p:sp>
    </p:spTree>
    <p:extLst>
      <p:ext uri="{BB962C8B-B14F-4D97-AF65-F5344CB8AC3E}">
        <p14:creationId xmlns:p14="http://schemas.microsoft.com/office/powerpoint/2010/main" val="379385240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124744"/>
            <a:ext cx="8640960" cy="5544616"/>
          </a:xfrm>
        </p:spPr>
        <p:txBody>
          <a:bodyPr>
            <a:normAutofit fontScale="92500" lnSpcReduction="10000"/>
          </a:bodyPr>
          <a:lstStyle/>
          <a:p>
            <a:r>
              <a:rPr lang="en-US" dirty="0"/>
              <a:t>Horizontal Integration: </a:t>
            </a:r>
            <a:endParaRPr lang="en-US" dirty="0" smtClean="0"/>
          </a:p>
          <a:p>
            <a:pPr lvl="1"/>
            <a:r>
              <a:rPr lang="en-US" dirty="0" smtClean="0"/>
              <a:t>Two </a:t>
            </a:r>
            <a:r>
              <a:rPr lang="en-US" dirty="0"/>
              <a:t>businesses in the same industry at the same stage of production becoming one </a:t>
            </a:r>
          </a:p>
          <a:p>
            <a:r>
              <a:rPr lang="en-US" dirty="0" smtClean="0"/>
              <a:t>Some recent examples:</a:t>
            </a:r>
          </a:p>
          <a:p>
            <a:pPr lvl="1"/>
            <a:r>
              <a:rPr lang="en-US" dirty="0"/>
              <a:t>Tata buying Jaguar Land Rover from Ford</a:t>
            </a:r>
          </a:p>
          <a:p>
            <a:pPr lvl="1"/>
            <a:r>
              <a:rPr lang="en-US" dirty="0"/>
              <a:t>Volkswagen buying Porsche</a:t>
            </a:r>
          </a:p>
          <a:p>
            <a:pPr lvl="1"/>
            <a:r>
              <a:rPr lang="en-US" dirty="0"/>
              <a:t>Asda buying Netto (food supermarkets)</a:t>
            </a:r>
          </a:p>
          <a:p>
            <a:pPr lvl="1"/>
            <a:r>
              <a:rPr lang="en-US" dirty="0"/>
              <a:t>Amazon buying LoveFilm</a:t>
            </a:r>
          </a:p>
          <a:p>
            <a:pPr lvl="1"/>
            <a:r>
              <a:rPr lang="en-US" dirty="0"/>
              <a:t>Virgin Money buying Northern Rock</a:t>
            </a:r>
          </a:p>
          <a:p>
            <a:pPr lvl="1"/>
            <a:r>
              <a:rPr lang="en-US" dirty="0"/>
              <a:t>Suntory of Japan paid £1.35bn to buy GlaxoSmithKline’s drinks brands Lucozade &amp; </a:t>
            </a:r>
            <a:r>
              <a:rPr lang="en-US" dirty="0" err="1" smtClean="0"/>
              <a:t>Ribena</a:t>
            </a:r>
            <a:endParaRPr lang="en-US" dirty="0" smtClean="0"/>
          </a:p>
          <a:p>
            <a:pPr lvl="1"/>
            <a:r>
              <a:rPr lang="en-US" dirty="0" smtClean="0"/>
              <a:t>Ladbroke’s merging with Gala Coral Bookmakers</a:t>
            </a:r>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What is Horizontal Integration?</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10988721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Rectangle 53"/>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55" name="Rectangle 54"/>
          <p:cNvSpPr/>
          <p:nvPr/>
        </p:nvSpPr>
        <p:spPr>
          <a:xfrm>
            <a:off x="107504" y="144673"/>
            <a:ext cx="8712968" cy="677108"/>
          </a:xfrm>
          <a:prstGeom prst="rect">
            <a:avLst/>
          </a:prstGeom>
        </p:spPr>
        <p:txBody>
          <a:bodyPr wrap="square">
            <a:spAutoFit/>
          </a:bodyPr>
          <a:lstStyle/>
          <a:p>
            <a:r>
              <a:rPr lang="en-US" sz="3800" b="1" dirty="0" smtClean="0">
                <a:solidFill>
                  <a:srgbClr val="FFFFFF"/>
                </a:solidFill>
              </a:rPr>
              <a:t>Recent Examples of Horizontal Integration</a:t>
            </a:r>
            <a:endParaRPr lang="en-US" sz="3800" b="1" dirty="0">
              <a:solidFill>
                <a:srgbClr val="FFFFFF"/>
              </a:solidFill>
            </a:endParaRPr>
          </a:p>
        </p:txBody>
      </p:sp>
      <p:sp>
        <p:nvSpPr>
          <p:cNvPr id="4" name="Content Placeholder 3"/>
          <p:cNvSpPr>
            <a:spLocks noGrp="1"/>
          </p:cNvSpPr>
          <p:nvPr>
            <p:ph idx="1"/>
          </p:nvPr>
        </p:nvSpPr>
        <p:spPr>
          <a:xfrm>
            <a:off x="251520" y="1124744"/>
            <a:ext cx="8640960" cy="5616624"/>
          </a:xfrm>
        </p:spPr>
        <p:txBody>
          <a:bodyPr>
            <a:normAutofit fontScale="85000" lnSpcReduction="10000"/>
          </a:bodyPr>
          <a:lstStyle/>
          <a:p>
            <a:r>
              <a:rPr lang="en-US" sz="2800" dirty="0"/>
              <a:t>Jan 2016: UK DIY chain </a:t>
            </a:r>
            <a:r>
              <a:rPr lang="en-US" sz="2800" dirty="0" smtClean="0"/>
              <a:t>Homebase sold </a:t>
            </a:r>
            <a:r>
              <a:rPr lang="en-US" sz="2800" dirty="0"/>
              <a:t>to Australian retail giant Wesfarmers for £340m</a:t>
            </a:r>
          </a:p>
          <a:p>
            <a:r>
              <a:rPr lang="en-US" sz="2800" dirty="0" smtClean="0"/>
              <a:t>Dec </a:t>
            </a:r>
            <a:r>
              <a:rPr lang="en-US" sz="2800" dirty="0"/>
              <a:t>2015: Domino's buys </a:t>
            </a:r>
            <a:r>
              <a:rPr lang="en-US" sz="2800" dirty="0" smtClean="0"/>
              <a:t>largest German </a:t>
            </a:r>
            <a:r>
              <a:rPr lang="en-US" sz="2800" dirty="0"/>
              <a:t>pizza chain </a:t>
            </a:r>
            <a:r>
              <a:rPr lang="en-US" sz="2800" dirty="0" smtClean="0"/>
              <a:t>for </a:t>
            </a:r>
            <a:r>
              <a:rPr lang="en-US" sz="2800" dirty="0"/>
              <a:t>$</a:t>
            </a:r>
            <a:r>
              <a:rPr lang="en-US" sz="2800" dirty="0" smtClean="0"/>
              <a:t>86m</a:t>
            </a:r>
          </a:p>
          <a:p>
            <a:r>
              <a:rPr lang="en-US" sz="2800" dirty="0"/>
              <a:t>Dec 2015: US chemical giants DuPont and Dow Chemical Co </a:t>
            </a:r>
            <a:r>
              <a:rPr lang="en-US" sz="2800" dirty="0" smtClean="0"/>
              <a:t>agree </a:t>
            </a:r>
            <a:r>
              <a:rPr lang="en-US" sz="2800" dirty="0"/>
              <a:t>to merge in </a:t>
            </a:r>
            <a:r>
              <a:rPr lang="en-US" sz="2800" dirty="0" smtClean="0"/>
              <a:t>deal worth £86bn</a:t>
            </a:r>
            <a:r>
              <a:rPr lang="en-US" sz="2800" dirty="0"/>
              <a:t> </a:t>
            </a:r>
            <a:r>
              <a:rPr lang="en-US" sz="2800" dirty="0" smtClean="0"/>
              <a:t>+ plans </a:t>
            </a:r>
            <a:r>
              <a:rPr lang="en-US" sz="2800" dirty="0"/>
              <a:t>to </a:t>
            </a:r>
            <a:r>
              <a:rPr lang="en-US" sz="2800" dirty="0" smtClean="0"/>
              <a:t>split </a:t>
            </a:r>
            <a:r>
              <a:rPr lang="en-US" sz="2800" dirty="0"/>
              <a:t>into three</a:t>
            </a:r>
            <a:r>
              <a:rPr lang="en-US" sz="2800" dirty="0" smtClean="0"/>
              <a:t>.</a:t>
            </a:r>
          </a:p>
          <a:p>
            <a:r>
              <a:rPr lang="en-US" sz="2800" dirty="0" smtClean="0"/>
              <a:t>Nov </a:t>
            </a:r>
            <a:r>
              <a:rPr lang="en-US" sz="2800" dirty="0"/>
              <a:t>2015: Pfizer's </a:t>
            </a:r>
            <a:r>
              <a:rPr lang="en-US" sz="2800" dirty="0" smtClean="0"/>
              <a:t>$</a:t>
            </a:r>
            <a:r>
              <a:rPr lang="en-US" sz="2800" dirty="0"/>
              <a:t>150bn purchase of of Dublin-based </a:t>
            </a:r>
            <a:r>
              <a:rPr lang="en-US" sz="2800" dirty="0" smtClean="0"/>
              <a:t>Allergan (the manufacturer of Botox products)</a:t>
            </a:r>
          </a:p>
          <a:p>
            <a:r>
              <a:rPr lang="en-US" sz="2800" dirty="0"/>
              <a:t>Nov 2015: Marriott agrees </a:t>
            </a:r>
            <a:r>
              <a:rPr lang="en-US" sz="2800" dirty="0" smtClean="0"/>
              <a:t>a $12bn </a:t>
            </a:r>
            <a:r>
              <a:rPr lang="en-US" sz="2800" dirty="0"/>
              <a:t>merger with Sheraton hotels </a:t>
            </a:r>
            <a:r>
              <a:rPr lang="en-US" sz="2800" dirty="0" smtClean="0"/>
              <a:t>owner to create one of world’s biggest hotel chains</a:t>
            </a:r>
          </a:p>
          <a:p>
            <a:r>
              <a:rPr lang="en-US" sz="2800" dirty="0"/>
              <a:t>Nov 2015: AB InBev's £71bn bid for </a:t>
            </a:r>
            <a:r>
              <a:rPr lang="en-US" sz="2800" dirty="0" smtClean="0"/>
              <a:t>SABMiller – one of the world’s biggest brewing mergers in recent years</a:t>
            </a:r>
          </a:p>
          <a:p>
            <a:r>
              <a:rPr lang="en-US" sz="2800" dirty="0"/>
              <a:t>Nov 2015: AstraZeneca </a:t>
            </a:r>
            <a:r>
              <a:rPr lang="en-US" sz="2800" dirty="0" smtClean="0"/>
              <a:t>in $</a:t>
            </a:r>
            <a:r>
              <a:rPr lang="en-US" sz="2800" dirty="0"/>
              <a:t>2.7bn deal for </a:t>
            </a:r>
            <a:r>
              <a:rPr lang="en-US" sz="2800" dirty="0" smtClean="0"/>
              <a:t>biotech </a:t>
            </a:r>
            <a:r>
              <a:rPr lang="en-US" sz="2800" dirty="0"/>
              <a:t>firm ZS </a:t>
            </a:r>
            <a:r>
              <a:rPr lang="en-US" sz="2800" dirty="0" smtClean="0"/>
              <a:t>Pharma</a:t>
            </a:r>
          </a:p>
          <a:p>
            <a:r>
              <a:rPr lang="en-US" sz="2800" dirty="0"/>
              <a:t>2015: </a:t>
            </a:r>
            <a:r>
              <a:rPr lang="en-US" sz="2800" dirty="0" smtClean="0"/>
              <a:t>Horizontal mergers in the betting industry: Ladbrokes </a:t>
            </a:r>
            <a:r>
              <a:rPr lang="en-US" sz="2800" dirty="0"/>
              <a:t>and Gala Coral, Betfair and Paddy Power and GVC and </a:t>
            </a:r>
            <a:r>
              <a:rPr lang="en-US" sz="2800" dirty="0" smtClean="0"/>
              <a:t>Bwin.party</a:t>
            </a:r>
          </a:p>
        </p:txBody>
      </p:sp>
    </p:spTree>
    <p:extLst>
      <p:ext uri="{BB962C8B-B14F-4D97-AF65-F5344CB8AC3E}">
        <p14:creationId xmlns:p14="http://schemas.microsoft.com/office/powerpoint/2010/main" val="331699069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124744"/>
            <a:ext cx="8640960" cy="5544616"/>
          </a:xfrm>
        </p:spPr>
        <p:txBody>
          <a:bodyPr>
            <a:normAutofit lnSpcReduction="10000"/>
          </a:bodyPr>
          <a:lstStyle/>
          <a:p>
            <a:pPr marL="514350" indent="-514350">
              <a:buFont typeface="+mj-lt"/>
              <a:buAutoNum type="arabicPeriod"/>
            </a:pPr>
            <a:r>
              <a:rPr lang="en-US" sz="2800" dirty="0" smtClean="0"/>
              <a:t>Exploit internal </a:t>
            </a:r>
            <a:r>
              <a:rPr lang="en-US" sz="2800" b="1" dirty="0"/>
              <a:t>economies of scale </a:t>
            </a:r>
            <a:r>
              <a:rPr lang="en-US" sz="2800" dirty="0" smtClean="0"/>
              <a:t>(lower LRAC)</a:t>
            </a:r>
            <a:endParaRPr lang="en-US" sz="2800" dirty="0"/>
          </a:p>
          <a:p>
            <a:pPr marL="514350" indent="-514350">
              <a:buFont typeface="+mj-lt"/>
              <a:buAutoNum type="arabicPeriod"/>
            </a:pPr>
            <a:r>
              <a:rPr lang="en-US" sz="2800" b="1" dirty="0"/>
              <a:t>Cost savings </a:t>
            </a:r>
            <a:r>
              <a:rPr lang="en-US" sz="2800" dirty="0"/>
              <a:t>from </a:t>
            </a:r>
            <a:r>
              <a:rPr lang="en-US" sz="2800" dirty="0" smtClean="0"/>
              <a:t>the rationalization </a:t>
            </a:r>
            <a:r>
              <a:rPr lang="en-US" sz="2800" dirty="0"/>
              <a:t>of the </a:t>
            </a:r>
            <a:r>
              <a:rPr lang="en-US" sz="2800" dirty="0" smtClean="0"/>
              <a:t>business – this often this involves sizeable job losses</a:t>
            </a:r>
            <a:endParaRPr lang="en-US" sz="2800" dirty="0"/>
          </a:p>
          <a:p>
            <a:pPr marL="514350" indent="-514350">
              <a:buFont typeface="+mj-lt"/>
              <a:buAutoNum type="arabicPeriod"/>
            </a:pPr>
            <a:r>
              <a:rPr lang="en-US" sz="2800" dirty="0"/>
              <a:t>Potential to secure </a:t>
            </a:r>
            <a:r>
              <a:rPr lang="en-US" sz="2800" b="1" dirty="0"/>
              <a:t>revenue </a:t>
            </a:r>
            <a:r>
              <a:rPr lang="en-US" sz="2800" b="1" dirty="0" smtClean="0"/>
              <a:t>synergies</a:t>
            </a:r>
            <a:endParaRPr lang="en-US" sz="2800" b="1" dirty="0"/>
          </a:p>
          <a:p>
            <a:pPr marL="514350" indent="-514350">
              <a:buFont typeface="+mj-lt"/>
              <a:buAutoNum type="arabicPeriod"/>
            </a:pPr>
            <a:r>
              <a:rPr lang="en-US" sz="2800" dirty="0"/>
              <a:t>Wider range of products - (i.e. </a:t>
            </a:r>
            <a:r>
              <a:rPr lang="en-US" sz="2800" b="1" dirty="0"/>
              <a:t>diversification</a:t>
            </a:r>
            <a:r>
              <a:rPr lang="en-US" sz="2800" dirty="0"/>
              <a:t>) – </a:t>
            </a:r>
            <a:r>
              <a:rPr lang="en-US" sz="2800" dirty="0" smtClean="0"/>
              <a:t>this creates </a:t>
            </a:r>
            <a:r>
              <a:rPr lang="en-US" sz="2800" dirty="0"/>
              <a:t>opportunities for </a:t>
            </a:r>
            <a:r>
              <a:rPr lang="en-US" sz="2800" b="1" dirty="0"/>
              <a:t>economies of scope</a:t>
            </a:r>
          </a:p>
          <a:p>
            <a:pPr marL="514350" indent="-514350">
              <a:buFont typeface="+mj-lt"/>
              <a:buAutoNum type="arabicPeriod"/>
            </a:pPr>
            <a:r>
              <a:rPr lang="en-US" sz="2800" dirty="0"/>
              <a:t>Reduces competition by removing key rivals – </a:t>
            </a:r>
            <a:r>
              <a:rPr lang="en-US" sz="2800" dirty="0" smtClean="0"/>
              <a:t>this increases </a:t>
            </a:r>
            <a:r>
              <a:rPr lang="en-US" sz="2800" dirty="0"/>
              <a:t>market share and </a:t>
            </a:r>
            <a:r>
              <a:rPr lang="en-US" sz="2800" b="1" dirty="0" smtClean="0"/>
              <a:t>long-run pricing </a:t>
            </a:r>
            <a:r>
              <a:rPr lang="en-US" sz="2800" b="1" dirty="0"/>
              <a:t>power</a:t>
            </a:r>
          </a:p>
          <a:p>
            <a:pPr marL="514350" indent="-514350">
              <a:buFont typeface="+mj-lt"/>
              <a:buAutoNum type="arabicPeriod"/>
            </a:pPr>
            <a:r>
              <a:rPr lang="en-US" sz="2800" dirty="0"/>
              <a:t>Buying a </a:t>
            </a:r>
            <a:r>
              <a:rPr lang="en-US" sz="2800" dirty="0" smtClean="0"/>
              <a:t>existing and well-known brand </a:t>
            </a:r>
            <a:r>
              <a:rPr lang="en-US" sz="2800" dirty="0"/>
              <a:t>can be cheaper than </a:t>
            </a:r>
            <a:r>
              <a:rPr lang="en-US" sz="2800" dirty="0" smtClean="0"/>
              <a:t>organically growing </a:t>
            </a:r>
            <a:r>
              <a:rPr lang="en-US" sz="2800" dirty="0"/>
              <a:t>a brand – this can </a:t>
            </a:r>
            <a:r>
              <a:rPr lang="en-US" sz="2800" dirty="0" smtClean="0"/>
              <a:t>then make </a:t>
            </a:r>
            <a:r>
              <a:rPr lang="en-US" sz="2800" dirty="0"/>
              <a:t>the </a:t>
            </a:r>
            <a:r>
              <a:rPr lang="en-US" sz="2800" b="1" dirty="0"/>
              <a:t>entry barriers </a:t>
            </a:r>
            <a:r>
              <a:rPr lang="en-US" sz="2800" dirty="0"/>
              <a:t>higher for </a:t>
            </a:r>
            <a:r>
              <a:rPr lang="en-US" sz="2800" dirty="0" smtClean="0"/>
              <a:t>potential rivals</a:t>
            </a:r>
            <a:endParaRPr lang="en-US" sz="2800"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Horizontal Integration - Advantages</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130921242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Horizontal Integration – UK Cinemas</a:t>
              </a:r>
              <a:endParaRPr lang="en-US" sz="4000" b="1" dirty="0">
                <a:solidFill>
                  <a:srgbClr val="FFFFFF"/>
                </a:solidFill>
              </a:endParaRPr>
            </a:p>
          </p:txBody>
        </p:sp>
      </p:grpSp>
      <p:graphicFrame>
        <p:nvGraphicFramePr>
          <p:cNvPr id="8" name="ChartObject"/>
          <p:cNvGraphicFramePr/>
          <p:nvPr>
            <p:extLst/>
          </p:nvPr>
        </p:nvGraphicFramePr>
        <p:xfrm>
          <a:off x="179512" y="1024615"/>
          <a:ext cx="8784976" cy="5716753"/>
        </p:xfrm>
        <a:graphic>
          <a:graphicData uri="http://schemas.openxmlformats.org/drawingml/2006/chart">
            <c:chart xmlns:c="http://schemas.openxmlformats.org/drawingml/2006/chart" xmlns:r="http://schemas.openxmlformats.org/officeDocument/2006/relationships" r:id="rId3"/>
          </a:graphicData>
        </a:graphic>
      </p:graphicFrame>
    </p:spTree>
    <p:custDataLst>
      <p:tags r:id="rId1"/>
    </p:custDataLst>
    <p:extLst>
      <p:ext uri="{BB962C8B-B14F-4D97-AF65-F5344CB8AC3E}">
        <p14:creationId xmlns:p14="http://schemas.microsoft.com/office/powerpoint/2010/main" val="33809134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124744"/>
            <a:ext cx="8640960" cy="5544616"/>
          </a:xfrm>
        </p:spPr>
        <p:txBody>
          <a:bodyPr>
            <a:normAutofit lnSpcReduction="10000"/>
          </a:bodyPr>
          <a:lstStyle/>
          <a:p>
            <a:r>
              <a:rPr lang="en-US" dirty="0"/>
              <a:t>Vertical </a:t>
            </a:r>
            <a:r>
              <a:rPr lang="en-US" dirty="0" smtClean="0"/>
              <a:t>integration</a:t>
            </a:r>
          </a:p>
          <a:p>
            <a:pPr lvl="1"/>
            <a:r>
              <a:rPr lang="en-US" dirty="0"/>
              <a:t>A</a:t>
            </a:r>
            <a:r>
              <a:rPr lang="en-US" dirty="0" smtClean="0"/>
              <a:t>cquiring </a:t>
            </a:r>
            <a:r>
              <a:rPr lang="en-US" dirty="0"/>
              <a:t>a business in the </a:t>
            </a:r>
            <a:r>
              <a:rPr lang="en-US" b="1" dirty="0"/>
              <a:t>same industry </a:t>
            </a:r>
            <a:r>
              <a:rPr lang="en-US" dirty="0"/>
              <a:t>but </a:t>
            </a:r>
            <a:r>
              <a:rPr lang="en-US" dirty="0" smtClean="0"/>
              <a:t>at a </a:t>
            </a:r>
            <a:r>
              <a:rPr lang="en-US" b="1" dirty="0" smtClean="0"/>
              <a:t>different stage </a:t>
            </a:r>
            <a:r>
              <a:rPr lang="en-US" b="1" dirty="0"/>
              <a:t>of the supply </a:t>
            </a:r>
            <a:r>
              <a:rPr lang="en-US" b="1" dirty="0" smtClean="0"/>
              <a:t>chain</a:t>
            </a:r>
          </a:p>
          <a:p>
            <a:r>
              <a:rPr lang="en-US" dirty="0" smtClean="0"/>
              <a:t>The merger of two firms at </a:t>
            </a:r>
            <a:r>
              <a:rPr lang="en-US" dirty="0"/>
              <a:t>a different stage of the same industry or </a:t>
            </a:r>
            <a:r>
              <a:rPr lang="en-US" b="1" dirty="0"/>
              <a:t>process of production </a:t>
            </a:r>
            <a:r>
              <a:rPr lang="en-US" dirty="0"/>
              <a:t>or same final product</a:t>
            </a:r>
          </a:p>
          <a:p>
            <a:pPr marL="914400" lvl="1" indent="-514350">
              <a:buFont typeface="+mj-lt"/>
              <a:buAutoNum type="arabicPeriod"/>
            </a:pPr>
            <a:r>
              <a:rPr lang="en-US" b="1" dirty="0"/>
              <a:t>Forward vertical: </a:t>
            </a:r>
            <a:r>
              <a:rPr lang="en-US" dirty="0" smtClean="0"/>
              <a:t>An integration of a business that is closer </a:t>
            </a:r>
            <a:r>
              <a:rPr lang="en-US" dirty="0"/>
              <a:t>to </a:t>
            </a:r>
            <a:r>
              <a:rPr lang="en-US" dirty="0" smtClean="0"/>
              <a:t>final consumers </a:t>
            </a:r>
            <a:r>
              <a:rPr lang="en-US" dirty="0"/>
              <a:t>e.g. a manufacturer buying a retailer</a:t>
            </a:r>
          </a:p>
          <a:p>
            <a:pPr marL="914400" lvl="1" indent="-514350">
              <a:buFont typeface="+mj-lt"/>
              <a:buAutoNum type="arabicPeriod"/>
            </a:pPr>
            <a:r>
              <a:rPr lang="en-US" b="1" dirty="0"/>
              <a:t>Backward vertical:  </a:t>
            </a:r>
            <a:r>
              <a:rPr lang="en-US" dirty="0"/>
              <a:t>Closer to the raw materials in the supply chain e.g. a manufacturer buying a raw material </a:t>
            </a:r>
            <a:r>
              <a:rPr lang="en-US" dirty="0" smtClean="0"/>
              <a:t>or component supplier</a:t>
            </a:r>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What is Vertical Integration?</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404799031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Rectangle 2"/>
          <p:cNvSpPr/>
          <p:nvPr/>
        </p:nvSpPr>
        <p:spPr>
          <a:xfrm>
            <a:off x="107504" y="144673"/>
            <a:ext cx="8928992" cy="646331"/>
          </a:xfrm>
          <a:prstGeom prst="rect">
            <a:avLst/>
          </a:prstGeom>
        </p:spPr>
        <p:txBody>
          <a:bodyPr wrap="square">
            <a:spAutoFit/>
          </a:bodyPr>
          <a:lstStyle/>
          <a:p>
            <a:r>
              <a:rPr lang="en-US" sz="3600" b="1" dirty="0" smtClean="0">
                <a:solidFill>
                  <a:srgbClr val="FFFFFF"/>
                </a:solidFill>
              </a:rPr>
              <a:t>Vertical Integration: Fitness App Acquisitions</a:t>
            </a:r>
            <a:endParaRPr lang="en-US" sz="3600" b="1" dirty="0">
              <a:solidFill>
                <a:srgbClr val="FFFFFF"/>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767" y="1033035"/>
            <a:ext cx="8120272" cy="5785694"/>
          </a:xfrm>
          <a:prstGeom prst="rect">
            <a:avLst/>
          </a:prstGeom>
        </p:spPr>
      </p:pic>
    </p:spTree>
    <p:extLst>
      <p:ext uri="{BB962C8B-B14F-4D97-AF65-F5344CB8AC3E}">
        <p14:creationId xmlns:p14="http://schemas.microsoft.com/office/powerpoint/2010/main" val="12185605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124744"/>
            <a:ext cx="8640960" cy="5544616"/>
          </a:xfrm>
        </p:spPr>
        <p:txBody>
          <a:bodyPr>
            <a:normAutofit fontScale="92500" lnSpcReduction="10000"/>
          </a:bodyPr>
          <a:lstStyle/>
          <a:p>
            <a:r>
              <a:rPr lang="en-US" dirty="0"/>
              <a:t>Film distributors owning cinemas + digital streaming platforms</a:t>
            </a:r>
          </a:p>
          <a:p>
            <a:r>
              <a:rPr lang="en-US" dirty="0"/>
              <a:t>Brewers owning/operating pubs (forward vertical) or buying hop farms (backward vertical)</a:t>
            </a:r>
          </a:p>
          <a:p>
            <a:r>
              <a:rPr lang="en-US" dirty="0"/>
              <a:t>Record labels and radio / online music stations</a:t>
            </a:r>
          </a:p>
          <a:p>
            <a:r>
              <a:rPr lang="en-US" dirty="0"/>
              <a:t>Drinks manufacturers </a:t>
            </a:r>
            <a:r>
              <a:rPr lang="en-US" dirty="0" smtClean="0"/>
              <a:t>such as Coca Cola integrating </a:t>
            </a:r>
            <a:r>
              <a:rPr lang="en-US" dirty="0"/>
              <a:t>with bottling plants</a:t>
            </a:r>
          </a:p>
          <a:p>
            <a:r>
              <a:rPr lang="en-US" dirty="0"/>
              <a:t>Pig processing business buying a pig farm</a:t>
            </a:r>
          </a:p>
          <a:p>
            <a:r>
              <a:rPr lang="en-US" dirty="0"/>
              <a:t>Technology companies growing vertically through hardware, software and services</a:t>
            </a:r>
          </a:p>
          <a:p>
            <a:pPr lvl="1"/>
            <a:r>
              <a:rPr lang="en-US" dirty="0"/>
              <a:t>PayPal, acquired by eBay for $1.5bn in 2002</a:t>
            </a:r>
          </a:p>
          <a:p>
            <a:pPr lvl="1"/>
            <a:r>
              <a:rPr lang="en-US" dirty="0"/>
              <a:t>Google buying Motorola, a phone maker</a:t>
            </a:r>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Vertical Integration - Examples</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400339109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Rectangle 53"/>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55" name="Rectangle 54"/>
          <p:cNvSpPr/>
          <p:nvPr/>
        </p:nvSpPr>
        <p:spPr>
          <a:xfrm>
            <a:off x="107504" y="144673"/>
            <a:ext cx="8712968" cy="584775"/>
          </a:xfrm>
          <a:prstGeom prst="rect">
            <a:avLst/>
          </a:prstGeom>
        </p:spPr>
        <p:txBody>
          <a:bodyPr wrap="square">
            <a:spAutoFit/>
          </a:bodyPr>
          <a:lstStyle/>
          <a:p>
            <a:r>
              <a:rPr lang="en-US" sz="3200" b="1" dirty="0" smtClean="0">
                <a:solidFill>
                  <a:srgbClr val="FFFFFF"/>
                </a:solidFill>
              </a:rPr>
              <a:t>Recent Examples of Vertical Integration</a:t>
            </a:r>
            <a:endParaRPr lang="en-US" sz="3200" b="1" dirty="0">
              <a:solidFill>
                <a:srgbClr val="FFFFFF"/>
              </a:solidFill>
            </a:endParaRPr>
          </a:p>
        </p:txBody>
      </p:sp>
      <p:sp>
        <p:nvSpPr>
          <p:cNvPr id="4" name="Content Placeholder 3"/>
          <p:cNvSpPr>
            <a:spLocks noGrp="1"/>
          </p:cNvSpPr>
          <p:nvPr>
            <p:ph idx="1"/>
          </p:nvPr>
        </p:nvSpPr>
        <p:spPr>
          <a:xfrm>
            <a:off x="251520" y="1124744"/>
            <a:ext cx="8640960" cy="5400600"/>
          </a:xfrm>
        </p:spPr>
        <p:txBody>
          <a:bodyPr>
            <a:normAutofit/>
          </a:bodyPr>
          <a:lstStyle/>
          <a:p>
            <a:r>
              <a:rPr lang="en-US" sz="2800" dirty="0" smtClean="0"/>
              <a:t>Nov </a:t>
            </a:r>
            <a:r>
              <a:rPr lang="en-US" sz="2800" dirty="0"/>
              <a:t>2015: Apple buys Star Wars motion-capture company </a:t>
            </a:r>
            <a:r>
              <a:rPr lang="en-US" sz="2800" dirty="0" smtClean="0"/>
              <a:t>Faceshift</a:t>
            </a:r>
          </a:p>
          <a:p>
            <a:r>
              <a:rPr lang="en-US" sz="2800" dirty="0"/>
              <a:t>Nov 2015: Ikea Buys Romanian, Baltic Forests to Control Its Raw </a:t>
            </a:r>
            <a:r>
              <a:rPr lang="en-US" sz="2800" dirty="0" smtClean="0"/>
              <a:t>Materials</a:t>
            </a:r>
          </a:p>
          <a:p>
            <a:r>
              <a:rPr lang="en-US" sz="2800" dirty="0"/>
              <a:t>Oct 2015: Oct 2015: Dell makes $67bn bet on EMC in tech history's largest acquisition. US computer giant Dell agrees </a:t>
            </a:r>
            <a:r>
              <a:rPr lang="en-US" sz="2800" dirty="0" smtClean="0"/>
              <a:t>to buy </a:t>
            </a:r>
            <a:r>
              <a:rPr lang="en-US" sz="2800" dirty="0"/>
              <a:t>data storage company </a:t>
            </a:r>
            <a:r>
              <a:rPr lang="en-US" sz="2800" dirty="0" smtClean="0"/>
              <a:t>EMC</a:t>
            </a:r>
          </a:p>
          <a:p>
            <a:r>
              <a:rPr lang="en-US" sz="2800" dirty="0"/>
              <a:t>Sept 2015: </a:t>
            </a:r>
            <a:r>
              <a:rPr lang="en-US" sz="2800" dirty="0" smtClean="0"/>
              <a:t>(Wholesaler) Booker </a:t>
            </a:r>
            <a:r>
              <a:rPr lang="en-US" sz="2800" dirty="0"/>
              <a:t>given green light for takeover deal worth £</a:t>
            </a:r>
            <a:r>
              <a:rPr lang="en-US" sz="2800" dirty="0" smtClean="0"/>
              <a:t>40m of Budgens </a:t>
            </a:r>
            <a:r>
              <a:rPr lang="en-US" sz="2800" dirty="0"/>
              <a:t>and </a:t>
            </a:r>
            <a:r>
              <a:rPr lang="en-US" sz="2800" dirty="0" smtClean="0"/>
              <a:t>Londis grocery chains</a:t>
            </a:r>
          </a:p>
        </p:txBody>
      </p:sp>
    </p:spTree>
    <p:extLst>
      <p:ext uri="{BB962C8B-B14F-4D97-AF65-F5344CB8AC3E}">
        <p14:creationId xmlns:p14="http://schemas.microsoft.com/office/powerpoint/2010/main" val="37480795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124744"/>
            <a:ext cx="8640960" cy="5544616"/>
          </a:xfrm>
        </p:spPr>
        <p:txBody>
          <a:bodyPr>
            <a:normAutofit lnSpcReduction="10000"/>
          </a:bodyPr>
          <a:lstStyle/>
          <a:p>
            <a:pPr marL="514350" indent="-514350">
              <a:buFont typeface="+mj-lt"/>
              <a:buAutoNum type="arabicPeriod"/>
            </a:pPr>
            <a:r>
              <a:rPr lang="en-US" dirty="0"/>
              <a:t>Control of the supply chain – this helps to reduce unit costs and improve the quality of inputs into the production process</a:t>
            </a:r>
          </a:p>
          <a:p>
            <a:pPr marL="514350" indent="-514350">
              <a:buFont typeface="+mj-lt"/>
              <a:buAutoNum type="arabicPeriod"/>
            </a:pPr>
            <a:r>
              <a:rPr lang="en-US" dirty="0"/>
              <a:t>Improved access to key raw materials perhaps at the expense of rival businesses (example?)</a:t>
            </a:r>
          </a:p>
          <a:p>
            <a:pPr marL="514350" indent="-514350">
              <a:buFont typeface="+mj-lt"/>
              <a:buAutoNum type="arabicPeriod"/>
            </a:pPr>
            <a:r>
              <a:rPr lang="en-US" dirty="0"/>
              <a:t>Better control over retail distribution channels + adding new channels to your sales platforms</a:t>
            </a:r>
          </a:p>
          <a:p>
            <a:pPr marL="514350" indent="-514350">
              <a:buFont typeface="+mj-lt"/>
              <a:buAutoNum type="arabicPeriod"/>
            </a:pPr>
            <a:r>
              <a:rPr lang="en-US" dirty="0"/>
              <a:t>Removing suppliers and market intelligence from competitors which </a:t>
            </a:r>
            <a:r>
              <a:rPr lang="en-US" dirty="0" smtClean="0"/>
              <a:t>then helps </a:t>
            </a:r>
            <a:r>
              <a:rPr lang="en-US" dirty="0"/>
              <a:t>to make a market less </a:t>
            </a:r>
            <a:r>
              <a:rPr lang="en-US" dirty="0" smtClean="0"/>
              <a:t>contestable (increases market power)</a:t>
            </a:r>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Vertical Integration - Advantages</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6664696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707886"/>
          </a:xfrm>
          <a:prstGeom prst="rect">
            <a:avLst/>
          </a:prstGeom>
        </p:spPr>
        <p:txBody>
          <a:bodyPr wrap="square">
            <a:spAutoFit/>
          </a:bodyPr>
          <a:lstStyle/>
          <a:p>
            <a:r>
              <a:rPr lang="en-US" sz="4000" b="1" dirty="0" smtClean="0">
                <a:solidFill>
                  <a:srgbClr val="FFFFFF"/>
                </a:solidFill>
              </a:rPr>
              <a:t>Conglomerate Integration</a:t>
            </a:r>
            <a:endParaRPr lang="en-US" sz="4000" b="1" dirty="0">
              <a:solidFill>
                <a:srgbClr val="FFFFFF"/>
              </a:solidFill>
            </a:endParaRPr>
          </a:p>
        </p:txBody>
      </p:sp>
      <p:sp>
        <p:nvSpPr>
          <p:cNvPr id="6" name="Content Placeholder 5"/>
          <p:cNvSpPr>
            <a:spLocks noGrp="1"/>
          </p:cNvSpPr>
          <p:nvPr>
            <p:ph idx="1"/>
          </p:nvPr>
        </p:nvSpPr>
        <p:spPr>
          <a:xfrm>
            <a:off x="179512" y="1124744"/>
            <a:ext cx="3600400" cy="5472608"/>
          </a:xfrm>
        </p:spPr>
        <p:txBody>
          <a:bodyPr>
            <a:normAutofit fontScale="70000" lnSpcReduction="20000"/>
          </a:bodyPr>
          <a:lstStyle/>
          <a:p>
            <a:r>
              <a:rPr lang="en-US" dirty="0" smtClean="0"/>
              <a:t>A </a:t>
            </a:r>
            <a:r>
              <a:rPr lang="en-US" dirty="0"/>
              <a:t>conglomerate has a </a:t>
            </a:r>
            <a:r>
              <a:rPr lang="en-US" b="1" dirty="0"/>
              <a:t>large number of diversified businesses</a:t>
            </a:r>
            <a:r>
              <a:rPr lang="en-US" dirty="0"/>
              <a:t>. </a:t>
            </a:r>
            <a:endParaRPr lang="en-US" dirty="0" smtClean="0"/>
          </a:p>
          <a:p>
            <a:r>
              <a:rPr lang="en-US" dirty="0" smtClean="0"/>
              <a:t>The </a:t>
            </a:r>
            <a:r>
              <a:rPr lang="en-US" dirty="0"/>
              <a:t>world’ s biggest conglomerates include businesses such as General Electric and 3M in the United States and Siemens from Germany</a:t>
            </a:r>
          </a:p>
          <a:p>
            <a:r>
              <a:rPr lang="en-US" dirty="0" smtClean="0"/>
              <a:t>Another </a:t>
            </a:r>
            <a:r>
              <a:rPr lang="en-US" dirty="0"/>
              <a:t>is Samsung – the electronics giant also makes military hardware, apartments, ships and Samsung also operates a Korean amusement park!</a:t>
            </a:r>
          </a:p>
          <a:p>
            <a:endParaRPr lang="en-US" dirty="0"/>
          </a:p>
        </p:txBody>
      </p:sp>
      <p:graphicFrame>
        <p:nvGraphicFramePr>
          <p:cNvPr id="7" name="Chart 6"/>
          <p:cNvGraphicFramePr/>
          <p:nvPr>
            <p:extLst/>
          </p:nvPr>
        </p:nvGraphicFramePr>
        <p:xfrm>
          <a:off x="3851921" y="1124744"/>
          <a:ext cx="5112568" cy="5040560"/>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3851920" y="6021288"/>
            <a:ext cx="5112568" cy="523220"/>
          </a:xfrm>
          <a:prstGeom prst="rect">
            <a:avLst/>
          </a:prstGeom>
          <a:noFill/>
        </p:spPr>
        <p:txBody>
          <a:bodyPr wrap="square" rtlCol="0">
            <a:spAutoFit/>
          </a:bodyPr>
          <a:lstStyle/>
          <a:p>
            <a:pPr algn="ctr"/>
            <a:r>
              <a:rPr lang="en-US" sz="1400" b="1" dirty="0"/>
              <a:t>World's largest conglomerates as of April 6, 2015, based on market value (in billion U.S. dollars)</a:t>
            </a:r>
          </a:p>
        </p:txBody>
      </p:sp>
    </p:spTree>
    <p:extLst>
      <p:ext uri="{BB962C8B-B14F-4D97-AF65-F5344CB8AC3E}">
        <p14:creationId xmlns:p14="http://schemas.microsoft.com/office/powerpoint/2010/main" val="177494810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707886"/>
          </a:xfrm>
          <a:prstGeom prst="rect">
            <a:avLst/>
          </a:prstGeom>
        </p:spPr>
        <p:txBody>
          <a:bodyPr wrap="square">
            <a:spAutoFit/>
          </a:bodyPr>
          <a:lstStyle/>
          <a:p>
            <a:r>
              <a:rPr lang="en-US" sz="4000" b="1" dirty="0" smtClean="0">
                <a:solidFill>
                  <a:srgbClr val="FFFFFF"/>
                </a:solidFill>
              </a:rPr>
              <a:t>Why do many mergers/takeovers fail?</a:t>
            </a:r>
            <a:endParaRPr lang="en-US" sz="4000" b="1" dirty="0">
              <a:solidFill>
                <a:srgbClr val="FFFFFF"/>
              </a:solidFill>
            </a:endParaRPr>
          </a:p>
        </p:txBody>
      </p:sp>
      <p:sp>
        <p:nvSpPr>
          <p:cNvPr id="6" name="Content Placeholder 5"/>
          <p:cNvSpPr>
            <a:spLocks noGrp="1"/>
          </p:cNvSpPr>
          <p:nvPr>
            <p:ph idx="1"/>
          </p:nvPr>
        </p:nvSpPr>
        <p:spPr>
          <a:xfrm>
            <a:off x="179512" y="1124744"/>
            <a:ext cx="8784976" cy="5616624"/>
          </a:xfrm>
        </p:spPr>
        <p:txBody>
          <a:bodyPr>
            <a:noAutofit/>
          </a:bodyPr>
          <a:lstStyle/>
          <a:p>
            <a:pPr marL="514350" indent="-514350">
              <a:buFont typeface="+mj-lt"/>
              <a:buAutoNum type="arabicPeriod"/>
            </a:pPr>
            <a:r>
              <a:rPr lang="en-US" sz="1800" dirty="0" smtClean="0"/>
              <a:t>Huge </a:t>
            </a:r>
            <a:r>
              <a:rPr lang="en-US" sz="1800" b="1" dirty="0"/>
              <a:t>financial costs of funding takeovers </a:t>
            </a:r>
            <a:r>
              <a:rPr lang="en-US" sz="1800" dirty="0"/>
              <a:t>including deals that have relied </a:t>
            </a:r>
            <a:r>
              <a:rPr lang="en-US" sz="1800" dirty="0" smtClean="0"/>
              <a:t>on </a:t>
            </a:r>
            <a:r>
              <a:rPr lang="en-US" sz="1800" dirty="0"/>
              <a:t>loan finance </a:t>
            </a:r>
            <a:r>
              <a:rPr lang="en-US" sz="1800" dirty="0" smtClean="0"/>
              <a:t> - this leaves a big debt overhang after the deal</a:t>
            </a:r>
            <a:endParaRPr lang="en-US" sz="1800" dirty="0"/>
          </a:p>
          <a:p>
            <a:pPr marL="514350" indent="-514350">
              <a:buFont typeface="+mj-lt"/>
              <a:buAutoNum type="arabicPeriod"/>
            </a:pPr>
            <a:r>
              <a:rPr lang="en-US" sz="1800" b="1" dirty="0" smtClean="0"/>
              <a:t>Integrating </a:t>
            </a:r>
            <a:r>
              <a:rPr lang="en-US" sz="1800" b="1" dirty="0"/>
              <a:t>systems </a:t>
            </a:r>
            <a:r>
              <a:rPr lang="en-US" sz="1800" dirty="0"/>
              <a:t>– companies might have very different technology systems that are expensive or impossible to </a:t>
            </a:r>
            <a:r>
              <a:rPr lang="en-US" sz="1800" dirty="0" smtClean="0"/>
              <a:t>marry e.g. </a:t>
            </a:r>
            <a:r>
              <a:rPr lang="en-US" sz="1800" dirty="0"/>
              <a:t>e</a:t>
            </a:r>
            <a:r>
              <a:rPr lang="en-US" sz="1800" dirty="0" smtClean="0"/>
              <a:t>Bay </a:t>
            </a:r>
            <a:r>
              <a:rPr lang="en-US" sz="1800" dirty="0"/>
              <a:t>&amp;</a:t>
            </a:r>
            <a:r>
              <a:rPr lang="en-US" sz="1800" dirty="0" smtClean="0"/>
              <a:t> Skype</a:t>
            </a:r>
          </a:p>
          <a:p>
            <a:pPr marL="514350" indent="-514350">
              <a:buFont typeface="+mj-lt"/>
              <a:buAutoNum type="arabicPeriod"/>
            </a:pPr>
            <a:r>
              <a:rPr lang="en-US" sz="1800" b="1" dirty="0" smtClean="0"/>
              <a:t>Share </a:t>
            </a:r>
            <a:r>
              <a:rPr lang="en-US" sz="1800" b="1" dirty="0"/>
              <a:t>price</a:t>
            </a:r>
            <a:r>
              <a:rPr lang="en-US" sz="1800" dirty="0"/>
              <a:t>: The need to raise fresh equity through a rights issue to fund a deal which can have a negative impact on a company's share </a:t>
            </a:r>
            <a:r>
              <a:rPr lang="en-US" sz="1800" dirty="0" smtClean="0"/>
              <a:t>price</a:t>
            </a:r>
          </a:p>
          <a:p>
            <a:pPr marL="514350" indent="-514350">
              <a:buFont typeface="+mj-lt"/>
              <a:buAutoNum type="arabicPeriod"/>
            </a:pPr>
            <a:r>
              <a:rPr lang="en-US" sz="1800" dirty="0" smtClean="0"/>
              <a:t>Many </a:t>
            </a:r>
            <a:r>
              <a:rPr lang="en-US" sz="1800" dirty="0"/>
              <a:t>mergers fail to enhance shareholder value because of </a:t>
            </a:r>
            <a:r>
              <a:rPr lang="en-US" sz="1800" b="1" dirty="0"/>
              <a:t>clashes of corporate cultures</a:t>
            </a:r>
            <a:r>
              <a:rPr lang="en-US" sz="1800" dirty="0"/>
              <a:t>, priorities and </a:t>
            </a:r>
            <a:r>
              <a:rPr lang="en-US" sz="1800" dirty="0" smtClean="0"/>
              <a:t>key personalities </a:t>
            </a:r>
          </a:p>
          <a:p>
            <a:pPr marL="514350" indent="-514350">
              <a:buFont typeface="+mj-lt"/>
              <a:buAutoNum type="arabicPeriod"/>
            </a:pPr>
            <a:r>
              <a:rPr lang="en-US" sz="1800" dirty="0" smtClean="0"/>
              <a:t>The enlarged business </a:t>
            </a:r>
            <a:r>
              <a:rPr lang="en-US" sz="1800" dirty="0"/>
              <a:t>may </a:t>
            </a:r>
            <a:r>
              <a:rPr lang="en-US" sz="1800" b="1" dirty="0"/>
              <a:t>suffer a loss of </a:t>
            </a:r>
            <a:r>
              <a:rPr lang="en-US" sz="1800" b="1" dirty="0" smtClean="0"/>
              <a:t>customers </a:t>
            </a:r>
            <a:r>
              <a:rPr lang="en-US" sz="1800" dirty="0" smtClean="0"/>
              <a:t>and also some of their most skilled workers </a:t>
            </a:r>
            <a:r>
              <a:rPr lang="en-US" sz="1800" dirty="0"/>
              <a:t>post </a:t>
            </a:r>
            <a:r>
              <a:rPr lang="en-US" sz="1800" dirty="0" smtClean="0"/>
              <a:t>acquisition (a </a:t>
            </a:r>
            <a:r>
              <a:rPr lang="en-US" sz="1800" b="1" dirty="0" smtClean="0"/>
              <a:t>loss of human capital</a:t>
            </a:r>
            <a:r>
              <a:rPr lang="en-US" sz="1800" dirty="0" smtClean="0"/>
              <a:t>)</a:t>
            </a:r>
          </a:p>
          <a:p>
            <a:pPr marL="514350" indent="-514350">
              <a:buFont typeface="+mj-lt"/>
              <a:buAutoNum type="arabicPeriod"/>
            </a:pPr>
            <a:r>
              <a:rPr lang="en-US" sz="1800" b="1" dirty="0" smtClean="0"/>
              <a:t>Paying </a:t>
            </a:r>
            <a:r>
              <a:rPr lang="en-US" sz="1800" b="1" dirty="0"/>
              <a:t>too much</a:t>
            </a:r>
            <a:r>
              <a:rPr lang="en-US" sz="1800" dirty="0"/>
              <a:t>: With the benefit of hindsight we see the ‘winners curse’ - i.e. companies paying over the odds to take control of a </a:t>
            </a:r>
            <a:r>
              <a:rPr lang="en-US" sz="1800" dirty="0" smtClean="0"/>
              <a:t>business – this is particularly the case with takeovers driven by management ego </a:t>
            </a:r>
            <a:endParaRPr lang="en-US" sz="1800" dirty="0"/>
          </a:p>
          <a:p>
            <a:pPr marL="514350" indent="-514350">
              <a:buFont typeface="+mj-lt"/>
              <a:buAutoNum type="arabicPeriod"/>
            </a:pPr>
            <a:r>
              <a:rPr lang="en-US" sz="1800" b="1" dirty="0" smtClean="0"/>
              <a:t>Bad </a:t>
            </a:r>
            <a:r>
              <a:rPr lang="en-US" sz="1800" b="1" dirty="0"/>
              <a:t>timing </a:t>
            </a:r>
            <a:r>
              <a:rPr lang="en-US" sz="1800" dirty="0"/>
              <a:t>– mergers and takeovers that take place towards the end of a sustained boom can often turn out to be damaging for both </a:t>
            </a:r>
            <a:r>
              <a:rPr lang="en-US" sz="1800" dirty="0" smtClean="0"/>
              <a:t>businesses</a:t>
            </a:r>
            <a:endParaRPr lang="en-US" sz="1800" dirty="0"/>
          </a:p>
        </p:txBody>
      </p:sp>
    </p:spTree>
    <p:extLst>
      <p:ext uri="{BB962C8B-B14F-4D97-AF65-F5344CB8AC3E}">
        <p14:creationId xmlns:p14="http://schemas.microsoft.com/office/powerpoint/2010/main" val="62493768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052736"/>
            <a:ext cx="8640960" cy="5472608"/>
          </a:xfrm>
        </p:spPr>
        <p:txBody>
          <a:bodyPr/>
          <a:lstStyle/>
          <a:p>
            <a:r>
              <a:rPr lang="en-US" dirty="0"/>
              <a:t>Joint ventures occur when businesses join together to pursue a common project</a:t>
            </a:r>
          </a:p>
          <a:p>
            <a:r>
              <a:rPr lang="en-US" dirty="0"/>
              <a:t>The businesses remain separate in legal terms</a:t>
            </a:r>
          </a:p>
          <a:p>
            <a:r>
              <a:rPr lang="en-US" dirty="0"/>
              <a:t>Joint ventures are becoming common as firms want to benefit from collaborative work in reaching a mutually-agreed strategic target. </a:t>
            </a:r>
            <a:endParaRPr lang="en-US" dirty="0" smtClean="0"/>
          </a:p>
          <a:p>
            <a:r>
              <a:rPr lang="en-US" dirty="0" smtClean="0"/>
              <a:t>An </a:t>
            </a:r>
            <a:r>
              <a:rPr lang="en-US" dirty="0"/>
              <a:t>example might be joint-research projects to share the fixed </a:t>
            </a:r>
            <a:r>
              <a:rPr lang="en-US" dirty="0" smtClean="0"/>
              <a:t>costs</a:t>
            </a:r>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Joint Ventures</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34168266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052736"/>
            <a:ext cx="8640960" cy="5472608"/>
          </a:xfrm>
        </p:spPr>
        <p:txBody>
          <a:bodyPr>
            <a:normAutofit/>
          </a:bodyPr>
          <a:lstStyle/>
          <a:p>
            <a:r>
              <a:rPr lang="en-US" sz="2500" dirty="0"/>
              <a:t>Vodafone &amp; Telefónica agreed to share their mobile network</a:t>
            </a:r>
          </a:p>
          <a:p>
            <a:r>
              <a:rPr lang="en-US" sz="2500" dirty="0"/>
              <a:t>BMW and Toyota </a:t>
            </a:r>
            <a:r>
              <a:rPr lang="en-US" sz="2500" dirty="0" smtClean="0"/>
              <a:t>co</a:t>
            </a:r>
            <a:r>
              <a:rPr lang="en-US" sz="2500" dirty="0"/>
              <a:t>-operate on research into hydrogen fuel cells, vehicle electrification and ultra- lightweight materials </a:t>
            </a:r>
          </a:p>
          <a:p>
            <a:r>
              <a:rPr lang="en-US" sz="2500" dirty="0"/>
              <a:t>West Coast – joint venture between Virgin Rail &amp; Stagecoach</a:t>
            </a:r>
          </a:p>
          <a:p>
            <a:r>
              <a:rPr lang="en-US" sz="2500" dirty="0"/>
              <a:t>Google and NASA developing Google Earth</a:t>
            </a:r>
          </a:p>
          <a:p>
            <a:r>
              <a:rPr lang="en-US" sz="2500" dirty="0"/>
              <a:t>Hollywood studios combining to fight internet piracy</a:t>
            </a:r>
          </a:p>
          <a:p>
            <a:r>
              <a:rPr lang="en-US" sz="2500" dirty="0"/>
              <a:t>Alliances in airline industry e.g. Star Alliance and One World</a:t>
            </a:r>
          </a:p>
          <a:p>
            <a:r>
              <a:rPr lang="en-US" sz="2500" dirty="0"/>
              <a:t>Renault-Nissan</a:t>
            </a:r>
          </a:p>
          <a:p>
            <a:r>
              <a:rPr lang="en-US" sz="2500" dirty="0"/>
              <a:t>Docklands-Light Railway - a joint venture between French transport group Keolis and infrastructure services provider Amey, part of Spanish multinational Ferrovial.</a:t>
            </a:r>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Joint Ventures – Recent Examples</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389353933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Key Constraints on Business Growth</a:t>
              </a:r>
              <a:endParaRPr lang="en-US" sz="3200" b="1" dirty="0">
                <a:solidFill>
                  <a:srgbClr val="FFFFFF"/>
                </a:solidFill>
              </a:endParaRPr>
            </a:p>
          </p:txBody>
        </p:sp>
      </p:grpSp>
      <p:graphicFrame>
        <p:nvGraphicFramePr>
          <p:cNvPr id="3" name="Diagram 2"/>
          <p:cNvGraphicFramePr/>
          <p:nvPr>
            <p:extLst/>
          </p:nvPr>
        </p:nvGraphicFramePr>
        <p:xfrm>
          <a:off x="395536" y="1152785"/>
          <a:ext cx="8352928" cy="5372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107504" y="1187910"/>
            <a:ext cx="2160240" cy="2031325"/>
          </a:xfrm>
          <a:prstGeom prst="rect">
            <a:avLst/>
          </a:prstGeom>
          <a:ln>
            <a:prstDash val="sysDot"/>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a:t>G</a:t>
            </a:r>
            <a:r>
              <a:rPr lang="en-US" dirty="0" smtClean="0"/>
              <a:t>rowing businesses winning significant market share may come to attention of the competition authorities e.g. Amazon and Google</a:t>
            </a:r>
            <a:endParaRPr lang="en-US" dirty="0"/>
          </a:p>
        </p:txBody>
      </p:sp>
      <p:sp>
        <p:nvSpPr>
          <p:cNvPr id="9" name="TextBox 8"/>
          <p:cNvSpPr txBox="1"/>
          <p:nvPr/>
        </p:nvSpPr>
        <p:spPr>
          <a:xfrm>
            <a:off x="6876256" y="1196752"/>
            <a:ext cx="2160240" cy="2031325"/>
          </a:xfrm>
          <a:prstGeom prst="rect">
            <a:avLst/>
          </a:prstGeom>
          <a:ln>
            <a:prstDash val="sysDot"/>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smtClean="0"/>
              <a:t>In contestable markets there is always the threat of entry from rival firms; technological change in reducing entry barriers</a:t>
            </a:r>
            <a:endParaRPr lang="en-US" dirty="0"/>
          </a:p>
        </p:txBody>
      </p:sp>
      <p:sp>
        <p:nvSpPr>
          <p:cNvPr id="10" name="TextBox 9"/>
          <p:cNvSpPr txBox="1"/>
          <p:nvPr/>
        </p:nvSpPr>
        <p:spPr>
          <a:xfrm>
            <a:off x="107504" y="4581128"/>
            <a:ext cx="2160240" cy="2031325"/>
          </a:xfrm>
          <a:prstGeom prst="rect">
            <a:avLst/>
          </a:prstGeom>
          <a:ln>
            <a:prstDash val="sysDot"/>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smtClean="0"/>
              <a:t>Many small-medium sized businesses run up against finance constraints including access to loans and risks of raising equity in capital markets </a:t>
            </a:r>
            <a:endParaRPr lang="en-US" dirty="0"/>
          </a:p>
        </p:txBody>
      </p:sp>
      <p:sp>
        <p:nvSpPr>
          <p:cNvPr id="11" name="TextBox 10"/>
          <p:cNvSpPr txBox="1"/>
          <p:nvPr/>
        </p:nvSpPr>
        <p:spPr>
          <a:xfrm>
            <a:off x="6876256" y="4581128"/>
            <a:ext cx="2160240" cy="2031325"/>
          </a:xfrm>
          <a:prstGeom prst="rect">
            <a:avLst/>
          </a:prstGeom>
          <a:ln>
            <a:prstDash val="sysDot"/>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smtClean="0"/>
              <a:t>Businesses achieving success in niche markets may find limits to scalability. Others successfully leverage brand to enter new markets </a:t>
            </a:r>
            <a:endParaRPr lang="en-US" dirty="0"/>
          </a:p>
        </p:txBody>
      </p:sp>
    </p:spTree>
    <p:custDataLst>
      <p:tags r:id="rId1"/>
    </p:custDataLst>
    <p:extLst>
      <p:ext uri="{BB962C8B-B14F-4D97-AF65-F5344CB8AC3E}">
        <p14:creationId xmlns:p14="http://schemas.microsoft.com/office/powerpoint/2010/main" val="273640464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748680"/>
          </a:xfrm>
        </p:spPr>
        <p:txBody>
          <a:bodyPr/>
          <a:lstStyle/>
          <a:p>
            <a:pPr marL="0" indent="0" algn="ctr">
              <a:buNone/>
            </a:pPr>
            <a:r>
              <a:rPr lang="en-GB" sz="4400" dirty="0" smtClean="0">
                <a:solidFill>
                  <a:srgbClr val="FFC000"/>
                </a:solidFill>
                <a:ea typeface="+mn-lt"/>
                <a:cs typeface="+mn-lt"/>
              </a:rPr>
              <a:t>Thank you!</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23/07/2023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0810" y="0"/>
            <a:ext cx="9144793" cy="4176122"/>
          </a:xfrm>
          <a:prstGeom prst="rect">
            <a:avLst/>
          </a:prstGeom>
        </p:spPr>
      </p:pic>
    </p:spTree>
    <p:extLst>
      <p:ext uri="{BB962C8B-B14F-4D97-AF65-F5344CB8AC3E}">
        <p14:creationId xmlns:p14="http://schemas.microsoft.com/office/powerpoint/2010/main" val="278922252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354</TotalTime>
  <Words>2420</Words>
  <Application>Microsoft Office PowerPoint</Application>
  <PresentationFormat>On-screen Show (4:3)</PresentationFormat>
  <Paragraphs>248</Paragraphs>
  <Slides>37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Myriad Pro</vt:lpstr>
      <vt:lpstr>Times New Roman</vt:lpstr>
      <vt:lpstr>Verdana</vt:lpstr>
      <vt:lpstr>20140311PresentationUWTSDTemplate</vt:lpstr>
      <vt:lpstr>LCBB5008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Timothy Osadiya</cp:lastModifiedBy>
  <cp:revision>37</cp:revision>
  <dcterms:created xsi:type="dcterms:W3CDTF">2020-06-23T16:08:04Z</dcterms:created>
  <dcterms:modified xsi:type="dcterms:W3CDTF">2023-07-23T08:08:49Z</dcterms:modified>
</cp:coreProperties>
</file>