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2" d="100"/>
          <a:sy n="82" d="100"/>
        </p:scale>
        <p:origin x="1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FE46F3-63C7-4A40-A071-76ACC191266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CA4695-BCBD-4379-81DB-DB846040D19E}">
      <dgm:prSet phldrT="[Text]"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Geographic </a:t>
          </a:r>
          <a:endParaRPr lang="en-US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London, UK </a:t>
          </a:r>
        </a:p>
      </dgm:t>
    </dgm:pt>
    <dgm:pt modelId="{94CD09FD-4310-4B97-9E6E-9852198D4A30}" type="parTrans" cxnId="{D4D1AE30-CF12-4618-8FD2-6E4BE660A9C9}">
      <dgm:prSet/>
      <dgm:spPr/>
      <dgm:t>
        <a:bodyPr/>
        <a:lstStyle/>
        <a:p>
          <a:endParaRPr lang="en-GB"/>
        </a:p>
      </dgm:t>
    </dgm:pt>
    <dgm:pt modelId="{7EAB1DC1-ED6B-495E-ADAA-025A04362B19}" type="sibTrans" cxnId="{D4D1AE30-CF12-4618-8FD2-6E4BE660A9C9}">
      <dgm:prSet/>
      <dgm:spPr/>
      <dgm:t>
        <a:bodyPr/>
        <a:lstStyle/>
        <a:p>
          <a:endParaRPr lang="en-GB"/>
        </a:p>
      </dgm:t>
    </dgm:pt>
    <dgm:pt modelId="{EBF95125-18D0-4C66-B4AA-9073C704E01F}">
      <dgm:prSet phldrT="[Text]"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Demographic </a:t>
          </a:r>
          <a:endParaRPr lang="en-US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Based on income – people with high income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Corporates travelling for business purposes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Those travelling for leisure </a:t>
          </a:r>
        </a:p>
      </dgm:t>
    </dgm:pt>
    <dgm:pt modelId="{4F0F6318-4D1B-477B-A6C9-772B5B502EBA}" type="parTrans" cxnId="{925AC439-C0D0-4605-B1EF-B1CDAD47990D}">
      <dgm:prSet/>
      <dgm:spPr/>
      <dgm:t>
        <a:bodyPr/>
        <a:lstStyle/>
        <a:p>
          <a:endParaRPr lang="en-GB"/>
        </a:p>
      </dgm:t>
    </dgm:pt>
    <dgm:pt modelId="{8869FDD6-F883-46CE-9203-0676F2A0E24D}" type="sibTrans" cxnId="{925AC439-C0D0-4605-B1EF-B1CDAD47990D}">
      <dgm:prSet/>
      <dgm:spPr/>
      <dgm:t>
        <a:bodyPr/>
        <a:lstStyle/>
        <a:p>
          <a:endParaRPr lang="en-GB"/>
        </a:p>
      </dgm:t>
    </dgm:pt>
    <dgm:pt modelId="{1FBEDD42-7DD1-4865-8402-CA338A21617B}">
      <dgm:prSet phldrT="[Text]"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Psychographic </a:t>
          </a:r>
          <a:endParaRPr lang="en-US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Satisfaction with services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Loyalty </a:t>
          </a:r>
        </a:p>
      </dgm:t>
    </dgm:pt>
    <dgm:pt modelId="{34B36520-B7DC-40DA-8F1A-44352F5FF309}" type="parTrans" cxnId="{61A3CA07-C3E7-4E83-9AB8-D39F01E47318}">
      <dgm:prSet/>
      <dgm:spPr/>
      <dgm:t>
        <a:bodyPr/>
        <a:lstStyle/>
        <a:p>
          <a:endParaRPr lang="en-GB"/>
        </a:p>
      </dgm:t>
    </dgm:pt>
    <dgm:pt modelId="{B2C9A32F-4326-4FB0-B4AD-951E463CADD3}" type="sibTrans" cxnId="{61A3CA07-C3E7-4E83-9AB8-D39F01E47318}">
      <dgm:prSet/>
      <dgm:spPr/>
      <dgm:t>
        <a:bodyPr/>
        <a:lstStyle/>
        <a:p>
          <a:endParaRPr lang="en-GB"/>
        </a:p>
      </dgm:t>
    </dgm:pt>
    <dgm:pt modelId="{E6FC92D1-5F93-4226-B826-343FD6C7E2D1}">
      <dgm:prSet phldrT="[Text]"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Behavioural </a:t>
          </a:r>
          <a:endParaRPr lang="en-US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Timely visits for business meetings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Prefer luxury hotels for stay during travel </a:t>
          </a:r>
        </a:p>
      </dgm:t>
    </dgm:pt>
    <dgm:pt modelId="{6C50EC6D-37B6-4741-BFB4-A51910988A38}" type="parTrans" cxnId="{BCA2085E-BD79-48C8-A4B0-354F5685D747}">
      <dgm:prSet/>
      <dgm:spPr/>
      <dgm:t>
        <a:bodyPr/>
        <a:lstStyle/>
        <a:p>
          <a:endParaRPr lang="en-GB"/>
        </a:p>
      </dgm:t>
    </dgm:pt>
    <dgm:pt modelId="{84B99191-6F93-48F8-A998-13F248709047}" type="sibTrans" cxnId="{BCA2085E-BD79-48C8-A4B0-354F5685D747}">
      <dgm:prSet/>
      <dgm:spPr/>
      <dgm:t>
        <a:bodyPr/>
        <a:lstStyle/>
        <a:p>
          <a:endParaRPr lang="en-GB"/>
        </a:p>
      </dgm:t>
    </dgm:pt>
    <dgm:pt modelId="{E2249C57-105B-4389-A3B3-328B0317BB3A}" type="pres">
      <dgm:prSet presAssocID="{4EFE46F3-63C7-4A40-A071-76ACC1912667}" presName="diagram" presStyleCnt="0">
        <dgm:presLayoutVars>
          <dgm:dir/>
          <dgm:resizeHandles val="exact"/>
        </dgm:presLayoutVars>
      </dgm:prSet>
      <dgm:spPr/>
    </dgm:pt>
    <dgm:pt modelId="{3A67049E-F981-4AEC-A56C-FD933EB6E57D}" type="pres">
      <dgm:prSet presAssocID="{7FCA4695-BCBD-4379-81DB-DB846040D19E}" presName="node" presStyleLbl="node1" presStyleIdx="0" presStyleCnt="4">
        <dgm:presLayoutVars>
          <dgm:bulletEnabled val="1"/>
        </dgm:presLayoutVars>
      </dgm:prSet>
      <dgm:spPr/>
    </dgm:pt>
    <dgm:pt modelId="{20607FBE-9D6B-45A4-B519-F56B3989FD78}" type="pres">
      <dgm:prSet presAssocID="{7EAB1DC1-ED6B-495E-ADAA-025A04362B19}" presName="sibTrans" presStyleCnt="0"/>
      <dgm:spPr/>
    </dgm:pt>
    <dgm:pt modelId="{2F1FD6CC-39B5-47C8-AEF7-628384CDE88F}" type="pres">
      <dgm:prSet presAssocID="{EBF95125-18D0-4C66-B4AA-9073C704E01F}" presName="node" presStyleLbl="node1" presStyleIdx="1" presStyleCnt="4">
        <dgm:presLayoutVars>
          <dgm:bulletEnabled val="1"/>
        </dgm:presLayoutVars>
      </dgm:prSet>
      <dgm:spPr/>
    </dgm:pt>
    <dgm:pt modelId="{3821D2A9-09F7-4FE1-8556-164F87DCB0E4}" type="pres">
      <dgm:prSet presAssocID="{8869FDD6-F883-46CE-9203-0676F2A0E24D}" presName="sibTrans" presStyleCnt="0"/>
      <dgm:spPr/>
    </dgm:pt>
    <dgm:pt modelId="{263B1931-C2DF-4018-87EA-FA70A3010A24}" type="pres">
      <dgm:prSet presAssocID="{1FBEDD42-7DD1-4865-8402-CA338A21617B}" presName="node" presStyleLbl="node1" presStyleIdx="2" presStyleCnt="4">
        <dgm:presLayoutVars>
          <dgm:bulletEnabled val="1"/>
        </dgm:presLayoutVars>
      </dgm:prSet>
      <dgm:spPr/>
    </dgm:pt>
    <dgm:pt modelId="{4A1418AF-DDBF-4B1A-9B61-1521F377AF3D}" type="pres">
      <dgm:prSet presAssocID="{B2C9A32F-4326-4FB0-B4AD-951E463CADD3}" presName="sibTrans" presStyleCnt="0"/>
      <dgm:spPr/>
    </dgm:pt>
    <dgm:pt modelId="{4A36294A-9EE0-4C46-991D-6C5E6C0C5E87}" type="pres">
      <dgm:prSet presAssocID="{E6FC92D1-5F93-4226-B826-343FD6C7E2D1}" presName="node" presStyleLbl="node1" presStyleIdx="3" presStyleCnt="4">
        <dgm:presLayoutVars>
          <dgm:bulletEnabled val="1"/>
        </dgm:presLayoutVars>
      </dgm:prSet>
      <dgm:spPr/>
    </dgm:pt>
  </dgm:ptLst>
  <dgm:cxnLst>
    <dgm:cxn modelId="{61A3CA07-C3E7-4E83-9AB8-D39F01E47318}" srcId="{4EFE46F3-63C7-4A40-A071-76ACC1912667}" destId="{1FBEDD42-7DD1-4865-8402-CA338A21617B}" srcOrd="2" destOrd="0" parTransId="{34B36520-B7DC-40DA-8F1A-44352F5FF309}" sibTransId="{B2C9A32F-4326-4FB0-B4AD-951E463CADD3}"/>
    <dgm:cxn modelId="{D4D1AE30-CF12-4618-8FD2-6E4BE660A9C9}" srcId="{4EFE46F3-63C7-4A40-A071-76ACC1912667}" destId="{7FCA4695-BCBD-4379-81DB-DB846040D19E}" srcOrd="0" destOrd="0" parTransId="{94CD09FD-4310-4B97-9E6E-9852198D4A30}" sibTransId="{7EAB1DC1-ED6B-495E-ADAA-025A04362B19}"/>
    <dgm:cxn modelId="{925AC439-C0D0-4605-B1EF-B1CDAD47990D}" srcId="{4EFE46F3-63C7-4A40-A071-76ACC1912667}" destId="{EBF95125-18D0-4C66-B4AA-9073C704E01F}" srcOrd="1" destOrd="0" parTransId="{4F0F6318-4D1B-477B-A6C9-772B5B502EBA}" sibTransId="{8869FDD6-F883-46CE-9203-0676F2A0E24D}"/>
    <dgm:cxn modelId="{BCA2085E-BD79-48C8-A4B0-354F5685D747}" srcId="{4EFE46F3-63C7-4A40-A071-76ACC1912667}" destId="{E6FC92D1-5F93-4226-B826-343FD6C7E2D1}" srcOrd="3" destOrd="0" parTransId="{6C50EC6D-37B6-4741-BFB4-A51910988A38}" sibTransId="{84B99191-6F93-48F8-A998-13F248709047}"/>
    <dgm:cxn modelId="{5A0C1C64-CD3A-471E-970D-66BBEB17FBC4}" type="presOf" srcId="{4EFE46F3-63C7-4A40-A071-76ACC1912667}" destId="{E2249C57-105B-4389-A3B3-328B0317BB3A}" srcOrd="0" destOrd="0" presId="urn:microsoft.com/office/officeart/2005/8/layout/default"/>
    <dgm:cxn modelId="{73E7A17E-261C-4ADC-8258-BD0D889233F3}" type="presOf" srcId="{EBF95125-18D0-4C66-B4AA-9073C704E01F}" destId="{2F1FD6CC-39B5-47C8-AEF7-628384CDE88F}" srcOrd="0" destOrd="0" presId="urn:microsoft.com/office/officeart/2005/8/layout/default"/>
    <dgm:cxn modelId="{A98DFCC4-C34A-49D2-85E4-260067EB72A0}" type="presOf" srcId="{7FCA4695-BCBD-4379-81DB-DB846040D19E}" destId="{3A67049E-F981-4AEC-A56C-FD933EB6E57D}" srcOrd="0" destOrd="0" presId="urn:microsoft.com/office/officeart/2005/8/layout/default"/>
    <dgm:cxn modelId="{FB68E2CB-9F6D-4C80-A4E1-BB31B2C0F892}" type="presOf" srcId="{1FBEDD42-7DD1-4865-8402-CA338A21617B}" destId="{263B1931-C2DF-4018-87EA-FA70A3010A24}" srcOrd="0" destOrd="0" presId="urn:microsoft.com/office/officeart/2005/8/layout/default"/>
    <dgm:cxn modelId="{301ADBD7-AACC-4527-8ADF-646F7114FE77}" type="presOf" srcId="{E6FC92D1-5F93-4226-B826-343FD6C7E2D1}" destId="{4A36294A-9EE0-4C46-991D-6C5E6C0C5E87}" srcOrd="0" destOrd="0" presId="urn:microsoft.com/office/officeart/2005/8/layout/default"/>
    <dgm:cxn modelId="{0CBC19A3-5EB8-4ABF-9B37-98A5BC8768A2}" type="presParOf" srcId="{E2249C57-105B-4389-A3B3-328B0317BB3A}" destId="{3A67049E-F981-4AEC-A56C-FD933EB6E57D}" srcOrd="0" destOrd="0" presId="urn:microsoft.com/office/officeart/2005/8/layout/default"/>
    <dgm:cxn modelId="{545587DA-3B3C-46D8-83E6-7BD4DAEAE6DE}" type="presParOf" srcId="{E2249C57-105B-4389-A3B3-328B0317BB3A}" destId="{20607FBE-9D6B-45A4-B519-F56B3989FD78}" srcOrd="1" destOrd="0" presId="urn:microsoft.com/office/officeart/2005/8/layout/default"/>
    <dgm:cxn modelId="{5C7705EC-98FF-4797-862F-C2291C226B07}" type="presParOf" srcId="{E2249C57-105B-4389-A3B3-328B0317BB3A}" destId="{2F1FD6CC-39B5-47C8-AEF7-628384CDE88F}" srcOrd="2" destOrd="0" presId="urn:microsoft.com/office/officeart/2005/8/layout/default"/>
    <dgm:cxn modelId="{B5B2951F-8965-4DCE-A341-27C17569AF9B}" type="presParOf" srcId="{E2249C57-105B-4389-A3B3-328B0317BB3A}" destId="{3821D2A9-09F7-4FE1-8556-164F87DCB0E4}" srcOrd="3" destOrd="0" presId="urn:microsoft.com/office/officeart/2005/8/layout/default"/>
    <dgm:cxn modelId="{4D65D787-3ADA-4F22-A4A7-9AA18A452815}" type="presParOf" srcId="{E2249C57-105B-4389-A3B3-328B0317BB3A}" destId="{263B1931-C2DF-4018-87EA-FA70A3010A24}" srcOrd="4" destOrd="0" presId="urn:microsoft.com/office/officeart/2005/8/layout/default"/>
    <dgm:cxn modelId="{F939679E-8276-4DB9-95DF-C3DE32E5DFA4}" type="presParOf" srcId="{E2249C57-105B-4389-A3B3-328B0317BB3A}" destId="{4A1418AF-DDBF-4B1A-9B61-1521F377AF3D}" srcOrd="5" destOrd="0" presId="urn:microsoft.com/office/officeart/2005/8/layout/default"/>
    <dgm:cxn modelId="{4888E751-7017-492F-806D-BF83E2E301DE}" type="presParOf" srcId="{E2249C57-105B-4389-A3B3-328B0317BB3A}" destId="{4A36294A-9EE0-4C46-991D-6C5E6C0C5E8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7049E-F981-4AEC-A56C-FD933EB6E57D}">
      <dsp:nvSpPr>
        <dsp:cNvPr id="0" name=""/>
        <dsp:cNvSpPr/>
      </dsp:nvSpPr>
      <dsp:spPr>
        <a:xfrm>
          <a:off x="793309" y="2749"/>
          <a:ext cx="2239732" cy="1343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Geographic </a:t>
          </a:r>
          <a:endParaRPr lang="en-US" sz="13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London, UK </a:t>
          </a:r>
        </a:p>
      </dsp:txBody>
      <dsp:txXfrm>
        <a:off x="793309" y="2749"/>
        <a:ext cx="2239732" cy="1343839"/>
      </dsp:txXfrm>
    </dsp:sp>
    <dsp:sp modelId="{2F1FD6CC-39B5-47C8-AEF7-628384CDE88F}">
      <dsp:nvSpPr>
        <dsp:cNvPr id="0" name=""/>
        <dsp:cNvSpPr/>
      </dsp:nvSpPr>
      <dsp:spPr>
        <a:xfrm>
          <a:off x="3257015" y="2749"/>
          <a:ext cx="2239732" cy="1343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Demographic </a:t>
          </a:r>
          <a:endParaRPr lang="en-US" sz="13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Based on income – people with high income 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Corporates travelling for business purposes 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Those travelling for leisure </a:t>
          </a:r>
        </a:p>
      </dsp:txBody>
      <dsp:txXfrm>
        <a:off x="3257015" y="2749"/>
        <a:ext cx="2239732" cy="1343839"/>
      </dsp:txXfrm>
    </dsp:sp>
    <dsp:sp modelId="{263B1931-C2DF-4018-87EA-FA70A3010A24}">
      <dsp:nvSpPr>
        <dsp:cNvPr id="0" name=""/>
        <dsp:cNvSpPr/>
      </dsp:nvSpPr>
      <dsp:spPr>
        <a:xfrm>
          <a:off x="5720721" y="2749"/>
          <a:ext cx="2239732" cy="1343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Psychographic </a:t>
          </a:r>
          <a:endParaRPr lang="en-US" sz="13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Satisfaction with services 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Loyalty </a:t>
          </a:r>
        </a:p>
      </dsp:txBody>
      <dsp:txXfrm>
        <a:off x="5720721" y="2749"/>
        <a:ext cx="2239732" cy="1343839"/>
      </dsp:txXfrm>
    </dsp:sp>
    <dsp:sp modelId="{4A36294A-9EE0-4C46-991D-6C5E6C0C5E87}">
      <dsp:nvSpPr>
        <dsp:cNvPr id="0" name=""/>
        <dsp:cNvSpPr/>
      </dsp:nvSpPr>
      <dsp:spPr>
        <a:xfrm>
          <a:off x="3257015" y="1570562"/>
          <a:ext cx="2239732" cy="1343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Behavioural </a:t>
          </a:r>
          <a:endParaRPr lang="en-US" sz="13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Timely visits for business meetings </a:t>
          </a:r>
          <a:endParaRPr lang="en-US" sz="1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Prefer luxury hotels for stay during travel </a:t>
          </a:r>
        </a:p>
      </dsp:txBody>
      <dsp:txXfrm>
        <a:off x="3257015" y="1570562"/>
        <a:ext cx="2239732" cy="1343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8" y="2754922"/>
            <a:ext cx="9225131" cy="1329471"/>
          </a:xfrm>
        </p:spPr>
        <p:txBody>
          <a:bodyPr>
            <a:normAutofit/>
          </a:bodyPr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Gaylord hotel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53022" y="5303409"/>
            <a:ext cx="5860608" cy="864455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 		: Minerva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Rostas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 		: 2211875 </a:t>
            </a: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Press Releases 2020 | University of Wales Trinity Saint David">
            <a:extLst>
              <a:ext uri="{FF2B5EF4-FFF2-40B4-BE49-F238E27FC236}">
                <a16:creationId xmlns:a16="http://schemas.microsoft.com/office/drawing/2014/main" id="{4D4D10AA-FEDE-6027-BDA9-F1E3A9FD4C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50" y="585153"/>
            <a:ext cx="5219700" cy="17310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4324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Table of Contents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Consumers of the Chosen Hotel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 of Guest Services Facilities offered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and Scope of Guest Services and Facilities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of Guest Services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and Its Importance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Fulfilling Guest Expectations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072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Introduction to Gaylord Hotel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is considered an important part of the portfolio of Marriott International located all over the world, including the UK.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is majorly famous for its extraordinary offers and environment, with everything available in one place.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Famous as a large convention hotel brand offering local destination appeal aimed at celebrating the heritage of natural sights and destinations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This, in turn, is associated with the fact that Gaylord hotels have been near lakes and even harbours, due to which they are the most preferred by the customers (Gaylord Hotel, 2023).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170" name="Picture 2" descr="Gaylord Hotels | Marriott News Cen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9412" y="5167456"/>
            <a:ext cx="1403061" cy="140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18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Main Consumers of the Chosen Hotel Brand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main consumers of Gaylord hotel have been identified based on the market segmentation.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Segmentation is the process of dividing the market based on the differences in the preferences of customers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Stringam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2020).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4219971"/>
              </p:ext>
            </p:extLst>
          </p:nvPr>
        </p:nvGraphicFramePr>
        <p:xfrm>
          <a:off x="2032000" y="3221182"/>
          <a:ext cx="8753764" cy="29171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3946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Nature of Guest Services Facilities offered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awe-inspiring Gaylord hotel invites an experience of energy and excitement while enjoying the hospitality.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services include,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Resort and convention centre featuring freshly remodelled guest rooms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Soundwaves indoor and outdoor water attractions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Different dining options, including restaurants offering international cuisines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Meeting and convention spaces for businesses (Gaylord Hotel, 2023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568" y="4927373"/>
            <a:ext cx="2341099" cy="137852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4195" y="2743518"/>
            <a:ext cx="2532352" cy="1503333"/>
          </a:xfrm>
          <a:prstGeom prst="rect">
            <a:avLst/>
          </a:prstGeom>
        </p:spPr>
      </p:pic>
      <p:pic>
        <p:nvPicPr>
          <p:cNvPr id="2050" name="Picture 2" descr="Gaylord National Resort &amp; Convention Center - National Harbor, MD, US  Meetings and Events | Cven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127" y="4927373"/>
            <a:ext cx="2666611" cy="138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pa in National Harbor | Gaylord National Resort &amp; Convention Cent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683" y="4884644"/>
            <a:ext cx="2441864" cy="147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59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Nature of Guest Services Facilities offered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Full-service spa and salon offering a variety of services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Atriums and auditoriums for functions and conferences are also among the greatest attractions for business travellers.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Lake-side event venues and world-class entertainment and recreation activities, including nightclubs to arrange events (Marriott International, 2022)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7" y="4441942"/>
            <a:ext cx="2308773" cy="1575954"/>
          </a:xfrm>
          <a:prstGeom prst="rect">
            <a:avLst/>
          </a:prstGeom>
        </p:spPr>
      </p:pic>
      <p:pic>
        <p:nvPicPr>
          <p:cNvPr id="1026" name="Picture 2" descr="Spa in National Harbor | Gaylord National Resort &amp; Convention Cen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9593" y="4441942"/>
            <a:ext cx="2514889" cy="157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aylord National Resort &amp; Convention Center - Broughton Constru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315" y="4469651"/>
            <a:ext cx="2566843" cy="152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775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Scope and Role of Guest Services and Facilities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lodging brand emphasises on large group meetings segment playing an important role in improving its brand image.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Custom-tailored solutions have been provided to meet unique customer needs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Emphasised winning long-term customer loyalty to strengthen sustainable competitiveness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Further focuses on being described with overwhelmingly positive attributes, such as original, authentic and luxurious (Annual report, 2021)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3074" name="Picture 2" descr="Guest Service Representative Job Descrip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753" y="4627421"/>
            <a:ext cx="3056665" cy="160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430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Scope and Role of Guest Services and Facilities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895" y="2148019"/>
            <a:ext cx="8199032" cy="3695136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Great hospitality is evident from the creation of a warm and welcoming environment for guests.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is mainly emphasising the provision of such amenities and solutions that are effective enough to fulfil unique needs.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Convention centre offers a diverse array of options for accommodating world-class gatherings.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services have further resulted strengthened the competitive advantage of the hotel (Deng, 2022).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4098" name="Picture 2" descr="Hotel Industry Trends: 3 Customer Service Trends In Hospitality | HiR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9575" y="3355907"/>
            <a:ext cx="2161598" cy="144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896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Role of Guest Services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096064"/>
            <a:ext cx="7128769" cy="3695136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guest service representative is responsible for handling visitor needs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aim is to ensure the highest level of guest satisfaction while increasing revenue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Addressing complaints, incidents or concerns in a timely and responsive manner ensures satisfaction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aim is to inspire customer loyalty and help the business grow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Buhalis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Moldavska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146" name="Picture 2" descr="Being Hospitable: Customer Service…the Engine That Powers the Hospitality  Industry – Allen's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12" y="3131938"/>
            <a:ext cx="2598015" cy="180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1580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Role of </a:t>
            </a:r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Guest Services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purpose of offering guest services is to inspire loyalty while fostering brand loyalty.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provision of effective facilities also provides a chance to turn potential customers into loyal ones (Wood, 2020).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Involves anticipation of guest needs while going beyond the expertise to ensure that people have a positive experience.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long-term relationships further help businesses in becoming more profitable while improving overall brand image (Guan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2021).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751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Importance of Hospitality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the hotel industry, hospitality is concerned with the implication of respect, warmth and even protection, building understanding and appreciation among cultures (Guan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2021).    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services are the key for hospitality businesses and help in building better and more trusted relationships with customers.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Involves extending welcome to travellers and making them feel at home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Includes a commitment to ensure customer satisfaction and loyalty (Li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2021)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  <p:pic>
        <p:nvPicPr>
          <p:cNvPr id="8194" name="Picture 2" descr="Not worth the money - Review of Gaylord Texan Resort &amp; Convention Center,  Grapevine, TX - Tripadvis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721" y="4586019"/>
            <a:ext cx="2362835" cy="157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29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Gaylord Hotel Meeting Guest Expectations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has emphasised hospitality by building a better relationship with customers.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 focused on enlarging opinions and ways of thinking by making extraordinary offers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Offering legendary, high-quality, traditional, authentic and fun services to the customers 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core proposition includes valuing guests' expectations, resulting in increased brand value.  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Leveraging brand expertise for developing extensive customer relationships (Gaylord hotel, 2023)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24798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Gaylord Hotel Meeting Guest Expectations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is famous for its unique business model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Ensuring availability of rooms to services, including Wi-Fi, the hotel is offering a luxurious experience.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addition, there is a mix of entertainment inside and out, with water parks and other natural attractions nearby.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Other extraordinary amenities include casual and fine dining, all conveniently located (</a:t>
            </a:r>
            <a:r>
              <a:rPr lang="en-GB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Ruan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Tian, 2019). 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122" name="Picture 2" descr="Ho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376" y="5054612"/>
            <a:ext cx="3304598" cy="147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617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is an award-winning leader in the resorts hotel industry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facilities offered by a hotel are directly associated with efficient customer service provision.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 has always focused on extending its property platform and unlocking capital.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Offering convenient on-site access to the quality spa, unique dining options and other resort activities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Emphasis has always been on leveraging customer relationships for product extensions and improvement.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05924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 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is targeting customers with high incomes and those seeking luxury.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this manner, the emphasis is on addressing the needs of different customers while considering their travelling purpose.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this reason, the main consumers are either those travelling for leisure or business travellers.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Exceptional event services and extraordinary guest amenities of Gaylord hotel are making a huge difference in the industry.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43665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Summer Send Off – Thank You Teachers! | Ever Active Schoo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587" y="2041439"/>
            <a:ext cx="4020359" cy="275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9495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Annual report, 2021.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Annual report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Rayman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Hospitality Properties. Available at: &lt;https://www.annualreports.com/HostedData/AnnualReports/PDF/NYSE_PG_2021.pdf&gt; [Accessed 9 Feb. 2023]. 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Buhalis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and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Moldavska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I., 2022. Voice assistants in hospitality: using artificial intelligence for customer service.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Hospitality and Tourism Technology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pp.386-403.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Deng, J., 2022. Hotel Brands and the Impact of Brand Differentiation on the Success of the Global Hotel Brands.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Highlights in Business, Economics and Management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pp.265-276.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Hotel, 2023.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Hotels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Marriott International. Available at: &lt;https://www.marriott.co.uk/gaylord-hotels/travel.mi&gt; [Accessed 9 Feb. 2023]. 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Guan, J., Wang, W.,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Guo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Z., Chan, J.H. and Qi, X., 2021. Customer experience and brand loyalty in the full-service hotel sector: the role of brand affect.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33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pp.1620-1645.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Li, Y., Yao, J. and Chen, J., 2021. The negative effect of scarcity cues on consumer purchase decisions in the hospitality industry during the COVID-19 pandemic.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94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p.102815.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International, 2022.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Gaylord Hotels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Marriott International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Newscenter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(US). Available at: &lt;https://news.marriott.com/brands/gaylord-hotels#:~:text=The%202%2C888%2Droom%20hotel%20offers,winning%20golf%20course%20and%20more.&gt; [Accessed 9 Feb. 2023]. 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Ruan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X. and Tian, Y., 2019. The importance of risk and decision-making in the hospitality and tourism industry.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Educational Research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pp.73-79.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Stringam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B.B.,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Goopio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Denizci-Guillet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and Mansa, H.B., 2020. Hospitality Industry Structures and Organization. In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Routledge Companion To International Hospitality Management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49-64). Routledge.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Wood, RC, 2020. Perspectives on hospitality industry trade unionism in the UK and beyond.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in Hospitality Management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pp.137-147.</a:t>
            </a:r>
            <a:endParaRPr lang="en-US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26135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6D8C60"/>
      </a:dk2>
      <a:lt2>
        <a:srgbClr val="B1D7A1"/>
      </a:lt2>
      <a:accent1>
        <a:srgbClr val="81B992"/>
      </a:accent1>
      <a:accent2>
        <a:srgbClr val="9ABC65"/>
      </a:accent2>
      <a:accent3>
        <a:srgbClr val="BDB564"/>
      </a:accent3>
      <a:accent4>
        <a:srgbClr val="BD8964"/>
      </a:accent4>
      <a:accent5>
        <a:srgbClr val="BD6466"/>
      </a:accent5>
      <a:accent6>
        <a:srgbClr val="64A4BD"/>
      </a:accent6>
      <a:hlink>
        <a:srgbClr val="8CCC71"/>
      </a:hlink>
      <a:folHlink>
        <a:srgbClr val="A4C795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4539428D-6454-4FE6-B992-2D59F0AC2F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28</TotalTime>
  <Words>1449</Words>
  <Application>Microsoft Office PowerPoint</Application>
  <PresentationFormat>Widescreen</PresentationFormat>
  <Paragraphs>109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Bookman Old Style</vt:lpstr>
      <vt:lpstr>Rockwell</vt:lpstr>
      <vt:lpstr>Symbol</vt:lpstr>
      <vt:lpstr>Times New Roman</vt:lpstr>
      <vt:lpstr>Damask</vt:lpstr>
      <vt:lpstr>Gaylord hotel</vt:lpstr>
      <vt:lpstr>Table of Contents </vt:lpstr>
      <vt:lpstr>Introduction to Gaylord Hotel </vt:lpstr>
      <vt:lpstr>Main Consumers of the Chosen Hotel Brand </vt:lpstr>
      <vt:lpstr>Nature of Guest Services Facilities offered</vt:lpstr>
      <vt:lpstr>Nature of Guest Services Facilities offered</vt:lpstr>
      <vt:lpstr>Scope and Role of Guest Services and Facilities </vt:lpstr>
      <vt:lpstr>Scope and Role of Guest Services and Facilities </vt:lpstr>
      <vt:lpstr>Role of Guest Services </vt:lpstr>
      <vt:lpstr>Role of Guest Services </vt:lpstr>
      <vt:lpstr>Importance of Hospitality </vt:lpstr>
      <vt:lpstr>Gaylord Hotel Meeting Guest Expectations </vt:lpstr>
      <vt:lpstr>Gaylord Hotel Meeting Guest Expectations </vt:lpstr>
      <vt:lpstr>Conclusion </vt:lpstr>
      <vt:lpstr>Conclusion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Gaylord hotel</dc:title>
  <dc:creator>Office</dc:creator>
  <cp:lastModifiedBy>User007</cp:lastModifiedBy>
  <cp:revision>7</cp:revision>
  <dcterms:created xsi:type="dcterms:W3CDTF">2023-02-09T06:54:08Z</dcterms:created>
  <dcterms:modified xsi:type="dcterms:W3CDTF">2023-02-10T12:52:30Z</dcterms:modified>
</cp:coreProperties>
</file>