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4"/>
  </p:sldMasterIdLst>
  <p:notesMasterIdLst>
    <p:notesMasterId r:id="rId25"/>
  </p:notesMasterIdLst>
  <p:sldIdLst>
    <p:sldId id="256" r:id="rId5"/>
    <p:sldId id="258" r:id="rId6"/>
    <p:sldId id="257" r:id="rId7"/>
    <p:sldId id="259" r:id="rId8"/>
    <p:sldId id="260" r:id="rId9"/>
    <p:sldId id="261" r:id="rId10"/>
    <p:sldId id="262" r:id="rId11"/>
    <p:sldId id="281" r:id="rId12"/>
    <p:sldId id="264" r:id="rId13"/>
    <p:sldId id="265" r:id="rId14"/>
    <p:sldId id="266" r:id="rId15"/>
    <p:sldId id="279" r:id="rId16"/>
    <p:sldId id="267" r:id="rId17"/>
    <p:sldId id="268" r:id="rId18"/>
    <p:sldId id="269" r:id="rId19"/>
    <p:sldId id="274" r:id="rId20"/>
    <p:sldId id="275" r:id="rId21"/>
    <p:sldId id="276" r:id="rId22"/>
    <p:sldId id="277" r:id="rId23"/>
    <p:sldId id="280"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3252D3-C165-480E-921C-2A91478F4D50}"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A3FA2403-1B0F-4EBB-9C03-E10A9E940779}">
      <dgm:prSet custT="1"/>
      <dgm:spPr/>
      <dgm:t>
        <a:bodyPr/>
        <a:lstStyle/>
        <a:p>
          <a:r>
            <a:rPr lang="en-GB" sz="1800">
              <a:latin typeface="Arial"/>
              <a:cs typeface="Arial"/>
            </a:rPr>
            <a:t>Ageing population increasing rapidly </a:t>
          </a:r>
          <a:r>
            <a:rPr lang="en-GB" sz="1600" i="1">
              <a:latin typeface="Arial"/>
              <a:cs typeface="Arial"/>
            </a:rPr>
            <a:t>(Government Office for Science, 2025)</a:t>
          </a:r>
          <a:endParaRPr lang="en-US" sz="1600">
            <a:latin typeface="Arial"/>
            <a:cs typeface="Arial"/>
          </a:endParaRPr>
        </a:p>
      </dgm:t>
    </dgm:pt>
    <dgm:pt modelId="{8717726C-0381-48C7-A48F-E311E05E8016}" type="parTrans" cxnId="{7477E453-AAC3-483E-B7EE-FAD57338D039}">
      <dgm:prSet/>
      <dgm:spPr/>
      <dgm:t>
        <a:bodyPr/>
        <a:lstStyle/>
        <a:p>
          <a:endParaRPr lang="en-US"/>
        </a:p>
      </dgm:t>
    </dgm:pt>
    <dgm:pt modelId="{332FEC0B-5FDF-4D70-9C95-1512F5D260F2}" type="sibTrans" cxnId="{7477E453-AAC3-483E-B7EE-FAD57338D039}">
      <dgm:prSet/>
      <dgm:spPr/>
      <dgm:t>
        <a:bodyPr/>
        <a:lstStyle/>
        <a:p>
          <a:endParaRPr lang="en-US"/>
        </a:p>
      </dgm:t>
    </dgm:pt>
    <dgm:pt modelId="{BC4B96BE-1AEA-485D-B2E4-085494A3B88E}">
      <dgm:prSet custT="1"/>
      <dgm:spPr/>
      <dgm:t>
        <a:bodyPr/>
        <a:lstStyle/>
        <a:p>
          <a:r>
            <a:rPr lang="en-GB" sz="1800">
              <a:latin typeface="Arial"/>
              <a:cs typeface="Arial"/>
            </a:rPr>
            <a:t>Older adults face complex care and support needs</a:t>
          </a:r>
          <a:endParaRPr lang="en-US" sz="1800">
            <a:latin typeface="Arial"/>
            <a:cs typeface="Arial"/>
          </a:endParaRPr>
        </a:p>
      </dgm:t>
    </dgm:pt>
    <dgm:pt modelId="{843574A7-E220-4D7A-842C-AC4DAD3B6D50}" type="parTrans" cxnId="{EE4D50DF-2C20-4F8A-A2FD-E4E8B7AC1F4A}">
      <dgm:prSet/>
      <dgm:spPr/>
      <dgm:t>
        <a:bodyPr/>
        <a:lstStyle/>
        <a:p>
          <a:endParaRPr lang="en-US"/>
        </a:p>
      </dgm:t>
    </dgm:pt>
    <dgm:pt modelId="{069DFA26-F317-4AC9-9893-50EA5E0B56E7}" type="sibTrans" cxnId="{EE4D50DF-2C20-4F8A-A2FD-E4E8B7AC1F4A}">
      <dgm:prSet/>
      <dgm:spPr/>
      <dgm:t>
        <a:bodyPr/>
        <a:lstStyle/>
        <a:p>
          <a:endParaRPr lang="en-US"/>
        </a:p>
      </dgm:t>
    </dgm:pt>
    <dgm:pt modelId="{5AC80E8B-2EBF-4E7E-9DF6-FFC0E0859C0D}">
      <dgm:prSet custT="1"/>
      <dgm:spPr/>
      <dgm:t>
        <a:bodyPr/>
        <a:lstStyle/>
        <a:p>
          <a:r>
            <a:rPr lang="en-GB" sz="1800">
              <a:latin typeface="Arial"/>
              <a:cs typeface="Arial"/>
            </a:rPr>
            <a:t>Empowerment essential for independence and wellbeing </a:t>
          </a:r>
          <a:r>
            <a:rPr lang="en-GB" sz="1600" i="1">
              <a:latin typeface="Arial"/>
              <a:cs typeface="Arial"/>
            </a:rPr>
            <a:t>(Care Act, 2014)</a:t>
          </a:r>
          <a:endParaRPr lang="en-US" sz="1600">
            <a:latin typeface="Arial"/>
            <a:cs typeface="Arial"/>
          </a:endParaRPr>
        </a:p>
      </dgm:t>
    </dgm:pt>
    <dgm:pt modelId="{6A84920D-F5F4-471C-8119-D850A00CDF18}" type="parTrans" cxnId="{B9CF5446-0ACD-42BE-9C9D-6A402A11E6B2}">
      <dgm:prSet/>
      <dgm:spPr/>
      <dgm:t>
        <a:bodyPr/>
        <a:lstStyle/>
        <a:p>
          <a:endParaRPr lang="en-US"/>
        </a:p>
      </dgm:t>
    </dgm:pt>
    <dgm:pt modelId="{E1366690-D6E2-467A-B4D3-362CEC87A00A}" type="sibTrans" cxnId="{B9CF5446-0ACD-42BE-9C9D-6A402A11E6B2}">
      <dgm:prSet/>
      <dgm:spPr/>
      <dgm:t>
        <a:bodyPr/>
        <a:lstStyle/>
        <a:p>
          <a:endParaRPr lang="en-US"/>
        </a:p>
      </dgm:t>
    </dgm:pt>
    <dgm:pt modelId="{57F4F34B-0FC5-4FF6-AD74-B21BDBC88C2E}">
      <dgm:prSet custT="1"/>
      <dgm:spPr/>
      <dgm:t>
        <a:bodyPr/>
        <a:lstStyle/>
        <a:p>
          <a:r>
            <a:rPr lang="en-GB" sz="1800">
              <a:latin typeface="Arial"/>
              <a:cs typeface="Arial"/>
            </a:rPr>
            <a:t>Presentation covers: care needs, policy, theory, technology, case study, recommendations</a:t>
          </a:r>
          <a:endParaRPr lang="en-US" sz="1800">
            <a:latin typeface="Arial"/>
            <a:cs typeface="Arial"/>
          </a:endParaRPr>
        </a:p>
      </dgm:t>
    </dgm:pt>
    <dgm:pt modelId="{A4D9F700-C347-4871-9D30-7BD1592098FD}" type="parTrans" cxnId="{51708A1B-0F1F-4DFB-AFA4-34383CD6764F}">
      <dgm:prSet/>
      <dgm:spPr/>
      <dgm:t>
        <a:bodyPr/>
        <a:lstStyle/>
        <a:p>
          <a:endParaRPr lang="en-US"/>
        </a:p>
      </dgm:t>
    </dgm:pt>
    <dgm:pt modelId="{73D8C9E6-E46A-4573-BCA9-B1CD8E4E6884}" type="sibTrans" cxnId="{51708A1B-0F1F-4DFB-AFA4-34383CD6764F}">
      <dgm:prSet/>
      <dgm:spPr/>
      <dgm:t>
        <a:bodyPr/>
        <a:lstStyle/>
        <a:p>
          <a:endParaRPr lang="en-US"/>
        </a:p>
      </dgm:t>
    </dgm:pt>
    <dgm:pt modelId="{523A09A3-77E7-4628-9EF9-B88FF81139D0}">
      <dgm:prSet phldrT="[Text]" phldr="0" custT="1"/>
      <dgm:spPr/>
      <dgm:t>
        <a:bodyPr/>
        <a:lstStyle/>
        <a:p>
          <a:pPr rtl="0"/>
          <a:r>
            <a:rPr lang="en-GB" sz="1800" i="0">
              <a:latin typeface="Arial"/>
              <a:cs typeface="Arial"/>
            </a:rPr>
            <a:t>Ageing involves biological changes such as cellular decline and wear‑and‑tear processes</a:t>
          </a:r>
          <a:r>
            <a:rPr lang="en-GB" sz="1600" i="0"/>
            <a:t> </a:t>
          </a:r>
          <a:r>
            <a:rPr lang="en-GB" sz="1600" i="0">
              <a:latin typeface="Arial"/>
              <a:cs typeface="Arial"/>
            </a:rPr>
            <a:t>(Gilbert, 2000)</a:t>
          </a:r>
          <a:r>
            <a:rPr lang="en-GB" sz="1600" i="0"/>
            <a:t>.</a:t>
          </a:r>
          <a:endParaRPr lang="en-GB" sz="1600" i="1">
            <a:latin typeface="Arial"/>
            <a:cs typeface="Arial"/>
          </a:endParaRPr>
        </a:p>
      </dgm:t>
    </dgm:pt>
    <dgm:pt modelId="{A8EA1F5C-7684-4782-8CAB-302612F43227}" type="parTrans" cxnId="{2F9358D2-3FB9-4EF7-8E3C-34361FBC8F95}">
      <dgm:prSet/>
      <dgm:spPr/>
    </dgm:pt>
    <dgm:pt modelId="{EB114EB5-42DD-4975-A921-A565339DFA97}" type="sibTrans" cxnId="{2F9358D2-3FB9-4EF7-8E3C-34361FBC8F95}">
      <dgm:prSet/>
      <dgm:spPr/>
      <dgm:t>
        <a:bodyPr/>
        <a:lstStyle/>
        <a:p>
          <a:endParaRPr lang="en-GB"/>
        </a:p>
      </dgm:t>
    </dgm:pt>
    <dgm:pt modelId="{E8895FA8-3D7E-428C-BCDB-F2B79FE89182}" type="pres">
      <dgm:prSet presAssocID="{7C3252D3-C165-480E-921C-2A91478F4D50}" presName="outerComposite" presStyleCnt="0">
        <dgm:presLayoutVars>
          <dgm:chMax val="5"/>
          <dgm:dir/>
          <dgm:resizeHandles val="exact"/>
        </dgm:presLayoutVars>
      </dgm:prSet>
      <dgm:spPr/>
    </dgm:pt>
    <dgm:pt modelId="{18F7CA71-EB8F-460B-BE27-5A9FB8173057}" type="pres">
      <dgm:prSet presAssocID="{7C3252D3-C165-480E-921C-2A91478F4D50}" presName="dummyMaxCanvas" presStyleCnt="0">
        <dgm:presLayoutVars/>
      </dgm:prSet>
      <dgm:spPr/>
    </dgm:pt>
    <dgm:pt modelId="{8838183E-F74A-4380-BE81-2FF2150A04BD}" type="pres">
      <dgm:prSet presAssocID="{7C3252D3-C165-480E-921C-2A91478F4D50}" presName="FiveNodes_1" presStyleLbl="node1" presStyleIdx="0" presStyleCnt="5">
        <dgm:presLayoutVars>
          <dgm:bulletEnabled val="1"/>
        </dgm:presLayoutVars>
      </dgm:prSet>
      <dgm:spPr/>
    </dgm:pt>
    <dgm:pt modelId="{F98E6289-3526-484A-8775-AB65C835AA3C}" type="pres">
      <dgm:prSet presAssocID="{7C3252D3-C165-480E-921C-2A91478F4D50}" presName="FiveNodes_2" presStyleLbl="node1" presStyleIdx="1" presStyleCnt="5">
        <dgm:presLayoutVars>
          <dgm:bulletEnabled val="1"/>
        </dgm:presLayoutVars>
      </dgm:prSet>
      <dgm:spPr/>
    </dgm:pt>
    <dgm:pt modelId="{C75022EA-AD12-4AA7-BDEC-16FFBDBF70D7}" type="pres">
      <dgm:prSet presAssocID="{7C3252D3-C165-480E-921C-2A91478F4D50}" presName="FiveNodes_3" presStyleLbl="node1" presStyleIdx="2" presStyleCnt="5">
        <dgm:presLayoutVars>
          <dgm:bulletEnabled val="1"/>
        </dgm:presLayoutVars>
      </dgm:prSet>
      <dgm:spPr/>
    </dgm:pt>
    <dgm:pt modelId="{8F74AB81-8B96-4943-89AA-54D818A11526}" type="pres">
      <dgm:prSet presAssocID="{7C3252D3-C165-480E-921C-2A91478F4D50}" presName="FiveNodes_4" presStyleLbl="node1" presStyleIdx="3" presStyleCnt="5">
        <dgm:presLayoutVars>
          <dgm:bulletEnabled val="1"/>
        </dgm:presLayoutVars>
      </dgm:prSet>
      <dgm:spPr/>
    </dgm:pt>
    <dgm:pt modelId="{DC8838BA-EBA9-4DAA-A89B-34A68252DB5C}" type="pres">
      <dgm:prSet presAssocID="{7C3252D3-C165-480E-921C-2A91478F4D50}" presName="FiveNodes_5" presStyleLbl="node1" presStyleIdx="4" presStyleCnt="5">
        <dgm:presLayoutVars>
          <dgm:bulletEnabled val="1"/>
        </dgm:presLayoutVars>
      </dgm:prSet>
      <dgm:spPr/>
    </dgm:pt>
    <dgm:pt modelId="{A1FE09A4-B3B6-44E4-8BAE-3916C23F2305}" type="pres">
      <dgm:prSet presAssocID="{7C3252D3-C165-480E-921C-2A91478F4D50}" presName="FiveConn_1-2" presStyleLbl="fgAccFollowNode1" presStyleIdx="0" presStyleCnt="4">
        <dgm:presLayoutVars>
          <dgm:bulletEnabled val="1"/>
        </dgm:presLayoutVars>
      </dgm:prSet>
      <dgm:spPr/>
    </dgm:pt>
    <dgm:pt modelId="{A4176A58-0572-4872-B54B-53E29B6DF9B0}" type="pres">
      <dgm:prSet presAssocID="{7C3252D3-C165-480E-921C-2A91478F4D50}" presName="FiveConn_2-3" presStyleLbl="fgAccFollowNode1" presStyleIdx="1" presStyleCnt="4">
        <dgm:presLayoutVars>
          <dgm:bulletEnabled val="1"/>
        </dgm:presLayoutVars>
      </dgm:prSet>
      <dgm:spPr/>
    </dgm:pt>
    <dgm:pt modelId="{AC27CA5B-73A5-4ED9-99CF-6CC1473EA893}" type="pres">
      <dgm:prSet presAssocID="{7C3252D3-C165-480E-921C-2A91478F4D50}" presName="FiveConn_3-4" presStyleLbl="fgAccFollowNode1" presStyleIdx="2" presStyleCnt="4">
        <dgm:presLayoutVars>
          <dgm:bulletEnabled val="1"/>
        </dgm:presLayoutVars>
      </dgm:prSet>
      <dgm:spPr/>
    </dgm:pt>
    <dgm:pt modelId="{C1905635-73DA-44E6-ACD8-1E13A82D7A0E}" type="pres">
      <dgm:prSet presAssocID="{7C3252D3-C165-480E-921C-2A91478F4D50}" presName="FiveConn_4-5" presStyleLbl="fgAccFollowNode1" presStyleIdx="3" presStyleCnt="4">
        <dgm:presLayoutVars>
          <dgm:bulletEnabled val="1"/>
        </dgm:presLayoutVars>
      </dgm:prSet>
      <dgm:spPr/>
    </dgm:pt>
    <dgm:pt modelId="{A4F56406-1B07-4BD6-A646-829D963BD43B}" type="pres">
      <dgm:prSet presAssocID="{7C3252D3-C165-480E-921C-2A91478F4D50}" presName="FiveNodes_1_text" presStyleLbl="node1" presStyleIdx="4" presStyleCnt="5">
        <dgm:presLayoutVars>
          <dgm:bulletEnabled val="1"/>
        </dgm:presLayoutVars>
      </dgm:prSet>
      <dgm:spPr/>
    </dgm:pt>
    <dgm:pt modelId="{BC67B9F9-4994-4663-9C11-1CCADE945407}" type="pres">
      <dgm:prSet presAssocID="{7C3252D3-C165-480E-921C-2A91478F4D50}" presName="FiveNodes_2_text" presStyleLbl="node1" presStyleIdx="4" presStyleCnt="5">
        <dgm:presLayoutVars>
          <dgm:bulletEnabled val="1"/>
        </dgm:presLayoutVars>
      </dgm:prSet>
      <dgm:spPr/>
    </dgm:pt>
    <dgm:pt modelId="{77028AF2-2CDD-4391-9A6D-E72CDB2B4DD9}" type="pres">
      <dgm:prSet presAssocID="{7C3252D3-C165-480E-921C-2A91478F4D50}" presName="FiveNodes_3_text" presStyleLbl="node1" presStyleIdx="4" presStyleCnt="5">
        <dgm:presLayoutVars>
          <dgm:bulletEnabled val="1"/>
        </dgm:presLayoutVars>
      </dgm:prSet>
      <dgm:spPr/>
    </dgm:pt>
    <dgm:pt modelId="{45FFECA8-26F7-459A-BDEE-8CB033297665}" type="pres">
      <dgm:prSet presAssocID="{7C3252D3-C165-480E-921C-2A91478F4D50}" presName="FiveNodes_4_text" presStyleLbl="node1" presStyleIdx="4" presStyleCnt="5">
        <dgm:presLayoutVars>
          <dgm:bulletEnabled val="1"/>
        </dgm:presLayoutVars>
      </dgm:prSet>
      <dgm:spPr/>
    </dgm:pt>
    <dgm:pt modelId="{267A6C3D-347A-4F71-9162-B18A32DAF1A7}" type="pres">
      <dgm:prSet presAssocID="{7C3252D3-C165-480E-921C-2A91478F4D50}" presName="FiveNodes_5_text" presStyleLbl="node1" presStyleIdx="4" presStyleCnt="5">
        <dgm:presLayoutVars>
          <dgm:bulletEnabled val="1"/>
        </dgm:presLayoutVars>
      </dgm:prSet>
      <dgm:spPr/>
    </dgm:pt>
  </dgm:ptLst>
  <dgm:cxnLst>
    <dgm:cxn modelId="{97EEE505-E38F-4D20-B3B2-694AC097821D}" type="presOf" srcId="{EB114EB5-42DD-4975-A921-A565339DFA97}" destId="{A4176A58-0572-4872-B54B-53E29B6DF9B0}" srcOrd="0" destOrd="0" presId="urn:microsoft.com/office/officeart/2005/8/layout/vProcess5"/>
    <dgm:cxn modelId="{4E196E13-BAFF-4D36-A217-4F10C2AF1EDF}" type="presOf" srcId="{7C3252D3-C165-480E-921C-2A91478F4D50}" destId="{E8895FA8-3D7E-428C-BCDB-F2B79FE89182}" srcOrd="0" destOrd="0" presId="urn:microsoft.com/office/officeart/2005/8/layout/vProcess5"/>
    <dgm:cxn modelId="{51708A1B-0F1F-4DFB-AFA4-34383CD6764F}" srcId="{7C3252D3-C165-480E-921C-2A91478F4D50}" destId="{57F4F34B-0FC5-4FF6-AD74-B21BDBC88C2E}" srcOrd="4" destOrd="0" parTransId="{A4D9F700-C347-4871-9D30-7BD1592098FD}" sibTransId="{73D8C9E6-E46A-4573-BCA9-B1CD8E4E6884}"/>
    <dgm:cxn modelId="{2BFB0B29-5664-450B-9746-2AADB5BCD8D6}" type="presOf" srcId="{BC4B96BE-1AEA-485D-B2E4-085494A3B88E}" destId="{C75022EA-AD12-4AA7-BDEC-16FFBDBF70D7}" srcOrd="0" destOrd="0" presId="urn:microsoft.com/office/officeart/2005/8/layout/vProcess5"/>
    <dgm:cxn modelId="{7136502C-E7D2-4A16-8466-B24FC8A2E95F}" type="presOf" srcId="{57F4F34B-0FC5-4FF6-AD74-B21BDBC88C2E}" destId="{DC8838BA-EBA9-4DAA-A89B-34A68252DB5C}" srcOrd="0" destOrd="0" presId="urn:microsoft.com/office/officeart/2005/8/layout/vProcess5"/>
    <dgm:cxn modelId="{1A2F9C5C-1F7C-45A6-9FA0-7BF2E90C2BA7}" type="presOf" srcId="{332FEC0B-5FDF-4D70-9C95-1512F5D260F2}" destId="{A1FE09A4-B3B6-44E4-8BAE-3916C23F2305}" srcOrd="0" destOrd="0" presId="urn:microsoft.com/office/officeart/2005/8/layout/vProcess5"/>
    <dgm:cxn modelId="{07F23A60-E2C7-46DE-9D3F-B4C99E036846}" type="presOf" srcId="{BC4B96BE-1AEA-485D-B2E4-085494A3B88E}" destId="{77028AF2-2CDD-4391-9A6D-E72CDB2B4DD9}" srcOrd="1" destOrd="0" presId="urn:microsoft.com/office/officeart/2005/8/layout/vProcess5"/>
    <dgm:cxn modelId="{B9CF5446-0ACD-42BE-9C9D-6A402A11E6B2}" srcId="{7C3252D3-C165-480E-921C-2A91478F4D50}" destId="{5AC80E8B-2EBF-4E7E-9DF6-FFC0E0859C0D}" srcOrd="3" destOrd="0" parTransId="{6A84920D-F5F4-471C-8119-D850A00CDF18}" sibTransId="{E1366690-D6E2-467A-B4D3-362CEC87A00A}"/>
    <dgm:cxn modelId="{9F694C6D-3EF2-4E33-A2EA-6CBFC90B2B70}" type="presOf" srcId="{069DFA26-F317-4AC9-9893-50EA5E0B56E7}" destId="{AC27CA5B-73A5-4ED9-99CF-6CC1473EA893}" srcOrd="0" destOrd="0" presId="urn:microsoft.com/office/officeart/2005/8/layout/vProcess5"/>
    <dgm:cxn modelId="{F7DB0C70-0E0A-441B-8114-4F4D671F83B1}" type="presOf" srcId="{5AC80E8B-2EBF-4E7E-9DF6-FFC0E0859C0D}" destId="{8F74AB81-8B96-4943-89AA-54D818A11526}" srcOrd="0" destOrd="0" presId="urn:microsoft.com/office/officeart/2005/8/layout/vProcess5"/>
    <dgm:cxn modelId="{7477E453-AAC3-483E-B7EE-FAD57338D039}" srcId="{7C3252D3-C165-480E-921C-2A91478F4D50}" destId="{A3FA2403-1B0F-4EBB-9C03-E10A9E940779}" srcOrd="0" destOrd="0" parTransId="{8717726C-0381-48C7-A48F-E311E05E8016}" sibTransId="{332FEC0B-5FDF-4D70-9C95-1512F5D260F2}"/>
    <dgm:cxn modelId="{EB4AB875-37C4-44D4-A819-D2617BCB14F1}" type="presOf" srcId="{57F4F34B-0FC5-4FF6-AD74-B21BDBC88C2E}" destId="{267A6C3D-347A-4F71-9162-B18A32DAF1A7}" srcOrd="1" destOrd="0" presId="urn:microsoft.com/office/officeart/2005/8/layout/vProcess5"/>
    <dgm:cxn modelId="{11E507B3-0E9C-4CD5-BB00-9FD8830B8C7E}" type="presOf" srcId="{A3FA2403-1B0F-4EBB-9C03-E10A9E940779}" destId="{A4F56406-1B07-4BD6-A646-829D963BD43B}" srcOrd="1" destOrd="0" presId="urn:microsoft.com/office/officeart/2005/8/layout/vProcess5"/>
    <dgm:cxn modelId="{5941F3BC-E426-451F-BBE5-9364ACB2AE31}" type="presOf" srcId="{A3FA2403-1B0F-4EBB-9C03-E10A9E940779}" destId="{8838183E-F74A-4380-BE81-2FF2150A04BD}" srcOrd="0" destOrd="0" presId="urn:microsoft.com/office/officeart/2005/8/layout/vProcess5"/>
    <dgm:cxn modelId="{1B4F77CE-9BE1-4C54-8041-0B04B0CDAD3B}" type="presOf" srcId="{523A09A3-77E7-4628-9EF9-B88FF81139D0}" destId="{BC67B9F9-4994-4663-9C11-1CCADE945407}" srcOrd="1" destOrd="0" presId="urn:microsoft.com/office/officeart/2005/8/layout/vProcess5"/>
    <dgm:cxn modelId="{2F9358D2-3FB9-4EF7-8E3C-34361FBC8F95}" srcId="{7C3252D3-C165-480E-921C-2A91478F4D50}" destId="{523A09A3-77E7-4628-9EF9-B88FF81139D0}" srcOrd="1" destOrd="0" parTransId="{A8EA1F5C-7684-4782-8CAB-302612F43227}" sibTransId="{EB114EB5-42DD-4975-A921-A565339DFA97}"/>
    <dgm:cxn modelId="{EE4D50DF-2C20-4F8A-A2FD-E4E8B7AC1F4A}" srcId="{7C3252D3-C165-480E-921C-2A91478F4D50}" destId="{BC4B96BE-1AEA-485D-B2E4-085494A3B88E}" srcOrd="2" destOrd="0" parTransId="{843574A7-E220-4D7A-842C-AC4DAD3B6D50}" sibTransId="{069DFA26-F317-4AC9-9893-50EA5E0B56E7}"/>
    <dgm:cxn modelId="{014C0EE1-57AA-469E-BAF5-631703E6943D}" type="presOf" srcId="{5AC80E8B-2EBF-4E7E-9DF6-FFC0E0859C0D}" destId="{45FFECA8-26F7-459A-BDEE-8CB033297665}" srcOrd="1" destOrd="0" presId="urn:microsoft.com/office/officeart/2005/8/layout/vProcess5"/>
    <dgm:cxn modelId="{10DF66EB-6D1C-473A-A015-2D3D75FB7F03}" type="presOf" srcId="{E1366690-D6E2-467A-B4D3-362CEC87A00A}" destId="{C1905635-73DA-44E6-ACD8-1E13A82D7A0E}" srcOrd="0" destOrd="0" presId="urn:microsoft.com/office/officeart/2005/8/layout/vProcess5"/>
    <dgm:cxn modelId="{ED41E9FE-D21C-44F2-8B47-2D578E83332D}" type="presOf" srcId="{523A09A3-77E7-4628-9EF9-B88FF81139D0}" destId="{F98E6289-3526-484A-8775-AB65C835AA3C}" srcOrd="0" destOrd="0" presId="urn:microsoft.com/office/officeart/2005/8/layout/vProcess5"/>
    <dgm:cxn modelId="{7451F816-9C68-4891-9E13-B40D7C6DFDFA}" type="presParOf" srcId="{E8895FA8-3D7E-428C-BCDB-F2B79FE89182}" destId="{18F7CA71-EB8F-460B-BE27-5A9FB8173057}" srcOrd="0" destOrd="0" presId="urn:microsoft.com/office/officeart/2005/8/layout/vProcess5"/>
    <dgm:cxn modelId="{CB2FC6BF-6857-4C46-9C01-1C9D38076393}" type="presParOf" srcId="{E8895FA8-3D7E-428C-BCDB-F2B79FE89182}" destId="{8838183E-F74A-4380-BE81-2FF2150A04BD}" srcOrd="1" destOrd="0" presId="urn:microsoft.com/office/officeart/2005/8/layout/vProcess5"/>
    <dgm:cxn modelId="{CEB72A79-664E-4BB7-B3AC-6E85255D708A}" type="presParOf" srcId="{E8895FA8-3D7E-428C-BCDB-F2B79FE89182}" destId="{F98E6289-3526-484A-8775-AB65C835AA3C}" srcOrd="2" destOrd="0" presId="urn:microsoft.com/office/officeart/2005/8/layout/vProcess5"/>
    <dgm:cxn modelId="{3626D4A0-FB88-4CAD-BA1E-8B8E1906C8B2}" type="presParOf" srcId="{E8895FA8-3D7E-428C-BCDB-F2B79FE89182}" destId="{C75022EA-AD12-4AA7-BDEC-16FFBDBF70D7}" srcOrd="3" destOrd="0" presId="urn:microsoft.com/office/officeart/2005/8/layout/vProcess5"/>
    <dgm:cxn modelId="{80142B69-A6A0-4993-95B5-9B9FE9BB1BE7}" type="presParOf" srcId="{E8895FA8-3D7E-428C-BCDB-F2B79FE89182}" destId="{8F74AB81-8B96-4943-89AA-54D818A11526}" srcOrd="4" destOrd="0" presId="urn:microsoft.com/office/officeart/2005/8/layout/vProcess5"/>
    <dgm:cxn modelId="{599CE93F-13DA-4922-B7F9-7AC1C9E48954}" type="presParOf" srcId="{E8895FA8-3D7E-428C-BCDB-F2B79FE89182}" destId="{DC8838BA-EBA9-4DAA-A89B-34A68252DB5C}" srcOrd="5" destOrd="0" presId="urn:microsoft.com/office/officeart/2005/8/layout/vProcess5"/>
    <dgm:cxn modelId="{C7D16D0C-4618-4D12-B0B0-FAD797803387}" type="presParOf" srcId="{E8895FA8-3D7E-428C-BCDB-F2B79FE89182}" destId="{A1FE09A4-B3B6-44E4-8BAE-3916C23F2305}" srcOrd="6" destOrd="0" presId="urn:microsoft.com/office/officeart/2005/8/layout/vProcess5"/>
    <dgm:cxn modelId="{C7744B33-FA01-470A-A411-718880461C06}" type="presParOf" srcId="{E8895FA8-3D7E-428C-BCDB-F2B79FE89182}" destId="{A4176A58-0572-4872-B54B-53E29B6DF9B0}" srcOrd="7" destOrd="0" presId="urn:microsoft.com/office/officeart/2005/8/layout/vProcess5"/>
    <dgm:cxn modelId="{B96C4237-5A0F-4191-9AE7-78B2BD94C822}" type="presParOf" srcId="{E8895FA8-3D7E-428C-BCDB-F2B79FE89182}" destId="{AC27CA5B-73A5-4ED9-99CF-6CC1473EA893}" srcOrd="8" destOrd="0" presId="urn:microsoft.com/office/officeart/2005/8/layout/vProcess5"/>
    <dgm:cxn modelId="{8F9A0F34-0FE6-4B9C-AB63-E1453933C910}" type="presParOf" srcId="{E8895FA8-3D7E-428C-BCDB-F2B79FE89182}" destId="{C1905635-73DA-44E6-ACD8-1E13A82D7A0E}" srcOrd="9" destOrd="0" presId="urn:microsoft.com/office/officeart/2005/8/layout/vProcess5"/>
    <dgm:cxn modelId="{051B755C-9845-4836-810F-1D6639A6DA10}" type="presParOf" srcId="{E8895FA8-3D7E-428C-BCDB-F2B79FE89182}" destId="{A4F56406-1B07-4BD6-A646-829D963BD43B}" srcOrd="10" destOrd="0" presId="urn:microsoft.com/office/officeart/2005/8/layout/vProcess5"/>
    <dgm:cxn modelId="{C9111C9B-BD2B-491E-9CF7-E6C7A9F1601A}" type="presParOf" srcId="{E8895FA8-3D7E-428C-BCDB-F2B79FE89182}" destId="{BC67B9F9-4994-4663-9C11-1CCADE945407}" srcOrd="11" destOrd="0" presId="urn:microsoft.com/office/officeart/2005/8/layout/vProcess5"/>
    <dgm:cxn modelId="{E35512EB-18B2-4446-BDC1-5683B83C5054}" type="presParOf" srcId="{E8895FA8-3D7E-428C-BCDB-F2B79FE89182}" destId="{77028AF2-2CDD-4391-9A6D-E72CDB2B4DD9}" srcOrd="12" destOrd="0" presId="urn:microsoft.com/office/officeart/2005/8/layout/vProcess5"/>
    <dgm:cxn modelId="{90EBC9AE-7FD4-422F-AEA9-689ACDBADDA7}" type="presParOf" srcId="{E8895FA8-3D7E-428C-BCDB-F2B79FE89182}" destId="{45FFECA8-26F7-459A-BDEE-8CB033297665}" srcOrd="13" destOrd="0" presId="urn:microsoft.com/office/officeart/2005/8/layout/vProcess5"/>
    <dgm:cxn modelId="{F748371D-5E5E-46BB-A9D2-F1961A9A3C8F}" type="presParOf" srcId="{E8895FA8-3D7E-428C-BCDB-F2B79FE89182}" destId="{267A6C3D-347A-4F71-9162-B18A32DAF1A7}" srcOrd="14"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C983FD-EC32-4257-B8A7-46EAB35E29AE}" type="doc">
      <dgm:prSet loTypeId="urn:microsoft.com/office/officeart/2005/8/layout/process4" loCatId="process" qsTypeId="urn:microsoft.com/office/officeart/2005/8/quickstyle/simple1" qsCatId="simple" csTypeId="urn:microsoft.com/office/officeart/2005/8/colors/accent1_1" csCatId="accent1"/>
      <dgm:spPr/>
      <dgm:t>
        <a:bodyPr/>
        <a:lstStyle/>
        <a:p>
          <a:endParaRPr lang="en-US"/>
        </a:p>
      </dgm:t>
    </dgm:pt>
    <dgm:pt modelId="{31CA9971-9797-48D2-AE82-A197B775EC1F}">
      <dgm:prSet custT="1"/>
      <dgm:spPr/>
      <dgm:t>
        <a:bodyPr/>
        <a:lstStyle/>
        <a:p>
          <a:pPr rtl="0"/>
          <a:r>
            <a:rPr lang="en-GB" sz="1800" b="0">
              <a:latin typeface="Arial"/>
              <a:cs typeface="Arial"/>
            </a:rPr>
            <a:t>UK population ageing significantly </a:t>
          </a:r>
          <a:r>
            <a:rPr lang="en-GB" sz="1800" b="0" i="0">
              <a:latin typeface="Arial"/>
              <a:cs typeface="Arial"/>
            </a:rPr>
            <a:t>with the number of people aged 85+ projected to double by 2040 </a:t>
          </a:r>
          <a:r>
            <a:rPr lang="en-GB" sz="1800" i="0">
              <a:latin typeface="Arial"/>
              <a:cs typeface="Arial"/>
            </a:rPr>
            <a:t> </a:t>
          </a:r>
          <a:r>
            <a:rPr lang="en-GB" sz="1600" i="1">
              <a:latin typeface="Arial"/>
              <a:cs typeface="Arial"/>
            </a:rPr>
            <a:t>(Government Office for Science, 2025)</a:t>
          </a:r>
          <a:endParaRPr lang="en-US" sz="1600">
            <a:latin typeface="Arial"/>
            <a:cs typeface="Arial"/>
          </a:endParaRPr>
        </a:p>
      </dgm:t>
    </dgm:pt>
    <dgm:pt modelId="{2585412F-D18B-4F00-B697-4DB059C36C7A}" type="parTrans" cxnId="{0E7FE185-D012-4971-95DD-0C1939011728}">
      <dgm:prSet/>
      <dgm:spPr/>
      <dgm:t>
        <a:bodyPr/>
        <a:lstStyle/>
        <a:p>
          <a:endParaRPr lang="en-US"/>
        </a:p>
      </dgm:t>
    </dgm:pt>
    <dgm:pt modelId="{494BD6AE-D8B9-4B2A-8439-534C2A4CAA88}" type="sibTrans" cxnId="{0E7FE185-D012-4971-95DD-0C1939011728}">
      <dgm:prSet/>
      <dgm:spPr/>
      <dgm:t>
        <a:bodyPr/>
        <a:lstStyle/>
        <a:p>
          <a:endParaRPr lang="en-US"/>
        </a:p>
      </dgm:t>
    </dgm:pt>
    <dgm:pt modelId="{582A943C-C6EE-4599-A28E-E3361FEC9FBD}">
      <dgm:prSet custT="1"/>
      <dgm:spPr/>
      <dgm:t>
        <a:bodyPr/>
        <a:lstStyle/>
        <a:p>
          <a:r>
            <a:rPr lang="en-GB" sz="1800">
              <a:latin typeface="Arial"/>
              <a:cs typeface="Arial"/>
            </a:rPr>
            <a:t>Rising complexity of health &amp; social care needs</a:t>
          </a:r>
          <a:r>
            <a:rPr lang="en-GB">
              <a:latin typeface="Arial"/>
              <a:cs typeface="Arial"/>
            </a:rPr>
            <a:t> </a:t>
          </a:r>
          <a:r>
            <a:rPr lang="en-GB" sz="1600" i="1">
              <a:latin typeface="Arial"/>
              <a:cs typeface="Arial"/>
            </a:rPr>
            <a:t>(Nguyen et al., 2025)</a:t>
          </a:r>
          <a:endParaRPr lang="en-US" sz="1600">
            <a:latin typeface="Arial"/>
            <a:cs typeface="Arial"/>
          </a:endParaRPr>
        </a:p>
      </dgm:t>
    </dgm:pt>
    <dgm:pt modelId="{69A0A966-19DA-4F4A-A7F9-28113EB79259}" type="parTrans" cxnId="{14CDC9F4-F32F-4BD6-A12D-634FD2DC1576}">
      <dgm:prSet/>
      <dgm:spPr/>
      <dgm:t>
        <a:bodyPr/>
        <a:lstStyle/>
        <a:p>
          <a:endParaRPr lang="en-US"/>
        </a:p>
      </dgm:t>
    </dgm:pt>
    <dgm:pt modelId="{CACB8DBE-3844-4A01-95B0-A81F5F73D191}" type="sibTrans" cxnId="{14CDC9F4-F32F-4BD6-A12D-634FD2DC1576}">
      <dgm:prSet/>
      <dgm:spPr/>
      <dgm:t>
        <a:bodyPr/>
        <a:lstStyle/>
        <a:p>
          <a:endParaRPr lang="en-US"/>
        </a:p>
      </dgm:t>
    </dgm:pt>
    <dgm:pt modelId="{25966132-1018-4FDF-91E1-7F22D515BFEC}">
      <dgm:prSet custT="1"/>
      <dgm:spPr/>
      <dgm:t>
        <a:bodyPr/>
        <a:lstStyle/>
        <a:p>
          <a:r>
            <a:rPr lang="en-GB">
              <a:latin typeface="Arial"/>
              <a:cs typeface="Arial"/>
            </a:rPr>
            <a:t>Increased pressure on NHS &amp; social care</a:t>
          </a:r>
          <a:r>
            <a:rPr lang="en-GB" sz="1800">
              <a:latin typeface="Arial"/>
              <a:cs typeface="Arial"/>
            </a:rPr>
            <a:t> </a:t>
          </a:r>
          <a:r>
            <a:rPr lang="en-GB" sz="1600" i="1">
              <a:latin typeface="Arial"/>
              <a:cs typeface="Arial"/>
            </a:rPr>
            <a:t>(NHS England, 2024)</a:t>
          </a:r>
          <a:endParaRPr lang="en-US" sz="1600">
            <a:latin typeface="Arial"/>
            <a:cs typeface="Arial"/>
          </a:endParaRPr>
        </a:p>
      </dgm:t>
    </dgm:pt>
    <dgm:pt modelId="{D4381772-475F-4CA9-827F-8E512D33EBE3}" type="parTrans" cxnId="{5153537C-4A91-4AD3-AF0F-F9F103265F4E}">
      <dgm:prSet/>
      <dgm:spPr/>
      <dgm:t>
        <a:bodyPr/>
        <a:lstStyle/>
        <a:p>
          <a:endParaRPr lang="en-US"/>
        </a:p>
      </dgm:t>
    </dgm:pt>
    <dgm:pt modelId="{044178FF-B6D2-4566-87D3-2CA897245404}" type="sibTrans" cxnId="{5153537C-4A91-4AD3-AF0F-F9F103265F4E}">
      <dgm:prSet/>
      <dgm:spPr/>
      <dgm:t>
        <a:bodyPr/>
        <a:lstStyle/>
        <a:p>
          <a:endParaRPr lang="en-US"/>
        </a:p>
      </dgm:t>
    </dgm:pt>
    <dgm:pt modelId="{E4756A68-D730-4991-BD2B-DF06D4B5A953}">
      <dgm:prSet custT="1"/>
      <dgm:spPr/>
      <dgm:t>
        <a:bodyPr/>
        <a:lstStyle/>
        <a:p>
          <a:r>
            <a:rPr lang="en-GB" sz="1800">
              <a:latin typeface="Arial"/>
              <a:cs typeface="Arial"/>
            </a:rPr>
            <a:t>Importance of promoting independence </a:t>
          </a:r>
          <a:r>
            <a:rPr lang="en-GB" sz="1600" i="1">
              <a:latin typeface="Arial"/>
              <a:cs typeface="Arial"/>
            </a:rPr>
            <a:t>(Care Act, 2014)</a:t>
          </a:r>
          <a:endParaRPr lang="en-US" sz="1600">
            <a:latin typeface="Arial"/>
            <a:cs typeface="Arial"/>
          </a:endParaRPr>
        </a:p>
      </dgm:t>
    </dgm:pt>
    <dgm:pt modelId="{66DAF744-82B0-4090-A018-A9FF4D1C7DE1}" type="parTrans" cxnId="{BCD3D639-4926-4225-A4A8-0758E9948580}">
      <dgm:prSet/>
      <dgm:spPr/>
      <dgm:t>
        <a:bodyPr/>
        <a:lstStyle/>
        <a:p>
          <a:endParaRPr lang="en-US"/>
        </a:p>
      </dgm:t>
    </dgm:pt>
    <dgm:pt modelId="{495F9D2D-FC6D-4473-9553-0FCC737F30E3}" type="sibTrans" cxnId="{BCD3D639-4926-4225-A4A8-0758E9948580}">
      <dgm:prSet/>
      <dgm:spPr/>
      <dgm:t>
        <a:bodyPr/>
        <a:lstStyle/>
        <a:p>
          <a:endParaRPr lang="en-US"/>
        </a:p>
      </dgm:t>
    </dgm:pt>
    <dgm:pt modelId="{1EBDE07B-623B-41FF-8ADD-B591142A5371}" type="pres">
      <dgm:prSet presAssocID="{A5C983FD-EC32-4257-B8A7-46EAB35E29AE}" presName="Name0" presStyleCnt="0">
        <dgm:presLayoutVars>
          <dgm:dir/>
          <dgm:animLvl val="lvl"/>
          <dgm:resizeHandles val="exact"/>
        </dgm:presLayoutVars>
      </dgm:prSet>
      <dgm:spPr/>
    </dgm:pt>
    <dgm:pt modelId="{BE1D1DEF-91EF-4208-97F9-FEB7293F6C29}" type="pres">
      <dgm:prSet presAssocID="{E4756A68-D730-4991-BD2B-DF06D4B5A953}" presName="boxAndChildren" presStyleCnt="0"/>
      <dgm:spPr/>
    </dgm:pt>
    <dgm:pt modelId="{4ED7E938-8B10-444D-9204-D47F9BB90CBD}" type="pres">
      <dgm:prSet presAssocID="{E4756A68-D730-4991-BD2B-DF06D4B5A953}" presName="parentTextBox" presStyleLbl="node1" presStyleIdx="0" presStyleCnt="4"/>
      <dgm:spPr/>
    </dgm:pt>
    <dgm:pt modelId="{492A6424-F872-4E65-8726-EA28F9F5B7CF}" type="pres">
      <dgm:prSet presAssocID="{044178FF-B6D2-4566-87D3-2CA897245404}" presName="sp" presStyleCnt="0"/>
      <dgm:spPr/>
    </dgm:pt>
    <dgm:pt modelId="{82A812F6-0233-4166-9B0C-696342E62C16}" type="pres">
      <dgm:prSet presAssocID="{25966132-1018-4FDF-91E1-7F22D515BFEC}" presName="arrowAndChildren" presStyleCnt="0"/>
      <dgm:spPr/>
    </dgm:pt>
    <dgm:pt modelId="{C71C959A-2465-41C3-BD97-1BF10E2C3B49}" type="pres">
      <dgm:prSet presAssocID="{25966132-1018-4FDF-91E1-7F22D515BFEC}" presName="parentTextArrow" presStyleLbl="node1" presStyleIdx="1" presStyleCnt="4"/>
      <dgm:spPr/>
    </dgm:pt>
    <dgm:pt modelId="{C56A7001-CA0E-4F5E-84E3-B4E9A32ECE80}" type="pres">
      <dgm:prSet presAssocID="{CACB8DBE-3844-4A01-95B0-A81F5F73D191}" presName="sp" presStyleCnt="0"/>
      <dgm:spPr/>
    </dgm:pt>
    <dgm:pt modelId="{D5FEB79D-9EB7-4670-A764-11F19D439BA0}" type="pres">
      <dgm:prSet presAssocID="{582A943C-C6EE-4599-A28E-E3361FEC9FBD}" presName="arrowAndChildren" presStyleCnt="0"/>
      <dgm:spPr/>
    </dgm:pt>
    <dgm:pt modelId="{4A7042E7-142E-437B-BF18-D605802D446C}" type="pres">
      <dgm:prSet presAssocID="{582A943C-C6EE-4599-A28E-E3361FEC9FBD}" presName="parentTextArrow" presStyleLbl="node1" presStyleIdx="2" presStyleCnt="4"/>
      <dgm:spPr/>
    </dgm:pt>
    <dgm:pt modelId="{4D74D837-898D-4F9A-BFCC-E53086B8AE5F}" type="pres">
      <dgm:prSet presAssocID="{494BD6AE-D8B9-4B2A-8439-534C2A4CAA88}" presName="sp" presStyleCnt="0"/>
      <dgm:spPr/>
    </dgm:pt>
    <dgm:pt modelId="{102BDC59-925E-435E-9064-6212A603C058}" type="pres">
      <dgm:prSet presAssocID="{31CA9971-9797-48D2-AE82-A197B775EC1F}" presName="arrowAndChildren" presStyleCnt="0"/>
      <dgm:spPr/>
    </dgm:pt>
    <dgm:pt modelId="{BCD689BD-530B-4C18-A06C-EA6619641E4F}" type="pres">
      <dgm:prSet presAssocID="{31CA9971-9797-48D2-AE82-A197B775EC1F}" presName="parentTextArrow" presStyleLbl="node1" presStyleIdx="3" presStyleCnt="4"/>
      <dgm:spPr/>
    </dgm:pt>
  </dgm:ptLst>
  <dgm:cxnLst>
    <dgm:cxn modelId="{BCD3D639-4926-4225-A4A8-0758E9948580}" srcId="{A5C983FD-EC32-4257-B8A7-46EAB35E29AE}" destId="{E4756A68-D730-4991-BD2B-DF06D4B5A953}" srcOrd="3" destOrd="0" parTransId="{66DAF744-82B0-4090-A018-A9FF4D1C7DE1}" sibTransId="{495F9D2D-FC6D-4473-9553-0FCC737F30E3}"/>
    <dgm:cxn modelId="{2D83E63B-3472-4CCC-9CFA-53B7B01B16F7}" type="presOf" srcId="{E4756A68-D730-4991-BD2B-DF06D4B5A953}" destId="{4ED7E938-8B10-444D-9204-D47F9BB90CBD}" srcOrd="0" destOrd="0" presId="urn:microsoft.com/office/officeart/2005/8/layout/process4"/>
    <dgm:cxn modelId="{5153537C-4A91-4AD3-AF0F-F9F103265F4E}" srcId="{A5C983FD-EC32-4257-B8A7-46EAB35E29AE}" destId="{25966132-1018-4FDF-91E1-7F22D515BFEC}" srcOrd="2" destOrd="0" parTransId="{D4381772-475F-4CA9-827F-8E512D33EBE3}" sibTransId="{044178FF-B6D2-4566-87D3-2CA897245404}"/>
    <dgm:cxn modelId="{1F53F483-B5FA-431B-A187-E0DA468A5394}" type="presOf" srcId="{A5C983FD-EC32-4257-B8A7-46EAB35E29AE}" destId="{1EBDE07B-623B-41FF-8ADD-B591142A5371}" srcOrd="0" destOrd="0" presId="urn:microsoft.com/office/officeart/2005/8/layout/process4"/>
    <dgm:cxn modelId="{0E7FE185-D012-4971-95DD-0C1939011728}" srcId="{A5C983FD-EC32-4257-B8A7-46EAB35E29AE}" destId="{31CA9971-9797-48D2-AE82-A197B775EC1F}" srcOrd="0" destOrd="0" parTransId="{2585412F-D18B-4F00-B697-4DB059C36C7A}" sibTransId="{494BD6AE-D8B9-4B2A-8439-534C2A4CAA88}"/>
    <dgm:cxn modelId="{FC9E5196-D2D0-4C95-BE8B-EBF3B818EF37}" type="presOf" srcId="{582A943C-C6EE-4599-A28E-E3361FEC9FBD}" destId="{4A7042E7-142E-437B-BF18-D605802D446C}" srcOrd="0" destOrd="0" presId="urn:microsoft.com/office/officeart/2005/8/layout/process4"/>
    <dgm:cxn modelId="{14CDC9F4-F32F-4BD6-A12D-634FD2DC1576}" srcId="{A5C983FD-EC32-4257-B8A7-46EAB35E29AE}" destId="{582A943C-C6EE-4599-A28E-E3361FEC9FBD}" srcOrd="1" destOrd="0" parTransId="{69A0A966-19DA-4F4A-A7F9-28113EB79259}" sibTransId="{CACB8DBE-3844-4A01-95B0-A81F5F73D191}"/>
    <dgm:cxn modelId="{613393F8-6CAC-497A-AE47-80EE09FC78E5}" type="presOf" srcId="{31CA9971-9797-48D2-AE82-A197B775EC1F}" destId="{BCD689BD-530B-4C18-A06C-EA6619641E4F}" srcOrd="0" destOrd="0" presId="urn:microsoft.com/office/officeart/2005/8/layout/process4"/>
    <dgm:cxn modelId="{CF0552F9-C920-42EE-A1B1-9D12D625B14B}" type="presOf" srcId="{25966132-1018-4FDF-91E1-7F22D515BFEC}" destId="{C71C959A-2465-41C3-BD97-1BF10E2C3B49}" srcOrd="0" destOrd="0" presId="urn:microsoft.com/office/officeart/2005/8/layout/process4"/>
    <dgm:cxn modelId="{9E4E7648-18CB-47B9-8C21-B0F7A7D9DB27}" type="presParOf" srcId="{1EBDE07B-623B-41FF-8ADD-B591142A5371}" destId="{BE1D1DEF-91EF-4208-97F9-FEB7293F6C29}" srcOrd="0" destOrd="0" presId="urn:microsoft.com/office/officeart/2005/8/layout/process4"/>
    <dgm:cxn modelId="{B998B132-B773-495C-9EF0-2DF0623E982B}" type="presParOf" srcId="{BE1D1DEF-91EF-4208-97F9-FEB7293F6C29}" destId="{4ED7E938-8B10-444D-9204-D47F9BB90CBD}" srcOrd="0" destOrd="0" presId="urn:microsoft.com/office/officeart/2005/8/layout/process4"/>
    <dgm:cxn modelId="{26069333-DD83-457C-ADCA-97BD9270707A}" type="presParOf" srcId="{1EBDE07B-623B-41FF-8ADD-B591142A5371}" destId="{492A6424-F872-4E65-8726-EA28F9F5B7CF}" srcOrd="1" destOrd="0" presId="urn:microsoft.com/office/officeart/2005/8/layout/process4"/>
    <dgm:cxn modelId="{640755D0-E451-480D-A984-034184BC4C7C}" type="presParOf" srcId="{1EBDE07B-623B-41FF-8ADD-B591142A5371}" destId="{82A812F6-0233-4166-9B0C-696342E62C16}" srcOrd="2" destOrd="0" presId="urn:microsoft.com/office/officeart/2005/8/layout/process4"/>
    <dgm:cxn modelId="{B305471A-D686-428E-B2F5-B089544143FC}" type="presParOf" srcId="{82A812F6-0233-4166-9B0C-696342E62C16}" destId="{C71C959A-2465-41C3-BD97-1BF10E2C3B49}" srcOrd="0" destOrd="0" presId="urn:microsoft.com/office/officeart/2005/8/layout/process4"/>
    <dgm:cxn modelId="{8819FABE-DD4C-44EA-8854-433F1345F342}" type="presParOf" srcId="{1EBDE07B-623B-41FF-8ADD-B591142A5371}" destId="{C56A7001-CA0E-4F5E-84E3-B4E9A32ECE80}" srcOrd="3" destOrd="0" presId="urn:microsoft.com/office/officeart/2005/8/layout/process4"/>
    <dgm:cxn modelId="{B3AF680A-04AF-4C07-9F33-091D31DFD6D8}" type="presParOf" srcId="{1EBDE07B-623B-41FF-8ADD-B591142A5371}" destId="{D5FEB79D-9EB7-4670-A764-11F19D439BA0}" srcOrd="4" destOrd="0" presId="urn:microsoft.com/office/officeart/2005/8/layout/process4"/>
    <dgm:cxn modelId="{CB342164-C209-4F20-BC00-0D5B6BBF456C}" type="presParOf" srcId="{D5FEB79D-9EB7-4670-A764-11F19D439BA0}" destId="{4A7042E7-142E-437B-BF18-D605802D446C}" srcOrd="0" destOrd="0" presId="urn:microsoft.com/office/officeart/2005/8/layout/process4"/>
    <dgm:cxn modelId="{56206F63-3685-489A-8354-F7E3BEE72875}" type="presParOf" srcId="{1EBDE07B-623B-41FF-8ADD-B591142A5371}" destId="{4D74D837-898D-4F9A-BFCC-E53086B8AE5F}" srcOrd="5" destOrd="0" presId="urn:microsoft.com/office/officeart/2005/8/layout/process4"/>
    <dgm:cxn modelId="{468C5D1E-69CF-4A8E-ADFB-EF309B913C15}" type="presParOf" srcId="{1EBDE07B-623B-41FF-8ADD-B591142A5371}" destId="{102BDC59-925E-435E-9064-6212A603C058}" srcOrd="6" destOrd="0" presId="urn:microsoft.com/office/officeart/2005/8/layout/process4"/>
    <dgm:cxn modelId="{74A63D9C-0958-438D-85F4-904EFE5EC839}" type="presParOf" srcId="{102BDC59-925E-435E-9064-6212A603C058}" destId="{BCD689BD-530B-4C18-A06C-EA6619641E4F}"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5F8CD9-7589-454D-BA9E-1BAFCA29345B}" type="doc">
      <dgm:prSet loTypeId="urn:microsoft.com/office/officeart/2005/8/layout/vList2" loCatId="list" qsTypeId="urn:microsoft.com/office/officeart/2005/8/quickstyle/simple4" qsCatId="simple" csTypeId="urn:microsoft.com/office/officeart/2005/8/colors/accent1_1" csCatId="accent1"/>
      <dgm:spPr/>
      <dgm:t>
        <a:bodyPr/>
        <a:lstStyle/>
        <a:p>
          <a:endParaRPr lang="en-US"/>
        </a:p>
      </dgm:t>
    </dgm:pt>
    <dgm:pt modelId="{415031B4-D771-4DC7-A1A6-654BF72870F2}">
      <dgm:prSet phldr="0" custT="1"/>
      <dgm:spPr/>
      <dgm:t>
        <a:bodyPr/>
        <a:lstStyle/>
        <a:p>
          <a:pPr algn="l" rtl="0">
            <a:lnSpc>
              <a:spcPct val="90000"/>
            </a:lnSpc>
          </a:pPr>
          <a:r>
            <a:rPr lang="en-GB" sz="2000" b="0">
              <a:latin typeface="Arial"/>
              <a:ea typeface="+mn-ea"/>
              <a:cs typeface="Arial"/>
            </a:rPr>
            <a:t>Key Theories of Ageing</a:t>
          </a:r>
          <a:endParaRPr lang="en-GB" sz="2000" b="1">
            <a:latin typeface="Arial"/>
            <a:ea typeface="+mn-ea"/>
            <a:cs typeface="Arial"/>
          </a:endParaRPr>
        </a:p>
      </dgm:t>
    </dgm:pt>
    <dgm:pt modelId="{631A9DC8-39BA-4080-85B3-9BDC470321B9}" type="parTrans" cxnId="{EF6D88E5-E942-47AF-858E-222B1918DA78}">
      <dgm:prSet/>
      <dgm:spPr/>
      <dgm:t>
        <a:bodyPr/>
        <a:lstStyle/>
        <a:p>
          <a:endParaRPr lang="en-US"/>
        </a:p>
      </dgm:t>
    </dgm:pt>
    <dgm:pt modelId="{C714CDDB-C23E-46D6-AF9D-2C02C6EEE69B}" type="sibTrans" cxnId="{EF6D88E5-E942-47AF-858E-222B1918DA78}">
      <dgm:prSet/>
      <dgm:spPr/>
      <dgm:t>
        <a:bodyPr/>
        <a:lstStyle/>
        <a:p>
          <a:endParaRPr lang="en-US"/>
        </a:p>
      </dgm:t>
    </dgm:pt>
    <dgm:pt modelId="{654029C7-26B7-49B3-AABD-FCD779260B8E}">
      <dgm:prSet custT="1"/>
      <dgm:spPr/>
      <dgm:t>
        <a:bodyPr/>
        <a:lstStyle/>
        <a:p>
          <a:pPr algn="l">
            <a:lnSpc>
              <a:spcPct val="90000"/>
            </a:lnSpc>
          </a:pPr>
          <a:r>
            <a:rPr lang="en-GB" sz="1800">
              <a:latin typeface="Arial"/>
              <a:ea typeface="+mn-ea"/>
              <a:cs typeface="Arial"/>
            </a:rPr>
            <a:t>Activity Theory: wellbeing through engagement </a:t>
          </a:r>
          <a:r>
            <a:rPr lang="en-GB" sz="1600" i="1">
              <a:latin typeface="Arial"/>
              <a:ea typeface="+mn-ea"/>
              <a:cs typeface="Arial"/>
            </a:rPr>
            <a:t>(Winstead et al., 2014)</a:t>
          </a:r>
          <a:endParaRPr lang="en-US" sz="1600">
            <a:latin typeface="Arial"/>
            <a:ea typeface="+mn-ea"/>
            <a:cs typeface="Arial"/>
          </a:endParaRPr>
        </a:p>
      </dgm:t>
    </dgm:pt>
    <dgm:pt modelId="{33953920-D00D-4CD6-B6EC-310B84F199B2}" type="parTrans" cxnId="{B5BA360F-E4D4-4BBF-AF4A-56EE1BFBB88C}">
      <dgm:prSet/>
      <dgm:spPr/>
      <dgm:t>
        <a:bodyPr/>
        <a:lstStyle/>
        <a:p>
          <a:endParaRPr lang="en-US"/>
        </a:p>
      </dgm:t>
    </dgm:pt>
    <dgm:pt modelId="{0842232F-3346-48B8-A52A-8636ED3061C9}" type="sibTrans" cxnId="{B5BA360F-E4D4-4BBF-AF4A-56EE1BFBB88C}">
      <dgm:prSet/>
      <dgm:spPr/>
      <dgm:t>
        <a:bodyPr/>
        <a:lstStyle/>
        <a:p>
          <a:endParaRPr lang="en-US"/>
        </a:p>
      </dgm:t>
    </dgm:pt>
    <dgm:pt modelId="{065F71D2-FC5F-4028-BEEA-231561CD8A9B}">
      <dgm:prSet custT="1"/>
      <dgm:spPr/>
      <dgm:t>
        <a:bodyPr/>
        <a:lstStyle/>
        <a:p>
          <a:pPr algn="l">
            <a:lnSpc>
              <a:spcPct val="90000"/>
            </a:lnSpc>
          </a:pPr>
          <a:r>
            <a:rPr lang="en-GB" sz="1800">
              <a:latin typeface="Arial"/>
              <a:ea typeface="+mn-ea"/>
              <a:cs typeface="Arial"/>
            </a:rPr>
            <a:t>Continuity Theory: maintaining routines and identity </a:t>
          </a:r>
          <a:r>
            <a:rPr lang="en-GB" sz="1600" i="1">
              <a:latin typeface="Arial"/>
              <a:ea typeface="+mn-ea"/>
              <a:cs typeface="Arial"/>
            </a:rPr>
            <a:t>(Hocking, 2012)</a:t>
          </a:r>
          <a:endParaRPr lang="en-US" sz="1600">
            <a:latin typeface="Arial"/>
            <a:ea typeface="+mn-ea"/>
            <a:cs typeface="Arial"/>
          </a:endParaRPr>
        </a:p>
      </dgm:t>
    </dgm:pt>
    <dgm:pt modelId="{E4C0712B-D1F8-477F-AEAA-7834D6D4BB92}" type="parTrans" cxnId="{1310725D-12D7-4D60-9312-590771977195}">
      <dgm:prSet/>
      <dgm:spPr/>
      <dgm:t>
        <a:bodyPr/>
        <a:lstStyle/>
        <a:p>
          <a:endParaRPr lang="en-US"/>
        </a:p>
      </dgm:t>
    </dgm:pt>
    <dgm:pt modelId="{1F571B1B-FD03-44BE-A91E-2BB34AEE1CCB}" type="sibTrans" cxnId="{1310725D-12D7-4D60-9312-590771977195}">
      <dgm:prSet/>
      <dgm:spPr/>
      <dgm:t>
        <a:bodyPr/>
        <a:lstStyle/>
        <a:p>
          <a:endParaRPr lang="en-US"/>
        </a:p>
      </dgm:t>
    </dgm:pt>
    <dgm:pt modelId="{530837E1-D01B-4D04-B576-FD3A3DDEC5CA}">
      <dgm:prSet custT="1"/>
      <dgm:spPr/>
      <dgm:t>
        <a:bodyPr/>
        <a:lstStyle/>
        <a:p>
          <a:pPr algn="l">
            <a:lnSpc>
              <a:spcPct val="90000"/>
            </a:lnSpc>
          </a:pPr>
          <a:r>
            <a:rPr lang="en-GB" sz="1800">
              <a:latin typeface="Arial"/>
              <a:ea typeface="+mn-ea"/>
              <a:cs typeface="Arial"/>
            </a:rPr>
            <a:t>Disengagement Theory: withdrawal from roles (critical perspective)</a:t>
          </a:r>
          <a:endParaRPr lang="en-US" sz="1800">
            <a:latin typeface="Arial"/>
            <a:ea typeface="+mn-ea"/>
            <a:cs typeface="Arial"/>
          </a:endParaRPr>
        </a:p>
      </dgm:t>
    </dgm:pt>
    <dgm:pt modelId="{D2790031-5619-475F-A356-361994765AA5}" type="parTrans" cxnId="{78F28B6D-48B3-48F7-A6E9-E70E1576A61D}">
      <dgm:prSet/>
      <dgm:spPr/>
      <dgm:t>
        <a:bodyPr/>
        <a:lstStyle/>
        <a:p>
          <a:endParaRPr lang="en-US"/>
        </a:p>
      </dgm:t>
    </dgm:pt>
    <dgm:pt modelId="{C46B926E-01EE-47AC-B0ED-BFC16D0BD52A}" type="sibTrans" cxnId="{78F28B6D-48B3-48F7-A6E9-E70E1576A61D}">
      <dgm:prSet/>
      <dgm:spPr/>
      <dgm:t>
        <a:bodyPr/>
        <a:lstStyle/>
        <a:p>
          <a:endParaRPr lang="en-US"/>
        </a:p>
      </dgm:t>
    </dgm:pt>
    <dgm:pt modelId="{73B67CCB-6B54-4184-BAFA-7CC2234CDCAE}">
      <dgm:prSet custT="1"/>
      <dgm:spPr/>
      <dgm:t>
        <a:bodyPr/>
        <a:lstStyle/>
        <a:p>
          <a:pPr algn="l" rtl="0">
            <a:lnSpc>
              <a:spcPct val="90000"/>
            </a:lnSpc>
          </a:pPr>
          <a:r>
            <a:rPr lang="en-GB" sz="1800">
              <a:latin typeface="Arial"/>
              <a:ea typeface="+mn-ea"/>
              <a:cs typeface="Arial"/>
            </a:rPr>
            <a:t>Continuity of care improves outcomes </a:t>
          </a:r>
          <a:r>
            <a:rPr lang="en-GB" sz="1600" i="1">
              <a:latin typeface="Arial"/>
              <a:ea typeface="+mn-ea"/>
              <a:cs typeface="Arial"/>
            </a:rPr>
            <a:t>(</a:t>
          </a:r>
          <a:r>
            <a:rPr lang="en-GB" sz="1600" i="1" err="1">
              <a:latin typeface="Arial"/>
              <a:ea typeface="+mn-ea"/>
              <a:cs typeface="Arial"/>
            </a:rPr>
            <a:t>Zarbiv</a:t>
          </a:r>
          <a:r>
            <a:rPr lang="en-GB" sz="1600" i="1">
              <a:latin typeface="Arial"/>
              <a:ea typeface="+mn-ea"/>
              <a:cs typeface="Arial"/>
            </a:rPr>
            <a:t>, Perlman and  Ellen, 2025)</a:t>
          </a:r>
          <a:endParaRPr lang="en-US" sz="1600">
            <a:latin typeface="Arial"/>
            <a:ea typeface="+mn-ea"/>
            <a:cs typeface="Arial"/>
          </a:endParaRPr>
        </a:p>
      </dgm:t>
    </dgm:pt>
    <dgm:pt modelId="{F66B1688-3A5A-4CFC-9B89-C8F7039EE437}" type="parTrans" cxnId="{3DB9F619-1DEE-4CD8-9BED-555EA588B892}">
      <dgm:prSet/>
      <dgm:spPr/>
      <dgm:t>
        <a:bodyPr/>
        <a:lstStyle/>
        <a:p>
          <a:endParaRPr lang="en-US"/>
        </a:p>
      </dgm:t>
    </dgm:pt>
    <dgm:pt modelId="{D71BF117-573A-408E-9EC4-A8827D18E59E}" type="sibTrans" cxnId="{3DB9F619-1DEE-4CD8-9BED-555EA588B892}">
      <dgm:prSet/>
      <dgm:spPr/>
      <dgm:t>
        <a:bodyPr/>
        <a:lstStyle/>
        <a:p>
          <a:endParaRPr lang="en-US"/>
        </a:p>
      </dgm:t>
    </dgm:pt>
    <dgm:pt modelId="{D5589E4B-A1F0-4E3D-85F4-179522B6DAC6}" type="pres">
      <dgm:prSet presAssocID="{215F8CD9-7589-454D-BA9E-1BAFCA29345B}" presName="linear" presStyleCnt="0">
        <dgm:presLayoutVars>
          <dgm:animLvl val="lvl"/>
          <dgm:resizeHandles val="exact"/>
        </dgm:presLayoutVars>
      </dgm:prSet>
      <dgm:spPr/>
    </dgm:pt>
    <dgm:pt modelId="{40F81417-CE77-4B82-A504-65A4B09FA818}" type="pres">
      <dgm:prSet presAssocID="{415031B4-D771-4DC7-A1A6-654BF72870F2}" presName="parentText" presStyleLbl="node1" presStyleIdx="0" presStyleCnt="5">
        <dgm:presLayoutVars>
          <dgm:chMax val="0"/>
          <dgm:bulletEnabled val="1"/>
        </dgm:presLayoutVars>
      </dgm:prSet>
      <dgm:spPr/>
    </dgm:pt>
    <dgm:pt modelId="{49F58F11-D75C-41F2-BC88-27E72E18CE1E}" type="pres">
      <dgm:prSet presAssocID="{C714CDDB-C23E-46D6-AF9D-2C02C6EEE69B}" presName="spacer" presStyleCnt="0"/>
      <dgm:spPr/>
    </dgm:pt>
    <dgm:pt modelId="{8871C193-DD85-42D0-BFBF-6F8BFA21C163}" type="pres">
      <dgm:prSet presAssocID="{654029C7-26B7-49B3-AABD-FCD779260B8E}" presName="parentText" presStyleLbl="node1" presStyleIdx="1" presStyleCnt="5">
        <dgm:presLayoutVars>
          <dgm:chMax val="0"/>
          <dgm:bulletEnabled val="1"/>
        </dgm:presLayoutVars>
      </dgm:prSet>
      <dgm:spPr/>
    </dgm:pt>
    <dgm:pt modelId="{E891533E-23B4-41CA-B1A9-62197C118F89}" type="pres">
      <dgm:prSet presAssocID="{0842232F-3346-48B8-A52A-8636ED3061C9}" presName="spacer" presStyleCnt="0"/>
      <dgm:spPr/>
    </dgm:pt>
    <dgm:pt modelId="{B6C66D0D-4F65-4834-98CA-A70F61A0B357}" type="pres">
      <dgm:prSet presAssocID="{065F71D2-FC5F-4028-BEEA-231561CD8A9B}" presName="parentText" presStyleLbl="node1" presStyleIdx="2" presStyleCnt="5">
        <dgm:presLayoutVars>
          <dgm:chMax val="0"/>
          <dgm:bulletEnabled val="1"/>
        </dgm:presLayoutVars>
      </dgm:prSet>
      <dgm:spPr/>
    </dgm:pt>
    <dgm:pt modelId="{70888AC0-CD93-4FF4-AA94-A0AE28AB20A6}" type="pres">
      <dgm:prSet presAssocID="{1F571B1B-FD03-44BE-A91E-2BB34AEE1CCB}" presName="spacer" presStyleCnt="0"/>
      <dgm:spPr/>
    </dgm:pt>
    <dgm:pt modelId="{6BE6EA02-851A-48A1-8A10-D101364089AE}" type="pres">
      <dgm:prSet presAssocID="{530837E1-D01B-4D04-B576-FD3A3DDEC5CA}" presName="parentText" presStyleLbl="node1" presStyleIdx="3" presStyleCnt="5">
        <dgm:presLayoutVars>
          <dgm:chMax val="0"/>
          <dgm:bulletEnabled val="1"/>
        </dgm:presLayoutVars>
      </dgm:prSet>
      <dgm:spPr/>
    </dgm:pt>
    <dgm:pt modelId="{FF894C4D-BCAF-4199-8E38-C7815FE06839}" type="pres">
      <dgm:prSet presAssocID="{C46B926E-01EE-47AC-B0ED-BFC16D0BD52A}" presName="spacer" presStyleCnt="0"/>
      <dgm:spPr/>
    </dgm:pt>
    <dgm:pt modelId="{31844555-26A6-481E-A775-FEAD81D1E208}" type="pres">
      <dgm:prSet presAssocID="{73B67CCB-6B54-4184-BAFA-7CC2234CDCAE}" presName="parentText" presStyleLbl="node1" presStyleIdx="4" presStyleCnt="5">
        <dgm:presLayoutVars>
          <dgm:chMax val="0"/>
          <dgm:bulletEnabled val="1"/>
        </dgm:presLayoutVars>
      </dgm:prSet>
      <dgm:spPr/>
    </dgm:pt>
  </dgm:ptLst>
  <dgm:cxnLst>
    <dgm:cxn modelId="{F29E6805-D1DE-419B-BB6C-554E87E7FC72}" type="presOf" srcId="{065F71D2-FC5F-4028-BEEA-231561CD8A9B}" destId="{B6C66D0D-4F65-4834-98CA-A70F61A0B357}" srcOrd="0" destOrd="0" presId="urn:microsoft.com/office/officeart/2005/8/layout/vList2"/>
    <dgm:cxn modelId="{6A944309-645B-4A20-9FCC-56EE86D64F81}" type="presOf" srcId="{215F8CD9-7589-454D-BA9E-1BAFCA29345B}" destId="{D5589E4B-A1F0-4E3D-85F4-179522B6DAC6}" srcOrd="0" destOrd="0" presId="urn:microsoft.com/office/officeart/2005/8/layout/vList2"/>
    <dgm:cxn modelId="{B5BA360F-E4D4-4BBF-AF4A-56EE1BFBB88C}" srcId="{215F8CD9-7589-454D-BA9E-1BAFCA29345B}" destId="{654029C7-26B7-49B3-AABD-FCD779260B8E}" srcOrd="1" destOrd="0" parTransId="{33953920-D00D-4CD6-B6EC-310B84F199B2}" sibTransId="{0842232F-3346-48B8-A52A-8636ED3061C9}"/>
    <dgm:cxn modelId="{DF5DB519-A480-486E-A790-4A1AEB004AB8}" type="presOf" srcId="{530837E1-D01B-4D04-B576-FD3A3DDEC5CA}" destId="{6BE6EA02-851A-48A1-8A10-D101364089AE}" srcOrd="0" destOrd="0" presId="urn:microsoft.com/office/officeart/2005/8/layout/vList2"/>
    <dgm:cxn modelId="{3DB9F619-1DEE-4CD8-9BED-555EA588B892}" srcId="{215F8CD9-7589-454D-BA9E-1BAFCA29345B}" destId="{73B67CCB-6B54-4184-BAFA-7CC2234CDCAE}" srcOrd="4" destOrd="0" parTransId="{F66B1688-3A5A-4CFC-9B89-C8F7039EE437}" sibTransId="{D71BF117-573A-408E-9EC4-A8827D18E59E}"/>
    <dgm:cxn modelId="{1310725D-12D7-4D60-9312-590771977195}" srcId="{215F8CD9-7589-454D-BA9E-1BAFCA29345B}" destId="{065F71D2-FC5F-4028-BEEA-231561CD8A9B}" srcOrd="2" destOrd="0" parTransId="{E4C0712B-D1F8-477F-AEAA-7834D6D4BB92}" sibTransId="{1F571B1B-FD03-44BE-A91E-2BB34AEE1CCB}"/>
    <dgm:cxn modelId="{4C19626A-04B6-4413-8A88-FE194FCDB9B3}" type="presOf" srcId="{415031B4-D771-4DC7-A1A6-654BF72870F2}" destId="{40F81417-CE77-4B82-A504-65A4B09FA818}" srcOrd="0" destOrd="0" presId="urn:microsoft.com/office/officeart/2005/8/layout/vList2"/>
    <dgm:cxn modelId="{78F28B6D-48B3-48F7-A6E9-E70E1576A61D}" srcId="{215F8CD9-7589-454D-BA9E-1BAFCA29345B}" destId="{530837E1-D01B-4D04-B576-FD3A3DDEC5CA}" srcOrd="3" destOrd="0" parTransId="{D2790031-5619-475F-A356-361994765AA5}" sibTransId="{C46B926E-01EE-47AC-B0ED-BFC16D0BD52A}"/>
    <dgm:cxn modelId="{EDD39471-B83B-4C1C-8F3F-00791DE73ADC}" type="presOf" srcId="{654029C7-26B7-49B3-AABD-FCD779260B8E}" destId="{8871C193-DD85-42D0-BFBF-6F8BFA21C163}" srcOrd="0" destOrd="0" presId="urn:microsoft.com/office/officeart/2005/8/layout/vList2"/>
    <dgm:cxn modelId="{84ACE772-CC0A-420F-94EB-AAB514C89731}" type="presOf" srcId="{73B67CCB-6B54-4184-BAFA-7CC2234CDCAE}" destId="{31844555-26A6-481E-A775-FEAD81D1E208}" srcOrd="0" destOrd="0" presId="urn:microsoft.com/office/officeart/2005/8/layout/vList2"/>
    <dgm:cxn modelId="{EF6D88E5-E942-47AF-858E-222B1918DA78}" srcId="{215F8CD9-7589-454D-BA9E-1BAFCA29345B}" destId="{415031B4-D771-4DC7-A1A6-654BF72870F2}" srcOrd="0" destOrd="0" parTransId="{631A9DC8-39BA-4080-85B3-9BDC470321B9}" sibTransId="{C714CDDB-C23E-46D6-AF9D-2C02C6EEE69B}"/>
    <dgm:cxn modelId="{E1195D7F-4BE7-4055-B9FE-408E2D01FEEA}" type="presParOf" srcId="{D5589E4B-A1F0-4E3D-85F4-179522B6DAC6}" destId="{40F81417-CE77-4B82-A504-65A4B09FA818}" srcOrd="0" destOrd="0" presId="urn:microsoft.com/office/officeart/2005/8/layout/vList2"/>
    <dgm:cxn modelId="{C4BCEA54-4EE8-4EFF-AE76-468614FAD8F7}" type="presParOf" srcId="{D5589E4B-A1F0-4E3D-85F4-179522B6DAC6}" destId="{49F58F11-D75C-41F2-BC88-27E72E18CE1E}" srcOrd="1" destOrd="0" presId="urn:microsoft.com/office/officeart/2005/8/layout/vList2"/>
    <dgm:cxn modelId="{F56B4405-29A5-461D-9680-B9E914D73D6B}" type="presParOf" srcId="{D5589E4B-A1F0-4E3D-85F4-179522B6DAC6}" destId="{8871C193-DD85-42D0-BFBF-6F8BFA21C163}" srcOrd="2" destOrd="0" presId="urn:microsoft.com/office/officeart/2005/8/layout/vList2"/>
    <dgm:cxn modelId="{42881C07-C7F4-4CF5-8E5C-CCF3368C8C19}" type="presParOf" srcId="{D5589E4B-A1F0-4E3D-85F4-179522B6DAC6}" destId="{E891533E-23B4-41CA-B1A9-62197C118F89}" srcOrd="3" destOrd="0" presId="urn:microsoft.com/office/officeart/2005/8/layout/vList2"/>
    <dgm:cxn modelId="{8B0DD879-AE0F-4CC6-BD6A-FD3DBCF391AD}" type="presParOf" srcId="{D5589E4B-A1F0-4E3D-85F4-179522B6DAC6}" destId="{B6C66D0D-4F65-4834-98CA-A70F61A0B357}" srcOrd="4" destOrd="0" presId="urn:microsoft.com/office/officeart/2005/8/layout/vList2"/>
    <dgm:cxn modelId="{6E54465B-05DC-405E-AD4F-166C4F7828BE}" type="presParOf" srcId="{D5589E4B-A1F0-4E3D-85F4-179522B6DAC6}" destId="{70888AC0-CD93-4FF4-AA94-A0AE28AB20A6}" srcOrd="5" destOrd="0" presId="urn:microsoft.com/office/officeart/2005/8/layout/vList2"/>
    <dgm:cxn modelId="{3114A39F-10B9-4075-86DB-84FEEE93CCFA}" type="presParOf" srcId="{D5589E4B-A1F0-4E3D-85F4-179522B6DAC6}" destId="{6BE6EA02-851A-48A1-8A10-D101364089AE}" srcOrd="6" destOrd="0" presId="urn:microsoft.com/office/officeart/2005/8/layout/vList2"/>
    <dgm:cxn modelId="{7E5E14EA-0942-4F2D-AEB5-D90FD15BC1C3}" type="presParOf" srcId="{D5589E4B-A1F0-4E3D-85F4-179522B6DAC6}" destId="{FF894C4D-BCAF-4199-8E38-C7815FE06839}" srcOrd="7" destOrd="0" presId="urn:microsoft.com/office/officeart/2005/8/layout/vList2"/>
    <dgm:cxn modelId="{1BDBA271-1364-4F66-8282-E3F89AFFD7DB}" type="presParOf" srcId="{D5589E4B-A1F0-4E3D-85F4-179522B6DAC6}" destId="{31844555-26A6-481E-A775-FEAD81D1E208}"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251937C-22E8-409D-8136-4D8BB312521D}"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US"/>
        </a:p>
      </dgm:t>
    </dgm:pt>
    <dgm:pt modelId="{C02989D2-DC1C-4BB6-814F-2BFB05239405}">
      <dgm:prSet custT="1"/>
      <dgm:spPr/>
      <dgm:t>
        <a:bodyPr/>
        <a:lstStyle/>
        <a:p>
          <a:pPr rtl="0"/>
          <a:r>
            <a:rPr lang="en-GB" sz="2000" b="1">
              <a:latin typeface="Arial"/>
              <a:cs typeface="Arial"/>
            </a:rPr>
            <a:t> Important UK Frameworks</a:t>
          </a:r>
          <a:endParaRPr lang="en-US" sz="2000">
            <a:latin typeface="Arial"/>
            <a:cs typeface="Arial"/>
          </a:endParaRPr>
        </a:p>
      </dgm:t>
    </dgm:pt>
    <dgm:pt modelId="{5D02410E-DD1A-4639-B181-9185E2000CAD}" type="parTrans" cxnId="{89731274-9E90-48C1-B612-17C94BF598FC}">
      <dgm:prSet/>
      <dgm:spPr/>
      <dgm:t>
        <a:bodyPr/>
        <a:lstStyle/>
        <a:p>
          <a:endParaRPr lang="en-US"/>
        </a:p>
      </dgm:t>
    </dgm:pt>
    <dgm:pt modelId="{BA21D999-101C-4C0D-BFCA-E22F9879726E}" type="sibTrans" cxnId="{89731274-9E90-48C1-B612-17C94BF598FC}">
      <dgm:prSet/>
      <dgm:spPr/>
      <dgm:t>
        <a:bodyPr/>
        <a:lstStyle/>
        <a:p>
          <a:endParaRPr lang="en-US"/>
        </a:p>
      </dgm:t>
    </dgm:pt>
    <dgm:pt modelId="{CADD1C18-A13C-4DB6-97B9-A6B66B8DD215}">
      <dgm:prSet custT="1"/>
      <dgm:spPr/>
      <dgm:t>
        <a:bodyPr/>
        <a:lstStyle/>
        <a:p>
          <a:r>
            <a:rPr lang="en-GB" sz="1600">
              <a:latin typeface="Arial"/>
              <a:cs typeface="Arial"/>
            </a:rPr>
            <a:t>Care Act 2014: </a:t>
          </a:r>
          <a:r>
            <a:rPr lang="en-GB" sz="1800">
              <a:latin typeface="Arial"/>
              <a:cs typeface="Arial"/>
            </a:rPr>
            <a:t>wellbeing, prevention, personalisation </a:t>
          </a:r>
          <a:r>
            <a:rPr lang="en-GB" sz="1800" i="1">
              <a:latin typeface="Arial"/>
              <a:cs typeface="Arial"/>
            </a:rPr>
            <a:t>(Care Act, 2014)</a:t>
          </a:r>
          <a:endParaRPr lang="en-US" sz="1800">
            <a:latin typeface="Arial"/>
            <a:cs typeface="Arial"/>
          </a:endParaRPr>
        </a:p>
      </dgm:t>
    </dgm:pt>
    <dgm:pt modelId="{1BC7A44C-7E5A-4C25-9D07-98D52D8D0483}" type="parTrans" cxnId="{EBCF0931-43D2-42B3-92C6-DDAFB1BDE6A8}">
      <dgm:prSet/>
      <dgm:spPr/>
      <dgm:t>
        <a:bodyPr/>
        <a:lstStyle/>
        <a:p>
          <a:endParaRPr lang="en-US"/>
        </a:p>
      </dgm:t>
    </dgm:pt>
    <dgm:pt modelId="{59944DAE-2F1A-44C9-9F1F-3BFF6235B33E}" type="sibTrans" cxnId="{EBCF0931-43D2-42B3-92C6-DDAFB1BDE6A8}">
      <dgm:prSet/>
      <dgm:spPr/>
      <dgm:t>
        <a:bodyPr/>
        <a:lstStyle/>
        <a:p>
          <a:endParaRPr lang="en-US"/>
        </a:p>
      </dgm:t>
    </dgm:pt>
    <dgm:pt modelId="{FA33CB66-8576-4C3F-B858-F13976DC07F4}">
      <dgm:prSet custT="1"/>
      <dgm:spPr/>
      <dgm:t>
        <a:bodyPr/>
        <a:lstStyle/>
        <a:p>
          <a:r>
            <a:rPr lang="en-GB" sz="1600">
              <a:latin typeface="Arial"/>
              <a:cs typeface="Arial"/>
            </a:rPr>
            <a:t>Equality Act 2010</a:t>
          </a:r>
          <a:r>
            <a:rPr lang="en-GB" sz="1800">
              <a:latin typeface="Arial"/>
              <a:cs typeface="Arial"/>
            </a:rPr>
            <a:t>: anti‑discrimination </a:t>
          </a:r>
          <a:r>
            <a:rPr lang="en-GB" sz="1600" i="1">
              <a:latin typeface="Arial"/>
              <a:cs typeface="Arial"/>
            </a:rPr>
            <a:t>(GOV.UK, 2010)</a:t>
          </a:r>
          <a:endParaRPr lang="en-US" sz="1600">
            <a:latin typeface="Arial"/>
            <a:cs typeface="Arial"/>
          </a:endParaRPr>
        </a:p>
      </dgm:t>
    </dgm:pt>
    <dgm:pt modelId="{4C4FB8A4-616B-4947-B3DA-AB5D1CC2F3CC}" type="parTrans" cxnId="{A7FEAC2D-FBDE-4240-ACAD-ADAD2A2D03F3}">
      <dgm:prSet/>
      <dgm:spPr/>
      <dgm:t>
        <a:bodyPr/>
        <a:lstStyle/>
        <a:p>
          <a:endParaRPr lang="en-US"/>
        </a:p>
      </dgm:t>
    </dgm:pt>
    <dgm:pt modelId="{74B55BB9-C236-4B80-BB7D-27A4B4ECBD7C}" type="sibTrans" cxnId="{A7FEAC2D-FBDE-4240-ACAD-ADAD2A2D03F3}">
      <dgm:prSet/>
      <dgm:spPr/>
      <dgm:t>
        <a:bodyPr/>
        <a:lstStyle/>
        <a:p>
          <a:endParaRPr lang="en-US"/>
        </a:p>
      </dgm:t>
    </dgm:pt>
    <dgm:pt modelId="{50EA0A17-2726-42D2-B8E5-DB3ABF0DB381}">
      <dgm:prSet custT="1"/>
      <dgm:spPr/>
      <dgm:t>
        <a:bodyPr/>
        <a:lstStyle/>
        <a:p>
          <a:r>
            <a:rPr lang="en-GB" sz="1600">
              <a:latin typeface="Arial"/>
              <a:cs typeface="Arial"/>
            </a:rPr>
            <a:t>Human Rights Act 1998</a:t>
          </a:r>
          <a:r>
            <a:rPr lang="en-GB" sz="1800">
              <a:latin typeface="Arial"/>
              <a:cs typeface="Arial"/>
            </a:rPr>
            <a:t>: dignity, autonomy </a:t>
          </a:r>
          <a:r>
            <a:rPr lang="en-GB" sz="1600" i="1">
              <a:latin typeface="Arial"/>
              <a:cs typeface="Arial"/>
            </a:rPr>
            <a:t>(Human Rights Act, 1998)</a:t>
          </a:r>
          <a:endParaRPr lang="en-US" sz="1600">
            <a:latin typeface="Arial"/>
            <a:cs typeface="Arial"/>
          </a:endParaRPr>
        </a:p>
      </dgm:t>
    </dgm:pt>
    <dgm:pt modelId="{61FD7555-4D53-4309-8DB7-4EF844432982}" type="parTrans" cxnId="{6252637D-9528-43A9-AB59-2713B5ED02D0}">
      <dgm:prSet/>
      <dgm:spPr/>
      <dgm:t>
        <a:bodyPr/>
        <a:lstStyle/>
        <a:p>
          <a:endParaRPr lang="en-US"/>
        </a:p>
      </dgm:t>
    </dgm:pt>
    <dgm:pt modelId="{BF2E8B2D-4B02-47FE-B56B-41906C357F14}" type="sibTrans" cxnId="{6252637D-9528-43A9-AB59-2713B5ED02D0}">
      <dgm:prSet/>
      <dgm:spPr/>
      <dgm:t>
        <a:bodyPr/>
        <a:lstStyle/>
        <a:p>
          <a:endParaRPr lang="en-US"/>
        </a:p>
      </dgm:t>
    </dgm:pt>
    <dgm:pt modelId="{EA37BAEA-EBAF-4E84-8BCA-72F8442D0752}">
      <dgm:prSet custT="1"/>
      <dgm:spPr/>
      <dgm:t>
        <a:bodyPr/>
        <a:lstStyle/>
        <a:p>
          <a:r>
            <a:rPr lang="en-GB" sz="1800">
              <a:latin typeface="Arial"/>
              <a:cs typeface="Arial"/>
            </a:rPr>
            <a:t>National Service Framework for Older People</a:t>
          </a:r>
          <a:r>
            <a:rPr lang="en-GB" sz="1600">
              <a:latin typeface="Arial"/>
              <a:cs typeface="Arial"/>
            </a:rPr>
            <a:t> </a:t>
          </a:r>
          <a:r>
            <a:rPr lang="en-GB" sz="1600" i="1">
              <a:latin typeface="Arial"/>
              <a:cs typeface="Arial"/>
            </a:rPr>
            <a:t>(Department of Health, 2001)</a:t>
          </a:r>
          <a:endParaRPr lang="en-US" sz="1600">
            <a:latin typeface="Arial"/>
            <a:cs typeface="Arial"/>
          </a:endParaRPr>
        </a:p>
      </dgm:t>
    </dgm:pt>
    <dgm:pt modelId="{61FD7DD7-EC6C-491D-BFB0-8778CA8C0176}" type="parTrans" cxnId="{0C85A87A-1923-463A-BA89-2DAA687845DC}">
      <dgm:prSet/>
      <dgm:spPr/>
      <dgm:t>
        <a:bodyPr/>
        <a:lstStyle/>
        <a:p>
          <a:endParaRPr lang="en-US"/>
        </a:p>
      </dgm:t>
    </dgm:pt>
    <dgm:pt modelId="{DC116193-878C-4523-B4B8-57636C916CBE}" type="sibTrans" cxnId="{0C85A87A-1923-463A-BA89-2DAA687845DC}">
      <dgm:prSet/>
      <dgm:spPr/>
      <dgm:t>
        <a:bodyPr/>
        <a:lstStyle/>
        <a:p>
          <a:endParaRPr lang="en-US"/>
        </a:p>
      </dgm:t>
    </dgm:pt>
    <dgm:pt modelId="{04781B29-7578-426D-8525-694D35CBACB9}">
      <dgm:prSet custT="1"/>
      <dgm:spPr/>
      <dgm:t>
        <a:bodyPr/>
        <a:lstStyle/>
        <a:p>
          <a:r>
            <a:rPr lang="en-GB" sz="1800">
              <a:latin typeface="Arial"/>
              <a:cs typeface="Arial"/>
            </a:rPr>
            <a:t>People at the Heart of Care </a:t>
          </a:r>
          <a:r>
            <a:rPr lang="en-GB" sz="1600" i="1">
              <a:latin typeface="Arial"/>
              <a:cs typeface="Arial"/>
            </a:rPr>
            <a:t>(DHSC, 2022)</a:t>
          </a:r>
          <a:endParaRPr lang="en-US" sz="1600">
            <a:latin typeface="Arial"/>
            <a:cs typeface="Arial"/>
          </a:endParaRPr>
        </a:p>
      </dgm:t>
    </dgm:pt>
    <dgm:pt modelId="{4CB094B0-246B-4466-89B2-143A89F3B93F}" type="parTrans" cxnId="{EBE751AD-049C-498E-BBB5-E49FF99235A1}">
      <dgm:prSet/>
      <dgm:spPr/>
      <dgm:t>
        <a:bodyPr/>
        <a:lstStyle/>
        <a:p>
          <a:endParaRPr lang="en-US"/>
        </a:p>
      </dgm:t>
    </dgm:pt>
    <dgm:pt modelId="{EA0E95A4-2C56-4E65-A4EC-0AA7962F81AF}" type="sibTrans" cxnId="{EBE751AD-049C-498E-BBB5-E49FF99235A1}">
      <dgm:prSet/>
      <dgm:spPr/>
      <dgm:t>
        <a:bodyPr/>
        <a:lstStyle/>
        <a:p>
          <a:endParaRPr lang="en-US"/>
        </a:p>
      </dgm:t>
    </dgm:pt>
    <dgm:pt modelId="{8B37CA2C-93BB-4E8E-830B-8F2007A8755A}">
      <dgm:prSet phldrT="[Text]" phldr="0" custT="1"/>
      <dgm:spPr/>
      <dgm:t>
        <a:bodyPr/>
        <a:lstStyle/>
        <a:p>
          <a:pPr rtl="0"/>
          <a:r>
            <a:rPr lang="en-GB" sz="1800" i="0">
              <a:latin typeface="Arial"/>
              <a:cs typeface="Arial"/>
            </a:rPr>
            <a:t>NHS Long Term Plan: improving support for ageing populations </a:t>
          </a:r>
          <a:r>
            <a:rPr lang="en-GB" sz="1600" i="0">
              <a:latin typeface="Arial"/>
              <a:cs typeface="Arial"/>
            </a:rPr>
            <a:t>(NHS England, 2019)</a:t>
          </a:r>
          <a:endParaRPr lang="en-GB" sz="1600" i="1">
            <a:latin typeface="Arial"/>
            <a:cs typeface="Arial"/>
          </a:endParaRPr>
        </a:p>
      </dgm:t>
    </dgm:pt>
    <dgm:pt modelId="{7E905D4F-3C0E-4B41-873C-F39CEF30E6FE}" type="parTrans" cxnId="{B59C068A-8F32-4ABC-BD0D-DD88AF51F5DA}">
      <dgm:prSet/>
      <dgm:spPr/>
      <dgm:t>
        <a:bodyPr/>
        <a:lstStyle/>
        <a:p>
          <a:endParaRPr lang="en-GB"/>
        </a:p>
      </dgm:t>
    </dgm:pt>
    <dgm:pt modelId="{FD4923B5-DA26-4084-B009-8638B0807290}" type="sibTrans" cxnId="{B59C068A-8F32-4ABC-BD0D-DD88AF51F5DA}">
      <dgm:prSet/>
      <dgm:spPr/>
      <dgm:t>
        <a:bodyPr/>
        <a:lstStyle/>
        <a:p>
          <a:endParaRPr lang="en-GB"/>
        </a:p>
      </dgm:t>
    </dgm:pt>
    <dgm:pt modelId="{3A9DB3AA-A10D-4300-A26F-1E58941321F5}" type="pres">
      <dgm:prSet presAssocID="{9251937C-22E8-409D-8136-4D8BB312521D}" presName="diagram" presStyleCnt="0">
        <dgm:presLayoutVars>
          <dgm:dir/>
          <dgm:resizeHandles val="exact"/>
        </dgm:presLayoutVars>
      </dgm:prSet>
      <dgm:spPr/>
    </dgm:pt>
    <dgm:pt modelId="{D1E8ABD9-FA18-47C9-A61D-4E255B161AC6}" type="pres">
      <dgm:prSet presAssocID="{C02989D2-DC1C-4BB6-814F-2BFB05239405}" presName="node" presStyleLbl="node1" presStyleIdx="0" presStyleCnt="7">
        <dgm:presLayoutVars>
          <dgm:bulletEnabled val="1"/>
        </dgm:presLayoutVars>
      </dgm:prSet>
      <dgm:spPr/>
    </dgm:pt>
    <dgm:pt modelId="{7560FFBD-C860-4AC8-96D2-5DF7BDAD3539}" type="pres">
      <dgm:prSet presAssocID="{BA21D999-101C-4C0D-BFCA-E22F9879726E}" presName="sibTrans" presStyleCnt="0"/>
      <dgm:spPr/>
    </dgm:pt>
    <dgm:pt modelId="{7B58BA7A-E784-4645-A0FE-D4740AE5C96B}" type="pres">
      <dgm:prSet presAssocID="{CADD1C18-A13C-4DB6-97B9-A6B66B8DD215}" presName="node" presStyleLbl="node1" presStyleIdx="1" presStyleCnt="7">
        <dgm:presLayoutVars>
          <dgm:bulletEnabled val="1"/>
        </dgm:presLayoutVars>
      </dgm:prSet>
      <dgm:spPr/>
    </dgm:pt>
    <dgm:pt modelId="{F7AE3D45-7F6B-43CE-8113-F335733019F1}" type="pres">
      <dgm:prSet presAssocID="{59944DAE-2F1A-44C9-9F1F-3BFF6235B33E}" presName="sibTrans" presStyleCnt="0"/>
      <dgm:spPr/>
    </dgm:pt>
    <dgm:pt modelId="{9CD062D0-AB87-4CC4-A181-4D80617C4EB3}" type="pres">
      <dgm:prSet presAssocID="{FA33CB66-8576-4C3F-B858-F13976DC07F4}" presName="node" presStyleLbl="node1" presStyleIdx="2" presStyleCnt="7">
        <dgm:presLayoutVars>
          <dgm:bulletEnabled val="1"/>
        </dgm:presLayoutVars>
      </dgm:prSet>
      <dgm:spPr/>
    </dgm:pt>
    <dgm:pt modelId="{BFA05FAD-0CC7-4A9B-B79D-10958574D94F}" type="pres">
      <dgm:prSet presAssocID="{74B55BB9-C236-4B80-BB7D-27A4B4ECBD7C}" presName="sibTrans" presStyleCnt="0"/>
      <dgm:spPr/>
    </dgm:pt>
    <dgm:pt modelId="{9FE1BF13-9A73-4884-8A49-619626F90AAC}" type="pres">
      <dgm:prSet presAssocID="{50EA0A17-2726-42D2-B8E5-DB3ABF0DB381}" presName="node" presStyleLbl="node1" presStyleIdx="3" presStyleCnt="7">
        <dgm:presLayoutVars>
          <dgm:bulletEnabled val="1"/>
        </dgm:presLayoutVars>
      </dgm:prSet>
      <dgm:spPr/>
    </dgm:pt>
    <dgm:pt modelId="{BF2C9BF0-381E-44E5-8C27-A6098E0C3E8F}" type="pres">
      <dgm:prSet presAssocID="{BF2E8B2D-4B02-47FE-B56B-41906C357F14}" presName="sibTrans" presStyleCnt="0"/>
      <dgm:spPr/>
    </dgm:pt>
    <dgm:pt modelId="{C5ACC50E-FBD0-4EB4-B05C-9CC995941CED}" type="pres">
      <dgm:prSet presAssocID="{EA37BAEA-EBAF-4E84-8BCA-72F8442D0752}" presName="node" presStyleLbl="node1" presStyleIdx="4" presStyleCnt="7">
        <dgm:presLayoutVars>
          <dgm:bulletEnabled val="1"/>
        </dgm:presLayoutVars>
      </dgm:prSet>
      <dgm:spPr/>
    </dgm:pt>
    <dgm:pt modelId="{1FAD3E52-EC86-4AE1-B277-9C241B11C438}" type="pres">
      <dgm:prSet presAssocID="{DC116193-878C-4523-B4B8-57636C916CBE}" presName="sibTrans" presStyleCnt="0"/>
      <dgm:spPr/>
    </dgm:pt>
    <dgm:pt modelId="{73029783-9382-4010-AB4E-CB4AE5EB2A3A}" type="pres">
      <dgm:prSet presAssocID="{8B37CA2C-93BB-4E8E-830B-8F2007A8755A}" presName="node" presStyleLbl="node1" presStyleIdx="5" presStyleCnt="7">
        <dgm:presLayoutVars>
          <dgm:bulletEnabled val="1"/>
        </dgm:presLayoutVars>
      </dgm:prSet>
      <dgm:spPr/>
    </dgm:pt>
    <dgm:pt modelId="{89DD2222-0ACB-4CC3-B625-C02960D923D3}" type="pres">
      <dgm:prSet presAssocID="{FD4923B5-DA26-4084-B009-8638B0807290}" presName="sibTrans" presStyleCnt="0"/>
      <dgm:spPr/>
    </dgm:pt>
    <dgm:pt modelId="{1FFB6B03-8F53-46B4-895F-8BEB11240123}" type="pres">
      <dgm:prSet presAssocID="{04781B29-7578-426D-8525-694D35CBACB9}" presName="node" presStyleLbl="node1" presStyleIdx="6" presStyleCnt="7">
        <dgm:presLayoutVars>
          <dgm:bulletEnabled val="1"/>
        </dgm:presLayoutVars>
      </dgm:prSet>
      <dgm:spPr/>
    </dgm:pt>
  </dgm:ptLst>
  <dgm:cxnLst>
    <dgm:cxn modelId="{910E8A09-E791-4365-B1E7-6D53EE3EC523}" type="presOf" srcId="{04781B29-7578-426D-8525-694D35CBACB9}" destId="{1FFB6B03-8F53-46B4-895F-8BEB11240123}" srcOrd="0" destOrd="0" presId="urn:microsoft.com/office/officeart/2005/8/layout/default"/>
    <dgm:cxn modelId="{A7FEAC2D-FBDE-4240-ACAD-ADAD2A2D03F3}" srcId="{9251937C-22E8-409D-8136-4D8BB312521D}" destId="{FA33CB66-8576-4C3F-B858-F13976DC07F4}" srcOrd="2" destOrd="0" parTransId="{4C4FB8A4-616B-4947-B3DA-AB5D1CC2F3CC}" sibTransId="{74B55BB9-C236-4B80-BB7D-27A4B4ECBD7C}"/>
    <dgm:cxn modelId="{3BC3D32E-AF1F-414F-9715-0005C1BC0AE6}" type="presOf" srcId="{C02989D2-DC1C-4BB6-814F-2BFB05239405}" destId="{D1E8ABD9-FA18-47C9-A61D-4E255B161AC6}" srcOrd="0" destOrd="0" presId="urn:microsoft.com/office/officeart/2005/8/layout/default"/>
    <dgm:cxn modelId="{EBCF0931-43D2-42B3-92C6-DDAFB1BDE6A8}" srcId="{9251937C-22E8-409D-8136-4D8BB312521D}" destId="{CADD1C18-A13C-4DB6-97B9-A6B66B8DD215}" srcOrd="1" destOrd="0" parTransId="{1BC7A44C-7E5A-4C25-9D07-98D52D8D0483}" sibTransId="{59944DAE-2F1A-44C9-9F1F-3BFF6235B33E}"/>
    <dgm:cxn modelId="{21A0D76F-2DDA-4503-8B50-EDD7BB4A023E}" type="presOf" srcId="{CADD1C18-A13C-4DB6-97B9-A6B66B8DD215}" destId="{7B58BA7A-E784-4645-A0FE-D4740AE5C96B}" srcOrd="0" destOrd="0" presId="urn:microsoft.com/office/officeart/2005/8/layout/default"/>
    <dgm:cxn modelId="{89731274-9E90-48C1-B612-17C94BF598FC}" srcId="{9251937C-22E8-409D-8136-4D8BB312521D}" destId="{C02989D2-DC1C-4BB6-814F-2BFB05239405}" srcOrd="0" destOrd="0" parTransId="{5D02410E-DD1A-4639-B181-9185E2000CAD}" sibTransId="{BA21D999-101C-4C0D-BFCA-E22F9879726E}"/>
    <dgm:cxn modelId="{0C85A87A-1923-463A-BA89-2DAA687845DC}" srcId="{9251937C-22E8-409D-8136-4D8BB312521D}" destId="{EA37BAEA-EBAF-4E84-8BCA-72F8442D0752}" srcOrd="4" destOrd="0" parTransId="{61FD7DD7-EC6C-491D-BFB0-8778CA8C0176}" sibTransId="{DC116193-878C-4523-B4B8-57636C916CBE}"/>
    <dgm:cxn modelId="{6252637D-9528-43A9-AB59-2713B5ED02D0}" srcId="{9251937C-22E8-409D-8136-4D8BB312521D}" destId="{50EA0A17-2726-42D2-B8E5-DB3ABF0DB381}" srcOrd="3" destOrd="0" parTransId="{61FD7555-4D53-4309-8DB7-4EF844432982}" sibTransId="{BF2E8B2D-4B02-47FE-B56B-41906C357F14}"/>
    <dgm:cxn modelId="{B59C068A-8F32-4ABC-BD0D-DD88AF51F5DA}" srcId="{9251937C-22E8-409D-8136-4D8BB312521D}" destId="{8B37CA2C-93BB-4E8E-830B-8F2007A8755A}" srcOrd="5" destOrd="0" parTransId="{7E905D4F-3C0E-4B41-873C-F39CEF30E6FE}" sibTransId="{FD4923B5-DA26-4084-B009-8638B0807290}"/>
    <dgm:cxn modelId="{CDF77B8D-1996-48EC-BCA8-B4194E99F91A}" type="presOf" srcId="{FA33CB66-8576-4C3F-B858-F13976DC07F4}" destId="{9CD062D0-AB87-4CC4-A181-4D80617C4EB3}" srcOrd="0" destOrd="0" presId="urn:microsoft.com/office/officeart/2005/8/layout/default"/>
    <dgm:cxn modelId="{214E9E8D-362A-409D-9D9F-29404369DBF5}" type="presOf" srcId="{8B37CA2C-93BB-4E8E-830B-8F2007A8755A}" destId="{73029783-9382-4010-AB4E-CB4AE5EB2A3A}" srcOrd="0" destOrd="0" presId="urn:microsoft.com/office/officeart/2005/8/layout/default"/>
    <dgm:cxn modelId="{1815FB8F-D59C-4654-9452-C4F2A9A62AFF}" type="presOf" srcId="{9251937C-22E8-409D-8136-4D8BB312521D}" destId="{3A9DB3AA-A10D-4300-A26F-1E58941321F5}" srcOrd="0" destOrd="0" presId="urn:microsoft.com/office/officeart/2005/8/layout/default"/>
    <dgm:cxn modelId="{EBE751AD-049C-498E-BBB5-E49FF99235A1}" srcId="{9251937C-22E8-409D-8136-4D8BB312521D}" destId="{04781B29-7578-426D-8525-694D35CBACB9}" srcOrd="6" destOrd="0" parTransId="{4CB094B0-246B-4466-89B2-143A89F3B93F}" sibTransId="{EA0E95A4-2C56-4E65-A4EC-0AA7962F81AF}"/>
    <dgm:cxn modelId="{7C6768B1-C2A9-4D54-A56E-FEFA8CACCAB1}" type="presOf" srcId="{EA37BAEA-EBAF-4E84-8BCA-72F8442D0752}" destId="{C5ACC50E-FBD0-4EB4-B05C-9CC995941CED}" srcOrd="0" destOrd="0" presId="urn:microsoft.com/office/officeart/2005/8/layout/default"/>
    <dgm:cxn modelId="{D1BD59EC-FCFC-477A-BFDB-CD710C61EA0B}" type="presOf" srcId="{50EA0A17-2726-42D2-B8E5-DB3ABF0DB381}" destId="{9FE1BF13-9A73-4884-8A49-619626F90AAC}" srcOrd="0" destOrd="0" presId="urn:microsoft.com/office/officeart/2005/8/layout/default"/>
    <dgm:cxn modelId="{938704E4-195A-4063-8D5F-C263A2B753A3}" type="presParOf" srcId="{3A9DB3AA-A10D-4300-A26F-1E58941321F5}" destId="{D1E8ABD9-FA18-47C9-A61D-4E255B161AC6}" srcOrd="0" destOrd="0" presId="urn:microsoft.com/office/officeart/2005/8/layout/default"/>
    <dgm:cxn modelId="{7AF79904-BB9D-48BA-B0B8-4C43DA687D6F}" type="presParOf" srcId="{3A9DB3AA-A10D-4300-A26F-1E58941321F5}" destId="{7560FFBD-C860-4AC8-96D2-5DF7BDAD3539}" srcOrd="1" destOrd="0" presId="urn:microsoft.com/office/officeart/2005/8/layout/default"/>
    <dgm:cxn modelId="{0FC2C2F5-E916-4327-953B-119DB03E1EA8}" type="presParOf" srcId="{3A9DB3AA-A10D-4300-A26F-1E58941321F5}" destId="{7B58BA7A-E784-4645-A0FE-D4740AE5C96B}" srcOrd="2" destOrd="0" presId="urn:microsoft.com/office/officeart/2005/8/layout/default"/>
    <dgm:cxn modelId="{A461585B-5A6E-4ACD-BB10-543BA03F5C45}" type="presParOf" srcId="{3A9DB3AA-A10D-4300-A26F-1E58941321F5}" destId="{F7AE3D45-7F6B-43CE-8113-F335733019F1}" srcOrd="3" destOrd="0" presId="urn:microsoft.com/office/officeart/2005/8/layout/default"/>
    <dgm:cxn modelId="{FE88F878-6EF7-4809-A6D4-EC3CD3BCE352}" type="presParOf" srcId="{3A9DB3AA-A10D-4300-A26F-1E58941321F5}" destId="{9CD062D0-AB87-4CC4-A181-4D80617C4EB3}" srcOrd="4" destOrd="0" presId="urn:microsoft.com/office/officeart/2005/8/layout/default"/>
    <dgm:cxn modelId="{2A0984D5-D289-41A7-B567-AFCC826272D4}" type="presParOf" srcId="{3A9DB3AA-A10D-4300-A26F-1E58941321F5}" destId="{BFA05FAD-0CC7-4A9B-B79D-10958574D94F}" srcOrd="5" destOrd="0" presId="urn:microsoft.com/office/officeart/2005/8/layout/default"/>
    <dgm:cxn modelId="{6A707AE5-FC59-418C-BD27-7067B411DFFF}" type="presParOf" srcId="{3A9DB3AA-A10D-4300-A26F-1E58941321F5}" destId="{9FE1BF13-9A73-4884-8A49-619626F90AAC}" srcOrd="6" destOrd="0" presId="urn:microsoft.com/office/officeart/2005/8/layout/default"/>
    <dgm:cxn modelId="{A3011080-9117-4231-B286-01142367E49A}" type="presParOf" srcId="{3A9DB3AA-A10D-4300-A26F-1E58941321F5}" destId="{BF2C9BF0-381E-44E5-8C27-A6098E0C3E8F}" srcOrd="7" destOrd="0" presId="urn:microsoft.com/office/officeart/2005/8/layout/default"/>
    <dgm:cxn modelId="{078F25CD-3C3B-48DF-A749-3861419ABB99}" type="presParOf" srcId="{3A9DB3AA-A10D-4300-A26F-1E58941321F5}" destId="{C5ACC50E-FBD0-4EB4-B05C-9CC995941CED}" srcOrd="8" destOrd="0" presId="urn:microsoft.com/office/officeart/2005/8/layout/default"/>
    <dgm:cxn modelId="{B5494137-AA67-483E-A0E9-1AEF8EF2C150}" type="presParOf" srcId="{3A9DB3AA-A10D-4300-A26F-1E58941321F5}" destId="{1FAD3E52-EC86-4AE1-B277-9C241B11C438}" srcOrd="9" destOrd="0" presId="urn:microsoft.com/office/officeart/2005/8/layout/default"/>
    <dgm:cxn modelId="{F1662D4C-A75B-49E8-86DE-0F226D923CBA}" type="presParOf" srcId="{3A9DB3AA-A10D-4300-A26F-1E58941321F5}" destId="{73029783-9382-4010-AB4E-CB4AE5EB2A3A}" srcOrd="10" destOrd="0" presId="urn:microsoft.com/office/officeart/2005/8/layout/default"/>
    <dgm:cxn modelId="{20D60011-51B8-4661-A37C-29C861B887A4}" type="presParOf" srcId="{3A9DB3AA-A10D-4300-A26F-1E58941321F5}" destId="{89DD2222-0ACB-4CC3-B625-C02960D923D3}" srcOrd="11" destOrd="0" presId="urn:microsoft.com/office/officeart/2005/8/layout/default"/>
    <dgm:cxn modelId="{985F1732-487B-456A-B987-DA920F041399}" type="presParOf" srcId="{3A9DB3AA-A10D-4300-A26F-1E58941321F5}" destId="{1FFB6B03-8F53-46B4-895F-8BEB11240123}" srcOrd="1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F8BC54E-CED1-4D2F-B236-59EED76F8C26}" type="doc">
      <dgm:prSet loTypeId="urn:microsoft.com/office/officeart/2005/8/layout/vProcess5" loCatId="process" qsTypeId="urn:microsoft.com/office/officeart/2005/8/quickstyle/simple1" qsCatId="simple" csTypeId="urn:microsoft.com/office/officeart/2005/8/colors/accent1_1" csCatId="accent1"/>
      <dgm:spPr/>
      <dgm:t>
        <a:bodyPr/>
        <a:lstStyle/>
        <a:p>
          <a:endParaRPr lang="en-US"/>
        </a:p>
      </dgm:t>
    </dgm:pt>
    <dgm:pt modelId="{BC68457E-15F3-4499-B87E-FDE3AF65A48D}">
      <dgm:prSet/>
      <dgm:spPr/>
      <dgm:t>
        <a:bodyPr/>
        <a:lstStyle/>
        <a:p>
          <a:r>
            <a:rPr lang="en-GB" b="1">
              <a:latin typeface="Arial"/>
              <a:cs typeface="Arial"/>
            </a:rPr>
            <a:t>Overview of Services</a:t>
          </a:r>
          <a:endParaRPr lang="en-US">
            <a:latin typeface="Arial"/>
            <a:cs typeface="Arial"/>
          </a:endParaRPr>
        </a:p>
      </dgm:t>
    </dgm:pt>
    <dgm:pt modelId="{212866DC-019D-4276-9EAC-230AFEC52360}" type="parTrans" cxnId="{282DD305-6816-459C-B72D-F13D78B9A05C}">
      <dgm:prSet/>
      <dgm:spPr/>
      <dgm:t>
        <a:bodyPr/>
        <a:lstStyle/>
        <a:p>
          <a:endParaRPr lang="en-US"/>
        </a:p>
      </dgm:t>
    </dgm:pt>
    <dgm:pt modelId="{F05E0D0F-FD3F-4B0A-9317-09F3DF28380D}" type="sibTrans" cxnId="{282DD305-6816-459C-B72D-F13D78B9A05C}">
      <dgm:prSet/>
      <dgm:spPr/>
      <dgm:t>
        <a:bodyPr/>
        <a:lstStyle/>
        <a:p>
          <a:endParaRPr lang="en-US"/>
        </a:p>
      </dgm:t>
    </dgm:pt>
    <dgm:pt modelId="{3440D0C1-066E-4130-86A7-2E45EEFEB733}">
      <dgm:prSet/>
      <dgm:spPr/>
      <dgm:t>
        <a:bodyPr/>
        <a:lstStyle/>
        <a:p>
          <a:pPr rtl="0"/>
          <a:r>
            <a:rPr lang="en-GB"/>
            <a:t>Homecare</a:t>
          </a:r>
          <a:r>
            <a:rPr lang="en-GB">
              <a:latin typeface="Trebuchet MS" panose="020B0603020202020204"/>
            </a:rPr>
            <a:t> and </a:t>
          </a:r>
          <a:r>
            <a:rPr lang="en-GB"/>
            <a:t> reablement </a:t>
          </a:r>
          <a:r>
            <a:rPr lang="en-GB" i="1">
              <a:latin typeface="Arial"/>
              <a:cs typeface="Arial"/>
            </a:rPr>
            <a:t>(Department of Health, 2014)</a:t>
          </a:r>
          <a:endParaRPr lang="en-US">
            <a:latin typeface="Arial"/>
            <a:cs typeface="Arial"/>
          </a:endParaRPr>
        </a:p>
      </dgm:t>
    </dgm:pt>
    <dgm:pt modelId="{CB1DCBF7-4BCE-4E2E-BB0C-47B2AAB52602}" type="parTrans" cxnId="{A770CD47-3232-43BA-821D-53BABAB9103C}">
      <dgm:prSet/>
      <dgm:spPr/>
      <dgm:t>
        <a:bodyPr/>
        <a:lstStyle/>
        <a:p>
          <a:endParaRPr lang="en-US"/>
        </a:p>
      </dgm:t>
    </dgm:pt>
    <dgm:pt modelId="{02CA805E-7C6D-491A-BF3C-512E2EB80353}" type="sibTrans" cxnId="{A770CD47-3232-43BA-821D-53BABAB9103C}">
      <dgm:prSet/>
      <dgm:spPr/>
      <dgm:t>
        <a:bodyPr/>
        <a:lstStyle/>
        <a:p>
          <a:endParaRPr lang="en-US"/>
        </a:p>
      </dgm:t>
    </dgm:pt>
    <dgm:pt modelId="{7DEEF8F7-B87F-4917-9C64-68557ADA7F60}">
      <dgm:prSet/>
      <dgm:spPr/>
      <dgm:t>
        <a:bodyPr/>
        <a:lstStyle/>
        <a:p>
          <a:pPr rtl="0"/>
          <a:r>
            <a:rPr lang="en-GB">
              <a:latin typeface="Arial"/>
              <a:cs typeface="Arial"/>
            </a:rPr>
            <a:t>Residential and nursing care </a:t>
          </a:r>
          <a:r>
            <a:rPr lang="en-GB" i="1">
              <a:latin typeface="Arial"/>
              <a:cs typeface="Arial"/>
            </a:rPr>
            <a:t>(CQC, 2022)</a:t>
          </a:r>
          <a:endParaRPr lang="en-US">
            <a:latin typeface="Arial"/>
            <a:cs typeface="Arial"/>
          </a:endParaRPr>
        </a:p>
      </dgm:t>
    </dgm:pt>
    <dgm:pt modelId="{40682532-5080-4925-9551-8AC2B6D089D3}" type="parTrans" cxnId="{0AF15CD5-EC5C-4F21-928F-C3A8F0174B67}">
      <dgm:prSet/>
      <dgm:spPr/>
      <dgm:t>
        <a:bodyPr/>
        <a:lstStyle/>
        <a:p>
          <a:endParaRPr lang="en-US"/>
        </a:p>
      </dgm:t>
    </dgm:pt>
    <dgm:pt modelId="{FF75E439-493E-4307-8CA1-BF9048E1B3E3}" type="sibTrans" cxnId="{0AF15CD5-EC5C-4F21-928F-C3A8F0174B67}">
      <dgm:prSet/>
      <dgm:spPr/>
      <dgm:t>
        <a:bodyPr/>
        <a:lstStyle/>
        <a:p>
          <a:endParaRPr lang="en-US"/>
        </a:p>
      </dgm:t>
    </dgm:pt>
    <dgm:pt modelId="{F5490FB8-B919-4D9E-9686-08BBC4086281}">
      <dgm:prSet/>
      <dgm:spPr/>
      <dgm:t>
        <a:bodyPr/>
        <a:lstStyle/>
        <a:p>
          <a:pPr rtl="0"/>
          <a:r>
            <a:rPr lang="en-GB">
              <a:latin typeface="Arial"/>
              <a:cs typeface="Arial"/>
            </a:rPr>
            <a:t>Day centres support social participation </a:t>
          </a:r>
          <a:r>
            <a:rPr lang="en-GB" i="1">
              <a:latin typeface="Arial"/>
              <a:cs typeface="Arial"/>
            </a:rPr>
            <a:t>(Orellana, Manthorpe and Tinker, 2020)</a:t>
          </a:r>
          <a:endParaRPr lang="en-US">
            <a:latin typeface="Arial"/>
            <a:cs typeface="Arial"/>
          </a:endParaRPr>
        </a:p>
      </dgm:t>
    </dgm:pt>
    <dgm:pt modelId="{1F6FE19D-20AD-43E4-BFCE-B9F9700318AC}" type="parTrans" cxnId="{7EDA5EF8-7AB0-4C21-84AF-58A49059B5FE}">
      <dgm:prSet/>
      <dgm:spPr/>
      <dgm:t>
        <a:bodyPr/>
        <a:lstStyle/>
        <a:p>
          <a:endParaRPr lang="en-US"/>
        </a:p>
      </dgm:t>
    </dgm:pt>
    <dgm:pt modelId="{F5329E66-6EF0-446A-8DD7-538018893A15}" type="sibTrans" cxnId="{7EDA5EF8-7AB0-4C21-84AF-58A49059B5FE}">
      <dgm:prSet/>
      <dgm:spPr/>
      <dgm:t>
        <a:bodyPr/>
        <a:lstStyle/>
        <a:p>
          <a:endParaRPr lang="en-US"/>
        </a:p>
      </dgm:t>
    </dgm:pt>
    <dgm:pt modelId="{C39EF68B-46BA-4E36-BF4D-D9783C244C79}">
      <dgm:prSet/>
      <dgm:spPr/>
      <dgm:t>
        <a:bodyPr/>
        <a:lstStyle/>
        <a:p>
          <a:r>
            <a:rPr lang="en-GB">
              <a:latin typeface="Arial"/>
              <a:cs typeface="Arial"/>
            </a:rPr>
            <a:t>Strengths‑based, person‑centred approaches </a:t>
          </a:r>
          <a:r>
            <a:rPr lang="en-GB" i="1">
              <a:latin typeface="Arial"/>
              <a:cs typeface="Arial"/>
            </a:rPr>
            <a:t>(Barnes et al., 2017)</a:t>
          </a:r>
          <a:endParaRPr lang="en-US">
            <a:latin typeface="Arial"/>
            <a:cs typeface="Arial"/>
          </a:endParaRPr>
        </a:p>
      </dgm:t>
    </dgm:pt>
    <dgm:pt modelId="{C10E8AF9-D08E-410B-86C1-5BC0370F0EC8}" type="parTrans" cxnId="{1A084E34-DFBB-4008-889E-EC82C2CD51B3}">
      <dgm:prSet/>
      <dgm:spPr/>
      <dgm:t>
        <a:bodyPr/>
        <a:lstStyle/>
        <a:p>
          <a:endParaRPr lang="en-US"/>
        </a:p>
      </dgm:t>
    </dgm:pt>
    <dgm:pt modelId="{7E0B85DA-C6F2-4ED9-B03B-7E90A4AFCCCC}" type="sibTrans" cxnId="{1A084E34-DFBB-4008-889E-EC82C2CD51B3}">
      <dgm:prSet/>
      <dgm:spPr/>
      <dgm:t>
        <a:bodyPr/>
        <a:lstStyle/>
        <a:p>
          <a:endParaRPr lang="en-US"/>
        </a:p>
      </dgm:t>
    </dgm:pt>
    <dgm:pt modelId="{599F93CE-B1F3-49C6-98F7-7D6A45E00047}" type="pres">
      <dgm:prSet presAssocID="{CF8BC54E-CED1-4D2F-B236-59EED76F8C26}" presName="outerComposite" presStyleCnt="0">
        <dgm:presLayoutVars>
          <dgm:chMax val="5"/>
          <dgm:dir/>
          <dgm:resizeHandles val="exact"/>
        </dgm:presLayoutVars>
      </dgm:prSet>
      <dgm:spPr/>
    </dgm:pt>
    <dgm:pt modelId="{C119B355-3063-422F-AED1-16ED8CA15C28}" type="pres">
      <dgm:prSet presAssocID="{CF8BC54E-CED1-4D2F-B236-59EED76F8C26}" presName="dummyMaxCanvas" presStyleCnt="0">
        <dgm:presLayoutVars/>
      </dgm:prSet>
      <dgm:spPr/>
    </dgm:pt>
    <dgm:pt modelId="{8F034500-D2C6-4AF8-A94B-5596A4966859}" type="pres">
      <dgm:prSet presAssocID="{CF8BC54E-CED1-4D2F-B236-59EED76F8C26}" presName="FiveNodes_1" presStyleLbl="node1" presStyleIdx="0" presStyleCnt="5">
        <dgm:presLayoutVars>
          <dgm:bulletEnabled val="1"/>
        </dgm:presLayoutVars>
      </dgm:prSet>
      <dgm:spPr/>
    </dgm:pt>
    <dgm:pt modelId="{4D5DF4A3-AB59-417F-95E0-C231AE2ABC08}" type="pres">
      <dgm:prSet presAssocID="{CF8BC54E-CED1-4D2F-B236-59EED76F8C26}" presName="FiveNodes_2" presStyleLbl="node1" presStyleIdx="1" presStyleCnt="5">
        <dgm:presLayoutVars>
          <dgm:bulletEnabled val="1"/>
        </dgm:presLayoutVars>
      </dgm:prSet>
      <dgm:spPr/>
    </dgm:pt>
    <dgm:pt modelId="{508305B1-01B4-4A96-890E-DEDBD75460F5}" type="pres">
      <dgm:prSet presAssocID="{CF8BC54E-CED1-4D2F-B236-59EED76F8C26}" presName="FiveNodes_3" presStyleLbl="node1" presStyleIdx="2" presStyleCnt="5">
        <dgm:presLayoutVars>
          <dgm:bulletEnabled val="1"/>
        </dgm:presLayoutVars>
      </dgm:prSet>
      <dgm:spPr/>
    </dgm:pt>
    <dgm:pt modelId="{06A6EDBC-8A0A-4945-8AC6-79EF61FFE778}" type="pres">
      <dgm:prSet presAssocID="{CF8BC54E-CED1-4D2F-B236-59EED76F8C26}" presName="FiveNodes_4" presStyleLbl="node1" presStyleIdx="3" presStyleCnt="5">
        <dgm:presLayoutVars>
          <dgm:bulletEnabled val="1"/>
        </dgm:presLayoutVars>
      </dgm:prSet>
      <dgm:spPr/>
    </dgm:pt>
    <dgm:pt modelId="{A9A7FC77-3B61-436C-9394-1F337A0C2235}" type="pres">
      <dgm:prSet presAssocID="{CF8BC54E-CED1-4D2F-B236-59EED76F8C26}" presName="FiveNodes_5" presStyleLbl="node1" presStyleIdx="4" presStyleCnt="5">
        <dgm:presLayoutVars>
          <dgm:bulletEnabled val="1"/>
        </dgm:presLayoutVars>
      </dgm:prSet>
      <dgm:spPr/>
    </dgm:pt>
    <dgm:pt modelId="{717B8EDF-A57C-4F1A-B580-7233E7FF8A34}" type="pres">
      <dgm:prSet presAssocID="{CF8BC54E-CED1-4D2F-B236-59EED76F8C26}" presName="FiveConn_1-2" presStyleLbl="fgAccFollowNode1" presStyleIdx="0" presStyleCnt="4">
        <dgm:presLayoutVars>
          <dgm:bulletEnabled val="1"/>
        </dgm:presLayoutVars>
      </dgm:prSet>
      <dgm:spPr/>
    </dgm:pt>
    <dgm:pt modelId="{5FD6A76A-D8E9-439F-9F06-6E903AD3D8D6}" type="pres">
      <dgm:prSet presAssocID="{CF8BC54E-CED1-4D2F-B236-59EED76F8C26}" presName="FiveConn_2-3" presStyleLbl="fgAccFollowNode1" presStyleIdx="1" presStyleCnt="4">
        <dgm:presLayoutVars>
          <dgm:bulletEnabled val="1"/>
        </dgm:presLayoutVars>
      </dgm:prSet>
      <dgm:spPr/>
    </dgm:pt>
    <dgm:pt modelId="{099DBE56-A25D-4826-A5EE-ED6E8F2326F0}" type="pres">
      <dgm:prSet presAssocID="{CF8BC54E-CED1-4D2F-B236-59EED76F8C26}" presName="FiveConn_3-4" presStyleLbl="fgAccFollowNode1" presStyleIdx="2" presStyleCnt="4">
        <dgm:presLayoutVars>
          <dgm:bulletEnabled val="1"/>
        </dgm:presLayoutVars>
      </dgm:prSet>
      <dgm:spPr/>
    </dgm:pt>
    <dgm:pt modelId="{FF1BC1EA-F799-4AAA-9991-A0232A3B1F0D}" type="pres">
      <dgm:prSet presAssocID="{CF8BC54E-CED1-4D2F-B236-59EED76F8C26}" presName="FiveConn_4-5" presStyleLbl="fgAccFollowNode1" presStyleIdx="3" presStyleCnt="4">
        <dgm:presLayoutVars>
          <dgm:bulletEnabled val="1"/>
        </dgm:presLayoutVars>
      </dgm:prSet>
      <dgm:spPr/>
    </dgm:pt>
    <dgm:pt modelId="{10E442C5-1336-40ED-A414-72D3EB5E3B6C}" type="pres">
      <dgm:prSet presAssocID="{CF8BC54E-CED1-4D2F-B236-59EED76F8C26}" presName="FiveNodes_1_text" presStyleLbl="node1" presStyleIdx="4" presStyleCnt="5">
        <dgm:presLayoutVars>
          <dgm:bulletEnabled val="1"/>
        </dgm:presLayoutVars>
      </dgm:prSet>
      <dgm:spPr/>
    </dgm:pt>
    <dgm:pt modelId="{C069CCBA-4243-4BA3-9F9B-C3AA50A64B5D}" type="pres">
      <dgm:prSet presAssocID="{CF8BC54E-CED1-4D2F-B236-59EED76F8C26}" presName="FiveNodes_2_text" presStyleLbl="node1" presStyleIdx="4" presStyleCnt="5">
        <dgm:presLayoutVars>
          <dgm:bulletEnabled val="1"/>
        </dgm:presLayoutVars>
      </dgm:prSet>
      <dgm:spPr/>
    </dgm:pt>
    <dgm:pt modelId="{C4A0EA8B-7000-4D77-A811-192AE89C32C3}" type="pres">
      <dgm:prSet presAssocID="{CF8BC54E-CED1-4D2F-B236-59EED76F8C26}" presName="FiveNodes_3_text" presStyleLbl="node1" presStyleIdx="4" presStyleCnt="5">
        <dgm:presLayoutVars>
          <dgm:bulletEnabled val="1"/>
        </dgm:presLayoutVars>
      </dgm:prSet>
      <dgm:spPr/>
    </dgm:pt>
    <dgm:pt modelId="{11BE4629-549B-474A-84ED-1B04273E5BE8}" type="pres">
      <dgm:prSet presAssocID="{CF8BC54E-CED1-4D2F-B236-59EED76F8C26}" presName="FiveNodes_4_text" presStyleLbl="node1" presStyleIdx="4" presStyleCnt="5">
        <dgm:presLayoutVars>
          <dgm:bulletEnabled val="1"/>
        </dgm:presLayoutVars>
      </dgm:prSet>
      <dgm:spPr/>
    </dgm:pt>
    <dgm:pt modelId="{D77D935E-B40F-4102-BD6C-AF4900B2320E}" type="pres">
      <dgm:prSet presAssocID="{CF8BC54E-CED1-4D2F-B236-59EED76F8C26}" presName="FiveNodes_5_text" presStyleLbl="node1" presStyleIdx="4" presStyleCnt="5">
        <dgm:presLayoutVars>
          <dgm:bulletEnabled val="1"/>
        </dgm:presLayoutVars>
      </dgm:prSet>
      <dgm:spPr/>
    </dgm:pt>
  </dgm:ptLst>
  <dgm:cxnLst>
    <dgm:cxn modelId="{EEB35002-EA59-4BA9-925A-5A73745F5D8F}" type="presOf" srcId="{C39EF68B-46BA-4E36-BF4D-D9783C244C79}" destId="{A9A7FC77-3B61-436C-9394-1F337A0C2235}" srcOrd="0" destOrd="0" presId="urn:microsoft.com/office/officeart/2005/8/layout/vProcess5"/>
    <dgm:cxn modelId="{282DD305-6816-459C-B72D-F13D78B9A05C}" srcId="{CF8BC54E-CED1-4D2F-B236-59EED76F8C26}" destId="{BC68457E-15F3-4499-B87E-FDE3AF65A48D}" srcOrd="0" destOrd="0" parTransId="{212866DC-019D-4276-9EAC-230AFEC52360}" sibTransId="{F05E0D0F-FD3F-4B0A-9317-09F3DF28380D}"/>
    <dgm:cxn modelId="{1A084E34-DFBB-4008-889E-EC82C2CD51B3}" srcId="{CF8BC54E-CED1-4D2F-B236-59EED76F8C26}" destId="{C39EF68B-46BA-4E36-BF4D-D9783C244C79}" srcOrd="4" destOrd="0" parTransId="{C10E8AF9-D08E-410B-86C1-5BC0370F0EC8}" sibTransId="{7E0B85DA-C6F2-4ED9-B03B-7E90A4AFCCCC}"/>
    <dgm:cxn modelId="{A7CCB75F-D453-42D4-B547-CEFC2445C5B7}" type="presOf" srcId="{F05E0D0F-FD3F-4B0A-9317-09F3DF28380D}" destId="{717B8EDF-A57C-4F1A-B580-7233E7FF8A34}" srcOrd="0" destOrd="0" presId="urn:microsoft.com/office/officeart/2005/8/layout/vProcess5"/>
    <dgm:cxn modelId="{A770CD47-3232-43BA-821D-53BABAB9103C}" srcId="{CF8BC54E-CED1-4D2F-B236-59EED76F8C26}" destId="{3440D0C1-066E-4130-86A7-2E45EEFEB733}" srcOrd="1" destOrd="0" parTransId="{CB1DCBF7-4BCE-4E2E-BB0C-47B2AAB52602}" sibTransId="{02CA805E-7C6D-491A-BF3C-512E2EB80353}"/>
    <dgm:cxn modelId="{D4EFC76A-A615-47E7-909F-6BA5B5FD646E}" type="presOf" srcId="{7DEEF8F7-B87F-4917-9C64-68557ADA7F60}" destId="{508305B1-01B4-4A96-890E-DEDBD75460F5}" srcOrd="0" destOrd="0" presId="urn:microsoft.com/office/officeart/2005/8/layout/vProcess5"/>
    <dgm:cxn modelId="{47EF6774-5488-417B-93E1-A4D2C805193B}" type="presOf" srcId="{C39EF68B-46BA-4E36-BF4D-D9783C244C79}" destId="{D77D935E-B40F-4102-BD6C-AF4900B2320E}" srcOrd="1" destOrd="0" presId="urn:microsoft.com/office/officeart/2005/8/layout/vProcess5"/>
    <dgm:cxn modelId="{D6A5187B-8B82-4F7D-AFC7-0BBCC39254C9}" type="presOf" srcId="{3440D0C1-066E-4130-86A7-2E45EEFEB733}" destId="{4D5DF4A3-AB59-417F-95E0-C231AE2ABC08}" srcOrd="0" destOrd="0" presId="urn:microsoft.com/office/officeart/2005/8/layout/vProcess5"/>
    <dgm:cxn modelId="{35E0D885-6373-408D-B969-E7D735F0B07D}" type="presOf" srcId="{F5490FB8-B919-4D9E-9686-08BBC4086281}" destId="{11BE4629-549B-474A-84ED-1B04273E5BE8}" srcOrd="1" destOrd="0" presId="urn:microsoft.com/office/officeart/2005/8/layout/vProcess5"/>
    <dgm:cxn modelId="{21C10B89-50C9-42BE-ADEB-78CE3151A6B5}" type="presOf" srcId="{FF75E439-493E-4307-8CA1-BF9048E1B3E3}" destId="{099DBE56-A25D-4826-A5EE-ED6E8F2326F0}" srcOrd="0" destOrd="0" presId="urn:microsoft.com/office/officeart/2005/8/layout/vProcess5"/>
    <dgm:cxn modelId="{89C55989-1576-4C86-94B2-786C7B83FDC9}" type="presOf" srcId="{F5329E66-6EF0-446A-8DD7-538018893A15}" destId="{FF1BC1EA-F799-4AAA-9991-A0232A3B1F0D}" srcOrd="0" destOrd="0" presId="urn:microsoft.com/office/officeart/2005/8/layout/vProcess5"/>
    <dgm:cxn modelId="{65CBF98B-27AD-4C4C-A058-D56AC42FFD49}" type="presOf" srcId="{02CA805E-7C6D-491A-BF3C-512E2EB80353}" destId="{5FD6A76A-D8E9-439F-9F06-6E903AD3D8D6}" srcOrd="0" destOrd="0" presId="urn:microsoft.com/office/officeart/2005/8/layout/vProcess5"/>
    <dgm:cxn modelId="{402B2293-C35E-4DC1-9431-7E14C3766A25}" type="presOf" srcId="{BC68457E-15F3-4499-B87E-FDE3AF65A48D}" destId="{10E442C5-1336-40ED-A414-72D3EB5E3B6C}" srcOrd="1" destOrd="0" presId="urn:microsoft.com/office/officeart/2005/8/layout/vProcess5"/>
    <dgm:cxn modelId="{28B131C0-2920-4051-86FD-CC62E4D93309}" type="presOf" srcId="{7DEEF8F7-B87F-4917-9C64-68557ADA7F60}" destId="{C4A0EA8B-7000-4D77-A811-192AE89C32C3}" srcOrd="1" destOrd="0" presId="urn:microsoft.com/office/officeart/2005/8/layout/vProcess5"/>
    <dgm:cxn modelId="{4B1275C5-5113-4542-87A9-4A4112138BC1}" type="presOf" srcId="{F5490FB8-B919-4D9E-9686-08BBC4086281}" destId="{06A6EDBC-8A0A-4945-8AC6-79EF61FFE778}" srcOrd="0" destOrd="0" presId="urn:microsoft.com/office/officeart/2005/8/layout/vProcess5"/>
    <dgm:cxn modelId="{21959ECF-77A4-45F6-B314-CC31504DDB99}" type="presOf" srcId="{3440D0C1-066E-4130-86A7-2E45EEFEB733}" destId="{C069CCBA-4243-4BA3-9F9B-C3AA50A64B5D}" srcOrd="1" destOrd="0" presId="urn:microsoft.com/office/officeart/2005/8/layout/vProcess5"/>
    <dgm:cxn modelId="{021528D3-3E86-4E4B-834E-AD05DDBCD58B}" type="presOf" srcId="{CF8BC54E-CED1-4D2F-B236-59EED76F8C26}" destId="{599F93CE-B1F3-49C6-98F7-7D6A45E00047}" srcOrd="0" destOrd="0" presId="urn:microsoft.com/office/officeart/2005/8/layout/vProcess5"/>
    <dgm:cxn modelId="{0AF15CD5-EC5C-4F21-928F-C3A8F0174B67}" srcId="{CF8BC54E-CED1-4D2F-B236-59EED76F8C26}" destId="{7DEEF8F7-B87F-4917-9C64-68557ADA7F60}" srcOrd="2" destOrd="0" parTransId="{40682532-5080-4925-9551-8AC2B6D089D3}" sibTransId="{FF75E439-493E-4307-8CA1-BF9048E1B3E3}"/>
    <dgm:cxn modelId="{7EDA5EF8-7AB0-4C21-84AF-58A49059B5FE}" srcId="{CF8BC54E-CED1-4D2F-B236-59EED76F8C26}" destId="{F5490FB8-B919-4D9E-9686-08BBC4086281}" srcOrd="3" destOrd="0" parTransId="{1F6FE19D-20AD-43E4-BFCE-B9F9700318AC}" sibTransId="{F5329E66-6EF0-446A-8DD7-538018893A15}"/>
    <dgm:cxn modelId="{B50753FA-D24E-4CEE-87D5-444D58B5A0F0}" type="presOf" srcId="{BC68457E-15F3-4499-B87E-FDE3AF65A48D}" destId="{8F034500-D2C6-4AF8-A94B-5596A4966859}" srcOrd="0" destOrd="0" presId="urn:microsoft.com/office/officeart/2005/8/layout/vProcess5"/>
    <dgm:cxn modelId="{CC8F35A8-E63C-46FA-A4CB-44167E737BB1}" type="presParOf" srcId="{599F93CE-B1F3-49C6-98F7-7D6A45E00047}" destId="{C119B355-3063-422F-AED1-16ED8CA15C28}" srcOrd="0" destOrd="0" presId="urn:microsoft.com/office/officeart/2005/8/layout/vProcess5"/>
    <dgm:cxn modelId="{2399742C-2DAF-400E-93E8-F6945C25A50E}" type="presParOf" srcId="{599F93CE-B1F3-49C6-98F7-7D6A45E00047}" destId="{8F034500-D2C6-4AF8-A94B-5596A4966859}" srcOrd="1" destOrd="0" presId="urn:microsoft.com/office/officeart/2005/8/layout/vProcess5"/>
    <dgm:cxn modelId="{2DBA164A-3213-413C-A6E7-6CB5AF7DA889}" type="presParOf" srcId="{599F93CE-B1F3-49C6-98F7-7D6A45E00047}" destId="{4D5DF4A3-AB59-417F-95E0-C231AE2ABC08}" srcOrd="2" destOrd="0" presId="urn:microsoft.com/office/officeart/2005/8/layout/vProcess5"/>
    <dgm:cxn modelId="{77FF4DE3-1AE3-4A85-86AA-D14E48FC7015}" type="presParOf" srcId="{599F93CE-B1F3-49C6-98F7-7D6A45E00047}" destId="{508305B1-01B4-4A96-890E-DEDBD75460F5}" srcOrd="3" destOrd="0" presId="urn:microsoft.com/office/officeart/2005/8/layout/vProcess5"/>
    <dgm:cxn modelId="{D372F4A1-C817-4272-B1AC-37C9E823F6B1}" type="presParOf" srcId="{599F93CE-B1F3-49C6-98F7-7D6A45E00047}" destId="{06A6EDBC-8A0A-4945-8AC6-79EF61FFE778}" srcOrd="4" destOrd="0" presId="urn:microsoft.com/office/officeart/2005/8/layout/vProcess5"/>
    <dgm:cxn modelId="{4EA7D509-0C23-439E-920F-11D789E649F6}" type="presParOf" srcId="{599F93CE-B1F3-49C6-98F7-7D6A45E00047}" destId="{A9A7FC77-3B61-436C-9394-1F337A0C2235}" srcOrd="5" destOrd="0" presId="urn:microsoft.com/office/officeart/2005/8/layout/vProcess5"/>
    <dgm:cxn modelId="{8B5648B8-A1DE-4851-A543-701532172569}" type="presParOf" srcId="{599F93CE-B1F3-49C6-98F7-7D6A45E00047}" destId="{717B8EDF-A57C-4F1A-B580-7233E7FF8A34}" srcOrd="6" destOrd="0" presId="urn:microsoft.com/office/officeart/2005/8/layout/vProcess5"/>
    <dgm:cxn modelId="{36D8848D-C98A-4FA4-9AFC-1FE48068445C}" type="presParOf" srcId="{599F93CE-B1F3-49C6-98F7-7D6A45E00047}" destId="{5FD6A76A-D8E9-439F-9F06-6E903AD3D8D6}" srcOrd="7" destOrd="0" presId="urn:microsoft.com/office/officeart/2005/8/layout/vProcess5"/>
    <dgm:cxn modelId="{8CFDC8B7-050C-46A1-AA6C-9C8FF4F46153}" type="presParOf" srcId="{599F93CE-B1F3-49C6-98F7-7D6A45E00047}" destId="{099DBE56-A25D-4826-A5EE-ED6E8F2326F0}" srcOrd="8" destOrd="0" presId="urn:microsoft.com/office/officeart/2005/8/layout/vProcess5"/>
    <dgm:cxn modelId="{5F61AE0F-5497-44AB-93DC-6DF2F90AEC1C}" type="presParOf" srcId="{599F93CE-B1F3-49C6-98F7-7D6A45E00047}" destId="{FF1BC1EA-F799-4AAA-9991-A0232A3B1F0D}" srcOrd="9" destOrd="0" presId="urn:microsoft.com/office/officeart/2005/8/layout/vProcess5"/>
    <dgm:cxn modelId="{A15BBA8F-3D99-4CC6-94B6-E97789911AC3}" type="presParOf" srcId="{599F93CE-B1F3-49C6-98F7-7D6A45E00047}" destId="{10E442C5-1336-40ED-A414-72D3EB5E3B6C}" srcOrd="10" destOrd="0" presId="urn:microsoft.com/office/officeart/2005/8/layout/vProcess5"/>
    <dgm:cxn modelId="{A0A8426A-0A33-402E-AD47-7AD435C7C5A5}" type="presParOf" srcId="{599F93CE-B1F3-49C6-98F7-7D6A45E00047}" destId="{C069CCBA-4243-4BA3-9F9B-C3AA50A64B5D}" srcOrd="11" destOrd="0" presId="urn:microsoft.com/office/officeart/2005/8/layout/vProcess5"/>
    <dgm:cxn modelId="{D7ADD035-8882-49C9-B761-805741D46699}" type="presParOf" srcId="{599F93CE-B1F3-49C6-98F7-7D6A45E00047}" destId="{C4A0EA8B-7000-4D77-A811-192AE89C32C3}" srcOrd="12" destOrd="0" presId="urn:microsoft.com/office/officeart/2005/8/layout/vProcess5"/>
    <dgm:cxn modelId="{7AB27EBB-3FD2-4313-B56A-D0B35B74BAC3}" type="presParOf" srcId="{599F93CE-B1F3-49C6-98F7-7D6A45E00047}" destId="{11BE4629-549B-474A-84ED-1B04273E5BE8}" srcOrd="13" destOrd="0" presId="urn:microsoft.com/office/officeart/2005/8/layout/vProcess5"/>
    <dgm:cxn modelId="{87C49FE9-BDF8-4D65-B21B-8F55F9140632}" type="presParOf" srcId="{599F93CE-B1F3-49C6-98F7-7D6A45E00047}" destId="{D77D935E-B40F-4102-BD6C-AF4900B2320E}"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7A1C9C-AF81-4307-97DE-0CD45DBB9F12}" type="doc">
      <dgm:prSet loTypeId="urn:microsoft.com/office/officeart/2005/8/layout/vList2" loCatId="list" qsTypeId="urn:microsoft.com/office/officeart/2005/8/quickstyle/simple4" qsCatId="simple" csTypeId="urn:microsoft.com/office/officeart/2005/8/colors/accent1_1" csCatId="accent1"/>
      <dgm:spPr/>
      <dgm:t>
        <a:bodyPr/>
        <a:lstStyle/>
        <a:p>
          <a:endParaRPr lang="en-US"/>
        </a:p>
      </dgm:t>
    </dgm:pt>
    <dgm:pt modelId="{BF952336-1847-43C0-828C-33F55AC8F3A1}">
      <dgm:prSet custT="1"/>
      <dgm:spPr/>
      <dgm:t>
        <a:bodyPr/>
        <a:lstStyle/>
        <a:p>
          <a:pPr algn="l" rtl="0">
            <a:lnSpc>
              <a:spcPct val="90000"/>
            </a:lnSpc>
          </a:pPr>
          <a:r>
            <a:rPr lang="en-GB" sz="2000" b="1">
              <a:latin typeface="Arial"/>
              <a:ea typeface="+mn-ea"/>
              <a:cs typeface="Arial"/>
            </a:rPr>
            <a:t>Strengths and Limitations</a:t>
          </a:r>
          <a:endParaRPr lang="en-US" sz="2000">
            <a:latin typeface="Arial"/>
            <a:ea typeface="+mn-ea"/>
            <a:cs typeface="Arial"/>
          </a:endParaRPr>
        </a:p>
      </dgm:t>
    </dgm:pt>
    <dgm:pt modelId="{12BB98A2-A622-46CA-A587-FCF30BD6BA59}" type="parTrans" cxnId="{270795D9-8161-4A59-A119-650DF9391B0B}">
      <dgm:prSet/>
      <dgm:spPr/>
      <dgm:t>
        <a:bodyPr/>
        <a:lstStyle/>
        <a:p>
          <a:endParaRPr lang="en-US"/>
        </a:p>
      </dgm:t>
    </dgm:pt>
    <dgm:pt modelId="{6ECA3301-029C-4571-97D0-985AC55416E1}" type="sibTrans" cxnId="{270795D9-8161-4A59-A119-650DF9391B0B}">
      <dgm:prSet/>
      <dgm:spPr/>
      <dgm:t>
        <a:bodyPr/>
        <a:lstStyle/>
        <a:p>
          <a:endParaRPr lang="en-US"/>
        </a:p>
      </dgm:t>
    </dgm:pt>
    <dgm:pt modelId="{0B36EF65-900B-4531-BE1D-1228F994513E}">
      <dgm:prSet custT="1"/>
      <dgm:spPr/>
      <dgm:t>
        <a:bodyPr/>
        <a:lstStyle/>
        <a:p>
          <a:pPr algn="l">
            <a:lnSpc>
              <a:spcPct val="90000"/>
            </a:lnSpc>
          </a:pPr>
          <a:r>
            <a:rPr lang="en-GB" sz="1800">
              <a:latin typeface="Arial"/>
              <a:ea typeface="+mn-ea"/>
              <a:cs typeface="Arial"/>
            </a:rPr>
            <a:t>Homecare supports independence </a:t>
          </a:r>
          <a:r>
            <a:rPr lang="en-GB" sz="1600" i="1">
              <a:latin typeface="Arial"/>
              <a:ea typeface="+mn-ea"/>
              <a:cs typeface="Arial"/>
            </a:rPr>
            <a:t>(Leverton et al., 2021)</a:t>
          </a:r>
          <a:endParaRPr lang="en-US" sz="1600">
            <a:latin typeface="Arial"/>
            <a:ea typeface="+mn-ea"/>
            <a:cs typeface="Arial"/>
          </a:endParaRPr>
        </a:p>
      </dgm:t>
    </dgm:pt>
    <dgm:pt modelId="{8A05B5F4-0DF8-4B7E-8CB1-028649D87416}" type="parTrans" cxnId="{A0F0B017-A557-4015-8669-91EC5C5A2545}">
      <dgm:prSet/>
      <dgm:spPr/>
      <dgm:t>
        <a:bodyPr/>
        <a:lstStyle/>
        <a:p>
          <a:endParaRPr lang="en-US"/>
        </a:p>
      </dgm:t>
    </dgm:pt>
    <dgm:pt modelId="{1AEC9A43-84F1-460B-A487-A7C94AB672EB}" type="sibTrans" cxnId="{A0F0B017-A557-4015-8669-91EC5C5A2545}">
      <dgm:prSet/>
      <dgm:spPr/>
      <dgm:t>
        <a:bodyPr/>
        <a:lstStyle/>
        <a:p>
          <a:endParaRPr lang="en-US"/>
        </a:p>
      </dgm:t>
    </dgm:pt>
    <dgm:pt modelId="{90BBB776-5EF3-495E-B073-3F04A39607CC}">
      <dgm:prSet custT="1"/>
      <dgm:spPr/>
      <dgm:t>
        <a:bodyPr/>
        <a:lstStyle/>
        <a:p>
          <a:pPr algn="l">
            <a:lnSpc>
              <a:spcPct val="90000"/>
            </a:lnSpc>
          </a:pPr>
          <a:r>
            <a:rPr lang="en-GB" sz="1800">
              <a:latin typeface="Arial"/>
              <a:ea typeface="+mn-ea"/>
              <a:cs typeface="Arial"/>
            </a:rPr>
            <a:t>Residential care provides 24‑hour support</a:t>
          </a:r>
          <a:endParaRPr lang="en-US" sz="1800">
            <a:latin typeface="Arial"/>
            <a:ea typeface="+mn-ea"/>
            <a:cs typeface="Arial"/>
          </a:endParaRPr>
        </a:p>
      </dgm:t>
    </dgm:pt>
    <dgm:pt modelId="{219126CC-55AF-4C38-BDF8-96274E4D6FBE}" type="parTrans" cxnId="{008469E7-BC74-4B0F-957F-EDB60E24D565}">
      <dgm:prSet/>
      <dgm:spPr/>
      <dgm:t>
        <a:bodyPr/>
        <a:lstStyle/>
        <a:p>
          <a:endParaRPr lang="en-US"/>
        </a:p>
      </dgm:t>
    </dgm:pt>
    <dgm:pt modelId="{F11462FF-93E5-4964-9BE3-D99DC1DEA2B8}" type="sibTrans" cxnId="{008469E7-BC74-4B0F-957F-EDB60E24D565}">
      <dgm:prSet/>
      <dgm:spPr/>
      <dgm:t>
        <a:bodyPr/>
        <a:lstStyle/>
        <a:p>
          <a:endParaRPr lang="en-US"/>
        </a:p>
      </dgm:t>
    </dgm:pt>
    <dgm:pt modelId="{38DA4CB8-A97D-41EA-9ECE-74113D6076E6}">
      <dgm:prSet custT="1"/>
      <dgm:spPr/>
      <dgm:t>
        <a:bodyPr/>
        <a:lstStyle/>
        <a:p>
          <a:pPr algn="l">
            <a:lnSpc>
              <a:spcPct val="90000"/>
            </a:lnSpc>
          </a:pPr>
          <a:r>
            <a:rPr lang="en-GB" sz="1800">
              <a:latin typeface="Arial"/>
              <a:ea typeface="+mn-ea"/>
              <a:cs typeface="Arial"/>
            </a:rPr>
            <a:t>Workforce shortages affect continuity </a:t>
          </a:r>
          <a:r>
            <a:rPr lang="en-GB" sz="1600" i="1">
              <a:latin typeface="Arial"/>
              <a:ea typeface="+mn-ea"/>
              <a:cs typeface="Arial"/>
            </a:rPr>
            <a:t>(Nguyen et al., 2025)</a:t>
          </a:r>
          <a:endParaRPr lang="en-US" sz="1600">
            <a:latin typeface="Arial"/>
            <a:ea typeface="+mn-ea"/>
            <a:cs typeface="Arial"/>
          </a:endParaRPr>
        </a:p>
      </dgm:t>
    </dgm:pt>
    <dgm:pt modelId="{6F1734BA-6B0D-4FE4-811A-77D68246053E}" type="parTrans" cxnId="{7C188035-DBE1-419F-AC58-B36E5D7C3CEE}">
      <dgm:prSet/>
      <dgm:spPr/>
      <dgm:t>
        <a:bodyPr/>
        <a:lstStyle/>
        <a:p>
          <a:endParaRPr lang="en-US"/>
        </a:p>
      </dgm:t>
    </dgm:pt>
    <dgm:pt modelId="{A8EA2D73-F7FE-49D0-8A86-ABB4BE0BF28A}" type="sibTrans" cxnId="{7C188035-DBE1-419F-AC58-B36E5D7C3CEE}">
      <dgm:prSet/>
      <dgm:spPr/>
      <dgm:t>
        <a:bodyPr/>
        <a:lstStyle/>
        <a:p>
          <a:endParaRPr lang="en-US"/>
        </a:p>
      </dgm:t>
    </dgm:pt>
    <dgm:pt modelId="{C4976573-7D9F-49AF-B501-71659A7BD7EC}">
      <dgm:prSet custT="1"/>
      <dgm:spPr/>
      <dgm:t>
        <a:bodyPr/>
        <a:lstStyle/>
        <a:p>
          <a:pPr algn="l" rtl="0">
            <a:lnSpc>
              <a:spcPct val="90000"/>
            </a:lnSpc>
          </a:pPr>
          <a:r>
            <a:rPr lang="en-GB" sz="1800">
              <a:latin typeface="Arial"/>
              <a:cs typeface="Arial"/>
            </a:rPr>
            <a:t>Inequalities in access persist, with older adults in deprived areas experiencing</a:t>
          </a:r>
          <a:r>
            <a:rPr lang="en-GB" sz="1800" b="0">
              <a:latin typeface="Arial"/>
              <a:cs typeface="Arial"/>
            </a:rPr>
            <a:t> up to</a:t>
          </a:r>
          <a:r>
            <a:rPr lang="en-GB" sz="1800" b="1">
              <a:latin typeface="Arial"/>
              <a:cs typeface="Arial"/>
            </a:rPr>
            <a:t> </a:t>
          </a:r>
          <a:r>
            <a:rPr lang="en-GB" sz="1800" b="0">
              <a:latin typeface="Arial"/>
              <a:cs typeface="Arial"/>
            </a:rPr>
            <a:t>30% poorer access</a:t>
          </a:r>
          <a:r>
            <a:rPr lang="en-GB" sz="1800">
              <a:latin typeface="Arial"/>
              <a:ea typeface="+mn-ea"/>
              <a:cs typeface="Arial"/>
            </a:rPr>
            <a:t> </a:t>
          </a:r>
          <a:r>
            <a:rPr lang="en-GB" sz="1600" i="1">
              <a:latin typeface="Arial"/>
              <a:ea typeface="+mn-ea"/>
              <a:cs typeface="Arial"/>
            </a:rPr>
            <a:t>(CQC, 2022)</a:t>
          </a:r>
          <a:endParaRPr lang="en-US" sz="1600">
            <a:latin typeface="Arial"/>
            <a:ea typeface="+mn-ea"/>
            <a:cs typeface="Arial"/>
          </a:endParaRPr>
        </a:p>
      </dgm:t>
    </dgm:pt>
    <dgm:pt modelId="{EA043903-C147-4243-9AC7-44AC0689913E}" type="parTrans" cxnId="{DFB3E5E3-1921-47F7-BD8F-C0209E45E3EF}">
      <dgm:prSet/>
      <dgm:spPr/>
      <dgm:t>
        <a:bodyPr/>
        <a:lstStyle/>
        <a:p>
          <a:endParaRPr lang="en-US"/>
        </a:p>
      </dgm:t>
    </dgm:pt>
    <dgm:pt modelId="{A27F2C15-F0D5-41C5-B151-A27D2C4FF29E}" type="sibTrans" cxnId="{DFB3E5E3-1921-47F7-BD8F-C0209E45E3EF}">
      <dgm:prSet/>
      <dgm:spPr/>
      <dgm:t>
        <a:bodyPr/>
        <a:lstStyle/>
        <a:p>
          <a:endParaRPr lang="en-US"/>
        </a:p>
      </dgm:t>
    </dgm:pt>
    <dgm:pt modelId="{F44C132D-6465-479A-A1CA-1ACC25787F43}" type="pres">
      <dgm:prSet presAssocID="{407A1C9C-AF81-4307-97DE-0CD45DBB9F12}" presName="linear" presStyleCnt="0">
        <dgm:presLayoutVars>
          <dgm:animLvl val="lvl"/>
          <dgm:resizeHandles val="exact"/>
        </dgm:presLayoutVars>
      </dgm:prSet>
      <dgm:spPr/>
    </dgm:pt>
    <dgm:pt modelId="{6F220068-32EB-47CF-8198-C3B8EA4A6BDC}" type="pres">
      <dgm:prSet presAssocID="{BF952336-1847-43C0-828C-33F55AC8F3A1}" presName="parentText" presStyleLbl="node1" presStyleIdx="0" presStyleCnt="5">
        <dgm:presLayoutVars>
          <dgm:chMax val="0"/>
          <dgm:bulletEnabled val="1"/>
        </dgm:presLayoutVars>
      </dgm:prSet>
      <dgm:spPr/>
    </dgm:pt>
    <dgm:pt modelId="{7A79C041-6189-4FA1-9DFE-C1BD1FA12D5B}" type="pres">
      <dgm:prSet presAssocID="{6ECA3301-029C-4571-97D0-985AC55416E1}" presName="spacer" presStyleCnt="0"/>
      <dgm:spPr/>
    </dgm:pt>
    <dgm:pt modelId="{853A42A1-A2DE-4922-A949-B1CCD01C63E9}" type="pres">
      <dgm:prSet presAssocID="{0B36EF65-900B-4531-BE1D-1228F994513E}" presName="parentText" presStyleLbl="node1" presStyleIdx="1" presStyleCnt="5">
        <dgm:presLayoutVars>
          <dgm:chMax val="0"/>
          <dgm:bulletEnabled val="1"/>
        </dgm:presLayoutVars>
      </dgm:prSet>
      <dgm:spPr/>
    </dgm:pt>
    <dgm:pt modelId="{D03C891F-3DCF-4B41-80C5-739F46258ADD}" type="pres">
      <dgm:prSet presAssocID="{1AEC9A43-84F1-460B-A487-A7C94AB672EB}" presName="spacer" presStyleCnt="0"/>
      <dgm:spPr/>
    </dgm:pt>
    <dgm:pt modelId="{9DCC1744-508D-43FE-8ADC-A235A903065B}" type="pres">
      <dgm:prSet presAssocID="{90BBB776-5EF3-495E-B073-3F04A39607CC}" presName="parentText" presStyleLbl="node1" presStyleIdx="2" presStyleCnt="5">
        <dgm:presLayoutVars>
          <dgm:chMax val="0"/>
          <dgm:bulletEnabled val="1"/>
        </dgm:presLayoutVars>
      </dgm:prSet>
      <dgm:spPr/>
    </dgm:pt>
    <dgm:pt modelId="{6CF645EF-6433-46B1-8341-E616BF16BB87}" type="pres">
      <dgm:prSet presAssocID="{F11462FF-93E5-4964-9BE3-D99DC1DEA2B8}" presName="spacer" presStyleCnt="0"/>
      <dgm:spPr/>
    </dgm:pt>
    <dgm:pt modelId="{2D8757DA-8613-48A9-A220-2BF8EAB11FE2}" type="pres">
      <dgm:prSet presAssocID="{38DA4CB8-A97D-41EA-9ECE-74113D6076E6}" presName="parentText" presStyleLbl="node1" presStyleIdx="3" presStyleCnt="5">
        <dgm:presLayoutVars>
          <dgm:chMax val="0"/>
          <dgm:bulletEnabled val="1"/>
        </dgm:presLayoutVars>
      </dgm:prSet>
      <dgm:spPr/>
    </dgm:pt>
    <dgm:pt modelId="{00C8D86A-2AB9-41F8-A102-4D62DC6375E9}" type="pres">
      <dgm:prSet presAssocID="{A8EA2D73-F7FE-49D0-8A86-ABB4BE0BF28A}" presName="spacer" presStyleCnt="0"/>
      <dgm:spPr/>
    </dgm:pt>
    <dgm:pt modelId="{38CE1550-ABA6-4750-893A-039541CE2555}" type="pres">
      <dgm:prSet presAssocID="{C4976573-7D9F-49AF-B501-71659A7BD7EC}" presName="parentText" presStyleLbl="node1" presStyleIdx="4" presStyleCnt="5">
        <dgm:presLayoutVars>
          <dgm:chMax val="0"/>
          <dgm:bulletEnabled val="1"/>
        </dgm:presLayoutVars>
      </dgm:prSet>
      <dgm:spPr/>
    </dgm:pt>
  </dgm:ptLst>
  <dgm:cxnLst>
    <dgm:cxn modelId="{A0F0B017-A557-4015-8669-91EC5C5A2545}" srcId="{407A1C9C-AF81-4307-97DE-0CD45DBB9F12}" destId="{0B36EF65-900B-4531-BE1D-1228F994513E}" srcOrd="1" destOrd="0" parTransId="{8A05B5F4-0DF8-4B7E-8CB1-028649D87416}" sibTransId="{1AEC9A43-84F1-460B-A487-A7C94AB672EB}"/>
    <dgm:cxn modelId="{7C188035-DBE1-419F-AC58-B36E5D7C3CEE}" srcId="{407A1C9C-AF81-4307-97DE-0CD45DBB9F12}" destId="{38DA4CB8-A97D-41EA-9ECE-74113D6076E6}" srcOrd="3" destOrd="0" parTransId="{6F1734BA-6B0D-4FE4-811A-77D68246053E}" sibTransId="{A8EA2D73-F7FE-49D0-8A86-ABB4BE0BF28A}"/>
    <dgm:cxn modelId="{BFDB0366-20E3-4267-990A-DF30B143435D}" type="presOf" srcId="{38DA4CB8-A97D-41EA-9ECE-74113D6076E6}" destId="{2D8757DA-8613-48A9-A220-2BF8EAB11FE2}" srcOrd="0" destOrd="0" presId="urn:microsoft.com/office/officeart/2005/8/layout/vList2"/>
    <dgm:cxn modelId="{47540575-97BD-415B-88FA-D8BE68BBB609}" type="presOf" srcId="{90BBB776-5EF3-495E-B073-3F04A39607CC}" destId="{9DCC1744-508D-43FE-8ADC-A235A903065B}" srcOrd="0" destOrd="0" presId="urn:microsoft.com/office/officeart/2005/8/layout/vList2"/>
    <dgm:cxn modelId="{8D09B3A3-F3FC-4F47-80FF-22E404AD424D}" type="presOf" srcId="{0B36EF65-900B-4531-BE1D-1228F994513E}" destId="{853A42A1-A2DE-4922-A949-B1CCD01C63E9}" srcOrd="0" destOrd="0" presId="urn:microsoft.com/office/officeart/2005/8/layout/vList2"/>
    <dgm:cxn modelId="{270795D9-8161-4A59-A119-650DF9391B0B}" srcId="{407A1C9C-AF81-4307-97DE-0CD45DBB9F12}" destId="{BF952336-1847-43C0-828C-33F55AC8F3A1}" srcOrd="0" destOrd="0" parTransId="{12BB98A2-A622-46CA-A587-FCF30BD6BA59}" sibTransId="{6ECA3301-029C-4571-97D0-985AC55416E1}"/>
    <dgm:cxn modelId="{40D525DB-56B9-4019-A229-30A2A41B4930}" type="presOf" srcId="{407A1C9C-AF81-4307-97DE-0CD45DBB9F12}" destId="{F44C132D-6465-479A-A1CA-1ACC25787F43}" srcOrd="0" destOrd="0" presId="urn:microsoft.com/office/officeart/2005/8/layout/vList2"/>
    <dgm:cxn modelId="{DFB3E5E3-1921-47F7-BD8F-C0209E45E3EF}" srcId="{407A1C9C-AF81-4307-97DE-0CD45DBB9F12}" destId="{C4976573-7D9F-49AF-B501-71659A7BD7EC}" srcOrd="4" destOrd="0" parTransId="{EA043903-C147-4243-9AC7-44AC0689913E}" sibTransId="{A27F2C15-F0D5-41C5-B151-A27D2C4FF29E}"/>
    <dgm:cxn modelId="{008469E7-BC74-4B0F-957F-EDB60E24D565}" srcId="{407A1C9C-AF81-4307-97DE-0CD45DBB9F12}" destId="{90BBB776-5EF3-495E-B073-3F04A39607CC}" srcOrd="2" destOrd="0" parTransId="{219126CC-55AF-4C38-BDF8-96274E4D6FBE}" sibTransId="{F11462FF-93E5-4964-9BE3-D99DC1DEA2B8}"/>
    <dgm:cxn modelId="{9426CFEC-3F50-4F49-A7FF-6C0D0D49F5D5}" type="presOf" srcId="{C4976573-7D9F-49AF-B501-71659A7BD7EC}" destId="{38CE1550-ABA6-4750-893A-039541CE2555}" srcOrd="0" destOrd="0" presId="urn:microsoft.com/office/officeart/2005/8/layout/vList2"/>
    <dgm:cxn modelId="{7C9A09ED-20FE-48B4-AED5-E0B71A116ED8}" type="presOf" srcId="{BF952336-1847-43C0-828C-33F55AC8F3A1}" destId="{6F220068-32EB-47CF-8198-C3B8EA4A6BDC}" srcOrd="0" destOrd="0" presId="urn:microsoft.com/office/officeart/2005/8/layout/vList2"/>
    <dgm:cxn modelId="{D36DF919-3A4A-4D90-8DE4-27DD6DA3468E}" type="presParOf" srcId="{F44C132D-6465-479A-A1CA-1ACC25787F43}" destId="{6F220068-32EB-47CF-8198-C3B8EA4A6BDC}" srcOrd="0" destOrd="0" presId="urn:microsoft.com/office/officeart/2005/8/layout/vList2"/>
    <dgm:cxn modelId="{4CA6FB6D-829E-4193-96FF-A584B33ED999}" type="presParOf" srcId="{F44C132D-6465-479A-A1CA-1ACC25787F43}" destId="{7A79C041-6189-4FA1-9DFE-C1BD1FA12D5B}" srcOrd="1" destOrd="0" presId="urn:microsoft.com/office/officeart/2005/8/layout/vList2"/>
    <dgm:cxn modelId="{640877F4-C72C-4114-B1DA-F7F7AFE089FE}" type="presParOf" srcId="{F44C132D-6465-479A-A1CA-1ACC25787F43}" destId="{853A42A1-A2DE-4922-A949-B1CCD01C63E9}" srcOrd="2" destOrd="0" presId="urn:microsoft.com/office/officeart/2005/8/layout/vList2"/>
    <dgm:cxn modelId="{8654AE4C-CA49-4EFA-BC2C-53CDF5C491CD}" type="presParOf" srcId="{F44C132D-6465-479A-A1CA-1ACC25787F43}" destId="{D03C891F-3DCF-4B41-80C5-739F46258ADD}" srcOrd="3" destOrd="0" presId="urn:microsoft.com/office/officeart/2005/8/layout/vList2"/>
    <dgm:cxn modelId="{C2A1A4B7-3C0C-412B-B7B1-A57A7F65E6C2}" type="presParOf" srcId="{F44C132D-6465-479A-A1CA-1ACC25787F43}" destId="{9DCC1744-508D-43FE-8ADC-A235A903065B}" srcOrd="4" destOrd="0" presId="urn:microsoft.com/office/officeart/2005/8/layout/vList2"/>
    <dgm:cxn modelId="{B0317174-0F60-4560-8E59-4B69D02E1526}" type="presParOf" srcId="{F44C132D-6465-479A-A1CA-1ACC25787F43}" destId="{6CF645EF-6433-46B1-8341-E616BF16BB87}" srcOrd="5" destOrd="0" presId="urn:microsoft.com/office/officeart/2005/8/layout/vList2"/>
    <dgm:cxn modelId="{BED72D18-FB71-4AEC-B7F8-15750A2F8D64}" type="presParOf" srcId="{F44C132D-6465-479A-A1CA-1ACC25787F43}" destId="{2D8757DA-8613-48A9-A220-2BF8EAB11FE2}" srcOrd="6" destOrd="0" presId="urn:microsoft.com/office/officeart/2005/8/layout/vList2"/>
    <dgm:cxn modelId="{516960C3-71AB-4CB5-8B1A-473D76F0F822}" type="presParOf" srcId="{F44C132D-6465-479A-A1CA-1ACC25787F43}" destId="{00C8D86A-2AB9-41F8-A102-4D62DC6375E9}" srcOrd="7" destOrd="0" presId="urn:microsoft.com/office/officeart/2005/8/layout/vList2"/>
    <dgm:cxn modelId="{46299A5A-7837-42BF-8541-3A463432ACBE}" type="presParOf" srcId="{F44C132D-6465-479A-A1CA-1ACC25787F43}" destId="{38CE1550-ABA6-4750-893A-039541CE2555}"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E56E631-F8B7-474B-87EF-0F4ADB1E1268}" type="doc">
      <dgm:prSet loTypeId="urn:microsoft.com/office/officeart/2005/8/layout/vList2" loCatId="list" qsTypeId="urn:microsoft.com/office/officeart/2005/8/quickstyle/simple5" qsCatId="simple" csTypeId="urn:microsoft.com/office/officeart/2005/8/colors/accent1_1" csCatId="accent1" phldr="1"/>
      <dgm:spPr/>
      <dgm:t>
        <a:bodyPr/>
        <a:lstStyle/>
        <a:p>
          <a:endParaRPr lang="en-US"/>
        </a:p>
      </dgm:t>
    </dgm:pt>
    <dgm:pt modelId="{3EC13C08-6467-4838-A3CF-C587F0C74001}">
      <dgm:prSet custT="1"/>
      <dgm:spPr/>
      <dgm:t>
        <a:bodyPr/>
        <a:lstStyle/>
        <a:p>
          <a:pPr algn="l" rtl="0">
            <a:lnSpc>
              <a:spcPct val="90000"/>
            </a:lnSpc>
          </a:pPr>
          <a:r>
            <a:rPr lang="en-GB" sz="2000" b="1">
              <a:latin typeface="Arial"/>
              <a:ea typeface="+mn-ea"/>
              <a:cs typeface="Arial"/>
            </a:rPr>
            <a:t>System Pressures</a:t>
          </a:r>
        </a:p>
      </dgm:t>
    </dgm:pt>
    <dgm:pt modelId="{03E0D4B7-9649-45BF-84AC-F2A7E6D0113C}" type="parTrans" cxnId="{C20EB0D2-359A-49A4-BB91-B10773E7C070}">
      <dgm:prSet/>
      <dgm:spPr/>
      <dgm:t>
        <a:bodyPr/>
        <a:lstStyle/>
        <a:p>
          <a:endParaRPr lang="en-US"/>
        </a:p>
      </dgm:t>
    </dgm:pt>
    <dgm:pt modelId="{5268D343-7862-4214-A7BA-FC364901D60D}" type="sibTrans" cxnId="{C20EB0D2-359A-49A4-BB91-B10773E7C070}">
      <dgm:prSet/>
      <dgm:spPr/>
      <dgm:t>
        <a:bodyPr/>
        <a:lstStyle/>
        <a:p>
          <a:endParaRPr lang="en-US"/>
        </a:p>
      </dgm:t>
    </dgm:pt>
    <dgm:pt modelId="{C4424954-F2A4-43F7-9C90-DB93AF53D941}">
      <dgm:prSet custT="1"/>
      <dgm:spPr/>
      <dgm:t>
        <a:bodyPr/>
        <a:lstStyle/>
        <a:p>
          <a:pPr algn="l">
            <a:lnSpc>
              <a:spcPct val="90000"/>
            </a:lnSpc>
          </a:pPr>
          <a:r>
            <a:rPr lang="en-GB" sz="1800">
              <a:latin typeface="Arial"/>
              <a:ea typeface="+mn-ea"/>
              <a:cs typeface="Arial"/>
            </a:rPr>
            <a:t>Fragmented care pathways</a:t>
          </a:r>
          <a:r>
            <a:rPr lang="en-GB" sz="1700">
              <a:ea typeface="+mn-ea"/>
              <a:cs typeface="+mn-cs"/>
            </a:rPr>
            <a:t> </a:t>
          </a:r>
          <a:r>
            <a:rPr lang="en-GB" sz="1600">
              <a:latin typeface="Arial"/>
              <a:ea typeface="+mn-ea"/>
              <a:cs typeface="Arial"/>
            </a:rPr>
            <a:t>(Saina Sehatkarlangrodi et al., 2025)</a:t>
          </a:r>
          <a:endParaRPr lang="en-US" sz="1600">
            <a:latin typeface="Arial"/>
            <a:ea typeface="+mn-ea"/>
            <a:cs typeface="Arial"/>
          </a:endParaRPr>
        </a:p>
      </dgm:t>
    </dgm:pt>
    <dgm:pt modelId="{BA71BAEB-2420-43B1-A71F-0D31AB225760}" type="parTrans" cxnId="{CCAFD5CC-5B68-4D3B-88FE-E1DD367BE1FE}">
      <dgm:prSet/>
      <dgm:spPr/>
      <dgm:t>
        <a:bodyPr/>
        <a:lstStyle/>
        <a:p>
          <a:endParaRPr lang="en-US"/>
        </a:p>
      </dgm:t>
    </dgm:pt>
    <dgm:pt modelId="{20ECF3D3-BCCA-49EC-BBB6-441EDBAA8F14}" type="sibTrans" cxnId="{CCAFD5CC-5B68-4D3B-88FE-E1DD367BE1FE}">
      <dgm:prSet/>
      <dgm:spPr/>
      <dgm:t>
        <a:bodyPr/>
        <a:lstStyle/>
        <a:p>
          <a:endParaRPr lang="en-US"/>
        </a:p>
      </dgm:t>
    </dgm:pt>
    <dgm:pt modelId="{3F54A15F-C078-4FB5-A223-3E6AB65B659D}">
      <dgm:prSet custT="1"/>
      <dgm:spPr/>
      <dgm:t>
        <a:bodyPr/>
        <a:lstStyle/>
        <a:p>
          <a:pPr algn="l">
            <a:lnSpc>
              <a:spcPct val="90000"/>
            </a:lnSpc>
          </a:pPr>
          <a:r>
            <a:rPr lang="en-GB" sz="1800">
              <a:latin typeface="Arial"/>
              <a:ea typeface="+mn-ea"/>
              <a:cs typeface="Arial"/>
            </a:rPr>
            <a:t>Funding &amp; workforce challenges</a:t>
          </a:r>
          <a:r>
            <a:rPr lang="en-GB" sz="1700">
              <a:ea typeface="+mn-ea"/>
              <a:cs typeface="+mn-cs"/>
            </a:rPr>
            <a:t> </a:t>
          </a:r>
          <a:r>
            <a:rPr lang="en-GB" sz="1600">
              <a:latin typeface="Arial"/>
              <a:ea typeface="+mn-ea"/>
              <a:cs typeface="Arial"/>
            </a:rPr>
            <a:t>(Nguyen et al., 2025)</a:t>
          </a:r>
          <a:endParaRPr lang="en-US" sz="1600">
            <a:latin typeface="Arial"/>
            <a:ea typeface="+mn-ea"/>
            <a:cs typeface="Arial"/>
          </a:endParaRPr>
        </a:p>
      </dgm:t>
    </dgm:pt>
    <dgm:pt modelId="{A75A092C-E9C0-4201-A6C8-A6289A951ED9}" type="parTrans" cxnId="{E0CBB943-5541-44FF-9137-2041D196B633}">
      <dgm:prSet/>
      <dgm:spPr/>
      <dgm:t>
        <a:bodyPr/>
        <a:lstStyle/>
        <a:p>
          <a:endParaRPr lang="en-US"/>
        </a:p>
      </dgm:t>
    </dgm:pt>
    <dgm:pt modelId="{3A3821CC-AA2B-469B-AF7F-0508EDD52929}" type="sibTrans" cxnId="{E0CBB943-5541-44FF-9137-2041D196B633}">
      <dgm:prSet/>
      <dgm:spPr/>
      <dgm:t>
        <a:bodyPr/>
        <a:lstStyle/>
        <a:p>
          <a:endParaRPr lang="en-US"/>
        </a:p>
      </dgm:t>
    </dgm:pt>
    <dgm:pt modelId="{298883C8-9985-42D0-9244-3561F5F44C84}">
      <dgm:prSet custT="1"/>
      <dgm:spPr/>
      <dgm:t>
        <a:bodyPr/>
        <a:lstStyle/>
        <a:p>
          <a:pPr algn="l">
            <a:lnSpc>
              <a:spcPct val="90000"/>
            </a:lnSpc>
          </a:pPr>
          <a:r>
            <a:rPr lang="en-GB" sz="1800">
              <a:latin typeface="Arial"/>
              <a:ea typeface="+mn-ea"/>
              <a:cs typeface="Arial"/>
            </a:rPr>
            <a:t>Digital exclusion affecting access, with 42% of older adults struggling with digital literacy</a:t>
          </a:r>
          <a:r>
            <a:rPr lang="en-GB" sz="1700">
              <a:ea typeface="+mn-ea"/>
              <a:cs typeface="+mn-cs"/>
            </a:rPr>
            <a:t> </a:t>
          </a:r>
          <a:r>
            <a:rPr lang="en-GB" sz="1600">
              <a:latin typeface="Arial"/>
              <a:ea typeface="+mn-ea"/>
              <a:cs typeface="Arial"/>
            </a:rPr>
            <a:t>(Khan et al., 2025) </a:t>
          </a:r>
          <a:endParaRPr lang="en-US" sz="1600">
            <a:latin typeface="Trebuchet MS" panose="020B0603020202020204"/>
            <a:ea typeface="+mn-ea"/>
            <a:cs typeface="+mn-cs"/>
          </a:endParaRPr>
        </a:p>
      </dgm:t>
    </dgm:pt>
    <dgm:pt modelId="{F2F843D0-40C1-4314-A850-68AE04209813}" type="parTrans" cxnId="{C3387C88-10AD-49F1-9B4E-9D7BF02DF5E3}">
      <dgm:prSet/>
      <dgm:spPr/>
      <dgm:t>
        <a:bodyPr/>
        <a:lstStyle/>
        <a:p>
          <a:endParaRPr lang="en-US"/>
        </a:p>
      </dgm:t>
    </dgm:pt>
    <dgm:pt modelId="{C5108929-01E1-41D6-A8BC-FF613196EF26}" type="sibTrans" cxnId="{C3387C88-10AD-49F1-9B4E-9D7BF02DF5E3}">
      <dgm:prSet/>
      <dgm:spPr/>
      <dgm:t>
        <a:bodyPr/>
        <a:lstStyle/>
        <a:p>
          <a:endParaRPr lang="en-US"/>
        </a:p>
      </dgm:t>
    </dgm:pt>
    <dgm:pt modelId="{2C4EBE2D-C248-4634-B716-E5804F1ABFA2}">
      <dgm:prSet custT="1"/>
      <dgm:spPr/>
      <dgm:t>
        <a:bodyPr/>
        <a:lstStyle/>
        <a:p>
          <a:pPr algn="l">
            <a:lnSpc>
              <a:spcPct val="90000"/>
            </a:lnSpc>
          </a:pPr>
          <a:r>
            <a:rPr lang="en-GB" sz="1800">
              <a:latin typeface="Arial"/>
              <a:ea typeface="+mn-ea"/>
              <a:cs typeface="Arial"/>
            </a:rPr>
            <a:t>Limited access to meaningful activities contradicts Activity Theory, which emphasises engagement for wellbeing</a:t>
          </a:r>
          <a:r>
            <a:rPr lang="en-GB" sz="1700">
              <a:ea typeface="+mn-ea"/>
              <a:cs typeface="+mn-cs"/>
            </a:rPr>
            <a:t> </a:t>
          </a:r>
          <a:r>
            <a:rPr lang="en-GB" sz="1600">
              <a:latin typeface="Arial"/>
              <a:ea typeface="+mn-ea"/>
              <a:cs typeface="Arial"/>
            </a:rPr>
            <a:t>(Winstead et al., 2014)</a:t>
          </a:r>
          <a:endParaRPr lang="en-US" sz="1600">
            <a:latin typeface="Arial"/>
            <a:ea typeface="+mn-ea"/>
            <a:cs typeface="Arial"/>
          </a:endParaRPr>
        </a:p>
      </dgm:t>
    </dgm:pt>
    <dgm:pt modelId="{1C504B1F-9E54-473A-9AC5-53509B2DDDF3}" type="parTrans" cxnId="{BD7C7C01-C1A0-42F5-997F-1FAF1563DDDE}">
      <dgm:prSet/>
      <dgm:spPr/>
      <dgm:t>
        <a:bodyPr/>
        <a:lstStyle/>
        <a:p>
          <a:endParaRPr lang="en-US"/>
        </a:p>
      </dgm:t>
    </dgm:pt>
    <dgm:pt modelId="{83350FCB-34ED-4FEC-9233-1928F7D9FFB5}" type="sibTrans" cxnId="{BD7C7C01-C1A0-42F5-997F-1FAF1563DDDE}">
      <dgm:prSet/>
      <dgm:spPr/>
      <dgm:t>
        <a:bodyPr/>
        <a:lstStyle/>
        <a:p>
          <a:endParaRPr lang="en-US"/>
        </a:p>
      </dgm:t>
    </dgm:pt>
    <dgm:pt modelId="{D8FD12A0-EA5A-4D7D-A1BA-C92395584E3D}">
      <dgm:prSet phldrT="[Text]" phldr="0" custT="1"/>
      <dgm:spPr/>
      <dgm:t>
        <a:bodyPr/>
        <a:lstStyle/>
        <a:p>
          <a:pPr algn="l">
            <a:lnSpc>
              <a:spcPct val="90000"/>
            </a:lnSpc>
          </a:pPr>
          <a:r>
            <a:rPr lang="en-GB" sz="1800">
              <a:latin typeface="Arial"/>
              <a:ea typeface="+mn-ea"/>
              <a:cs typeface="Arial"/>
            </a:rPr>
            <a:t>Increased demand on services, with NHS demand rising by over 20% in the last decade</a:t>
          </a:r>
          <a:r>
            <a:rPr lang="en-GB" sz="900">
              <a:ea typeface="+mn-ea"/>
              <a:cs typeface="+mn-cs"/>
            </a:rPr>
            <a:t> </a:t>
          </a:r>
          <a:r>
            <a:rPr lang="en-GB" sz="1600">
              <a:latin typeface="Arial"/>
              <a:ea typeface="+mn-ea"/>
              <a:cs typeface="Arial"/>
            </a:rPr>
            <a:t>(NHS England, 2024)</a:t>
          </a:r>
        </a:p>
      </dgm:t>
    </dgm:pt>
    <dgm:pt modelId="{21BAE3C6-364E-431B-8887-857078B1F2BA}" type="parTrans" cxnId="{1288BAF2-B7DA-4166-85C1-83AC557A92E8}">
      <dgm:prSet/>
      <dgm:spPr/>
    </dgm:pt>
    <dgm:pt modelId="{2B81D2A2-FEF9-445F-B18E-9F3EE6C3DF6A}" type="sibTrans" cxnId="{1288BAF2-B7DA-4166-85C1-83AC557A92E8}">
      <dgm:prSet/>
      <dgm:spPr/>
    </dgm:pt>
    <dgm:pt modelId="{21E2A487-B564-4312-97DC-6ABFBADC07AD}" type="pres">
      <dgm:prSet presAssocID="{3E56E631-F8B7-474B-87EF-0F4ADB1E1268}" presName="linear" presStyleCnt="0">
        <dgm:presLayoutVars>
          <dgm:animLvl val="lvl"/>
          <dgm:resizeHandles val="exact"/>
        </dgm:presLayoutVars>
      </dgm:prSet>
      <dgm:spPr/>
    </dgm:pt>
    <dgm:pt modelId="{191C6BC6-8ACC-4FC3-9F40-55D640889F24}" type="pres">
      <dgm:prSet presAssocID="{3EC13C08-6467-4838-A3CF-C587F0C74001}" presName="parentText" presStyleLbl="node1" presStyleIdx="0" presStyleCnt="6">
        <dgm:presLayoutVars>
          <dgm:chMax val="0"/>
          <dgm:bulletEnabled val="1"/>
        </dgm:presLayoutVars>
      </dgm:prSet>
      <dgm:spPr/>
    </dgm:pt>
    <dgm:pt modelId="{042F3C5F-CBA5-43A0-8CC1-CC115C6F4DD7}" type="pres">
      <dgm:prSet presAssocID="{5268D343-7862-4214-A7BA-FC364901D60D}" presName="spacer" presStyleCnt="0"/>
      <dgm:spPr/>
    </dgm:pt>
    <dgm:pt modelId="{B5F7AFF5-0D93-4F69-9150-66B3C7F999FD}" type="pres">
      <dgm:prSet presAssocID="{D8FD12A0-EA5A-4D7D-A1BA-C92395584E3D}" presName="parentText" presStyleLbl="node1" presStyleIdx="1" presStyleCnt="6">
        <dgm:presLayoutVars>
          <dgm:chMax val="0"/>
          <dgm:bulletEnabled val="1"/>
        </dgm:presLayoutVars>
      </dgm:prSet>
      <dgm:spPr/>
    </dgm:pt>
    <dgm:pt modelId="{2240FC6C-3844-4506-83B9-D095EBF738A3}" type="pres">
      <dgm:prSet presAssocID="{2B81D2A2-FEF9-445F-B18E-9F3EE6C3DF6A}" presName="spacer" presStyleCnt="0"/>
      <dgm:spPr/>
    </dgm:pt>
    <dgm:pt modelId="{CB600751-AF27-47C3-8C93-80A4B55B75E0}" type="pres">
      <dgm:prSet presAssocID="{C4424954-F2A4-43F7-9C90-DB93AF53D941}" presName="parentText" presStyleLbl="node1" presStyleIdx="2" presStyleCnt="6">
        <dgm:presLayoutVars>
          <dgm:chMax val="0"/>
          <dgm:bulletEnabled val="1"/>
        </dgm:presLayoutVars>
      </dgm:prSet>
      <dgm:spPr/>
    </dgm:pt>
    <dgm:pt modelId="{AA4102FB-27AD-4D77-949C-05651DEFC87E}" type="pres">
      <dgm:prSet presAssocID="{20ECF3D3-BCCA-49EC-BBB6-441EDBAA8F14}" presName="spacer" presStyleCnt="0"/>
      <dgm:spPr/>
    </dgm:pt>
    <dgm:pt modelId="{12798529-232D-4F25-BEBE-9A61CBE3275A}" type="pres">
      <dgm:prSet presAssocID="{3F54A15F-C078-4FB5-A223-3E6AB65B659D}" presName="parentText" presStyleLbl="node1" presStyleIdx="3" presStyleCnt="6">
        <dgm:presLayoutVars>
          <dgm:chMax val="0"/>
          <dgm:bulletEnabled val="1"/>
        </dgm:presLayoutVars>
      </dgm:prSet>
      <dgm:spPr/>
    </dgm:pt>
    <dgm:pt modelId="{6B25E0A2-D72A-40EC-BFBF-5A9E0C82C06D}" type="pres">
      <dgm:prSet presAssocID="{3A3821CC-AA2B-469B-AF7F-0508EDD52929}" presName="spacer" presStyleCnt="0"/>
      <dgm:spPr/>
    </dgm:pt>
    <dgm:pt modelId="{28871393-E4CE-4348-9E96-0D0F0219E790}" type="pres">
      <dgm:prSet presAssocID="{298883C8-9985-42D0-9244-3561F5F44C84}" presName="parentText" presStyleLbl="node1" presStyleIdx="4" presStyleCnt="6">
        <dgm:presLayoutVars>
          <dgm:chMax val="0"/>
          <dgm:bulletEnabled val="1"/>
        </dgm:presLayoutVars>
      </dgm:prSet>
      <dgm:spPr/>
    </dgm:pt>
    <dgm:pt modelId="{2303D033-697C-4BA3-A048-54F6A6DD4749}" type="pres">
      <dgm:prSet presAssocID="{C5108929-01E1-41D6-A8BC-FF613196EF26}" presName="spacer" presStyleCnt="0"/>
      <dgm:spPr/>
    </dgm:pt>
    <dgm:pt modelId="{DD8F9A4A-3A03-4FE2-A3CB-8BF84B469464}" type="pres">
      <dgm:prSet presAssocID="{2C4EBE2D-C248-4634-B716-E5804F1ABFA2}" presName="parentText" presStyleLbl="node1" presStyleIdx="5" presStyleCnt="6">
        <dgm:presLayoutVars>
          <dgm:chMax val="0"/>
          <dgm:bulletEnabled val="1"/>
        </dgm:presLayoutVars>
      </dgm:prSet>
      <dgm:spPr/>
    </dgm:pt>
  </dgm:ptLst>
  <dgm:cxnLst>
    <dgm:cxn modelId="{BD7C7C01-C1A0-42F5-997F-1FAF1563DDDE}" srcId="{3E56E631-F8B7-474B-87EF-0F4ADB1E1268}" destId="{2C4EBE2D-C248-4634-B716-E5804F1ABFA2}" srcOrd="5" destOrd="0" parTransId="{1C504B1F-9E54-473A-9AC5-53509B2DDDF3}" sibTransId="{83350FCB-34ED-4FEC-9233-1928F7D9FFB5}"/>
    <dgm:cxn modelId="{E027C61F-A439-4F19-8FA5-2BB1F04797A8}" type="presOf" srcId="{3E56E631-F8B7-474B-87EF-0F4ADB1E1268}" destId="{21E2A487-B564-4312-97DC-6ABFBADC07AD}" srcOrd="0" destOrd="0" presId="urn:microsoft.com/office/officeart/2005/8/layout/vList2"/>
    <dgm:cxn modelId="{E0CBB943-5541-44FF-9137-2041D196B633}" srcId="{3E56E631-F8B7-474B-87EF-0F4ADB1E1268}" destId="{3F54A15F-C078-4FB5-A223-3E6AB65B659D}" srcOrd="3" destOrd="0" parTransId="{A75A092C-E9C0-4201-A6C8-A6289A951ED9}" sibTransId="{3A3821CC-AA2B-469B-AF7F-0508EDD52929}"/>
    <dgm:cxn modelId="{185B2B6D-7A3F-44FC-8595-998785311AC9}" type="presOf" srcId="{D8FD12A0-EA5A-4D7D-A1BA-C92395584E3D}" destId="{B5F7AFF5-0D93-4F69-9150-66B3C7F999FD}" srcOrd="0" destOrd="0" presId="urn:microsoft.com/office/officeart/2005/8/layout/vList2"/>
    <dgm:cxn modelId="{B237D686-1155-4491-946D-F7352C86C6CD}" type="presOf" srcId="{2C4EBE2D-C248-4634-B716-E5804F1ABFA2}" destId="{DD8F9A4A-3A03-4FE2-A3CB-8BF84B469464}" srcOrd="0" destOrd="0" presId="urn:microsoft.com/office/officeart/2005/8/layout/vList2"/>
    <dgm:cxn modelId="{C3387C88-10AD-49F1-9B4E-9D7BF02DF5E3}" srcId="{3E56E631-F8B7-474B-87EF-0F4ADB1E1268}" destId="{298883C8-9985-42D0-9244-3561F5F44C84}" srcOrd="4" destOrd="0" parTransId="{F2F843D0-40C1-4314-A850-68AE04209813}" sibTransId="{C5108929-01E1-41D6-A8BC-FF613196EF26}"/>
    <dgm:cxn modelId="{CFC03394-4075-4879-B373-6BCD7C2EF811}" type="presOf" srcId="{3EC13C08-6467-4838-A3CF-C587F0C74001}" destId="{191C6BC6-8ACC-4FC3-9F40-55D640889F24}" srcOrd="0" destOrd="0" presId="urn:microsoft.com/office/officeart/2005/8/layout/vList2"/>
    <dgm:cxn modelId="{E14E9BB6-0EEE-4C48-A1D7-8CD2B9011FA5}" type="presOf" srcId="{C4424954-F2A4-43F7-9C90-DB93AF53D941}" destId="{CB600751-AF27-47C3-8C93-80A4B55B75E0}" srcOrd="0" destOrd="0" presId="urn:microsoft.com/office/officeart/2005/8/layout/vList2"/>
    <dgm:cxn modelId="{EA3103C3-1FDD-4BA2-8F25-F63BABB56048}" type="presOf" srcId="{3F54A15F-C078-4FB5-A223-3E6AB65B659D}" destId="{12798529-232D-4F25-BEBE-9A61CBE3275A}" srcOrd="0" destOrd="0" presId="urn:microsoft.com/office/officeart/2005/8/layout/vList2"/>
    <dgm:cxn modelId="{CCAFD5CC-5B68-4D3B-88FE-E1DD367BE1FE}" srcId="{3E56E631-F8B7-474B-87EF-0F4ADB1E1268}" destId="{C4424954-F2A4-43F7-9C90-DB93AF53D941}" srcOrd="2" destOrd="0" parTransId="{BA71BAEB-2420-43B1-A71F-0D31AB225760}" sibTransId="{20ECF3D3-BCCA-49EC-BBB6-441EDBAA8F14}"/>
    <dgm:cxn modelId="{C20EB0D2-359A-49A4-BB91-B10773E7C070}" srcId="{3E56E631-F8B7-474B-87EF-0F4ADB1E1268}" destId="{3EC13C08-6467-4838-A3CF-C587F0C74001}" srcOrd="0" destOrd="0" parTransId="{03E0D4B7-9649-45BF-84AC-F2A7E6D0113C}" sibTransId="{5268D343-7862-4214-A7BA-FC364901D60D}"/>
    <dgm:cxn modelId="{E9BCA2EB-2EEC-499A-9F96-D2FC7BD17C01}" type="presOf" srcId="{298883C8-9985-42D0-9244-3561F5F44C84}" destId="{28871393-E4CE-4348-9E96-0D0F0219E790}" srcOrd="0" destOrd="0" presId="urn:microsoft.com/office/officeart/2005/8/layout/vList2"/>
    <dgm:cxn modelId="{1288BAF2-B7DA-4166-85C1-83AC557A92E8}" srcId="{3E56E631-F8B7-474B-87EF-0F4ADB1E1268}" destId="{D8FD12A0-EA5A-4D7D-A1BA-C92395584E3D}" srcOrd="1" destOrd="0" parTransId="{21BAE3C6-364E-431B-8887-857078B1F2BA}" sibTransId="{2B81D2A2-FEF9-445F-B18E-9F3EE6C3DF6A}"/>
    <dgm:cxn modelId="{5804F410-B502-44A5-85A4-8F090CE6B724}" type="presParOf" srcId="{21E2A487-B564-4312-97DC-6ABFBADC07AD}" destId="{191C6BC6-8ACC-4FC3-9F40-55D640889F24}" srcOrd="0" destOrd="0" presId="urn:microsoft.com/office/officeart/2005/8/layout/vList2"/>
    <dgm:cxn modelId="{4B843785-9846-439A-BFF7-622CEEA0B318}" type="presParOf" srcId="{21E2A487-B564-4312-97DC-6ABFBADC07AD}" destId="{042F3C5F-CBA5-43A0-8CC1-CC115C6F4DD7}" srcOrd="1" destOrd="0" presId="urn:microsoft.com/office/officeart/2005/8/layout/vList2"/>
    <dgm:cxn modelId="{67A6C20C-3D27-4A92-94EE-7ACB702CE98E}" type="presParOf" srcId="{21E2A487-B564-4312-97DC-6ABFBADC07AD}" destId="{B5F7AFF5-0D93-4F69-9150-66B3C7F999FD}" srcOrd="2" destOrd="0" presId="urn:microsoft.com/office/officeart/2005/8/layout/vList2"/>
    <dgm:cxn modelId="{13D107D1-2CE7-4E23-9C32-7C4829C937C1}" type="presParOf" srcId="{21E2A487-B564-4312-97DC-6ABFBADC07AD}" destId="{2240FC6C-3844-4506-83B9-D095EBF738A3}" srcOrd="3" destOrd="0" presId="urn:microsoft.com/office/officeart/2005/8/layout/vList2"/>
    <dgm:cxn modelId="{54576BA8-3806-41C5-984A-85E34AA74E7B}" type="presParOf" srcId="{21E2A487-B564-4312-97DC-6ABFBADC07AD}" destId="{CB600751-AF27-47C3-8C93-80A4B55B75E0}" srcOrd="4" destOrd="0" presId="urn:microsoft.com/office/officeart/2005/8/layout/vList2"/>
    <dgm:cxn modelId="{B3352B45-8BE5-4148-BAE7-7956CA9B4B90}" type="presParOf" srcId="{21E2A487-B564-4312-97DC-6ABFBADC07AD}" destId="{AA4102FB-27AD-4D77-949C-05651DEFC87E}" srcOrd="5" destOrd="0" presId="urn:microsoft.com/office/officeart/2005/8/layout/vList2"/>
    <dgm:cxn modelId="{B8ABF830-0864-4611-8320-5082802B0D2D}" type="presParOf" srcId="{21E2A487-B564-4312-97DC-6ABFBADC07AD}" destId="{12798529-232D-4F25-BEBE-9A61CBE3275A}" srcOrd="6" destOrd="0" presId="urn:microsoft.com/office/officeart/2005/8/layout/vList2"/>
    <dgm:cxn modelId="{8580FE76-9B6D-42D1-B7F0-33D548E1B2E1}" type="presParOf" srcId="{21E2A487-B564-4312-97DC-6ABFBADC07AD}" destId="{6B25E0A2-D72A-40EC-BFBF-5A9E0C82C06D}" srcOrd="7" destOrd="0" presId="urn:microsoft.com/office/officeart/2005/8/layout/vList2"/>
    <dgm:cxn modelId="{8A211C49-8A76-45E9-912D-D40828C774A0}" type="presParOf" srcId="{21E2A487-B564-4312-97DC-6ABFBADC07AD}" destId="{28871393-E4CE-4348-9E96-0D0F0219E790}" srcOrd="8" destOrd="0" presId="urn:microsoft.com/office/officeart/2005/8/layout/vList2"/>
    <dgm:cxn modelId="{3A39D416-22C8-4BC2-BECC-CC30E18E2970}" type="presParOf" srcId="{21E2A487-B564-4312-97DC-6ABFBADC07AD}" destId="{2303D033-697C-4BA3-A048-54F6A6DD4749}" srcOrd="9" destOrd="0" presId="urn:microsoft.com/office/officeart/2005/8/layout/vList2"/>
    <dgm:cxn modelId="{8797B093-BB2C-460B-B678-301DA61F5B31}" type="presParOf" srcId="{21E2A487-B564-4312-97DC-6ABFBADC07AD}" destId="{DD8F9A4A-3A03-4FE2-A3CB-8BF84B469464}"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B350EF8-387C-4771-AFF6-D6BABECDA161}" type="doc">
      <dgm:prSet loTypeId="urn:microsoft.com/office/officeart/2005/8/layout/vList2" loCatId="list" qsTypeId="urn:microsoft.com/office/officeart/2005/8/quickstyle/simple4" qsCatId="simple" csTypeId="urn:microsoft.com/office/officeart/2005/8/colors/accent1_1" csCatId="accent1"/>
      <dgm:spPr/>
      <dgm:t>
        <a:bodyPr/>
        <a:lstStyle/>
        <a:p>
          <a:endParaRPr lang="en-US"/>
        </a:p>
      </dgm:t>
    </dgm:pt>
    <dgm:pt modelId="{15375D1E-E12E-40CD-BC35-1C3760BD8BBE}">
      <dgm:prSet custT="1"/>
      <dgm:spPr/>
      <dgm:t>
        <a:bodyPr/>
        <a:lstStyle/>
        <a:p>
          <a:pPr algn="l" rtl="0">
            <a:lnSpc>
              <a:spcPct val="90000"/>
            </a:lnSpc>
          </a:pPr>
          <a:r>
            <a:rPr lang="en-GB" sz="1800" i="0">
              <a:latin typeface="Arial"/>
              <a:ea typeface="+mn-ea"/>
              <a:cs typeface="Arial"/>
            </a:rPr>
            <a:t>Weara</a:t>
          </a:r>
          <a:r>
            <a:rPr lang="en-GB" sz="1800" b="0" i="0">
              <a:latin typeface="Arial"/>
              <a:ea typeface="+mn-ea"/>
              <a:cs typeface="Arial"/>
            </a:rPr>
            <a:t>bles and smart home systems, which can reduce safety‑related incidents by up to 40%</a:t>
          </a:r>
          <a:r>
            <a:rPr lang="en-GB" sz="1800" b="0" i="0">
              <a:ea typeface="+mn-ea"/>
              <a:cs typeface="+mn-cs"/>
            </a:rPr>
            <a:t> </a:t>
          </a:r>
          <a:r>
            <a:rPr lang="en-GB" sz="1600" b="0" i="1">
              <a:latin typeface="Arial"/>
              <a:ea typeface="+mn-ea"/>
              <a:cs typeface="Arial"/>
            </a:rPr>
            <a:t>(</a:t>
          </a:r>
          <a:r>
            <a:rPr lang="en-GB" sz="1600" i="1">
              <a:latin typeface="Arial"/>
              <a:ea typeface="+mn-ea"/>
              <a:cs typeface="Arial"/>
            </a:rPr>
            <a:t>Cornelius et al., 2025)</a:t>
          </a:r>
          <a:endParaRPr lang="en-US" sz="1600">
            <a:latin typeface="Arial"/>
            <a:ea typeface="+mn-ea"/>
            <a:cs typeface="Arial"/>
          </a:endParaRPr>
        </a:p>
      </dgm:t>
    </dgm:pt>
    <dgm:pt modelId="{2441F944-2882-48FC-82B7-4033941797D5}" type="parTrans" cxnId="{5BAC0177-70D7-4AE1-941A-F08282E2B568}">
      <dgm:prSet/>
      <dgm:spPr/>
      <dgm:t>
        <a:bodyPr/>
        <a:lstStyle/>
        <a:p>
          <a:endParaRPr lang="en-US"/>
        </a:p>
      </dgm:t>
    </dgm:pt>
    <dgm:pt modelId="{A8F3F91D-2911-4625-9DAF-308CE3ACEF90}" type="sibTrans" cxnId="{5BAC0177-70D7-4AE1-941A-F08282E2B568}">
      <dgm:prSet/>
      <dgm:spPr/>
      <dgm:t>
        <a:bodyPr/>
        <a:lstStyle/>
        <a:p>
          <a:endParaRPr lang="en-US"/>
        </a:p>
      </dgm:t>
    </dgm:pt>
    <dgm:pt modelId="{2011CEA5-09DB-4B45-B2A2-C7B09479967F}">
      <dgm:prSet custT="1"/>
      <dgm:spPr/>
      <dgm:t>
        <a:bodyPr/>
        <a:lstStyle/>
        <a:p>
          <a:pPr algn="l" rtl="0">
            <a:lnSpc>
              <a:spcPct val="90000"/>
            </a:lnSpc>
          </a:pPr>
          <a:r>
            <a:rPr lang="en-GB" sz="1800" dirty="0">
              <a:latin typeface="Arial"/>
              <a:ea typeface="+mn-ea"/>
              <a:cs typeface="Arial"/>
            </a:rPr>
            <a:t>Telecare and remote monitoring </a:t>
          </a:r>
          <a:r>
            <a:rPr lang="en-GB" sz="1600" i="1" dirty="0">
              <a:latin typeface="Arial"/>
              <a:ea typeface="+mn-ea"/>
              <a:cs typeface="Arial"/>
            </a:rPr>
            <a:t>(DHSC, 2022)</a:t>
          </a:r>
          <a:endParaRPr lang="en-US" sz="1600" dirty="0">
            <a:latin typeface="Arial"/>
            <a:ea typeface="+mn-ea"/>
            <a:cs typeface="Arial"/>
          </a:endParaRPr>
        </a:p>
      </dgm:t>
    </dgm:pt>
    <dgm:pt modelId="{E1001806-D4C4-456D-A33D-D85019F2FBA4}" type="parTrans" cxnId="{EB468F74-771A-404E-9414-11A959070309}">
      <dgm:prSet/>
      <dgm:spPr/>
      <dgm:t>
        <a:bodyPr/>
        <a:lstStyle/>
        <a:p>
          <a:endParaRPr lang="en-US"/>
        </a:p>
      </dgm:t>
    </dgm:pt>
    <dgm:pt modelId="{F64244A7-B0AF-44F4-AED1-36421CE64112}" type="sibTrans" cxnId="{EB468F74-771A-404E-9414-11A959070309}">
      <dgm:prSet/>
      <dgm:spPr/>
      <dgm:t>
        <a:bodyPr/>
        <a:lstStyle/>
        <a:p>
          <a:endParaRPr lang="en-US"/>
        </a:p>
      </dgm:t>
    </dgm:pt>
    <dgm:pt modelId="{AD2669F2-2EBC-4239-B6A3-B81B1D3B7578}">
      <dgm:prSet custT="1"/>
      <dgm:spPr/>
      <dgm:t>
        <a:bodyPr/>
        <a:lstStyle/>
        <a:p>
          <a:pPr algn="l" rtl="0">
            <a:lnSpc>
              <a:spcPct val="90000"/>
            </a:lnSpc>
          </a:pPr>
          <a:r>
            <a:rPr lang="en-GB" sz="1800">
              <a:latin typeface="Arial"/>
              <a:ea typeface="+mn-ea"/>
              <a:cs typeface="Arial"/>
            </a:rPr>
            <a:t>Dementia‑specific apps and tools </a:t>
          </a:r>
          <a:r>
            <a:rPr lang="en-GB" sz="1600" i="1">
              <a:latin typeface="Arial"/>
              <a:ea typeface="+mn-ea"/>
              <a:cs typeface="Arial"/>
            </a:rPr>
            <a:t>(Cornelius et al., 2025)</a:t>
          </a:r>
          <a:endParaRPr lang="en-US" sz="1600">
            <a:latin typeface="Arial"/>
            <a:ea typeface="+mn-ea"/>
            <a:cs typeface="Arial"/>
          </a:endParaRPr>
        </a:p>
      </dgm:t>
    </dgm:pt>
    <dgm:pt modelId="{442B01E6-B152-453F-96F4-CAC11C341156}" type="parTrans" cxnId="{02D2C66E-E71D-461F-872B-4580841C6060}">
      <dgm:prSet/>
      <dgm:spPr/>
      <dgm:t>
        <a:bodyPr/>
        <a:lstStyle/>
        <a:p>
          <a:endParaRPr lang="en-US"/>
        </a:p>
      </dgm:t>
    </dgm:pt>
    <dgm:pt modelId="{4AC12D32-4E6E-4F9A-88E3-9B4287670F34}" type="sibTrans" cxnId="{02D2C66E-E71D-461F-872B-4580841C6060}">
      <dgm:prSet/>
      <dgm:spPr/>
      <dgm:t>
        <a:bodyPr/>
        <a:lstStyle/>
        <a:p>
          <a:endParaRPr lang="en-US"/>
        </a:p>
      </dgm:t>
    </dgm:pt>
    <dgm:pt modelId="{0483BE42-BB67-4FDA-B940-A94ABBC29838}">
      <dgm:prSet custT="1"/>
      <dgm:spPr/>
      <dgm:t>
        <a:bodyPr/>
        <a:lstStyle/>
        <a:p>
          <a:pPr algn="l" rtl="0">
            <a:lnSpc>
              <a:spcPct val="90000"/>
            </a:lnSpc>
          </a:pPr>
          <a:r>
            <a:rPr lang="en-GB" sz="1800">
              <a:latin typeface="Arial"/>
              <a:ea typeface="+mn-ea"/>
              <a:cs typeface="Arial"/>
            </a:rPr>
            <a:t>Supports independence and safety</a:t>
          </a:r>
          <a:endParaRPr lang="en-US" sz="1800">
            <a:latin typeface="Arial"/>
            <a:ea typeface="+mn-ea"/>
            <a:cs typeface="Arial"/>
          </a:endParaRPr>
        </a:p>
      </dgm:t>
    </dgm:pt>
    <dgm:pt modelId="{7C2B6DBC-24D2-40B0-92CF-6E925341EB11}" type="parTrans" cxnId="{FFE1844B-1A17-4631-9617-2611BA2AD8A8}">
      <dgm:prSet/>
      <dgm:spPr/>
      <dgm:t>
        <a:bodyPr/>
        <a:lstStyle/>
        <a:p>
          <a:endParaRPr lang="en-US"/>
        </a:p>
      </dgm:t>
    </dgm:pt>
    <dgm:pt modelId="{A1FE3CD0-C3B7-4E7B-835C-13A403C64EC3}" type="sibTrans" cxnId="{FFE1844B-1A17-4631-9617-2611BA2AD8A8}">
      <dgm:prSet/>
      <dgm:spPr/>
      <dgm:t>
        <a:bodyPr/>
        <a:lstStyle/>
        <a:p>
          <a:endParaRPr lang="en-US"/>
        </a:p>
      </dgm:t>
    </dgm:pt>
    <dgm:pt modelId="{548CEAAE-B6E0-4C25-B914-8BFEC42AFD62}" type="pres">
      <dgm:prSet presAssocID="{9B350EF8-387C-4771-AFF6-D6BABECDA161}" presName="linear" presStyleCnt="0">
        <dgm:presLayoutVars>
          <dgm:animLvl val="lvl"/>
          <dgm:resizeHandles val="exact"/>
        </dgm:presLayoutVars>
      </dgm:prSet>
      <dgm:spPr/>
    </dgm:pt>
    <dgm:pt modelId="{CA8DCE96-3BA3-4BD3-B479-D1BC65C88C35}" type="pres">
      <dgm:prSet presAssocID="{15375D1E-E12E-40CD-BC35-1C3760BD8BBE}" presName="parentText" presStyleLbl="node1" presStyleIdx="0" presStyleCnt="4">
        <dgm:presLayoutVars>
          <dgm:chMax val="0"/>
          <dgm:bulletEnabled val="1"/>
        </dgm:presLayoutVars>
      </dgm:prSet>
      <dgm:spPr/>
    </dgm:pt>
    <dgm:pt modelId="{C76FBA85-5D95-4DBD-A7ED-9A28049A13DC}" type="pres">
      <dgm:prSet presAssocID="{A8F3F91D-2911-4625-9DAF-308CE3ACEF90}" presName="spacer" presStyleCnt="0"/>
      <dgm:spPr/>
    </dgm:pt>
    <dgm:pt modelId="{B57665AD-EFA5-475D-80C5-70A49F0507EC}" type="pres">
      <dgm:prSet presAssocID="{2011CEA5-09DB-4B45-B2A2-C7B09479967F}" presName="parentText" presStyleLbl="node1" presStyleIdx="1" presStyleCnt="4">
        <dgm:presLayoutVars>
          <dgm:chMax val="0"/>
          <dgm:bulletEnabled val="1"/>
        </dgm:presLayoutVars>
      </dgm:prSet>
      <dgm:spPr/>
    </dgm:pt>
    <dgm:pt modelId="{BF7D146E-EC97-4D95-B7EE-19BE5113DC40}" type="pres">
      <dgm:prSet presAssocID="{F64244A7-B0AF-44F4-AED1-36421CE64112}" presName="spacer" presStyleCnt="0"/>
      <dgm:spPr/>
    </dgm:pt>
    <dgm:pt modelId="{40014735-3B9A-4D61-B41E-8E9BB3681A6B}" type="pres">
      <dgm:prSet presAssocID="{AD2669F2-2EBC-4239-B6A3-B81B1D3B7578}" presName="parentText" presStyleLbl="node1" presStyleIdx="2" presStyleCnt="4">
        <dgm:presLayoutVars>
          <dgm:chMax val="0"/>
          <dgm:bulletEnabled val="1"/>
        </dgm:presLayoutVars>
      </dgm:prSet>
      <dgm:spPr/>
    </dgm:pt>
    <dgm:pt modelId="{7D61B518-BA0A-4C82-AB1B-E7AB0208DD05}" type="pres">
      <dgm:prSet presAssocID="{4AC12D32-4E6E-4F9A-88E3-9B4287670F34}" presName="spacer" presStyleCnt="0"/>
      <dgm:spPr/>
    </dgm:pt>
    <dgm:pt modelId="{BEB11ABD-C732-4A5E-BA24-66B863398FFC}" type="pres">
      <dgm:prSet presAssocID="{0483BE42-BB67-4FDA-B940-A94ABBC29838}" presName="parentText" presStyleLbl="node1" presStyleIdx="3" presStyleCnt="4">
        <dgm:presLayoutVars>
          <dgm:chMax val="0"/>
          <dgm:bulletEnabled val="1"/>
        </dgm:presLayoutVars>
      </dgm:prSet>
      <dgm:spPr/>
    </dgm:pt>
  </dgm:ptLst>
  <dgm:cxnLst>
    <dgm:cxn modelId="{B667253A-BB6F-4627-B4FA-3F99633E2DFE}" type="presOf" srcId="{0483BE42-BB67-4FDA-B940-A94ABBC29838}" destId="{BEB11ABD-C732-4A5E-BA24-66B863398FFC}" srcOrd="0" destOrd="0" presId="urn:microsoft.com/office/officeart/2005/8/layout/vList2"/>
    <dgm:cxn modelId="{3A5AEE65-D8E9-4D36-A415-E36E7822C10D}" type="presOf" srcId="{9B350EF8-387C-4771-AFF6-D6BABECDA161}" destId="{548CEAAE-B6E0-4C25-B914-8BFEC42AFD62}" srcOrd="0" destOrd="0" presId="urn:microsoft.com/office/officeart/2005/8/layout/vList2"/>
    <dgm:cxn modelId="{FFE1844B-1A17-4631-9617-2611BA2AD8A8}" srcId="{9B350EF8-387C-4771-AFF6-D6BABECDA161}" destId="{0483BE42-BB67-4FDA-B940-A94ABBC29838}" srcOrd="3" destOrd="0" parTransId="{7C2B6DBC-24D2-40B0-92CF-6E925341EB11}" sibTransId="{A1FE3CD0-C3B7-4E7B-835C-13A403C64EC3}"/>
    <dgm:cxn modelId="{02D2C66E-E71D-461F-872B-4580841C6060}" srcId="{9B350EF8-387C-4771-AFF6-D6BABECDA161}" destId="{AD2669F2-2EBC-4239-B6A3-B81B1D3B7578}" srcOrd="2" destOrd="0" parTransId="{442B01E6-B152-453F-96F4-CAC11C341156}" sibTransId="{4AC12D32-4E6E-4F9A-88E3-9B4287670F34}"/>
    <dgm:cxn modelId="{EB468F74-771A-404E-9414-11A959070309}" srcId="{9B350EF8-387C-4771-AFF6-D6BABECDA161}" destId="{2011CEA5-09DB-4B45-B2A2-C7B09479967F}" srcOrd="1" destOrd="0" parTransId="{E1001806-D4C4-456D-A33D-D85019F2FBA4}" sibTransId="{F64244A7-B0AF-44F4-AED1-36421CE64112}"/>
    <dgm:cxn modelId="{5BAC0177-70D7-4AE1-941A-F08282E2B568}" srcId="{9B350EF8-387C-4771-AFF6-D6BABECDA161}" destId="{15375D1E-E12E-40CD-BC35-1C3760BD8BBE}" srcOrd="0" destOrd="0" parTransId="{2441F944-2882-48FC-82B7-4033941797D5}" sibTransId="{A8F3F91D-2911-4625-9DAF-308CE3ACEF90}"/>
    <dgm:cxn modelId="{4B116099-51AC-404C-AEA9-6A6D443E032E}" type="presOf" srcId="{2011CEA5-09DB-4B45-B2A2-C7B09479967F}" destId="{B57665AD-EFA5-475D-80C5-70A49F0507EC}" srcOrd="0" destOrd="0" presId="urn:microsoft.com/office/officeart/2005/8/layout/vList2"/>
    <dgm:cxn modelId="{C9B293BD-7332-4592-AA27-C57DAEFD0921}" type="presOf" srcId="{15375D1E-E12E-40CD-BC35-1C3760BD8BBE}" destId="{CA8DCE96-3BA3-4BD3-B479-D1BC65C88C35}" srcOrd="0" destOrd="0" presId="urn:microsoft.com/office/officeart/2005/8/layout/vList2"/>
    <dgm:cxn modelId="{26F28CD0-46AD-4CFA-8273-BD72CDB4AA65}" type="presOf" srcId="{AD2669F2-2EBC-4239-B6A3-B81B1D3B7578}" destId="{40014735-3B9A-4D61-B41E-8E9BB3681A6B}" srcOrd="0" destOrd="0" presId="urn:microsoft.com/office/officeart/2005/8/layout/vList2"/>
    <dgm:cxn modelId="{AA9AEC6F-389A-42FC-B1FA-9E155BE98A59}" type="presParOf" srcId="{548CEAAE-B6E0-4C25-B914-8BFEC42AFD62}" destId="{CA8DCE96-3BA3-4BD3-B479-D1BC65C88C35}" srcOrd="0" destOrd="0" presId="urn:microsoft.com/office/officeart/2005/8/layout/vList2"/>
    <dgm:cxn modelId="{8161535F-7735-4F6A-8559-00C184F4A9A2}" type="presParOf" srcId="{548CEAAE-B6E0-4C25-B914-8BFEC42AFD62}" destId="{C76FBA85-5D95-4DBD-A7ED-9A28049A13DC}" srcOrd="1" destOrd="0" presId="urn:microsoft.com/office/officeart/2005/8/layout/vList2"/>
    <dgm:cxn modelId="{01CCBBF0-A8ED-4B72-A9C5-183F791F4BB5}" type="presParOf" srcId="{548CEAAE-B6E0-4C25-B914-8BFEC42AFD62}" destId="{B57665AD-EFA5-475D-80C5-70A49F0507EC}" srcOrd="2" destOrd="0" presId="urn:microsoft.com/office/officeart/2005/8/layout/vList2"/>
    <dgm:cxn modelId="{43A01D14-4CFC-4B30-B686-493ADA95A6C9}" type="presParOf" srcId="{548CEAAE-B6E0-4C25-B914-8BFEC42AFD62}" destId="{BF7D146E-EC97-4D95-B7EE-19BE5113DC40}" srcOrd="3" destOrd="0" presId="urn:microsoft.com/office/officeart/2005/8/layout/vList2"/>
    <dgm:cxn modelId="{9DC80EA1-E4FF-40DF-BA9F-2CEB3F090860}" type="presParOf" srcId="{548CEAAE-B6E0-4C25-B914-8BFEC42AFD62}" destId="{40014735-3B9A-4D61-B41E-8E9BB3681A6B}" srcOrd="4" destOrd="0" presId="urn:microsoft.com/office/officeart/2005/8/layout/vList2"/>
    <dgm:cxn modelId="{E4F92321-CF21-4187-B0BB-1A52A7CB5124}" type="presParOf" srcId="{548CEAAE-B6E0-4C25-B914-8BFEC42AFD62}" destId="{7D61B518-BA0A-4C82-AB1B-E7AB0208DD05}" srcOrd="5" destOrd="0" presId="urn:microsoft.com/office/officeart/2005/8/layout/vList2"/>
    <dgm:cxn modelId="{6346B81B-8C5F-4A3E-ADBA-DD37DD445207}" type="presParOf" srcId="{548CEAAE-B6E0-4C25-B914-8BFEC42AFD62}" destId="{BEB11ABD-C732-4A5E-BA24-66B863398FFC}"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FE8C9E0-E018-4192-8D99-5A6810DC5FD0}" type="doc">
      <dgm:prSet loTypeId="urn:microsoft.com/office/officeart/2005/8/layout/vProcess5" loCatId="process" qsTypeId="urn:microsoft.com/office/officeart/2005/8/quickstyle/simple1" qsCatId="simple" csTypeId="urn:microsoft.com/office/officeart/2005/8/colors/accent1_1" csCatId="accent1"/>
      <dgm:spPr/>
      <dgm:t>
        <a:bodyPr/>
        <a:lstStyle/>
        <a:p>
          <a:endParaRPr lang="en-US"/>
        </a:p>
      </dgm:t>
    </dgm:pt>
    <dgm:pt modelId="{FD1EED84-FA69-46BF-9AD0-57BD51C66784}">
      <dgm:prSet custT="1"/>
      <dgm:spPr/>
      <dgm:t>
        <a:bodyPr/>
        <a:lstStyle/>
        <a:p>
          <a:r>
            <a:rPr lang="en-GB" sz="2000" b="1">
              <a:latin typeface="Arial"/>
              <a:cs typeface="Arial"/>
            </a:rPr>
            <a:t>Benefits &amp; Limitations</a:t>
          </a:r>
          <a:endParaRPr lang="en-US" sz="2000">
            <a:latin typeface="Arial"/>
            <a:cs typeface="Arial"/>
          </a:endParaRPr>
        </a:p>
      </dgm:t>
    </dgm:pt>
    <dgm:pt modelId="{1ADC5E6C-E107-46F4-97DB-55513EC0087A}" type="parTrans" cxnId="{E13732A6-3624-4F7F-BA37-9DA0493E14AA}">
      <dgm:prSet/>
      <dgm:spPr/>
      <dgm:t>
        <a:bodyPr/>
        <a:lstStyle/>
        <a:p>
          <a:endParaRPr lang="en-US"/>
        </a:p>
      </dgm:t>
    </dgm:pt>
    <dgm:pt modelId="{F9998607-B65B-4AB0-8A87-24B9B788CB9D}" type="sibTrans" cxnId="{E13732A6-3624-4F7F-BA37-9DA0493E14AA}">
      <dgm:prSet/>
      <dgm:spPr/>
      <dgm:t>
        <a:bodyPr/>
        <a:lstStyle/>
        <a:p>
          <a:endParaRPr lang="en-US"/>
        </a:p>
      </dgm:t>
    </dgm:pt>
    <dgm:pt modelId="{BD9E588F-F328-4448-93C4-4EB7454B8E76}">
      <dgm:prSet custT="1"/>
      <dgm:spPr/>
      <dgm:t>
        <a:bodyPr/>
        <a:lstStyle/>
        <a:p>
          <a:r>
            <a:rPr lang="en-GB" sz="1800">
              <a:latin typeface="Arial"/>
              <a:cs typeface="Arial"/>
            </a:rPr>
            <a:t>Enhances independence &amp; safety </a:t>
          </a:r>
          <a:r>
            <a:rPr lang="en-GB" sz="1600" i="1">
              <a:latin typeface="Arial"/>
              <a:cs typeface="Arial"/>
            </a:rPr>
            <a:t>(Cornelius et al., 2025)</a:t>
          </a:r>
          <a:endParaRPr lang="en-US" sz="1600">
            <a:latin typeface="Arial"/>
            <a:cs typeface="Arial"/>
          </a:endParaRPr>
        </a:p>
      </dgm:t>
    </dgm:pt>
    <dgm:pt modelId="{4E5BDB85-5946-40A4-9256-AFE1D0714D61}" type="parTrans" cxnId="{8EF6201C-01A0-4447-8EF0-BB4E7C55C4BB}">
      <dgm:prSet/>
      <dgm:spPr/>
      <dgm:t>
        <a:bodyPr/>
        <a:lstStyle/>
        <a:p>
          <a:endParaRPr lang="en-US"/>
        </a:p>
      </dgm:t>
    </dgm:pt>
    <dgm:pt modelId="{879BFD84-9FE8-44FE-8C51-F483192A9236}" type="sibTrans" cxnId="{8EF6201C-01A0-4447-8EF0-BB4E7C55C4BB}">
      <dgm:prSet/>
      <dgm:spPr/>
      <dgm:t>
        <a:bodyPr/>
        <a:lstStyle/>
        <a:p>
          <a:endParaRPr lang="en-US"/>
        </a:p>
      </dgm:t>
    </dgm:pt>
    <dgm:pt modelId="{6501866F-8E9E-4646-8DF3-382A86C26D29}">
      <dgm:prSet custT="1"/>
      <dgm:spPr/>
      <dgm:t>
        <a:bodyPr/>
        <a:lstStyle/>
        <a:p>
          <a:pPr rtl="0"/>
          <a:r>
            <a:rPr lang="en-GB" sz="1800" b="0" i="0">
              <a:latin typeface="Arial"/>
              <a:cs typeface="Arial"/>
            </a:rPr>
            <a:t>Digital literacy barriers, with 42% of older adults struggling to use digital tools</a:t>
          </a:r>
          <a:r>
            <a:rPr lang="en-GB" sz="1600" i="0"/>
            <a:t> </a:t>
          </a:r>
          <a:r>
            <a:rPr lang="en-GB" sz="1600" i="1">
              <a:latin typeface="Arial"/>
              <a:cs typeface="Arial"/>
            </a:rPr>
            <a:t>(Khan et al., 2025)</a:t>
          </a:r>
          <a:endParaRPr lang="en-US" sz="1600">
            <a:latin typeface="Arial"/>
            <a:cs typeface="Arial"/>
          </a:endParaRPr>
        </a:p>
      </dgm:t>
    </dgm:pt>
    <dgm:pt modelId="{F1776C1F-32A1-4A55-9150-1523EF9F2D68}" type="parTrans" cxnId="{11339203-CB51-4363-B34A-AF70B8D0C7D5}">
      <dgm:prSet/>
      <dgm:spPr/>
      <dgm:t>
        <a:bodyPr/>
        <a:lstStyle/>
        <a:p>
          <a:endParaRPr lang="en-US"/>
        </a:p>
      </dgm:t>
    </dgm:pt>
    <dgm:pt modelId="{A9CE7237-8A3A-42E2-8EC9-957A0F2F649C}" type="sibTrans" cxnId="{11339203-CB51-4363-B34A-AF70B8D0C7D5}">
      <dgm:prSet/>
      <dgm:spPr/>
      <dgm:t>
        <a:bodyPr/>
        <a:lstStyle/>
        <a:p>
          <a:endParaRPr lang="en-US"/>
        </a:p>
      </dgm:t>
    </dgm:pt>
    <dgm:pt modelId="{8AF12872-1FBB-4049-A982-02353AFC6EE0}">
      <dgm:prSet custT="1"/>
      <dgm:spPr/>
      <dgm:t>
        <a:bodyPr/>
        <a:lstStyle/>
        <a:p>
          <a:r>
            <a:rPr lang="en-GB" sz="1800">
              <a:latin typeface="Arial"/>
              <a:cs typeface="Arial"/>
            </a:rPr>
            <a:t>Cost &amp; accessibility issues</a:t>
          </a:r>
          <a:endParaRPr lang="en-US" sz="1800">
            <a:latin typeface="Arial"/>
            <a:cs typeface="Arial"/>
          </a:endParaRPr>
        </a:p>
      </dgm:t>
    </dgm:pt>
    <dgm:pt modelId="{B3239668-D065-4B18-91B8-A5DA1F9A7EEC}" type="parTrans" cxnId="{C531631D-5EE4-4746-A6DB-9B0CD5EF073C}">
      <dgm:prSet/>
      <dgm:spPr/>
      <dgm:t>
        <a:bodyPr/>
        <a:lstStyle/>
        <a:p>
          <a:endParaRPr lang="en-US"/>
        </a:p>
      </dgm:t>
    </dgm:pt>
    <dgm:pt modelId="{5D4F836B-B2A7-4D98-B5C3-71485843452E}" type="sibTrans" cxnId="{C531631D-5EE4-4746-A6DB-9B0CD5EF073C}">
      <dgm:prSet/>
      <dgm:spPr/>
      <dgm:t>
        <a:bodyPr/>
        <a:lstStyle/>
        <a:p>
          <a:endParaRPr lang="en-US"/>
        </a:p>
      </dgm:t>
    </dgm:pt>
    <dgm:pt modelId="{DCF2BA3E-64FB-4783-AFDB-3885BE784D4C}">
      <dgm:prSet custT="1"/>
      <dgm:spPr/>
      <dgm:t>
        <a:bodyPr/>
        <a:lstStyle/>
        <a:p>
          <a:r>
            <a:rPr lang="en-GB" sz="1800">
              <a:latin typeface="Arial"/>
              <a:cs typeface="Arial"/>
            </a:rPr>
            <a:t>Technology must complement not replace care </a:t>
          </a:r>
          <a:r>
            <a:rPr lang="en-GB" sz="1600" i="1">
              <a:latin typeface="Arial"/>
              <a:cs typeface="Arial"/>
            </a:rPr>
            <a:t>(Leverton et al., 2021)</a:t>
          </a:r>
          <a:endParaRPr lang="en-US" sz="1600">
            <a:latin typeface="Arial"/>
            <a:cs typeface="Arial"/>
          </a:endParaRPr>
        </a:p>
      </dgm:t>
    </dgm:pt>
    <dgm:pt modelId="{F17C28F2-3C39-4F5B-A619-071814ABC13E}" type="parTrans" cxnId="{BA6DA10B-6C9E-4A71-8F79-D25A7C35B277}">
      <dgm:prSet/>
      <dgm:spPr/>
      <dgm:t>
        <a:bodyPr/>
        <a:lstStyle/>
        <a:p>
          <a:endParaRPr lang="en-US"/>
        </a:p>
      </dgm:t>
    </dgm:pt>
    <dgm:pt modelId="{E3B9A11A-D28F-49E8-B4FC-9944B67AD6F1}" type="sibTrans" cxnId="{BA6DA10B-6C9E-4A71-8F79-D25A7C35B277}">
      <dgm:prSet/>
      <dgm:spPr/>
      <dgm:t>
        <a:bodyPr/>
        <a:lstStyle/>
        <a:p>
          <a:endParaRPr lang="en-US"/>
        </a:p>
      </dgm:t>
    </dgm:pt>
    <dgm:pt modelId="{A6584AFA-8C2F-4A0C-ACE2-B0CC8713FCCD}" type="pres">
      <dgm:prSet presAssocID="{BFE8C9E0-E018-4192-8D99-5A6810DC5FD0}" presName="outerComposite" presStyleCnt="0">
        <dgm:presLayoutVars>
          <dgm:chMax val="5"/>
          <dgm:dir/>
          <dgm:resizeHandles val="exact"/>
        </dgm:presLayoutVars>
      </dgm:prSet>
      <dgm:spPr/>
    </dgm:pt>
    <dgm:pt modelId="{82292CBC-872B-453F-8467-B37CA54896AC}" type="pres">
      <dgm:prSet presAssocID="{BFE8C9E0-E018-4192-8D99-5A6810DC5FD0}" presName="dummyMaxCanvas" presStyleCnt="0">
        <dgm:presLayoutVars/>
      </dgm:prSet>
      <dgm:spPr/>
    </dgm:pt>
    <dgm:pt modelId="{5A79B72B-AF6E-4226-A7CF-B48EAD681D6A}" type="pres">
      <dgm:prSet presAssocID="{BFE8C9E0-E018-4192-8D99-5A6810DC5FD0}" presName="FiveNodes_1" presStyleLbl="node1" presStyleIdx="0" presStyleCnt="5">
        <dgm:presLayoutVars>
          <dgm:bulletEnabled val="1"/>
        </dgm:presLayoutVars>
      </dgm:prSet>
      <dgm:spPr/>
    </dgm:pt>
    <dgm:pt modelId="{56A179E4-EFD6-4D4D-BE7F-CB3902FE84BB}" type="pres">
      <dgm:prSet presAssocID="{BFE8C9E0-E018-4192-8D99-5A6810DC5FD0}" presName="FiveNodes_2" presStyleLbl="node1" presStyleIdx="1" presStyleCnt="5">
        <dgm:presLayoutVars>
          <dgm:bulletEnabled val="1"/>
        </dgm:presLayoutVars>
      </dgm:prSet>
      <dgm:spPr/>
    </dgm:pt>
    <dgm:pt modelId="{670583A3-DCDB-43D7-A65B-950020B8943C}" type="pres">
      <dgm:prSet presAssocID="{BFE8C9E0-E018-4192-8D99-5A6810DC5FD0}" presName="FiveNodes_3" presStyleLbl="node1" presStyleIdx="2" presStyleCnt="5">
        <dgm:presLayoutVars>
          <dgm:bulletEnabled val="1"/>
        </dgm:presLayoutVars>
      </dgm:prSet>
      <dgm:spPr/>
    </dgm:pt>
    <dgm:pt modelId="{D2745FD5-93BB-445F-83F4-052D0B79178A}" type="pres">
      <dgm:prSet presAssocID="{BFE8C9E0-E018-4192-8D99-5A6810DC5FD0}" presName="FiveNodes_4" presStyleLbl="node1" presStyleIdx="3" presStyleCnt="5">
        <dgm:presLayoutVars>
          <dgm:bulletEnabled val="1"/>
        </dgm:presLayoutVars>
      </dgm:prSet>
      <dgm:spPr/>
    </dgm:pt>
    <dgm:pt modelId="{68471F63-6B16-420D-8F2A-A866487E7E9B}" type="pres">
      <dgm:prSet presAssocID="{BFE8C9E0-E018-4192-8D99-5A6810DC5FD0}" presName="FiveNodes_5" presStyleLbl="node1" presStyleIdx="4" presStyleCnt="5">
        <dgm:presLayoutVars>
          <dgm:bulletEnabled val="1"/>
        </dgm:presLayoutVars>
      </dgm:prSet>
      <dgm:spPr/>
    </dgm:pt>
    <dgm:pt modelId="{4C370DA0-2294-4A81-9344-317A73E8ED98}" type="pres">
      <dgm:prSet presAssocID="{BFE8C9E0-E018-4192-8D99-5A6810DC5FD0}" presName="FiveConn_1-2" presStyleLbl="fgAccFollowNode1" presStyleIdx="0" presStyleCnt="4">
        <dgm:presLayoutVars>
          <dgm:bulletEnabled val="1"/>
        </dgm:presLayoutVars>
      </dgm:prSet>
      <dgm:spPr/>
    </dgm:pt>
    <dgm:pt modelId="{12CBCCB4-3AA3-4DB6-9FCB-727A49D69B6C}" type="pres">
      <dgm:prSet presAssocID="{BFE8C9E0-E018-4192-8D99-5A6810DC5FD0}" presName="FiveConn_2-3" presStyleLbl="fgAccFollowNode1" presStyleIdx="1" presStyleCnt="4">
        <dgm:presLayoutVars>
          <dgm:bulletEnabled val="1"/>
        </dgm:presLayoutVars>
      </dgm:prSet>
      <dgm:spPr/>
    </dgm:pt>
    <dgm:pt modelId="{68BD23FD-5719-4B0B-BEA0-CD1D050C0460}" type="pres">
      <dgm:prSet presAssocID="{BFE8C9E0-E018-4192-8D99-5A6810DC5FD0}" presName="FiveConn_3-4" presStyleLbl="fgAccFollowNode1" presStyleIdx="2" presStyleCnt="4">
        <dgm:presLayoutVars>
          <dgm:bulletEnabled val="1"/>
        </dgm:presLayoutVars>
      </dgm:prSet>
      <dgm:spPr/>
    </dgm:pt>
    <dgm:pt modelId="{278D4F91-9D73-48E7-8382-4CD74EEF7069}" type="pres">
      <dgm:prSet presAssocID="{BFE8C9E0-E018-4192-8D99-5A6810DC5FD0}" presName="FiveConn_4-5" presStyleLbl="fgAccFollowNode1" presStyleIdx="3" presStyleCnt="4">
        <dgm:presLayoutVars>
          <dgm:bulletEnabled val="1"/>
        </dgm:presLayoutVars>
      </dgm:prSet>
      <dgm:spPr/>
    </dgm:pt>
    <dgm:pt modelId="{1AE23A32-BEA5-45D5-8E0C-913AE7923705}" type="pres">
      <dgm:prSet presAssocID="{BFE8C9E0-E018-4192-8D99-5A6810DC5FD0}" presName="FiveNodes_1_text" presStyleLbl="node1" presStyleIdx="4" presStyleCnt="5">
        <dgm:presLayoutVars>
          <dgm:bulletEnabled val="1"/>
        </dgm:presLayoutVars>
      </dgm:prSet>
      <dgm:spPr/>
    </dgm:pt>
    <dgm:pt modelId="{E92C60F5-5B25-413D-8387-BC400E375EB7}" type="pres">
      <dgm:prSet presAssocID="{BFE8C9E0-E018-4192-8D99-5A6810DC5FD0}" presName="FiveNodes_2_text" presStyleLbl="node1" presStyleIdx="4" presStyleCnt="5">
        <dgm:presLayoutVars>
          <dgm:bulletEnabled val="1"/>
        </dgm:presLayoutVars>
      </dgm:prSet>
      <dgm:spPr/>
    </dgm:pt>
    <dgm:pt modelId="{062A552E-FDAD-4644-86CD-5F37662EC40A}" type="pres">
      <dgm:prSet presAssocID="{BFE8C9E0-E018-4192-8D99-5A6810DC5FD0}" presName="FiveNodes_3_text" presStyleLbl="node1" presStyleIdx="4" presStyleCnt="5">
        <dgm:presLayoutVars>
          <dgm:bulletEnabled val="1"/>
        </dgm:presLayoutVars>
      </dgm:prSet>
      <dgm:spPr/>
    </dgm:pt>
    <dgm:pt modelId="{A4B93BF8-6E68-4F2E-A37E-0852BF865561}" type="pres">
      <dgm:prSet presAssocID="{BFE8C9E0-E018-4192-8D99-5A6810DC5FD0}" presName="FiveNodes_4_text" presStyleLbl="node1" presStyleIdx="4" presStyleCnt="5">
        <dgm:presLayoutVars>
          <dgm:bulletEnabled val="1"/>
        </dgm:presLayoutVars>
      </dgm:prSet>
      <dgm:spPr/>
    </dgm:pt>
    <dgm:pt modelId="{BF3F9153-0BF2-4CFF-AD52-3219EB1848CC}" type="pres">
      <dgm:prSet presAssocID="{BFE8C9E0-E018-4192-8D99-5A6810DC5FD0}" presName="FiveNodes_5_text" presStyleLbl="node1" presStyleIdx="4" presStyleCnt="5">
        <dgm:presLayoutVars>
          <dgm:bulletEnabled val="1"/>
        </dgm:presLayoutVars>
      </dgm:prSet>
      <dgm:spPr/>
    </dgm:pt>
  </dgm:ptLst>
  <dgm:cxnLst>
    <dgm:cxn modelId="{11339203-CB51-4363-B34A-AF70B8D0C7D5}" srcId="{BFE8C9E0-E018-4192-8D99-5A6810DC5FD0}" destId="{6501866F-8E9E-4646-8DF3-382A86C26D29}" srcOrd="2" destOrd="0" parTransId="{F1776C1F-32A1-4A55-9150-1523EF9F2D68}" sibTransId="{A9CE7237-8A3A-42E2-8EC9-957A0F2F649C}"/>
    <dgm:cxn modelId="{BA6DA10B-6C9E-4A71-8F79-D25A7C35B277}" srcId="{BFE8C9E0-E018-4192-8D99-5A6810DC5FD0}" destId="{DCF2BA3E-64FB-4783-AFDB-3885BE784D4C}" srcOrd="4" destOrd="0" parTransId="{F17C28F2-3C39-4F5B-A619-071814ABC13E}" sibTransId="{E3B9A11A-D28F-49E8-B4FC-9944B67AD6F1}"/>
    <dgm:cxn modelId="{8EF6201C-01A0-4447-8EF0-BB4E7C55C4BB}" srcId="{BFE8C9E0-E018-4192-8D99-5A6810DC5FD0}" destId="{BD9E588F-F328-4448-93C4-4EB7454B8E76}" srcOrd="1" destOrd="0" parTransId="{4E5BDB85-5946-40A4-9256-AFE1D0714D61}" sibTransId="{879BFD84-9FE8-44FE-8C51-F483192A9236}"/>
    <dgm:cxn modelId="{C531631D-5EE4-4746-A6DB-9B0CD5EF073C}" srcId="{BFE8C9E0-E018-4192-8D99-5A6810DC5FD0}" destId="{8AF12872-1FBB-4049-A982-02353AFC6EE0}" srcOrd="3" destOrd="0" parTransId="{B3239668-D065-4B18-91B8-A5DA1F9A7EEC}" sibTransId="{5D4F836B-B2A7-4D98-B5C3-71485843452E}"/>
    <dgm:cxn modelId="{6BCE5133-56E9-454C-97A6-24F005E70652}" type="presOf" srcId="{BD9E588F-F328-4448-93C4-4EB7454B8E76}" destId="{E92C60F5-5B25-413D-8387-BC400E375EB7}" srcOrd="1" destOrd="0" presId="urn:microsoft.com/office/officeart/2005/8/layout/vProcess5"/>
    <dgm:cxn modelId="{56222436-75F0-4A8B-BCDB-D172E03E609A}" type="presOf" srcId="{8AF12872-1FBB-4049-A982-02353AFC6EE0}" destId="{A4B93BF8-6E68-4F2E-A37E-0852BF865561}" srcOrd="1" destOrd="0" presId="urn:microsoft.com/office/officeart/2005/8/layout/vProcess5"/>
    <dgm:cxn modelId="{A765C65F-7A3F-49D2-B675-942B317A2928}" type="presOf" srcId="{5D4F836B-B2A7-4D98-B5C3-71485843452E}" destId="{278D4F91-9D73-48E7-8382-4CD74EEF7069}" srcOrd="0" destOrd="0" presId="urn:microsoft.com/office/officeart/2005/8/layout/vProcess5"/>
    <dgm:cxn modelId="{8F53C16A-675F-44A8-A20F-0A6038C412FB}" type="presOf" srcId="{DCF2BA3E-64FB-4783-AFDB-3885BE784D4C}" destId="{68471F63-6B16-420D-8F2A-A866487E7E9B}" srcOrd="0" destOrd="0" presId="urn:microsoft.com/office/officeart/2005/8/layout/vProcess5"/>
    <dgm:cxn modelId="{B42AD953-44E1-4145-8E9B-2628ACA73AFA}" type="presOf" srcId="{A9CE7237-8A3A-42E2-8EC9-957A0F2F649C}" destId="{68BD23FD-5719-4B0B-BEA0-CD1D050C0460}" srcOrd="0" destOrd="0" presId="urn:microsoft.com/office/officeart/2005/8/layout/vProcess5"/>
    <dgm:cxn modelId="{FD525D77-5AAA-4D8B-A761-9AF869458A53}" type="presOf" srcId="{BD9E588F-F328-4448-93C4-4EB7454B8E76}" destId="{56A179E4-EFD6-4D4D-BE7F-CB3902FE84BB}" srcOrd="0" destOrd="0" presId="urn:microsoft.com/office/officeart/2005/8/layout/vProcess5"/>
    <dgm:cxn modelId="{DADF248F-A6AA-46D2-B8A8-A69E14AEDCC3}" type="presOf" srcId="{8AF12872-1FBB-4049-A982-02353AFC6EE0}" destId="{D2745FD5-93BB-445F-83F4-052D0B79178A}" srcOrd="0" destOrd="0" presId="urn:microsoft.com/office/officeart/2005/8/layout/vProcess5"/>
    <dgm:cxn modelId="{9E555792-A34C-48E7-8E4A-A63645DF9FC9}" type="presOf" srcId="{FD1EED84-FA69-46BF-9AD0-57BD51C66784}" destId="{5A79B72B-AF6E-4226-A7CF-B48EAD681D6A}" srcOrd="0" destOrd="0" presId="urn:microsoft.com/office/officeart/2005/8/layout/vProcess5"/>
    <dgm:cxn modelId="{44C19697-8352-40B9-B943-956F75FD26E0}" type="presOf" srcId="{879BFD84-9FE8-44FE-8C51-F483192A9236}" destId="{12CBCCB4-3AA3-4DB6-9FCB-727A49D69B6C}" srcOrd="0" destOrd="0" presId="urn:microsoft.com/office/officeart/2005/8/layout/vProcess5"/>
    <dgm:cxn modelId="{E13732A6-3624-4F7F-BA37-9DA0493E14AA}" srcId="{BFE8C9E0-E018-4192-8D99-5A6810DC5FD0}" destId="{FD1EED84-FA69-46BF-9AD0-57BD51C66784}" srcOrd="0" destOrd="0" parTransId="{1ADC5E6C-E107-46F4-97DB-55513EC0087A}" sibTransId="{F9998607-B65B-4AB0-8A87-24B9B788CB9D}"/>
    <dgm:cxn modelId="{A4D624C0-08DA-4909-A811-ACE4AC32DE0D}" type="presOf" srcId="{FD1EED84-FA69-46BF-9AD0-57BD51C66784}" destId="{1AE23A32-BEA5-45D5-8E0C-913AE7923705}" srcOrd="1" destOrd="0" presId="urn:microsoft.com/office/officeart/2005/8/layout/vProcess5"/>
    <dgm:cxn modelId="{CB1EE0D1-17A1-4BF4-A5A9-A409D47A56EA}" type="presOf" srcId="{6501866F-8E9E-4646-8DF3-382A86C26D29}" destId="{062A552E-FDAD-4644-86CD-5F37662EC40A}" srcOrd="1" destOrd="0" presId="urn:microsoft.com/office/officeart/2005/8/layout/vProcess5"/>
    <dgm:cxn modelId="{1B0210D2-0F0D-4669-9F13-7FECBE57AB77}" type="presOf" srcId="{6501866F-8E9E-4646-8DF3-382A86C26D29}" destId="{670583A3-DCDB-43D7-A65B-950020B8943C}" srcOrd="0" destOrd="0" presId="urn:microsoft.com/office/officeart/2005/8/layout/vProcess5"/>
    <dgm:cxn modelId="{C6EAEADC-D1E8-4401-A990-68BD3C23045C}" type="presOf" srcId="{BFE8C9E0-E018-4192-8D99-5A6810DC5FD0}" destId="{A6584AFA-8C2F-4A0C-ACE2-B0CC8713FCCD}" srcOrd="0" destOrd="0" presId="urn:microsoft.com/office/officeart/2005/8/layout/vProcess5"/>
    <dgm:cxn modelId="{1E3B19E2-7ED7-49AB-BEEE-7722CADA7234}" type="presOf" srcId="{DCF2BA3E-64FB-4783-AFDB-3885BE784D4C}" destId="{BF3F9153-0BF2-4CFF-AD52-3219EB1848CC}" srcOrd="1" destOrd="0" presId="urn:microsoft.com/office/officeart/2005/8/layout/vProcess5"/>
    <dgm:cxn modelId="{E483E3FF-FFCF-4927-94D5-CAC5AD1E0C8C}" type="presOf" srcId="{F9998607-B65B-4AB0-8A87-24B9B788CB9D}" destId="{4C370DA0-2294-4A81-9344-317A73E8ED98}" srcOrd="0" destOrd="0" presId="urn:microsoft.com/office/officeart/2005/8/layout/vProcess5"/>
    <dgm:cxn modelId="{BDC83949-687E-42FF-9466-1F70B0A9BBF7}" type="presParOf" srcId="{A6584AFA-8C2F-4A0C-ACE2-B0CC8713FCCD}" destId="{82292CBC-872B-453F-8467-B37CA54896AC}" srcOrd="0" destOrd="0" presId="urn:microsoft.com/office/officeart/2005/8/layout/vProcess5"/>
    <dgm:cxn modelId="{3258F66E-ACFE-4898-A7E3-B88016A5E574}" type="presParOf" srcId="{A6584AFA-8C2F-4A0C-ACE2-B0CC8713FCCD}" destId="{5A79B72B-AF6E-4226-A7CF-B48EAD681D6A}" srcOrd="1" destOrd="0" presId="urn:microsoft.com/office/officeart/2005/8/layout/vProcess5"/>
    <dgm:cxn modelId="{20B1225D-FA95-4ED8-AB19-8B78508F7AF9}" type="presParOf" srcId="{A6584AFA-8C2F-4A0C-ACE2-B0CC8713FCCD}" destId="{56A179E4-EFD6-4D4D-BE7F-CB3902FE84BB}" srcOrd="2" destOrd="0" presId="urn:microsoft.com/office/officeart/2005/8/layout/vProcess5"/>
    <dgm:cxn modelId="{1B800D20-4D5D-4AF2-8723-BBFCB67FC0C7}" type="presParOf" srcId="{A6584AFA-8C2F-4A0C-ACE2-B0CC8713FCCD}" destId="{670583A3-DCDB-43D7-A65B-950020B8943C}" srcOrd="3" destOrd="0" presId="urn:microsoft.com/office/officeart/2005/8/layout/vProcess5"/>
    <dgm:cxn modelId="{446B3944-BB3D-4190-AFFF-041AB3BD0C0A}" type="presParOf" srcId="{A6584AFA-8C2F-4A0C-ACE2-B0CC8713FCCD}" destId="{D2745FD5-93BB-445F-83F4-052D0B79178A}" srcOrd="4" destOrd="0" presId="urn:microsoft.com/office/officeart/2005/8/layout/vProcess5"/>
    <dgm:cxn modelId="{7CAC9770-6A0B-461D-9645-6F2CF481C7C1}" type="presParOf" srcId="{A6584AFA-8C2F-4A0C-ACE2-B0CC8713FCCD}" destId="{68471F63-6B16-420D-8F2A-A866487E7E9B}" srcOrd="5" destOrd="0" presId="urn:microsoft.com/office/officeart/2005/8/layout/vProcess5"/>
    <dgm:cxn modelId="{25AB83A2-788B-4C07-95AD-F83BF3E999FB}" type="presParOf" srcId="{A6584AFA-8C2F-4A0C-ACE2-B0CC8713FCCD}" destId="{4C370DA0-2294-4A81-9344-317A73E8ED98}" srcOrd="6" destOrd="0" presId="urn:microsoft.com/office/officeart/2005/8/layout/vProcess5"/>
    <dgm:cxn modelId="{E606D4B1-457A-47D3-811D-74CA03041C89}" type="presParOf" srcId="{A6584AFA-8C2F-4A0C-ACE2-B0CC8713FCCD}" destId="{12CBCCB4-3AA3-4DB6-9FCB-727A49D69B6C}" srcOrd="7" destOrd="0" presId="urn:microsoft.com/office/officeart/2005/8/layout/vProcess5"/>
    <dgm:cxn modelId="{6FAB10F9-FF1B-48A9-8E05-23705EB6B338}" type="presParOf" srcId="{A6584AFA-8C2F-4A0C-ACE2-B0CC8713FCCD}" destId="{68BD23FD-5719-4B0B-BEA0-CD1D050C0460}" srcOrd="8" destOrd="0" presId="urn:microsoft.com/office/officeart/2005/8/layout/vProcess5"/>
    <dgm:cxn modelId="{56F349FA-5E8B-4DEF-B462-7DF68DAC3050}" type="presParOf" srcId="{A6584AFA-8C2F-4A0C-ACE2-B0CC8713FCCD}" destId="{278D4F91-9D73-48E7-8382-4CD74EEF7069}" srcOrd="9" destOrd="0" presId="urn:microsoft.com/office/officeart/2005/8/layout/vProcess5"/>
    <dgm:cxn modelId="{C5DC6732-BA23-4A29-BF30-594E1413C52B}" type="presParOf" srcId="{A6584AFA-8C2F-4A0C-ACE2-B0CC8713FCCD}" destId="{1AE23A32-BEA5-45D5-8E0C-913AE7923705}" srcOrd="10" destOrd="0" presId="urn:microsoft.com/office/officeart/2005/8/layout/vProcess5"/>
    <dgm:cxn modelId="{7B19B500-E740-4993-88D4-97CF5E60E232}" type="presParOf" srcId="{A6584AFA-8C2F-4A0C-ACE2-B0CC8713FCCD}" destId="{E92C60F5-5B25-413D-8387-BC400E375EB7}" srcOrd="11" destOrd="0" presId="urn:microsoft.com/office/officeart/2005/8/layout/vProcess5"/>
    <dgm:cxn modelId="{827EE072-9FE9-4EC2-A296-3234D445B9BA}" type="presParOf" srcId="{A6584AFA-8C2F-4A0C-ACE2-B0CC8713FCCD}" destId="{062A552E-FDAD-4644-86CD-5F37662EC40A}" srcOrd="12" destOrd="0" presId="urn:microsoft.com/office/officeart/2005/8/layout/vProcess5"/>
    <dgm:cxn modelId="{2DEA94B5-CC7D-4456-B449-F31AEA12BD26}" type="presParOf" srcId="{A6584AFA-8C2F-4A0C-ACE2-B0CC8713FCCD}" destId="{A4B93BF8-6E68-4F2E-A37E-0852BF865561}" srcOrd="13" destOrd="0" presId="urn:microsoft.com/office/officeart/2005/8/layout/vProcess5"/>
    <dgm:cxn modelId="{55079ECE-FC96-4805-B259-6620994B1ACB}" type="presParOf" srcId="{A6584AFA-8C2F-4A0C-ACE2-B0CC8713FCCD}" destId="{BF3F9153-0BF2-4CFF-AD52-3219EB1848CC}"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9F8C3A7-CC12-41E0-A8D9-D322FAFD4F77}" type="doc">
      <dgm:prSet loTypeId="urn:microsoft.com/office/officeart/2005/8/layout/vList2" loCatId="list" qsTypeId="urn:microsoft.com/office/officeart/2005/8/quickstyle/simple5" qsCatId="simple" csTypeId="urn:microsoft.com/office/officeart/2005/8/colors/accent1_1" csCatId="accent1" phldr="1"/>
      <dgm:spPr/>
      <dgm:t>
        <a:bodyPr/>
        <a:lstStyle/>
        <a:p>
          <a:endParaRPr lang="en-US"/>
        </a:p>
      </dgm:t>
    </dgm:pt>
    <dgm:pt modelId="{FA01D94A-7A3F-4FBF-8774-251E3C391A48}">
      <dgm:prSet phldrT="[Text]" custT="1"/>
      <dgm:spPr/>
      <dgm:t>
        <a:bodyPr/>
        <a:lstStyle/>
        <a:p>
          <a:pPr algn="l">
            <a:lnSpc>
              <a:spcPct val="90000"/>
            </a:lnSpc>
          </a:pPr>
          <a:r>
            <a:rPr lang="en-GB" sz="1800" b="0">
              <a:latin typeface="Arial"/>
              <a:ea typeface="+mn-ea"/>
              <a:cs typeface="Arial"/>
            </a:rPr>
            <a:t>82‑year‑old retired teacher</a:t>
          </a:r>
          <a:endParaRPr lang="en-GB" sz="1800" b="0" i="1">
            <a:latin typeface="Arial"/>
            <a:ea typeface="+mn-ea"/>
            <a:cs typeface="Arial"/>
          </a:endParaRPr>
        </a:p>
      </dgm:t>
    </dgm:pt>
    <dgm:pt modelId="{42C4CDF9-58FE-41FD-B04A-2DB1011E819D}" type="parTrans" cxnId="{D2BF2B96-9477-48F9-ABC0-ADBEC57BC708}">
      <dgm:prSet/>
      <dgm:spPr/>
      <dgm:t>
        <a:bodyPr/>
        <a:lstStyle/>
        <a:p>
          <a:endParaRPr lang="en-GB"/>
        </a:p>
      </dgm:t>
    </dgm:pt>
    <dgm:pt modelId="{B418D54E-ED2E-474A-81AF-52438EE87E27}" type="sibTrans" cxnId="{D2BF2B96-9477-48F9-ABC0-ADBEC57BC708}">
      <dgm:prSet/>
      <dgm:spPr/>
      <dgm:t>
        <a:bodyPr/>
        <a:lstStyle/>
        <a:p>
          <a:endParaRPr lang="en-GB"/>
        </a:p>
      </dgm:t>
    </dgm:pt>
    <dgm:pt modelId="{48DC414F-CA0B-4B8D-A632-09B95BC56993}">
      <dgm:prSet phldrT="[Text]" custT="1"/>
      <dgm:spPr/>
      <dgm:t>
        <a:bodyPr/>
        <a:lstStyle/>
        <a:p>
          <a:pPr algn="l">
            <a:lnSpc>
              <a:spcPct val="90000"/>
            </a:lnSpc>
          </a:pPr>
          <a:r>
            <a:rPr lang="en-GB" sz="1800" b="0">
              <a:latin typeface="Arial"/>
              <a:ea typeface="+mn-ea"/>
              <a:cs typeface="Arial"/>
            </a:rPr>
            <a:t>Diagnosed with early‑stage dementia 18 months ago </a:t>
          </a:r>
          <a:r>
            <a:rPr lang="en-GB" sz="1600" b="0" i="1">
              <a:latin typeface="Arial"/>
              <a:ea typeface="+mn-ea"/>
              <a:cs typeface="Arial"/>
            </a:rPr>
            <a:t>(NICE, 2022)</a:t>
          </a:r>
          <a:endParaRPr lang="en-GB" sz="1600">
            <a:latin typeface="Arial"/>
            <a:ea typeface="+mn-ea"/>
            <a:cs typeface="Arial"/>
          </a:endParaRPr>
        </a:p>
      </dgm:t>
    </dgm:pt>
    <dgm:pt modelId="{2D2030BB-F351-4524-832A-CFFE59B0169F}" type="parTrans" cxnId="{665A24E2-C759-4169-B242-75193EEA34E3}">
      <dgm:prSet/>
      <dgm:spPr/>
      <dgm:t>
        <a:bodyPr/>
        <a:lstStyle/>
        <a:p>
          <a:endParaRPr lang="en-GB"/>
        </a:p>
      </dgm:t>
    </dgm:pt>
    <dgm:pt modelId="{FCBAB18E-F6E1-4C3D-9A7C-C90B291010B1}" type="sibTrans" cxnId="{665A24E2-C759-4169-B242-75193EEA34E3}">
      <dgm:prSet/>
      <dgm:spPr/>
      <dgm:t>
        <a:bodyPr/>
        <a:lstStyle/>
        <a:p>
          <a:endParaRPr lang="en-GB"/>
        </a:p>
      </dgm:t>
    </dgm:pt>
    <dgm:pt modelId="{49088372-76A8-469F-9E18-35D7BEAE41FF}">
      <dgm:prSet phldrT="[Text]" custT="1"/>
      <dgm:spPr/>
      <dgm:t>
        <a:bodyPr/>
        <a:lstStyle/>
        <a:p>
          <a:pPr algn="l" rtl="0">
            <a:lnSpc>
              <a:spcPct val="90000"/>
            </a:lnSpc>
          </a:pPr>
          <a:r>
            <a:rPr lang="en-GB" sz="1800" b="0" dirty="0">
              <a:latin typeface="Arial"/>
              <a:ea typeface="+mn-ea"/>
              <a:cs typeface="Arial"/>
            </a:rPr>
            <a:t>Lives alone : wishes to remain at home</a:t>
          </a:r>
          <a:r>
            <a:rPr lang="en-GB" sz="500" b="0" dirty="0">
              <a:latin typeface="Arial"/>
              <a:ea typeface="+mn-ea"/>
              <a:cs typeface="Arial"/>
            </a:rPr>
            <a:t> </a:t>
          </a:r>
          <a:r>
            <a:rPr lang="en-GB" sz="1600" b="0" i="1" dirty="0">
              <a:latin typeface="Arial"/>
              <a:ea typeface="+mn-ea"/>
              <a:cs typeface="Arial"/>
            </a:rPr>
            <a:t>(Care Act, 2014)</a:t>
          </a:r>
          <a:endParaRPr lang="en-GB" sz="1600" dirty="0">
            <a:latin typeface="Arial"/>
            <a:ea typeface="+mn-ea"/>
            <a:cs typeface="Arial"/>
          </a:endParaRPr>
        </a:p>
      </dgm:t>
    </dgm:pt>
    <dgm:pt modelId="{885660AC-4179-462F-9C6C-D99E8B57E2DA}" type="parTrans" cxnId="{16DE43FA-D7A8-401E-8697-5AB1335110C2}">
      <dgm:prSet/>
      <dgm:spPr/>
      <dgm:t>
        <a:bodyPr/>
        <a:lstStyle/>
        <a:p>
          <a:endParaRPr lang="en-GB"/>
        </a:p>
      </dgm:t>
    </dgm:pt>
    <dgm:pt modelId="{E30D84E5-3DC0-4281-AD67-D7166CBD7E36}" type="sibTrans" cxnId="{16DE43FA-D7A8-401E-8697-5AB1335110C2}">
      <dgm:prSet/>
      <dgm:spPr/>
      <dgm:t>
        <a:bodyPr/>
        <a:lstStyle/>
        <a:p>
          <a:endParaRPr lang="en-GB"/>
        </a:p>
      </dgm:t>
    </dgm:pt>
    <dgm:pt modelId="{0D403F2F-B046-4E5D-8C0D-E22EE23D8B80}">
      <dgm:prSet phldrT="[Text]" custT="1"/>
      <dgm:spPr/>
      <dgm:t>
        <a:bodyPr/>
        <a:lstStyle/>
        <a:p>
          <a:pPr algn="l">
            <a:lnSpc>
              <a:spcPct val="90000"/>
            </a:lnSpc>
          </a:pPr>
          <a:r>
            <a:rPr lang="en-GB" sz="1800" b="0">
              <a:latin typeface="Arial"/>
              <a:ea typeface="+mn-ea"/>
              <a:cs typeface="Arial"/>
            </a:rPr>
            <a:t>Issues: forgetfulness, anxiety, safety risks</a:t>
          </a:r>
          <a:r>
            <a:rPr lang="en-GB" sz="1600" b="0">
              <a:latin typeface="Arial"/>
              <a:ea typeface="+mn-ea"/>
              <a:cs typeface="Arial"/>
            </a:rPr>
            <a:t> </a:t>
          </a:r>
          <a:r>
            <a:rPr lang="en-GB" sz="1600" b="0" i="1">
              <a:latin typeface="Arial"/>
              <a:ea typeface="+mn-ea"/>
              <a:cs typeface="Arial"/>
            </a:rPr>
            <a:t>(NICE, 2022)</a:t>
          </a:r>
          <a:endParaRPr lang="en-GB" sz="1600">
            <a:latin typeface="Arial"/>
            <a:ea typeface="+mn-ea"/>
            <a:cs typeface="Arial"/>
          </a:endParaRPr>
        </a:p>
      </dgm:t>
    </dgm:pt>
    <dgm:pt modelId="{19C84A80-867E-4C95-8924-92870F8ECD3B}" type="parTrans" cxnId="{B577953C-587A-4526-941F-29AD51821F0D}">
      <dgm:prSet/>
      <dgm:spPr/>
      <dgm:t>
        <a:bodyPr/>
        <a:lstStyle/>
        <a:p>
          <a:endParaRPr lang="en-GB"/>
        </a:p>
      </dgm:t>
    </dgm:pt>
    <dgm:pt modelId="{A032F69B-0C8D-443D-BE12-1247D27F1994}" type="sibTrans" cxnId="{B577953C-587A-4526-941F-29AD51821F0D}">
      <dgm:prSet/>
      <dgm:spPr/>
      <dgm:t>
        <a:bodyPr/>
        <a:lstStyle/>
        <a:p>
          <a:endParaRPr lang="en-GB"/>
        </a:p>
      </dgm:t>
    </dgm:pt>
    <dgm:pt modelId="{99C5339F-6FB2-4F03-A363-023EAE3A1D40}">
      <dgm:prSet phldrT="[Text]" custT="1"/>
      <dgm:spPr/>
      <dgm:t>
        <a:bodyPr/>
        <a:lstStyle/>
        <a:p>
          <a:pPr algn="l" rtl="0">
            <a:lnSpc>
              <a:spcPct val="90000"/>
            </a:lnSpc>
          </a:pPr>
          <a:r>
            <a:rPr lang="en-GB" sz="1800" b="0">
              <a:latin typeface="Arial"/>
              <a:ea typeface="+mn-ea"/>
              <a:cs typeface="Arial"/>
            </a:rPr>
            <a:t>Support: homecare (helps over 60% of people with dementia maintain independence</a:t>
          </a:r>
          <a:r>
            <a:rPr lang="en-GB" sz="1200" b="0">
              <a:latin typeface="Trebuchet MS" panose="020B0603020202020204"/>
              <a:ea typeface="+mn-ea"/>
              <a:cs typeface="+mn-cs"/>
            </a:rPr>
            <a:t> </a:t>
          </a:r>
          <a:r>
            <a:rPr lang="en-GB" sz="1600" b="0">
              <a:latin typeface="Arial"/>
              <a:ea typeface="+mn-ea"/>
              <a:cs typeface="Arial"/>
            </a:rPr>
            <a:t>(Leverton et al., 2021).</a:t>
          </a:r>
        </a:p>
      </dgm:t>
    </dgm:pt>
    <dgm:pt modelId="{9D5912E6-39E5-4D85-A232-7FF2606F61A9}" type="parTrans" cxnId="{8E78C111-D070-40C5-8BA1-E95A78CEA798}">
      <dgm:prSet/>
      <dgm:spPr/>
      <dgm:t>
        <a:bodyPr/>
        <a:lstStyle/>
        <a:p>
          <a:endParaRPr lang="en-GB"/>
        </a:p>
      </dgm:t>
    </dgm:pt>
    <dgm:pt modelId="{096E2C0C-CB22-4737-8529-2C88927BBDA9}" type="sibTrans" cxnId="{8E78C111-D070-40C5-8BA1-E95A78CEA798}">
      <dgm:prSet/>
      <dgm:spPr/>
      <dgm:t>
        <a:bodyPr/>
        <a:lstStyle/>
        <a:p>
          <a:endParaRPr lang="en-GB"/>
        </a:p>
      </dgm:t>
    </dgm:pt>
    <dgm:pt modelId="{9417D4C7-2761-4AB9-85F0-57D1F8A4A9C6}">
      <dgm:prSet phldrT="[Text]" custT="1"/>
      <dgm:spPr/>
      <dgm:t>
        <a:bodyPr/>
        <a:lstStyle/>
        <a:p>
          <a:pPr algn="l" rtl="0">
            <a:lnSpc>
              <a:spcPct val="90000"/>
            </a:lnSpc>
          </a:pPr>
          <a:r>
            <a:rPr lang="en-GB" sz="2000" b="1">
              <a:latin typeface="Arial"/>
              <a:ea typeface="+mn-ea"/>
              <a:cs typeface="Arial"/>
            </a:rPr>
            <a:t>Case Study 1</a:t>
          </a:r>
          <a:r>
            <a:rPr lang="en-GB" sz="2000" b="0">
              <a:latin typeface="Arial"/>
              <a:ea typeface="+mn-ea"/>
              <a:cs typeface="Arial"/>
            </a:rPr>
            <a:t>: </a:t>
          </a:r>
          <a:r>
            <a:rPr lang="en-GB" b="0">
              <a:latin typeface="Arial"/>
              <a:ea typeface="+mn-ea"/>
              <a:cs typeface="Arial"/>
            </a:rPr>
            <a:t>Mrs Laura Davies (Age 82)</a:t>
          </a:r>
        </a:p>
      </dgm:t>
    </dgm:pt>
    <dgm:pt modelId="{80839776-D652-4870-A5EC-4B1421719CFC}" type="parTrans" cxnId="{7C8173BC-8309-4EF6-9D64-F3E9F43209B5}">
      <dgm:prSet/>
      <dgm:spPr/>
      <dgm:t>
        <a:bodyPr/>
        <a:lstStyle/>
        <a:p>
          <a:endParaRPr lang="en-GB"/>
        </a:p>
      </dgm:t>
    </dgm:pt>
    <dgm:pt modelId="{B638815C-5F1D-456E-8990-176201D4863A}" type="sibTrans" cxnId="{7C8173BC-8309-4EF6-9D64-F3E9F43209B5}">
      <dgm:prSet/>
      <dgm:spPr/>
      <dgm:t>
        <a:bodyPr/>
        <a:lstStyle/>
        <a:p>
          <a:endParaRPr lang="en-GB"/>
        </a:p>
      </dgm:t>
    </dgm:pt>
    <dgm:pt modelId="{04FD7A4B-68AB-437B-B3D4-78E263A396BC}">
      <dgm:prSet phldrT="[Text]" phldr="0" custT="1"/>
      <dgm:spPr/>
      <dgm:t>
        <a:bodyPr/>
        <a:lstStyle/>
        <a:p>
          <a:pPr algn="l">
            <a:lnSpc>
              <a:spcPct val="90000"/>
            </a:lnSpc>
          </a:pPr>
          <a:r>
            <a:rPr lang="en-GB" sz="500" b="0">
              <a:latin typeface="Arial"/>
              <a:ea typeface="+mn-ea"/>
              <a:cs typeface="Arial"/>
            </a:rPr>
            <a:t> </a:t>
          </a:r>
          <a:r>
            <a:rPr lang="en-GB" sz="1800" b="0">
              <a:latin typeface="Arial"/>
              <a:ea typeface="+mn-ea"/>
              <a:cs typeface="Arial"/>
            </a:rPr>
            <a:t>Telecare, memory app, dementia cafe</a:t>
          </a:r>
          <a:r>
            <a:rPr lang="en-GB" sz="500" b="0">
              <a:latin typeface="Arial"/>
              <a:ea typeface="+mn-ea"/>
              <a:cs typeface="Arial"/>
            </a:rPr>
            <a:t>  </a:t>
          </a:r>
          <a:r>
            <a:rPr lang="en-GB" sz="1600" b="0" i="1">
              <a:latin typeface="Arial"/>
              <a:ea typeface="+mn-ea"/>
              <a:cs typeface="Arial"/>
            </a:rPr>
            <a:t>(NHS, 2023),(Johannessen, Storm and Holm, 2019),( NICE, 2022),(WHO, 2025</a:t>
          </a:r>
          <a:r>
            <a:rPr lang="en-GB" sz="1600" i="1">
              <a:latin typeface="Arial"/>
              <a:ea typeface="+mn-ea"/>
              <a:cs typeface="Arial"/>
            </a:rPr>
            <a:t>) </a:t>
          </a:r>
          <a:endParaRPr lang="en-GB" sz="1600">
            <a:latin typeface="Arial"/>
            <a:ea typeface="+mn-ea"/>
            <a:cs typeface="Arial"/>
          </a:endParaRPr>
        </a:p>
      </dgm:t>
    </dgm:pt>
    <dgm:pt modelId="{96173686-D5B9-45ED-A6A1-75B8AF05F8D3}" type="parTrans" cxnId="{7E9270E9-8552-4BD2-B43C-974D39BDD76A}">
      <dgm:prSet/>
      <dgm:spPr/>
      <dgm:t>
        <a:bodyPr/>
        <a:lstStyle/>
        <a:p>
          <a:endParaRPr lang="en-GB"/>
        </a:p>
      </dgm:t>
    </dgm:pt>
    <dgm:pt modelId="{93DAD201-D3B7-49BD-AC10-53DC02074092}" type="sibTrans" cxnId="{7E9270E9-8552-4BD2-B43C-974D39BDD76A}">
      <dgm:prSet/>
      <dgm:spPr/>
      <dgm:t>
        <a:bodyPr/>
        <a:lstStyle/>
        <a:p>
          <a:endParaRPr lang="en-GB"/>
        </a:p>
      </dgm:t>
    </dgm:pt>
    <dgm:pt modelId="{5899F398-82CB-47D0-B4DF-6A11A43C0132}" type="pres">
      <dgm:prSet presAssocID="{59F8C3A7-CC12-41E0-A8D9-D322FAFD4F77}" presName="linear" presStyleCnt="0">
        <dgm:presLayoutVars>
          <dgm:animLvl val="lvl"/>
          <dgm:resizeHandles val="exact"/>
        </dgm:presLayoutVars>
      </dgm:prSet>
      <dgm:spPr/>
    </dgm:pt>
    <dgm:pt modelId="{C182DFC1-77A7-400E-AF79-293C5E6C3277}" type="pres">
      <dgm:prSet presAssocID="{9417D4C7-2761-4AB9-85F0-57D1F8A4A9C6}" presName="parentText" presStyleLbl="node1" presStyleIdx="0" presStyleCnt="7">
        <dgm:presLayoutVars>
          <dgm:chMax val="0"/>
          <dgm:bulletEnabled val="1"/>
        </dgm:presLayoutVars>
      </dgm:prSet>
      <dgm:spPr/>
    </dgm:pt>
    <dgm:pt modelId="{9C24B560-42D9-476F-A64C-9DCAD41BC4B9}" type="pres">
      <dgm:prSet presAssocID="{B638815C-5F1D-456E-8990-176201D4863A}" presName="spacer" presStyleCnt="0"/>
      <dgm:spPr/>
    </dgm:pt>
    <dgm:pt modelId="{42875CCC-DE59-4AA4-B040-7F897F3C535D}" type="pres">
      <dgm:prSet presAssocID="{FA01D94A-7A3F-4FBF-8774-251E3C391A48}" presName="parentText" presStyleLbl="node1" presStyleIdx="1" presStyleCnt="7">
        <dgm:presLayoutVars>
          <dgm:chMax val="0"/>
          <dgm:bulletEnabled val="1"/>
        </dgm:presLayoutVars>
      </dgm:prSet>
      <dgm:spPr/>
    </dgm:pt>
    <dgm:pt modelId="{4AD24FFC-FFAF-424A-86B2-5E2808558283}" type="pres">
      <dgm:prSet presAssocID="{B418D54E-ED2E-474A-81AF-52438EE87E27}" presName="spacer" presStyleCnt="0"/>
      <dgm:spPr/>
    </dgm:pt>
    <dgm:pt modelId="{AC840F2A-A7D6-4033-90CE-4FD2B44E38CF}" type="pres">
      <dgm:prSet presAssocID="{48DC414F-CA0B-4B8D-A632-09B95BC56993}" presName="parentText" presStyleLbl="node1" presStyleIdx="2" presStyleCnt="7">
        <dgm:presLayoutVars>
          <dgm:chMax val="0"/>
          <dgm:bulletEnabled val="1"/>
        </dgm:presLayoutVars>
      </dgm:prSet>
      <dgm:spPr/>
    </dgm:pt>
    <dgm:pt modelId="{6693D3B6-0F67-40B9-AD19-BC4F0FF111B9}" type="pres">
      <dgm:prSet presAssocID="{FCBAB18E-F6E1-4C3D-9A7C-C90B291010B1}" presName="spacer" presStyleCnt="0"/>
      <dgm:spPr/>
    </dgm:pt>
    <dgm:pt modelId="{70FA6761-BF9C-4780-ACC5-D424E96502F5}" type="pres">
      <dgm:prSet presAssocID="{49088372-76A8-469F-9E18-35D7BEAE41FF}" presName="parentText" presStyleLbl="node1" presStyleIdx="3" presStyleCnt="7">
        <dgm:presLayoutVars>
          <dgm:chMax val="0"/>
          <dgm:bulletEnabled val="1"/>
        </dgm:presLayoutVars>
      </dgm:prSet>
      <dgm:spPr/>
    </dgm:pt>
    <dgm:pt modelId="{59BB78C5-95B3-452B-9CF9-D7F6FD8A282A}" type="pres">
      <dgm:prSet presAssocID="{E30D84E5-3DC0-4281-AD67-D7166CBD7E36}" presName="spacer" presStyleCnt="0"/>
      <dgm:spPr/>
    </dgm:pt>
    <dgm:pt modelId="{0DEE6951-7156-4C40-B1AA-E36CCB1AE431}" type="pres">
      <dgm:prSet presAssocID="{0D403F2F-B046-4E5D-8C0D-E22EE23D8B80}" presName="parentText" presStyleLbl="node1" presStyleIdx="4" presStyleCnt="7">
        <dgm:presLayoutVars>
          <dgm:chMax val="0"/>
          <dgm:bulletEnabled val="1"/>
        </dgm:presLayoutVars>
      </dgm:prSet>
      <dgm:spPr/>
    </dgm:pt>
    <dgm:pt modelId="{CF2ACB76-16CB-4637-8FE1-AEAC6387C578}" type="pres">
      <dgm:prSet presAssocID="{A032F69B-0C8D-443D-BE12-1247D27F1994}" presName="spacer" presStyleCnt="0"/>
      <dgm:spPr/>
    </dgm:pt>
    <dgm:pt modelId="{B3A17C40-B29C-4C48-B3CC-ED4AEC001604}" type="pres">
      <dgm:prSet presAssocID="{99C5339F-6FB2-4F03-A363-023EAE3A1D40}" presName="parentText" presStyleLbl="node1" presStyleIdx="5" presStyleCnt="7">
        <dgm:presLayoutVars>
          <dgm:chMax val="0"/>
          <dgm:bulletEnabled val="1"/>
        </dgm:presLayoutVars>
      </dgm:prSet>
      <dgm:spPr/>
    </dgm:pt>
    <dgm:pt modelId="{B022AA65-4073-4CA4-8522-78D7027D8654}" type="pres">
      <dgm:prSet presAssocID="{096E2C0C-CB22-4737-8529-2C88927BBDA9}" presName="spacer" presStyleCnt="0"/>
      <dgm:spPr/>
    </dgm:pt>
    <dgm:pt modelId="{96714AEA-F51D-48EA-9C57-C2CC6628C2E2}" type="pres">
      <dgm:prSet presAssocID="{04FD7A4B-68AB-437B-B3D4-78E263A396BC}" presName="parentText" presStyleLbl="node1" presStyleIdx="6" presStyleCnt="7">
        <dgm:presLayoutVars>
          <dgm:chMax val="0"/>
          <dgm:bulletEnabled val="1"/>
        </dgm:presLayoutVars>
      </dgm:prSet>
      <dgm:spPr/>
    </dgm:pt>
  </dgm:ptLst>
  <dgm:cxnLst>
    <dgm:cxn modelId="{8E78C111-D070-40C5-8BA1-E95A78CEA798}" srcId="{59F8C3A7-CC12-41E0-A8D9-D322FAFD4F77}" destId="{99C5339F-6FB2-4F03-A363-023EAE3A1D40}" srcOrd="5" destOrd="0" parTransId="{9D5912E6-39E5-4D85-A232-7FF2606F61A9}" sibTransId="{096E2C0C-CB22-4737-8529-2C88927BBDA9}"/>
    <dgm:cxn modelId="{98EE411A-BC10-4847-9D57-355FD28D8422}" type="presOf" srcId="{99C5339F-6FB2-4F03-A363-023EAE3A1D40}" destId="{B3A17C40-B29C-4C48-B3CC-ED4AEC001604}" srcOrd="0" destOrd="0" presId="urn:microsoft.com/office/officeart/2005/8/layout/vList2"/>
    <dgm:cxn modelId="{B577953C-587A-4526-941F-29AD51821F0D}" srcId="{59F8C3A7-CC12-41E0-A8D9-D322FAFD4F77}" destId="{0D403F2F-B046-4E5D-8C0D-E22EE23D8B80}" srcOrd="4" destOrd="0" parTransId="{19C84A80-867E-4C95-8924-92870F8ECD3B}" sibTransId="{A032F69B-0C8D-443D-BE12-1247D27F1994}"/>
    <dgm:cxn modelId="{97E11A48-8A09-4DAA-BDC2-34A560D678B7}" type="presOf" srcId="{9417D4C7-2761-4AB9-85F0-57D1F8A4A9C6}" destId="{C182DFC1-77A7-400E-AF79-293C5E6C3277}" srcOrd="0" destOrd="0" presId="urn:microsoft.com/office/officeart/2005/8/layout/vList2"/>
    <dgm:cxn modelId="{40BA266D-3A93-4734-86E9-D53B20E3F2B2}" type="presOf" srcId="{0D403F2F-B046-4E5D-8C0D-E22EE23D8B80}" destId="{0DEE6951-7156-4C40-B1AA-E36CCB1AE431}" srcOrd="0" destOrd="0" presId="urn:microsoft.com/office/officeart/2005/8/layout/vList2"/>
    <dgm:cxn modelId="{D15F7054-0B44-43B0-965F-2898B072569F}" type="presOf" srcId="{FA01D94A-7A3F-4FBF-8774-251E3C391A48}" destId="{42875CCC-DE59-4AA4-B040-7F897F3C535D}" srcOrd="0" destOrd="0" presId="urn:microsoft.com/office/officeart/2005/8/layout/vList2"/>
    <dgm:cxn modelId="{EDB40758-B415-4B03-BE7A-3A77F747CA93}" type="presOf" srcId="{49088372-76A8-469F-9E18-35D7BEAE41FF}" destId="{70FA6761-BF9C-4780-ACC5-D424E96502F5}" srcOrd="0" destOrd="0" presId="urn:microsoft.com/office/officeart/2005/8/layout/vList2"/>
    <dgm:cxn modelId="{D2BF2B96-9477-48F9-ABC0-ADBEC57BC708}" srcId="{59F8C3A7-CC12-41E0-A8D9-D322FAFD4F77}" destId="{FA01D94A-7A3F-4FBF-8774-251E3C391A48}" srcOrd="1" destOrd="0" parTransId="{42C4CDF9-58FE-41FD-B04A-2DB1011E819D}" sibTransId="{B418D54E-ED2E-474A-81AF-52438EE87E27}"/>
    <dgm:cxn modelId="{C4C14BB4-0728-49D3-B73D-DCB2F996E12C}" type="presOf" srcId="{48DC414F-CA0B-4B8D-A632-09B95BC56993}" destId="{AC840F2A-A7D6-4033-90CE-4FD2B44E38CF}" srcOrd="0" destOrd="0" presId="urn:microsoft.com/office/officeart/2005/8/layout/vList2"/>
    <dgm:cxn modelId="{7C8173BC-8309-4EF6-9D64-F3E9F43209B5}" srcId="{59F8C3A7-CC12-41E0-A8D9-D322FAFD4F77}" destId="{9417D4C7-2761-4AB9-85F0-57D1F8A4A9C6}" srcOrd="0" destOrd="0" parTransId="{80839776-D652-4870-A5EC-4B1421719CFC}" sibTransId="{B638815C-5F1D-456E-8990-176201D4863A}"/>
    <dgm:cxn modelId="{665A24E2-C759-4169-B242-75193EEA34E3}" srcId="{59F8C3A7-CC12-41E0-A8D9-D322FAFD4F77}" destId="{48DC414F-CA0B-4B8D-A632-09B95BC56993}" srcOrd="2" destOrd="0" parTransId="{2D2030BB-F351-4524-832A-CFFE59B0169F}" sibTransId="{FCBAB18E-F6E1-4C3D-9A7C-C90B291010B1}"/>
    <dgm:cxn modelId="{ED3DD3E8-E831-498A-93D2-11C1E43E9B79}" type="presOf" srcId="{04FD7A4B-68AB-437B-B3D4-78E263A396BC}" destId="{96714AEA-F51D-48EA-9C57-C2CC6628C2E2}" srcOrd="0" destOrd="0" presId="urn:microsoft.com/office/officeart/2005/8/layout/vList2"/>
    <dgm:cxn modelId="{7E9270E9-8552-4BD2-B43C-974D39BDD76A}" srcId="{59F8C3A7-CC12-41E0-A8D9-D322FAFD4F77}" destId="{04FD7A4B-68AB-437B-B3D4-78E263A396BC}" srcOrd="6" destOrd="0" parTransId="{96173686-D5B9-45ED-A6A1-75B8AF05F8D3}" sibTransId="{93DAD201-D3B7-49BD-AC10-53DC02074092}"/>
    <dgm:cxn modelId="{42D300F1-EC59-4B95-8AE9-CF5FCD57E075}" type="presOf" srcId="{59F8C3A7-CC12-41E0-A8D9-D322FAFD4F77}" destId="{5899F398-82CB-47D0-B4DF-6A11A43C0132}" srcOrd="0" destOrd="0" presId="urn:microsoft.com/office/officeart/2005/8/layout/vList2"/>
    <dgm:cxn modelId="{16DE43FA-D7A8-401E-8697-5AB1335110C2}" srcId="{59F8C3A7-CC12-41E0-A8D9-D322FAFD4F77}" destId="{49088372-76A8-469F-9E18-35D7BEAE41FF}" srcOrd="3" destOrd="0" parTransId="{885660AC-4179-462F-9C6C-D99E8B57E2DA}" sibTransId="{E30D84E5-3DC0-4281-AD67-D7166CBD7E36}"/>
    <dgm:cxn modelId="{9CE4F23E-E8EF-49F3-819C-564F00F624AA}" type="presParOf" srcId="{5899F398-82CB-47D0-B4DF-6A11A43C0132}" destId="{C182DFC1-77A7-400E-AF79-293C5E6C3277}" srcOrd="0" destOrd="0" presId="urn:microsoft.com/office/officeart/2005/8/layout/vList2"/>
    <dgm:cxn modelId="{61A8138F-0C12-4497-BDAA-180915AB2699}" type="presParOf" srcId="{5899F398-82CB-47D0-B4DF-6A11A43C0132}" destId="{9C24B560-42D9-476F-A64C-9DCAD41BC4B9}" srcOrd="1" destOrd="0" presId="urn:microsoft.com/office/officeart/2005/8/layout/vList2"/>
    <dgm:cxn modelId="{C51BEBC5-A300-467C-BDB9-71F32D31FC25}" type="presParOf" srcId="{5899F398-82CB-47D0-B4DF-6A11A43C0132}" destId="{42875CCC-DE59-4AA4-B040-7F897F3C535D}" srcOrd="2" destOrd="0" presId="urn:microsoft.com/office/officeart/2005/8/layout/vList2"/>
    <dgm:cxn modelId="{3C8597AD-FDA2-4E23-BC2B-41E7C0A12CA6}" type="presParOf" srcId="{5899F398-82CB-47D0-B4DF-6A11A43C0132}" destId="{4AD24FFC-FFAF-424A-86B2-5E2808558283}" srcOrd="3" destOrd="0" presId="urn:microsoft.com/office/officeart/2005/8/layout/vList2"/>
    <dgm:cxn modelId="{F836A0FB-5AB0-49B4-BD8F-2CECED4BA8E0}" type="presParOf" srcId="{5899F398-82CB-47D0-B4DF-6A11A43C0132}" destId="{AC840F2A-A7D6-4033-90CE-4FD2B44E38CF}" srcOrd="4" destOrd="0" presId="urn:microsoft.com/office/officeart/2005/8/layout/vList2"/>
    <dgm:cxn modelId="{EF4AF417-C543-4032-96B0-829F9A5FF9B8}" type="presParOf" srcId="{5899F398-82CB-47D0-B4DF-6A11A43C0132}" destId="{6693D3B6-0F67-40B9-AD19-BC4F0FF111B9}" srcOrd="5" destOrd="0" presId="urn:microsoft.com/office/officeart/2005/8/layout/vList2"/>
    <dgm:cxn modelId="{712825F8-53BA-4C93-A5D9-6A3965D14D6C}" type="presParOf" srcId="{5899F398-82CB-47D0-B4DF-6A11A43C0132}" destId="{70FA6761-BF9C-4780-ACC5-D424E96502F5}" srcOrd="6" destOrd="0" presId="urn:microsoft.com/office/officeart/2005/8/layout/vList2"/>
    <dgm:cxn modelId="{72EE5FA7-9A3F-442E-BEDF-BA3642DDB8AC}" type="presParOf" srcId="{5899F398-82CB-47D0-B4DF-6A11A43C0132}" destId="{59BB78C5-95B3-452B-9CF9-D7F6FD8A282A}" srcOrd="7" destOrd="0" presId="urn:microsoft.com/office/officeart/2005/8/layout/vList2"/>
    <dgm:cxn modelId="{D107A34D-D626-4A35-B00A-E961F3782CD4}" type="presParOf" srcId="{5899F398-82CB-47D0-B4DF-6A11A43C0132}" destId="{0DEE6951-7156-4C40-B1AA-E36CCB1AE431}" srcOrd="8" destOrd="0" presId="urn:microsoft.com/office/officeart/2005/8/layout/vList2"/>
    <dgm:cxn modelId="{5D35B423-485B-4C34-AEA2-9829D03E8E38}" type="presParOf" srcId="{5899F398-82CB-47D0-B4DF-6A11A43C0132}" destId="{CF2ACB76-16CB-4637-8FE1-AEAC6387C578}" srcOrd="9" destOrd="0" presId="urn:microsoft.com/office/officeart/2005/8/layout/vList2"/>
    <dgm:cxn modelId="{C7B7CFE2-34FA-4A24-BCF9-92916A84B057}" type="presParOf" srcId="{5899F398-82CB-47D0-B4DF-6A11A43C0132}" destId="{B3A17C40-B29C-4C48-B3CC-ED4AEC001604}" srcOrd="10" destOrd="0" presId="urn:microsoft.com/office/officeart/2005/8/layout/vList2"/>
    <dgm:cxn modelId="{FB655532-2627-40B3-BA24-9C8EF47C86BF}" type="presParOf" srcId="{5899F398-82CB-47D0-B4DF-6A11A43C0132}" destId="{B022AA65-4073-4CA4-8522-78D7027D8654}" srcOrd="11" destOrd="0" presId="urn:microsoft.com/office/officeart/2005/8/layout/vList2"/>
    <dgm:cxn modelId="{C7D676CC-5B25-4BD3-BB9F-52A17C440A5B}" type="presParOf" srcId="{5899F398-82CB-47D0-B4DF-6A11A43C0132}" destId="{96714AEA-F51D-48EA-9C57-C2CC6628C2E2}" srcOrd="1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C0926C9-2D3E-4B0C-8B23-EC400162EF35}"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US"/>
        </a:p>
      </dgm:t>
    </dgm:pt>
    <dgm:pt modelId="{DD113806-C90B-4C5E-A8C2-FC745253CF90}">
      <dgm:prSet custT="1"/>
      <dgm:spPr/>
      <dgm:t>
        <a:bodyPr/>
        <a:lstStyle/>
        <a:p>
          <a:pPr algn="l">
            <a:lnSpc>
              <a:spcPct val="90000"/>
            </a:lnSpc>
          </a:pPr>
          <a:r>
            <a:rPr lang="en-GB" sz="2000" b="1">
              <a:latin typeface="Arial"/>
              <a:ea typeface="+mn-ea"/>
              <a:cs typeface="Arial"/>
            </a:rPr>
            <a:t>Case Study 2</a:t>
          </a:r>
          <a:r>
            <a:rPr lang="en-GB" sz="1900">
              <a:ea typeface="+mn-ea"/>
              <a:cs typeface="+mn-cs"/>
            </a:rPr>
            <a:t>: Sam Walker (Age 76)</a:t>
          </a:r>
          <a:endParaRPr lang="en-US" sz="1900">
            <a:ea typeface="+mn-ea"/>
            <a:cs typeface="+mn-cs"/>
          </a:endParaRPr>
        </a:p>
      </dgm:t>
    </dgm:pt>
    <dgm:pt modelId="{6FC64E2D-381B-429E-858F-3CE510D68C90}" type="parTrans" cxnId="{9CE60B79-B787-459B-8C87-530E37C30B40}">
      <dgm:prSet/>
      <dgm:spPr/>
      <dgm:t>
        <a:bodyPr/>
        <a:lstStyle/>
        <a:p>
          <a:endParaRPr lang="en-US"/>
        </a:p>
      </dgm:t>
    </dgm:pt>
    <dgm:pt modelId="{3F51913A-3DBE-49F0-982B-52FD8BD3BFB6}" type="sibTrans" cxnId="{9CE60B79-B787-459B-8C87-530E37C30B40}">
      <dgm:prSet/>
      <dgm:spPr/>
      <dgm:t>
        <a:bodyPr/>
        <a:lstStyle/>
        <a:p>
          <a:endParaRPr lang="en-US"/>
        </a:p>
      </dgm:t>
    </dgm:pt>
    <dgm:pt modelId="{CE969B11-D360-4F9F-AFB3-6FE70040FB5C}">
      <dgm:prSet/>
      <dgm:spPr/>
      <dgm:t>
        <a:bodyPr/>
        <a:lstStyle/>
        <a:p>
          <a:pPr algn="l">
            <a:lnSpc>
              <a:spcPct val="90000"/>
            </a:lnSpc>
          </a:pPr>
          <a:r>
            <a:rPr lang="en-GB" sz="1300">
              <a:ea typeface="+mn-ea"/>
              <a:cs typeface="+mn-cs"/>
            </a:rPr>
            <a:t>76‑year‑old widower living in a deprived urban area</a:t>
          </a:r>
          <a:endParaRPr lang="en-US" sz="1300">
            <a:ea typeface="+mn-ea"/>
            <a:cs typeface="+mn-cs"/>
          </a:endParaRPr>
        </a:p>
      </dgm:t>
    </dgm:pt>
    <dgm:pt modelId="{25E19780-302B-4639-ADC4-D97150FFBBA8}" type="parTrans" cxnId="{5408FDA5-15D2-4852-8F77-E159E45714DA}">
      <dgm:prSet/>
      <dgm:spPr/>
      <dgm:t>
        <a:bodyPr/>
        <a:lstStyle/>
        <a:p>
          <a:endParaRPr lang="en-US"/>
        </a:p>
      </dgm:t>
    </dgm:pt>
    <dgm:pt modelId="{65C4A360-A2B7-428C-B791-F8869760C235}" type="sibTrans" cxnId="{5408FDA5-15D2-4852-8F77-E159E45714DA}">
      <dgm:prSet/>
      <dgm:spPr/>
      <dgm:t>
        <a:bodyPr/>
        <a:lstStyle/>
        <a:p>
          <a:endParaRPr lang="en-US"/>
        </a:p>
      </dgm:t>
    </dgm:pt>
    <dgm:pt modelId="{6F19C31E-D4B6-47AD-968A-E4E1F22A85F1}">
      <dgm:prSet/>
      <dgm:spPr/>
      <dgm:t>
        <a:bodyPr/>
        <a:lstStyle/>
        <a:p>
          <a:pPr algn="l">
            <a:lnSpc>
              <a:spcPct val="90000"/>
            </a:lnSpc>
          </a:pPr>
          <a:r>
            <a:rPr lang="en-GB" sz="1300">
              <a:ea typeface="+mn-ea"/>
              <a:cs typeface="+mn-cs"/>
            </a:rPr>
            <a:t>Multiple long‑term conditions: diabetes, arthritis, mild cognitive impairment</a:t>
          </a:r>
          <a:endParaRPr lang="en-US" sz="1300">
            <a:ea typeface="+mn-ea"/>
            <a:cs typeface="+mn-cs"/>
          </a:endParaRPr>
        </a:p>
      </dgm:t>
    </dgm:pt>
    <dgm:pt modelId="{D711DA24-05EE-479B-AD20-150E60DA765C}" type="parTrans" cxnId="{605163E0-7E1A-4DDF-9CB5-0A389D7D32B7}">
      <dgm:prSet/>
      <dgm:spPr/>
      <dgm:t>
        <a:bodyPr/>
        <a:lstStyle/>
        <a:p>
          <a:endParaRPr lang="en-US"/>
        </a:p>
      </dgm:t>
    </dgm:pt>
    <dgm:pt modelId="{7A55CE7F-72D5-4BF9-BA55-9C8C2F3EE348}" type="sibTrans" cxnId="{605163E0-7E1A-4DDF-9CB5-0A389D7D32B7}">
      <dgm:prSet/>
      <dgm:spPr/>
      <dgm:t>
        <a:bodyPr/>
        <a:lstStyle/>
        <a:p>
          <a:endParaRPr lang="en-US"/>
        </a:p>
      </dgm:t>
    </dgm:pt>
    <dgm:pt modelId="{B76F13C7-37CE-4975-B917-E92A66565CFF}">
      <dgm:prSet/>
      <dgm:spPr/>
      <dgm:t>
        <a:bodyPr/>
        <a:lstStyle/>
        <a:p>
          <a:pPr algn="l">
            <a:lnSpc>
              <a:spcPct val="90000"/>
            </a:lnSpc>
          </a:pPr>
          <a:r>
            <a:rPr lang="en-GB" sz="1300">
              <a:ea typeface="+mn-ea"/>
              <a:cs typeface="+mn-cs"/>
            </a:rPr>
            <a:t>Limited mobility and relies on a walking frame</a:t>
          </a:r>
          <a:endParaRPr lang="en-US" sz="1300">
            <a:ea typeface="+mn-ea"/>
            <a:cs typeface="+mn-cs"/>
          </a:endParaRPr>
        </a:p>
      </dgm:t>
    </dgm:pt>
    <dgm:pt modelId="{4C3B8064-8AC6-4979-85CB-8C47782FE076}" type="parTrans" cxnId="{1253B309-B2A7-4385-B428-5950BD693EC8}">
      <dgm:prSet/>
      <dgm:spPr/>
      <dgm:t>
        <a:bodyPr/>
        <a:lstStyle/>
        <a:p>
          <a:endParaRPr lang="en-US"/>
        </a:p>
      </dgm:t>
    </dgm:pt>
    <dgm:pt modelId="{18C141C8-751D-470C-8348-37375FF1E3EE}" type="sibTrans" cxnId="{1253B309-B2A7-4385-B428-5950BD693EC8}">
      <dgm:prSet/>
      <dgm:spPr/>
      <dgm:t>
        <a:bodyPr/>
        <a:lstStyle/>
        <a:p>
          <a:endParaRPr lang="en-US"/>
        </a:p>
      </dgm:t>
    </dgm:pt>
    <dgm:pt modelId="{24427C78-9B3F-4F34-BE6F-A10FEF5D4D4F}">
      <dgm:prSet/>
      <dgm:spPr/>
      <dgm:t>
        <a:bodyPr/>
        <a:lstStyle/>
        <a:p>
          <a:pPr algn="l">
            <a:lnSpc>
              <a:spcPct val="90000"/>
            </a:lnSpc>
          </a:pPr>
          <a:r>
            <a:rPr lang="en-GB" sz="1300">
              <a:ea typeface="+mn-ea"/>
              <a:cs typeface="+mn-cs"/>
            </a:rPr>
            <a:t>Digital exclusion: does not use smartphones or computers </a:t>
          </a:r>
          <a:r>
            <a:rPr lang="en-GB" sz="1300" i="1">
              <a:ea typeface="+mn-ea"/>
              <a:cs typeface="+mn-cs"/>
            </a:rPr>
            <a:t>(Khan et al., 2025)</a:t>
          </a:r>
          <a:endParaRPr lang="en-US" sz="1300">
            <a:ea typeface="+mn-ea"/>
            <a:cs typeface="+mn-cs"/>
          </a:endParaRPr>
        </a:p>
      </dgm:t>
    </dgm:pt>
    <dgm:pt modelId="{410107DD-B17B-4D7B-BDED-77A6ABB49439}" type="parTrans" cxnId="{24BC36FB-B632-451D-840F-1183A37237DF}">
      <dgm:prSet/>
      <dgm:spPr/>
      <dgm:t>
        <a:bodyPr/>
        <a:lstStyle/>
        <a:p>
          <a:endParaRPr lang="en-US"/>
        </a:p>
      </dgm:t>
    </dgm:pt>
    <dgm:pt modelId="{9FEEEF9E-77E2-4D66-95D8-17657156C7F3}" type="sibTrans" cxnId="{24BC36FB-B632-451D-840F-1183A37237DF}">
      <dgm:prSet/>
      <dgm:spPr/>
      <dgm:t>
        <a:bodyPr/>
        <a:lstStyle/>
        <a:p>
          <a:endParaRPr lang="en-US"/>
        </a:p>
      </dgm:t>
    </dgm:pt>
    <dgm:pt modelId="{307E6F61-5E74-440F-B7FF-69E9D0F26D12}">
      <dgm:prSet/>
      <dgm:spPr/>
      <dgm:t>
        <a:bodyPr/>
        <a:lstStyle/>
        <a:p>
          <a:pPr algn="l">
            <a:lnSpc>
              <a:spcPct val="90000"/>
            </a:lnSpc>
          </a:pPr>
          <a:r>
            <a:rPr lang="en-GB" sz="1300">
              <a:ea typeface="+mn-ea"/>
              <a:cs typeface="+mn-cs"/>
            </a:rPr>
            <a:t>Receives 2 short homecare visits per day </a:t>
          </a:r>
          <a:r>
            <a:rPr lang="en-GB" sz="1300" i="1">
              <a:ea typeface="+mn-ea"/>
              <a:cs typeface="+mn-cs"/>
            </a:rPr>
            <a:t>(NHS, 2023)</a:t>
          </a:r>
          <a:endParaRPr lang="en-US" sz="1300">
            <a:ea typeface="+mn-ea"/>
            <a:cs typeface="+mn-cs"/>
          </a:endParaRPr>
        </a:p>
      </dgm:t>
    </dgm:pt>
    <dgm:pt modelId="{CC3CB0E1-E214-4C18-8167-3F74B977A835}" type="parTrans" cxnId="{B50C4002-606D-4192-8F8C-C0C675B96C7C}">
      <dgm:prSet/>
      <dgm:spPr/>
      <dgm:t>
        <a:bodyPr/>
        <a:lstStyle/>
        <a:p>
          <a:endParaRPr lang="en-US"/>
        </a:p>
      </dgm:t>
    </dgm:pt>
    <dgm:pt modelId="{B6389994-9D3C-48CB-B854-44100ECF745A}" type="sibTrans" cxnId="{B50C4002-606D-4192-8F8C-C0C675B96C7C}">
      <dgm:prSet/>
      <dgm:spPr/>
      <dgm:t>
        <a:bodyPr/>
        <a:lstStyle/>
        <a:p>
          <a:endParaRPr lang="en-US"/>
        </a:p>
      </dgm:t>
    </dgm:pt>
    <dgm:pt modelId="{5EB21229-11E1-43C1-B6BC-CA853008B15A}">
      <dgm:prSet/>
      <dgm:spPr/>
      <dgm:t>
        <a:bodyPr/>
        <a:lstStyle/>
        <a:p>
          <a:pPr algn="l">
            <a:lnSpc>
              <a:spcPct val="90000"/>
            </a:lnSpc>
          </a:pPr>
          <a:r>
            <a:rPr lang="en-GB" sz="1300">
              <a:ea typeface="+mn-ea"/>
              <a:cs typeface="+mn-cs"/>
            </a:rPr>
            <a:t>Long waiting list for physiotherapy </a:t>
          </a:r>
          <a:r>
            <a:rPr lang="en-GB" sz="1300" i="1">
              <a:ea typeface="+mn-ea"/>
              <a:cs typeface="+mn-cs"/>
            </a:rPr>
            <a:t>(NHS England, 2024)</a:t>
          </a:r>
          <a:endParaRPr lang="en-US" sz="1300">
            <a:ea typeface="+mn-ea"/>
            <a:cs typeface="+mn-cs"/>
          </a:endParaRPr>
        </a:p>
      </dgm:t>
    </dgm:pt>
    <dgm:pt modelId="{4E831182-AAC3-4FC0-9AFA-89AE45514054}" type="parTrans" cxnId="{42EFA902-8841-4C41-9524-6EABF65E7A0A}">
      <dgm:prSet/>
      <dgm:spPr/>
      <dgm:t>
        <a:bodyPr/>
        <a:lstStyle/>
        <a:p>
          <a:endParaRPr lang="en-US"/>
        </a:p>
      </dgm:t>
    </dgm:pt>
    <dgm:pt modelId="{1159FFEB-88C1-4995-8D2B-16BEBD891F05}" type="sibTrans" cxnId="{42EFA902-8841-4C41-9524-6EABF65E7A0A}">
      <dgm:prSet/>
      <dgm:spPr/>
      <dgm:t>
        <a:bodyPr/>
        <a:lstStyle/>
        <a:p>
          <a:endParaRPr lang="en-US"/>
        </a:p>
      </dgm:t>
    </dgm:pt>
    <dgm:pt modelId="{7839761B-91AA-4C59-8B9A-0455E2E5C5DA}">
      <dgm:prSet/>
      <dgm:spPr/>
      <dgm:t>
        <a:bodyPr/>
        <a:lstStyle/>
        <a:p>
          <a:pPr algn="l">
            <a:lnSpc>
              <a:spcPct val="90000"/>
            </a:lnSpc>
          </a:pPr>
          <a:r>
            <a:rPr lang="en-GB" sz="1300">
              <a:ea typeface="+mn-ea"/>
              <a:cs typeface="+mn-cs"/>
            </a:rPr>
            <a:t>No access to telecare due to cost and lack of digital skills </a:t>
          </a:r>
          <a:r>
            <a:rPr lang="en-GB" sz="1300" i="1">
              <a:ea typeface="+mn-ea"/>
              <a:cs typeface="+mn-cs"/>
            </a:rPr>
            <a:t>(DHSC, 2022)</a:t>
          </a:r>
          <a:endParaRPr lang="en-US" sz="1300">
            <a:ea typeface="+mn-ea"/>
            <a:cs typeface="+mn-cs"/>
          </a:endParaRPr>
        </a:p>
      </dgm:t>
    </dgm:pt>
    <dgm:pt modelId="{F6CA21D0-B868-4A81-98FD-AE3D3DB9B135}" type="parTrans" cxnId="{BA5A56EA-E915-4D62-9BF8-F0ED720AB575}">
      <dgm:prSet/>
      <dgm:spPr/>
      <dgm:t>
        <a:bodyPr/>
        <a:lstStyle/>
        <a:p>
          <a:endParaRPr lang="en-US"/>
        </a:p>
      </dgm:t>
    </dgm:pt>
    <dgm:pt modelId="{04B170E7-3FEA-49A7-9DF9-8025F9650447}" type="sibTrans" cxnId="{BA5A56EA-E915-4D62-9BF8-F0ED720AB575}">
      <dgm:prSet/>
      <dgm:spPr/>
      <dgm:t>
        <a:bodyPr/>
        <a:lstStyle/>
        <a:p>
          <a:endParaRPr lang="en-US"/>
        </a:p>
      </dgm:t>
    </dgm:pt>
    <dgm:pt modelId="{59FAFA18-C4AB-4B7A-8D67-2E6711228168}">
      <dgm:prSet/>
      <dgm:spPr/>
      <dgm:t>
        <a:bodyPr/>
        <a:lstStyle/>
        <a:p>
          <a:pPr algn="l">
            <a:lnSpc>
              <a:spcPct val="90000"/>
            </a:lnSpc>
          </a:pPr>
          <a:r>
            <a:rPr lang="en-GB" sz="1300">
              <a:ea typeface="+mn-ea"/>
              <a:cs typeface="+mn-cs"/>
            </a:rPr>
            <a:t>Experiences loneliness and reduced community engagement </a:t>
          </a:r>
          <a:r>
            <a:rPr lang="en-GB" sz="1300" i="1">
              <a:ea typeface="+mn-ea"/>
              <a:cs typeface="+mn-cs"/>
            </a:rPr>
            <a:t>(WHO, 2025)</a:t>
          </a:r>
          <a:endParaRPr lang="en-US" sz="1300">
            <a:ea typeface="+mn-ea"/>
            <a:cs typeface="+mn-cs"/>
          </a:endParaRPr>
        </a:p>
      </dgm:t>
    </dgm:pt>
    <dgm:pt modelId="{4CF17B4C-2465-4D52-8655-90B8468F4083}" type="parTrans" cxnId="{E3D4950A-BA3E-42E8-9197-5D5BBE0676B0}">
      <dgm:prSet/>
      <dgm:spPr/>
      <dgm:t>
        <a:bodyPr/>
        <a:lstStyle/>
        <a:p>
          <a:endParaRPr lang="en-US"/>
        </a:p>
      </dgm:t>
    </dgm:pt>
    <dgm:pt modelId="{CD17E1D8-052B-4C2E-B3FE-00FDB5164EDF}" type="sibTrans" cxnId="{E3D4950A-BA3E-42E8-9197-5D5BBE0676B0}">
      <dgm:prSet/>
      <dgm:spPr/>
      <dgm:t>
        <a:bodyPr/>
        <a:lstStyle/>
        <a:p>
          <a:endParaRPr lang="en-US"/>
        </a:p>
      </dgm:t>
    </dgm:pt>
    <dgm:pt modelId="{54F75547-D8E5-4A63-B4A2-A50741ED7D8C}" type="pres">
      <dgm:prSet presAssocID="{FC0926C9-2D3E-4B0C-8B23-EC400162EF35}" presName="linear" presStyleCnt="0">
        <dgm:presLayoutVars>
          <dgm:animLvl val="lvl"/>
          <dgm:resizeHandles val="exact"/>
        </dgm:presLayoutVars>
      </dgm:prSet>
      <dgm:spPr/>
    </dgm:pt>
    <dgm:pt modelId="{43987516-54D6-4DFE-BC9D-D0E1C4538608}" type="pres">
      <dgm:prSet presAssocID="{DD113806-C90B-4C5E-A8C2-FC745253CF90}" presName="parentText" presStyleLbl="node1" presStyleIdx="0" presStyleCnt="9">
        <dgm:presLayoutVars>
          <dgm:chMax val="0"/>
          <dgm:bulletEnabled val="1"/>
        </dgm:presLayoutVars>
      </dgm:prSet>
      <dgm:spPr/>
    </dgm:pt>
    <dgm:pt modelId="{303308A0-2E3B-4445-A1B4-6A719980AD43}" type="pres">
      <dgm:prSet presAssocID="{3F51913A-3DBE-49F0-982B-52FD8BD3BFB6}" presName="spacer" presStyleCnt="0"/>
      <dgm:spPr/>
    </dgm:pt>
    <dgm:pt modelId="{08700E05-68E2-42EC-BF14-41476F65151D}" type="pres">
      <dgm:prSet presAssocID="{CE969B11-D360-4F9F-AFB3-6FE70040FB5C}" presName="parentText" presStyleLbl="node1" presStyleIdx="1" presStyleCnt="9">
        <dgm:presLayoutVars>
          <dgm:chMax val="0"/>
          <dgm:bulletEnabled val="1"/>
        </dgm:presLayoutVars>
      </dgm:prSet>
      <dgm:spPr/>
    </dgm:pt>
    <dgm:pt modelId="{2DBA71C9-A658-42EB-8D79-BF369CB74634}" type="pres">
      <dgm:prSet presAssocID="{65C4A360-A2B7-428C-B791-F8869760C235}" presName="spacer" presStyleCnt="0"/>
      <dgm:spPr/>
    </dgm:pt>
    <dgm:pt modelId="{C9FB35FB-AA3C-4F5B-8040-D6B9DDF91BC6}" type="pres">
      <dgm:prSet presAssocID="{6F19C31E-D4B6-47AD-968A-E4E1F22A85F1}" presName="parentText" presStyleLbl="node1" presStyleIdx="2" presStyleCnt="9">
        <dgm:presLayoutVars>
          <dgm:chMax val="0"/>
          <dgm:bulletEnabled val="1"/>
        </dgm:presLayoutVars>
      </dgm:prSet>
      <dgm:spPr/>
    </dgm:pt>
    <dgm:pt modelId="{F9814FFF-5518-4E90-80CE-2FD69F86C85A}" type="pres">
      <dgm:prSet presAssocID="{7A55CE7F-72D5-4BF9-BA55-9C8C2F3EE348}" presName="spacer" presStyleCnt="0"/>
      <dgm:spPr/>
    </dgm:pt>
    <dgm:pt modelId="{947BED7C-181A-45BA-B2F1-38440E196EAB}" type="pres">
      <dgm:prSet presAssocID="{B76F13C7-37CE-4975-B917-E92A66565CFF}" presName="parentText" presStyleLbl="node1" presStyleIdx="3" presStyleCnt="9">
        <dgm:presLayoutVars>
          <dgm:chMax val="0"/>
          <dgm:bulletEnabled val="1"/>
        </dgm:presLayoutVars>
      </dgm:prSet>
      <dgm:spPr/>
    </dgm:pt>
    <dgm:pt modelId="{6BAE3E19-BF43-48BB-A2A3-DD4C47640FDE}" type="pres">
      <dgm:prSet presAssocID="{18C141C8-751D-470C-8348-37375FF1E3EE}" presName="spacer" presStyleCnt="0"/>
      <dgm:spPr/>
    </dgm:pt>
    <dgm:pt modelId="{04703916-633A-474A-9899-D0E23054DE5B}" type="pres">
      <dgm:prSet presAssocID="{24427C78-9B3F-4F34-BE6F-A10FEF5D4D4F}" presName="parentText" presStyleLbl="node1" presStyleIdx="4" presStyleCnt="9">
        <dgm:presLayoutVars>
          <dgm:chMax val="0"/>
          <dgm:bulletEnabled val="1"/>
        </dgm:presLayoutVars>
      </dgm:prSet>
      <dgm:spPr/>
    </dgm:pt>
    <dgm:pt modelId="{F1EBE754-0040-487F-A4BE-A22CB513A75B}" type="pres">
      <dgm:prSet presAssocID="{9FEEEF9E-77E2-4D66-95D8-17657156C7F3}" presName="spacer" presStyleCnt="0"/>
      <dgm:spPr/>
    </dgm:pt>
    <dgm:pt modelId="{183F8F06-C22E-4E41-9B53-F0BBB71EF17E}" type="pres">
      <dgm:prSet presAssocID="{307E6F61-5E74-440F-B7FF-69E9D0F26D12}" presName="parentText" presStyleLbl="node1" presStyleIdx="5" presStyleCnt="9">
        <dgm:presLayoutVars>
          <dgm:chMax val="0"/>
          <dgm:bulletEnabled val="1"/>
        </dgm:presLayoutVars>
      </dgm:prSet>
      <dgm:spPr/>
    </dgm:pt>
    <dgm:pt modelId="{88C1ED19-5D47-41A5-A627-70BD10E136F8}" type="pres">
      <dgm:prSet presAssocID="{B6389994-9D3C-48CB-B854-44100ECF745A}" presName="spacer" presStyleCnt="0"/>
      <dgm:spPr/>
    </dgm:pt>
    <dgm:pt modelId="{25256456-2455-4192-B7DD-6ACEE9BDEC02}" type="pres">
      <dgm:prSet presAssocID="{5EB21229-11E1-43C1-B6BC-CA853008B15A}" presName="parentText" presStyleLbl="node1" presStyleIdx="6" presStyleCnt="9">
        <dgm:presLayoutVars>
          <dgm:chMax val="0"/>
          <dgm:bulletEnabled val="1"/>
        </dgm:presLayoutVars>
      </dgm:prSet>
      <dgm:spPr/>
    </dgm:pt>
    <dgm:pt modelId="{4C9C9285-8972-4117-A991-F5BFB555EB1A}" type="pres">
      <dgm:prSet presAssocID="{1159FFEB-88C1-4995-8D2B-16BEBD891F05}" presName="spacer" presStyleCnt="0"/>
      <dgm:spPr/>
    </dgm:pt>
    <dgm:pt modelId="{4388DC9C-74D8-468F-9770-9A8BE8E2936D}" type="pres">
      <dgm:prSet presAssocID="{7839761B-91AA-4C59-8B9A-0455E2E5C5DA}" presName="parentText" presStyleLbl="node1" presStyleIdx="7" presStyleCnt="9">
        <dgm:presLayoutVars>
          <dgm:chMax val="0"/>
          <dgm:bulletEnabled val="1"/>
        </dgm:presLayoutVars>
      </dgm:prSet>
      <dgm:spPr/>
    </dgm:pt>
    <dgm:pt modelId="{13F67329-803B-44A8-86B5-80E61135BA20}" type="pres">
      <dgm:prSet presAssocID="{04B170E7-3FEA-49A7-9DF9-8025F9650447}" presName="spacer" presStyleCnt="0"/>
      <dgm:spPr/>
    </dgm:pt>
    <dgm:pt modelId="{85432109-BDA0-4080-99EB-FCA5210DDF48}" type="pres">
      <dgm:prSet presAssocID="{59FAFA18-C4AB-4B7A-8D67-2E6711228168}" presName="parentText" presStyleLbl="node1" presStyleIdx="8" presStyleCnt="9">
        <dgm:presLayoutVars>
          <dgm:chMax val="0"/>
          <dgm:bulletEnabled val="1"/>
        </dgm:presLayoutVars>
      </dgm:prSet>
      <dgm:spPr/>
    </dgm:pt>
  </dgm:ptLst>
  <dgm:cxnLst>
    <dgm:cxn modelId="{B50C4002-606D-4192-8F8C-C0C675B96C7C}" srcId="{FC0926C9-2D3E-4B0C-8B23-EC400162EF35}" destId="{307E6F61-5E74-440F-B7FF-69E9D0F26D12}" srcOrd="5" destOrd="0" parTransId="{CC3CB0E1-E214-4C18-8167-3F74B977A835}" sibTransId="{B6389994-9D3C-48CB-B854-44100ECF745A}"/>
    <dgm:cxn modelId="{42EFA902-8841-4C41-9524-6EABF65E7A0A}" srcId="{FC0926C9-2D3E-4B0C-8B23-EC400162EF35}" destId="{5EB21229-11E1-43C1-B6BC-CA853008B15A}" srcOrd="6" destOrd="0" parTransId="{4E831182-AAC3-4FC0-9AFA-89AE45514054}" sibTransId="{1159FFEB-88C1-4995-8D2B-16BEBD891F05}"/>
    <dgm:cxn modelId="{1253B309-B2A7-4385-B428-5950BD693EC8}" srcId="{FC0926C9-2D3E-4B0C-8B23-EC400162EF35}" destId="{B76F13C7-37CE-4975-B917-E92A66565CFF}" srcOrd="3" destOrd="0" parTransId="{4C3B8064-8AC6-4979-85CB-8C47782FE076}" sibTransId="{18C141C8-751D-470C-8348-37375FF1E3EE}"/>
    <dgm:cxn modelId="{E3D4950A-BA3E-42E8-9197-5D5BBE0676B0}" srcId="{FC0926C9-2D3E-4B0C-8B23-EC400162EF35}" destId="{59FAFA18-C4AB-4B7A-8D67-2E6711228168}" srcOrd="8" destOrd="0" parTransId="{4CF17B4C-2465-4D52-8655-90B8468F4083}" sibTransId="{CD17E1D8-052B-4C2E-B3FE-00FDB5164EDF}"/>
    <dgm:cxn modelId="{54546926-38AF-4E98-B62E-035E5EC20C2E}" type="presOf" srcId="{B76F13C7-37CE-4975-B917-E92A66565CFF}" destId="{947BED7C-181A-45BA-B2F1-38440E196EAB}" srcOrd="0" destOrd="0" presId="urn:microsoft.com/office/officeart/2005/8/layout/vList2"/>
    <dgm:cxn modelId="{CAFF9130-6FF6-4BE2-B415-8B96C9E052F1}" type="presOf" srcId="{5EB21229-11E1-43C1-B6BC-CA853008B15A}" destId="{25256456-2455-4192-B7DD-6ACEE9BDEC02}" srcOrd="0" destOrd="0" presId="urn:microsoft.com/office/officeart/2005/8/layout/vList2"/>
    <dgm:cxn modelId="{92DB3034-86F1-4E33-B14D-7D0F45376888}" type="presOf" srcId="{DD113806-C90B-4C5E-A8C2-FC745253CF90}" destId="{43987516-54D6-4DFE-BC9D-D0E1C4538608}" srcOrd="0" destOrd="0" presId="urn:microsoft.com/office/officeart/2005/8/layout/vList2"/>
    <dgm:cxn modelId="{FD76FF49-CAE3-45A7-8D0D-333F210F6E62}" type="presOf" srcId="{FC0926C9-2D3E-4B0C-8B23-EC400162EF35}" destId="{54F75547-D8E5-4A63-B4A2-A50741ED7D8C}" srcOrd="0" destOrd="0" presId="urn:microsoft.com/office/officeart/2005/8/layout/vList2"/>
    <dgm:cxn modelId="{9CE60B79-B787-459B-8C87-530E37C30B40}" srcId="{FC0926C9-2D3E-4B0C-8B23-EC400162EF35}" destId="{DD113806-C90B-4C5E-A8C2-FC745253CF90}" srcOrd="0" destOrd="0" parTransId="{6FC64E2D-381B-429E-858F-3CE510D68C90}" sibTransId="{3F51913A-3DBE-49F0-982B-52FD8BD3BFB6}"/>
    <dgm:cxn modelId="{506AE387-A0A4-467F-B06C-9A4D2AB832C0}" type="presOf" srcId="{59FAFA18-C4AB-4B7A-8D67-2E6711228168}" destId="{85432109-BDA0-4080-99EB-FCA5210DDF48}" srcOrd="0" destOrd="0" presId="urn:microsoft.com/office/officeart/2005/8/layout/vList2"/>
    <dgm:cxn modelId="{D1D31C9E-3BA9-4E76-9640-44852366EA99}" type="presOf" srcId="{CE969B11-D360-4F9F-AFB3-6FE70040FB5C}" destId="{08700E05-68E2-42EC-BF14-41476F65151D}" srcOrd="0" destOrd="0" presId="urn:microsoft.com/office/officeart/2005/8/layout/vList2"/>
    <dgm:cxn modelId="{5408FDA5-15D2-4852-8F77-E159E45714DA}" srcId="{FC0926C9-2D3E-4B0C-8B23-EC400162EF35}" destId="{CE969B11-D360-4F9F-AFB3-6FE70040FB5C}" srcOrd="1" destOrd="0" parTransId="{25E19780-302B-4639-ADC4-D97150FFBBA8}" sibTransId="{65C4A360-A2B7-428C-B791-F8869760C235}"/>
    <dgm:cxn modelId="{719B0EA9-0ECC-4707-980C-BEECA97561E5}" type="presOf" srcId="{307E6F61-5E74-440F-B7FF-69E9D0F26D12}" destId="{183F8F06-C22E-4E41-9B53-F0BBB71EF17E}" srcOrd="0" destOrd="0" presId="urn:microsoft.com/office/officeart/2005/8/layout/vList2"/>
    <dgm:cxn modelId="{B2CFB8AE-FA82-4BE1-99FE-542511C20678}" type="presOf" srcId="{6F19C31E-D4B6-47AD-968A-E4E1F22A85F1}" destId="{C9FB35FB-AA3C-4F5B-8040-D6B9DDF91BC6}" srcOrd="0" destOrd="0" presId="urn:microsoft.com/office/officeart/2005/8/layout/vList2"/>
    <dgm:cxn modelId="{0FD6F6AF-E1AE-4C53-A551-F62EEE40A932}" type="presOf" srcId="{24427C78-9B3F-4F34-BE6F-A10FEF5D4D4F}" destId="{04703916-633A-474A-9899-D0E23054DE5B}" srcOrd="0" destOrd="0" presId="urn:microsoft.com/office/officeart/2005/8/layout/vList2"/>
    <dgm:cxn modelId="{6D99D5C3-2950-4CDB-BD19-6E87FDBF6658}" type="presOf" srcId="{7839761B-91AA-4C59-8B9A-0455E2E5C5DA}" destId="{4388DC9C-74D8-468F-9770-9A8BE8E2936D}" srcOrd="0" destOrd="0" presId="urn:microsoft.com/office/officeart/2005/8/layout/vList2"/>
    <dgm:cxn modelId="{605163E0-7E1A-4DDF-9CB5-0A389D7D32B7}" srcId="{FC0926C9-2D3E-4B0C-8B23-EC400162EF35}" destId="{6F19C31E-D4B6-47AD-968A-E4E1F22A85F1}" srcOrd="2" destOrd="0" parTransId="{D711DA24-05EE-479B-AD20-150E60DA765C}" sibTransId="{7A55CE7F-72D5-4BF9-BA55-9C8C2F3EE348}"/>
    <dgm:cxn modelId="{BA5A56EA-E915-4D62-9BF8-F0ED720AB575}" srcId="{FC0926C9-2D3E-4B0C-8B23-EC400162EF35}" destId="{7839761B-91AA-4C59-8B9A-0455E2E5C5DA}" srcOrd="7" destOrd="0" parTransId="{F6CA21D0-B868-4A81-98FD-AE3D3DB9B135}" sibTransId="{04B170E7-3FEA-49A7-9DF9-8025F9650447}"/>
    <dgm:cxn modelId="{24BC36FB-B632-451D-840F-1183A37237DF}" srcId="{FC0926C9-2D3E-4B0C-8B23-EC400162EF35}" destId="{24427C78-9B3F-4F34-BE6F-A10FEF5D4D4F}" srcOrd="4" destOrd="0" parTransId="{410107DD-B17B-4D7B-BDED-77A6ABB49439}" sibTransId="{9FEEEF9E-77E2-4D66-95D8-17657156C7F3}"/>
    <dgm:cxn modelId="{594E3CE1-F04D-411B-92BD-6CD64DD95A1D}" type="presParOf" srcId="{54F75547-D8E5-4A63-B4A2-A50741ED7D8C}" destId="{43987516-54D6-4DFE-BC9D-D0E1C4538608}" srcOrd="0" destOrd="0" presId="urn:microsoft.com/office/officeart/2005/8/layout/vList2"/>
    <dgm:cxn modelId="{D94C9A53-5551-4804-AA87-AC053FAC28D6}" type="presParOf" srcId="{54F75547-D8E5-4A63-B4A2-A50741ED7D8C}" destId="{303308A0-2E3B-4445-A1B4-6A719980AD43}" srcOrd="1" destOrd="0" presId="urn:microsoft.com/office/officeart/2005/8/layout/vList2"/>
    <dgm:cxn modelId="{78C21E38-FFE9-46CB-B6AA-C32069142C52}" type="presParOf" srcId="{54F75547-D8E5-4A63-B4A2-A50741ED7D8C}" destId="{08700E05-68E2-42EC-BF14-41476F65151D}" srcOrd="2" destOrd="0" presId="urn:microsoft.com/office/officeart/2005/8/layout/vList2"/>
    <dgm:cxn modelId="{EB567B3D-E463-4D84-BA04-1DDC43A67034}" type="presParOf" srcId="{54F75547-D8E5-4A63-B4A2-A50741ED7D8C}" destId="{2DBA71C9-A658-42EB-8D79-BF369CB74634}" srcOrd="3" destOrd="0" presId="urn:microsoft.com/office/officeart/2005/8/layout/vList2"/>
    <dgm:cxn modelId="{FCDDB163-D543-4394-B227-BB167C7C4236}" type="presParOf" srcId="{54F75547-D8E5-4A63-B4A2-A50741ED7D8C}" destId="{C9FB35FB-AA3C-4F5B-8040-D6B9DDF91BC6}" srcOrd="4" destOrd="0" presId="urn:microsoft.com/office/officeart/2005/8/layout/vList2"/>
    <dgm:cxn modelId="{3BF35D47-1F11-472A-A7F7-529A2BA5962F}" type="presParOf" srcId="{54F75547-D8E5-4A63-B4A2-A50741ED7D8C}" destId="{F9814FFF-5518-4E90-80CE-2FD69F86C85A}" srcOrd="5" destOrd="0" presId="urn:microsoft.com/office/officeart/2005/8/layout/vList2"/>
    <dgm:cxn modelId="{1F9BB522-25CE-4A5F-9AC4-EF849CEB8B1A}" type="presParOf" srcId="{54F75547-D8E5-4A63-B4A2-A50741ED7D8C}" destId="{947BED7C-181A-45BA-B2F1-38440E196EAB}" srcOrd="6" destOrd="0" presId="urn:microsoft.com/office/officeart/2005/8/layout/vList2"/>
    <dgm:cxn modelId="{B198FA13-7751-4C9F-B7A2-C019456B4893}" type="presParOf" srcId="{54F75547-D8E5-4A63-B4A2-A50741ED7D8C}" destId="{6BAE3E19-BF43-48BB-A2A3-DD4C47640FDE}" srcOrd="7" destOrd="0" presId="urn:microsoft.com/office/officeart/2005/8/layout/vList2"/>
    <dgm:cxn modelId="{3CB315A4-007E-4989-A526-E2FB2CEDC858}" type="presParOf" srcId="{54F75547-D8E5-4A63-B4A2-A50741ED7D8C}" destId="{04703916-633A-474A-9899-D0E23054DE5B}" srcOrd="8" destOrd="0" presId="urn:microsoft.com/office/officeart/2005/8/layout/vList2"/>
    <dgm:cxn modelId="{A4043141-4832-432B-A061-7FFA89904AAF}" type="presParOf" srcId="{54F75547-D8E5-4A63-B4A2-A50741ED7D8C}" destId="{F1EBE754-0040-487F-A4BE-A22CB513A75B}" srcOrd="9" destOrd="0" presId="urn:microsoft.com/office/officeart/2005/8/layout/vList2"/>
    <dgm:cxn modelId="{FEDE055F-5557-4716-8ED0-9272627C8805}" type="presParOf" srcId="{54F75547-D8E5-4A63-B4A2-A50741ED7D8C}" destId="{183F8F06-C22E-4E41-9B53-F0BBB71EF17E}" srcOrd="10" destOrd="0" presId="urn:microsoft.com/office/officeart/2005/8/layout/vList2"/>
    <dgm:cxn modelId="{215EC7BD-3D9E-405F-9B53-55EA492B291B}" type="presParOf" srcId="{54F75547-D8E5-4A63-B4A2-A50741ED7D8C}" destId="{88C1ED19-5D47-41A5-A627-70BD10E136F8}" srcOrd="11" destOrd="0" presId="urn:microsoft.com/office/officeart/2005/8/layout/vList2"/>
    <dgm:cxn modelId="{3FC0A3A1-5259-4CA8-B427-1E19CDDB5BC6}" type="presParOf" srcId="{54F75547-D8E5-4A63-B4A2-A50741ED7D8C}" destId="{25256456-2455-4192-B7DD-6ACEE9BDEC02}" srcOrd="12" destOrd="0" presId="urn:microsoft.com/office/officeart/2005/8/layout/vList2"/>
    <dgm:cxn modelId="{4DABA556-4096-4219-936D-AB91C5DF5893}" type="presParOf" srcId="{54F75547-D8E5-4A63-B4A2-A50741ED7D8C}" destId="{4C9C9285-8972-4117-A991-F5BFB555EB1A}" srcOrd="13" destOrd="0" presId="urn:microsoft.com/office/officeart/2005/8/layout/vList2"/>
    <dgm:cxn modelId="{92436AE3-A8D7-4A78-BBC4-CCF2266A66CB}" type="presParOf" srcId="{54F75547-D8E5-4A63-B4A2-A50741ED7D8C}" destId="{4388DC9C-74D8-468F-9770-9A8BE8E2936D}" srcOrd="14" destOrd="0" presId="urn:microsoft.com/office/officeart/2005/8/layout/vList2"/>
    <dgm:cxn modelId="{3103373A-E3B1-4D0E-A95B-C7D6532EA2C7}" type="presParOf" srcId="{54F75547-D8E5-4A63-B4A2-A50741ED7D8C}" destId="{13F67329-803B-44A8-86B5-80E61135BA20}" srcOrd="15" destOrd="0" presId="urn:microsoft.com/office/officeart/2005/8/layout/vList2"/>
    <dgm:cxn modelId="{5627A5BE-19A2-41FB-8B6D-B81BB87864B9}" type="presParOf" srcId="{54F75547-D8E5-4A63-B4A2-A50741ED7D8C}" destId="{85432109-BDA0-4080-99EB-FCA5210DDF48}" srcOrd="1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189B099-29CD-4861-866E-05E3383C6DAD}"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A5A9CB50-4ED2-46B7-A37D-0CB62C4DC11D}">
      <dgm:prSet/>
      <dgm:spPr/>
      <dgm:t>
        <a:bodyPr/>
        <a:lstStyle/>
        <a:p>
          <a:endParaRPr lang="en-GB" sz="1600" i="1">
            <a:latin typeface="Arial"/>
            <a:cs typeface="Arial"/>
          </a:endParaRPr>
        </a:p>
      </dgm:t>
    </dgm:pt>
    <dgm:pt modelId="{16ABA1FE-95B6-40ED-9E9D-3DF012F54BAA}" type="parTrans" cxnId="{20B679FE-15E9-45B5-BB47-1084968C6146}">
      <dgm:prSet/>
      <dgm:spPr/>
      <dgm:t>
        <a:bodyPr/>
        <a:lstStyle/>
        <a:p>
          <a:endParaRPr lang="en-US"/>
        </a:p>
      </dgm:t>
    </dgm:pt>
    <dgm:pt modelId="{5B69A75F-9E82-4A00-845F-6A4F627B7276}" type="sibTrans" cxnId="{20B679FE-15E9-45B5-BB47-1084968C6146}">
      <dgm:prSet/>
      <dgm:spPr/>
      <dgm:t>
        <a:bodyPr/>
        <a:lstStyle/>
        <a:p>
          <a:endParaRPr lang="en-US"/>
        </a:p>
      </dgm:t>
    </dgm:pt>
    <dgm:pt modelId="{8D5D9832-C502-4D06-A3F4-0485D2E48C5C}">
      <dgm:prSet phldrT="[Text]" phldr="0" custT="1"/>
      <dgm:spPr/>
      <dgm:t>
        <a:bodyPr/>
        <a:lstStyle/>
        <a:p>
          <a:pPr algn="l" rtl="0"/>
          <a:r>
            <a:rPr lang="en-GB" sz="1800" i="0">
              <a:latin typeface="Arial"/>
              <a:cs typeface="Arial"/>
            </a:rPr>
            <a:t>Care Act: prevention, wellbeing, personalisation </a:t>
          </a:r>
          <a:r>
            <a:rPr lang="en-GB" sz="1600" i="1">
              <a:latin typeface="Arial"/>
              <a:cs typeface="Arial"/>
            </a:rPr>
            <a:t>(Care Act, 2014)</a:t>
          </a:r>
        </a:p>
      </dgm:t>
    </dgm:pt>
    <dgm:pt modelId="{650CB04A-F56F-4235-A00F-AF19E7130EB7}" type="parTrans" cxnId="{CB840E77-4A70-4E04-A129-15408ABA778A}">
      <dgm:prSet/>
      <dgm:spPr/>
      <dgm:t>
        <a:bodyPr/>
        <a:lstStyle/>
        <a:p>
          <a:endParaRPr lang="en-GB"/>
        </a:p>
      </dgm:t>
    </dgm:pt>
    <dgm:pt modelId="{712449A5-E0A7-47E1-911B-1FD70E3FE46F}" type="sibTrans" cxnId="{CB840E77-4A70-4E04-A129-15408ABA778A}">
      <dgm:prSet/>
      <dgm:spPr/>
      <dgm:t>
        <a:bodyPr/>
        <a:lstStyle/>
        <a:p>
          <a:endParaRPr lang="en-GB"/>
        </a:p>
      </dgm:t>
    </dgm:pt>
    <dgm:pt modelId="{AF43113A-87F6-4327-98B3-2A7ECF911458}">
      <dgm:prSet phldrT="[Text]" phldr="0" custT="1"/>
      <dgm:spPr/>
      <dgm:t>
        <a:bodyPr/>
        <a:lstStyle/>
        <a:p>
          <a:pPr algn="l"/>
          <a:r>
            <a:rPr lang="en-GB" sz="1800" i="0" dirty="0">
              <a:latin typeface="Arial"/>
              <a:cs typeface="Arial"/>
            </a:rPr>
            <a:t>Continuity Theory: routines reduce anxiety </a:t>
          </a:r>
          <a:r>
            <a:rPr lang="en-GB" sz="1600" i="1" dirty="0">
              <a:latin typeface="Arial"/>
              <a:cs typeface="Arial"/>
            </a:rPr>
            <a:t>(Hocking, 2012b</a:t>
          </a:r>
          <a:r>
            <a:rPr lang="en-GB" sz="1600" i="1" dirty="0"/>
            <a:t>)</a:t>
          </a:r>
          <a:endParaRPr lang="en-GB" sz="1600" dirty="0"/>
        </a:p>
      </dgm:t>
    </dgm:pt>
    <dgm:pt modelId="{7AF27EAC-233A-4D98-BFBB-7F51B707BDC1}" type="parTrans" cxnId="{726BE48E-6AB3-4B3F-B21A-44CB919BB2BA}">
      <dgm:prSet/>
      <dgm:spPr/>
      <dgm:t>
        <a:bodyPr/>
        <a:lstStyle/>
        <a:p>
          <a:endParaRPr lang="en-GB"/>
        </a:p>
      </dgm:t>
    </dgm:pt>
    <dgm:pt modelId="{40DCE127-43A9-4BB0-88BC-68D31F05A73D}" type="sibTrans" cxnId="{726BE48E-6AB3-4B3F-B21A-44CB919BB2BA}">
      <dgm:prSet/>
      <dgm:spPr/>
      <dgm:t>
        <a:bodyPr/>
        <a:lstStyle/>
        <a:p>
          <a:endParaRPr lang="en-GB"/>
        </a:p>
      </dgm:t>
    </dgm:pt>
    <dgm:pt modelId="{75C9B6D0-6AD8-454F-9F02-C3E750DD7454}">
      <dgm:prSet phldrT="[Text]" phldr="0" custT="1"/>
      <dgm:spPr/>
      <dgm:t>
        <a:bodyPr/>
        <a:lstStyle/>
        <a:p>
          <a:pPr algn="l"/>
          <a:r>
            <a:rPr lang="en-GB" sz="1800" i="0">
              <a:latin typeface="Arial"/>
              <a:cs typeface="Arial"/>
            </a:rPr>
            <a:t>Homecare supports independence </a:t>
          </a:r>
          <a:r>
            <a:rPr lang="en-GB" sz="1600" i="1">
              <a:latin typeface="Arial"/>
              <a:cs typeface="Arial"/>
            </a:rPr>
            <a:t>(NHS, 2023)</a:t>
          </a:r>
          <a:endParaRPr lang="en-GB" sz="1600">
            <a:latin typeface="Arial"/>
            <a:cs typeface="Arial"/>
          </a:endParaRPr>
        </a:p>
      </dgm:t>
    </dgm:pt>
    <dgm:pt modelId="{BD809C3B-6714-4C8A-B64C-732E0EFEC569}" type="parTrans" cxnId="{8641A82D-F867-4646-864D-E0B99C681290}">
      <dgm:prSet/>
      <dgm:spPr/>
      <dgm:t>
        <a:bodyPr/>
        <a:lstStyle/>
        <a:p>
          <a:endParaRPr lang="en-GB"/>
        </a:p>
      </dgm:t>
    </dgm:pt>
    <dgm:pt modelId="{B76AFD62-6569-4F45-A8C3-B6C59683EEA9}" type="sibTrans" cxnId="{8641A82D-F867-4646-864D-E0B99C681290}">
      <dgm:prSet/>
      <dgm:spPr/>
      <dgm:t>
        <a:bodyPr/>
        <a:lstStyle/>
        <a:p>
          <a:endParaRPr lang="en-GB"/>
        </a:p>
      </dgm:t>
    </dgm:pt>
    <dgm:pt modelId="{C990771E-EE96-444B-AC14-92FD91656972}">
      <dgm:prSet phldrT="[Text]" phldr="0" custT="1"/>
      <dgm:spPr/>
      <dgm:t>
        <a:bodyPr/>
        <a:lstStyle/>
        <a:p>
          <a:pPr algn="l"/>
          <a:r>
            <a:rPr lang="en-GB" sz="1800" i="0">
              <a:latin typeface="Arial"/>
              <a:cs typeface="Arial"/>
            </a:rPr>
            <a:t>Telecare improves safety </a:t>
          </a:r>
          <a:r>
            <a:rPr lang="en-GB" sz="1600" i="1">
              <a:latin typeface="Arial"/>
              <a:cs typeface="Arial"/>
            </a:rPr>
            <a:t>(Johannessen, Storm and Holm, 2019)</a:t>
          </a:r>
          <a:endParaRPr lang="en-GB" sz="1600">
            <a:latin typeface="Arial"/>
            <a:cs typeface="Arial"/>
          </a:endParaRPr>
        </a:p>
      </dgm:t>
    </dgm:pt>
    <dgm:pt modelId="{D62D9C0C-5C65-41AF-9727-5F78F42D4DA3}" type="parTrans" cxnId="{0D44125C-A134-496D-B367-D1834CB0F15D}">
      <dgm:prSet/>
      <dgm:spPr/>
      <dgm:t>
        <a:bodyPr/>
        <a:lstStyle/>
        <a:p>
          <a:endParaRPr lang="en-GB"/>
        </a:p>
      </dgm:t>
    </dgm:pt>
    <dgm:pt modelId="{146AD22C-EA2D-4A09-9544-9EEC88229633}" type="sibTrans" cxnId="{0D44125C-A134-496D-B367-D1834CB0F15D}">
      <dgm:prSet/>
      <dgm:spPr/>
      <dgm:t>
        <a:bodyPr/>
        <a:lstStyle/>
        <a:p>
          <a:endParaRPr lang="en-GB"/>
        </a:p>
      </dgm:t>
    </dgm:pt>
    <dgm:pt modelId="{A6645C1C-3AC6-455A-9F83-CC7FB97DD78C}">
      <dgm:prSet phldrT="[Text]" phldr="0" custT="1"/>
      <dgm:spPr/>
      <dgm:t>
        <a:bodyPr/>
        <a:lstStyle/>
        <a:p>
          <a:pPr algn="l" rtl="0"/>
          <a:r>
            <a:rPr lang="en-GB" sz="1800" i="0">
              <a:latin typeface="Arial"/>
              <a:cs typeface="Arial"/>
            </a:rPr>
            <a:t>Social engagement reduces isolation, lowering risk of early death by up to 50</a:t>
          </a:r>
          <a:r>
            <a:rPr lang="en-GB" sz="1800" i="1">
              <a:latin typeface="Arial"/>
              <a:cs typeface="Arial"/>
            </a:rPr>
            <a:t>%</a:t>
          </a:r>
          <a:r>
            <a:rPr lang="en-GB" sz="1600" i="1">
              <a:latin typeface="Arial"/>
              <a:cs typeface="Arial"/>
            </a:rPr>
            <a:t> (WHO, 2025)</a:t>
          </a:r>
          <a:endParaRPr lang="en-GB" sz="1600">
            <a:latin typeface="Arial"/>
            <a:cs typeface="Arial"/>
          </a:endParaRPr>
        </a:p>
      </dgm:t>
    </dgm:pt>
    <dgm:pt modelId="{D6F9DEC2-0152-4432-A41C-F5DD7AFFF3EE}" type="parTrans" cxnId="{7EB9B08B-FF73-4843-B2D2-BF4E7B7DD4E1}">
      <dgm:prSet/>
      <dgm:spPr/>
      <dgm:t>
        <a:bodyPr/>
        <a:lstStyle/>
        <a:p>
          <a:endParaRPr lang="en-GB"/>
        </a:p>
      </dgm:t>
    </dgm:pt>
    <dgm:pt modelId="{C47122FE-6ADE-4117-8FEB-A45FD74963FA}" type="sibTrans" cxnId="{7EB9B08B-FF73-4843-B2D2-BF4E7B7DD4E1}">
      <dgm:prSet/>
      <dgm:spPr/>
      <dgm:t>
        <a:bodyPr/>
        <a:lstStyle/>
        <a:p>
          <a:endParaRPr lang="en-GB"/>
        </a:p>
      </dgm:t>
    </dgm:pt>
    <dgm:pt modelId="{3D448B06-D8D9-42E9-B3A7-D51EAC93EC46}" type="pres">
      <dgm:prSet presAssocID="{9189B099-29CD-4861-866E-05E3383C6DAD}" presName="outerComposite" presStyleCnt="0">
        <dgm:presLayoutVars>
          <dgm:chMax val="5"/>
          <dgm:dir/>
          <dgm:resizeHandles val="exact"/>
        </dgm:presLayoutVars>
      </dgm:prSet>
      <dgm:spPr/>
    </dgm:pt>
    <dgm:pt modelId="{8E32C2CB-A5BA-4D6A-96DB-7874F0311178}" type="pres">
      <dgm:prSet presAssocID="{9189B099-29CD-4861-866E-05E3383C6DAD}" presName="dummyMaxCanvas" presStyleCnt="0">
        <dgm:presLayoutVars/>
      </dgm:prSet>
      <dgm:spPr/>
    </dgm:pt>
    <dgm:pt modelId="{B50B25EA-E295-473F-BAC6-0710477F852E}" type="pres">
      <dgm:prSet presAssocID="{9189B099-29CD-4861-866E-05E3383C6DAD}" presName="FiveNodes_1" presStyleLbl="node1" presStyleIdx="0" presStyleCnt="5">
        <dgm:presLayoutVars>
          <dgm:bulletEnabled val="1"/>
        </dgm:presLayoutVars>
      </dgm:prSet>
      <dgm:spPr/>
    </dgm:pt>
    <dgm:pt modelId="{838AB14F-1A3E-4124-AEB9-9C168C448DFE}" type="pres">
      <dgm:prSet presAssocID="{9189B099-29CD-4861-866E-05E3383C6DAD}" presName="FiveNodes_2" presStyleLbl="node1" presStyleIdx="1" presStyleCnt="5">
        <dgm:presLayoutVars>
          <dgm:bulletEnabled val="1"/>
        </dgm:presLayoutVars>
      </dgm:prSet>
      <dgm:spPr/>
    </dgm:pt>
    <dgm:pt modelId="{5703FD39-DB39-4351-B3D8-9114CC5582D9}" type="pres">
      <dgm:prSet presAssocID="{9189B099-29CD-4861-866E-05E3383C6DAD}" presName="FiveNodes_3" presStyleLbl="node1" presStyleIdx="2" presStyleCnt="5">
        <dgm:presLayoutVars>
          <dgm:bulletEnabled val="1"/>
        </dgm:presLayoutVars>
      </dgm:prSet>
      <dgm:spPr/>
    </dgm:pt>
    <dgm:pt modelId="{AB0BD5F4-E3C9-4537-97C2-6D94891ACC5B}" type="pres">
      <dgm:prSet presAssocID="{9189B099-29CD-4861-866E-05E3383C6DAD}" presName="FiveNodes_4" presStyleLbl="node1" presStyleIdx="3" presStyleCnt="5">
        <dgm:presLayoutVars>
          <dgm:bulletEnabled val="1"/>
        </dgm:presLayoutVars>
      </dgm:prSet>
      <dgm:spPr/>
    </dgm:pt>
    <dgm:pt modelId="{4CB17478-4E1F-457A-A81D-BD25AF92E8A6}" type="pres">
      <dgm:prSet presAssocID="{9189B099-29CD-4861-866E-05E3383C6DAD}" presName="FiveNodes_5" presStyleLbl="node1" presStyleIdx="4" presStyleCnt="5">
        <dgm:presLayoutVars>
          <dgm:bulletEnabled val="1"/>
        </dgm:presLayoutVars>
      </dgm:prSet>
      <dgm:spPr/>
    </dgm:pt>
    <dgm:pt modelId="{91A46182-9293-4A08-A251-10291E48BEB7}" type="pres">
      <dgm:prSet presAssocID="{9189B099-29CD-4861-866E-05E3383C6DAD}" presName="FiveConn_1-2" presStyleLbl="fgAccFollowNode1" presStyleIdx="0" presStyleCnt="4">
        <dgm:presLayoutVars>
          <dgm:bulletEnabled val="1"/>
        </dgm:presLayoutVars>
      </dgm:prSet>
      <dgm:spPr/>
    </dgm:pt>
    <dgm:pt modelId="{24CD5460-E7AB-42A6-81B7-B679636D560D}" type="pres">
      <dgm:prSet presAssocID="{9189B099-29CD-4861-866E-05E3383C6DAD}" presName="FiveConn_2-3" presStyleLbl="fgAccFollowNode1" presStyleIdx="1" presStyleCnt="4">
        <dgm:presLayoutVars>
          <dgm:bulletEnabled val="1"/>
        </dgm:presLayoutVars>
      </dgm:prSet>
      <dgm:spPr/>
    </dgm:pt>
    <dgm:pt modelId="{06D294CD-54A1-4EC5-BD8F-C166FB449A12}" type="pres">
      <dgm:prSet presAssocID="{9189B099-29CD-4861-866E-05E3383C6DAD}" presName="FiveConn_3-4" presStyleLbl="fgAccFollowNode1" presStyleIdx="2" presStyleCnt="4">
        <dgm:presLayoutVars>
          <dgm:bulletEnabled val="1"/>
        </dgm:presLayoutVars>
      </dgm:prSet>
      <dgm:spPr/>
    </dgm:pt>
    <dgm:pt modelId="{65AA5994-D31E-48B9-8855-426C5ECD9F91}" type="pres">
      <dgm:prSet presAssocID="{9189B099-29CD-4861-866E-05E3383C6DAD}" presName="FiveConn_4-5" presStyleLbl="fgAccFollowNode1" presStyleIdx="3" presStyleCnt="4">
        <dgm:presLayoutVars>
          <dgm:bulletEnabled val="1"/>
        </dgm:presLayoutVars>
      </dgm:prSet>
      <dgm:spPr/>
    </dgm:pt>
    <dgm:pt modelId="{FECBFB2B-11A9-405C-946F-922C0E5D10C4}" type="pres">
      <dgm:prSet presAssocID="{9189B099-29CD-4861-866E-05E3383C6DAD}" presName="FiveNodes_1_text" presStyleLbl="node1" presStyleIdx="4" presStyleCnt="5">
        <dgm:presLayoutVars>
          <dgm:bulletEnabled val="1"/>
        </dgm:presLayoutVars>
      </dgm:prSet>
      <dgm:spPr/>
    </dgm:pt>
    <dgm:pt modelId="{9366932C-658F-442F-9635-41E66B3130E5}" type="pres">
      <dgm:prSet presAssocID="{9189B099-29CD-4861-866E-05E3383C6DAD}" presName="FiveNodes_2_text" presStyleLbl="node1" presStyleIdx="4" presStyleCnt="5">
        <dgm:presLayoutVars>
          <dgm:bulletEnabled val="1"/>
        </dgm:presLayoutVars>
      </dgm:prSet>
      <dgm:spPr/>
    </dgm:pt>
    <dgm:pt modelId="{83CBB4DB-A652-4CA6-A1EC-86FDE45D014E}" type="pres">
      <dgm:prSet presAssocID="{9189B099-29CD-4861-866E-05E3383C6DAD}" presName="FiveNodes_3_text" presStyleLbl="node1" presStyleIdx="4" presStyleCnt="5">
        <dgm:presLayoutVars>
          <dgm:bulletEnabled val="1"/>
        </dgm:presLayoutVars>
      </dgm:prSet>
      <dgm:spPr/>
    </dgm:pt>
    <dgm:pt modelId="{6B074308-2F79-4B69-9CEC-2A4BD7CC99D2}" type="pres">
      <dgm:prSet presAssocID="{9189B099-29CD-4861-866E-05E3383C6DAD}" presName="FiveNodes_4_text" presStyleLbl="node1" presStyleIdx="4" presStyleCnt="5">
        <dgm:presLayoutVars>
          <dgm:bulletEnabled val="1"/>
        </dgm:presLayoutVars>
      </dgm:prSet>
      <dgm:spPr/>
    </dgm:pt>
    <dgm:pt modelId="{79B898D6-340E-43D4-97F6-3D9EEA6B413D}" type="pres">
      <dgm:prSet presAssocID="{9189B099-29CD-4861-866E-05E3383C6DAD}" presName="FiveNodes_5_text" presStyleLbl="node1" presStyleIdx="4" presStyleCnt="5">
        <dgm:presLayoutVars>
          <dgm:bulletEnabled val="1"/>
        </dgm:presLayoutVars>
      </dgm:prSet>
      <dgm:spPr/>
    </dgm:pt>
  </dgm:ptLst>
  <dgm:cxnLst>
    <dgm:cxn modelId="{A7046A07-5F24-491A-A2B0-4C50366AD33B}" type="presOf" srcId="{A6645C1C-3AC6-455A-9F83-CC7FB97DD78C}" destId="{79B898D6-340E-43D4-97F6-3D9EEA6B413D}" srcOrd="1" destOrd="0" presId="urn:microsoft.com/office/officeart/2005/8/layout/vProcess5"/>
    <dgm:cxn modelId="{8641A82D-F867-4646-864D-E0B99C681290}" srcId="{9189B099-29CD-4861-866E-05E3383C6DAD}" destId="{75C9B6D0-6AD8-454F-9F02-C3E750DD7454}" srcOrd="2" destOrd="0" parTransId="{BD809C3B-6714-4C8A-B64C-732E0EFEC569}" sibTransId="{B76AFD62-6569-4F45-A8C3-B6C59683EEA9}"/>
    <dgm:cxn modelId="{E15F8B34-B31F-49A3-9779-836C3EC55C28}" type="presOf" srcId="{40DCE127-43A9-4BB0-88BC-68D31F05A73D}" destId="{24CD5460-E7AB-42A6-81B7-B679636D560D}" srcOrd="0" destOrd="0" presId="urn:microsoft.com/office/officeart/2005/8/layout/vProcess5"/>
    <dgm:cxn modelId="{97618540-A7C7-4D6E-9F70-00F845AFF4F9}" type="presOf" srcId="{712449A5-E0A7-47E1-911B-1FD70E3FE46F}" destId="{91A46182-9293-4A08-A251-10291E48BEB7}" srcOrd="0" destOrd="0" presId="urn:microsoft.com/office/officeart/2005/8/layout/vProcess5"/>
    <dgm:cxn modelId="{0D44125C-A134-496D-B367-D1834CB0F15D}" srcId="{9189B099-29CD-4861-866E-05E3383C6DAD}" destId="{C990771E-EE96-444B-AC14-92FD91656972}" srcOrd="3" destOrd="0" parTransId="{D62D9C0C-5C65-41AF-9727-5F78F42D4DA3}" sibTransId="{146AD22C-EA2D-4A09-9544-9EEC88229633}"/>
    <dgm:cxn modelId="{A9926045-E0B5-43F7-AC60-9ADF0662C5D3}" type="presOf" srcId="{146AD22C-EA2D-4A09-9544-9EEC88229633}" destId="{65AA5994-D31E-48B9-8855-426C5ECD9F91}" srcOrd="0" destOrd="0" presId="urn:microsoft.com/office/officeart/2005/8/layout/vProcess5"/>
    <dgm:cxn modelId="{49A48C72-6C93-4FA7-9A05-FEAD2DA1E2F6}" type="presOf" srcId="{B76AFD62-6569-4F45-A8C3-B6C59683EEA9}" destId="{06D294CD-54A1-4EC5-BD8F-C166FB449A12}" srcOrd="0" destOrd="0" presId="urn:microsoft.com/office/officeart/2005/8/layout/vProcess5"/>
    <dgm:cxn modelId="{BDE8CB55-151A-48FC-8614-1A67033D96F7}" type="presOf" srcId="{8D5D9832-C502-4D06-A3F4-0485D2E48C5C}" destId="{FECBFB2B-11A9-405C-946F-922C0E5D10C4}" srcOrd="1" destOrd="0" presId="urn:microsoft.com/office/officeart/2005/8/layout/vProcess5"/>
    <dgm:cxn modelId="{CB840E77-4A70-4E04-A129-15408ABA778A}" srcId="{9189B099-29CD-4861-866E-05E3383C6DAD}" destId="{8D5D9832-C502-4D06-A3F4-0485D2E48C5C}" srcOrd="0" destOrd="0" parTransId="{650CB04A-F56F-4235-A00F-AF19E7130EB7}" sibTransId="{712449A5-E0A7-47E1-911B-1FD70E3FE46F}"/>
    <dgm:cxn modelId="{F89CC07D-497D-44E9-AFC6-429A2E096785}" type="presOf" srcId="{C990771E-EE96-444B-AC14-92FD91656972}" destId="{6B074308-2F79-4B69-9CEC-2A4BD7CC99D2}" srcOrd="1" destOrd="0" presId="urn:microsoft.com/office/officeart/2005/8/layout/vProcess5"/>
    <dgm:cxn modelId="{87A3AE80-03C0-4986-AAEF-88334556A192}" type="presOf" srcId="{9189B099-29CD-4861-866E-05E3383C6DAD}" destId="{3D448B06-D8D9-42E9-B3A7-D51EAC93EC46}" srcOrd="0" destOrd="0" presId="urn:microsoft.com/office/officeart/2005/8/layout/vProcess5"/>
    <dgm:cxn modelId="{7EB9B08B-FF73-4843-B2D2-BF4E7B7DD4E1}" srcId="{9189B099-29CD-4861-866E-05E3383C6DAD}" destId="{A6645C1C-3AC6-455A-9F83-CC7FB97DD78C}" srcOrd="4" destOrd="0" parTransId="{D6F9DEC2-0152-4432-A41C-F5DD7AFFF3EE}" sibTransId="{C47122FE-6ADE-4117-8FEB-A45FD74963FA}"/>
    <dgm:cxn modelId="{726BE48E-6AB3-4B3F-B21A-44CB919BB2BA}" srcId="{9189B099-29CD-4861-866E-05E3383C6DAD}" destId="{AF43113A-87F6-4327-98B3-2A7ECF911458}" srcOrd="1" destOrd="0" parTransId="{7AF27EAC-233A-4D98-BFBB-7F51B707BDC1}" sibTransId="{40DCE127-43A9-4BB0-88BC-68D31F05A73D}"/>
    <dgm:cxn modelId="{3AABB1A2-704C-4E2A-AE72-E5F5E3B07437}" type="presOf" srcId="{AF43113A-87F6-4327-98B3-2A7ECF911458}" destId="{9366932C-658F-442F-9635-41E66B3130E5}" srcOrd="1" destOrd="0" presId="urn:microsoft.com/office/officeart/2005/8/layout/vProcess5"/>
    <dgm:cxn modelId="{650718A7-92E1-4455-8656-54EDA2410852}" type="presOf" srcId="{A6645C1C-3AC6-455A-9F83-CC7FB97DD78C}" destId="{4CB17478-4E1F-457A-A81D-BD25AF92E8A6}" srcOrd="0" destOrd="0" presId="urn:microsoft.com/office/officeart/2005/8/layout/vProcess5"/>
    <dgm:cxn modelId="{B15A76AE-143D-4EFF-8E88-555EF8547C78}" type="presOf" srcId="{C990771E-EE96-444B-AC14-92FD91656972}" destId="{AB0BD5F4-E3C9-4537-97C2-6D94891ACC5B}" srcOrd="0" destOrd="0" presId="urn:microsoft.com/office/officeart/2005/8/layout/vProcess5"/>
    <dgm:cxn modelId="{8E074ACC-5BE0-4B6B-B43D-C7289D8AFA33}" type="presOf" srcId="{8D5D9832-C502-4D06-A3F4-0485D2E48C5C}" destId="{B50B25EA-E295-473F-BAC6-0710477F852E}" srcOrd="0" destOrd="0" presId="urn:microsoft.com/office/officeart/2005/8/layout/vProcess5"/>
    <dgm:cxn modelId="{2B8F81D9-C561-468D-ACB8-ECACF8E87CAA}" type="presOf" srcId="{75C9B6D0-6AD8-454F-9F02-C3E750DD7454}" destId="{83CBB4DB-A652-4CA6-A1EC-86FDE45D014E}" srcOrd="1" destOrd="0" presId="urn:microsoft.com/office/officeart/2005/8/layout/vProcess5"/>
    <dgm:cxn modelId="{F1107BF6-AEAF-4D23-9757-BFDA16B842CF}" type="presOf" srcId="{75C9B6D0-6AD8-454F-9F02-C3E750DD7454}" destId="{5703FD39-DB39-4351-B3D8-9114CC5582D9}" srcOrd="0" destOrd="0" presId="urn:microsoft.com/office/officeart/2005/8/layout/vProcess5"/>
    <dgm:cxn modelId="{B08771F9-D98B-4FF0-B215-4701BB40203D}" type="presOf" srcId="{AF43113A-87F6-4327-98B3-2A7ECF911458}" destId="{838AB14F-1A3E-4124-AEB9-9C168C448DFE}" srcOrd="0" destOrd="0" presId="urn:microsoft.com/office/officeart/2005/8/layout/vProcess5"/>
    <dgm:cxn modelId="{20B679FE-15E9-45B5-BB47-1084968C6146}" srcId="{9189B099-29CD-4861-866E-05E3383C6DAD}" destId="{A5A9CB50-4ED2-46B7-A37D-0CB62C4DC11D}" srcOrd="5" destOrd="0" parTransId="{16ABA1FE-95B6-40ED-9E9D-3DF012F54BAA}" sibTransId="{5B69A75F-9E82-4A00-845F-6A4F627B7276}"/>
    <dgm:cxn modelId="{C00FF7A9-DF28-4AF3-9A85-4F0C7A9562C4}" type="presParOf" srcId="{3D448B06-D8D9-42E9-B3A7-D51EAC93EC46}" destId="{8E32C2CB-A5BA-4D6A-96DB-7874F0311178}" srcOrd="0" destOrd="0" presId="urn:microsoft.com/office/officeart/2005/8/layout/vProcess5"/>
    <dgm:cxn modelId="{4624AFFA-04CE-490B-BB16-6F57C40BCA65}" type="presParOf" srcId="{3D448B06-D8D9-42E9-B3A7-D51EAC93EC46}" destId="{B50B25EA-E295-473F-BAC6-0710477F852E}" srcOrd="1" destOrd="0" presId="urn:microsoft.com/office/officeart/2005/8/layout/vProcess5"/>
    <dgm:cxn modelId="{0D0B6CAA-BEB0-410E-9D55-8B053DED273D}" type="presParOf" srcId="{3D448B06-D8D9-42E9-B3A7-D51EAC93EC46}" destId="{838AB14F-1A3E-4124-AEB9-9C168C448DFE}" srcOrd="2" destOrd="0" presId="urn:microsoft.com/office/officeart/2005/8/layout/vProcess5"/>
    <dgm:cxn modelId="{BA955E33-5119-426A-815A-33AC3ABAC7D0}" type="presParOf" srcId="{3D448B06-D8D9-42E9-B3A7-D51EAC93EC46}" destId="{5703FD39-DB39-4351-B3D8-9114CC5582D9}" srcOrd="3" destOrd="0" presId="urn:microsoft.com/office/officeart/2005/8/layout/vProcess5"/>
    <dgm:cxn modelId="{621FD182-4ED6-40CB-BD6F-33E4C83A6EAB}" type="presParOf" srcId="{3D448B06-D8D9-42E9-B3A7-D51EAC93EC46}" destId="{AB0BD5F4-E3C9-4537-97C2-6D94891ACC5B}" srcOrd="4" destOrd="0" presId="urn:microsoft.com/office/officeart/2005/8/layout/vProcess5"/>
    <dgm:cxn modelId="{599F15E3-DEC0-42E0-BEC2-18DFB3F6AF21}" type="presParOf" srcId="{3D448B06-D8D9-42E9-B3A7-D51EAC93EC46}" destId="{4CB17478-4E1F-457A-A81D-BD25AF92E8A6}" srcOrd="5" destOrd="0" presId="urn:microsoft.com/office/officeart/2005/8/layout/vProcess5"/>
    <dgm:cxn modelId="{D9E3E76F-C320-493D-8D5B-15EE71DB90B3}" type="presParOf" srcId="{3D448B06-D8D9-42E9-B3A7-D51EAC93EC46}" destId="{91A46182-9293-4A08-A251-10291E48BEB7}" srcOrd="6" destOrd="0" presId="urn:microsoft.com/office/officeart/2005/8/layout/vProcess5"/>
    <dgm:cxn modelId="{4CF38C8F-D476-47DA-84ED-21ADF38B4440}" type="presParOf" srcId="{3D448B06-D8D9-42E9-B3A7-D51EAC93EC46}" destId="{24CD5460-E7AB-42A6-81B7-B679636D560D}" srcOrd="7" destOrd="0" presId="urn:microsoft.com/office/officeart/2005/8/layout/vProcess5"/>
    <dgm:cxn modelId="{5B52462A-AB2C-458C-A206-49201084D37A}" type="presParOf" srcId="{3D448B06-D8D9-42E9-B3A7-D51EAC93EC46}" destId="{06D294CD-54A1-4EC5-BD8F-C166FB449A12}" srcOrd="8" destOrd="0" presId="urn:microsoft.com/office/officeart/2005/8/layout/vProcess5"/>
    <dgm:cxn modelId="{246DF3DB-6722-46EC-8B27-73D1B98EFEAE}" type="presParOf" srcId="{3D448B06-D8D9-42E9-B3A7-D51EAC93EC46}" destId="{65AA5994-D31E-48B9-8855-426C5ECD9F91}" srcOrd="9" destOrd="0" presId="urn:microsoft.com/office/officeart/2005/8/layout/vProcess5"/>
    <dgm:cxn modelId="{F827E84D-9F12-4A43-B903-6C5BA454420C}" type="presParOf" srcId="{3D448B06-D8D9-42E9-B3A7-D51EAC93EC46}" destId="{FECBFB2B-11A9-405C-946F-922C0E5D10C4}" srcOrd="10" destOrd="0" presId="urn:microsoft.com/office/officeart/2005/8/layout/vProcess5"/>
    <dgm:cxn modelId="{90149E53-12B0-4E47-BCFE-7BD73C3E008C}" type="presParOf" srcId="{3D448B06-D8D9-42E9-B3A7-D51EAC93EC46}" destId="{9366932C-658F-442F-9635-41E66B3130E5}" srcOrd="11" destOrd="0" presId="urn:microsoft.com/office/officeart/2005/8/layout/vProcess5"/>
    <dgm:cxn modelId="{BE3F54B6-73AF-4CB0-8ECC-3561DF88D9DD}" type="presParOf" srcId="{3D448B06-D8D9-42E9-B3A7-D51EAC93EC46}" destId="{83CBB4DB-A652-4CA6-A1EC-86FDE45D014E}" srcOrd="12" destOrd="0" presId="urn:microsoft.com/office/officeart/2005/8/layout/vProcess5"/>
    <dgm:cxn modelId="{75FAA83A-9001-4604-9370-A992C5127E96}" type="presParOf" srcId="{3D448B06-D8D9-42E9-B3A7-D51EAC93EC46}" destId="{6B074308-2F79-4B69-9CEC-2A4BD7CC99D2}" srcOrd="13" destOrd="0" presId="urn:microsoft.com/office/officeart/2005/8/layout/vProcess5"/>
    <dgm:cxn modelId="{4F63332A-90B8-41EA-8071-31D1B59A5F5C}" type="presParOf" srcId="{3D448B06-D8D9-42E9-B3A7-D51EAC93EC46}" destId="{79B898D6-340E-43D4-97F6-3D9EEA6B413D}"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CBC15B2-F164-4B54-A723-9DE4B732BF14}" type="doc">
      <dgm:prSet loTypeId="urn:microsoft.com/office/officeart/2005/8/layout/vList2" loCatId="list" qsTypeId="urn:microsoft.com/office/officeart/2005/8/quickstyle/simple1" qsCatId="simple" csTypeId="urn:microsoft.com/office/officeart/2005/8/colors/accent1_1" csCatId="accent1" phldr="1"/>
      <dgm:spPr/>
      <dgm:t>
        <a:bodyPr/>
        <a:lstStyle/>
        <a:p>
          <a:endParaRPr lang="en-US"/>
        </a:p>
      </dgm:t>
    </dgm:pt>
    <dgm:pt modelId="{6FBA252D-35B5-4803-93CD-ED3126232E9A}">
      <dgm:prSet custT="1"/>
      <dgm:spPr/>
      <dgm:t>
        <a:bodyPr/>
        <a:lstStyle/>
        <a:p>
          <a:pPr algn="l">
            <a:lnSpc>
              <a:spcPct val="90000"/>
            </a:lnSpc>
          </a:pPr>
          <a:r>
            <a:rPr lang="en-GB" sz="2000" b="1">
              <a:latin typeface="Arial"/>
              <a:ea typeface="+mn-ea"/>
              <a:cs typeface="Arial"/>
            </a:rPr>
            <a:t>Improving Outcomes</a:t>
          </a:r>
          <a:endParaRPr lang="en-US" sz="2000">
            <a:latin typeface="Arial"/>
            <a:ea typeface="+mn-ea"/>
            <a:cs typeface="Arial"/>
          </a:endParaRPr>
        </a:p>
      </dgm:t>
    </dgm:pt>
    <dgm:pt modelId="{6282A113-E5B8-467D-84DF-796E318DA230}" type="parTrans" cxnId="{E8505251-4D85-46F4-BD94-7D02DBD8B44B}">
      <dgm:prSet/>
      <dgm:spPr/>
      <dgm:t>
        <a:bodyPr/>
        <a:lstStyle/>
        <a:p>
          <a:endParaRPr lang="en-US"/>
        </a:p>
      </dgm:t>
    </dgm:pt>
    <dgm:pt modelId="{3A80C842-E56C-470A-8F84-8787C8CA428C}" type="sibTrans" cxnId="{E8505251-4D85-46F4-BD94-7D02DBD8B44B}">
      <dgm:prSet/>
      <dgm:spPr/>
      <dgm:t>
        <a:bodyPr/>
        <a:lstStyle/>
        <a:p>
          <a:endParaRPr lang="en-US"/>
        </a:p>
      </dgm:t>
    </dgm:pt>
    <dgm:pt modelId="{978ED21D-1612-47DC-BA90-5FA485B576A7}">
      <dgm:prSet custT="1"/>
      <dgm:spPr/>
      <dgm:t>
        <a:bodyPr/>
        <a:lstStyle/>
        <a:p>
          <a:pPr algn="l" rtl="0">
            <a:lnSpc>
              <a:spcPct val="90000"/>
            </a:lnSpc>
          </a:pPr>
          <a:r>
            <a:rPr lang="en-GB" sz="1800">
              <a:latin typeface="Arial"/>
              <a:ea typeface="+mn-ea"/>
              <a:cs typeface="Arial"/>
            </a:rPr>
            <a:t>Strengthen continuity of care </a:t>
          </a:r>
          <a:r>
            <a:rPr lang="en-GB" sz="1600" i="1">
              <a:latin typeface="Arial"/>
              <a:ea typeface="+mn-ea"/>
              <a:cs typeface="Arial"/>
            </a:rPr>
            <a:t>(</a:t>
          </a:r>
          <a:r>
            <a:rPr lang="en-GB" sz="1600" i="1" err="1">
              <a:latin typeface="Arial"/>
              <a:ea typeface="+mn-ea"/>
              <a:cs typeface="Arial"/>
            </a:rPr>
            <a:t>Zarbiv</a:t>
          </a:r>
          <a:r>
            <a:rPr lang="en-GB" sz="1600" i="1">
              <a:latin typeface="Arial"/>
              <a:ea typeface="+mn-ea"/>
              <a:cs typeface="Arial"/>
            </a:rPr>
            <a:t>, Perlman and Ellen, 2025)</a:t>
          </a:r>
          <a:endParaRPr lang="en-US" sz="1600">
            <a:latin typeface="Arial"/>
            <a:ea typeface="+mn-ea"/>
            <a:cs typeface="Arial"/>
          </a:endParaRPr>
        </a:p>
      </dgm:t>
    </dgm:pt>
    <dgm:pt modelId="{D3FD596A-7946-4FC8-8BD4-AAACB82D8FA0}" type="parTrans" cxnId="{AF0F8F60-8E71-4874-8FA7-1164B585AD1C}">
      <dgm:prSet/>
      <dgm:spPr/>
      <dgm:t>
        <a:bodyPr/>
        <a:lstStyle/>
        <a:p>
          <a:endParaRPr lang="en-US"/>
        </a:p>
      </dgm:t>
    </dgm:pt>
    <dgm:pt modelId="{8EB001F7-C32B-4E33-AEBA-E0C5AB91853D}" type="sibTrans" cxnId="{AF0F8F60-8E71-4874-8FA7-1164B585AD1C}">
      <dgm:prSet/>
      <dgm:spPr/>
      <dgm:t>
        <a:bodyPr/>
        <a:lstStyle/>
        <a:p>
          <a:endParaRPr lang="en-US"/>
        </a:p>
      </dgm:t>
    </dgm:pt>
    <dgm:pt modelId="{0E28070D-E3B8-4F3D-B5A0-CE5841D65CE6}">
      <dgm:prSet custT="1"/>
      <dgm:spPr/>
      <dgm:t>
        <a:bodyPr/>
        <a:lstStyle/>
        <a:p>
          <a:pPr algn="l" rtl="0">
            <a:lnSpc>
              <a:spcPct val="90000"/>
            </a:lnSpc>
          </a:pPr>
          <a:r>
            <a:rPr lang="en-GB" sz="1800" b="0">
              <a:latin typeface="Arial"/>
              <a:cs typeface="Arial"/>
            </a:rPr>
            <a:t>Improve digital inclusion, as 42% of older adults struggle with digital literacy</a:t>
          </a:r>
          <a:r>
            <a:rPr lang="en-GB" sz="1800">
              <a:latin typeface="Arial"/>
              <a:ea typeface="+mn-ea"/>
              <a:cs typeface="Arial"/>
            </a:rPr>
            <a:t> </a:t>
          </a:r>
          <a:r>
            <a:rPr lang="en-GB" sz="1600" i="1">
              <a:latin typeface="Arial"/>
              <a:ea typeface="+mn-ea"/>
              <a:cs typeface="Arial"/>
            </a:rPr>
            <a:t>(Khan et al., 2025)</a:t>
          </a:r>
          <a:endParaRPr lang="en-US" sz="1600">
            <a:latin typeface="Arial"/>
            <a:ea typeface="+mn-ea"/>
            <a:cs typeface="Arial"/>
          </a:endParaRPr>
        </a:p>
      </dgm:t>
    </dgm:pt>
    <dgm:pt modelId="{D47B62B8-6155-4BB9-9DB4-162487C5FF89}" type="parTrans" cxnId="{D9D1AF14-4602-4FA0-9492-151E12B61326}">
      <dgm:prSet/>
      <dgm:spPr/>
      <dgm:t>
        <a:bodyPr/>
        <a:lstStyle/>
        <a:p>
          <a:endParaRPr lang="en-US"/>
        </a:p>
      </dgm:t>
    </dgm:pt>
    <dgm:pt modelId="{CAB81F1B-BA55-4EF5-BF49-14346B2A49C4}" type="sibTrans" cxnId="{D9D1AF14-4602-4FA0-9492-151E12B61326}">
      <dgm:prSet/>
      <dgm:spPr/>
      <dgm:t>
        <a:bodyPr/>
        <a:lstStyle/>
        <a:p>
          <a:endParaRPr lang="en-US"/>
        </a:p>
      </dgm:t>
    </dgm:pt>
    <dgm:pt modelId="{91E0E42A-14DC-48AE-810E-DBE7313B52AF}">
      <dgm:prSet custT="1"/>
      <dgm:spPr/>
      <dgm:t>
        <a:bodyPr/>
        <a:lstStyle/>
        <a:p>
          <a:pPr algn="l">
            <a:lnSpc>
              <a:spcPct val="90000"/>
            </a:lnSpc>
          </a:pPr>
          <a:r>
            <a:rPr lang="en-GB" sz="1800">
              <a:latin typeface="Arial"/>
              <a:ea typeface="+mn-ea"/>
              <a:cs typeface="Arial"/>
            </a:rPr>
            <a:t>Invest in workforce development</a:t>
          </a:r>
          <a:r>
            <a:rPr lang="en-GB" sz="1600">
              <a:latin typeface="Arial"/>
              <a:ea typeface="+mn-ea"/>
              <a:cs typeface="Arial"/>
            </a:rPr>
            <a:t> </a:t>
          </a:r>
          <a:r>
            <a:rPr lang="en-GB" sz="1600" i="1">
              <a:latin typeface="Arial"/>
              <a:ea typeface="+mn-ea"/>
              <a:cs typeface="Arial"/>
            </a:rPr>
            <a:t>(Nguyen et al., 2025)</a:t>
          </a:r>
          <a:endParaRPr lang="en-US" sz="1600">
            <a:latin typeface="Arial"/>
            <a:ea typeface="+mn-ea"/>
            <a:cs typeface="Arial"/>
          </a:endParaRPr>
        </a:p>
      </dgm:t>
    </dgm:pt>
    <dgm:pt modelId="{00757ED3-4C77-4D19-83D7-6D8ADBB2EAF1}" type="parTrans" cxnId="{30FE8A72-5E1B-43F4-9D53-1396D9482125}">
      <dgm:prSet/>
      <dgm:spPr/>
      <dgm:t>
        <a:bodyPr/>
        <a:lstStyle/>
        <a:p>
          <a:endParaRPr lang="en-US"/>
        </a:p>
      </dgm:t>
    </dgm:pt>
    <dgm:pt modelId="{FFB5B951-FD45-4B8C-B8F3-34E4C46CA357}" type="sibTrans" cxnId="{30FE8A72-5E1B-43F4-9D53-1396D9482125}">
      <dgm:prSet/>
      <dgm:spPr/>
      <dgm:t>
        <a:bodyPr/>
        <a:lstStyle/>
        <a:p>
          <a:endParaRPr lang="en-US"/>
        </a:p>
      </dgm:t>
    </dgm:pt>
    <dgm:pt modelId="{36FCBE86-52D2-4E1D-A86D-E425324C647A}">
      <dgm:prSet custT="1"/>
      <dgm:spPr/>
      <dgm:t>
        <a:bodyPr/>
        <a:lstStyle/>
        <a:p>
          <a:pPr algn="l" rtl="0">
            <a:lnSpc>
              <a:spcPct val="90000"/>
            </a:lnSpc>
          </a:pPr>
          <a:r>
            <a:rPr lang="en-GB" sz="1800">
              <a:latin typeface="Arial"/>
              <a:ea typeface="+mn-ea"/>
              <a:cs typeface="Arial"/>
            </a:rPr>
            <a:t>Expand personalised, tech enabled care </a:t>
          </a:r>
          <a:r>
            <a:rPr lang="en-GB" sz="1600" i="1">
              <a:latin typeface="Arial"/>
              <a:ea typeface="+mn-ea"/>
              <a:cs typeface="Arial"/>
            </a:rPr>
            <a:t>(DHSC, 2022)</a:t>
          </a:r>
          <a:endParaRPr lang="en-US" sz="1600">
            <a:latin typeface="Arial"/>
            <a:ea typeface="+mn-ea"/>
            <a:cs typeface="Arial"/>
          </a:endParaRPr>
        </a:p>
      </dgm:t>
    </dgm:pt>
    <dgm:pt modelId="{2AAF2678-5C0C-4DCB-8C8A-866BA915AEDA}" type="parTrans" cxnId="{3EEF9F92-F0C5-44D5-8E7C-B248E48A310A}">
      <dgm:prSet/>
      <dgm:spPr/>
      <dgm:t>
        <a:bodyPr/>
        <a:lstStyle/>
        <a:p>
          <a:endParaRPr lang="en-US"/>
        </a:p>
      </dgm:t>
    </dgm:pt>
    <dgm:pt modelId="{85573A89-9891-43A3-9A1A-831961922C0E}" type="sibTrans" cxnId="{3EEF9F92-F0C5-44D5-8E7C-B248E48A310A}">
      <dgm:prSet/>
      <dgm:spPr/>
      <dgm:t>
        <a:bodyPr/>
        <a:lstStyle/>
        <a:p>
          <a:endParaRPr lang="en-US"/>
        </a:p>
      </dgm:t>
    </dgm:pt>
    <dgm:pt modelId="{944C3067-8961-456C-9427-F6907D26DBAC}">
      <dgm:prSet phldrT="[Text]" phldr="0" custT="1"/>
      <dgm:spPr/>
      <dgm:t>
        <a:bodyPr/>
        <a:lstStyle/>
        <a:p>
          <a:pPr algn="l" rtl="0">
            <a:lnSpc>
              <a:spcPct val="90000"/>
            </a:lnSpc>
          </a:pPr>
          <a:r>
            <a:rPr lang="en-GB" sz="1800" i="0">
              <a:latin typeface="Arial"/>
              <a:cs typeface="Arial"/>
            </a:rPr>
            <a:t>A key barrier is digital exclusion - this can be addressed through funded digital skills programmes and community support</a:t>
          </a:r>
          <a:endParaRPr lang="en-GB" sz="1800" i="1">
            <a:latin typeface="Arial"/>
            <a:ea typeface="+mn-ea"/>
            <a:cs typeface="Arial"/>
          </a:endParaRPr>
        </a:p>
      </dgm:t>
    </dgm:pt>
    <dgm:pt modelId="{83974D58-A0CE-4E48-BE52-EE5B26769C73}" type="parTrans" cxnId="{2CAF3392-F43E-4466-92B9-83F442C49683}">
      <dgm:prSet/>
      <dgm:spPr/>
    </dgm:pt>
    <dgm:pt modelId="{9B83961B-0A7C-4CEF-BECC-BD7406C67D83}" type="sibTrans" cxnId="{2CAF3392-F43E-4466-92B9-83F442C49683}">
      <dgm:prSet/>
      <dgm:spPr/>
    </dgm:pt>
    <dgm:pt modelId="{353881DF-2B79-448D-9032-84366E62264B}" type="pres">
      <dgm:prSet presAssocID="{2CBC15B2-F164-4B54-A723-9DE4B732BF14}" presName="linear" presStyleCnt="0">
        <dgm:presLayoutVars>
          <dgm:animLvl val="lvl"/>
          <dgm:resizeHandles val="exact"/>
        </dgm:presLayoutVars>
      </dgm:prSet>
      <dgm:spPr/>
    </dgm:pt>
    <dgm:pt modelId="{E6A87676-5EB9-407F-9CD1-8595BA0BD5CB}" type="pres">
      <dgm:prSet presAssocID="{6FBA252D-35B5-4803-93CD-ED3126232E9A}" presName="parentText" presStyleLbl="node1" presStyleIdx="0" presStyleCnt="6">
        <dgm:presLayoutVars>
          <dgm:chMax val="0"/>
          <dgm:bulletEnabled val="1"/>
        </dgm:presLayoutVars>
      </dgm:prSet>
      <dgm:spPr/>
    </dgm:pt>
    <dgm:pt modelId="{AADE71C8-3263-458B-8B36-643A14879460}" type="pres">
      <dgm:prSet presAssocID="{3A80C842-E56C-470A-8F84-8787C8CA428C}" presName="spacer" presStyleCnt="0"/>
      <dgm:spPr/>
    </dgm:pt>
    <dgm:pt modelId="{5BD5E061-D0F6-48B8-BD25-4E42ABFE43B0}" type="pres">
      <dgm:prSet presAssocID="{978ED21D-1612-47DC-BA90-5FA485B576A7}" presName="parentText" presStyleLbl="node1" presStyleIdx="1" presStyleCnt="6">
        <dgm:presLayoutVars>
          <dgm:chMax val="0"/>
          <dgm:bulletEnabled val="1"/>
        </dgm:presLayoutVars>
      </dgm:prSet>
      <dgm:spPr/>
    </dgm:pt>
    <dgm:pt modelId="{EB1D2D8A-4790-4329-B9FB-942D360C3BF4}" type="pres">
      <dgm:prSet presAssocID="{8EB001F7-C32B-4E33-AEBA-E0C5AB91853D}" presName="spacer" presStyleCnt="0"/>
      <dgm:spPr/>
    </dgm:pt>
    <dgm:pt modelId="{C2D6CDDB-E503-4915-BD44-0B403AF9C194}" type="pres">
      <dgm:prSet presAssocID="{0E28070D-E3B8-4F3D-B5A0-CE5841D65CE6}" presName="parentText" presStyleLbl="node1" presStyleIdx="2" presStyleCnt="6">
        <dgm:presLayoutVars>
          <dgm:chMax val="0"/>
          <dgm:bulletEnabled val="1"/>
        </dgm:presLayoutVars>
      </dgm:prSet>
      <dgm:spPr/>
    </dgm:pt>
    <dgm:pt modelId="{6D45CD8D-4588-40D5-AEFB-775ACC351458}" type="pres">
      <dgm:prSet presAssocID="{CAB81F1B-BA55-4EF5-BF49-14346B2A49C4}" presName="spacer" presStyleCnt="0"/>
      <dgm:spPr/>
    </dgm:pt>
    <dgm:pt modelId="{5B627C81-7A12-4429-8442-B36B51DFB55E}" type="pres">
      <dgm:prSet presAssocID="{91E0E42A-14DC-48AE-810E-DBE7313B52AF}" presName="parentText" presStyleLbl="node1" presStyleIdx="3" presStyleCnt="6">
        <dgm:presLayoutVars>
          <dgm:chMax val="0"/>
          <dgm:bulletEnabled val="1"/>
        </dgm:presLayoutVars>
      </dgm:prSet>
      <dgm:spPr/>
    </dgm:pt>
    <dgm:pt modelId="{70C644F4-1A16-4C74-A2AD-3ABCB209AB9A}" type="pres">
      <dgm:prSet presAssocID="{FFB5B951-FD45-4B8C-B8F3-34E4C46CA357}" presName="spacer" presStyleCnt="0"/>
      <dgm:spPr/>
    </dgm:pt>
    <dgm:pt modelId="{AE1119D2-D178-4AB6-A11E-28F2D628E67B}" type="pres">
      <dgm:prSet presAssocID="{36FCBE86-52D2-4E1D-A86D-E425324C647A}" presName="parentText" presStyleLbl="node1" presStyleIdx="4" presStyleCnt="6">
        <dgm:presLayoutVars>
          <dgm:chMax val="0"/>
          <dgm:bulletEnabled val="1"/>
        </dgm:presLayoutVars>
      </dgm:prSet>
      <dgm:spPr/>
    </dgm:pt>
    <dgm:pt modelId="{0591B83C-C48F-4B12-99BD-D6BA655B52C1}" type="pres">
      <dgm:prSet presAssocID="{85573A89-9891-43A3-9A1A-831961922C0E}" presName="spacer" presStyleCnt="0"/>
      <dgm:spPr/>
    </dgm:pt>
    <dgm:pt modelId="{CE83D8D0-11D8-4B7E-8D23-90D46BBFFE72}" type="pres">
      <dgm:prSet presAssocID="{944C3067-8961-456C-9427-F6907D26DBAC}" presName="parentText" presStyleLbl="node1" presStyleIdx="5" presStyleCnt="6">
        <dgm:presLayoutVars>
          <dgm:chMax val="0"/>
          <dgm:bulletEnabled val="1"/>
        </dgm:presLayoutVars>
      </dgm:prSet>
      <dgm:spPr/>
    </dgm:pt>
  </dgm:ptLst>
  <dgm:cxnLst>
    <dgm:cxn modelId="{D9D1AF14-4602-4FA0-9492-151E12B61326}" srcId="{2CBC15B2-F164-4B54-A723-9DE4B732BF14}" destId="{0E28070D-E3B8-4F3D-B5A0-CE5841D65CE6}" srcOrd="2" destOrd="0" parTransId="{D47B62B8-6155-4BB9-9DB4-162487C5FF89}" sibTransId="{CAB81F1B-BA55-4EF5-BF49-14346B2A49C4}"/>
    <dgm:cxn modelId="{EAF22B3D-C1DA-4990-BBE0-08EABA04D0D5}" type="presOf" srcId="{944C3067-8961-456C-9427-F6907D26DBAC}" destId="{CE83D8D0-11D8-4B7E-8D23-90D46BBFFE72}" srcOrd="0" destOrd="0" presId="urn:microsoft.com/office/officeart/2005/8/layout/vList2"/>
    <dgm:cxn modelId="{AF0F8F60-8E71-4874-8FA7-1164B585AD1C}" srcId="{2CBC15B2-F164-4B54-A723-9DE4B732BF14}" destId="{978ED21D-1612-47DC-BA90-5FA485B576A7}" srcOrd="1" destOrd="0" parTransId="{D3FD596A-7946-4FC8-8BD4-AAACB82D8FA0}" sibTransId="{8EB001F7-C32B-4E33-AEBA-E0C5AB91853D}"/>
    <dgm:cxn modelId="{655C6643-9CC4-41B7-BB01-EE4D208545DE}" type="presOf" srcId="{91E0E42A-14DC-48AE-810E-DBE7313B52AF}" destId="{5B627C81-7A12-4429-8442-B36B51DFB55E}" srcOrd="0" destOrd="0" presId="urn:microsoft.com/office/officeart/2005/8/layout/vList2"/>
    <dgm:cxn modelId="{E8505251-4D85-46F4-BD94-7D02DBD8B44B}" srcId="{2CBC15B2-F164-4B54-A723-9DE4B732BF14}" destId="{6FBA252D-35B5-4803-93CD-ED3126232E9A}" srcOrd="0" destOrd="0" parTransId="{6282A113-E5B8-467D-84DF-796E318DA230}" sibTransId="{3A80C842-E56C-470A-8F84-8787C8CA428C}"/>
    <dgm:cxn modelId="{30FE8A72-5E1B-43F4-9D53-1396D9482125}" srcId="{2CBC15B2-F164-4B54-A723-9DE4B732BF14}" destId="{91E0E42A-14DC-48AE-810E-DBE7313B52AF}" srcOrd="3" destOrd="0" parTransId="{00757ED3-4C77-4D19-83D7-6D8ADBB2EAF1}" sibTransId="{FFB5B951-FD45-4B8C-B8F3-34E4C46CA357}"/>
    <dgm:cxn modelId="{1DFBE87D-F137-49E4-9B92-CA5E9BDEB5C6}" type="presOf" srcId="{36FCBE86-52D2-4E1D-A86D-E425324C647A}" destId="{AE1119D2-D178-4AB6-A11E-28F2D628E67B}" srcOrd="0" destOrd="0" presId="urn:microsoft.com/office/officeart/2005/8/layout/vList2"/>
    <dgm:cxn modelId="{2AD73A7E-EF61-426C-A097-923C194460A8}" type="presOf" srcId="{978ED21D-1612-47DC-BA90-5FA485B576A7}" destId="{5BD5E061-D0F6-48B8-BD25-4E42ABFE43B0}" srcOrd="0" destOrd="0" presId="urn:microsoft.com/office/officeart/2005/8/layout/vList2"/>
    <dgm:cxn modelId="{2CAF3392-F43E-4466-92B9-83F442C49683}" srcId="{2CBC15B2-F164-4B54-A723-9DE4B732BF14}" destId="{944C3067-8961-456C-9427-F6907D26DBAC}" srcOrd="5" destOrd="0" parTransId="{83974D58-A0CE-4E48-BE52-EE5B26769C73}" sibTransId="{9B83961B-0A7C-4CEF-BECC-BD7406C67D83}"/>
    <dgm:cxn modelId="{3EEF9F92-F0C5-44D5-8E7C-B248E48A310A}" srcId="{2CBC15B2-F164-4B54-A723-9DE4B732BF14}" destId="{36FCBE86-52D2-4E1D-A86D-E425324C647A}" srcOrd="4" destOrd="0" parTransId="{2AAF2678-5C0C-4DCB-8C8A-866BA915AEDA}" sibTransId="{85573A89-9891-43A3-9A1A-831961922C0E}"/>
    <dgm:cxn modelId="{F69FE89D-0025-4FC3-96C6-551D0DD9B1CE}" type="presOf" srcId="{6FBA252D-35B5-4803-93CD-ED3126232E9A}" destId="{E6A87676-5EB9-407F-9CD1-8595BA0BD5CB}" srcOrd="0" destOrd="0" presId="urn:microsoft.com/office/officeart/2005/8/layout/vList2"/>
    <dgm:cxn modelId="{84C193DA-1464-4174-8634-8912FA2EB21B}" type="presOf" srcId="{2CBC15B2-F164-4B54-A723-9DE4B732BF14}" destId="{353881DF-2B79-448D-9032-84366E62264B}" srcOrd="0" destOrd="0" presId="urn:microsoft.com/office/officeart/2005/8/layout/vList2"/>
    <dgm:cxn modelId="{B72309FA-ABD9-4702-AC89-67B5ADEE932C}" type="presOf" srcId="{0E28070D-E3B8-4F3D-B5A0-CE5841D65CE6}" destId="{C2D6CDDB-E503-4915-BD44-0B403AF9C194}" srcOrd="0" destOrd="0" presId="urn:microsoft.com/office/officeart/2005/8/layout/vList2"/>
    <dgm:cxn modelId="{9A846282-32F6-4BF2-A910-A3A88015457C}" type="presParOf" srcId="{353881DF-2B79-448D-9032-84366E62264B}" destId="{E6A87676-5EB9-407F-9CD1-8595BA0BD5CB}" srcOrd="0" destOrd="0" presId="urn:microsoft.com/office/officeart/2005/8/layout/vList2"/>
    <dgm:cxn modelId="{7CB4154D-8712-418F-B86F-1B5A20C37B45}" type="presParOf" srcId="{353881DF-2B79-448D-9032-84366E62264B}" destId="{AADE71C8-3263-458B-8B36-643A14879460}" srcOrd="1" destOrd="0" presId="urn:microsoft.com/office/officeart/2005/8/layout/vList2"/>
    <dgm:cxn modelId="{6DF36284-7CB0-45DF-8306-A34494F77F9E}" type="presParOf" srcId="{353881DF-2B79-448D-9032-84366E62264B}" destId="{5BD5E061-D0F6-48B8-BD25-4E42ABFE43B0}" srcOrd="2" destOrd="0" presId="urn:microsoft.com/office/officeart/2005/8/layout/vList2"/>
    <dgm:cxn modelId="{0D5A9F4F-EEEB-4648-A436-2CAD5DF2D04E}" type="presParOf" srcId="{353881DF-2B79-448D-9032-84366E62264B}" destId="{EB1D2D8A-4790-4329-B9FB-942D360C3BF4}" srcOrd="3" destOrd="0" presId="urn:microsoft.com/office/officeart/2005/8/layout/vList2"/>
    <dgm:cxn modelId="{932C024B-3AC3-41B3-A0C0-E89E03425FBA}" type="presParOf" srcId="{353881DF-2B79-448D-9032-84366E62264B}" destId="{C2D6CDDB-E503-4915-BD44-0B403AF9C194}" srcOrd="4" destOrd="0" presId="urn:microsoft.com/office/officeart/2005/8/layout/vList2"/>
    <dgm:cxn modelId="{8B628E93-A09D-46DB-95D1-6C43448D0AC1}" type="presParOf" srcId="{353881DF-2B79-448D-9032-84366E62264B}" destId="{6D45CD8D-4588-40D5-AEFB-775ACC351458}" srcOrd="5" destOrd="0" presId="urn:microsoft.com/office/officeart/2005/8/layout/vList2"/>
    <dgm:cxn modelId="{6E6BF6E2-04CE-43D9-AB83-9417B01BA2F9}" type="presParOf" srcId="{353881DF-2B79-448D-9032-84366E62264B}" destId="{5B627C81-7A12-4429-8442-B36B51DFB55E}" srcOrd="6" destOrd="0" presId="urn:microsoft.com/office/officeart/2005/8/layout/vList2"/>
    <dgm:cxn modelId="{99C7DC8F-B17D-46EE-8FD6-CDB55B7846A6}" type="presParOf" srcId="{353881DF-2B79-448D-9032-84366E62264B}" destId="{70C644F4-1A16-4C74-A2AD-3ABCB209AB9A}" srcOrd="7" destOrd="0" presId="urn:microsoft.com/office/officeart/2005/8/layout/vList2"/>
    <dgm:cxn modelId="{4730FFCB-03BC-4166-84BC-52B157CA96AD}" type="presParOf" srcId="{353881DF-2B79-448D-9032-84366E62264B}" destId="{AE1119D2-D178-4AB6-A11E-28F2D628E67B}" srcOrd="8" destOrd="0" presId="urn:microsoft.com/office/officeart/2005/8/layout/vList2"/>
    <dgm:cxn modelId="{F5220FA8-9F7E-46BB-B2B9-56075A6FDB15}" type="presParOf" srcId="{353881DF-2B79-448D-9032-84366E62264B}" destId="{0591B83C-C48F-4B12-99BD-D6BA655B52C1}" srcOrd="9" destOrd="0" presId="urn:microsoft.com/office/officeart/2005/8/layout/vList2"/>
    <dgm:cxn modelId="{39362A79-1C71-4AA9-BA54-B3BEC644F2FF}" type="presParOf" srcId="{353881DF-2B79-448D-9032-84366E62264B}" destId="{CE83D8D0-11D8-4B7E-8D23-90D46BBFFE72}"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DE198E2-4647-48F4-A5F0-9D8514E9F76A}" type="doc">
      <dgm:prSet loTypeId="urn:microsoft.com/office/officeart/2005/8/layout/vList2" loCatId="list" qsTypeId="urn:microsoft.com/office/officeart/2005/8/quickstyle/simple4" qsCatId="simple" csTypeId="urn:microsoft.com/office/officeart/2005/8/colors/accent1_1" csCatId="accent1" phldr="1"/>
      <dgm:spPr/>
      <dgm:t>
        <a:bodyPr/>
        <a:lstStyle/>
        <a:p>
          <a:endParaRPr lang="en-US"/>
        </a:p>
      </dgm:t>
    </dgm:pt>
    <dgm:pt modelId="{27859A36-7203-493B-A26B-0A1677215318}">
      <dgm:prSet custT="1"/>
      <dgm:spPr/>
      <dgm:t>
        <a:bodyPr/>
        <a:lstStyle/>
        <a:p>
          <a:pPr algn="l">
            <a:lnSpc>
              <a:spcPct val="90000"/>
            </a:lnSpc>
          </a:pPr>
          <a:r>
            <a:rPr lang="en-GB" sz="1800" b="0">
              <a:latin typeface="Arial"/>
              <a:ea typeface="+mn-ea"/>
              <a:cs typeface="Arial"/>
            </a:rPr>
            <a:t>Ageing population requires coordinated, person‑centred support</a:t>
          </a:r>
          <a:endParaRPr lang="en-US" sz="1800">
            <a:latin typeface="Arial"/>
            <a:ea typeface="+mn-ea"/>
            <a:cs typeface="Arial"/>
          </a:endParaRPr>
        </a:p>
      </dgm:t>
    </dgm:pt>
    <dgm:pt modelId="{AB7AFFB4-7FB9-4491-9F89-7D9931546D8E}" type="parTrans" cxnId="{DD3D55B4-A588-4635-9B19-1C01FD318946}">
      <dgm:prSet/>
      <dgm:spPr/>
      <dgm:t>
        <a:bodyPr/>
        <a:lstStyle/>
        <a:p>
          <a:endParaRPr lang="en-US"/>
        </a:p>
      </dgm:t>
    </dgm:pt>
    <dgm:pt modelId="{8810922F-FCD3-4AD0-B041-BBDDD256C476}" type="sibTrans" cxnId="{DD3D55B4-A588-4635-9B19-1C01FD318946}">
      <dgm:prSet/>
      <dgm:spPr/>
      <dgm:t>
        <a:bodyPr/>
        <a:lstStyle/>
        <a:p>
          <a:endParaRPr lang="en-US"/>
        </a:p>
      </dgm:t>
    </dgm:pt>
    <dgm:pt modelId="{BE5AE7C3-74D2-4BA5-88B4-68776DDA9008}">
      <dgm:prSet custT="1"/>
      <dgm:spPr/>
      <dgm:t>
        <a:bodyPr/>
        <a:lstStyle/>
        <a:p>
          <a:pPr algn="l">
            <a:lnSpc>
              <a:spcPct val="90000"/>
            </a:lnSpc>
          </a:pPr>
          <a:r>
            <a:rPr lang="en-GB" sz="1800">
              <a:latin typeface="Arial"/>
              <a:ea typeface="+mn-ea"/>
              <a:cs typeface="Arial"/>
            </a:rPr>
            <a:t>Policy frameworks provide strong foundations </a:t>
          </a:r>
          <a:r>
            <a:rPr lang="en-GB" sz="1600" i="1">
              <a:latin typeface="Arial"/>
              <a:ea typeface="+mn-ea"/>
              <a:cs typeface="Arial"/>
            </a:rPr>
            <a:t>(Care Act, 2014)</a:t>
          </a:r>
          <a:endParaRPr lang="en-US" sz="1600">
            <a:latin typeface="Arial"/>
            <a:ea typeface="+mn-ea"/>
            <a:cs typeface="Arial"/>
          </a:endParaRPr>
        </a:p>
      </dgm:t>
    </dgm:pt>
    <dgm:pt modelId="{D9042F07-731A-42FF-9238-DABF17645609}" type="parTrans" cxnId="{766D1EDD-E061-475D-A07F-C784DDE39AAB}">
      <dgm:prSet/>
      <dgm:spPr/>
      <dgm:t>
        <a:bodyPr/>
        <a:lstStyle/>
        <a:p>
          <a:endParaRPr lang="en-US"/>
        </a:p>
      </dgm:t>
    </dgm:pt>
    <dgm:pt modelId="{2414AF58-FD98-4D3A-8B4D-5389EDDC5BC7}" type="sibTrans" cxnId="{766D1EDD-E061-475D-A07F-C784DDE39AAB}">
      <dgm:prSet/>
      <dgm:spPr/>
      <dgm:t>
        <a:bodyPr/>
        <a:lstStyle/>
        <a:p>
          <a:endParaRPr lang="en-US"/>
        </a:p>
      </dgm:t>
    </dgm:pt>
    <dgm:pt modelId="{08BCCEB7-5F7B-47FA-B7AF-A244C20DC825}">
      <dgm:prSet custT="1"/>
      <dgm:spPr/>
      <dgm:t>
        <a:bodyPr/>
        <a:lstStyle/>
        <a:p>
          <a:pPr algn="l">
            <a:lnSpc>
              <a:spcPct val="90000"/>
            </a:lnSpc>
          </a:pPr>
          <a:r>
            <a:rPr lang="en-GB" sz="1800">
              <a:latin typeface="Arial"/>
              <a:ea typeface="+mn-ea"/>
              <a:cs typeface="Arial"/>
            </a:rPr>
            <a:t>Evidence shows persistent inequalities </a:t>
          </a:r>
          <a:r>
            <a:rPr lang="en-GB" sz="1600" i="1">
              <a:latin typeface="Arial"/>
              <a:ea typeface="+mn-ea"/>
              <a:cs typeface="Arial"/>
            </a:rPr>
            <a:t>(CQC, 2022)</a:t>
          </a:r>
          <a:endParaRPr lang="en-US" sz="1600">
            <a:latin typeface="Arial"/>
            <a:ea typeface="+mn-ea"/>
            <a:cs typeface="Arial"/>
          </a:endParaRPr>
        </a:p>
      </dgm:t>
    </dgm:pt>
    <dgm:pt modelId="{463F434D-7087-483E-8D25-5A2824CB8E68}" type="parTrans" cxnId="{BBC1D34A-428F-47FB-8951-3135C789DA4D}">
      <dgm:prSet/>
      <dgm:spPr/>
      <dgm:t>
        <a:bodyPr/>
        <a:lstStyle/>
        <a:p>
          <a:endParaRPr lang="en-US"/>
        </a:p>
      </dgm:t>
    </dgm:pt>
    <dgm:pt modelId="{50141303-67C0-4717-8BE7-798BA5F82E1D}" type="sibTrans" cxnId="{BBC1D34A-428F-47FB-8951-3135C789DA4D}">
      <dgm:prSet/>
      <dgm:spPr/>
      <dgm:t>
        <a:bodyPr/>
        <a:lstStyle/>
        <a:p>
          <a:endParaRPr lang="en-US"/>
        </a:p>
      </dgm:t>
    </dgm:pt>
    <dgm:pt modelId="{05D9C90A-5C61-4EE2-82DB-BF3A6988930E}">
      <dgm:prSet custT="1"/>
      <dgm:spPr/>
      <dgm:t>
        <a:bodyPr/>
        <a:lstStyle/>
        <a:p>
          <a:pPr algn="l">
            <a:lnSpc>
              <a:spcPct val="90000"/>
            </a:lnSpc>
          </a:pPr>
          <a:r>
            <a:rPr lang="en-GB" sz="1800">
              <a:latin typeface="Arial"/>
              <a:ea typeface="+mn-ea"/>
              <a:cs typeface="Arial"/>
            </a:rPr>
            <a:t>Technology offers opportunities but must be inclusive </a:t>
          </a:r>
          <a:r>
            <a:rPr lang="en-GB" sz="1600" i="1">
              <a:latin typeface="Arial"/>
              <a:ea typeface="+mn-ea"/>
              <a:cs typeface="Arial"/>
            </a:rPr>
            <a:t>(Khan et al., 2025)</a:t>
          </a:r>
          <a:endParaRPr lang="en-US" sz="1600">
            <a:latin typeface="Arial"/>
            <a:ea typeface="+mn-ea"/>
            <a:cs typeface="Arial"/>
          </a:endParaRPr>
        </a:p>
      </dgm:t>
    </dgm:pt>
    <dgm:pt modelId="{088DFCB6-C536-4708-8A32-062BD33E4AB8}" type="parTrans" cxnId="{012B83CD-6D4B-4D40-9DBA-8A8BC55CE11A}">
      <dgm:prSet/>
      <dgm:spPr/>
      <dgm:t>
        <a:bodyPr/>
        <a:lstStyle/>
        <a:p>
          <a:endParaRPr lang="en-US"/>
        </a:p>
      </dgm:t>
    </dgm:pt>
    <dgm:pt modelId="{C290AF4F-776A-441E-967A-46FDC22D796C}" type="sibTrans" cxnId="{012B83CD-6D4B-4D40-9DBA-8A8BC55CE11A}">
      <dgm:prSet/>
      <dgm:spPr/>
      <dgm:t>
        <a:bodyPr/>
        <a:lstStyle/>
        <a:p>
          <a:endParaRPr lang="en-US"/>
        </a:p>
      </dgm:t>
    </dgm:pt>
    <dgm:pt modelId="{8F884FF9-1B24-4029-8E35-B7901A84412D}">
      <dgm:prSet phldrT="[Text]" phldr="0"/>
      <dgm:spPr/>
      <dgm:t>
        <a:bodyPr/>
        <a:lstStyle/>
        <a:p>
          <a:pPr algn="l" rtl="0">
            <a:lnSpc>
              <a:spcPct val="90000"/>
            </a:lnSpc>
          </a:pPr>
          <a:r>
            <a:rPr lang="en-GB" sz="1800" b="0"/>
            <a:t>T</a:t>
          </a:r>
          <a:r>
            <a:rPr lang="en-GB" sz="1800" b="0">
              <a:latin typeface="Arial"/>
              <a:cs typeface="Arial"/>
            </a:rPr>
            <a:t>he ageing population is growing rapidly, with the number of people aged 85+ expected to double by 2040</a:t>
          </a:r>
          <a:endParaRPr lang="en-GB" sz="1800" b="0">
            <a:latin typeface="Arial"/>
            <a:ea typeface="+mn-ea"/>
            <a:cs typeface="Arial"/>
          </a:endParaRPr>
        </a:p>
      </dgm:t>
    </dgm:pt>
    <dgm:pt modelId="{1867A1BF-8982-47AE-B87D-E51BC8F3A7A7}" type="parTrans" cxnId="{BACDDB48-BF7E-4FF9-BDD3-DA5A2F0FD3C7}">
      <dgm:prSet/>
      <dgm:spPr/>
    </dgm:pt>
    <dgm:pt modelId="{9BEB9FF2-A6C0-4CC6-9ED1-E904C9F2D567}" type="sibTrans" cxnId="{BACDDB48-BF7E-4FF9-BDD3-DA5A2F0FD3C7}">
      <dgm:prSet/>
      <dgm:spPr/>
    </dgm:pt>
    <dgm:pt modelId="{118E093A-E36F-4BC9-B285-ED63B1CA7863}" type="pres">
      <dgm:prSet presAssocID="{5DE198E2-4647-48F4-A5F0-9D8514E9F76A}" presName="linear" presStyleCnt="0">
        <dgm:presLayoutVars>
          <dgm:animLvl val="lvl"/>
          <dgm:resizeHandles val="exact"/>
        </dgm:presLayoutVars>
      </dgm:prSet>
      <dgm:spPr/>
    </dgm:pt>
    <dgm:pt modelId="{21582F42-5E9B-41A4-B0E3-03B47B0F3EAF}" type="pres">
      <dgm:prSet presAssocID="{8F884FF9-1B24-4029-8E35-B7901A84412D}" presName="parentText" presStyleLbl="node1" presStyleIdx="0" presStyleCnt="5">
        <dgm:presLayoutVars>
          <dgm:chMax val="0"/>
          <dgm:bulletEnabled val="1"/>
        </dgm:presLayoutVars>
      </dgm:prSet>
      <dgm:spPr/>
    </dgm:pt>
    <dgm:pt modelId="{173FE00C-33F9-4BD8-8C64-763D00C8D15B}" type="pres">
      <dgm:prSet presAssocID="{9BEB9FF2-A6C0-4CC6-9ED1-E904C9F2D567}" presName="spacer" presStyleCnt="0"/>
      <dgm:spPr/>
    </dgm:pt>
    <dgm:pt modelId="{060050AA-471F-4639-B829-EA4D125DF1D7}" type="pres">
      <dgm:prSet presAssocID="{27859A36-7203-493B-A26B-0A1677215318}" presName="parentText" presStyleLbl="node1" presStyleIdx="1" presStyleCnt="5">
        <dgm:presLayoutVars>
          <dgm:chMax val="0"/>
          <dgm:bulletEnabled val="1"/>
        </dgm:presLayoutVars>
      </dgm:prSet>
      <dgm:spPr/>
    </dgm:pt>
    <dgm:pt modelId="{CFEF9851-6B75-45DB-81EA-59816D6F1E18}" type="pres">
      <dgm:prSet presAssocID="{8810922F-FCD3-4AD0-B041-BBDDD256C476}" presName="spacer" presStyleCnt="0"/>
      <dgm:spPr/>
    </dgm:pt>
    <dgm:pt modelId="{2155CF08-A2D0-4C07-A58B-B50D1B576AB7}" type="pres">
      <dgm:prSet presAssocID="{BE5AE7C3-74D2-4BA5-88B4-68776DDA9008}" presName="parentText" presStyleLbl="node1" presStyleIdx="2" presStyleCnt="5">
        <dgm:presLayoutVars>
          <dgm:chMax val="0"/>
          <dgm:bulletEnabled val="1"/>
        </dgm:presLayoutVars>
      </dgm:prSet>
      <dgm:spPr/>
    </dgm:pt>
    <dgm:pt modelId="{4F16EA56-0CBF-4057-84E8-E31AE8E43024}" type="pres">
      <dgm:prSet presAssocID="{2414AF58-FD98-4D3A-8B4D-5389EDDC5BC7}" presName="spacer" presStyleCnt="0"/>
      <dgm:spPr/>
    </dgm:pt>
    <dgm:pt modelId="{9C668F32-D568-4F7D-964B-55FBC8F9BD33}" type="pres">
      <dgm:prSet presAssocID="{08BCCEB7-5F7B-47FA-B7AF-A244C20DC825}" presName="parentText" presStyleLbl="node1" presStyleIdx="3" presStyleCnt="5">
        <dgm:presLayoutVars>
          <dgm:chMax val="0"/>
          <dgm:bulletEnabled val="1"/>
        </dgm:presLayoutVars>
      </dgm:prSet>
      <dgm:spPr/>
    </dgm:pt>
    <dgm:pt modelId="{00CD7755-C9B6-418B-AB55-3E69C50B7DFC}" type="pres">
      <dgm:prSet presAssocID="{50141303-67C0-4717-8BE7-798BA5F82E1D}" presName="spacer" presStyleCnt="0"/>
      <dgm:spPr/>
    </dgm:pt>
    <dgm:pt modelId="{7B861B90-BE70-47A7-9C36-5089D9B9C03F}" type="pres">
      <dgm:prSet presAssocID="{05D9C90A-5C61-4EE2-82DB-BF3A6988930E}" presName="parentText" presStyleLbl="node1" presStyleIdx="4" presStyleCnt="5">
        <dgm:presLayoutVars>
          <dgm:chMax val="0"/>
          <dgm:bulletEnabled val="1"/>
        </dgm:presLayoutVars>
      </dgm:prSet>
      <dgm:spPr/>
    </dgm:pt>
  </dgm:ptLst>
  <dgm:cxnLst>
    <dgm:cxn modelId="{EF02B308-DB61-4A9D-9C81-743DF4BADFE8}" type="presOf" srcId="{08BCCEB7-5F7B-47FA-B7AF-A244C20DC825}" destId="{9C668F32-D568-4F7D-964B-55FBC8F9BD33}" srcOrd="0" destOrd="0" presId="urn:microsoft.com/office/officeart/2005/8/layout/vList2"/>
    <dgm:cxn modelId="{BACDDB48-BF7E-4FF9-BDD3-DA5A2F0FD3C7}" srcId="{5DE198E2-4647-48F4-A5F0-9D8514E9F76A}" destId="{8F884FF9-1B24-4029-8E35-B7901A84412D}" srcOrd="0" destOrd="0" parTransId="{1867A1BF-8982-47AE-B87D-E51BC8F3A7A7}" sibTransId="{9BEB9FF2-A6C0-4CC6-9ED1-E904C9F2D567}"/>
    <dgm:cxn modelId="{BBC1D34A-428F-47FB-8951-3135C789DA4D}" srcId="{5DE198E2-4647-48F4-A5F0-9D8514E9F76A}" destId="{08BCCEB7-5F7B-47FA-B7AF-A244C20DC825}" srcOrd="3" destOrd="0" parTransId="{463F434D-7087-483E-8D25-5A2824CB8E68}" sibTransId="{50141303-67C0-4717-8BE7-798BA5F82E1D}"/>
    <dgm:cxn modelId="{B8A6C672-238F-4A70-B0BC-2F32233AA690}" type="presOf" srcId="{5DE198E2-4647-48F4-A5F0-9D8514E9F76A}" destId="{118E093A-E36F-4BC9-B285-ED63B1CA7863}" srcOrd="0" destOrd="0" presId="urn:microsoft.com/office/officeart/2005/8/layout/vList2"/>
    <dgm:cxn modelId="{CF9B5282-39E2-4442-A094-2829804AF3C7}" type="presOf" srcId="{27859A36-7203-493B-A26B-0A1677215318}" destId="{060050AA-471F-4639-B829-EA4D125DF1D7}" srcOrd="0" destOrd="0" presId="urn:microsoft.com/office/officeart/2005/8/layout/vList2"/>
    <dgm:cxn modelId="{DF488B8C-24ED-4C92-969D-7496B0362858}" type="presOf" srcId="{05D9C90A-5C61-4EE2-82DB-BF3A6988930E}" destId="{7B861B90-BE70-47A7-9C36-5089D9B9C03F}" srcOrd="0" destOrd="0" presId="urn:microsoft.com/office/officeart/2005/8/layout/vList2"/>
    <dgm:cxn modelId="{0E37BAAC-D1BC-475F-8839-D933DA4E6138}" type="presOf" srcId="{8F884FF9-1B24-4029-8E35-B7901A84412D}" destId="{21582F42-5E9B-41A4-B0E3-03B47B0F3EAF}" srcOrd="0" destOrd="0" presId="urn:microsoft.com/office/officeart/2005/8/layout/vList2"/>
    <dgm:cxn modelId="{DD3D55B4-A588-4635-9B19-1C01FD318946}" srcId="{5DE198E2-4647-48F4-A5F0-9D8514E9F76A}" destId="{27859A36-7203-493B-A26B-0A1677215318}" srcOrd="1" destOrd="0" parTransId="{AB7AFFB4-7FB9-4491-9F89-7D9931546D8E}" sibTransId="{8810922F-FCD3-4AD0-B041-BBDDD256C476}"/>
    <dgm:cxn modelId="{A54BCABB-9D1C-4218-A208-03AA2D1A9211}" type="presOf" srcId="{BE5AE7C3-74D2-4BA5-88B4-68776DDA9008}" destId="{2155CF08-A2D0-4C07-A58B-B50D1B576AB7}" srcOrd="0" destOrd="0" presId="urn:microsoft.com/office/officeart/2005/8/layout/vList2"/>
    <dgm:cxn modelId="{012B83CD-6D4B-4D40-9DBA-8A8BC55CE11A}" srcId="{5DE198E2-4647-48F4-A5F0-9D8514E9F76A}" destId="{05D9C90A-5C61-4EE2-82DB-BF3A6988930E}" srcOrd="4" destOrd="0" parTransId="{088DFCB6-C536-4708-8A32-062BD33E4AB8}" sibTransId="{C290AF4F-776A-441E-967A-46FDC22D796C}"/>
    <dgm:cxn modelId="{766D1EDD-E061-475D-A07F-C784DDE39AAB}" srcId="{5DE198E2-4647-48F4-A5F0-9D8514E9F76A}" destId="{BE5AE7C3-74D2-4BA5-88B4-68776DDA9008}" srcOrd="2" destOrd="0" parTransId="{D9042F07-731A-42FF-9238-DABF17645609}" sibTransId="{2414AF58-FD98-4D3A-8B4D-5389EDDC5BC7}"/>
    <dgm:cxn modelId="{90975D14-7E46-45F3-9C0D-C6EE1F1F1C92}" type="presParOf" srcId="{118E093A-E36F-4BC9-B285-ED63B1CA7863}" destId="{21582F42-5E9B-41A4-B0E3-03B47B0F3EAF}" srcOrd="0" destOrd="0" presId="urn:microsoft.com/office/officeart/2005/8/layout/vList2"/>
    <dgm:cxn modelId="{9CB043AE-7180-4005-A75F-49AD4034D4C5}" type="presParOf" srcId="{118E093A-E36F-4BC9-B285-ED63B1CA7863}" destId="{173FE00C-33F9-4BD8-8C64-763D00C8D15B}" srcOrd="1" destOrd="0" presId="urn:microsoft.com/office/officeart/2005/8/layout/vList2"/>
    <dgm:cxn modelId="{E75C2D84-284C-4F06-87FE-8762AB9A7B74}" type="presParOf" srcId="{118E093A-E36F-4BC9-B285-ED63B1CA7863}" destId="{060050AA-471F-4639-B829-EA4D125DF1D7}" srcOrd="2" destOrd="0" presId="urn:microsoft.com/office/officeart/2005/8/layout/vList2"/>
    <dgm:cxn modelId="{F0165AC3-D86C-4890-9018-B66D4DC2F0A5}" type="presParOf" srcId="{118E093A-E36F-4BC9-B285-ED63B1CA7863}" destId="{CFEF9851-6B75-45DB-81EA-59816D6F1E18}" srcOrd="3" destOrd="0" presId="urn:microsoft.com/office/officeart/2005/8/layout/vList2"/>
    <dgm:cxn modelId="{1F2D8B10-2B76-4315-A5DC-9F850AFE2FB9}" type="presParOf" srcId="{118E093A-E36F-4BC9-B285-ED63B1CA7863}" destId="{2155CF08-A2D0-4C07-A58B-B50D1B576AB7}" srcOrd="4" destOrd="0" presId="urn:microsoft.com/office/officeart/2005/8/layout/vList2"/>
    <dgm:cxn modelId="{026D6A3E-57D9-4630-B7C5-DE16E57B4305}" type="presParOf" srcId="{118E093A-E36F-4BC9-B285-ED63B1CA7863}" destId="{4F16EA56-0CBF-4057-84E8-E31AE8E43024}" srcOrd="5" destOrd="0" presId="urn:microsoft.com/office/officeart/2005/8/layout/vList2"/>
    <dgm:cxn modelId="{1D9A553A-BAA5-45C7-9A87-31E3251C1185}" type="presParOf" srcId="{118E093A-E36F-4BC9-B285-ED63B1CA7863}" destId="{9C668F32-D568-4F7D-964B-55FBC8F9BD33}" srcOrd="6" destOrd="0" presId="urn:microsoft.com/office/officeart/2005/8/layout/vList2"/>
    <dgm:cxn modelId="{6BB8BC27-99F1-4295-BAA0-37C8AD93C004}" type="presParOf" srcId="{118E093A-E36F-4BC9-B285-ED63B1CA7863}" destId="{00CD7755-C9B6-418B-AB55-3E69C50B7DFC}" srcOrd="7" destOrd="0" presId="urn:microsoft.com/office/officeart/2005/8/layout/vList2"/>
    <dgm:cxn modelId="{40FE809A-BC09-4030-9456-CF1959C6CCE1}" type="presParOf" srcId="{118E093A-E36F-4BC9-B285-ED63B1CA7863}" destId="{7B861B90-BE70-47A7-9C36-5089D9B9C03F}"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38183E-F74A-4380-BE81-2FF2150A04BD}">
      <dsp:nvSpPr>
        <dsp:cNvPr id="0" name=""/>
        <dsp:cNvSpPr/>
      </dsp:nvSpPr>
      <dsp:spPr>
        <a:xfrm>
          <a:off x="0" y="0"/>
          <a:ext cx="3808472" cy="979935"/>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cs typeface="Arial"/>
            </a:rPr>
            <a:t>Ageing population increasing rapidly </a:t>
          </a:r>
          <a:r>
            <a:rPr lang="en-GB" sz="1600" i="1" kern="1200">
              <a:latin typeface="Arial"/>
              <a:cs typeface="Arial"/>
            </a:rPr>
            <a:t>(Government Office for Science, 2025)</a:t>
          </a:r>
          <a:endParaRPr lang="en-US" sz="1600" kern="1200">
            <a:latin typeface="Arial"/>
            <a:cs typeface="Arial"/>
          </a:endParaRPr>
        </a:p>
      </dsp:txBody>
      <dsp:txXfrm>
        <a:off x="28701" y="28701"/>
        <a:ext cx="2636394" cy="922533"/>
      </dsp:txXfrm>
    </dsp:sp>
    <dsp:sp modelId="{F98E6289-3526-484A-8775-AB65C835AA3C}">
      <dsp:nvSpPr>
        <dsp:cNvPr id="0" name=""/>
        <dsp:cNvSpPr/>
      </dsp:nvSpPr>
      <dsp:spPr>
        <a:xfrm>
          <a:off x="284398" y="1116037"/>
          <a:ext cx="3808472" cy="979935"/>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i="0" kern="1200">
              <a:latin typeface="Arial"/>
              <a:cs typeface="Arial"/>
            </a:rPr>
            <a:t>Ageing involves biological changes such as cellular decline and wear‑and‑tear processes</a:t>
          </a:r>
          <a:r>
            <a:rPr lang="en-GB" sz="1600" i="0" kern="1200"/>
            <a:t> </a:t>
          </a:r>
          <a:r>
            <a:rPr lang="en-GB" sz="1600" i="0" kern="1200">
              <a:latin typeface="Arial"/>
              <a:cs typeface="Arial"/>
            </a:rPr>
            <a:t>(Gilbert, 2000)</a:t>
          </a:r>
          <a:r>
            <a:rPr lang="en-GB" sz="1600" i="0" kern="1200"/>
            <a:t>.</a:t>
          </a:r>
          <a:endParaRPr lang="en-GB" sz="1600" i="1" kern="1200">
            <a:latin typeface="Arial"/>
            <a:cs typeface="Arial"/>
          </a:endParaRPr>
        </a:p>
      </dsp:txBody>
      <dsp:txXfrm>
        <a:off x="313099" y="1144738"/>
        <a:ext cx="2829713" cy="922533"/>
      </dsp:txXfrm>
    </dsp:sp>
    <dsp:sp modelId="{C75022EA-AD12-4AA7-BDEC-16FFBDBF70D7}">
      <dsp:nvSpPr>
        <dsp:cNvPr id="0" name=""/>
        <dsp:cNvSpPr/>
      </dsp:nvSpPr>
      <dsp:spPr>
        <a:xfrm>
          <a:off x="568797" y="2232074"/>
          <a:ext cx="3808472" cy="979935"/>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cs typeface="Arial"/>
            </a:rPr>
            <a:t>Older adults face complex care and support needs</a:t>
          </a:r>
          <a:endParaRPr lang="en-US" sz="1800" kern="1200">
            <a:latin typeface="Arial"/>
            <a:cs typeface="Arial"/>
          </a:endParaRPr>
        </a:p>
      </dsp:txBody>
      <dsp:txXfrm>
        <a:off x="597498" y="2260775"/>
        <a:ext cx="2829713" cy="922533"/>
      </dsp:txXfrm>
    </dsp:sp>
    <dsp:sp modelId="{8F74AB81-8B96-4943-89AA-54D818A11526}">
      <dsp:nvSpPr>
        <dsp:cNvPr id="0" name=""/>
        <dsp:cNvSpPr/>
      </dsp:nvSpPr>
      <dsp:spPr>
        <a:xfrm>
          <a:off x="853196" y="3348111"/>
          <a:ext cx="3808472" cy="979935"/>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cs typeface="Arial"/>
            </a:rPr>
            <a:t>Empowerment essential for independence and wellbeing </a:t>
          </a:r>
          <a:r>
            <a:rPr lang="en-GB" sz="1600" i="1" kern="1200">
              <a:latin typeface="Arial"/>
              <a:cs typeface="Arial"/>
            </a:rPr>
            <a:t>(Care Act, 2014)</a:t>
          </a:r>
          <a:endParaRPr lang="en-US" sz="1600" kern="1200">
            <a:latin typeface="Arial"/>
            <a:cs typeface="Arial"/>
          </a:endParaRPr>
        </a:p>
      </dsp:txBody>
      <dsp:txXfrm>
        <a:off x="881897" y="3376812"/>
        <a:ext cx="2829713" cy="922533"/>
      </dsp:txXfrm>
    </dsp:sp>
    <dsp:sp modelId="{DC8838BA-EBA9-4DAA-A89B-34A68252DB5C}">
      <dsp:nvSpPr>
        <dsp:cNvPr id="0" name=""/>
        <dsp:cNvSpPr/>
      </dsp:nvSpPr>
      <dsp:spPr>
        <a:xfrm>
          <a:off x="1137595" y="4464148"/>
          <a:ext cx="3808472" cy="979935"/>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cs typeface="Arial"/>
            </a:rPr>
            <a:t>Presentation covers: care needs, policy, theory, technology, case study, recommendations</a:t>
          </a:r>
          <a:endParaRPr lang="en-US" sz="1800" kern="1200">
            <a:latin typeface="Arial"/>
            <a:cs typeface="Arial"/>
          </a:endParaRPr>
        </a:p>
      </dsp:txBody>
      <dsp:txXfrm>
        <a:off x="1166296" y="4492849"/>
        <a:ext cx="2829713" cy="922533"/>
      </dsp:txXfrm>
    </dsp:sp>
    <dsp:sp modelId="{A1FE09A4-B3B6-44E4-8BAE-3916C23F2305}">
      <dsp:nvSpPr>
        <dsp:cNvPr id="0" name=""/>
        <dsp:cNvSpPr/>
      </dsp:nvSpPr>
      <dsp:spPr>
        <a:xfrm>
          <a:off x="3171514" y="715897"/>
          <a:ext cx="636957" cy="63695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314829" y="715897"/>
        <a:ext cx="350327" cy="479310"/>
      </dsp:txXfrm>
    </dsp:sp>
    <dsp:sp modelId="{A4176A58-0572-4872-B54B-53E29B6DF9B0}">
      <dsp:nvSpPr>
        <dsp:cNvPr id="0" name=""/>
        <dsp:cNvSpPr/>
      </dsp:nvSpPr>
      <dsp:spPr>
        <a:xfrm>
          <a:off x="3455913" y="1831934"/>
          <a:ext cx="636957" cy="63695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599228" y="1831934"/>
        <a:ext cx="350327" cy="479310"/>
      </dsp:txXfrm>
    </dsp:sp>
    <dsp:sp modelId="{AC27CA5B-73A5-4ED9-99CF-6CC1473EA893}">
      <dsp:nvSpPr>
        <dsp:cNvPr id="0" name=""/>
        <dsp:cNvSpPr/>
      </dsp:nvSpPr>
      <dsp:spPr>
        <a:xfrm>
          <a:off x="3740312" y="2931639"/>
          <a:ext cx="636957" cy="63695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883627" y="2931639"/>
        <a:ext cx="350327" cy="479310"/>
      </dsp:txXfrm>
    </dsp:sp>
    <dsp:sp modelId="{C1905635-73DA-44E6-ACD8-1E13A82D7A0E}">
      <dsp:nvSpPr>
        <dsp:cNvPr id="0" name=""/>
        <dsp:cNvSpPr/>
      </dsp:nvSpPr>
      <dsp:spPr>
        <a:xfrm>
          <a:off x="4024711" y="4058564"/>
          <a:ext cx="636957" cy="63695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4168026" y="4058564"/>
        <a:ext cx="350327" cy="47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7E938-8B10-444D-9204-D47F9BB90CBD}">
      <dsp:nvSpPr>
        <dsp:cNvPr id="0" name=""/>
        <dsp:cNvSpPr/>
      </dsp:nvSpPr>
      <dsp:spPr>
        <a:xfrm>
          <a:off x="0" y="3357542"/>
          <a:ext cx="9618133" cy="734548"/>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Importance of promoting independence </a:t>
          </a:r>
          <a:r>
            <a:rPr lang="en-GB" sz="1600" i="1" kern="1200">
              <a:latin typeface="Arial"/>
              <a:cs typeface="Arial"/>
            </a:rPr>
            <a:t>(Care Act, 2014)</a:t>
          </a:r>
          <a:endParaRPr lang="en-US" sz="1600" kern="1200">
            <a:latin typeface="Arial"/>
            <a:cs typeface="Arial"/>
          </a:endParaRPr>
        </a:p>
      </dsp:txBody>
      <dsp:txXfrm>
        <a:off x="0" y="3357542"/>
        <a:ext cx="9618133" cy="734548"/>
      </dsp:txXfrm>
    </dsp:sp>
    <dsp:sp modelId="{C71C959A-2465-41C3-BD97-1BF10E2C3B49}">
      <dsp:nvSpPr>
        <dsp:cNvPr id="0" name=""/>
        <dsp:cNvSpPr/>
      </dsp:nvSpPr>
      <dsp:spPr>
        <a:xfrm rot="10800000">
          <a:off x="0" y="2238825"/>
          <a:ext cx="9618133" cy="1129735"/>
        </a:xfrm>
        <a:prstGeom prst="upArrowCallou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2889250">
            <a:lnSpc>
              <a:spcPct val="90000"/>
            </a:lnSpc>
            <a:spcBef>
              <a:spcPct val="0"/>
            </a:spcBef>
            <a:spcAft>
              <a:spcPct val="35000"/>
            </a:spcAft>
            <a:buNone/>
          </a:pPr>
          <a:r>
            <a:rPr lang="en-GB" kern="1200">
              <a:latin typeface="Arial"/>
              <a:cs typeface="Arial"/>
            </a:rPr>
            <a:t>Increased pressure on NHS &amp; social care</a:t>
          </a:r>
          <a:r>
            <a:rPr lang="en-GB" sz="1800" kern="1200">
              <a:latin typeface="Arial"/>
              <a:cs typeface="Arial"/>
            </a:rPr>
            <a:t> </a:t>
          </a:r>
          <a:r>
            <a:rPr lang="en-GB" sz="1600" i="1" kern="1200">
              <a:latin typeface="Arial"/>
              <a:cs typeface="Arial"/>
            </a:rPr>
            <a:t>(NHS England, 2024)</a:t>
          </a:r>
          <a:endParaRPr lang="en-US" sz="1600" kern="1200">
            <a:latin typeface="Arial"/>
            <a:cs typeface="Arial"/>
          </a:endParaRPr>
        </a:p>
      </dsp:txBody>
      <dsp:txXfrm rot="10800000">
        <a:off x="0" y="2238825"/>
        <a:ext cx="9618133" cy="734068"/>
      </dsp:txXfrm>
    </dsp:sp>
    <dsp:sp modelId="{4A7042E7-142E-437B-BF18-D605802D446C}">
      <dsp:nvSpPr>
        <dsp:cNvPr id="0" name=""/>
        <dsp:cNvSpPr/>
      </dsp:nvSpPr>
      <dsp:spPr>
        <a:xfrm rot="10800000">
          <a:off x="0" y="1120108"/>
          <a:ext cx="9618133" cy="1129735"/>
        </a:xfrm>
        <a:prstGeom prst="upArrowCallou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Rising complexity of health &amp; social care needs</a:t>
          </a:r>
          <a:r>
            <a:rPr lang="en-GB" kern="1200">
              <a:latin typeface="Arial"/>
              <a:cs typeface="Arial"/>
            </a:rPr>
            <a:t> </a:t>
          </a:r>
          <a:r>
            <a:rPr lang="en-GB" sz="1600" i="1" kern="1200">
              <a:latin typeface="Arial"/>
              <a:cs typeface="Arial"/>
            </a:rPr>
            <a:t>(Nguyen et al., 2025)</a:t>
          </a:r>
          <a:endParaRPr lang="en-US" sz="1600" kern="1200">
            <a:latin typeface="Arial"/>
            <a:cs typeface="Arial"/>
          </a:endParaRPr>
        </a:p>
      </dsp:txBody>
      <dsp:txXfrm rot="10800000">
        <a:off x="0" y="1120108"/>
        <a:ext cx="9618133" cy="734068"/>
      </dsp:txXfrm>
    </dsp:sp>
    <dsp:sp modelId="{BCD689BD-530B-4C18-A06C-EA6619641E4F}">
      <dsp:nvSpPr>
        <dsp:cNvPr id="0" name=""/>
        <dsp:cNvSpPr/>
      </dsp:nvSpPr>
      <dsp:spPr>
        <a:xfrm rot="10800000">
          <a:off x="0" y="1391"/>
          <a:ext cx="9618133" cy="1129735"/>
        </a:xfrm>
        <a:prstGeom prst="upArrowCallou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b="0" kern="1200">
              <a:latin typeface="Arial"/>
              <a:cs typeface="Arial"/>
            </a:rPr>
            <a:t>UK population ageing significantly </a:t>
          </a:r>
          <a:r>
            <a:rPr lang="en-GB" sz="1800" b="0" i="0" kern="1200">
              <a:latin typeface="Arial"/>
              <a:cs typeface="Arial"/>
            </a:rPr>
            <a:t>with the number of people aged 85+ projected to double by 2040 </a:t>
          </a:r>
          <a:r>
            <a:rPr lang="en-GB" sz="1800" i="0" kern="1200">
              <a:latin typeface="Arial"/>
              <a:cs typeface="Arial"/>
            </a:rPr>
            <a:t> </a:t>
          </a:r>
          <a:r>
            <a:rPr lang="en-GB" sz="1600" i="1" kern="1200">
              <a:latin typeface="Arial"/>
              <a:cs typeface="Arial"/>
            </a:rPr>
            <a:t>(Government Office for Science, 2025)</a:t>
          </a:r>
          <a:endParaRPr lang="en-US" sz="1600" kern="1200">
            <a:latin typeface="Arial"/>
            <a:cs typeface="Arial"/>
          </a:endParaRPr>
        </a:p>
      </dsp:txBody>
      <dsp:txXfrm rot="10800000">
        <a:off x="0" y="1391"/>
        <a:ext cx="9618133" cy="7340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F81417-CE77-4B82-A504-65A4B09FA818}">
      <dsp:nvSpPr>
        <dsp:cNvPr id="0" name=""/>
        <dsp:cNvSpPr/>
      </dsp:nvSpPr>
      <dsp:spPr>
        <a:xfrm>
          <a:off x="0" y="24923"/>
          <a:ext cx="6628804" cy="80496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0" kern="1200">
              <a:latin typeface="Arial"/>
              <a:ea typeface="+mn-ea"/>
              <a:cs typeface="Arial"/>
            </a:rPr>
            <a:t>Key Theories of Ageing</a:t>
          </a:r>
          <a:endParaRPr lang="en-GB" sz="2000" b="1" kern="1200">
            <a:latin typeface="Arial"/>
            <a:ea typeface="+mn-ea"/>
            <a:cs typeface="Arial"/>
          </a:endParaRPr>
        </a:p>
      </dsp:txBody>
      <dsp:txXfrm>
        <a:off x="39295" y="64218"/>
        <a:ext cx="6550214" cy="726370"/>
      </dsp:txXfrm>
    </dsp:sp>
    <dsp:sp modelId="{8871C193-DD85-42D0-BFBF-6F8BFA21C163}">
      <dsp:nvSpPr>
        <dsp:cNvPr id="0" name=""/>
        <dsp:cNvSpPr/>
      </dsp:nvSpPr>
      <dsp:spPr>
        <a:xfrm>
          <a:off x="0" y="953723"/>
          <a:ext cx="6628804" cy="80496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Activity Theory: wellbeing through engagement </a:t>
          </a:r>
          <a:r>
            <a:rPr lang="en-GB" sz="1600" i="1" kern="1200">
              <a:latin typeface="Arial"/>
              <a:ea typeface="+mn-ea"/>
              <a:cs typeface="Arial"/>
            </a:rPr>
            <a:t>(Winstead et al., 2014)</a:t>
          </a:r>
          <a:endParaRPr lang="en-US" sz="1600" kern="1200">
            <a:latin typeface="Arial"/>
            <a:ea typeface="+mn-ea"/>
            <a:cs typeface="Arial"/>
          </a:endParaRPr>
        </a:p>
      </dsp:txBody>
      <dsp:txXfrm>
        <a:off x="39295" y="993018"/>
        <a:ext cx="6550214" cy="726370"/>
      </dsp:txXfrm>
    </dsp:sp>
    <dsp:sp modelId="{B6C66D0D-4F65-4834-98CA-A70F61A0B357}">
      <dsp:nvSpPr>
        <dsp:cNvPr id="0" name=""/>
        <dsp:cNvSpPr/>
      </dsp:nvSpPr>
      <dsp:spPr>
        <a:xfrm>
          <a:off x="0" y="1882523"/>
          <a:ext cx="6628804" cy="80496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Continuity Theory: maintaining routines and identity </a:t>
          </a:r>
          <a:r>
            <a:rPr lang="en-GB" sz="1600" i="1" kern="1200">
              <a:latin typeface="Arial"/>
              <a:ea typeface="+mn-ea"/>
              <a:cs typeface="Arial"/>
            </a:rPr>
            <a:t>(Hocking, 2012)</a:t>
          </a:r>
          <a:endParaRPr lang="en-US" sz="1600" kern="1200">
            <a:latin typeface="Arial"/>
            <a:ea typeface="+mn-ea"/>
            <a:cs typeface="Arial"/>
          </a:endParaRPr>
        </a:p>
      </dsp:txBody>
      <dsp:txXfrm>
        <a:off x="39295" y="1921818"/>
        <a:ext cx="6550214" cy="726370"/>
      </dsp:txXfrm>
    </dsp:sp>
    <dsp:sp modelId="{6BE6EA02-851A-48A1-8A10-D101364089AE}">
      <dsp:nvSpPr>
        <dsp:cNvPr id="0" name=""/>
        <dsp:cNvSpPr/>
      </dsp:nvSpPr>
      <dsp:spPr>
        <a:xfrm>
          <a:off x="0" y="2811323"/>
          <a:ext cx="6628804" cy="80496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Disengagement Theory: withdrawal from roles (critical perspective)</a:t>
          </a:r>
          <a:endParaRPr lang="en-US" sz="1800" kern="1200">
            <a:latin typeface="Arial"/>
            <a:ea typeface="+mn-ea"/>
            <a:cs typeface="Arial"/>
          </a:endParaRPr>
        </a:p>
      </dsp:txBody>
      <dsp:txXfrm>
        <a:off x="39295" y="2850618"/>
        <a:ext cx="6550214" cy="726370"/>
      </dsp:txXfrm>
    </dsp:sp>
    <dsp:sp modelId="{31844555-26A6-481E-A775-FEAD81D1E208}">
      <dsp:nvSpPr>
        <dsp:cNvPr id="0" name=""/>
        <dsp:cNvSpPr/>
      </dsp:nvSpPr>
      <dsp:spPr>
        <a:xfrm>
          <a:off x="0" y="3740123"/>
          <a:ext cx="6628804" cy="80496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a:ea typeface="+mn-ea"/>
              <a:cs typeface="Arial"/>
            </a:rPr>
            <a:t>Continuity of care improves outcomes </a:t>
          </a:r>
          <a:r>
            <a:rPr lang="en-GB" sz="1600" i="1" kern="1200">
              <a:latin typeface="Arial"/>
              <a:ea typeface="+mn-ea"/>
              <a:cs typeface="Arial"/>
            </a:rPr>
            <a:t>(</a:t>
          </a:r>
          <a:r>
            <a:rPr lang="en-GB" sz="1600" i="1" kern="1200" err="1">
              <a:latin typeface="Arial"/>
              <a:ea typeface="+mn-ea"/>
              <a:cs typeface="Arial"/>
            </a:rPr>
            <a:t>Zarbiv</a:t>
          </a:r>
          <a:r>
            <a:rPr lang="en-GB" sz="1600" i="1" kern="1200">
              <a:latin typeface="Arial"/>
              <a:ea typeface="+mn-ea"/>
              <a:cs typeface="Arial"/>
            </a:rPr>
            <a:t>, Perlman and  Ellen, 2025)</a:t>
          </a:r>
          <a:endParaRPr lang="en-US" sz="1600" kern="1200">
            <a:latin typeface="Arial"/>
            <a:ea typeface="+mn-ea"/>
            <a:cs typeface="Arial"/>
          </a:endParaRPr>
        </a:p>
      </dsp:txBody>
      <dsp:txXfrm>
        <a:off x="39295" y="3779418"/>
        <a:ext cx="6550214" cy="7263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8ABD9-FA18-47C9-A61D-4E255B161AC6}">
      <dsp:nvSpPr>
        <dsp:cNvPr id="0" name=""/>
        <dsp:cNvSpPr/>
      </dsp:nvSpPr>
      <dsp:spPr>
        <a:xfrm>
          <a:off x="2817" y="593689"/>
          <a:ext cx="2235464" cy="1341278"/>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1" kern="1200">
              <a:latin typeface="Arial"/>
              <a:cs typeface="Arial"/>
            </a:rPr>
            <a:t> Important UK Frameworks</a:t>
          </a:r>
          <a:endParaRPr lang="en-US" sz="2000" kern="1200">
            <a:latin typeface="Arial"/>
            <a:cs typeface="Arial"/>
          </a:endParaRPr>
        </a:p>
      </dsp:txBody>
      <dsp:txXfrm>
        <a:off x="2817" y="593689"/>
        <a:ext cx="2235464" cy="1341278"/>
      </dsp:txXfrm>
    </dsp:sp>
    <dsp:sp modelId="{7B58BA7A-E784-4645-A0FE-D4740AE5C96B}">
      <dsp:nvSpPr>
        <dsp:cNvPr id="0" name=""/>
        <dsp:cNvSpPr/>
      </dsp:nvSpPr>
      <dsp:spPr>
        <a:xfrm>
          <a:off x="2461828" y="593689"/>
          <a:ext cx="2235464" cy="1341278"/>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a:cs typeface="Arial"/>
            </a:rPr>
            <a:t>Care Act 2014: </a:t>
          </a:r>
          <a:r>
            <a:rPr lang="en-GB" sz="1800" kern="1200">
              <a:latin typeface="Arial"/>
              <a:cs typeface="Arial"/>
            </a:rPr>
            <a:t>wellbeing, prevention, personalisation </a:t>
          </a:r>
          <a:r>
            <a:rPr lang="en-GB" sz="1800" i="1" kern="1200">
              <a:latin typeface="Arial"/>
              <a:cs typeface="Arial"/>
            </a:rPr>
            <a:t>(Care Act, 2014)</a:t>
          </a:r>
          <a:endParaRPr lang="en-US" sz="1800" kern="1200">
            <a:latin typeface="Arial"/>
            <a:cs typeface="Arial"/>
          </a:endParaRPr>
        </a:p>
      </dsp:txBody>
      <dsp:txXfrm>
        <a:off x="2461828" y="593689"/>
        <a:ext cx="2235464" cy="1341278"/>
      </dsp:txXfrm>
    </dsp:sp>
    <dsp:sp modelId="{9CD062D0-AB87-4CC4-A181-4D80617C4EB3}">
      <dsp:nvSpPr>
        <dsp:cNvPr id="0" name=""/>
        <dsp:cNvSpPr/>
      </dsp:nvSpPr>
      <dsp:spPr>
        <a:xfrm>
          <a:off x="4920839" y="593689"/>
          <a:ext cx="2235464" cy="1341278"/>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a:cs typeface="Arial"/>
            </a:rPr>
            <a:t>Equality Act 2010</a:t>
          </a:r>
          <a:r>
            <a:rPr lang="en-GB" sz="1800" kern="1200">
              <a:latin typeface="Arial"/>
              <a:cs typeface="Arial"/>
            </a:rPr>
            <a:t>: anti‑discrimination </a:t>
          </a:r>
          <a:r>
            <a:rPr lang="en-GB" sz="1600" i="1" kern="1200">
              <a:latin typeface="Arial"/>
              <a:cs typeface="Arial"/>
            </a:rPr>
            <a:t>(GOV.UK, 2010)</a:t>
          </a:r>
          <a:endParaRPr lang="en-US" sz="1600" kern="1200">
            <a:latin typeface="Arial"/>
            <a:cs typeface="Arial"/>
          </a:endParaRPr>
        </a:p>
      </dsp:txBody>
      <dsp:txXfrm>
        <a:off x="4920839" y="593689"/>
        <a:ext cx="2235464" cy="1341278"/>
      </dsp:txXfrm>
    </dsp:sp>
    <dsp:sp modelId="{9FE1BF13-9A73-4884-8A49-619626F90AAC}">
      <dsp:nvSpPr>
        <dsp:cNvPr id="0" name=""/>
        <dsp:cNvSpPr/>
      </dsp:nvSpPr>
      <dsp:spPr>
        <a:xfrm>
          <a:off x="7379850" y="593689"/>
          <a:ext cx="2235464" cy="1341278"/>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a:cs typeface="Arial"/>
            </a:rPr>
            <a:t>Human Rights Act 1998</a:t>
          </a:r>
          <a:r>
            <a:rPr lang="en-GB" sz="1800" kern="1200">
              <a:latin typeface="Arial"/>
              <a:cs typeface="Arial"/>
            </a:rPr>
            <a:t>: dignity, autonomy </a:t>
          </a:r>
          <a:r>
            <a:rPr lang="en-GB" sz="1600" i="1" kern="1200">
              <a:latin typeface="Arial"/>
              <a:cs typeface="Arial"/>
            </a:rPr>
            <a:t>(Human Rights Act, 1998)</a:t>
          </a:r>
          <a:endParaRPr lang="en-US" sz="1600" kern="1200">
            <a:latin typeface="Arial"/>
            <a:cs typeface="Arial"/>
          </a:endParaRPr>
        </a:p>
      </dsp:txBody>
      <dsp:txXfrm>
        <a:off x="7379850" y="593689"/>
        <a:ext cx="2235464" cy="1341278"/>
      </dsp:txXfrm>
    </dsp:sp>
    <dsp:sp modelId="{C5ACC50E-FBD0-4EB4-B05C-9CC995941CED}">
      <dsp:nvSpPr>
        <dsp:cNvPr id="0" name=""/>
        <dsp:cNvSpPr/>
      </dsp:nvSpPr>
      <dsp:spPr>
        <a:xfrm>
          <a:off x="1232323" y="2158514"/>
          <a:ext cx="2235464" cy="1341278"/>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National Service Framework for Older People</a:t>
          </a:r>
          <a:r>
            <a:rPr lang="en-GB" sz="1600" kern="1200">
              <a:latin typeface="Arial"/>
              <a:cs typeface="Arial"/>
            </a:rPr>
            <a:t> </a:t>
          </a:r>
          <a:r>
            <a:rPr lang="en-GB" sz="1600" i="1" kern="1200">
              <a:latin typeface="Arial"/>
              <a:cs typeface="Arial"/>
            </a:rPr>
            <a:t>(Department of Health, 2001)</a:t>
          </a:r>
          <a:endParaRPr lang="en-US" sz="1600" kern="1200">
            <a:latin typeface="Arial"/>
            <a:cs typeface="Arial"/>
          </a:endParaRPr>
        </a:p>
      </dsp:txBody>
      <dsp:txXfrm>
        <a:off x="1232323" y="2158514"/>
        <a:ext cx="2235464" cy="1341278"/>
      </dsp:txXfrm>
    </dsp:sp>
    <dsp:sp modelId="{73029783-9382-4010-AB4E-CB4AE5EB2A3A}">
      <dsp:nvSpPr>
        <dsp:cNvPr id="0" name=""/>
        <dsp:cNvSpPr/>
      </dsp:nvSpPr>
      <dsp:spPr>
        <a:xfrm>
          <a:off x="3691334" y="2158514"/>
          <a:ext cx="2235464" cy="1341278"/>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i="0" kern="1200">
              <a:latin typeface="Arial"/>
              <a:cs typeface="Arial"/>
            </a:rPr>
            <a:t>NHS Long Term Plan: improving support for ageing populations </a:t>
          </a:r>
          <a:r>
            <a:rPr lang="en-GB" sz="1600" i="0" kern="1200">
              <a:latin typeface="Arial"/>
              <a:cs typeface="Arial"/>
            </a:rPr>
            <a:t>(NHS England, 2019)</a:t>
          </a:r>
          <a:endParaRPr lang="en-GB" sz="1600" i="1" kern="1200">
            <a:latin typeface="Arial"/>
            <a:cs typeface="Arial"/>
          </a:endParaRPr>
        </a:p>
      </dsp:txBody>
      <dsp:txXfrm>
        <a:off x="3691334" y="2158514"/>
        <a:ext cx="2235464" cy="1341278"/>
      </dsp:txXfrm>
    </dsp:sp>
    <dsp:sp modelId="{1FFB6B03-8F53-46B4-895F-8BEB11240123}">
      <dsp:nvSpPr>
        <dsp:cNvPr id="0" name=""/>
        <dsp:cNvSpPr/>
      </dsp:nvSpPr>
      <dsp:spPr>
        <a:xfrm>
          <a:off x="6150345" y="2158514"/>
          <a:ext cx="2235464" cy="1341278"/>
        </a:xfrm>
        <a:prstGeom prst="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People at the Heart of Care </a:t>
          </a:r>
          <a:r>
            <a:rPr lang="en-GB" sz="1600" i="1" kern="1200">
              <a:latin typeface="Arial"/>
              <a:cs typeface="Arial"/>
            </a:rPr>
            <a:t>(DHSC, 2022)</a:t>
          </a:r>
          <a:endParaRPr lang="en-US" sz="1600" kern="1200">
            <a:latin typeface="Arial"/>
            <a:cs typeface="Arial"/>
          </a:endParaRPr>
        </a:p>
      </dsp:txBody>
      <dsp:txXfrm>
        <a:off x="6150345" y="2158514"/>
        <a:ext cx="2235464" cy="13412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034500-D2C6-4AF8-A94B-5596A4966859}">
      <dsp:nvSpPr>
        <dsp:cNvPr id="0" name=""/>
        <dsp:cNvSpPr/>
      </dsp:nvSpPr>
      <dsp:spPr>
        <a:xfrm>
          <a:off x="0" y="0"/>
          <a:ext cx="6619160" cy="698658"/>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latin typeface="Arial"/>
              <a:cs typeface="Arial"/>
            </a:rPr>
            <a:t>Overview of Services</a:t>
          </a:r>
          <a:endParaRPr lang="en-US" sz="1900" kern="1200">
            <a:latin typeface="Arial"/>
            <a:cs typeface="Arial"/>
          </a:endParaRPr>
        </a:p>
      </dsp:txBody>
      <dsp:txXfrm>
        <a:off x="20463" y="20463"/>
        <a:ext cx="5783510" cy="657732"/>
      </dsp:txXfrm>
    </dsp:sp>
    <dsp:sp modelId="{4D5DF4A3-AB59-417F-95E0-C231AE2ABC08}">
      <dsp:nvSpPr>
        <dsp:cNvPr id="0" name=""/>
        <dsp:cNvSpPr/>
      </dsp:nvSpPr>
      <dsp:spPr>
        <a:xfrm>
          <a:off x="494287" y="795694"/>
          <a:ext cx="6619160" cy="698658"/>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t>Homecare</a:t>
          </a:r>
          <a:r>
            <a:rPr lang="en-GB" sz="1900" kern="1200">
              <a:latin typeface="Trebuchet MS" panose="020B0603020202020204"/>
            </a:rPr>
            <a:t> and </a:t>
          </a:r>
          <a:r>
            <a:rPr lang="en-GB" sz="1900" kern="1200"/>
            <a:t> reablement </a:t>
          </a:r>
          <a:r>
            <a:rPr lang="en-GB" sz="1900" i="1" kern="1200">
              <a:latin typeface="Arial"/>
              <a:cs typeface="Arial"/>
            </a:rPr>
            <a:t>(Department of Health, 2014)</a:t>
          </a:r>
          <a:endParaRPr lang="en-US" sz="1900" kern="1200">
            <a:latin typeface="Arial"/>
            <a:cs typeface="Arial"/>
          </a:endParaRPr>
        </a:p>
      </dsp:txBody>
      <dsp:txXfrm>
        <a:off x="514750" y="816157"/>
        <a:ext cx="5629818" cy="657732"/>
      </dsp:txXfrm>
    </dsp:sp>
    <dsp:sp modelId="{508305B1-01B4-4A96-890E-DEDBD75460F5}">
      <dsp:nvSpPr>
        <dsp:cNvPr id="0" name=""/>
        <dsp:cNvSpPr/>
      </dsp:nvSpPr>
      <dsp:spPr>
        <a:xfrm>
          <a:off x="988575" y="1591389"/>
          <a:ext cx="6619160" cy="698658"/>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Arial"/>
              <a:cs typeface="Arial"/>
            </a:rPr>
            <a:t>Residential and nursing care </a:t>
          </a:r>
          <a:r>
            <a:rPr lang="en-GB" sz="1900" i="1" kern="1200">
              <a:latin typeface="Arial"/>
              <a:cs typeface="Arial"/>
            </a:rPr>
            <a:t>(CQC, 2022)</a:t>
          </a:r>
          <a:endParaRPr lang="en-US" sz="1900" kern="1200">
            <a:latin typeface="Arial"/>
            <a:cs typeface="Arial"/>
          </a:endParaRPr>
        </a:p>
      </dsp:txBody>
      <dsp:txXfrm>
        <a:off x="1009038" y="1611852"/>
        <a:ext cx="5629818" cy="657732"/>
      </dsp:txXfrm>
    </dsp:sp>
    <dsp:sp modelId="{06A6EDBC-8A0A-4945-8AC6-79EF61FFE778}">
      <dsp:nvSpPr>
        <dsp:cNvPr id="0" name=""/>
        <dsp:cNvSpPr/>
      </dsp:nvSpPr>
      <dsp:spPr>
        <a:xfrm>
          <a:off x="1482863" y="2387083"/>
          <a:ext cx="6619160" cy="698658"/>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latin typeface="Arial"/>
              <a:cs typeface="Arial"/>
            </a:rPr>
            <a:t>Day centres support social participation </a:t>
          </a:r>
          <a:r>
            <a:rPr lang="en-GB" sz="1900" i="1" kern="1200">
              <a:latin typeface="Arial"/>
              <a:cs typeface="Arial"/>
            </a:rPr>
            <a:t>(Orellana, Manthorpe and Tinker, 2020)</a:t>
          </a:r>
          <a:endParaRPr lang="en-US" sz="1900" kern="1200">
            <a:latin typeface="Arial"/>
            <a:cs typeface="Arial"/>
          </a:endParaRPr>
        </a:p>
      </dsp:txBody>
      <dsp:txXfrm>
        <a:off x="1503326" y="2407546"/>
        <a:ext cx="5629818" cy="657732"/>
      </dsp:txXfrm>
    </dsp:sp>
    <dsp:sp modelId="{A9A7FC77-3B61-436C-9394-1F337A0C2235}">
      <dsp:nvSpPr>
        <dsp:cNvPr id="0" name=""/>
        <dsp:cNvSpPr/>
      </dsp:nvSpPr>
      <dsp:spPr>
        <a:xfrm>
          <a:off x="1977151" y="3182778"/>
          <a:ext cx="6619160" cy="698658"/>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Arial"/>
              <a:cs typeface="Arial"/>
            </a:rPr>
            <a:t>Strengths‑based, person‑centred approaches </a:t>
          </a:r>
          <a:r>
            <a:rPr lang="en-GB" sz="1900" i="1" kern="1200">
              <a:latin typeface="Arial"/>
              <a:cs typeface="Arial"/>
            </a:rPr>
            <a:t>(Barnes et al., 2017)</a:t>
          </a:r>
          <a:endParaRPr lang="en-US" sz="1900" kern="1200">
            <a:latin typeface="Arial"/>
            <a:cs typeface="Arial"/>
          </a:endParaRPr>
        </a:p>
      </dsp:txBody>
      <dsp:txXfrm>
        <a:off x="1997614" y="3203241"/>
        <a:ext cx="5629818" cy="657732"/>
      </dsp:txXfrm>
    </dsp:sp>
    <dsp:sp modelId="{717B8EDF-A57C-4F1A-B580-7233E7FF8A34}">
      <dsp:nvSpPr>
        <dsp:cNvPr id="0" name=""/>
        <dsp:cNvSpPr/>
      </dsp:nvSpPr>
      <dsp:spPr>
        <a:xfrm>
          <a:off x="6165032" y="510408"/>
          <a:ext cx="454128" cy="454128"/>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267211" y="510408"/>
        <a:ext cx="249770" cy="341731"/>
      </dsp:txXfrm>
    </dsp:sp>
    <dsp:sp modelId="{5FD6A76A-D8E9-439F-9F06-6E903AD3D8D6}">
      <dsp:nvSpPr>
        <dsp:cNvPr id="0" name=""/>
        <dsp:cNvSpPr/>
      </dsp:nvSpPr>
      <dsp:spPr>
        <a:xfrm>
          <a:off x="6659320" y="1306103"/>
          <a:ext cx="454128" cy="454128"/>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761499" y="1306103"/>
        <a:ext cx="249770" cy="341731"/>
      </dsp:txXfrm>
    </dsp:sp>
    <dsp:sp modelId="{099DBE56-A25D-4826-A5EE-ED6E8F2326F0}">
      <dsp:nvSpPr>
        <dsp:cNvPr id="0" name=""/>
        <dsp:cNvSpPr/>
      </dsp:nvSpPr>
      <dsp:spPr>
        <a:xfrm>
          <a:off x="7153607" y="2090153"/>
          <a:ext cx="454128" cy="454128"/>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255786" y="2090153"/>
        <a:ext cx="249770" cy="341731"/>
      </dsp:txXfrm>
    </dsp:sp>
    <dsp:sp modelId="{FF1BC1EA-F799-4AAA-9991-A0232A3B1F0D}">
      <dsp:nvSpPr>
        <dsp:cNvPr id="0" name=""/>
        <dsp:cNvSpPr/>
      </dsp:nvSpPr>
      <dsp:spPr>
        <a:xfrm>
          <a:off x="7647895" y="2893611"/>
          <a:ext cx="454128" cy="454128"/>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750074" y="2893611"/>
        <a:ext cx="249770" cy="3417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20068-32EB-47CF-8198-C3B8EA4A6BDC}">
      <dsp:nvSpPr>
        <dsp:cNvPr id="0" name=""/>
        <dsp:cNvSpPr/>
      </dsp:nvSpPr>
      <dsp:spPr>
        <a:xfrm>
          <a:off x="0" y="10635"/>
          <a:ext cx="6628804" cy="80496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1" kern="1200">
              <a:latin typeface="Arial"/>
              <a:ea typeface="+mn-ea"/>
              <a:cs typeface="Arial"/>
            </a:rPr>
            <a:t>Strengths and Limitations</a:t>
          </a:r>
          <a:endParaRPr lang="en-US" sz="2000" kern="1200">
            <a:latin typeface="Arial"/>
            <a:ea typeface="+mn-ea"/>
            <a:cs typeface="Arial"/>
          </a:endParaRPr>
        </a:p>
      </dsp:txBody>
      <dsp:txXfrm>
        <a:off x="39295" y="49930"/>
        <a:ext cx="6550214" cy="726370"/>
      </dsp:txXfrm>
    </dsp:sp>
    <dsp:sp modelId="{853A42A1-A2DE-4922-A949-B1CCD01C63E9}">
      <dsp:nvSpPr>
        <dsp:cNvPr id="0" name=""/>
        <dsp:cNvSpPr/>
      </dsp:nvSpPr>
      <dsp:spPr>
        <a:xfrm>
          <a:off x="0" y="939435"/>
          <a:ext cx="6628804" cy="80496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Homecare supports independence </a:t>
          </a:r>
          <a:r>
            <a:rPr lang="en-GB" sz="1600" i="1" kern="1200">
              <a:latin typeface="Arial"/>
              <a:ea typeface="+mn-ea"/>
              <a:cs typeface="Arial"/>
            </a:rPr>
            <a:t>(Leverton et al., 2021)</a:t>
          </a:r>
          <a:endParaRPr lang="en-US" sz="1600" kern="1200">
            <a:latin typeface="Arial"/>
            <a:ea typeface="+mn-ea"/>
            <a:cs typeface="Arial"/>
          </a:endParaRPr>
        </a:p>
      </dsp:txBody>
      <dsp:txXfrm>
        <a:off x="39295" y="978730"/>
        <a:ext cx="6550214" cy="726370"/>
      </dsp:txXfrm>
    </dsp:sp>
    <dsp:sp modelId="{9DCC1744-508D-43FE-8ADC-A235A903065B}">
      <dsp:nvSpPr>
        <dsp:cNvPr id="0" name=""/>
        <dsp:cNvSpPr/>
      </dsp:nvSpPr>
      <dsp:spPr>
        <a:xfrm>
          <a:off x="0" y="1868235"/>
          <a:ext cx="6628804" cy="80496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Residential care provides 24‑hour support</a:t>
          </a:r>
          <a:endParaRPr lang="en-US" sz="1800" kern="1200">
            <a:latin typeface="Arial"/>
            <a:ea typeface="+mn-ea"/>
            <a:cs typeface="Arial"/>
          </a:endParaRPr>
        </a:p>
      </dsp:txBody>
      <dsp:txXfrm>
        <a:off x="39295" y="1907530"/>
        <a:ext cx="6550214" cy="726370"/>
      </dsp:txXfrm>
    </dsp:sp>
    <dsp:sp modelId="{2D8757DA-8613-48A9-A220-2BF8EAB11FE2}">
      <dsp:nvSpPr>
        <dsp:cNvPr id="0" name=""/>
        <dsp:cNvSpPr/>
      </dsp:nvSpPr>
      <dsp:spPr>
        <a:xfrm>
          <a:off x="0" y="2797035"/>
          <a:ext cx="6628804" cy="80496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Workforce shortages affect continuity </a:t>
          </a:r>
          <a:r>
            <a:rPr lang="en-GB" sz="1600" i="1" kern="1200">
              <a:latin typeface="Arial"/>
              <a:ea typeface="+mn-ea"/>
              <a:cs typeface="Arial"/>
            </a:rPr>
            <a:t>(Nguyen et al., 2025)</a:t>
          </a:r>
          <a:endParaRPr lang="en-US" sz="1600" kern="1200">
            <a:latin typeface="Arial"/>
            <a:ea typeface="+mn-ea"/>
            <a:cs typeface="Arial"/>
          </a:endParaRPr>
        </a:p>
      </dsp:txBody>
      <dsp:txXfrm>
        <a:off x="39295" y="2836330"/>
        <a:ext cx="6550214" cy="726370"/>
      </dsp:txXfrm>
    </dsp:sp>
    <dsp:sp modelId="{38CE1550-ABA6-4750-893A-039541CE2555}">
      <dsp:nvSpPr>
        <dsp:cNvPr id="0" name=""/>
        <dsp:cNvSpPr/>
      </dsp:nvSpPr>
      <dsp:spPr>
        <a:xfrm>
          <a:off x="0" y="3725835"/>
          <a:ext cx="6628804" cy="80496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a:cs typeface="Arial"/>
            </a:rPr>
            <a:t>Inequalities in access persist, with older adults in deprived areas experiencing</a:t>
          </a:r>
          <a:r>
            <a:rPr lang="en-GB" sz="1800" b="0" kern="1200">
              <a:latin typeface="Arial"/>
              <a:cs typeface="Arial"/>
            </a:rPr>
            <a:t> up to</a:t>
          </a:r>
          <a:r>
            <a:rPr lang="en-GB" sz="1800" b="1" kern="1200">
              <a:latin typeface="Arial"/>
              <a:cs typeface="Arial"/>
            </a:rPr>
            <a:t> </a:t>
          </a:r>
          <a:r>
            <a:rPr lang="en-GB" sz="1800" b="0" kern="1200">
              <a:latin typeface="Arial"/>
              <a:cs typeface="Arial"/>
            </a:rPr>
            <a:t>30% poorer access</a:t>
          </a:r>
          <a:r>
            <a:rPr lang="en-GB" sz="1800" kern="1200">
              <a:latin typeface="Arial"/>
              <a:ea typeface="+mn-ea"/>
              <a:cs typeface="Arial"/>
            </a:rPr>
            <a:t> </a:t>
          </a:r>
          <a:r>
            <a:rPr lang="en-GB" sz="1600" i="1" kern="1200">
              <a:latin typeface="Arial"/>
              <a:ea typeface="+mn-ea"/>
              <a:cs typeface="Arial"/>
            </a:rPr>
            <a:t>(CQC, 2022)</a:t>
          </a:r>
          <a:endParaRPr lang="en-US" sz="1600" kern="1200">
            <a:latin typeface="Arial"/>
            <a:ea typeface="+mn-ea"/>
            <a:cs typeface="Arial"/>
          </a:endParaRPr>
        </a:p>
      </dsp:txBody>
      <dsp:txXfrm>
        <a:off x="39295" y="3765130"/>
        <a:ext cx="6550214" cy="7263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C6BC6-8ACC-4FC3-9F40-55D640889F24}">
      <dsp:nvSpPr>
        <dsp:cNvPr id="0" name=""/>
        <dsp:cNvSpPr/>
      </dsp:nvSpPr>
      <dsp:spPr>
        <a:xfrm>
          <a:off x="0" y="20888"/>
          <a:ext cx="7180141" cy="73008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1" kern="1200">
              <a:latin typeface="Arial"/>
              <a:ea typeface="+mn-ea"/>
              <a:cs typeface="Arial"/>
            </a:rPr>
            <a:t>System Pressures</a:t>
          </a:r>
        </a:p>
      </dsp:txBody>
      <dsp:txXfrm>
        <a:off x="35640" y="56528"/>
        <a:ext cx="7108861" cy="658800"/>
      </dsp:txXfrm>
    </dsp:sp>
    <dsp:sp modelId="{B5F7AFF5-0D93-4F69-9150-66B3C7F999FD}">
      <dsp:nvSpPr>
        <dsp:cNvPr id="0" name=""/>
        <dsp:cNvSpPr/>
      </dsp:nvSpPr>
      <dsp:spPr>
        <a:xfrm>
          <a:off x="0" y="863288"/>
          <a:ext cx="7180141" cy="73008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Increased demand on services, with NHS demand rising by over 20% in the last decade</a:t>
          </a:r>
          <a:r>
            <a:rPr lang="en-GB" sz="900" kern="1200">
              <a:ea typeface="+mn-ea"/>
              <a:cs typeface="+mn-cs"/>
            </a:rPr>
            <a:t> </a:t>
          </a:r>
          <a:r>
            <a:rPr lang="en-GB" sz="1600" kern="1200">
              <a:latin typeface="Arial"/>
              <a:ea typeface="+mn-ea"/>
              <a:cs typeface="Arial"/>
            </a:rPr>
            <a:t>(NHS England, 2024)</a:t>
          </a:r>
        </a:p>
      </dsp:txBody>
      <dsp:txXfrm>
        <a:off x="35640" y="898928"/>
        <a:ext cx="7108861" cy="658800"/>
      </dsp:txXfrm>
    </dsp:sp>
    <dsp:sp modelId="{CB600751-AF27-47C3-8C93-80A4B55B75E0}">
      <dsp:nvSpPr>
        <dsp:cNvPr id="0" name=""/>
        <dsp:cNvSpPr/>
      </dsp:nvSpPr>
      <dsp:spPr>
        <a:xfrm>
          <a:off x="0" y="1705688"/>
          <a:ext cx="7180141" cy="73008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Fragmented care pathways</a:t>
          </a:r>
          <a:r>
            <a:rPr lang="en-GB" sz="1700" kern="1200">
              <a:ea typeface="+mn-ea"/>
              <a:cs typeface="+mn-cs"/>
            </a:rPr>
            <a:t> </a:t>
          </a:r>
          <a:r>
            <a:rPr lang="en-GB" sz="1600" kern="1200">
              <a:latin typeface="Arial"/>
              <a:ea typeface="+mn-ea"/>
              <a:cs typeface="Arial"/>
            </a:rPr>
            <a:t>(Saina Sehatkarlangrodi et al., 2025)</a:t>
          </a:r>
          <a:endParaRPr lang="en-US" sz="1600" kern="1200">
            <a:latin typeface="Arial"/>
            <a:ea typeface="+mn-ea"/>
            <a:cs typeface="Arial"/>
          </a:endParaRPr>
        </a:p>
      </dsp:txBody>
      <dsp:txXfrm>
        <a:off x="35640" y="1741328"/>
        <a:ext cx="7108861" cy="658800"/>
      </dsp:txXfrm>
    </dsp:sp>
    <dsp:sp modelId="{12798529-232D-4F25-BEBE-9A61CBE3275A}">
      <dsp:nvSpPr>
        <dsp:cNvPr id="0" name=""/>
        <dsp:cNvSpPr/>
      </dsp:nvSpPr>
      <dsp:spPr>
        <a:xfrm>
          <a:off x="0" y="2548089"/>
          <a:ext cx="7180141" cy="73008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Funding &amp; workforce challenges</a:t>
          </a:r>
          <a:r>
            <a:rPr lang="en-GB" sz="1700" kern="1200">
              <a:ea typeface="+mn-ea"/>
              <a:cs typeface="+mn-cs"/>
            </a:rPr>
            <a:t> </a:t>
          </a:r>
          <a:r>
            <a:rPr lang="en-GB" sz="1600" kern="1200">
              <a:latin typeface="Arial"/>
              <a:ea typeface="+mn-ea"/>
              <a:cs typeface="Arial"/>
            </a:rPr>
            <a:t>(Nguyen et al., 2025)</a:t>
          </a:r>
          <a:endParaRPr lang="en-US" sz="1600" kern="1200">
            <a:latin typeface="Arial"/>
            <a:ea typeface="+mn-ea"/>
            <a:cs typeface="Arial"/>
          </a:endParaRPr>
        </a:p>
      </dsp:txBody>
      <dsp:txXfrm>
        <a:off x="35640" y="2583729"/>
        <a:ext cx="7108861" cy="658800"/>
      </dsp:txXfrm>
    </dsp:sp>
    <dsp:sp modelId="{28871393-E4CE-4348-9E96-0D0F0219E790}">
      <dsp:nvSpPr>
        <dsp:cNvPr id="0" name=""/>
        <dsp:cNvSpPr/>
      </dsp:nvSpPr>
      <dsp:spPr>
        <a:xfrm>
          <a:off x="0" y="3390489"/>
          <a:ext cx="7180141" cy="73008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Digital exclusion affecting access, with 42% of older adults struggling with digital literacy</a:t>
          </a:r>
          <a:r>
            <a:rPr lang="en-GB" sz="1700" kern="1200">
              <a:ea typeface="+mn-ea"/>
              <a:cs typeface="+mn-cs"/>
            </a:rPr>
            <a:t> </a:t>
          </a:r>
          <a:r>
            <a:rPr lang="en-GB" sz="1600" kern="1200">
              <a:latin typeface="Arial"/>
              <a:ea typeface="+mn-ea"/>
              <a:cs typeface="Arial"/>
            </a:rPr>
            <a:t>(Khan et al., 2025) </a:t>
          </a:r>
          <a:endParaRPr lang="en-US" sz="1600" kern="1200">
            <a:latin typeface="Trebuchet MS" panose="020B0603020202020204"/>
            <a:ea typeface="+mn-ea"/>
            <a:cs typeface="+mn-cs"/>
          </a:endParaRPr>
        </a:p>
      </dsp:txBody>
      <dsp:txXfrm>
        <a:off x="35640" y="3426129"/>
        <a:ext cx="7108861" cy="658800"/>
      </dsp:txXfrm>
    </dsp:sp>
    <dsp:sp modelId="{DD8F9A4A-3A03-4FE2-A3CB-8BF84B469464}">
      <dsp:nvSpPr>
        <dsp:cNvPr id="0" name=""/>
        <dsp:cNvSpPr/>
      </dsp:nvSpPr>
      <dsp:spPr>
        <a:xfrm>
          <a:off x="0" y="4232889"/>
          <a:ext cx="7180141" cy="73008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Limited access to meaningful activities contradicts Activity Theory, which emphasises engagement for wellbeing</a:t>
          </a:r>
          <a:r>
            <a:rPr lang="en-GB" sz="1700" kern="1200">
              <a:ea typeface="+mn-ea"/>
              <a:cs typeface="+mn-cs"/>
            </a:rPr>
            <a:t> </a:t>
          </a:r>
          <a:r>
            <a:rPr lang="en-GB" sz="1600" kern="1200">
              <a:latin typeface="Arial"/>
              <a:ea typeface="+mn-ea"/>
              <a:cs typeface="Arial"/>
            </a:rPr>
            <a:t>(Winstead et al., 2014)</a:t>
          </a:r>
          <a:endParaRPr lang="en-US" sz="1600" kern="1200">
            <a:latin typeface="Arial"/>
            <a:ea typeface="+mn-ea"/>
            <a:cs typeface="Arial"/>
          </a:endParaRPr>
        </a:p>
      </dsp:txBody>
      <dsp:txXfrm>
        <a:off x="35640" y="4268529"/>
        <a:ext cx="7108861" cy="6588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DCE96-3BA3-4BD3-B479-D1BC65C88C35}">
      <dsp:nvSpPr>
        <dsp:cNvPr id="0" name=""/>
        <dsp:cNvSpPr/>
      </dsp:nvSpPr>
      <dsp:spPr>
        <a:xfrm>
          <a:off x="0" y="25950"/>
          <a:ext cx="6628804" cy="110448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i="0" kern="1200">
              <a:latin typeface="Arial"/>
              <a:ea typeface="+mn-ea"/>
              <a:cs typeface="Arial"/>
            </a:rPr>
            <a:t>Weara</a:t>
          </a:r>
          <a:r>
            <a:rPr lang="en-GB" sz="1800" b="0" i="0" kern="1200">
              <a:latin typeface="Arial"/>
              <a:ea typeface="+mn-ea"/>
              <a:cs typeface="Arial"/>
            </a:rPr>
            <a:t>bles and smart home systems, which can reduce safety‑related incidents by up to 40%</a:t>
          </a:r>
          <a:r>
            <a:rPr lang="en-GB" sz="1800" b="0" i="0" kern="1200">
              <a:ea typeface="+mn-ea"/>
              <a:cs typeface="+mn-cs"/>
            </a:rPr>
            <a:t> </a:t>
          </a:r>
          <a:r>
            <a:rPr lang="en-GB" sz="1600" b="0" i="1" kern="1200">
              <a:latin typeface="Arial"/>
              <a:ea typeface="+mn-ea"/>
              <a:cs typeface="Arial"/>
            </a:rPr>
            <a:t>(</a:t>
          </a:r>
          <a:r>
            <a:rPr lang="en-GB" sz="1600" i="1" kern="1200">
              <a:latin typeface="Arial"/>
              <a:ea typeface="+mn-ea"/>
              <a:cs typeface="Arial"/>
            </a:rPr>
            <a:t>Cornelius et al., 2025)</a:t>
          </a:r>
          <a:endParaRPr lang="en-US" sz="1600" kern="1200">
            <a:latin typeface="Arial"/>
            <a:ea typeface="+mn-ea"/>
            <a:cs typeface="Arial"/>
          </a:endParaRPr>
        </a:p>
      </dsp:txBody>
      <dsp:txXfrm>
        <a:off x="53916" y="79866"/>
        <a:ext cx="6520972" cy="996648"/>
      </dsp:txXfrm>
    </dsp:sp>
    <dsp:sp modelId="{B57665AD-EFA5-475D-80C5-70A49F0507EC}">
      <dsp:nvSpPr>
        <dsp:cNvPr id="0" name=""/>
        <dsp:cNvSpPr/>
      </dsp:nvSpPr>
      <dsp:spPr>
        <a:xfrm>
          <a:off x="0" y="1300350"/>
          <a:ext cx="6628804" cy="110448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a:ea typeface="+mn-ea"/>
              <a:cs typeface="Arial"/>
            </a:rPr>
            <a:t>Telecare and remote monitoring </a:t>
          </a:r>
          <a:r>
            <a:rPr lang="en-GB" sz="1600" i="1" kern="1200" dirty="0">
              <a:latin typeface="Arial"/>
              <a:ea typeface="+mn-ea"/>
              <a:cs typeface="Arial"/>
            </a:rPr>
            <a:t>(DHSC, 2022)</a:t>
          </a:r>
          <a:endParaRPr lang="en-US" sz="1600" kern="1200" dirty="0">
            <a:latin typeface="Arial"/>
            <a:ea typeface="+mn-ea"/>
            <a:cs typeface="Arial"/>
          </a:endParaRPr>
        </a:p>
      </dsp:txBody>
      <dsp:txXfrm>
        <a:off x="53916" y="1354266"/>
        <a:ext cx="6520972" cy="996648"/>
      </dsp:txXfrm>
    </dsp:sp>
    <dsp:sp modelId="{40014735-3B9A-4D61-B41E-8E9BB3681A6B}">
      <dsp:nvSpPr>
        <dsp:cNvPr id="0" name=""/>
        <dsp:cNvSpPr/>
      </dsp:nvSpPr>
      <dsp:spPr>
        <a:xfrm>
          <a:off x="0" y="2574750"/>
          <a:ext cx="6628804" cy="110448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a:ea typeface="+mn-ea"/>
              <a:cs typeface="Arial"/>
            </a:rPr>
            <a:t>Dementia‑specific apps and tools </a:t>
          </a:r>
          <a:r>
            <a:rPr lang="en-GB" sz="1600" i="1" kern="1200">
              <a:latin typeface="Arial"/>
              <a:ea typeface="+mn-ea"/>
              <a:cs typeface="Arial"/>
            </a:rPr>
            <a:t>(Cornelius et al., 2025)</a:t>
          </a:r>
          <a:endParaRPr lang="en-US" sz="1600" kern="1200">
            <a:latin typeface="Arial"/>
            <a:ea typeface="+mn-ea"/>
            <a:cs typeface="Arial"/>
          </a:endParaRPr>
        </a:p>
      </dsp:txBody>
      <dsp:txXfrm>
        <a:off x="53916" y="2628666"/>
        <a:ext cx="6520972" cy="996648"/>
      </dsp:txXfrm>
    </dsp:sp>
    <dsp:sp modelId="{BEB11ABD-C732-4A5E-BA24-66B863398FFC}">
      <dsp:nvSpPr>
        <dsp:cNvPr id="0" name=""/>
        <dsp:cNvSpPr/>
      </dsp:nvSpPr>
      <dsp:spPr>
        <a:xfrm>
          <a:off x="0" y="3849150"/>
          <a:ext cx="6628804" cy="110448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a:ea typeface="+mn-ea"/>
              <a:cs typeface="Arial"/>
            </a:rPr>
            <a:t>Supports independence and safety</a:t>
          </a:r>
          <a:endParaRPr lang="en-US" sz="1800" kern="1200">
            <a:latin typeface="Arial"/>
            <a:ea typeface="+mn-ea"/>
            <a:cs typeface="Arial"/>
          </a:endParaRPr>
        </a:p>
      </dsp:txBody>
      <dsp:txXfrm>
        <a:off x="53916" y="3903066"/>
        <a:ext cx="6520972" cy="9966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79B72B-AF6E-4226-A7CF-B48EAD681D6A}">
      <dsp:nvSpPr>
        <dsp:cNvPr id="0" name=""/>
        <dsp:cNvSpPr/>
      </dsp:nvSpPr>
      <dsp:spPr>
        <a:xfrm>
          <a:off x="0" y="0"/>
          <a:ext cx="7405962" cy="775722"/>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latin typeface="Arial"/>
              <a:cs typeface="Arial"/>
            </a:rPr>
            <a:t>Benefits &amp; Limitations</a:t>
          </a:r>
          <a:endParaRPr lang="en-US" sz="2000" kern="1200">
            <a:latin typeface="Arial"/>
            <a:cs typeface="Arial"/>
          </a:endParaRPr>
        </a:p>
      </dsp:txBody>
      <dsp:txXfrm>
        <a:off x="22720" y="22720"/>
        <a:ext cx="6478137" cy="730282"/>
      </dsp:txXfrm>
    </dsp:sp>
    <dsp:sp modelId="{56A179E4-EFD6-4D4D-BE7F-CB3902FE84BB}">
      <dsp:nvSpPr>
        <dsp:cNvPr id="0" name=""/>
        <dsp:cNvSpPr/>
      </dsp:nvSpPr>
      <dsp:spPr>
        <a:xfrm>
          <a:off x="553042" y="883462"/>
          <a:ext cx="7405962" cy="775722"/>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cs typeface="Arial"/>
            </a:rPr>
            <a:t>Enhances independence &amp; safety </a:t>
          </a:r>
          <a:r>
            <a:rPr lang="en-GB" sz="1600" i="1" kern="1200">
              <a:latin typeface="Arial"/>
              <a:cs typeface="Arial"/>
            </a:rPr>
            <a:t>(Cornelius et al., 2025)</a:t>
          </a:r>
          <a:endParaRPr lang="en-US" sz="1600" kern="1200">
            <a:latin typeface="Arial"/>
            <a:cs typeface="Arial"/>
          </a:endParaRPr>
        </a:p>
      </dsp:txBody>
      <dsp:txXfrm>
        <a:off x="575762" y="906182"/>
        <a:ext cx="6303259" cy="730282"/>
      </dsp:txXfrm>
    </dsp:sp>
    <dsp:sp modelId="{670583A3-DCDB-43D7-A65B-950020B8943C}">
      <dsp:nvSpPr>
        <dsp:cNvPr id="0" name=""/>
        <dsp:cNvSpPr/>
      </dsp:nvSpPr>
      <dsp:spPr>
        <a:xfrm>
          <a:off x="1106085" y="1766924"/>
          <a:ext cx="7405962" cy="775722"/>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0" i="0" kern="1200">
              <a:latin typeface="Arial"/>
              <a:cs typeface="Arial"/>
            </a:rPr>
            <a:t>Digital literacy barriers, with 42% of older adults struggling to use digital tools</a:t>
          </a:r>
          <a:r>
            <a:rPr lang="en-GB" sz="1600" i="0" kern="1200"/>
            <a:t> </a:t>
          </a:r>
          <a:r>
            <a:rPr lang="en-GB" sz="1600" i="1" kern="1200">
              <a:latin typeface="Arial"/>
              <a:cs typeface="Arial"/>
            </a:rPr>
            <a:t>(Khan et al., 2025)</a:t>
          </a:r>
          <a:endParaRPr lang="en-US" sz="1600" kern="1200">
            <a:latin typeface="Arial"/>
            <a:cs typeface="Arial"/>
          </a:endParaRPr>
        </a:p>
      </dsp:txBody>
      <dsp:txXfrm>
        <a:off x="1128805" y="1789644"/>
        <a:ext cx="6303259" cy="730282"/>
      </dsp:txXfrm>
    </dsp:sp>
    <dsp:sp modelId="{D2745FD5-93BB-445F-83F4-052D0B79178A}">
      <dsp:nvSpPr>
        <dsp:cNvPr id="0" name=""/>
        <dsp:cNvSpPr/>
      </dsp:nvSpPr>
      <dsp:spPr>
        <a:xfrm>
          <a:off x="1659127" y="2650386"/>
          <a:ext cx="7405962" cy="775722"/>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cs typeface="Arial"/>
            </a:rPr>
            <a:t>Cost &amp; accessibility issues</a:t>
          </a:r>
          <a:endParaRPr lang="en-US" sz="1800" kern="1200">
            <a:latin typeface="Arial"/>
            <a:cs typeface="Arial"/>
          </a:endParaRPr>
        </a:p>
      </dsp:txBody>
      <dsp:txXfrm>
        <a:off x="1681847" y="2673106"/>
        <a:ext cx="6303259" cy="730282"/>
      </dsp:txXfrm>
    </dsp:sp>
    <dsp:sp modelId="{68471F63-6B16-420D-8F2A-A866487E7E9B}">
      <dsp:nvSpPr>
        <dsp:cNvPr id="0" name=""/>
        <dsp:cNvSpPr/>
      </dsp:nvSpPr>
      <dsp:spPr>
        <a:xfrm>
          <a:off x="2212170" y="3533848"/>
          <a:ext cx="7405962" cy="775722"/>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cs typeface="Arial"/>
            </a:rPr>
            <a:t>Technology must complement not replace care </a:t>
          </a:r>
          <a:r>
            <a:rPr lang="en-GB" sz="1600" i="1" kern="1200">
              <a:latin typeface="Arial"/>
              <a:cs typeface="Arial"/>
            </a:rPr>
            <a:t>(Leverton et al., 2021)</a:t>
          </a:r>
          <a:endParaRPr lang="en-US" sz="1600" kern="1200">
            <a:latin typeface="Arial"/>
            <a:cs typeface="Arial"/>
          </a:endParaRPr>
        </a:p>
      </dsp:txBody>
      <dsp:txXfrm>
        <a:off x="2234890" y="3556568"/>
        <a:ext cx="6303259" cy="730282"/>
      </dsp:txXfrm>
    </dsp:sp>
    <dsp:sp modelId="{4C370DA0-2294-4A81-9344-317A73E8ED98}">
      <dsp:nvSpPr>
        <dsp:cNvPr id="0" name=""/>
        <dsp:cNvSpPr/>
      </dsp:nvSpPr>
      <dsp:spPr>
        <a:xfrm>
          <a:off x="6901742" y="566708"/>
          <a:ext cx="504219" cy="504219"/>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015191" y="566708"/>
        <a:ext cx="277321" cy="379425"/>
      </dsp:txXfrm>
    </dsp:sp>
    <dsp:sp modelId="{12CBCCB4-3AA3-4DB6-9FCB-727A49D69B6C}">
      <dsp:nvSpPr>
        <dsp:cNvPr id="0" name=""/>
        <dsp:cNvSpPr/>
      </dsp:nvSpPr>
      <dsp:spPr>
        <a:xfrm>
          <a:off x="7454785" y="1450170"/>
          <a:ext cx="504219" cy="504219"/>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568234" y="1450170"/>
        <a:ext cx="277321" cy="379425"/>
      </dsp:txXfrm>
    </dsp:sp>
    <dsp:sp modelId="{68BD23FD-5719-4B0B-BEA0-CD1D050C0460}">
      <dsp:nvSpPr>
        <dsp:cNvPr id="0" name=""/>
        <dsp:cNvSpPr/>
      </dsp:nvSpPr>
      <dsp:spPr>
        <a:xfrm>
          <a:off x="8007827" y="2320703"/>
          <a:ext cx="504219" cy="504219"/>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121276" y="2320703"/>
        <a:ext cx="277321" cy="379425"/>
      </dsp:txXfrm>
    </dsp:sp>
    <dsp:sp modelId="{278D4F91-9D73-48E7-8382-4CD74EEF7069}">
      <dsp:nvSpPr>
        <dsp:cNvPr id="0" name=""/>
        <dsp:cNvSpPr/>
      </dsp:nvSpPr>
      <dsp:spPr>
        <a:xfrm>
          <a:off x="8560870" y="3212785"/>
          <a:ext cx="504219" cy="504219"/>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74319" y="3212785"/>
        <a:ext cx="277321" cy="37942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2DFC1-77A7-400E-AF79-293C5E6C3277}">
      <dsp:nvSpPr>
        <dsp:cNvPr id="0" name=""/>
        <dsp:cNvSpPr/>
      </dsp:nvSpPr>
      <dsp:spPr>
        <a:xfrm>
          <a:off x="0" y="787"/>
          <a:ext cx="8596668" cy="544395"/>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1" kern="1200">
              <a:latin typeface="Arial"/>
              <a:ea typeface="+mn-ea"/>
              <a:cs typeface="Arial"/>
            </a:rPr>
            <a:t>Case Study 1</a:t>
          </a:r>
          <a:r>
            <a:rPr lang="en-GB" sz="2000" b="0" kern="1200">
              <a:latin typeface="Arial"/>
              <a:ea typeface="+mn-ea"/>
              <a:cs typeface="Arial"/>
            </a:rPr>
            <a:t>: </a:t>
          </a:r>
          <a:r>
            <a:rPr lang="en-GB" b="0" kern="1200">
              <a:latin typeface="Arial"/>
              <a:ea typeface="+mn-ea"/>
              <a:cs typeface="Arial"/>
            </a:rPr>
            <a:t>Mrs Laura Davies (Age 82)</a:t>
          </a:r>
        </a:p>
      </dsp:txBody>
      <dsp:txXfrm>
        <a:off x="26575" y="27362"/>
        <a:ext cx="8543518" cy="491245"/>
      </dsp:txXfrm>
    </dsp:sp>
    <dsp:sp modelId="{42875CCC-DE59-4AA4-B040-7F897F3C535D}">
      <dsp:nvSpPr>
        <dsp:cNvPr id="0" name=""/>
        <dsp:cNvSpPr/>
      </dsp:nvSpPr>
      <dsp:spPr>
        <a:xfrm>
          <a:off x="0" y="556588"/>
          <a:ext cx="8596668" cy="544395"/>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a:latin typeface="Arial"/>
              <a:ea typeface="+mn-ea"/>
              <a:cs typeface="Arial"/>
            </a:rPr>
            <a:t>82‑year‑old retired teacher</a:t>
          </a:r>
          <a:endParaRPr lang="en-GB" sz="1800" b="0" i="1" kern="1200">
            <a:latin typeface="Arial"/>
            <a:ea typeface="+mn-ea"/>
            <a:cs typeface="Arial"/>
          </a:endParaRPr>
        </a:p>
      </dsp:txBody>
      <dsp:txXfrm>
        <a:off x="26575" y="583163"/>
        <a:ext cx="8543518" cy="491245"/>
      </dsp:txXfrm>
    </dsp:sp>
    <dsp:sp modelId="{AC840F2A-A7D6-4033-90CE-4FD2B44E38CF}">
      <dsp:nvSpPr>
        <dsp:cNvPr id="0" name=""/>
        <dsp:cNvSpPr/>
      </dsp:nvSpPr>
      <dsp:spPr>
        <a:xfrm>
          <a:off x="0" y="1112388"/>
          <a:ext cx="8596668" cy="544395"/>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a:latin typeface="Arial"/>
              <a:ea typeface="+mn-ea"/>
              <a:cs typeface="Arial"/>
            </a:rPr>
            <a:t>Diagnosed with early‑stage dementia 18 months ago </a:t>
          </a:r>
          <a:r>
            <a:rPr lang="en-GB" sz="1600" b="0" i="1" kern="1200">
              <a:latin typeface="Arial"/>
              <a:ea typeface="+mn-ea"/>
              <a:cs typeface="Arial"/>
            </a:rPr>
            <a:t>(NICE, 2022)</a:t>
          </a:r>
          <a:endParaRPr lang="en-GB" sz="1600" kern="1200">
            <a:latin typeface="Arial"/>
            <a:ea typeface="+mn-ea"/>
            <a:cs typeface="Arial"/>
          </a:endParaRPr>
        </a:p>
      </dsp:txBody>
      <dsp:txXfrm>
        <a:off x="26575" y="1138963"/>
        <a:ext cx="8543518" cy="491245"/>
      </dsp:txXfrm>
    </dsp:sp>
    <dsp:sp modelId="{70FA6761-BF9C-4780-ACC5-D424E96502F5}">
      <dsp:nvSpPr>
        <dsp:cNvPr id="0" name=""/>
        <dsp:cNvSpPr/>
      </dsp:nvSpPr>
      <dsp:spPr>
        <a:xfrm>
          <a:off x="0" y="1668188"/>
          <a:ext cx="8596668" cy="544395"/>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0" kern="1200" dirty="0">
              <a:latin typeface="Arial"/>
              <a:ea typeface="+mn-ea"/>
              <a:cs typeface="Arial"/>
            </a:rPr>
            <a:t>Lives alone : wishes to remain at home</a:t>
          </a:r>
          <a:r>
            <a:rPr lang="en-GB" sz="500" b="0" kern="1200" dirty="0">
              <a:latin typeface="Arial"/>
              <a:ea typeface="+mn-ea"/>
              <a:cs typeface="Arial"/>
            </a:rPr>
            <a:t> </a:t>
          </a:r>
          <a:r>
            <a:rPr lang="en-GB" sz="1600" b="0" i="1" kern="1200" dirty="0">
              <a:latin typeface="Arial"/>
              <a:ea typeface="+mn-ea"/>
              <a:cs typeface="Arial"/>
            </a:rPr>
            <a:t>(Care Act, 2014)</a:t>
          </a:r>
          <a:endParaRPr lang="en-GB" sz="1600" kern="1200" dirty="0">
            <a:latin typeface="Arial"/>
            <a:ea typeface="+mn-ea"/>
            <a:cs typeface="Arial"/>
          </a:endParaRPr>
        </a:p>
      </dsp:txBody>
      <dsp:txXfrm>
        <a:off x="26575" y="1694763"/>
        <a:ext cx="8543518" cy="491245"/>
      </dsp:txXfrm>
    </dsp:sp>
    <dsp:sp modelId="{0DEE6951-7156-4C40-B1AA-E36CCB1AE431}">
      <dsp:nvSpPr>
        <dsp:cNvPr id="0" name=""/>
        <dsp:cNvSpPr/>
      </dsp:nvSpPr>
      <dsp:spPr>
        <a:xfrm>
          <a:off x="0" y="2223989"/>
          <a:ext cx="8596668" cy="544395"/>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a:latin typeface="Arial"/>
              <a:ea typeface="+mn-ea"/>
              <a:cs typeface="Arial"/>
            </a:rPr>
            <a:t>Issues: forgetfulness, anxiety, safety risks</a:t>
          </a:r>
          <a:r>
            <a:rPr lang="en-GB" sz="1600" b="0" kern="1200">
              <a:latin typeface="Arial"/>
              <a:ea typeface="+mn-ea"/>
              <a:cs typeface="Arial"/>
            </a:rPr>
            <a:t> </a:t>
          </a:r>
          <a:r>
            <a:rPr lang="en-GB" sz="1600" b="0" i="1" kern="1200">
              <a:latin typeface="Arial"/>
              <a:ea typeface="+mn-ea"/>
              <a:cs typeface="Arial"/>
            </a:rPr>
            <a:t>(NICE, 2022)</a:t>
          </a:r>
          <a:endParaRPr lang="en-GB" sz="1600" kern="1200">
            <a:latin typeface="Arial"/>
            <a:ea typeface="+mn-ea"/>
            <a:cs typeface="Arial"/>
          </a:endParaRPr>
        </a:p>
      </dsp:txBody>
      <dsp:txXfrm>
        <a:off x="26575" y="2250564"/>
        <a:ext cx="8543518" cy="491245"/>
      </dsp:txXfrm>
    </dsp:sp>
    <dsp:sp modelId="{B3A17C40-B29C-4C48-B3CC-ED4AEC001604}">
      <dsp:nvSpPr>
        <dsp:cNvPr id="0" name=""/>
        <dsp:cNvSpPr/>
      </dsp:nvSpPr>
      <dsp:spPr>
        <a:xfrm>
          <a:off x="0" y="2779789"/>
          <a:ext cx="8596668" cy="544395"/>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0" kern="1200">
              <a:latin typeface="Arial"/>
              <a:ea typeface="+mn-ea"/>
              <a:cs typeface="Arial"/>
            </a:rPr>
            <a:t>Support: homecare (helps over 60% of people with dementia maintain independence</a:t>
          </a:r>
          <a:r>
            <a:rPr lang="en-GB" sz="1200" b="0" kern="1200">
              <a:latin typeface="Trebuchet MS" panose="020B0603020202020204"/>
              <a:ea typeface="+mn-ea"/>
              <a:cs typeface="+mn-cs"/>
            </a:rPr>
            <a:t> </a:t>
          </a:r>
          <a:r>
            <a:rPr lang="en-GB" sz="1600" b="0" kern="1200">
              <a:latin typeface="Arial"/>
              <a:ea typeface="+mn-ea"/>
              <a:cs typeface="Arial"/>
            </a:rPr>
            <a:t>(Leverton et al., 2021).</a:t>
          </a:r>
        </a:p>
      </dsp:txBody>
      <dsp:txXfrm>
        <a:off x="26575" y="2806364"/>
        <a:ext cx="8543518" cy="491245"/>
      </dsp:txXfrm>
    </dsp:sp>
    <dsp:sp modelId="{96714AEA-F51D-48EA-9C57-C2CC6628C2E2}">
      <dsp:nvSpPr>
        <dsp:cNvPr id="0" name=""/>
        <dsp:cNvSpPr/>
      </dsp:nvSpPr>
      <dsp:spPr>
        <a:xfrm>
          <a:off x="0" y="3335589"/>
          <a:ext cx="8596668" cy="544395"/>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b="0" kern="1200">
              <a:latin typeface="Arial"/>
              <a:ea typeface="+mn-ea"/>
              <a:cs typeface="Arial"/>
            </a:rPr>
            <a:t> </a:t>
          </a:r>
          <a:r>
            <a:rPr lang="en-GB" sz="1800" b="0" kern="1200">
              <a:latin typeface="Arial"/>
              <a:ea typeface="+mn-ea"/>
              <a:cs typeface="Arial"/>
            </a:rPr>
            <a:t>Telecare, memory app, dementia cafe</a:t>
          </a:r>
          <a:r>
            <a:rPr lang="en-GB" sz="500" b="0" kern="1200">
              <a:latin typeface="Arial"/>
              <a:ea typeface="+mn-ea"/>
              <a:cs typeface="Arial"/>
            </a:rPr>
            <a:t>  </a:t>
          </a:r>
          <a:r>
            <a:rPr lang="en-GB" sz="1600" b="0" i="1" kern="1200">
              <a:latin typeface="Arial"/>
              <a:ea typeface="+mn-ea"/>
              <a:cs typeface="Arial"/>
            </a:rPr>
            <a:t>(NHS, 2023),(Johannessen, Storm and Holm, 2019),( NICE, 2022),(WHO, 2025</a:t>
          </a:r>
          <a:r>
            <a:rPr lang="en-GB" sz="1600" i="1" kern="1200">
              <a:latin typeface="Arial"/>
              <a:ea typeface="+mn-ea"/>
              <a:cs typeface="Arial"/>
            </a:rPr>
            <a:t>) </a:t>
          </a:r>
          <a:endParaRPr lang="en-GB" sz="1600" kern="1200">
            <a:latin typeface="Arial"/>
            <a:ea typeface="+mn-ea"/>
            <a:cs typeface="Arial"/>
          </a:endParaRPr>
        </a:p>
      </dsp:txBody>
      <dsp:txXfrm>
        <a:off x="26575" y="3362164"/>
        <a:ext cx="8543518" cy="49124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87516-54D6-4DFE-BC9D-D0E1C4538608}">
      <dsp:nvSpPr>
        <dsp:cNvPr id="0" name=""/>
        <dsp:cNvSpPr/>
      </dsp:nvSpPr>
      <dsp:spPr>
        <a:xfrm>
          <a:off x="0" y="846"/>
          <a:ext cx="8596668" cy="463905"/>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latin typeface="Arial"/>
              <a:ea typeface="+mn-ea"/>
              <a:cs typeface="Arial"/>
            </a:rPr>
            <a:t>Case Study 2</a:t>
          </a:r>
          <a:r>
            <a:rPr lang="en-GB" sz="1900" kern="1200">
              <a:ea typeface="+mn-ea"/>
              <a:cs typeface="+mn-cs"/>
            </a:rPr>
            <a:t>: Sam Walker (Age 76)</a:t>
          </a:r>
          <a:endParaRPr lang="en-US" sz="1900" kern="1200">
            <a:ea typeface="+mn-ea"/>
            <a:cs typeface="+mn-cs"/>
          </a:endParaRPr>
        </a:p>
      </dsp:txBody>
      <dsp:txXfrm>
        <a:off x="22646" y="23492"/>
        <a:ext cx="8551376" cy="418613"/>
      </dsp:txXfrm>
    </dsp:sp>
    <dsp:sp modelId="{08700E05-68E2-42EC-BF14-41476F65151D}">
      <dsp:nvSpPr>
        <dsp:cNvPr id="0" name=""/>
        <dsp:cNvSpPr/>
      </dsp:nvSpPr>
      <dsp:spPr>
        <a:xfrm>
          <a:off x="0" y="502191"/>
          <a:ext cx="8596668" cy="463905"/>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ea typeface="+mn-ea"/>
              <a:cs typeface="+mn-cs"/>
            </a:rPr>
            <a:t>76‑year‑old widower living in a deprived urban area</a:t>
          </a:r>
          <a:endParaRPr lang="en-US" sz="1300" kern="1200">
            <a:ea typeface="+mn-ea"/>
            <a:cs typeface="+mn-cs"/>
          </a:endParaRPr>
        </a:p>
      </dsp:txBody>
      <dsp:txXfrm>
        <a:off x="22646" y="524837"/>
        <a:ext cx="8551376" cy="418613"/>
      </dsp:txXfrm>
    </dsp:sp>
    <dsp:sp modelId="{C9FB35FB-AA3C-4F5B-8040-D6B9DDF91BC6}">
      <dsp:nvSpPr>
        <dsp:cNvPr id="0" name=""/>
        <dsp:cNvSpPr/>
      </dsp:nvSpPr>
      <dsp:spPr>
        <a:xfrm>
          <a:off x="0" y="1003536"/>
          <a:ext cx="8596668" cy="463905"/>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ea typeface="+mn-ea"/>
              <a:cs typeface="+mn-cs"/>
            </a:rPr>
            <a:t>Multiple long‑term conditions: diabetes, arthritis, mild cognitive impairment</a:t>
          </a:r>
          <a:endParaRPr lang="en-US" sz="1300" kern="1200">
            <a:ea typeface="+mn-ea"/>
            <a:cs typeface="+mn-cs"/>
          </a:endParaRPr>
        </a:p>
      </dsp:txBody>
      <dsp:txXfrm>
        <a:off x="22646" y="1026182"/>
        <a:ext cx="8551376" cy="418613"/>
      </dsp:txXfrm>
    </dsp:sp>
    <dsp:sp modelId="{947BED7C-181A-45BA-B2F1-38440E196EAB}">
      <dsp:nvSpPr>
        <dsp:cNvPr id="0" name=""/>
        <dsp:cNvSpPr/>
      </dsp:nvSpPr>
      <dsp:spPr>
        <a:xfrm>
          <a:off x="0" y="1504881"/>
          <a:ext cx="8596668" cy="463905"/>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ea typeface="+mn-ea"/>
              <a:cs typeface="+mn-cs"/>
            </a:rPr>
            <a:t>Limited mobility and relies on a walking frame</a:t>
          </a:r>
          <a:endParaRPr lang="en-US" sz="1300" kern="1200">
            <a:ea typeface="+mn-ea"/>
            <a:cs typeface="+mn-cs"/>
          </a:endParaRPr>
        </a:p>
      </dsp:txBody>
      <dsp:txXfrm>
        <a:off x="22646" y="1527527"/>
        <a:ext cx="8551376" cy="418613"/>
      </dsp:txXfrm>
    </dsp:sp>
    <dsp:sp modelId="{04703916-633A-474A-9899-D0E23054DE5B}">
      <dsp:nvSpPr>
        <dsp:cNvPr id="0" name=""/>
        <dsp:cNvSpPr/>
      </dsp:nvSpPr>
      <dsp:spPr>
        <a:xfrm>
          <a:off x="0" y="2006226"/>
          <a:ext cx="8596668" cy="463905"/>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ea typeface="+mn-ea"/>
              <a:cs typeface="+mn-cs"/>
            </a:rPr>
            <a:t>Digital exclusion: does not use smartphones or computers </a:t>
          </a:r>
          <a:r>
            <a:rPr lang="en-GB" sz="1300" i="1" kern="1200">
              <a:ea typeface="+mn-ea"/>
              <a:cs typeface="+mn-cs"/>
            </a:rPr>
            <a:t>(Khan et al., 2025)</a:t>
          </a:r>
          <a:endParaRPr lang="en-US" sz="1300" kern="1200">
            <a:ea typeface="+mn-ea"/>
            <a:cs typeface="+mn-cs"/>
          </a:endParaRPr>
        </a:p>
      </dsp:txBody>
      <dsp:txXfrm>
        <a:off x="22646" y="2028872"/>
        <a:ext cx="8551376" cy="418613"/>
      </dsp:txXfrm>
    </dsp:sp>
    <dsp:sp modelId="{183F8F06-C22E-4E41-9B53-F0BBB71EF17E}">
      <dsp:nvSpPr>
        <dsp:cNvPr id="0" name=""/>
        <dsp:cNvSpPr/>
      </dsp:nvSpPr>
      <dsp:spPr>
        <a:xfrm>
          <a:off x="0" y="2507571"/>
          <a:ext cx="8596668" cy="463905"/>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ea typeface="+mn-ea"/>
              <a:cs typeface="+mn-cs"/>
            </a:rPr>
            <a:t>Receives 2 short homecare visits per day </a:t>
          </a:r>
          <a:r>
            <a:rPr lang="en-GB" sz="1300" i="1" kern="1200">
              <a:ea typeface="+mn-ea"/>
              <a:cs typeface="+mn-cs"/>
            </a:rPr>
            <a:t>(NHS, 2023)</a:t>
          </a:r>
          <a:endParaRPr lang="en-US" sz="1300" kern="1200">
            <a:ea typeface="+mn-ea"/>
            <a:cs typeface="+mn-cs"/>
          </a:endParaRPr>
        </a:p>
      </dsp:txBody>
      <dsp:txXfrm>
        <a:off x="22646" y="2530217"/>
        <a:ext cx="8551376" cy="418613"/>
      </dsp:txXfrm>
    </dsp:sp>
    <dsp:sp modelId="{25256456-2455-4192-B7DD-6ACEE9BDEC02}">
      <dsp:nvSpPr>
        <dsp:cNvPr id="0" name=""/>
        <dsp:cNvSpPr/>
      </dsp:nvSpPr>
      <dsp:spPr>
        <a:xfrm>
          <a:off x="0" y="3008916"/>
          <a:ext cx="8596668" cy="463905"/>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ea typeface="+mn-ea"/>
              <a:cs typeface="+mn-cs"/>
            </a:rPr>
            <a:t>Long waiting list for physiotherapy </a:t>
          </a:r>
          <a:r>
            <a:rPr lang="en-GB" sz="1300" i="1" kern="1200">
              <a:ea typeface="+mn-ea"/>
              <a:cs typeface="+mn-cs"/>
            </a:rPr>
            <a:t>(NHS England, 2024)</a:t>
          </a:r>
          <a:endParaRPr lang="en-US" sz="1300" kern="1200">
            <a:ea typeface="+mn-ea"/>
            <a:cs typeface="+mn-cs"/>
          </a:endParaRPr>
        </a:p>
      </dsp:txBody>
      <dsp:txXfrm>
        <a:off x="22646" y="3031562"/>
        <a:ext cx="8551376" cy="418613"/>
      </dsp:txXfrm>
    </dsp:sp>
    <dsp:sp modelId="{4388DC9C-74D8-468F-9770-9A8BE8E2936D}">
      <dsp:nvSpPr>
        <dsp:cNvPr id="0" name=""/>
        <dsp:cNvSpPr/>
      </dsp:nvSpPr>
      <dsp:spPr>
        <a:xfrm>
          <a:off x="0" y="3510262"/>
          <a:ext cx="8596668" cy="463905"/>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ea typeface="+mn-ea"/>
              <a:cs typeface="+mn-cs"/>
            </a:rPr>
            <a:t>No access to telecare due to cost and lack of digital skills </a:t>
          </a:r>
          <a:r>
            <a:rPr lang="en-GB" sz="1300" i="1" kern="1200">
              <a:ea typeface="+mn-ea"/>
              <a:cs typeface="+mn-cs"/>
            </a:rPr>
            <a:t>(DHSC, 2022)</a:t>
          </a:r>
          <a:endParaRPr lang="en-US" sz="1300" kern="1200">
            <a:ea typeface="+mn-ea"/>
            <a:cs typeface="+mn-cs"/>
          </a:endParaRPr>
        </a:p>
      </dsp:txBody>
      <dsp:txXfrm>
        <a:off x="22646" y="3532908"/>
        <a:ext cx="8551376" cy="418613"/>
      </dsp:txXfrm>
    </dsp:sp>
    <dsp:sp modelId="{85432109-BDA0-4080-99EB-FCA5210DDF48}">
      <dsp:nvSpPr>
        <dsp:cNvPr id="0" name=""/>
        <dsp:cNvSpPr/>
      </dsp:nvSpPr>
      <dsp:spPr>
        <a:xfrm>
          <a:off x="0" y="4011607"/>
          <a:ext cx="8596668" cy="463905"/>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ea typeface="+mn-ea"/>
              <a:cs typeface="+mn-cs"/>
            </a:rPr>
            <a:t>Experiences loneliness and reduced community engagement </a:t>
          </a:r>
          <a:r>
            <a:rPr lang="en-GB" sz="1300" i="1" kern="1200">
              <a:ea typeface="+mn-ea"/>
              <a:cs typeface="+mn-cs"/>
            </a:rPr>
            <a:t>(WHO, 2025)</a:t>
          </a:r>
          <a:endParaRPr lang="en-US" sz="1300" kern="1200">
            <a:ea typeface="+mn-ea"/>
            <a:cs typeface="+mn-cs"/>
          </a:endParaRPr>
        </a:p>
      </dsp:txBody>
      <dsp:txXfrm>
        <a:off x="22646" y="4034253"/>
        <a:ext cx="8551376" cy="41861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B25EA-E295-473F-BAC6-0710477F852E}">
      <dsp:nvSpPr>
        <dsp:cNvPr id="0" name=""/>
        <dsp:cNvSpPr/>
      </dsp:nvSpPr>
      <dsp:spPr>
        <a:xfrm>
          <a:off x="0" y="0"/>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i="0" kern="1200">
              <a:latin typeface="Arial"/>
              <a:cs typeface="Arial"/>
            </a:rPr>
            <a:t>Care Act: prevention, wellbeing, personalisation </a:t>
          </a:r>
          <a:r>
            <a:rPr lang="en-GB" sz="1600" i="1" kern="1200">
              <a:latin typeface="Arial"/>
              <a:cs typeface="Arial"/>
            </a:rPr>
            <a:t>(Care Act, 2014)</a:t>
          </a:r>
        </a:p>
      </dsp:txBody>
      <dsp:txXfrm>
        <a:off x="21581" y="21581"/>
        <a:ext cx="6524659" cy="693664"/>
      </dsp:txXfrm>
    </dsp:sp>
    <dsp:sp modelId="{838AB14F-1A3E-4124-AEB9-9C168C448DFE}">
      <dsp:nvSpPr>
        <dsp:cNvPr id="0" name=""/>
        <dsp:cNvSpPr/>
      </dsp:nvSpPr>
      <dsp:spPr>
        <a:xfrm>
          <a:off x="553042" y="839163"/>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i="0" kern="1200" dirty="0">
              <a:latin typeface="Arial"/>
              <a:cs typeface="Arial"/>
            </a:rPr>
            <a:t>Continuity Theory: routines reduce anxiety </a:t>
          </a:r>
          <a:r>
            <a:rPr lang="en-GB" sz="1600" i="1" kern="1200" dirty="0">
              <a:latin typeface="Arial"/>
              <a:cs typeface="Arial"/>
            </a:rPr>
            <a:t>(Hocking, 2012b</a:t>
          </a:r>
          <a:r>
            <a:rPr lang="en-GB" sz="1600" i="1" kern="1200" dirty="0"/>
            <a:t>)</a:t>
          </a:r>
          <a:endParaRPr lang="en-GB" sz="1600" kern="1200" dirty="0"/>
        </a:p>
      </dsp:txBody>
      <dsp:txXfrm>
        <a:off x="574623" y="860744"/>
        <a:ext cx="6330820" cy="693664"/>
      </dsp:txXfrm>
    </dsp:sp>
    <dsp:sp modelId="{5703FD39-DB39-4351-B3D8-9114CC5582D9}">
      <dsp:nvSpPr>
        <dsp:cNvPr id="0" name=""/>
        <dsp:cNvSpPr/>
      </dsp:nvSpPr>
      <dsp:spPr>
        <a:xfrm>
          <a:off x="1106085" y="1678327"/>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i="0" kern="1200">
              <a:latin typeface="Arial"/>
              <a:cs typeface="Arial"/>
            </a:rPr>
            <a:t>Homecare supports independence </a:t>
          </a:r>
          <a:r>
            <a:rPr lang="en-GB" sz="1600" i="1" kern="1200">
              <a:latin typeface="Arial"/>
              <a:cs typeface="Arial"/>
            </a:rPr>
            <a:t>(NHS, 2023)</a:t>
          </a:r>
          <a:endParaRPr lang="en-GB" sz="1600" kern="1200">
            <a:latin typeface="Arial"/>
            <a:cs typeface="Arial"/>
          </a:endParaRPr>
        </a:p>
      </dsp:txBody>
      <dsp:txXfrm>
        <a:off x="1127666" y="1699908"/>
        <a:ext cx="6330820" cy="693664"/>
      </dsp:txXfrm>
    </dsp:sp>
    <dsp:sp modelId="{AB0BD5F4-E3C9-4537-97C2-6D94891ACC5B}">
      <dsp:nvSpPr>
        <dsp:cNvPr id="0" name=""/>
        <dsp:cNvSpPr/>
      </dsp:nvSpPr>
      <dsp:spPr>
        <a:xfrm>
          <a:off x="1659127" y="2517491"/>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i="0" kern="1200">
              <a:latin typeface="Arial"/>
              <a:cs typeface="Arial"/>
            </a:rPr>
            <a:t>Telecare improves safety </a:t>
          </a:r>
          <a:r>
            <a:rPr lang="en-GB" sz="1600" i="1" kern="1200">
              <a:latin typeface="Arial"/>
              <a:cs typeface="Arial"/>
            </a:rPr>
            <a:t>(Johannessen, Storm and Holm, 2019)</a:t>
          </a:r>
          <a:endParaRPr lang="en-GB" sz="1600" kern="1200">
            <a:latin typeface="Arial"/>
            <a:cs typeface="Arial"/>
          </a:endParaRPr>
        </a:p>
      </dsp:txBody>
      <dsp:txXfrm>
        <a:off x="1680708" y="2539072"/>
        <a:ext cx="6330820" cy="693664"/>
      </dsp:txXfrm>
    </dsp:sp>
    <dsp:sp modelId="{4CB17478-4E1F-457A-A81D-BD25AF92E8A6}">
      <dsp:nvSpPr>
        <dsp:cNvPr id="0" name=""/>
        <dsp:cNvSpPr/>
      </dsp:nvSpPr>
      <dsp:spPr>
        <a:xfrm>
          <a:off x="2212170" y="3356655"/>
          <a:ext cx="7405962" cy="736826"/>
        </a:xfrm>
        <a:prstGeom prst="roundRect">
          <a:avLst>
            <a:gd name="adj" fmla="val 10000"/>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i="0" kern="1200">
              <a:latin typeface="Arial"/>
              <a:cs typeface="Arial"/>
            </a:rPr>
            <a:t>Social engagement reduces isolation, lowering risk of early death by up to 50</a:t>
          </a:r>
          <a:r>
            <a:rPr lang="en-GB" sz="1800" i="1" kern="1200">
              <a:latin typeface="Arial"/>
              <a:cs typeface="Arial"/>
            </a:rPr>
            <a:t>%</a:t>
          </a:r>
          <a:r>
            <a:rPr lang="en-GB" sz="1600" i="1" kern="1200">
              <a:latin typeface="Arial"/>
              <a:cs typeface="Arial"/>
            </a:rPr>
            <a:t> (WHO, 2025)</a:t>
          </a:r>
          <a:endParaRPr lang="en-GB" sz="1600" kern="1200">
            <a:latin typeface="Arial"/>
            <a:cs typeface="Arial"/>
          </a:endParaRPr>
        </a:p>
      </dsp:txBody>
      <dsp:txXfrm>
        <a:off x="2233751" y="3378236"/>
        <a:ext cx="6330820" cy="693664"/>
      </dsp:txXfrm>
    </dsp:sp>
    <dsp:sp modelId="{91A46182-9293-4A08-A251-10291E48BEB7}">
      <dsp:nvSpPr>
        <dsp:cNvPr id="0" name=""/>
        <dsp:cNvSpPr/>
      </dsp:nvSpPr>
      <dsp:spPr>
        <a:xfrm>
          <a:off x="6927025" y="538292"/>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034786" y="538292"/>
        <a:ext cx="263415" cy="360400"/>
      </dsp:txXfrm>
    </dsp:sp>
    <dsp:sp modelId="{24CD5460-E7AB-42A6-81B7-B679636D560D}">
      <dsp:nvSpPr>
        <dsp:cNvPr id="0" name=""/>
        <dsp:cNvSpPr/>
      </dsp:nvSpPr>
      <dsp:spPr>
        <a:xfrm>
          <a:off x="7480067" y="1377456"/>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7587828" y="1377456"/>
        <a:ext cx="263415" cy="360400"/>
      </dsp:txXfrm>
    </dsp:sp>
    <dsp:sp modelId="{06D294CD-54A1-4EC5-BD8F-C166FB449A12}">
      <dsp:nvSpPr>
        <dsp:cNvPr id="0" name=""/>
        <dsp:cNvSpPr/>
      </dsp:nvSpPr>
      <dsp:spPr>
        <a:xfrm>
          <a:off x="8033110" y="2204340"/>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8140871" y="2204340"/>
        <a:ext cx="263415" cy="360400"/>
      </dsp:txXfrm>
    </dsp:sp>
    <dsp:sp modelId="{65AA5994-D31E-48B9-8855-426C5ECD9F91}">
      <dsp:nvSpPr>
        <dsp:cNvPr id="0" name=""/>
        <dsp:cNvSpPr/>
      </dsp:nvSpPr>
      <dsp:spPr>
        <a:xfrm>
          <a:off x="8586152" y="3051690"/>
          <a:ext cx="478937" cy="478937"/>
        </a:xfrm>
        <a:prstGeom prst="downArrow">
          <a:avLst>
            <a:gd name="adj1" fmla="val 55000"/>
            <a:gd name="adj2" fmla="val 45000"/>
          </a:avLst>
        </a:prstGeom>
        <a:solidFill>
          <a:schemeClr val="lt1">
            <a:alpha val="90000"/>
            <a:tint val="40000"/>
            <a:hueOff val="0"/>
            <a:satOff val="0"/>
            <a:lumOff val="0"/>
            <a:alphaOff val="0"/>
          </a:schemeClr>
        </a:solidFill>
        <a:ln w="19050"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8693913" y="3051690"/>
        <a:ext cx="263415" cy="3604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87676-5EB9-407F-9CD1-8595BA0BD5CB}">
      <dsp:nvSpPr>
        <dsp:cNvPr id="0" name=""/>
        <dsp:cNvSpPr/>
      </dsp:nvSpPr>
      <dsp:spPr>
        <a:xfrm>
          <a:off x="0" y="172"/>
          <a:ext cx="8596312" cy="635610"/>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latin typeface="Arial"/>
              <a:ea typeface="+mn-ea"/>
              <a:cs typeface="Arial"/>
            </a:rPr>
            <a:t>Improving Outcomes</a:t>
          </a:r>
          <a:endParaRPr lang="en-US" sz="2000" kern="1200">
            <a:latin typeface="Arial"/>
            <a:ea typeface="+mn-ea"/>
            <a:cs typeface="Arial"/>
          </a:endParaRPr>
        </a:p>
      </dsp:txBody>
      <dsp:txXfrm>
        <a:off x="31028" y="31200"/>
        <a:ext cx="8534256" cy="573554"/>
      </dsp:txXfrm>
    </dsp:sp>
    <dsp:sp modelId="{5BD5E061-D0F6-48B8-BD25-4E42ABFE43B0}">
      <dsp:nvSpPr>
        <dsp:cNvPr id="0" name=""/>
        <dsp:cNvSpPr/>
      </dsp:nvSpPr>
      <dsp:spPr>
        <a:xfrm>
          <a:off x="0" y="649268"/>
          <a:ext cx="8596312" cy="635610"/>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a:ea typeface="+mn-ea"/>
              <a:cs typeface="Arial"/>
            </a:rPr>
            <a:t>Strengthen continuity of care </a:t>
          </a:r>
          <a:r>
            <a:rPr lang="en-GB" sz="1600" i="1" kern="1200">
              <a:latin typeface="Arial"/>
              <a:ea typeface="+mn-ea"/>
              <a:cs typeface="Arial"/>
            </a:rPr>
            <a:t>(</a:t>
          </a:r>
          <a:r>
            <a:rPr lang="en-GB" sz="1600" i="1" kern="1200" err="1">
              <a:latin typeface="Arial"/>
              <a:ea typeface="+mn-ea"/>
              <a:cs typeface="Arial"/>
            </a:rPr>
            <a:t>Zarbiv</a:t>
          </a:r>
          <a:r>
            <a:rPr lang="en-GB" sz="1600" i="1" kern="1200">
              <a:latin typeface="Arial"/>
              <a:ea typeface="+mn-ea"/>
              <a:cs typeface="Arial"/>
            </a:rPr>
            <a:t>, Perlman and Ellen, 2025)</a:t>
          </a:r>
          <a:endParaRPr lang="en-US" sz="1600" kern="1200">
            <a:latin typeface="Arial"/>
            <a:ea typeface="+mn-ea"/>
            <a:cs typeface="Arial"/>
          </a:endParaRPr>
        </a:p>
      </dsp:txBody>
      <dsp:txXfrm>
        <a:off x="31028" y="680296"/>
        <a:ext cx="8534256" cy="573554"/>
      </dsp:txXfrm>
    </dsp:sp>
    <dsp:sp modelId="{C2D6CDDB-E503-4915-BD44-0B403AF9C194}">
      <dsp:nvSpPr>
        <dsp:cNvPr id="0" name=""/>
        <dsp:cNvSpPr/>
      </dsp:nvSpPr>
      <dsp:spPr>
        <a:xfrm>
          <a:off x="0" y="1298365"/>
          <a:ext cx="8596312" cy="635610"/>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b="0" kern="1200">
              <a:latin typeface="Arial"/>
              <a:cs typeface="Arial"/>
            </a:rPr>
            <a:t>Improve digital inclusion, as 42% of older adults struggle with digital literacy</a:t>
          </a:r>
          <a:r>
            <a:rPr lang="en-GB" sz="1800" kern="1200">
              <a:latin typeface="Arial"/>
              <a:ea typeface="+mn-ea"/>
              <a:cs typeface="Arial"/>
            </a:rPr>
            <a:t> </a:t>
          </a:r>
          <a:r>
            <a:rPr lang="en-GB" sz="1600" i="1" kern="1200">
              <a:latin typeface="Arial"/>
              <a:ea typeface="+mn-ea"/>
              <a:cs typeface="Arial"/>
            </a:rPr>
            <a:t>(Khan et al., 2025)</a:t>
          </a:r>
          <a:endParaRPr lang="en-US" sz="1600" kern="1200">
            <a:latin typeface="Arial"/>
            <a:ea typeface="+mn-ea"/>
            <a:cs typeface="Arial"/>
          </a:endParaRPr>
        </a:p>
      </dsp:txBody>
      <dsp:txXfrm>
        <a:off x="31028" y="1329393"/>
        <a:ext cx="8534256" cy="573554"/>
      </dsp:txXfrm>
    </dsp:sp>
    <dsp:sp modelId="{5B627C81-7A12-4429-8442-B36B51DFB55E}">
      <dsp:nvSpPr>
        <dsp:cNvPr id="0" name=""/>
        <dsp:cNvSpPr/>
      </dsp:nvSpPr>
      <dsp:spPr>
        <a:xfrm>
          <a:off x="0" y="1947461"/>
          <a:ext cx="8596312" cy="635610"/>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Invest in workforce development</a:t>
          </a:r>
          <a:r>
            <a:rPr lang="en-GB" sz="1600" kern="1200">
              <a:latin typeface="Arial"/>
              <a:ea typeface="+mn-ea"/>
              <a:cs typeface="Arial"/>
            </a:rPr>
            <a:t> </a:t>
          </a:r>
          <a:r>
            <a:rPr lang="en-GB" sz="1600" i="1" kern="1200">
              <a:latin typeface="Arial"/>
              <a:ea typeface="+mn-ea"/>
              <a:cs typeface="Arial"/>
            </a:rPr>
            <a:t>(Nguyen et al., 2025)</a:t>
          </a:r>
          <a:endParaRPr lang="en-US" sz="1600" kern="1200">
            <a:latin typeface="Arial"/>
            <a:ea typeface="+mn-ea"/>
            <a:cs typeface="Arial"/>
          </a:endParaRPr>
        </a:p>
      </dsp:txBody>
      <dsp:txXfrm>
        <a:off x="31028" y="1978489"/>
        <a:ext cx="8534256" cy="573554"/>
      </dsp:txXfrm>
    </dsp:sp>
    <dsp:sp modelId="{AE1119D2-D178-4AB6-A11E-28F2D628E67B}">
      <dsp:nvSpPr>
        <dsp:cNvPr id="0" name=""/>
        <dsp:cNvSpPr/>
      </dsp:nvSpPr>
      <dsp:spPr>
        <a:xfrm>
          <a:off x="0" y="2596557"/>
          <a:ext cx="8596312" cy="635610"/>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latin typeface="Arial"/>
              <a:ea typeface="+mn-ea"/>
              <a:cs typeface="Arial"/>
            </a:rPr>
            <a:t>Expand personalised, tech enabled care </a:t>
          </a:r>
          <a:r>
            <a:rPr lang="en-GB" sz="1600" i="1" kern="1200">
              <a:latin typeface="Arial"/>
              <a:ea typeface="+mn-ea"/>
              <a:cs typeface="Arial"/>
            </a:rPr>
            <a:t>(DHSC, 2022)</a:t>
          </a:r>
          <a:endParaRPr lang="en-US" sz="1600" kern="1200">
            <a:latin typeface="Arial"/>
            <a:ea typeface="+mn-ea"/>
            <a:cs typeface="Arial"/>
          </a:endParaRPr>
        </a:p>
      </dsp:txBody>
      <dsp:txXfrm>
        <a:off x="31028" y="2627585"/>
        <a:ext cx="8534256" cy="573554"/>
      </dsp:txXfrm>
    </dsp:sp>
    <dsp:sp modelId="{CE83D8D0-11D8-4B7E-8D23-90D46BBFFE72}">
      <dsp:nvSpPr>
        <dsp:cNvPr id="0" name=""/>
        <dsp:cNvSpPr/>
      </dsp:nvSpPr>
      <dsp:spPr>
        <a:xfrm>
          <a:off x="0" y="3245654"/>
          <a:ext cx="8596312" cy="635610"/>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i="0" kern="1200">
              <a:latin typeface="Arial"/>
              <a:cs typeface="Arial"/>
            </a:rPr>
            <a:t>A key barrier is digital exclusion - this can be addressed through funded digital skills programmes and community support</a:t>
          </a:r>
          <a:endParaRPr lang="en-GB" sz="1800" i="1" kern="1200">
            <a:latin typeface="Arial"/>
            <a:ea typeface="+mn-ea"/>
            <a:cs typeface="Arial"/>
          </a:endParaRPr>
        </a:p>
      </dsp:txBody>
      <dsp:txXfrm>
        <a:off x="31028" y="3276682"/>
        <a:ext cx="8534256" cy="57355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82F42-5E9B-41A4-B0E3-03B47B0F3EAF}">
      <dsp:nvSpPr>
        <dsp:cNvPr id="0" name=""/>
        <dsp:cNvSpPr/>
      </dsp:nvSpPr>
      <dsp:spPr>
        <a:xfrm>
          <a:off x="0" y="444090"/>
          <a:ext cx="6628804" cy="77220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0" kern="1200"/>
            <a:t>T</a:t>
          </a:r>
          <a:r>
            <a:rPr lang="en-GB" sz="2000" b="0" kern="1200">
              <a:latin typeface="Arial"/>
              <a:cs typeface="Arial"/>
            </a:rPr>
            <a:t>he ageing population is growing rapidly, with the number of people aged 85+ expected to double by 2040</a:t>
          </a:r>
          <a:endParaRPr lang="en-GB" sz="2000" b="0" kern="1200">
            <a:latin typeface="Arial"/>
            <a:ea typeface="+mn-ea"/>
            <a:cs typeface="Arial"/>
          </a:endParaRPr>
        </a:p>
      </dsp:txBody>
      <dsp:txXfrm>
        <a:off x="37696" y="481786"/>
        <a:ext cx="6553412" cy="696808"/>
      </dsp:txXfrm>
    </dsp:sp>
    <dsp:sp modelId="{060050AA-471F-4639-B829-EA4D125DF1D7}">
      <dsp:nvSpPr>
        <dsp:cNvPr id="0" name=""/>
        <dsp:cNvSpPr/>
      </dsp:nvSpPr>
      <dsp:spPr>
        <a:xfrm>
          <a:off x="0" y="1273890"/>
          <a:ext cx="6628804" cy="77220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a:latin typeface="Arial"/>
              <a:ea typeface="+mn-ea"/>
              <a:cs typeface="Arial"/>
            </a:rPr>
            <a:t>Ageing population requires coordinated, person‑centred support</a:t>
          </a:r>
          <a:endParaRPr lang="en-US" sz="1800" kern="1200">
            <a:latin typeface="Arial"/>
            <a:ea typeface="+mn-ea"/>
            <a:cs typeface="Arial"/>
          </a:endParaRPr>
        </a:p>
      </dsp:txBody>
      <dsp:txXfrm>
        <a:off x="37696" y="1311586"/>
        <a:ext cx="6553412" cy="696808"/>
      </dsp:txXfrm>
    </dsp:sp>
    <dsp:sp modelId="{2155CF08-A2D0-4C07-A58B-B50D1B576AB7}">
      <dsp:nvSpPr>
        <dsp:cNvPr id="0" name=""/>
        <dsp:cNvSpPr/>
      </dsp:nvSpPr>
      <dsp:spPr>
        <a:xfrm>
          <a:off x="0" y="2103690"/>
          <a:ext cx="6628804" cy="77220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Policy frameworks provide strong foundations </a:t>
          </a:r>
          <a:r>
            <a:rPr lang="en-GB" sz="1600" i="1" kern="1200">
              <a:latin typeface="Arial"/>
              <a:ea typeface="+mn-ea"/>
              <a:cs typeface="Arial"/>
            </a:rPr>
            <a:t>(Care Act, 2014)</a:t>
          </a:r>
          <a:endParaRPr lang="en-US" sz="1600" kern="1200">
            <a:latin typeface="Arial"/>
            <a:ea typeface="+mn-ea"/>
            <a:cs typeface="Arial"/>
          </a:endParaRPr>
        </a:p>
      </dsp:txBody>
      <dsp:txXfrm>
        <a:off x="37696" y="2141386"/>
        <a:ext cx="6553412" cy="696808"/>
      </dsp:txXfrm>
    </dsp:sp>
    <dsp:sp modelId="{9C668F32-D568-4F7D-964B-55FBC8F9BD33}">
      <dsp:nvSpPr>
        <dsp:cNvPr id="0" name=""/>
        <dsp:cNvSpPr/>
      </dsp:nvSpPr>
      <dsp:spPr>
        <a:xfrm>
          <a:off x="0" y="2933490"/>
          <a:ext cx="6628804" cy="77220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Evidence shows persistent inequalities </a:t>
          </a:r>
          <a:r>
            <a:rPr lang="en-GB" sz="1600" i="1" kern="1200">
              <a:latin typeface="Arial"/>
              <a:ea typeface="+mn-ea"/>
              <a:cs typeface="Arial"/>
            </a:rPr>
            <a:t>(CQC, 2022)</a:t>
          </a:r>
          <a:endParaRPr lang="en-US" sz="1600" kern="1200">
            <a:latin typeface="Arial"/>
            <a:ea typeface="+mn-ea"/>
            <a:cs typeface="Arial"/>
          </a:endParaRPr>
        </a:p>
      </dsp:txBody>
      <dsp:txXfrm>
        <a:off x="37696" y="2971186"/>
        <a:ext cx="6553412" cy="696808"/>
      </dsp:txXfrm>
    </dsp:sp>
    <dsp:sp modelId="{7B861B90-BE70-47A7-9C36-5089D9B9C03F}">
      <dsp:nvSpPr>
        <dsp:cNvPr id="0" name=""/>
        <dsp:cNvSpPr/>
      </dsp:nvSpPr>
      <dsp:spPr>
        <a:xfrm>
          <a:off x="0" y="3763290"/>
          <a:ext cx="6628804" cy="772200"/>
        </a:xfrm>
        <a:prstGeom prst="round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Technology offers opportunities but must be inclusive </a:t>
          </a:r>
          <a:r>
            <a:rPr lang="en-GB" sz="1600" i="1" kern="1200">
              <a:latin typeface="Arial"/>
              <a:ea typeface="+mn-ea"/>
              <a:cs typeface="Arial"/>
            </a:rPr>
            <a:t>(Khan et al., 2025)</a:t>
          </a:r>
          <a:endParaRPr lang="en-US" sz="1600" kern="1200">
            <a:latin typeface="Arial"/>
            <a:ea typeface="+mn-ea"/>
            <a:cs typeface="Arial"/>
          </a:endParaRPr>
        </a:p>
      </dsp:txBody>
      <dsp:txXfrm>
        <a:off x="37696" y="3800986"/>
        <a:ext cx="6553412" cy="69680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89D386-6E47-4372-97A7-066708FAEA0B}" type="datetimeFigureOut">
              <a:t>6/24/2026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58B74C-B4A9-4A1D-9DCA-5482D3A8A8A3}" type="slidenum">
              <a:t>‹#›</a:t>
            </a:fld>
            <a:endParaRPr lang="en-GB"/>
          </a:p>
        </p:txBody>
      </p:sp>
    </p:spTree>
    <p:extLst>
      <p:ext uri="{BB962C8B-B14F-4D97-AF65-F5344CB8AC3E}">
        <p14:creationId xmlns:p14="http://schemas.microsoft.com/office/powerpoint/2010/main" val="695473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afternoon , My name is ….. student number …..., and I have presented my assignment on PowerPoint slides with a voice‑over for the module BMHP6027 - Empowering the Older Person. I will critically examine care needs, policy frameworks, service provision, and the role of technology in supporting older adults.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F658B74C-B4A9-4A1D-9DCA-5482D3A8A8A3}" type="slidenum">
              <a:t>1</a:t>
            </a:fld>
            <a:endParaRPr lang="en-GB"/>
          </a:p>
        </p:txBody>
      </p:sp>
    </p:spTree>
    <p:extLst>
      <p:ext uri="{BB962C8B-B14F-4D97-AF65-F5344CB8AC3E}">
        <p14:creationId xmlns:p14="http://schemas.microsoft.com/office/powerpoint/2010/main" val="1255875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00FF"/>
                </a:highlight>
              </a:rPr>
              <a:t>Slide 2</a:t>
            </a:r>
            <a:r>
              <a:rPr lang="en-US" dirty="0">
                <a:highlight>
                  <a:srgbClr val="F5F5F5"/>
                </a:highlight>
              </a:rPr>
              <a:t> - </a:t>
            </a:r>
            <a:r>
              <a:rPr lang="en-US" dirty="0">
                <a:highlight>
                  <a:srgbClr val="00FFFF"/>
                </a:highlight>
              </a:rPr>
              <a:t>Moving on to the introduction</a:t>
            </a:r>
            <a:r>
              <a:rPr lang="en-US" dirty="0">
                <a:highlight>
                  <a:srgbClr val="F5F5F5"/>
                </a:highlight>
              </a:rPr>
              <a:t>, </a:t>
            </a:r>
            <a:r>
              <a:rPr lang="en-US" dirty="0">
                <a:highlight>
                  <a:srgbClr val="FFFF00"/>
                </a:highlight>
              </a:rPr>
              <a:t>I will begin by outlining the UK’s ageing population and the pressures this creates for health and social care</a:t>
            </a:r>
            <a:r>
              <a:rPr lang="en-US" dirty="0">
                <a:highlight>
                  <a:srgbClr val="F5F5F5"/>
                </a:highlight>
              </a:rPr>
              <a:t>. </a:t>
            </a:r>
            <a:r>
              <a:rPr lang="en-US" dirty="0">
                <a:highlight>
                  <a:srgbClr val="00FFFF"/>
                </a:highlight>
              </a:rPr>
              <a:t>According to Gilbert (2000), ageing is a natural biological process involving gradual cellular decline, often explained through wear</a:t>
            </a:r>
            <a:r>
              <a:rPr lang="en-GB" dirty="0">
                <a:highlight>
                  <a:srgbClr val="F5F5F5"/>
                </a:highlight>
              </a:rPr>
              <a:t>‑</a:t>
            </a:r>
            <a:r>
              <a:rPr lang="en-US" dirty="0">
                <a:highlight>
                  <a:srgbClr val="00FFFF"/>
                </a:highlight>
              </a:rPr>
              <a:t>and</a:t>
            </a:r>
            <a:r>
              <a:rPr lang="en-GB" dirty="0">
                <a:highlight>
                  <a:srgbClr val="F5F5F5"/>
                </a:highlight>
              </a:rPr>
              <a:t>‑</a:t>
            </a:r>
            <a:r>
              <a:rPr lang="en-US" dirty="0">
                <a:highlight>
                  <a:srgbClr val="00FFFF"/>
                </a:highlight>
              </a:rPr>
              <a:t>tear and the accumulation of damage over time</a:t>
            </a:r>
            <a:r>
              <a:rPr lang="en-US" dirty="0">
                <a:highlight>
                  <a:srgbClr val="F5F5F5"/>
                </a:highlight>
              </a:rPr>
              <a:t>. </a:t>
            </a:r>
            <a:r>
              <a:rPr lang="en-US" dirty="0">
                <a:highlight>
                  <a:srgbClr val="FF00FF"/>
                </a:highlight>
              </a:rPr>
              <a:t>According to the Government Office for Science (2025), the UK’s ageing populatio</a:t>
            </a:r>
            <a:r>
              <a:rPr lang="en-US" dirty="0">
                <a:highlight>
                  <a:srgbClr val="00FFFF"/>
                </a:highlight>
              </a:rPr>
              <a:t>n is</a:t>
            </a:r>
            <a:r>
              <a:rPr lang="en-US" dirty="0">
                <a:highlight>
                  <a:srgbClr val="FF00FF"/>
                </a:highlight>
              </a:rPr>
              <a:t> </a:t>
            </a:r>
            <a:r>
              <a:rPr lang="en-US" dirty="0">
                <a:highlight>
                  <a:srgbClr val="FFFF00"/>
                </a:highlight>
              </a:rPr>
              <a:t>increasing</a:t>
            </a:r>
            <a:r>
              <a:rPr lang="en-US" dirty="0">
                <a:highlight>
                  <a:srgbClr val="FF00FF"/>
                </a:highlight>
              </a:rPr>
              <a:t> </a:t>
            </a:r>
            <a:r>
              <a:rPr lang="en-US" dirty="0">
                <a:highlight>
                  <a:srgbClr val="00FFFF"/>
                </a:highlight>
              </a:rPr>
              <a:t>rapidly,</a:t>
            </a:r>
            <a:r>
              <a:rPr lang="en-US" dirty="0">
                <a:highlight>
                  <a:srgbClr val="FF00FF"/>
                </a:highlight>
              </a:rPr>
              <a:t> creating more complex care and support needs for older adults.</a:t>
            </a:r>
            <a:r>
              <a:rPr lang="en-US" dirty="0">
                <a:highlight>
                  <a:srgbClr val="F5F5F5"/>
                </a:highlight>
              </a:rPr>
              <a:t> T</a:t>
            </a:r>
            <a:r>
              <a:rPr lang="en-US" dirty="0">
                <a:highlight>
                  <a:srgbClr val="FFFF00"/>
                </a:highlight>
              </a:rPr>
              <a:t>he Care Act (2014) highlights empowerment as essential for </a:t>
            </a:r>
            <a:r>
              <a:rPr lang="en-US" dirty="0">
                <a:highlight>
                  <a:srgbClr val="00FFFF"/>
                </a:highlight>
              </a:rPr>
              <a:t>promotin</a:t>
            </a:r>
            <a:r>
              <a:rPr lang="en-US" dirty="0">
                <a:highlight>
                  <a:srgbClr val="00FF00"/>
                </a:highlight>
              </a:rPr>
              <a:t>g independence</a:t>
            </a:r>
            <a:r>
              <a:rPr lang="en-US" dirty="0">
                <a:highlight>
                  <a:srgbClr val="FFFF00"/>
                </a:highlight>
              </a:rPr>
              <a:t> and </a:t>
            </a:r>
            <a:r>
              <a:rPr lang="en-US" dirty="0">
                <a:highlight>
                  <a:srgbClr val="00FF00"/>
                </a:highlight>
              </a:rPr>
              <a:t>wellbeing</a:t>
            </a:r>
            <a:r>
              <a:rPr lang="en-US" dirty="0">
                <a:highlight>
                  <a:srgbClr val="FFFF00"/>
                </a:highlight>
              </a:rPr>
              <a:t>. This presentation will look at a number of key issues that </a:t>
            </a:r>
            <a:r>
              <a:rPr lang="en-US" dirty="0">
                <a:highlight>
                  <a:srgbClr val="FF00FF"/>
                </a:highlight>
              </a:rPr>
              <a:t>impact how people age in the UK.</a:t>
            </a:r>
            <a:r>
              <a:rPr lang="en-US" dirty="0">
                <a:highlight>
                  <a:srgbClr val="F5F5F5"/>
                </a:highlight>
              </a:rPr>
              <a:t> </a:t>
            </a:r>
            <a:r>
              <a:rPr lang="en-US" dirty="0">
                <a:highlight>
                  <a:srgbClr val="00FF00"/>
                </a:highlight>
              </a:rPr>
              <a:t>I will begin by outlining current demographic patterns and the strains they place on health and social care systems.</a:t>
            </a:r>
            <a:r>
              <a:rPr lang="en-US" dirty="0">
                <a:highlight>
                  <a:srgbClr val="F5F5F5"/>
                </a:highlight>
              </a:rPr>
              <a:t> </a:t>
            </a:r>
            <a:r>
              <a:rPr lang="en-US" dirty="0">
                <a:highlight>
                  <a:srgbClr val="FFFF00"/>
                </a:highlight>
              </a:rPr>
              <a:t>I will then look at the main theoretical perspectives that contribute to our understanding of ageing</a:t>
            </a:r>
            <a:r>
              <a:rPr lang="en-US" dirty="0">
                <a:highlight>
                  <a:srgbClr val="F5F5F5"/>
                </a:highlight>
              </a:rPr>
              <a:t>, </a:t>
            </a:r>
            <a:r>
              <a:rPr lang="en-US" dirty="0">
                <a:highlight>
                  <a:srgbClr val="00FFFF"/>
                </a:highlight>
              </a:rPr>
              <a:t>followed by a summary of the legal and policy frameworks that guide practice.</a:t>
            </a:r>
            <a:endParaRPr lang="en-GB" dirty="0">
              <a:highlight>
                <a:srgbClr val="C6C6C6"/>
              </a:highlight>
            </a:endParaRPr>
          </a:p>
          <a:p>
            <a:r>
              <a:rPr lang="en-US" dirty="0">
                <a:highlight>
                  <a:srgbClr val="FFFF00"/>
                </a:highlight>
              </a:rPr>
              <a:t>Next</a:t>
            </a:r>
            <a:r>
              <a:rPr lang="en-US" dirty="0">
                <a:highlight>
                  <a:srgbClr val="F5F5F5"/>
                </a:highlight>
              </a:rPr>
              <a:t>, </a:t>
            </a:r>
            <a:r>
              <a:rPr lang="en-US" dirty="0">
                <a:highlight>
                  <a:srgbClr val="00FF00"/>
                </a:highlight>
              </a:rPr>
              <a:t>I will discuss the impact of the ageing population</a:t>
            </a:r>
            <a:r>
              <a:rPr lang="en-US" dirty="0">
                <a:highlight>
                  <a:srgbClr val="F5F5F5"/>
                </a:highlight>
              </a:rPr>
              <a:t>, </a:t>
            </a:r>
            <a:r>
              <a:rPr lang="en-US" dirty="0">
                <a:highlight>
                  <a:srgbClr val="00FFFF"/>
                </a:highlight>
              </a:rPr>
              <a:t>critically assess current care services,</a:t>
            </a:r>
            <a:r>
              <a:rPr lang="en-US" dirty="0">
                <a:highlight>
                  <a:srgbClr val="F5F5F5"/>
                </a:highlight>
              </a:rPr>
              <a:t> </a:t>
            </a:r>
            <a:r>
              <a:rPr lang="en-US" dirty="0">
                <a:highlight>
                  <a:srgbClr val="FFFF00"/>
                </a:highlight>
              </a:rPr>
              <a:t>and</a:t>
            </a:r>
            <a:r>
              <a:rPr lang="en-US" dirty="0">
                <a:highlight>
                  <a:srgbClr val="F5F5F5"/>
                </a:highlight>
              </a:rPr>
              <a:t> </a:t>
            </a:r>
            <a:r>
              <a:rPr lang="en-US" dirty="0">
                <a:highlight>
                  <a:srgbClr val="00FF00"/>
                </a:highlight>
              </a:rPr>
              <a:t>investigate technological advancements</a:t>
            </a:r>
            <a:r>
              <a:rPr lang="en-US" dirty="0">
                <a:highlight>
                  <a:srgbClr val="F5F5F5"/>
                </a:highlight>
              </a:rPr>
              <a:t> </a:t>
            </a:r>
            <a:r>
              <a:rPr lang="en-US" dirty="0">
                <a:highlight>
                  <a:srgbClr val="FFFF00"/>
                </a:highlight>
              </a:rPr>
              <a:t>designed to promote wellbeing and independence</a:t>
            </a:r>
            <a:r>
              <a:rPr lang="en-US" dirty="0">
                <a:highlight>
                  <a:srgbClr val="F5F5F5"/>
                </a:highlight>
              </a:rPr>
              <a:t>. </a:t>
            </a:r>
            <a:r>
              <a:rPr lang="en-US" dirty="0">
                <a:highlight>
                  <a:srgbClr val="FF00FF"/>
                </a:highlight>
              </a:rPr>
              <a:t>To show how theory and policy are applied in real</a:t>
            </a:r>
            <a:r>
              <a:rPr lang="en-US" dirty="0">
                <a:highlight>
                  <a:srgbClr val="F5F5F5"/>
                </a:highlight>
              </a:rPr>
              <a:t>‑</a:t>
            </a:r>
            <a:r>
              <a:rPr lang="en-US" dirty="0">
                <a:highlight>
                  <a:srgbClr val="FF00FF"/>
                </a:highlight>
              </a:rPr>
              <a:t>world practice, I will also present two case studies</a:t>
            </a:r>
            <a:r>
              <a:rPr lang="en-US" dirty="0">
                <a:highlight>
                  <a:srgbClr val="FFFF00"/>
                </a:highlight>
              </a:rPr>
              <a:t> Finally</a:t>
            </a:r>
            <a:r>
              <a:rPr lang="en-US" dirty="0">
                <a:highlight>
                  <a:srgbClr val="F5F5F5"/>
                </a:highlight>
              </a:rPr>
              <a:t>, </a:t>
            </a:r>
            <a:r>
              <a:rPr lang="en-US" dirty="0">
                <a:highlight>
                  <a:srgbClr val="FFFF00"/>
                </a:highlight>
              </a:rPr>
              <a:t>I will provide evidence</a:t>
            </a:r>
            <a:r>
              <a:rPr lang="en-US" dirty="0">
                <a:highlight>
                  <a:srgbClr val="F5F5F5"/>
                </a:highlight>
              </a:rPr>
              <a:t>‑</a:t>
            </a:r>
            <a:r>
              <a:rPr lang="en-US" dirty="0">
                <a:highlight>
                  <a:srgbClr val="FFFF00"/>
                </a:highlight>
              </a:rPr>
              <a:t>based recommendations for enhancing outcomes for older adults.</a:t>
            </a:r>
            <a:endParaRPr lang="en-US" dirty="0">
              <a:highlight>
                <a:srgbClr val="C6C6C6"/>
              </a:highlight>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F658B74C-B4A9-4A1D-9DCA-5482D3A8A8A3}" type="slidenum">
              <a:t>2</a:t>
            </a:fld>
            <a:endParaRPr lang="en-GB"/>
          </a:p>
        </p:txBody>
      </p:sp>
    </p:spTree>
    <p:extLst>
      <p:ext uri="{BB962C8B-B14F-4D97-AF65-F5344CB8AC3E}">
        <p14:creationId xmlns:p14="http://schemas.microsoft.com/office/powerpoint/2010/main" val="3144808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F00FF"/>
                </a:highlight>
              </a:rPr>
              <a:t>Slide 3</a:t>
            </a:r>
            <a:r>
              <a:rPr lang="en-US">
                <a:highlight>
                  <a:srgbClr val="F5F5F5"/>
                </a:highlight>
              </a:rPr>
              <a:t> - </a:t>
            </a:r>
            <a:r>
              <a:rPr lang="en-US">
                <a:highlight>
                  <a:srgbClr val="00FF00"/>
                </a:highlight>
              </a:rPr>
              <a:t>According to the Government Office for Science (2025), the number of people aged 85 and over is expected to double by 2040, highlighting the scale of demographic change.</a:t>
            </a:r>
            <a:r>
              <a:rPr lang="en-US" dirty="0">
                <a:highlight>
                  <a:srgbClr val="F5F5F5"/>
                </a:highlight>
              </a:rPr>
              <a:t> </a:t>
            </a:r>
            <a:r>
              <a:rPr lang="en-US">
                <a:highlight>
                  <a:srgbClr val="00FFFF"/>
                </a:highlight>
              </a:rPr>
              <a:t>This rapid growth contributes to rising complexity in health and social care needs.</a:t>
            </a:r>
            <a:r>
              <a:rPr lang="en-US" dirty="0">
                <a:highlight>
                  <a:srgbClr val="F5F5F5"/>
                </a:highlight>
              </a:rPr>
              <a:t> </a:t>
            </a:r>
            <a:r>
              <a:rPr lang="en-US">
                <a:highlight>
                  <a:srgbClr val="FFFF00"/>
                </a:highlight>
              </a:rPr>
              <a:t>As a result, an increasing number of older adults are living with several chronic illnesses, which makes their care and support requirements more complex</a:t>
            </a:r>
            <a:r>
              <a:rPr lang="en-US">
                <a:highlight>
                  <a:srgbClr val="F5F5F5"/>
                </a:highlight>
              </a:rPr>
              <a:t>. </a:t>
            </a:r>
            <a:r>
              <a:rPr lang="en-US">
                <a:highlight>
                  <a:srgbClr val="00FF00"/>
                </a:highlight>
              </a:rPr>
              <a:t>Research by Nguyen et al. (2025) i</a:t>
            </a:r>
            <a:r>
              <a:rPr lang="en-US">
                <a:highlight>
                  <a:srgbClr val="00FFFF"/>
                </a:highlight>
              </a:rPr>
              <a:t>ndicates that these growing demands</a:t>
            </a:r>
            <a:r>
              <a:rPr lang="en-US" dirty="0">
                <a:highlight>
                  <a:srgbClr val="00FF00"/>
                </a:highlight>
              </a:rPr>
              <a:t> </a:t>
            </a:r>
            <a:r>
              <a:rPr lang="en-US">
                <a:highlight>
                  <a:srgbClr val="FFFF00"/>
                </a:highlight>
              </a:rPr>
              <a:t>are placing significant strain on the health and social care system,</a:t>
            </a:r>
            <a:r>
              <a:rPr lang="en-US">
                <a:highlight>
                  <a:srgbClr val="00FF00"/>
                </a:highlight>
              </a:rPr>
              <a:t> particularly in relation to staffing, funding, and service capacity.</a:t>
            </a:r>
            <a:endParaRPr lang="en-GB">
              <a:highlight>
                <a:srgbClr val="C6C6C6"/>
              </a:highlight>
            </a:endParaRPr>
          </a:p>
          <a:p>
            <a:r>
              <a:rPr lang="en-US" dirty="0">
                <a:highlight>
                  <a:srgbClr val="FFFF00"/>
                </a:highlight>
              </a:rPr>
              <a:t>Additionally, NHS England (2024) highlights that the ageing population leads to a greater need for long</a:t>
            </a:r>
            <a:r>
              <a:rPr lang="en-US" dirty="0">
                <a:highlight>
                  <a:srgbClr val="F5F5F5"/>
                </a:highlight>
              </a:rPr>
              <a:t>‑</a:t>
            </a:r>
            <a:r>
              <a:rPr lang="en-US" dirty="0">
                <a:highlight>
                  <a:srgbClr val="FFFF00"/>
                </a:highlight>
              </a:rPr>
              <a:t>term assistance, </a:t>
            </a:r>
            <a:r>
              <a:rPr lang="en-US" dirty="0">
                <a:highlight>
                  <a:srgbClr val="00FF00"/>
                </a:highlight>
              </a:rPr>
              <a:t>community services</a:t>
            </a:r>
            <a:r>
              <a:rPr lang="en-US" dirty="0">
                <a:highlight>
                  <a:srgbClr val="FFFF00"/>
                </a:highlight>
              </a:rPr>
              <a:t>, </a:t>
            </a:r>
            <a:r>
              <a:rPr lang="en-US" dirty="0">
                <a:highlight>
                  <a:srgbClr val="FF00FF"/>
                </a:highlight>
              </a:rPr>
              <a:t>and hospital care</a:t>
            </a:r>
            <a:r>
              <a:rPr lang="en-US" dirty="0">
                <a:highlight>
                  <a:srgbClr val="FFFF00"/>
                </a:highlight>
              </a:rPr>
              <a:t>.</a:t>
            </a:r>
            <a:r>
              <a:rPr lang="en-US" dirty="0">
                <a:highlight>
                  <a:srgbClr val="F5F5F5"/>
                </a:highlight>
              </a:rPr>
              <a:t> </a:t>
            </a:r>
            <a:r>
              <a:rPr lang="en-US" dirty="0">
                <a:highlight>
                  <a:srgbClr val="00FFFF"/>
                </a:highlight>
              </a:rPr>
              <a:t>As the number of older adults continues to grow, </a:t>
            </a:r>
            <a:r>
              <a:rPr lang="en-US" dirty="0">
                <a:highlight>
                  <a:srgbClr val="FFFF00"/>
                </a:highlight>
              </a:rPr>
              <a:t>services must adapt to ensure that care remains accessible,</a:t>
            </a:r>
            <a:r>
              <a:rPr lang="en-US" dirty="0">
                <a:highlight>
                  <a:srgbClr val="00FFFF"/>
                </a:highlight>
              </a:rPr>
              <a:t> </a:t>
            </a:r>
            <a:r>
              <a:rPr lang="en-US" dirty="0">
                <a:highlight>
                  <a:srgbClr val="00FF00"/>
                </a:highlight>
              </a:rPr>
              <a:t>coordinated</a:t>
            </a:r>
            <a:r>
              <a:rPr lang="en-US" dirty="0">
                <a:highlight>
                  <a:srgbClr val="00FFFF"/>
                </a:highlight>
              </a:rPr>
              <a:t>, </a:t>
            </a:r>
            <a:r>
              <a:rPr lang="en-US" dirty="0">
                <a:highlight>
                  <a:srgbClr val="FFFF00"/>
                </a:highlight>
              </a:rPr>
              <a:t>and person</a:t>
            </a:r>
            <a:r>
              <a:rPr lang="en-US" dirty="0">
                <a:highlight>
                  <a:srgbClr val="F5F5F5"/>
                </a:highlight>
              </a:rPr>
              <a:t>‑</a:t>
            </a:r>
            <a:r>
              <a:rPr lang="en-US" dirty="0" err="1">
                <a:highlight>
                  <a:srgbClr val="FFFF00"/>
                </a:highlight>
              </a:rPr>
              <a:t>centred</a:t>
            </a:r>
            <a:r>
              <a:rPr lang="en-US" dirty="0">
                <a:highlight>
                  <a:srgbClr val="00FFFF"/>
                </a:highlight>
              </a:rPr>
              <a:t>. In the context of an ageing society, the Care Act (2014) </a:t>
            </a:r>
            <a:r>
              <a:rPr lang="en-US" dirty="0" err="1">
                <a:highlight>
                  <a:srgbClr val="00FFFF"/>
                </a:highlight>
              </a:rPr>
              <a:t>emphasises</a:t>
            </a:r>
            <a:r>
              <a:rPr lang="en-US" dirty="0">
                <a:highlight>
                  <a:srgbClr val="00FFFF"/>
                </a:highlight>
              </a:rPr>
              <a:t> the importance of promoting independence and preventing escalating needs.</a:t>
            </a:r>
            <a:endParaRPr lang="en-US" dirty="0">
              <a:highlight>
                <a:srgbClr val="C6C6C6"/>
              </a:highlight>
            </a:endParaRPr>
          </a:p>
          <a:p>
            <a:r>
              <a:rPr lang="en-US">
                <a:highlight>
                  <a:srgbClr val="FFFF00"/>
                </a:highlight>
              </a:rPr>
              <a:t>Overall,</a:t>
            </a:r>
            <a:r>
              <a:rPr lang="en-US">
                <a:highlight>
                  <a:srgbClr val="FF00FF"/>
                </a:highlight>
              </a:rPr>
              <a:t> this demographic shift </a:t>
            </a:r>
            <a:r>
              <a:rPr lang="en-US">
                <a:highlight>
                  <a:srgbClr val="00FF00"/>
                </a:highlight>
              </a:rPr>
              <a:t>sets the scene</a:t>
            </a:r>
            <a:r>
              <a:rPr lang="en-US" dirty="0">
                <a:highlight>
                  <a:srgbClr val="FF00FF"/>
                </a:highlight>
              </a:rPr>
              <a:t> </a:t>
            </a:r>
            <a:r>
              <a:rPr lang="en-US">
                <a:highlight>
                  <a:srgbClr val="FFFF00"/>
                </a:highlight>
              </a:rPr>
              <a:t>for the challenges</a:t>
            </a:r>
            <a:r>
              <a:rPr lang="en-US" dirty="0">
                <a:highlight>
                  <a:srgbClr val="FF00FF"/>
                </a:highlight>
              </a:rPr>
              <a:t> </a:t>
            </a:r>
            <a:r>
              <a:rPr lang="en-US">
                <a:highlight>
                  <a:srgbClr val="00FFFF"/>
                </a:highlight>
              </a:rPr>
              <a:t>and</a:t>
            </a:r>
            <a:r>
              <a:rPr lang="en-US">
                <a:highlight>
                  <a:srgbClr val="FF00FF"/>
                </a:highlight>
              </a:rPr>
              <a:t> opportunities explored throughout this presentation, </a:t>
            </a:r>
            <a:r>
              <a:rPr lang="en-US">
                <a:highlight>
                  <a:srgbClr val="FFFF00"/>
                </a:highlight>
              </a:rPr>
              <a:t>highlighting</a:t>
            </a:r>
            <a:r>
              <a:rPr lang="en-US">
                <a:highlight>
                  <a:srgbClr val="FF00FF"/>
                </a:highlight>
              </a:rPr>
              <a:t> why effective planning, </a:t>
            </a:r>
            <a:r>
              <a:rPr lang="en-US">
                <a:highlight>
                  <a:srgbClr val="FFFF00"/>
                </a:highlight>
              </a:rPr>
              <a:t>policy</a:t>
            </a:r>
            <a:r>
              <a:rPr lang="en-US">
                <a:highlight>
                  <a:srgbClr val="FF00FF"/>
                </a:highlight>
              </a:rPr>
              <a:t>, and innovation are </a:t>
            </a:r>
            <a:r>
              <a:rPr lang="en-US">
                <a:highlight>
                  <a:srgbClr val="FFFF00"/>
                </a:highlight>
              </a:rPr>
              <a:t>essential</a:t>
            </a:r>
            <a:r>
              <a:rPr lang="en-US">
                <a:highlight>
                  <a:srgbClr val="FF00FF"/>
                </a:highlight>
              </a:rPr>
              <a:t> for </a:t>
            </a:r>
            <a:r>
              <a:rPr lang="en-US">
                <a:highlight>
                  <a:srgbClr val="FFFF00"/>
                </a:highlight>
              </a:rPr>
              <a:t>supporting older adults</a:t>
            </a:r>
            <a:r>
              <a:rPr lang="en-US">
                <a:highlight>
                  <a:srgbClr val="FF00FF"/>
                </a:highlight>
              </a:rPr>
              <a:t> in the UK.</a:t>
            </a:r>
            <a:endParaRPr lang="en-US">
              <a:highlight>
                <a:srgbClr val="C6C6C6"/>
              </a:highlight>
            </a:endParaRPr>
          </a:p>
          <a:p>
            <a:endParaRPr lang="en-US" dirty="0">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F658B74C-B4A9-4A1D-9DCA-5482D3A8A8A3}" type="slidenum">
              <a:t>3</a:t>
            </a:fld>
            <a:endParaRPr lang="en-GB"/>
          </a:p>
        </p:txBody>
      </p:sp>
    </p:spTree>
    <p:extLst>
      <p:ext uri="{BB962C8B-B14F-4D97-AF65-F5344CB8AC3E}">
        <p14:creationId xmlns:p14="http://schemas.microsoft.com/office/powerpoint/2010/main" val="4096384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00FF"/>
                </a:highlight>
              </a:rPr>
              <a:t>Slide 4</a:t>
            </a:r>
            <a:r>
              <a:rPr lang="en-US" dirty="0"/>
              <a:t> </a:t>
            </a:r>
            <a:r>
              <a:rPr lang="en-US" dirty="0">
                <a:highlight>
                  <a:srgbClr val="FFFF00"/>
                </a:highlight>
              </a:rPr>
              <a:t>-Building on this demographic context,</a:t>
            </a:r>
            <a:r>
              <a:rPr lang="en-US" dirty="0"/>
              <a:t> </a:t>
            </a:r>
            <a:r>
              <a:rPr lang="en-US" dirty="0">
                <a:highlight>
                  <a:srgbClr val="00FF00"/>
                </a:highlight>
              </a:rPr>
              <a:t>I will now explore key theoretical frameworks that help us understand the ageing process.</a:t>
            </a:r>
            <a:r>
              <a:rPr lang="en-US" dirty="0"/>
              <a:t> </a:t>
            </a:r>
            <a:r>
              <a:rPr lang="en-US" dirty="0">
                <a:highlight>
                  <a:srgbClr val="FFFF00"/>
                </a:highlight>
              </a:rPr>
              <a:t>Activity Theory, as highlighted by Winstead et al. (2014), suggests that wellbeing in later life is supported through continued engagement in meaningful activities.</a:t>
            </a:r>
            <a:r>
              <a:rPr lang="en-US" dirty="0"/>
              <a:t> </a:t>
            </a:r>
            <a:r>
              <a:rPr lang="en-US" dirty="0">
                <a:highlight>
                  <a:srgbClr val="00FF00"/>
                </a:highlight>
              </a:rPr>
              <a:t>According to Hocking (2012), Continuity Theory </a:t>
            </a:r>
            <a:r>
              <a:rPr lang="en-US" dirty="0" err="1">
                <a:highlight>
                  <a:srgbClr val="00FF00"/>
                </a:highlight>
              </a:rPr>
              <a:t>emphasises</a:t>
            </a:r>
            <a:r>
              <a:rPr lang="en-US" dirty="0">
                <a:highlight>
                  <a:srgbClr val="00FF00"/>
                </a:highlight>
              </a:rPr>
              <a:t> the importance of maintaining routines and identity as people age.</a:t>
            </a:r>
            <a:r>
              <a:rPr lang="en-US" dirty="0"/>
              <a:t> </a:t>
            </a:r>
            <a:r>
              <a:rPr lang="en-US" dirty="0">
                <a:highlight>
                  <a:srgbClr val="00FFFF"/>
                </a:highlight>
              </a:rPr>
              <a:t>Disengagement Theory offers a more traditional view, proposing that older adults gradually withdraw from social roles, although this perspective is widely evaluated in contemporary research such as Winstead et al. (2014).</a:t>
            </a:r>
            <a:r>
              <a:rPr lang="en-US" dirty="0"/>
              <a:t> </a:t>
            </a:r>
            <a:r>
              <a:rPr lang="en-US" dirty="0">
                <a:highlight>
                  <a:srgbClr val="FF00FF"/>
                </a:highlight>
              </a:rPr>
              <a:t>Research by </a:t>
            </a:r>
            <a:r>
              <a:rPr lang="en-US" dirty="0" err="1">
                <a:highlight>
                  <a:srgbClr val="FF00FF"/>
                </a:highlight>
              </a:rPr>
              <a:t>Zarbiv</a:t>
            </a:r>
            <a:r>
              <a:rPr lang="en-US" dirty="0">
                <a:highlight>
                  <a:srgbClr val="FF00FF"/>
                </a:highlight>
              </a:rPr>
              <a:t>, Perlman and Ellen (2025) also shows that continuity of care can significantly improve outcomes for older adults.</a:t>
            </a:r>
            <a:endParaRPr lang="en-US" dirty="0"/>
          </a:p>
        </p:txBody>
      </p:sp>
      <p:sp>
        <p:nvSpPr>
          <p:cNvPr id="4" name="Slide Number Placeholder 3"/>
          <p:cNvSpPr>
            <a:spLocks noGrp="1"/>
          </p:cNvSpPr>
          <p:nvPr>
            <p:ph type="sldNum" sz="quarter" idx="5"/>
          </p:nvPr>
        </p:nvSpPr>
        <p:spPr/>
        <p:txBody>
          <a:bodyPr/>
          <a:lstStyle/>
          <a:p>
            <a:fld id="{F658B74C-B4A9-4A1D-9DCA-5482D3A8A8A3}" type="slidenum">
              <a:t>4</a:t>
            </a:fld>
            <a:endParaRPr lang="en-GB"/>
          </a:p>
        </p:txBody>
      </p:sp>
    </p:spTree>
    <p:extLst>
      <p:ext uri="{BB962C8B-B14F-4D97-AF65-F5344CB8AC3E}">
        <p14:creationId xmlns:p14="http://schemas.microsoft.com/office/powerpoint/2010/main" val="9786345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00FF"/>
                </a:highlight>
              </a:rPr>
              <a:t>Slide 5-</a:t>
            </a:r>
            <a:r>
              <a:rPr lang="en-US" dirty="0"/>
              <a:t> </a:t>
            </a:r>
            <a:r>
              <a:rPr lang="en-US" dirty="0">
                <a:highlight>
                  <a:srgbClr val="FFFF00"/>
                </a:highlight>
              </a:rPr>
              <a:t>With these theoretical</a:t>
            </a:r>
            <a:r>
              <a:rPr lang="en-US" dirty="0"/>
              <a:t> </a:t>
            </a:r>
            <a:r>
              <a:rPr lang="en-US" dirty="0">
                <a:highlight>
                  <a:srgbClr val="FF00FF"/>
                </a:highlight>
              </a:rPr>
              <a:t>perspectives</a:t>
            </a:r>
            <a:r>
              <a:rPr lang="en-US" dirty="0"/>
              <a:t> </a:t>
            </a:r>
            <a:r>
              <a:rPr lang="en-US" dirty="0">
                <a:highlight>
                  <a:srgbClr val="FFFF00"/>
                </a:highlight>
              </a:rPr>
              <a:t>in mind,</a:t>
            </a:r>
            <a:r>
              <a:rPr lang="en-US" dirty="0"/>
              <a:t> </a:t>
            </a:r>
            <a:r>
              <a:rPr lang="en-US" dirty="0">
                <a:highlight>
                  <a:srgbClr val="00FF00"/>
                </a:highlight>
              </a:rPr>
              <a:t>I will now move on to the key policy and legislative frameworks</a:t>
            </a:r>
            <a:r>
              <a:rPr lang="en-US" dirty="0"/>
              <a:t> </a:t>
            </a:r>
            <a:r>
              <a:rPr lang="en-US" dirty="0">
                <a:highlight>
                  <a:srgbClr val="FFFF00"/>
                </a:highlight>
              </a:rPr>
              <a:t>that guide practice in supporting older adults.</a:t>
            </a:r>
            <a:r>
              <a:rPr lang="en-US" dirty="0"/>
              <a:t> </a:t>
            </a:r>
            <a:r>
              <a:rPr lang="en-US" dirty="0">
                <a:highlight>
                  <a:srgbClr val="FFFF00"/>
                </a:highlight>
              </a:rPr>
              <a:t>The Care Act 2014 places wellbeing, prevention, and </a:t>
            </a:r>
            <a:r>
              <a:rPr lang="en-US" dirty="0" err="1">
                <a:highlight>
                  <a:srgbClr val="FFFF00"/>
                </a:highlight>
              </a:rPr>
              <a:t>personalisation</a:t>
            </a:r>
            <a:r>
              <a:rPr lang="en-US" dirty="0">
                <a:highlight>
                  <a:srgbClr val="FFFF00"/>
                </a:highlight>
              </a:rPr>
              <a:t> at the </a:t>
            </a:r>
            <a:r>
              <a:rPr lang="en-US" dirty="0" err="1">
                <a:highlight>
                  <a:srgbClr val="FFFF00"/>
                </a:highlight>
              </a:rPr>
              <a:t>centre</a:t>
            </a:r>
            <a:r>
              <a:rPr lang="en-US" dirty="0">
                <a:highlight>
                  <a:srgbClr val="FFFF00"/>
                </a:highlight>
              </a:rPr>
              <a:t> of adult social care.</a:t>
            </a:r>
            <a:r>
              <a:rPr lang="en-US" dirty="0"/>
              <a:t> </a:t>
            </a:r>
            <a:r>
              <a:rPr lang="en-US" dirty="0">
                <a:highlight>
                  <a:srgbClr val="00FF00"/>
                </a:highlight>
              </a:rPr>
              <a:t>According to GOV.UK (2010),</a:t>
            </a:r>
            <a:r>
              <a:rPr lang="en-US" dirty="0"/>
              <a:t> </a:t>
            </a:r>
            <a:r>
              <a:rPr lang="en-US" dirty="0">
                <a:highlight>
                  <a:srgbClr val="FFFF00"/>
                </a:highlight>
              </a:rPr>
              <a:t>the Equality Act 2010</a:t>
            </a:r>
            <a:r>
              <a:rPr lang="en-US" dirty="0"/>
              <a:t> </a:t>
            </a:r>
            <a:r>
              <a:rPr lang="en-US" dirty="0">
                <a:highlight>
                  <a:srgbClr val="00FF00"/>
                </a:highlight>
              </a:rPr>
              <a:t>protects older adults from discrimination,</a:t>
            </a:r>
            <a:r>
              <a:rPr lang="en-US" dirty="0"/>
              <a:t> </a:t>
            </a:r>
            <a:r>
              <a:rPr lang="en-US" dirty="0">
                <a:highlight>
                  <a:srgbClr val="FFFF00"/>
                </a:highlight>
              </a:rPr>
              <a:t>while the Human Rights Act 1998</a:t>
            </a:r>
            <a:r>
              <a:rPr lang="en-US" dirty="0"/>
              <a:t> </a:t>
            </a:r>
            <a:r>
              <a:rPr lang="en-US" dirty="0" err="1">
                <a:highlight>
                  <a:srgbClr val="00FF00"/>
                </a:highlight>
              </a:rPr>
              <a:t>emphasises</a:t>
            </a:r>
            <a:r>
              <a:rPr lang="en-US" dirty="0">
                <a:highlight>
                  <a:srgbClr val="00FF00"/>
                </a:highlight>
              </a:rPr>
              <a:t> dignity and autonomy.</a:t>
            </a:r>
            <a:r>
              <a:rPr lang="en-US" dirty="0"/>
              <a:t> </a:t>
            </a:r>
            <a:r>
              <a:rPr lang="en-US" dirty="0">
                <a:highlight>
                  <a:srgbClr val="FFFF00"/>
                </a:highlight>
              </a:rPr>
              <a:t>According to NHS England (2019),</a:t>
            </a:r>
            <a:r>
              <a:rPr lang="en-US" dirty="0"/>
              <a:t> </a:t>
            </a:r>
            <a:r>
              <a:rPr lang="en-US" dirty="0">
                <a:highlight>
                  <a:srgbClr val="00FF00"/>
                </a:highlight>
              </a:rPr>
              <a:t>the NHS Long Term Plan</a:t>
            </a:r>
            <a:r>
              <a:rPr lang="en-US" dirty="0"/>
              <a:t> </a:t>
            </a:r>
            <a:r>
              <a:rPr lang="en-US" dirty="0">
                <a:highlight>
                  <a:srgbClr val="FFFF00"/>
                </a:highlight>
              </a:rPr>
              <a:t>sets out commitments to improve support for ageing populations,</a:t>
            </a:r>
            <a:r>
              <a:rPr lang="en-US" dirty="0"/>
              <a:t> </a:t>
            </a:r>
            <a:r>
              <a:rPr lang="en-US" dirty="0">
                <a:highlight>
                  <a:srgbClr val="00FF00"/>
                </a:highlight>
              </a:rPr>
              <a:t>including enhanced community care and better management of long</a:t>
            </a:r>
            <a:r>
              <a:rPr lang="en-US" dirty="0"/>
              <a:t>‑</a:t>
            </a:r>
            <a:r>
              <a:rPr lang="en-US" dirty="0">
                <a:highlight>
                  <a:srgbClr val="00FF00"/>
                </a:highlight>
              </a:rPr>
              <a:t>term conditions.</a:t>
            </a:r>
            <a:r>
              <a:rPr lang="en-US" dirty="0"/>
              <a:t> </a:t>
            </a:r>
            <a:r>
              <a:rPr lang="en-US" dirty="0">
                <a:highlight>
                  <a:srgbClr val="00FFFF"/>
                </a:highlight>
              </a:rPr>
              <a:t>The National Service Framework for Older People (Department of Health, 2001)</a:t>
            </a:r>
            <a:r>
              <a:rPr lang="en-US" dirty="0"/>
              <a:t> </a:t>
            </a:r>
            <a:r>
              <a:rPr lang="en-US" dirty="0">
                <a:highlight>
                  <a:srgbClr val="FFFF00"/>
                </a:highlight>
              </a:rPr>
              <a:t>outlines standards for high</a:t>
            </a:r>
            <a:r>
              <a:rPr lang="en-US" dirty="0"/>
              <a:t>‑</a:t>
            </a:r>
            <a:r>
              <a:rPr lang="en-US" dirty="0">
                <a:highlight>
                  <a:srgbClr val="FFFF00"/>
                </a:highlight>
              </a:rPr>
              <a:t>quality care.</a:t>
            </a:r>
            <a:r>
              <a:rPr lang="en-US" dirty="0"/>
              <a:t> </a:t>
            </a:r>
            <a:r>
              <a:rPr lang="en-US" dirty="0">
                <a:highlight>
                  <a:srgbClr val="00FF00"/>
                </a:highlight>
              </a:rPr>
              <a:t>In addition,</a:t>
            </a:r>
            <a:r>
              <a:rPr lang="en-US" dirty="0"/>
              <a:t> </a:t>
            </a:r>
            <a:r>
              <a:rPr lang="en-US" dirty="0">
                <a:highlight>
                  <a:srgbClr val="00FF00"/>
                </a:highlight>
              </a:rPr>
              <a:t>the ‘People at the Heart of Care’ white paper from the Department of Health and Social Care (2022)</a:t>
            </a:r>
            <a:r>
              <a:rPr lang="en-US" dirty="0"/>
              <a:t> </a:t>
            </a:r>
            <a:r>
              <a:rPr lang="en-US" dirty="0">
                <a:highlight>
                  <a:srgbClr val="FFFF00"/>
                </a:highlight>
              </a:rPr>
              <a:t>highlights</a:t>
            </a:r>
            <a:r>
              <a:rPr lang="en-US" dirty="0"/>
              <a:t> </a:t>
            </a:r>
            <a:r>
              <a:rPr lang="en-US" dirty="0">
                <a:highlight>
                  <a:srgbClr val="00FFFF"/>
                </a:highlight>
              </a:rPr>
              <a:t>the government’s commitment to </a:t>
            </a:r>
            <a:r>
              <a:rPr lang="en-US" dirty="0" err="1">
                <a:highlight>
                  <a:srgbClr val="00FFFF"/>
                </a:highlight>
              </a:rPr>
              <a:t>modernising</a:t>
            </a:r>
            <a:r>
              <a:rPr lang="en-US" dirty="0">
                <a:highlight>
                  <a:srgbClr val="00FFFF"/>
                </a:highlight>
              </a:rPr>
              <a:t> and strengthening adult social care.</a:t>
            </a:r>
            <a:endParaRPr lang="en-US" dirty="0">
              <a:highlight>
                <a:srgbClr val="C6C6C6"/>
              </a:highlight>
            </a:endParaRPr>
          </a:p>
        </p:txBody>
      </p:sp>
      <p:sp>
        <p:nvSpPr>
          <p:cNvPr id="4" name="Slide Number Placeholder 3"/>
          <p:cNvSpPr>
            <a:spLocks noGrp="1"/>
          </p:cNvSpPr>
          <p:nvPr>
            <p:ph type="sldNum" sz="quarter" idx="5"/>
          </p:nvPr>
        </p:nvSpPr>
        <p:spPr/>
        <p:txBody>
          <a:bodyPr/>
          <a:lstStyle/>
          <a:p>
            <a:fld id="{F658B74C-B4A9-4A1D-9DCA-5482D3A8A8A3}" type="slidenum">
              <a:rPr lang="en-GB"/>
              <a:t>5</a:t>
            </a:fld>
            <a:endParaRPr lang="en-GB"/>
          </a:p>
        </p:txBody>
      </p:sp>
    </p:spTree>
    <p:extLst>
      <p:ext uri="{BB962C8B-B14F-4D97-AF65-F5344CB8AC3E}">
        <p14:creationId xmlns:p14="http://schemas.microsoft.com/office/powerpoint/2010/main" val="2654784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00FF"/>
                </a:highlight>
              </a:rPr>
              <a:t>Slide 6</a:t>
            </a:r>
            <a:r>
              <a:rPr lang="en-US" dirty="0">
                <a:highlight>
                  <a:srgbClr val="00FFFF"/>
                </a:highlight>
              </a:rPr>
              <a:t>- These policy and legislative frameworks directly shape the services available to older adults, </a:t>
            </a:r>
            <a:r>
              <a:rPr lang="en-US" dirty="0">
                <a:highlight>
                  <a:srgbClr val="FFFF00"/>
                </a:highlight>
              </a:rPr>
              <a:t>so I will now outline the key services currently in place</a:t>
            </a:r>
            <a:r>
              <a:rPr lang="en-US" dirty="0">
                <a:highlight>
                  <a:srgbClr val="00FFFF"/>
                </a:highlight>
              </a:rPr>
              <a:t>. According to the Department of Health, 2014  </a:t>
            </a:r>
            <a:r>
              <a:rPr lang="en-US" dirty="0">
                <a:highlight>
                  <a:srgbClr val="00FF00"/>
                </a:highlight>
              </a:rPr>
              <a:t>homecare and </a:t>
            </a:r>
            <a:r>
              <a:rPr lang="en-US" dirty="0" err="1">
                <a:highlight>
                  <a:srgbClr val="00FF00"/>
                </a:highlight>
              </a:rPr>
              <a:t>reablement</a:t>
            </a:r>
            <a:r>
              <a:rPr lang="en-US" dirty="0">
                <a:highlight>
                  <a:srgbClr val="00FF00"/>
                </a:highlight>
              </a:rPr>
              <a:t> services</a:t>
            </a:r>
            <a:r>
              <a:rPr lang="en-US" dirty="0">
                <a:highlight>
                  <a:srgbClr val="00FFFF"/>
                </a:highlight>
              </a:rPr>
              <a:t> </a:t>
            </a:r>
            <a:r>
              <a:rPr lang="en-US" dirty="0">
                <a:highlight>
                  <a:srgbClr val="FFFF00"/>
                </a:highlight>
              </a:rPr>
              <a:t>play a key role in supporting independence.</a:t>
            </a:r>
            <a:r>
              <a:rPr lang="en-US" dirty="0">
                <a:highlight>
                  <a:srgbClr val="00FFFF"/>
                </a:highlight>
              </a:rPr>
              <a:t> </a:t>
            </a:r>
            <a:r>
              <a:rPr lang="en-US" dirty="0">
                <a:highlight>
                  <a:srgbClr val="00FF00"/>
                </a:highlight>
              </a:rPr>
              <a:t>The Care Quality Commission, 2022</a:t>
            </a:r>
            <a:r>
              <a:rPr lang="en-US" dirty="0">
                <a:highlight>
                  <a:srgbClr val="00FFFF"/>
                </a:highlight>
              </a:rPr>
              <a:t> highlights </a:t>
            </a:r>
            <a:r>
              <a:rPr lang="en-US" dirty="0">
                <a:highlight>
                  <a:srgbClr val="00FF00"/>
                </a:highlight>
              </a:rPr>
              <a:t>the role of residential and nursing care in providing 24</a:t>
            </a:r>
            <a:r>
              <a:rPr lang="en-US" dirty="0">
                <a:highlight>
                  <a:srgbClr val="00FFFF"/>
                </a:highlight>
              </a:rPr>
              <a:t>‑</a:t>
            </a:r>
            <a:r>
              <a:rPr lang="en-US" dirty="0">
                <a:highlight>
                  <a:srgbClr val="00FF00"/>
                </a:highlight>
              </a:rPr>
              <a:t>hour support.</a:t>
            </a:r>
            <a:r>
              <a:rPr lang="en-US" dirty="0">
                <a:highlight>
                  <a:srgbClr val="00FFFF"/>
                </a:highlight>
              </a:rPr>
              <a:t> </a:t>
            </a:r>
            <a:r>
              <a:rPr lang="en-US" dirty="0">
                <a:highlight>
                  <a:srgbClr val="FFFF00"/>
                </a:highlight>
              </a:rPr>
              <a:t>Research by Orellana, Manthorpe and Tinker , 2020</a:t>
            </a:r>
            <a:r>
              <a:rPr lang="en-US" dirty="0">
                <a:highlight>
                  <a:srgbClr val="00FFFF"/>
                </a:highlight>
              </a:rPr>
              <a:t> </a:t>
            </a:r>
            <a:r>
              <a:rPr lang="en-US" dirty="0">
                <a:highlight>
                  <a:srgbClr val="00FF00"/>
                </a:highlight>
              </a:rPr>
              <a:t>shows that day </a:t>
            </a:r>
            <a:r>
              <a:rPr lang="en-US" dirty="0" err="1">
                <a:highlight>
                  <a:srgbClr val="00FF00"/>
                </a:highlight>
              </a:rPr>
              <a:t>centres</a:t>
            </a:r>
            <a:r>
              <a:rPr lang="en-US" dirty="0">
                <a:highlight>
                  <a:srgbClr val="00FF00"/>
                </a:highlight>
              </a:rPr>
              <a:t> promote social participation</a:t>
            </a:r>
            <a:r>
              <a:rPr lang="en-US" dirty="0">
                <a:highlight>
                  <a:srgbClr val="00FFFF"/>
                </a:highlight>
              </a:rPr>
              <a:t> </a:t>
            </a:r>
            <a:r>
              <a:rPr lang="en-US" dirty="0">
                <a:highlight>
                  <a:srgbClr val="FFFF00"/>
                </a:highlight>
              </a:rPr>
              <a:t>and</a:t>
            </a:r>
            <a:r>
              <a:rPr lang="en-US" dirty="0">
                <a:highlight>
                  <a:srgbClr val="00FFFF"/>
                </a:highlight>
              </a:rPr>
              <a:t> </a:t>
            </a:r>
            <a:r>
              <a:rPr lang="en-US" dirty="0">
                <a:highlight>
                  <a:srgbClr val="00FF00"/>
                </a:highlight>
              </a:rPr>
              <a:t>reduce isolation</a:t>
            </a:r>
            <a:r>
              <a:rPr lang="en-US" dirty="0">
                <a:highlight>
                  <a:srgbClr val="00FFFF"/>
                </a:highlight>
              </a:rPr>
              <a:t>. Barnes et., al 2017 </a:t>
            </a:r>
            <a:r>
              <a:rPr lang="en-US" dirty="0" err="1">
                <a:highlight>
                  <a:srgbClr val="FFFF00"/>
                </a:highlight>
              </a:rPr>
              <a:t>emphasise</a:t>
            </a:r>
            <a:r>
              <a:rPr lang="en-US" dirty="0">
                <a:highlight>
                  <a:srgbClr val="FFFF00"/>
                </a:highlight>
              </a:rPr>
              <a:t> the importance of strengths</a:t>
            </a:r>
            <a:r>
              <a:rPr lang="en-US" dirty="0">
                <a:highlight>
                  <a:srgbClr val="00FFFF"/>
                </a:highlight>
              </a:rPr>
              <a:t>‑</a:t>
            </a:r>
            <a:r>
              <a:rPr lang="en-US" dirty="0">
                <a:highlight>
                  <a:srgbClr val="FFFF00"/>
                </a:highlight>
              </a:rPr>
              <a:t>based,</a:t>
            </a:r>
            <a:r>
              <a:rPr lang="en-US" dirty="0">
                <a:highlight>
                  <a:srgbClr val="00FFFF"/>
                </a:highlight>
              </a:rPr>
              <a:t> </a:t>
            </a:r>
            <a:r>
              <a:rPr lang="en-US" dirty="0">
                <a:highlight>
                  <a:srgbClr val="00FF00"/>
                </a:highlight>
              </a:rPr>
              <a:t>person</a:t>
            </a:r>
            <a:r>
              <a:rPr lang="en-US" dirty="0">
                <a:highlight>
                  <a:srgbClr val="00FFFF"/>
                </a:highlight>
              </a:rPr>
              <a:t>‑</a:t>
            </a:r>
            <a:r>
              <a:rPr lang="en-US" dirty="0" err="1">
                <a:highlight>
                  <a:srgbClr val="00FF00"/>
                </a:highlight>
              </a:rPr>
              <a:t>centred</a:t>
            </a:r>
            <a:r>
              <a:rPr lang="en-US" dirty="0">
                <a:highlight>
                  <a:srgbClr val="00FF00"/>
                </a:highlight>
              </a:rPr>
              <a:t> approaches</a:t>
            </a:r>
            <a:r>
              <a:rPr lang="en-US" dirty="0">
                <a:highlight>
                  <a:srgbClr val="00FFFF"/>
                </a:highlight>
              </a:rPr>
              <a:t> </a:t>
            </a:r>
            <a:r>
              <a:rPr lang="en-US" dirty="0">
                <a:highlight>
                  <a:srgbClr val="FF00FF"/>
                </a:highlight>
              </a:rPr>
              <a:t>in delivering effective care.</a:t>
            </a:r>
            <a:endParaRPr lang="en-US" dirty="0">
              <a:highlight>
                <a:srgbClr val="C6C6C6"/>
              </a:highlight>
            </a:endParaRPr>
          </a:p>
        </p:txBody>
      </p:sp>
      <p:sp>
        <p:nvSpPr>
          <p:cNvPr id="4" name="Slide Number Placeholder 3"/>
          <p:cNvSpPr>
            <a:spLocks noGrp="1"/>
          </p:cNvSpPr>
          <p:nvPr>
            <p:ph type="sldNum" sz="quarter" idx="5"/>
          </p:nvPr>
        </p:nvSpPr>
        <p:spPr/>
        <p:txBody>
          <a:bodyPr/>
          <a:lstStyle/>
          <a:p>
            <a:fld id="{F658B74C-B4A9-4A1D-9DCA-5482D3A8A8A3}" type="slidenum">
              <a:rPr lang="en-GB"/>
              <a:t>6</a:t>
            </a:fld>
            <a:endParaRPr lang="en-GB"/>
          </a:p>
        </p:txBody>
      </p:sp>
    </p:spTree>
    <p:extLst>
      <p:ext uri="{BB962C8B-B14F-4D97-AF65-F5344CB8AC3E}">
        <p14:creationId xmlns:p14="http://schemas.microsoft.com/office/powerpoint/2010/main" val="30081421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F00FF"/>
                </a:highlight>
              </a:rPr>
              <a:t>Slide 7</a:t>
            </a:r>
            <a:r>
              <a:rPr lang="en-US">
                <a:highlight>
                  <a:srgbClr val="00FFFF"/>
                </a:highlight>
              </a:rPr>
              <a:t>- </a:t>
            </a:r>
            <a:r>
              <a:rPr lang="en-US">
                <a:highlight>
                  <a:srgbClr val="FFFF00"/>
                </a:highlight>
              </a:rPr>
              <a:t>Now that I have outlined the key services available to older adults,</a:t>
            </a:r>
            <a:r>
              <a:rPr lang="en-US" dirty="0">
                <a:highlight>
                  <a:srgbClr val="00FFFF"/>
                </a:highlight>
              </a:rPr>
              <a:t> </a:t>
            </a:r>
            <a:r>
              <a:rPr lang="en-US">
                <a:highlight>
                  <a:srgbClr val="00FF00"/>
                </a:highlight>
              </a:rPr>
              <a:t>I will move on to critically evaluating their strengths and limitations.</a:t>
            </a:r>
            <a:r>
              <a:rPr lang="en-US">
                <a:highlight>
                  <a:srgbClr val="00FFFF"/>
                </a:highlight>
              </a:rPr>
              <a:t> Research by Leverton et al., 2021 </a:t>
            </a:r>
            <a:r>
              <a:rPr lang="en-US">
                <a:highlight>
                  <a:srgbClr val="00FF00"/>
                </a:highlight>
              </a:rPr>
              <a:t>shows </a:t>
            </a:r>
            <a:r>
              <a:rPr lang="en-US">
                <a:highlight>
                  <a:srgbClr val="FF00FF"/>
                </a:highlight>
              </a:rPr>
              <a:t>that homecare can effectively support independence for people living with dementia. Residential care offers continuous support,</a:t>
            </a:r>
            <a:r>
              <a:rPr lang="en-US" dirty="0">
                <a:highlight>
                  <a:srgbClr val="00FFFF"/>
                </a:highlight>
              </a:rPr>
              <a:t> </a:t>
            </a:r>
            <a:r>
              <a:rPr lang="en-US">
                <a:highlight>
                  <a:srgbClr val="FFFF00"/>
                </a:highlight>
              </a:rPr>
              <a:t>but Nguyen et al., 2025 highlight</a:t>
            </a:r>
            <a:r>
              <a:rPr lang="en-US" dirty="0">
                <a:highlight>
                  <a:srgbClr val="00FFFF"/>
                </a:highlight>
              </a:rPr>
              <a:t> </a:t>
            </a:r>
            <a:r>
              <a:rPr lang="en-US">
                <a:highlight>
                  <a:srgbClr val="00FF00"/>
                </a:highlight>
              </a:rPr>
              <a:t>that workforce shortages can disrupt continuity of care.</a:t>
            </a:r>
            <a:r>
              <a:rPr lang="en-US">
                <a:highlight>
                  <a:srgbClr val="00FFFF"/>
                </a:highlight>
              </a:rPr>
              <a:t> The Care Quality Commission (2022) reports </a:t>
            </a:r>
            <a:r>
              <a:rPr lang="en-US">
                <a:highlight>
                  <a:srgbClr val="FFFF00"/>
                </a:highlight>
              </a:rPr>
              <a:t>that older adults in deprived areas experience up to 30% poorer access to social care, highlighting </a:t>
            </a:r>
            <a:r>
              <a:rPr lang="en-US">
                <a:highlight>
                  <a:srgbClr val="00FF00"/>
                </a:highlight>
              </a:rPr>
              <a:t>persistent inequalities across the system</a:t>
            </a:r>
            <a:endParaRPr lang="en-US">
              <a:highlight>
                <a:srgbClr val="C6C6C6"/>
              </a:highlight>
            </a:endParaRPr>
          </a:p>
        </p:txBody>
      </p:sp>
      <p:sp>
        <p:nvSpPr>
          <p:cNvPr id="4" name="Slide Number Placeholder 3"/>
          <p:cNvSpPr>
            <a:spLocks noGrp="1"/>
          </p:cNvSpPr>
          <p:nvPr>
            <p:ph type="sldNum" sz="quarter" idx="5"/>
          </p:nvPr>
        </p:nvSpPr>
        <p:spPr/>
        <p:txBody>
          <a:bodyPr/>
          <a:lstStyle/>
          <a:p>
            <a:fld id="{F658B74C-B4A9-4A1D-9DCA-5482D3A8A8A3}" type="slidenum">
              <a:rPr lang="en-GB"/>
              <a:t>7</a:t>
            </a:fld>
            <a:endParaRPr lang="en-GB"/>
          </a:p>
        </p:txBody>
      </p:sp>
    </p:spTree>
    <p:extLst>
      <p:ext uri="{BB962C8B-B14F-4D97-AF65-F5344CB8AC3E}">
        <p14:creationId xmlns:p14="http://schemas.microsoft.com/office/powerpoint/2010/main" val="3477327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00FF"/>
                </a:highlight>
              </a:rPr>
              <a:t>Slide 8- </a:t>
            </a:r>
            <a:r>
              <a:rPr lang="en-US" dirty="0">
                <a:highlight>
                  <a:srgbClr val="00FF00"/>
                </a:highlight>
              </a:rPr>
              <a:t>These strengths and limitations</a:t>
            </a:r>
            <a:r>
              <a:rPr lang="en-US" dirty="0"/>
              <a:t> </a:t>
            </a:r>
            <a:r>
              <a:rPr lang="en-US" dirty="0">
                <a:highlight>
                  <a:srgbClr val="FFFF00"/>
                </a:highlight>
              </a:rPr>
              <a:t>highlight</a:t>
            </a:r>
            <a:r>
              <a:rPr lang="en-US" dirty="0"/>
              <a:t> </a:t>
            </a:r>
            <a:r>
              <a:rPr lang="en-US" dirty="0">
                <a:highlight>
                  <a:srgbClr val="00FF00"/>
                </a:highlight>
              </a:rPr>
              <a:t>wider system pressures</a:t>
            </a:r>
            <a:r>
              <a:rPr lang="en-US" dirty="0"/>
              <a:t>, </a:t>
            </a:r>
            <a:r>
              <a:rPr lang="en-US" dirty="0">
                <a:highlight>
                  <a:srgbClr val="FFFF00"/>
                </a:highlight>
              </a:rPr>
              <a:t>which I will now examine in more detail.</a:t>
            </a:r>
            <a:r>
              <a:rPr lang="en-US" dirty="0"/>
              <a:t> </a:t>
            </a:r>
            <a:r>
              <a:rPr lang="en-US" dirty="0">
                <a:highlight>
                  <a:srgbClr val="00FF00"/>
                </a:highlight>
              </a:rPr>
              <a:t>NHS England (2024)</a:t>
            </a:r>
            <a:r>
              <a:rPr lang="en-US" dirty="0"/>
              <a:t> </a:t>
            </a:r>
            <a:r>
              <a:rPr lang="en-US" dirty="0">
                <a:highlight>
                  <a:srgbClr val="FFFF00"/>
                </a:highlight>
              </a:rPr>
              <a:t>highlights t</a:t>
            </a:r>
            <a:r>
              <a:rPr lang="en-US" dirty="0">
                <a:highlight>
                  <a:srgbClr val="00FF00"/>
                </a:highlight>
              </a:rPr>
              <a:t>hat demand for services has increased</a:t>
            </a:r>
            <a:r>
              <a:rPr lang="en-US" dirty="0"/>
              <a:t> </a:t>
            </a:r>
            <a:r>
              <a:rPr lang="en-US" dirty="0">
                <a:highlight>
                  <a:srgbClr val="FFFF00"/>
                </a:highlight>
              </a:rPr>
              <a:t>by over 20% i</a:t>
            </a:r>
            <a:r>
              <a:rPr lang="en-US" dirty="0"/>
              <a:t>n </a:t>
            </a:r>
            <a:r>
              <a:rPr lang="en-US" dirty="0">
                <a:highlight>
                  <a:srgbClr val="00FF00"/>
                </a:highlight>
              </a:rPr>
              <a:t>the last decade,</a:t>
            </a:r>
            <a:r>
              <a:rPr lang="en-US" dirty="0">
                <a:highlight>
                  <a:srgbClr val="FFFF00"/>
                </a:highlight>
              </a:rPr>
              <a:t> placing significant pressure</a:t>
            </a:r>
            <a:r>
              <a:rPr lang="en-US" dirty="0"/>
              <a:t> </a:t>
            </a:r>
            <a:r>
              <a:rPr lang="en-US" dirty="0">
                <a:highlight>
                  <a:srgbClr val="00FF00"/>
                </a:highlight>
              </a:rPr>
              <a:t>on</a:t>
            </a:r>
            <a:r>
              <a:rPr lang="en-US" dirty="0"/>
              <a:t> </a:t>
            </a:r>
            <a:r>
              <a:rPr lang="en-US" dirty="0">
                <a:highlight>
                  <a:srgbClr val="FFFF00"/>
                </a:highlight>
              </a:rPr>
              <a:t>already stretched systems.</a:t>
            </a:r>
            <a:r>
              <a:rPr lang="en-US" dirty="0"/>
              <a:t>  </a:t>
            </a:r>
            <a:r>
              <a:rPr lang="en-US" dirty="0">
                <a:highlight>
                  <a:srgbClr val="00FFFF"/>
                </a:highlight>
              </a:rPr>
              <a:t>According to Saina Sehatkarlangrodi et al., 2025 ,</a:t>
            </a:r>
            <a:r>
              <a:rPr lang="en-US" dirty="0"/>
              <a:t> </a:t>
            </a:r>
            <a:r>
              <a:rPr lang="en-US" dirty="0">
                <a:highlight>
                  <a:srgbClr val="FFFF00"/>
                </a:highlight>
              </a:rPr>
              <a:t>fragmented care pathways</a:t>
            </a:r>
            <a:r>
              <a:rPr lang="en-US" dirty="0"/>
              <a:t> </a:t>
            </a:r>
            <a:r>
              <a:rPr lang="en-US" dirty="0">
                <a:highlight>
                  <a:srgbClr val="00FF00"/>
                </a:highlight>
              </a:rPr>
              <a:t>can negatively affect transitions and outcomes.</a:t>
            </a:r>
            <a:r>
              <a:rPr lang="en-US" dirty="0"/>
              <a:t> </a:t>
            </a:r>
            <a:r>
              <a:rPr lang="en-US" dirty="0">
                <a:highlight>
                  <a:srgbClr val="FFFF00"/>
                </a:highlight>
              </a:rPr>
              <a:t>Nguyen et al., 2025  further </a:t>
            </a:r>
            <a:r>
              <a:rPr lang="en-US" dirty="0" err="1">
                <a:highlight>
                  <a:srgbClr val="FFFF00"/>
                </a:highlight>
              </a:rPr>
              <a:t>emphasise</a:t>
            </a:r>
            <a:r>
              <a:rPr lang="en-US" dirty="0"/>
              <a:t> </a:t>
            </a:r>
            <a:r>
              <a:rPr lang="en-US" dirty="0">
                <a:highlight>
                  <a:srgbClr val="00FF00"/>
                </a:highlight>
              </a:rPr>
              <a:t>that funding and workforce challenges are major contributors to system strain</a:t>
            </a:r>
            <a:r>
              <a:rPr lang="en-US" dirty="0">
                <a:highlight>
                  <a:srgbClr val="FFFF00"/>
                </a:highlight>
              </a:rPr>
              <a:t>. Khan et al.,2025</a:t>
            </a:r>
            <a:r>
              <a:rPr lang="en-US" dirty="0"/>
              <a:t> </a:t>
            </a:r>
            <a:r>
              <a:rPr lang="en-US" dirty="0">
                <a:highlight>
                  <a:srgbClr val="00FF00"/>
                </a:highlight>
              </a:rPr>
              <a:t>highlights</a:t>
            </a:r>
            <a:r>
              <a:rPr lang="en-US" dirty="0"/>
              <a:t> </a:t>
            </a:r>
            <a:r>
              <a:rPr lang="en-US" dirty="0">
                <a:highlight>
                  <a:srgbClr val="00FFFF"/>
                </a:highlight>
              </a:rPr>
              <a:t>Digital exclusion also remains a major barrier,</a:t>
            </a:r>
            <a:r>
              <a:rPr lang="en-US" dirty="0"/>
              <a:t> </a:t>
            </a:r>
            <a:r>
              <a:rPr lang="en-US" dirty="0">
                <a:highlight>
                  <a:srgbClr val="00FF00"/>
                </a:highlight>
              </a:rPr>
              <a:t>with 42% of older adults</a:t>
            </a:r>
            <a:r>
              <a:rPr lang="en-US" dirty="0"/>
              <a:t> </a:t>
            </a:r>
            <a:r>
              <a:rPr lang="en-US" dirty="0">
                <a:highlight>
                  <a:srgbClr val="FF00FF"/>
                </a:highlight>
              </a:rPr>
              <a:t>struggling with digital literacy .</a:t>
            </a:r>
            <a:endParaRPr lang="en-US" dirty="0"/>
          </a:p>
        </p:txBody>
      </p:sp>
      <p:sp>
        <p:nvSpPr>
          <p:cNvPr id="4" name="Slide Number Placeholder 3"/>
          <p:cNvSpPr>
            <a:spLocks noGrp="1"/>
          </p:cNvSpPr>
          <p:nvPr>
            <p:ph type="sldNum" sz="quarter" idx="5"/>
          </p:nvPr>
        </p:nvSpPr>
        <p:spPr/>
        <p:txBody>
          <a:bodyPr/>
          <a:lstStyle/>
          <a:p>
            <a:fld id="{F658B74C-B4A9-4A1D-9DCA-5482D3A8A8A3}" type="slidenum">
              <a:rPr lang="en-GB"/>
              <a:t>8</a:t>
            </a:fld>
            <a:endParaRPr lang="en-GB"/>
          </a:p>
        </p:txBody>
      </p:sp>
    </p:spTree>
    <p:extLst>
      <p:ext uri="{BB962C8B-B14F-4D97-AF65-F5344CB8AC3E}">
        <p14:creationId xmlns:p14="http://schemas.microsoft.com/office/powerpoint/2010/main" val="14580799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00FF"/>
                </a:highlight>
              </a:rPr>
              <a:t>Slide 9</a:t>
            </a:r>
            <a:r>
              <a:rPr lang="en-US" dirty="0"/>
              <a:t> - </a:t>
            </a:r>
            <a:r>
              <a:rPr lang="en-US" dirty="0">
                <a:highlight>
                  <a:srgbClr val="FFFF00"/>
                </a:highlight>
              </a:rPr>
              <a:t>In response to these wider system pressures,</a:t>
            </a:r>
            <a:r>
              <a:rPr lang="en-US" dirty="0"/>
              <a:t> </a:t>
            </a:r>
            <a:r>
              <a:rPr lang="en-US" dirty="0">
                <a:highlight>
                  <a:srgbClr val="00FF00"/>
                </a:highlight>
              </a:rPr>
              <a:t>technology has become increasingly important in supporting older adults,</a:t>
            </a:r>
            <a:r>
              <a:rPr lang="en-US" dirty="0"/>
              <a:t> </a:t>
            </a:r>
            <a:r>
              <a:rPr lang="en-US" dirty="0">
                <a:highlight>
                  <a:srgbClr val="FFFF00"/>
                </a:highlight>
              </a:rPr>
              <a:t>so I will now explore key technological innovations.</a:t>
            </a:r>
            <a:r>
              <a:rPr lang="en-US" dirty="0"/>
              <a:t> </a:t>
            </a:r>
            <a:r>
              <a:rPr lang="en-US" dirty="0">
                <a:highlight>
                  <a:srgbClr val="00FF00"/>
                </a:highlight>
              </a:rPr>
              <a:t>Cornelius et al. (2025)</a:t>
            </a:r>
            <a:r>
              <a:rPr lang="en-US" dirty="0"/>
              <a:t> </a:t>
            </a:r>
            <a:r>
              <a:rPr lang="en-US" dirty="0">
                <a:highlight>
                  <a:srgbClr val="00FFFF"/>
                </a:highlight>
              </a:rPr>
              <a:t>found that smart home systems can reduce safety related incidents by up to 40%, demonstrating their value in supporting independence for older adults.</a:t>
            </a:r>
            <a:r>
              <a:rPr lang="en-US" dirty="0"/>
              <a:t> </a:t>
            </a:r>
            <a:r>
              <a:rPr lang="en-US" dirty="0">
                <a:highlight>
                  <a:srgbClr val="FFFF00"/>
                </a:highlight>
              </a:rPr>
              <a:t>According to the Department of Health and Social Care, 2022</a:t>
            </a:r>
            <a:r>
              <a:rPr lang="en-US" dirty="0"/>
              <a:t> </a:t>
            </a:r>
            <a:r>
              <a:rPr lang="en-US" dirty="0">
                <a:highlight>
                  <a:srgbClr val="00FF00"/>
                </a:highlight>
              </a:rPr>
              <a:t>telecare and remote monitoring can enhance safety and early intervention.</a:t>
            </a:r>
            <a:r>
              <a:rPr lang="en-US" dirty="0"/>
              <a:t> </a:t>
            </a:r>
            <a:r>
              <a:rPr lang="en-US" dirty="0">
                <a:highlight>
                  <a:srgbClr val="00FFFF"/>
                </a:highlight>
              </a:rPr>
              <a:t>Cornelius et al., 2025 also </a:t>
            </a:r>
            <a:r>
              <a:rPr lang="en-US" dirty="0" err="1">
                <a:highlight>
                  <a:srgbClr val="00FFFF"/>
                </a:highlight>
              </a:rPr>
              <a:t>emphasise</a:t>
            </a:r>
            <a:r>
              <a:rPr lang="en-US" dirty="0">
                <a:highlight>
                  <a:srgbClr val="00FFFF"/>
                </a:highlight>
              </a:rPr>
              <a:t> the value of dementia</a:t>
            </a:r>
            <a:r>
              <a:rPr lang="en-US" dirty="0"/>
              <a:t>‑</a:t>
            </a:r>
            <a:r>
              <a:rPr lang="en-US" dirty="0">
                <a:highlight>
                  <a:srgbClr val="00FFFF"/>
                </a:highlight>
              </a:rPr>
              <a:t>specific apps and digital tools in supporting daily routines and wellbeing.</a:t>
            </a:r>
            <a:endParaRPr lang="en-US" dirty="0">
              <a:highlight>
                <a:srgbClr val="C6C6C6"/>
              </a:highlight>
            </a:endParaRPr>
          </a:p>
        </p:txBody>
      </p:sp>
      <p:sp>
        <p:nvSpPr>
          <p:cNvPr id="4" name="Slide Number Placeholder 3"/>
          <p:cNvSpPr>
            <a:spLocks noGrp="1"/>
          </p:cNvSpPr>
          <p:nvPr>
            <p:ph type="sldNum" sz="quarter" idx="5"/>
          </p:nvPr>
        </p:nvSpPr>
        <p:spPr/>
        <p:txBody>
          <a:bodyPr/>
          <a:lstStyle/>
          <a:p>
            <a:fld id="{F658B74C-B4A9-4A1D-9DCA-5482D3A8A8A3}" type="slidenum">
              <a:rPr lang="en-GB"/>
              <a:t>9</a:t>
            </a:fld>
            <a:endParaRPr lang="en-GB"/>
          </a:p>
        </p:txBody>
      </p:sp>
    </p:spTree>
    <p:extLst>
      <p:ext uri="{BB962C8B-B14F-4D97-AF65-F5344CB8AC3E}">
        <p14:creationId xmlns:p14="http://schemas.microsoft.com/office/powerpoint/2010/main" val="1046535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00FF"/>
                </a:highlight>
              </a:rPr>
              <a:t>Slide 10 -</a:t>
            </a:r>
            <a:r>
              <a:rPr lang="en-US" dirty="0"/>
              <a:t> </a:t>
            </a:r>
            <a:r>
              <a:rPr lang="en-US" dirty="0">
                <a:highlight>
                  <a:srgbClr val="00FFFF"/>
                </a:highlight>
              </a:rPr>
              <a:t>While these technological innovations offer significant benefits, they also present important challenges, which I will now critically evaluate</a:t>
            </a:r>
            <a:r>
              <a:rPr lang="en-US" dirty="0"/>
              <a:t>. </a:t>
            </a:r>
            <a:r>
              <a:rPr lang="en-US" dirty="0">
                <a:highlight>
                  <a:srgbClr val="FFFF00"/>
                </a:highlight>
              </a:rPr>
              <a:t>Research by Cornelius et al., 2025</a:t>
            </a:r>
            <a:r>
              <a:rPr lang="en-US" dirty="0"/>
              <a:t> </a:t>
            </a:r>
            <a:r>
              <a:rPr lang="en-US" dirty="0">
                <a:highlight>
                  <a:srgbClr val="00FF00"/>
                </a:highlight>
              </a:rPr>
              <a:t>shows that technology can enhance independence and safety.</a:t>
            </a:r>
            <a:r>
              <a:rPr lang="en-US" dirty="0"/>
              <a:t> </a:t>
            </a:r>
            <a:r>
              <a:rPr lang="en-US" dirty="0">
                <a:highlight>
                  <a:srgbClr val="FFFF00"/>
                </a:highlight>
              </a:rPr>
              <a:t>However, Khan et al.,  2025</a:t>
            </a:r>
            <a:r>
              <a:rPr lang="en-US" dirty="0"/>
              <a:t> </a:t>
            </a:r>
            <a:r>
              <a:rPr lang="en-US" dirty="0">
                <a:highlight>
                  <a:srgbClr val="00FFFF"/>
                </a:highlight>
              </a:rPr>
              <a:t>highlight that 42% of older adults struggle with digital literacy,</a:t>
            </a:r>
            <a:r>
              <a:rPr lang="en-US" dirty="0"/>
              <a:t> </a:t>
            </a:r>
            <a:r>
              <a:rPr lang="en-US" dirty="0">
                <a:highlight>
                  <a:srgbClr val="FFFF00"/>
                </a:highlight>
              </a:rPr>
              <a:t>which limits the effectiveness of technology</a:t>
            </a:r>
            <a:r>
              <a:rPr lang="en-US" dirty="0"/>
              <a:t>‑</a:t>
            </a:r>
            <a:r>
              <a:rPr lang="en-US" dirty="0">
                <a:highlight>
                  <a:srgbClr val="FFFF00"/>
                </a:highlight>
              </a:rPr>
              <a:t>based interventions. </a:t>
            </a:r>
            <a:r>
              <a:rPr lang="en-US" dirty="0">
                <a:highlight>
                  <a:srgbClr val="FF00FF"/>
                </a:highlight>
              </a:rPr>
              <a:t>Cost and accessibility issues also limit uptake.</a:t>
            </a:r>
            <a:r>
              <a:rPr lang="en-US" dirty="0"/>
              <a:t> </a:t>
            </a:r>
            <a:r>
              <a:rPr lang="en-US" dirty="0">
                <a:highlight>
                  <a:srgbClr val="00FF00"/>
                </a:highlight>
              </a:rPr>
              <a:t>Leverton et al., 2021  </a:t>
            </a:r>
            <a:r>
              <a:rPr lang="en-US" dirty="0" err="1">
                <a:highlight>
                  <a:srgbClr val="00FF00"/>
                </a:highlight>
              </a:rPr>
              <a:t>emphasise</a:t>
            </a:r>
            <a:r>
              <a:rPr lang="en-US" dirty="0">
                <a:highlight>
                  <a:srgbClr val="00FF00"/>
                </a:highlight>
              </a:rPr>
              <a:t> that technology should complement, not replace, </a:t>
            </a:r>
            <a:r>
              <a:rPr lang="en-US" dirty="0" err="1">
                <a:highlight>
                  <a:srgbClr val="00FF00"/>
                </a:highlight>
              </a:rPr>
              <a:t>personalised</a:t>
            </a:r>
            <a:r>
              <a:rPr lang="en-US" dirty="0">
                <a:highlight>
                  <a:srgbClr val="00FF00"/>
                </a:highlight>
              </a:rPr>
              <a:t> human care.</a:t>
            </a:r>
            <a:endParaRPr lang="en-US" dirty="0">
              <a:highlight>
                <a:srgbClr val="C6C6C6"/>
              </a:highlight>
            </a:endParaRPr>
          </a:p>
        </p:txBody>
      </p:sp>
      <p:sp>
        <p:nvSpPr>
          <p:cNvPr id="4" name="Slide Number Placeholder 3"/>
          <p:cNvSpPr>
            <a:spLocks noGrp="1"/>
          </p:cNvSpPr>
          <p:nvPr>
            <p:ph type="sldNum" sz="quarter" idx="5"/>
          </p:nvPr>
        </p:nvSpPr>
        <p:spPr/>
        <p:txBody>
          <a:bodyPr/>
          <a:lstStyle/>
          <a:p>
            <a:fld id="{F658B74C-B4A9-4A1D-9DCA-5482D3A8A8A3}" type="slidenum">
              <a:rPr lang="en-GB"/>
              <a:t>10</a:t>
            </a:fld>
            <a:endParaRPr lang="en-GB"/>
          </a:p>
        </p:txBody>
      </p:sp>
    </p:spTree>
    <p:extLst>
      <p:ext uri="{BB962C8B-B14F-4D97-AF65-F5344CB8AC3E}">
        <p14:creationId xmlns:p14="http://schemas.microsoft.com/office/powerpoint/2010/main" val="9049350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F00FF"/>
                </a:highlight>
              </a:rPr>
              <a:t>Slide 11 -</a:t>
            </a:r>
            <a:r>
              <a:rPr lang="en-US" dirty="0"/>
              <a:t> </a:t>
            </a:r>
            <a:r>
              <a:rPr lang="en-US" dirty="0">
                <a:highlight>
                  <a:srgbClr val="FFFF00"/>
                </a:highlight>
              </a:rPr>
              <a:t>According to NICE (2022), early</a:t>
            </a:r>
            <a:r>
              <a:rPr lang="en-US" dirty="0"/>
              <a:t>‑</a:t>
            </a:r>
            <a:r>
              <a:rPr lang="en-US" dirty="0">
                <a:highlight>
                  <a:srgbClr val="FFFF00"/>
                </a:highlight>
              </a:rPr>
              <a:t>stage dementia commonly affects memory, confidence, and the ability to manage daily routines.</a:t>
            </a:r>
            <a:r>
              <a:rPr lang="en-US" dirty="0"/>
              <a:t> </a:t>
            </a:r>
            <a:r>
              <a:rPr lang="en-US" dirty="0">
                <a:highlight>
                  <a:srgbClr val="00FFFF"/>
                </a:highlight>
              </a:rPr>
              <a:t>This is reflected in the case of </a:t>
            </a:r>
            <a:r>
              <a:rPr lang="en-US" dirty="0" err="1">
                <a:highlight>
                  <a:srgbClr val="00FFFF"/>
                </a:highlight>
              </a:rPr>
              <a:t>Mrs</a:t>
            </a:r>
            <a:r>
              <a:rPr lang="en-US" dirty="0">
                <a:highlight>
                  <a:srgbClr val="00FFFF"/>
                </a:highlight>
              </a:rPr>
              <a:t> Laura Davies, an 82</a:t>
            </a:r>
            <a:r>
              <a:rPr lang="en-US" dirty="0"/>
              <a:t>‑</a:t>
            </a:r>
            <a:r>
              <a:rPr lang="en-US" dirty="0">
                <a:highlight>
                  <a:srgbClr val="00FFFF"/>
                </a:highlight>
              </a:rPr>
              <a:t>year</a:t>
            </a:r>
            <a:r>
              <a:rPr lang="en-US" dirty="0"/>
              <a:t>‑</a:t>
            </a:r>
            <a:r>
              <a:rPr lang="en-US" dirty="0">
                <a:highlight>
                  <a:srgbClr val="00FFFF"/>
                </a:highlight>
              </a:rPr>
              <a:t>old retired teacher diagnosed 18 months ago.</a:t>
            </a:r>
            <a:r>
              <a:rPr lang="en-US" dirty="0"/>
              <a:t> T</a:t>
            </a:r>
            <a:r>
              <a:rPr lang="en-US" dirty="0">
                <a:highlight>
                  <a:srgbClr val="FFFF00"/>
                </a:highlight>
              </a:rPr>
              <a:t>he Care Act (2014) </a:t>
            </a:r>
            <a:r>
              <a:rPr lang="en-US" dirty="0" err="1">
                <a:highlight>
                  <a:srgbClr val="FFFF00"/>
                </a:highlight>
              </a:rPr>
              <a:t>emphasises</a:t>
            </a:r>
            <a:r>
              <a:rPr lang="en-US" dirty="0">
                <a:highlight>
                  <a:srgbClr val="FFFF00"/>
                </a:highlight>
              </a:rPr>
              <a:t> supporting individuals to remain in their own homes where possible, and Laura has expressed a strong wish to stay in familiar surroundings.</a:t>
            </a:r>
            <a:r>
              <a:rPr lang="en-US" dirty="0"/>
              <a:t> </a:t>
            </a:r>
            <a:r>
              <a:rPr lang="en-US" dirty="0">
                <a:highlight>
                  <a:srgbClr val="00FFFF"/>
                </a:highlight>
              </a:rPr>
              <a:t>NICE (2022) also notes that people with early</a:t>
            </a:r>
            <a:r>
              <a:rPr lang="en-US" dirty="0"/>
              <a:t>‑</a:t>
            </a:r>
            <a:r>
              <a:rPr lang="en-US" dirty="0">
                <a:highlight>
                  <a:srgbClr val="00FFFF"/>
                </a:highlight>
              </a:rPr>
              <a:t>stage dementia may experience increasing forgetfulness, anxiety when routines change, and occasional disorientation outdoors, all of which Laura is beginning to show.</a:t>
            </a:r>
            <a:r>
              <a:rPr lang="en-US" dirty="0"/>
              <a:t> </a:t>
            </a:r>
            <a:r>
              <a:rPr lang="en-US" dirty="0">
                <a:highlight>
                  <a:srgbClr val="FFFF00"/>
                </a:highlight>
              </a:rPr>
              <a:t>Recent safety concerns, such as leaving the cooker on, further increase her risks.</a:t>
            </a:r>
            <a:r>
              <a:rPr lang="en-US" dirty="0"/>
              <a:t> </a:t>
            </a:r>
            <a:r>
              <a:rPr lang="en-US" dirty="0">
                <a:highlight>
                  <a:srgbClr val="00FFFF"/>
                </a:highlight>
              </a:rPr>
              <a:t>Leverton et al. (2021) found that homecare helps maintain independence in over 60% of people living with dementia, supporting Laura’s ability to remain at home.</a:t>
            </a:r>
            <a:r>
              <a:rPr lang="en-US" dirty="0"/>
              <a:t> </a:t>
            </a:r>
            <a:r>
              <a:rPr lang="en-US" dirty="0">
                <a:highlight>
                  <a:srgbClr val="FFFF00"/>
                </a:highlight>
              </a:rPr>
              <a:t>She also receives telecare monitoring, as described by Johannessen, Storm and Holm (2019),</a:t>
            </a:r>
            <a:r>
              <a:rPr lang="en-US" dirty="0"/>
              <a:t> </a:t>
            </a:r>
            <a:r>
              <a:rPr lang="en-US" dirty="0">
                <a:highlight>
                  <a:srgbClr val="00FFFF"/>
                </a:highlight>
              </a:rPr>
              <a:t>uses a memory</a:t>
            </a:r>
            <a:r>
              <a:rPr lang="en-US" dirty="0"/>
              <a:t>‑</a:t>
            </a:r>
            <a:r>
              <a:rPr lang="en-US" dirty="0">
                <a:highlight>
                  <a:srgbClr val="00FFFF"/>
                </a:highlight>
              </a:rPr>
              <a:t>support app recommended by NICE (2022),</a:t>
            </a:r>
            <a:r>
              <a:rPr lang="en-US" dirty="0"/>
              <a:t> a</a:t>
            </a:r>
            <a:r>
              <a:rPr lang="en-US" dirty="0">
                <a:highlight>
                  <a:srgbClr val="FFFF00"/>
                </a:highlight>
              </a:rPr>
              <a:t>nd attends a dementia café to reduce isolation</a:t>
            </a:r>
            <a:r>
              <a:rPr lang="en-US" dirty="0"/>
              <a:t>, </a:t>
            </a:r>
            <a:r>
              <a:rPr lang="en-US" dirty="0">
                <a:highlight>
                  <a:srgbClr val="00FFFF"/>
                </a:highlight>
              </a:rPr>
              <a:t>which aligns with WHO (2025) guidance on social connection</a:t>
            </a:r>
            <a:endParaRPr lang="en-US" dirty="0">
              <a:highlight>
                <a:srgbClr val="C6C6C6"/>
              </a:highlight>
            </a:endParaRPr>
          </a:p>
        </p:txBody>
      </p:sp>
      <p:sp>
        <p:nvSpPr>
          <p:cNvPr id="4" name="Slide Number Placeholder 3"/>
          <p:cNvSpPr>
            <a:spLocks noGrp="1"/>
          </p:cNvSpPr>
          <p:nvPr>
            <p:ph type="sldNum" sz="quarter" idx="5"/>
          </p:nvPr>
        </p:nvSpPr>
        <p:spPr/>
        <p:txBody>
          <a:bodyPr/>
          <a:lstStyle/>
          <a:p>
            <a:fld id="{F658B74C-B4A9-4A1D-9DCA-5482D3A8A8A3}" type="slidenum">
              <a:rPr lang="en-GB"/>
              <a:t>11</a:t>
            </a:fld>
            <a:endParaRPr lang="en-GB"/>
          </a:p>
        </p:txBody>
      </p:sp>
    </p:spTree>
    <p:extLst>
      <p:ext uri="{BB962C8B-B14F-4D97-AF65-F5344CB8AC3E}">
        <p14:creationId xmlns:p14="http://schemas.microsoft.com/office/powerpoint/2010/main" val="10728665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F00FF"/>
                </a:highlight>
              </a:rPr>
              <a:t>Slide 12 -</a:t>
            </a:r>
            <a:r>
              <a:rPr lang="en-US"/>
              <a:t> S</a:t>
            </a:r>
            <a:r>
              <a:rPr lang="en-US">
                <a:highlight>
                  <a:srgbClr val="00FF00"/>
                </a:highlight>
              </a:rPr>
              <a:t>am Walker is a 76</a:t>
            </a:r>
            <a:r>
              <a:rPr lang="en-US"/>
              <a:t>‑</a:t>
            </a:r>
            <a:r>
              <a:rPr lang="en-US">
                <a:highlight>
                  <a:srgbClr val="00FF00"/>
                </a:highlight>
              </a:rPr>
              <a:t>year</a:t>
            </a:r>
            <a:r>
              <a:rPr lang="en-US"/>
              <a:t>‑</a:t>
            </a:r>
            <a:r>
              <a:rPr lang="en-US">
                <a:highlight>
                  <a:srgbClr val="00FF00"/>
                </a:highlight>
              </a:rPr>
              <a:t>old widower living in a deprived urban area. He faces multiple long</a:t>
            </a:r>
            <a:r>
              <a:rPr lang="en-US"/>
              <a:t>‑</a:t>
            </a:r>
            <a:r>
              <a:rPr lang="en-US">
                <a:highlight>
                  <a:srgbClr val="00FF00"/>
                </a:highlight>
              </a:rPr>
              <a:t>term conditions, including diabetes, arthritis, and mild cognitive impairment, </a:t>
            </a:r>
            <a:r>
              <a:rPr lang="en-US">
                <a:highlight>
                  <a:srgbClr val="FFFF00"/>
                </a:highlight>
              </a:rPr>
              <a:t>which affect his mobility and daily functioning. Unlike Laura, Sam experiences digital exclusion  an issue affecting 42% of older adults, as highlighted by Khan et al. (2025) which</a:t>
            </a:r>
            <a:r>
              <a:rPr lang="en-US">
                <a:highlight>
                  <a:srgbClr val="00FF00"/>
                </a:highlight>
              </a:rPr>
              <a:t> prevents him from accessing telecare or digital health tools. </a:t>
            </a:r>
            <a:r>
              <a:rPr lang="en-US">
                <a:highlight>
                  <a:srgbClr val="00FFFF"/>
                </a:highlight>
              </a:rPr>
              <a:t>His limited homecare support and long waits for physiotherapy reflect the inequalities identified by the Care Quality Commission (2022).</a:t>
            </a:r>
            <a:r>
              <a:rPr lang="en-US">
                <a:highlight>
                  <a:srgbClr val="00FF00"/>
                </a:highlight>
              </a:rPr>
              <a:t> Overall, Sam’s case demonstrates how socioeconomic factors, digital barriers, and service limitations can significantly reduce independence and wellbeing</a:t>
            </a:r>
            <a:endParaRPr lang="en-US"/>
          </a:p>
        </p:txBody>
      </p:sp>
      <p:sp>
        <p:nvSpPr>
          <p:cNvPr id="4" name="Slide Number Placeholder 3"/>
          <p:cNvSpPr>
            <a:spLocks noGrp="1"/>
          </p:cNvSpPr>
          <p:nvPr>
            <p:ph type="sldNum" sz="quarter" idx="5"/>
          </p:nvPr>
        </p:nvSpPr>
        <p:spPr/>
        <p:txBody>
          <a:bodyPr/>
          <a:lstStyle/>
          <a:p>
            <a:fld id="{F658B74C-B4A9-4A1D-9DCA-5482D3A8A8A3}" type="slidenum">
              <a:rPr lang="en-GB"/>
              <a:t>12</a:t>
            </a:fld>
            <a:endParaRPr lang="en-GB"/>
          </a:p>
        </p:txBody>
      </p:sp>
    </p:spTree>
    <p:extLst>
      <p:ext uri="{BB962C8B-B14F-4D97-AF65-F5344CB8AC3E}">
        <p14:creationId xmlns:p14="http://schemas.microsoft.com/office/powerpoint/2010/main" val="2594966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00FF"/>
                </a:highlight>
              </a:rPr>
              <a:t>Slide 13-</a:t>
            </a:r>
            <a:r>
              <a:rPr lang="en-US" dirty="0">
                <a:highlight>
                  <a:srgbClr val="FFFFFF"/>
                </a:highlight>
              </a:rPr>
              <a:t> </a:t>
            </a:r>
            <a:r>
              <a:rPr lang="en-US" dirty="0">
                <a:highlight>
                  <a:srgbClr val="FFFF00"/>
                </a:highlight>
              </a:rPr>
              <a:t>The Care Act (2014) </a:t>
            </a:r>
            <a:r>
              <a:rPr lang="en-US" dirty="0" err="1">
                <a:highlight>
                  <a:srgbClr val="FFFF00"/>
                </a:highlight>
              </a:rPr>
              <a:t>emphasises</a:t>
            </a:r>
            <a:r>
              <a:rPr lang="en-US" dirty="0">
                <a:highlight>
                  <a:srgbClr val="FFFF00"/>
                </a:highlight>
              </a:rPr>
              <a:t> the importance of prevention, wellbeing, and </a:t>
            </a:r>
            <a:r>
              <a:rPr lang="en-US" dirty="0" err="1">
                <a:highlight>
                  <a:srgbClr val="FFFF00"/>
                </a:highlight>
              </a:rPr>
              <a:t>personalised</a:t>
            </a:r>
            <a:r>
              <a:rPr lang="en-US" dirty="0">
                <a:highlight>
                  <a:srgbClr val="FFFF00"/>
                </a:highlight>
              </a:rPr>
              <a:t> support, all of which are clearly reflected in Laura’s case.</a:t>
            </a:r>
            <a:r>
              <a:rPr lang="en-US" dirty="0">
                <a:highlight>
                  <a:srgbClr val="FFFFFF"/>
                </a:highlight>
              </a:rPr>
              <a:t> </a:t>
            </a:r>
            <a:r>
              <a:rPr lang="en-US" dirty="0">
                <a:highlight>
                  <a:srgbClr val="00FFFF"/>
                </a:highlight>
              </a:rPr>
              <a:t>According to Continuity Theory, as described by Hocking (2012b), maintaining familiar routines can reduce anxiety and support a person’s sense of identity.</a:t>
            </a:r>
            <a:r>
              <a:rPr lang="en-US" dirty="0">
                <a:highlight>
                  <a:srgbClr val="FFFFFF"/>
                </a:highlight>
              </a:rPr>
              <a:t> </a:t>
            </a:r>
            <a:r>
              <a:rPr lang="en-US" dirty="0">
                <a:highlight>
                  <a:srgbClr val="FFFF00"/>
                </a:highlight>
              </a:rPr>
              <a:t>This is demonstrated through Laura’s </a:t>
            </a:r>
            <a:r>
              <a:rPr lang="en-US" dirty="0" err="1">
                <a:highlight>
                  <a:srgbClr val="FFFF00"/>
                </a:highlight>
              </a:rPr>
              <a:t>personalised</a:t>
            </a:r>
            <a:r>
              <a:rPr lang="en-US" dirty="0">
                <a:highlight>
                  <a:srgbClr val="FFFF00"/>
                </a:highlight>
              </a:rPr>
              <a:t> weekly routine planner, which helps her feel more secure and confident. </a:t>
            </a:r>
            <a:r>
              <a:rPr lang="en-US" dirty="0">
                <a:highlight>
                  <a:srgbClr val="FF00FF"/>
                </a:highlight>
              </a:rPr>
              <a:t>Evidence from NHS (2023) shows that homecare can promote independence by enabling individuals to remain safely in their own homes for longer, aligning with Laura’s strong wish to stay in familiar surroundings.</a:t>
            </a:r>
            <a:r>
              <a:rPr lang="en-US" dirty="0">
                <a:highlight>
                  <a:srgbClr val="FFFFFF"/>
                </a:highlight>
              </a:rPr>
              <a:t> </a:t>
            </a:r>
            <a:r>
              <a:rPr lang="en-US" dirty="0">
                <a:highlight>
                  <a:srgbClr val="00FF00"/>
                </a:highlight>
              </a:rPr>
              <a:t>Research by Johannessen, Storm and Holm (2019) demonstrates that telecare significantly enhances safety for older adults by reducing risks and providing reassurance, which is particularly relevant given Laura’s recent safety concerns. </a:t>
            </a:r>
            <a:r>
              <a:rPr lang="en-US" dirty="0">
                <a:highlight>
                  <a:srgbClr val="00FFFF"/>
                </a:highlight>
              </a:rPr>
              <a:t>Finally, the World Health Organization (2025) highlights that strong social engagement can reduce the risk of early death by up to 50%, demonstrating the value of Laura attending the dementia café to reduce isolation</a:t>
            </a:r>
            <a:r>
              <a:rPr lang="en-US" dirty="0">
                <a:highlight>
                  <a:srgbClr val="FF00FF"/>
                </a:highlight>
              </a:rPr>
              <a:t> </a:t>
            </a:r>
            <a:endParaRPr lang="en-US" dirty="0">
              <a:highlight>
                <a:srgbClr val="C6C6C6"/>
              </a:highlight>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F658B74C-B4A9-4A1D-9DCA-5482D3A8A8A3}" type="slidenum">
              <a:rPr lang="en-GB"/>
              <a:t>13</a:t>
            </a:fld>
            <a:endParaRPr lang="en-GB"/>
          </a:p>
        </p:txBody>
      </p:sp>
    </p:spTree>
    <p:extLst>
      <p:ext uri="{BB962C8B-B14F-4D97-AF65-F5344CB8AC3E}">
        <p14:creationId xmlns:p14="http://schemas.microsoft.com/office/powerpoint/2010/main" val="8880745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F00FF"/>
                </a:highlight>
              </a:rPr>
              <a:t>Slide 14 -</a:t>
            </a:r>
            <a:r>
              <a:rPr lang="en-US"/>
              <a:t> </a:t>
            </a:r>
            <a:r>
              <a:rPr lang="en-US">
                <a:highlight>
                  <a:srgbClr val="00FFFF"/>
                </a:highlight>
              </a:rPr>
              <a:t>Drawing this analysis together, I will now present my recommendations for improving outcomes for older adults.</a:t>
            </a:r>
            <a:r>
              <a:rPr lang="en-US"/>
              <a:t> </a:t>
            </a:r>
            <a:r>
              <a:rPr lang="en-US">
                <a:highlight>
                  <a:srgbClr val="FFFF00"/>
                </a:highlight>
              </a:rPr>
              <a:t>According to Zarbiv, Perlman and Ellen, 2025 strengthening continuity of care can significantly improve outcomes.</a:t>
            </a:r>
            <a:r>
              <a:rPr lang="en-US"/>
              <a:t> </a:t>
            </a:r>
            <a:r>
              <a:rPr lang="en-US">
                <a:highlight>
                  <a:srgbClr val="00FFFF"/>
                </a:highlight>
              </a:rPr>
              <a:t>Khan et al., 2025 highlight Improving digital inclusion is also essential, particularly as 42% of older adults struggle with digital literacy.</a:t>
            </a:r>
            <a:r>
              <a:rPr lang="en-US"/>
              <a:t> </a:t>
            </a:r>
            <a:r>
              <a:rPr lang="en-US">
                <a:highlight>
                  <a:srgbClr val="FFFF00"/>
                </a:highlight>
              </a:rPr>
              <a:t>Nguyen et al., 2025 emphasise the importance of investing in workforce development</a:t>
            </a:r>
            <a:r>
              <a:rPr lang="en-US"/>
              <a:t>. </a:t>
            </a:r>
            <a:r>
              <a:rPr lang="en-US">
                <a:highlight>
                  <a:srgbClr val="00FFFF"/>
                </a:highlight>
              </a:rPr>
              <a:t>The Department of Health and Social Care , 2022 also recommends expanding personalised, tech</a:t>
            </a:r>
            <a:r>
              <a:rPr lang="en-US"/>
              <a:t>‑</a:t>
            </a:r>
            <a:r>
              <a:rPr lang="en-US">
                <a:highlight>
                  <a:srgbClr val="00FFFF"/>
                </a:highlight>
              </a:rPr>
              <a:t>enabled care to support independence.</a:t>
            </a:r>
            <a:endParaRPr lang="en-US">
              <a:highlight>
                <a:srgbClr val="C6C6C6"/>
              </a:highlight>
            </a:endParaRPr>
          </a:p>
        </p:txBody>
      </p:sp>
      <p:sp>
        <p:nvSpPr>
          <p:cNvPr id="4" name="Slide Number Placeholder 3"/>
          <p:cNvSpPr>
            <a:spLocks noGrp="1"/>
          </p:cNvSpPr>
          <p:nvPr>
            <p:ph type="sldNum" sz="quarter" idx="5"/>
          </p:nvPr>
        </p:nvSpPr>
        <p:spPr/>
        <p:txBody>
          <a:bodyPr/>
          <a:lstStyle/>
          <a:p>
            <a:fld id="{F658B74C-B4A9-4A1D-9DCA-5482D3A8A8A3}" type="slidenum">
              <a:rPr lang="en-GB"/>
              <a:t>14</a:t>
            </a:fld>
            <a:endParaRPr lang="en-GB"/>
          </a:p>
        </p:txBody>
      </p:sp>
    </p:spTree>
    <p:extLst>
      <p:ext uri="{BB962C8B-B14F-4D97-AF65-F5344CB8AC3E}">
        <p14:creationId xmlns:p14="http://schemas.microsoft.com/office/powerpoint/2010/main" val="4959685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r>
              <a:rPr lang="en-US" dirty="0">
                <a:highlight>
                  <a:srgbClr val="FF00FF"/>
                </a:highlight>
              </a:rPr>
              <a:t>Slide 15-</a:t>
            </a:r>
            <a:r>
              <a:rPr lang="en-US" dirty="0">
                <a:highlight>
                  <a:srgbClr val="F5F5F5"/>
                </a:highlight>
              </a:rPr>
              <a:t> </a:t>
            </a:r>
            <a:r>
              <a:rPr lang="en-US" dirty="0">
                <a:highlight>
                  <a:srgbClr val="FFFF00"/>
                </a:highlight>
              </a:rPr>
              <a:t>To conclude this presentation, I will now </a:t>
            </a:r>
            <a:r>
              <a:rPr lang="en-US" dirty="0" err="1">
                <a:highlight>
                  <a:srgbClr val="FFFF00"/>
                </a:highlight>
              </a:rPr>
              <a:t>summarise</a:t>
            </a:r>
            <a:r>
              <a:rPr lang="en-US" dirty="0">
                <a:highlight>
                  <a:srgbClr val="FFFF00"/>
                </a:highlight>
              </a:rPr>
              <a:t> the key points and reflect on their implications for supporting older adults.</a:t>
            </a:r>
            <a:r>
              <a:rPr lang="en-US" dirty="0">
                <a:highlight>
                  <a:srgbClr val="F5F5F5"/>
                </a:highlight>
              </a:rPr>
              <a:t> </a:t>
            </a:r>
            <a:r>
              <a:rPr lang="en-US" dirty="0">
                <a:highlight>
                  <a:srgbClr val="00FF00"/>
                </a:highlight>
              </a:rPr>
              <a:t>According to the Government Office for Science (2025), the number of people aged 85 and over is expected to double by 2040, which highlights the growing pressures on health and social care</a:t>
            </a:r>
            <a:r>
              <a:rPr lang="en-US" dirty="0">
                <a:highlight>
                  <a:srgbClr val="F5F5F5"/>
                </a:highlight>
              </a:rPr>
              <a:t>. </a:t>
            </a:r>
            <a:r>
              <a:rPr lang="en-US" dirty="0">
                <a:highlight>
                  <a:srgbClr val="FFFF00"/>
                </a:highlight>
              </a:rPr>
              <a:t>This presentation has shown how the UK’s ageing population is creating increasing demands on services, and I explored key theories that help us understand the ageing process, alongside the policy and legislative frameworks that guide practice.</a:t>
            </a:r>
            <a:endParaRPr lang="en-US" dirty="0">
              <a:highlight>
                <a:srgbClr val="C6C6C6"/>
              </a:highlight>
            </a:endParaRPr>
          </a:p>
          <a:p>
            <a:r>
              <a:rPr lang="en-US" dirty="0">
                <a:highlight>
                  <a:srgbClr val="00FF00"/>
                </a:highlight>
              </a:rPr>
              <a:t>I then examined the services available to older adults, evaluating their strengths and limitations, and considered the wider system pressures that shape current provision.</a:t>
            </a:r>
            <a:r>
              <a:rPr lang="en-US" dirty="0">
                <a:highlight>
                  <a:srgbClr val="F5F5F5"/>
                </a:highlight>
              </a:rPr>
              <a:t> </a:t>
            </a:r>
            <a:r>
              <a:rPr lang="en-US" dirty="0">
                <a:highlight>
                  <a:srgbClr val="FFFF00"/>
                </a:highlight>
              </a:rPr>
              <a:t>I also discussed the growing role of technology, outlining both its benefits and the challenges it presents, before applying these issues to a real</a:t>
            </a:r>
            <a:r>
              <a:rPr lang="en-US" dirty="0">
                <a:highlight>
                  <a:srgbClr val="F5F5F5"/>
                </a:highlight>
              </a:rPr>
              <a:t>‑</a:t>
            </a:r>
            <a:r>
              <a:rPr lang="en-US" dirty="0">
                <a:highlight>
                  <a:srgbClr val="FFFF00"/>
                </a:highlight>
              </a:rPr>
              <a:t>world case study.</a:t>
            </a:r>
            <a:r>
              <a:rPr lang="en-US" dirty="0">
                <a:highlight>
                  <a:srgbClr val="F5F5F5"/>
                </a:highlight>
              </a:rPr>
              <a:t> </a:t>
            </a:r>
            <a:r>
              <a:rPr lang="en-US" dirty="0">
                <a:highlight>
                  <a:srgbClr val="00FF00"/>
                </a:highlight>
              </a:rPr>
              <a:t>Finally, I offered recommendations aimed at strengthening person</a:t>
            </a:r>
            <a:r>
              <a:rPr lang="en-US" dirty="0">
                <a:highlight>
                  <a:srgbClr val="F5F5F5"/>
                </a:highlight>
              </a:rPr>
              <a:t>‑</a:t>
            </a:r>
            <a:r>
              <a:rPr lang="en-US" dirty="0" err="1">
                <a:highlight>
                  <a:srgbClr val="00FF00"/>
                </a:highlight>
              </a:rPr>
              <a:t>centred</a:t>
            </a:r>
            <a:r>
              <a:rPr lang="en-US" dirty="0">
                <a:highlight>
                  <a:srgbClr val="00FF00"/>
                </a:highlight>
              </a:rPr>
              <a:t>, sustainable, and equitable support for older adults.</a:t>
            </a:r>
            <a:endParaRPr lang="en-US" dirty="0">
              <a:highlight>
                <a:srgbClr val="C6C6C6"/>
              </a:highlight>
            </a:endParaRPr>
          </a:p>
          <a:p>
            <a:endParaRPr lang="en-US" dirty="0">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F658B74C-B4A9-4A1D-9DCA-5482D3A8A8A3}" type="slidenum">
              <a:rPr lang="en-GB"/>
              <a:t>15</a:t>
            </a:fld>
            <a:endParaRPr lang="en-GB"/>
          </a:p>
        </p:txBody>
      </p:sp>
    </p:spTree>
    <p:extLst>
      <p:ext uri="{BB962C8B-B14F-4D97-AF65-F5344CB8AC3E}">
        <p14:creationId xmlns:p14="http://schemas.microsoft.com/office/powerpoint/2010/main" val="8693532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highlight>
                  <a:srgbClr val="FF00FF"/>
                </a:highlight>
              </a:rPr>
              <a:t>Slide 16 – slide 20- </a:t>
            </a:r>
            <a:r>
              <a:rPr lang="en-US">
                <a:highlight>
                  <a:srgbClr val="00FFFF"/>
                </a:highlight>
              </a:rPr>
              <a:t>All references used in this presentation can be found on the following slides.</a:t>
            </a:r>
            <a:endParaRPr lang="en-US">
              <a:highlight>
                <a:srgbClr val="C6C6C6"/>
              </a:highlight>
            </a:endParaRPr>
          </a:p>
        </p:txBody>
      </p:sp>
      <p:sp>
        <p:nvSpPr>
          <p:cNvPr id="4" name="Slide Number Placeholder 3"/>
          <p:cNvSpPr>
            <a:spLocks noGrp="1"/>
          </p:cNvSpPr>
          <p:nvPr>
            <p:ph type="sldNum" sz="quarter" idx="5"/>
          </p:nvPr>
        </p:nvSpPr>
        <p:spPr/>
        <p:txBody>
          <a:bodyPr/>
          <a:lstStyle/>
          <a:p>
            <a:fld id="{F658B74C-B4A9-4A1D-9DCA-5482D3A8A8A3}" type="slidenum">
              <a:rPr lang="en-GB"/>
              <a:t>16</a:t>
            </a:fld>
            <a:endParaRPr lang="en-GB"/>
          </a:p>
        </p:txBody>
      </p:sp>
    </p:spTree>
    <p:extLst>
      <p:ext uri="{BB962C8B-B14F-4D97-AF65-F5344CB8AC3E}">
        <p14:creationId xmlns:p14="http://schemas.microsoft.com/office/powerpoint/2010/main" val="21066293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82992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5784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5763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947469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02326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9199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64106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79759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656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2475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9874749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83031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880664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837276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4012941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3193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6/24/2026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799785189"/>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image" Target="../media/image3.jpe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2.png"/><Relationship Id="rId4" Type="http://schemas.openxmlformats.org/officeDocument/2006/relationships/notesSlide" Target="../notesSlides/notesSlide9.xml"/><Relationship Id="rId9" Type="http://schemas.microsoft.com/office/2007/relationships/diagramDrawing" Target="../diagrams/drawing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2.png"/><Relationship Id="rId4" Type="http://schemas.openxmlformats.org/officeDocument/2006/relationships/notesSlide" Target="../notesSlides/notesSlide10.xml"/><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10.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2.png"/><Relationship Id="rId4" Type="http://schemas.openxmlformats.org/officeDocument/2006/relationships/notesSlide" Target="../notesSlides/notesSlide12.xml"/><Relationship Id="rId9" Type="http://schemas.microsoft.com/office/2007/relationships/diagramDrawing" Target="../diagrams/drawing11.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2.png"/><Relationship Id="rId4" Type="http://schemas.openxmlformats.org/officeDocument/2006/relationships/notesSlide" Target="../notesSlides/notesSlide13.xml"/><Relationship Id="rId9" Type="http://schemas.microsoft.com/office/2007/relationships/diagramDrawing" Target="../diagrams/drawing1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2.xml"/><Relationship Id="rId7" Type="http://schemas.openxmlformats.org/officeDocument/2006/relationships/diagramQuickStyle" Target="../diagrams/quickStyle1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2.png"/><Relationship Id="rId4" Type="http://schemas.openxmlformats.org/officeDocument/2006/relationships/notesSlide" Target="../notesSlides/notesSlide14.xml"/><Relationship Id="rId9" Type="http://schemas.microsoft.com/office/2007/relationships/diagramDrawing" Target="../diagrams/drawing13.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slideLayout" Target="../slideLayouts/slideLayout2.xml"/><Relationship Id="rId7" Type="http://schemas.openxmlformats.org/officeDocument/2006/relationships/diagramQuickStyle" Target="../diagrams/quickStyle1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4.xml"/><Relationship Id="rId5" Type="http://schemas.openxmlformats.org/officeDocument/2006/relationships/diagramData" Target="../diagrams/data14.xml"/><Relationship Id="rId10" Type="http://schemas.openxmlformats.org/officeDocument/2006/relationships/image" Target="../media/image2.png"/><Relationship Id="rId4" Type="http://schemas.openxmlformats.org/officeDocument/2006/relationships/notesSlide" Target="../notesSlides/notesSlide15.xml"/><Relationship Id="rId9" Type="http://schemas.microsoft.com/office/2007/relationships/diagramDrawing" Target="../diagrams/drawing14.xml"/></Relationships>
</file>

<file path=ppt/slides/_rels/slide16.xml.rels><?xml version="1.0" encoding="UTF-8" standalone="yes"?>
<Relationships xmlns="http://schemas.openxmlformats.org/package/2006/relationships"><Relationship Id="rId8" Type="http://schemas.openxmlformats.org/officeDocument/2006/relationships/hyperlink" Target="https://www.cqc.org.uk/publication/state-care-202122/inequalities" TargetMode="External"/><Relationship Id="rId3" Type="http://schemas.openxmlformats.org/officeDocument/2006/relationships/slideLayout" Target="../slideLayouts/slideLayout2.xml"/><Relationship Id="rId7" Type="http://schemas.openxmlformats.org/officeDocument/2006/relationships/hyperlink" Target="http://www.cqc.org.uk"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legislation.gov.uk/ukpga/2014/23/contents" TargetMode="External"/><Relationship Id="rId11" Type="http://schemas.openxmlformats.org/officeDocument/2006/relationships/image" Target="../media/image2.png"/><Relationship Id="rId5" Type="http://schemas.openxmlformats.org/officeDocument/2006/relationships/hyperlink" Target="https://doi.org/10.1192/pb.bp.116.053660" TargetMode="External"/><Relationship Id="rId10" Type="http://schemas.openxmlformats.org/officeDocument/2006/relationships/hyperlink" Target="https://assets.publishing.service.gov.uk/media/5a7f6122e5274a2e87db57f9/23902777_Care_Act_Book.pdf" TargetMode="External"/><Relationship Id="rId4" Type="http://schemas.openxmlformats.org/officeDocument/2006/relationships/notesSlide" Target="../notesSlides/notesSlide16.xml"/><Relationship Id="rId9" Type="http://schemas.openxmlformats.org/officeDocument/2006/relationships/hyperlink" Target="https://doi.org/10.2196/65385"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people-at-the-heart-of-care-adult-social-care-reform-white-paper/people-at-the-heart-of-care-adult-social-care-reform" TargetMode="External"/><Relationship Id="rId2" Type="http://schemas.openxmlformats.org/officeDocument/2006/relationships/hyperlink" Target="https://assets.publishing.service.gov.uk/media/5a7b4f16e5274a34770ead1c/National_Service_Framework_for_Older_People.pdf" TargetMode="External"/><Relationship Id="rId1" Type="http://schemas.openxmlformats.org/officeDocument/2006/relationships/slideLayout" Target="../slideLayouts/slideLayout2.xml"/><Relationship Id="rId6" Type="http://schemas.openxmlformats.org/officeDocument/2006/relationships/hyperlink" Target="https://www.sciencedirect.com/topics/medicine-and-dentistry/continuity-theory" TargetMode="External"/><Relationship Id="rId5" Type="http://schemas.openxmlformats.org/officeDocument/2006/relationships/hyperlink" Target="https://assets.publishing.service.gov.uk/media/5d273adce5274a5862768ff9/future-of-an-ageing-population.pdf" TargetMode="External"/><Relationship Id="rId4" Type="http://schemas.openxmlformats.org/officeDocument/2006/relationships/hyperlink" Target="https://www.legislation.gov.uk/ukpga/2010/15/content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pga/1998/42/contents" TargetMode="External"/><Relationship Id="rId2" Type="http://schemas.openxmlformats.org/officeDocument/2006/relationships/hyperlink" Target="https://www.sciencedirect.com/topics/medicine-and-dentistry/continuity-theory" TargetMode="External"/><Relationship Id="rId1" Type="http://schemas.openxmlformats.org/officeDocument/2006/relationships/slideLayout" Target="../slideLayouts/slideLayout2.xml"/><Relationship Id="rId6" Type="http://schemas.openxmlformats.org/officeDocument/2006/relationships/hyperlink" Target="https://doi.org/10.1007/s00127-021-02084-y" TargetMode="External"/><Relationship Id="rId5" Type="http://schemas.openxmlformats.org/officeDocument/2006/relationships/hyperlink" Target="https://doi.org/10.2196/80647" TargetMode="External"/><Relationship Id="rId4" Type="http://schemas.openxmlformats.org/officeDocument/2006/relationships/hyperlink" Target="https://doi.org/10.1002/nop2.328"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nhs.uk/social-care-and-support/care-services-equipment-and-care-homes/homecare/" TargetMode="External"/><Relationship Id="rId2" Type="http://schemas.openxmlformats.org/officeDocument/2006/relationships/hyperlink" Target="https://doi.org/10.1016/j.socscimed.2025.117913" TargetMode="External"/><Relationship Id="rId1" Type="http://schemas.openxmlformats.org/officeDocument/2006/relationships/slideLayout" Target="../slideLayouts/slideLayout2.xml"/><Relationship Id="rId6" Type="http://schemas.openxmlformats.org/officeDocument/2006/relationships/hyperlink" Target="https://doi.org/10.1186/s12913-025-13433-x" TargetMode="External"/><Relationship Id="rId5" Type="http://schemas.openxmlformats.org/officeDocument/2006/relationships/hyperlink" Target="https://doi.org/10.1017/s0144686x18000843" TargetMode="External"/><Relationship Id="rId4" Type="http://schemas.openxmlformats.org/officeDocument/2006/relationships/hyperlink" Target="https://www.england.nhs.uk/future-of-human-resources-and-organisational-development/the-future-of-nhs-human-resources-and-organisational-development-report/evolving-to-meet-a-changing-world/"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177/0733464814537701" TargetMode="External"/><Relationship Id="rId2" Type="http://schemas.openxmlformats.org/officeDocument/2006/relationships/hyperlink" Target="https://goldenpressreleases.com/2022/04/shalloway-shalloway-announces-may-seminar-dates/" TargetMode="External"/><Relationship Id="rId1" Type="http://schemas.openxmlformats.org/officeDocument/2006/relationships/slideLayout" Target="../slideLayouts/slideLayout2.xml"/><Relationship Id="rId6" Type="http://schemas.openxmlformats.org/officeDocument/2006/relationships/hyperlink" Target="https://doi.org/10.1016/j.wombi.2025.101892" TargetMode="External"/><Relationship Id="rId5" Type="http://schemas.openxmlformats.org/officeDocument/2006/relationships/hyperlink" Target="https://nursepartners.org/empowering-older-adults-the-importance-of-involvement-in-their-own-care/" TargetMode="External"/><Relationship Id="rId4" Type="http://schemas.openxmlformats.org/officeDocument/2006/relationships/hyperlink" Target="https://www.who.int/news/item/30-06-2025-social-connection-linked-to-improved-heath-and-reduced-risk-of-early-dea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carepartner with senior in wheelchair Empowering Older Adults: The Importance of Involvement in Their Own Care">
            <a:extLst>
              <a:ext uri="{FF2B5EF4-FFF2-40B4-BE49-F238E27FC236}">
                <a16:creationId xmlns:a16="http://schemas.microsoft.com/office/drawing/2014/main" id="{0D6F957F-30ED-14C1-9466-12FE6C5FBC25}"/>
              </a:ext>
            </a:extLst>
          </p:cNvPr>
          <p:cNvPicPr>
            <a:picLocks noChangeAspect="1"/>
          </p:cNvPicPr>
          <p:nvPr/>
        </p:nvPicPr>
        <p:blipFill>
          <a:blip r:embed="rId5"/>
          <a:srcRect l="14594" r="33837" b="8316"/>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 name="Subtitle 2"/>
          <p:cNvSpPr>
            <a:spLocks noGrp="1"/>
          </p:cNvSpPr>
          <p:nvPr>
            <p:ph type="subTitle" idx="1"/>
          </p:nvPr>
        </p:nvSpPr>
        <p:spPr>
          <a:xfrm>
            <a:off x="5391936" y="1446386"/>
            <a:ext cx="4177768" cy="4360987"/>
          </a:xfrm>
        </p:spPr>
        <p:txBody>
          <a:bodyPr vert="horz" lIns="91440" tIns="45720" rIns="91440" bIns="45720" rtlCol="0">
            <a:normAutofit/>
          </a:bodyPr>
          <a:lstStyle/>
          <a:p>
            <a:pPr>
              <a:lnSpc>
                <a:spcPct val="90000"/>
              </a:lnSpc>
            </a:pPr>
            <a:r>
              <a:rPr lang="en-GB" b="1" dirty="0">
                <a:solidFill>
                  <a:schemeClr val="tx1"/>
                </a:solidFill>
                <a:latin typeface="Arial"/>
                <a:ea typeface="+mn-lt"/>
                <a:cs typeface="Arial"/>
              </a:rPr>
              <a:t>Module : </a:t>
            </a:r>
            <a:r>
              <a:rPr lang="en-GB" sz="1600" dirty="0">
                <a:solidFill>
                  <a:schemeClr val="tx1"/>
                </a:solidFill>
                <a:latin typeface="Arial"/>
                <a:ea typeface="+mn-lt"/>
                <a:cs typeface="Arial"/>
              </a:rPr>
              <a:t>Empowering the Older Person A Critical Evaluation of Care, Support and Technological Innovations </a:t>
            </a:r>
            <a:endParaRPr lang="en-US" sz="1600" dirty="0">
              <a:solidFill>
                <a:schemeClr val="tx1"/>
              </a:solidFill>
              <a:latin typeface="Arial"/>
              <a:ea typeface="+mn-lt"/>
              <a:cs typeface="Arial"/>
            </a:endParaRPr>
          </a:p>
          <a:p>
            <a:pPr>
              <a:lnSpc>
                <a:spcPct val="90000"/>
              </a:lnSpc>
            </a:pPr>
            <a:r>
              <a:rPr lang="en-GB" b="1" dirty="0">
                <a:solidFill>
                  <a:schemeClr val="tx1"/>
                </a:solidFill>
                <a:latin typeface="Arial"/>
                <a:ea typeface="+mn-lt"/>
                <a:cs typeface="Arial"/>
              </a:rPr>
              <a:t>Module Code: </a:t>
            </a:r>
            <a:r>
              <a:rPr lang="en-GB" sz="1600" dirty="0">
                <a:solidFill>
                  <a:schemeClr val="tx1"/>
                </a:solidFill>
                <a:latin typeface="Arial"/>
                <a:ea typeface="+mn-lt"/>
                <a:cs typeface="Arial"/>
              </a:rPr>
              <a:t>BMHP6027 </a:t>
            </a:r>
            <a:endParaRPr lang="en-US" sz="1600" dirty="0">
              <a:solidFill>
                <a:schemeClr val="tx1"/>
              </a:solidFill>
              <a:latin typeface="Arial"/>
              <a:ea typeface="+mn-lt"/>
              <a:cs typeface="Arial"/>
            </a:endParaRPr>
          </a:p>
          <a:p>
            <a:pPr>
              <a:lnSpc>
                <a:spcPct val="90000"/>
              </a:lnSpc>
            </a:pPr>
            <a:r>
              <a:rPr lang="en-GB" b="1" dirty="0">
                <a:solidFill>
                  <a:schemeClr val="tx1"/>
                </a:solidFill>
                <a:latin typeface="Arial"/>
                <a:ea typeface="+mn-lt"/>
                <a:cs typeface="Arial"/>
              </a:rPr>
              <a:t>Student : </a:t>
            </a:r>
            <a:r>
              <a:rPr lang="en-GB" sz="1600" dirty="0">
                <a:solidFill>
                  <a:schemeClr val="tx1"/>
                </a:solidFill>
                <a:latin typeface="Arial"/>
                <a:ea typeface="+mn-lt"/>
                <a:cs typeface="Arial"/>
              </a:rPr>
              <a:t>Nihla Salim</a:t>
            </a:r>
            <a:r>
              <a:rPr lang="en-GB" sz="1600" b="1" dirty="0">
                <a:solidFill>
                  <a:schemeClr val="tx1"/>
                </a:solidFill>
                <a:latin typeface="Arial"/>
                <a:ea typeface="+mn-lt"/>
                <a:cs typeface="Arial"/>
              </a:rPr>
              <a:t> </a:t>
            </a:r>
          </a:p>
          <a:p>
            <a:pPr>
              <a:lnSpc>
                <a:spcPct val="90000"/>
              </a:lnSpc>
            </a:pPr>
            <a:r>
              <a:rPr lang="en-GB" b="1" dirty="0">
                <a:solidFill>
                  <a:schemeClr val="tx1"/>
                </a:solidFill>
                <a:latin typeface="Arial"/>
                <a:ea typeface="+mn-lt"/>
                <a:cs typeface="Arial"/>
              </a:rPr>
              <a:t>Student ID : </a:t>
            </a:r>
            <a:r>
              <a:rPr lang="en-GB" dirty="0">
                <a:solidFill>
                  <a:schemeClr val="tx1"/>
                </a:solidFill>
                <a:latin typeface="Arial"/>
                <a:ea typeface="+mn-lt"/>
                <a:cs typeface="Arial"/>
              </a:rPr>
              <a:t>2326132</a:t>
            </a:r>
          </a:p>
          <a:p>
            <a:pPr>
              <a:lnSpc>
                <a:spcPct val="90000"/>
              </a:lnSpc>
            </a:pPr>
            <a:r>
              <a:rPr lang="en-GB" b="1" dirty="0">
                <a:solidFill>
                  <a:schemeClr val="tx1"/>
                </a:solidFill>
                <a:latin typeface="Arial"/>
                <a:cs typeface="Arial"/>
              </a:rPr>
              <a:t>Lecturer : </a:t>
            </a:r>
            <a:r>
              <a:rPr lang="en-GB" dirty="0">
                <a:solidFill>
                  <a:schemeClr val="tx1"/>
                </a:solidFill>
                <a:latin typeface="Arial"/>
                <a:cs typeface="Arial"/>
              </a:rPr>
              <a:t>Kennedy </a:t>
            </a:r>
            <a:r>
              <a:rPr lang="en-GB" dirty="0" err="1">
                <a:solidFill>
                  <a:schemeClr val="tx1"/>
                </a:solidFill>
                <a:latin typeface="Arial"/>
                <a:cs typeface="Arial"/>
              </a:rPr>
              <a:t>Obohwemu</a:t>
            </a:r>
            <a:endParaRPr lang="en-GB" dirty="0">
              <a:solidFill>
                <a:schemeClr val="tx1"/>
              </a:solidFill>
              <a:latin typeface="Arial"/>
              <a:cs typeface="Arial"/>
            </a:endParaRPr>
          </a:p>
          <a:p>
            <a:pPr>
              <a:lnSpc>
                <a:spcPct val="90000"/>
              </a:lnSpc>
            </a:pPr>
            <a:r>
              <a:rPr lang="en-GB" b="1" dirty="0">
                <a:solidFill>
                  <a:schemeClr val="tx1"/>
                </a:solidFill>
                <a:latin typeface="Arial"/>
                <a:cs typeface="Arial"/>
              </a:rPr>
              <a:t>Assignment Title : </a:t>
            </a:r>
            <a:r>
              <a:rPr lang="en-GB" dirty="0">
                <a:solidFill>
                  <a:schemeClr val="tx1"/>
                </a:solidFill>
                <a:latin typeface="Arial"/>
                <a:cs typeface="Arial"/>
              </a:rPr>
              <a:t>Component 1: Individual Presentation (</a:t>
            </a:r>
            <a:r>
              <a:rPr lang="en-GB" dirty="0" err="1">
                <a:solidFill>
                  <a:schemeClr val="tx1"/>
                </a:solidFill>
                <a:latin typeface="Arial"/>
                <a:cs typeface="Arial"/>
              </a:rPr>
              <a:t>Powerpoint</a:t>
            </a:r>
            <a:r>
              <a:rPr lang="en-GB" dirty="0">
                <a:solidFill>
                  <a:schemeClr val="tx1"/>
                </a:solidFill>
                <a:latin typeface="Arial"/>
                <a:cs typeface="Arial"/>
              </a:rPr>
              <a:t> with Voice-Over)</a:t>
            </a:r>
          </a:p>
          <a:p>
            <a:pPr>
              <a:lnSpc>
                <a:spcPct val="90000"/>
              </a:lnSpc>
            </a:pPr>
            <a:r>
              <a:rPr lang="en-GB" b="1" dirty="0">
                <a:solidFill>
                  <a:schemeClr val="tx1"/>
                </a:solidFill>
                <a:latin typeface="Arial"/>
                <a:cs typeface="Arial"/>
              </a:rPr>
              <a:t>Submission : </a:t>
            </a:r>
            <a:r>
              <a:rPr lang="en-GB" dirty="0">
                <a:solidFill>
                  <a:schemeClr val="tx1"/>
                </a:solidFill>
                <a:latin typeface="Arial"/>
                <a:cs typeface="Arial"/>
              </a:rPr>
              <a:t>Friday 26th June 2026</a:t>
            </a:r>
          </a:p>
          <a:p>
            <a:pPr>
              <a:lnSpc>
                <a:spcPct val="90000"/>
              </a:lnSpc>
            </a:pPr>
            <a:endParaRPr lang="en-GB" sz="500" dirty="0">
              <a:latin typeface="Arial"/>
              <a:cs typeface="Arial"/>
            </a:endParaRPr>
          </a:p>
          <a:p>
            <a:pPr>
              <a:lnSpc>
                <a:spcPct val="90000"/>
              </a:lnSpc>
            </a:pPr>
            <a:endParaRPr lang="en-GB" sz="500" dirty="0"/>
          </a:p>
        </p:txBody>
      </p:sp>
      <p:sp>
        <p:nvSpPr>
          <p:cNvPr id="4" name="TextBox 3">
            <a:extLst>
              <a:ext uri="{FF2B5EF4-FFF2-40B4-BE49-F238E27FC236}">
                <a16:creationId xmlns:a16="http://schemas.microsoft.com/office/drawing/2014/main" id="{934346C5-CBDC-AB0B-E9A8-5EDEC0128BD5}"/>
              </a:ext>
            </a:extLst>
          </p:cNvPr>
          <p:cNvSpPr txBox="1"/>
          <p:nvPr/>
        </p:nvSpPr>
        <p:spPr>
          <a:xfrm>
            <a:off x="107" y="6477027"/>
            <a:ext cx="178648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a:t>
            </a:r>
            <a:r>
              <a:rPr lang="en-GB" sz="1200" err="1">
                <a:latin typeface="Arial"/>
                <a:cs typeface="Arial"/>
              </a:rPr>
              <a:t>wpengine</a:t>
            </a:r>
            <a:r>
              <a:rPr lang="en-GB" sz="1200">
                <a:latin typeface="Arial"/>
                <a:cs typeface="Arial"/>
              </a:rPr>
              <a:t>, 2025)</a:t>
            </a:r>
            <a:endParaRPr lang="en-US" sz="1200"/>
          </a:p>
        </p:txBody>
      </p:sp>
      <p:pic>
        <p:nvPicPr>
          <p:cNvPr id="6" name="Recorded Sound">
            <a:hlinkClick r:id="" action="ppaction://media"/>
            <a:extLst>
              <a:ext uri="{FF2B5EF4-FFF2-40B4-BE49-F238E27FC236}">
                <a16:creationId xmlns:a16="http://schemas.microsoft.com/office/drawing/2014/main" id="{A3FF2AAC-461C-A695-F143-A88584A37B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27130"/>
    </mc:Choice>
    <mc:Fallback xmlns="">
      <p:transition spd="slow" advTm="27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84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7" name="Picture 66" descr="A close-up of a person holding an old hand&#10;&#10;AI-generated content may be incorrect.">
            <a:extLst>
              <a:ext uri="{FF2B5EF4-FFF2-40B4-BE49-F238E27FC236}">
                <a16:creationId xmlns:a16="http://schemas.microsoft.com/office/drawing/2014/main" id="{6A967BF9-F7CD-822F-EE0D-5D7C693961AD}"/>
              </a:ext>
            </a:extLst>
          </p:cNvPr>
          <p:cNvPicPr>
            <a:picLocks noChangeAspect="1"/>
          </p:cNvPicPr>
          <p:nvPr/>
        </p:nvPicPr>
        <p:blipFill>
          <a:blip r:embed="rId5"/>
          <a:srcRect l="25405" r="14237" b="-1"/>
          <a:stretch>
            <a:fillRect/>
          </a:stretch>
        </p:blipFill>
        <p:spPr>
          <a:xfrm>
            <a:off x="4258481" y="11372"/>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A8EF1A4-3A61-4EC7-D50A-840B2EF48B44}"/>
              </a:ext>
            </a:extLst>
          </p:cNvPr>
          <p:cNvSpPr>
            <a:spLocks noGrp="1"/>
          </p:cNvSpPr>
          <p:nvPr>
            <p:ph type="title"/>
          </p:nvPr>
        </p:nvSpPr>
        <p:spPr>
          <a:xfrm>
            <a:off x="124883" y="161925"/>
            <a:ext cx="3851123" cy="1320800"/>
          </a:xfrm>
        </p:spPr>
        <p:txBody>
          <a:bodyPr>
            <a:normAutofit/>
          </a:bodyPr>
          <a:lstStyle/>
          <a:p>
            <a:r>
              <a:rPr lang="en-GB" b="1">
                <a:latin typeface="Arial"/>
                <a:cs typeface="Arial"/>
              </a:rPr>
              <a:t>Introduction</a:t>
            </a:r>
          </a:p>
        </p:txBody>
      </p:sp>
      <p:graphicFrame>
        <p:nvGraphicFramePr>
          <p:cNvPr id="5" name="Content Placeholder 2">
            <a:extLst>
              <a:ext uri="{FF2B5EF4-FFF2-40B4-BE49-F238E27FC236}">
                <a16:creationId xmlns:a16="http://schemas.microsoft.com/office/drawing/2014/main" id="{F81E9152-22B1-262D-E454-E878D375055D}"/>
              </a:ext>
            </a:extLst>
          </p:cNvPr>
          <p:cNvGraphicFramePr>
            <a:graphicFrameLocks noGrp="1"/>
          </p:cNvGraphicFramePr>
          <p:nvPr>
            <p:ph idx="1"/>
            <p:extLst>
              <p:ext uri="{D42A27DB-BD31-4B8C-83A1-F6EECF244321}">
                <p14:modId xmlns:p14="http://schemas.microsoft.com/office/powerpoint/2010/main" val="3673833663"/>
              </p:ext>
            </p:extLst>
          </p:nvPr>
        </p:nvGraphicFramePr>
        <p:xfrm>
          <a:off x="220791" y="1311197"/>
          <a:ext cx="4946068" cy="544408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4" name="TextBox 33">
            <a:extLst>
              <a:ext uri="{FF2B5EF4-FFF2-40B4-BE49-F238E27FC236}">
                <a16:creationId xmlns:a16="http://schemas.microsoft.com/office/drawing/2014/main" id="{2CE390DB-DF50-2018-3B68-E1225503E87B}"/>
              </a:ext>
            </a:extLst>
          </p:cNvPr>
          <p:cNvSpPr txBox="1"/>
          <p:nvPr/>
        </p:nvSpPr>
        <p:spPr>
          <a:xfrm>
            <a:off x="10619725" y="6587937"/>
            <a:ext cx="133153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(Swayne, 2022)</a:t>
            </a:r>
            <a:endParaRPr lang="en-US"/>
          </a:p>
        </p:txBody>
      </p:sp>
      <p:pic>
        <p:nvPicPr>
          <p:cNvPr id="4" name="Recorded Sound">
            <a:hlinkClick r:id="" action="ppaction://media"/>
            <a:extLst>
              <a:ext uri="{FF2B5EF4-FFF2-40B4-BE49-F238E27FC236}">
                <a16:creationId xmlns:a16="http://schemas.microsoft.com/office/drawing/2014/main" id="{17FA0E8C-85B6-0A4B-5861-640BD6D3990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884406193"/>
      </p:ext>
    </p:extLst>
  </p:cSld>
  <p:clrMapOvr>
    <a:masterClrMapping/>
  </p:clrMapOvr>
  <mc:AlternateContent xmlns:mc="http://schemas.openxmlformats.org/markup-compatibility/2006" xmlns:p14="http://schemas.microsoft.com/office/powerpoint/2010/main">
    <mc:Choice Requires="p14">
      <p:transition spd="slow" p14:dur="2000" advTm="93438"/>
    </mc:Choice>
    <mc:Fallback xmlns="">
      <p:transition spd="slow" advTm="93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3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93982-4311-963B-0F9E-33A0C31DD014}"/>
              </a:ext>
            </a:extLst>
          </p:cNvPr>
          <p:cNvSpPr>
            <a:spLocks noGrp="1"/>
          </p:cNvSpPr>
          <p:nvPr>
            <p:ph type="title"/>
          </p:nvPr>
        </p:nvSpPr>
        <p:spPr>
          <a:xfrm>
            <a:off x="105833" y="323850"/>
            <a:ext cx="10197494" cy="1099457"/>
          </a:xfrm>
        </p:spPr>
        <p:txBody>
          <a:bodyPr>
            <a:normAutofit/>
          </a:bodyPr>
          <a:lstStyle/>
          <a:p>
            <a:r>
              <a:rPr lang="en-GB" b="1">
                <a:latin typeface="Arial"/>
                <a:cs typeface="Arial"/>
              </a:rPr>
              <a:t>The Ageing Population: Setting the Scene</a:t>
            </a:r>
            <a:endParaRPr lang="en-US" b="1">
              <a:latin typeface="Arial"/>
              <a:cs typeface="Arial"/>
            </a:endParaRPr>
          </a:p>
        </p:txBody>
      </p:sp>
      <p:graphicFrame>
        <p:nvGraphicFramePr>
          <p:cNvPr id="35" name="Content Placeholder 2">
            <a:extLst>
              <a:ext uri="{FF2B5EF4-FFF2-40B4-BE49-F238E27FC236}">
                <a16:creationId xmlns:a16="http://schemas.microsoft.com/office/drawing/2014/main" id="{A2BD47E0-A8DA-A905-ACF8-AE9A1C7C251A}"/>
              </a:ext>
            </a:extLst>
          </p:cNvPr>
          <p:cNvGraphicFramePr>
            <a:graphicFrameLocks noGrp="1"/>
          </p:cNvGraphicFramePr>
          <p:nvPr>
            <p:ph idx="1"/>
            <p:extLst>
              <p:ext uri="{D42A27DB-BD31-4B8C-83A1-F6EECF244321}">
                <p14:modId xmlns:p14="http://schemas.microsoft.com/office/powerpoint/2010/main" val="2238777105"/>
              </p:ext>
            </p:extLst>
          </p:nvPr>
        </p:nvGraphicFramePr>
        <p:xfrm>
          <a:off x="220133" y="1710418"/>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5C503A59-7FF3-2D26-C274-D4542E01CCA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215070770"/>
      </p:ext>
    </p:extLst>
  </p:cSld>
  <p:clrMapOvr>
    <a:masterClrMapping/>
  </p:clrMapOvr>
  <mc:AlternateContent xmlns:mc="http://schemas.openxmlformats.org/markup-compatibility/2006" xmlns:p14="http://schemas.microsoft.com/office/powerpoint/2010/main">
    <mc:Choice Requires="p14">
      <p:transition spd="slow" p14:dur="2000" advTm="91795"/>
    </mc:Choice>
    <mc:Fallback xmlns="">
      <p:transition spd="slow" advTm="91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0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8C7E5-F57B-806D-CFB0-5A2B2426F90B}"/>
              </a:ext>
            </a:extLst>
          </p:cNvPr>
          <p:cNvSpPr>
            <a:spLocks noGrp="1"/>
          </p:cNvSpPr>
          <p:nvPr>
            <p:ph type="title"/>
          </p:nvPr>
        </p:nvSpPr>
        <p:spPr>
          <a:xfrm>
            <a:off x="307307" y="125186"/>
            <a:ext cx="4013878" cy="1635578"/>
          </a:xfrm>
        </p:spPr>
        <p:txBody>
          <a:bodyPr anchor="ctr">
            <a:normAutofit/>
          </a:bodyPr>
          <a:lstStyle/>
          <a:p>
            <a:r>
              <a:rPr lang="en-GB" b="1">
                <a:latin typeface="Arial"/>
                <a:cs typeface="Arial"/>
              </a:rPr>
              <a:t>THEORETICAL FRAMEWORKS</a:t>
            </a:r>
            <a:endParaRPr lang="en-US" b="1">
              <a:latin typeface="Arial"/>
              <a:cs typeface="Arial"/>
            </a:endParaRPr>
          </a:p>
        </p:txBody>
      </p:sp>
      <p:graphicFrame>
        <p:nvGraphicFramePr>
          <p:cNvPr id="35" name="Content Placeholder 2">
            <a:extLst>
              <a:ext uri="{FF2B5EF4-FFF2-40B4-BE49-F238E27FC236}">
                <a16:creationId xmlns:a16="http://schemas.microsoft.com/office/drawing/2014/main" id="{42AB2980-592D-EC23-A392-202ED5EFE53B}"/>
              </a:ext>
            </a:extLst>
          </p:cNvPr>
          <p:cNvGraphicFramePr>
            <a:graphicFrameLocks noGrp="1"/>
          </p:cNvGraphicFramePr>
          <p:nvPr>
            <p:ph idx="1"/>
            <p:extLst>
              <p:ext uri="{D42A27DB-BD31-4B8C-83A1-F6EECF244321}">
                <p14:modId xmlns:p14="http://schemas.microsoft.com/office/powerpoint/2010/main" val="1327320105"/>
              </p:ext>
            </p:extLst>
          </p:nvPr>
        </p:nvGraphicFramePr>
        <p:xfrm>
          <a:off x="754128" y="1916113"/>
          <a:ext cx="6628804" cy="457000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012F49E9-AE92-BF1B-D43E-79FD74AE0A1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584826162"/>
      </p:ext>
    </p:extLst>
  </p:cSld>
  <p:clrMapOvr>
    <a:masterClrMapping/>
  </p:clrMapOvr>
  <mc:AlternateContent xmlns:mc="http://schemas.openxmlformats.org/markup-compatibility/2006" xmlns:p14="http://schemas.microsoft.com/office/powerpoint/2010/main">
    <mc:Choice Requires="p14">
      <p:transition spd="slow" p14:dur="2000" advTm="58023"/>
    </mc:Choice>
    <mc:Fallback xmlns="">
      <p:transition spd="slow" advTm="58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0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27B53-15FA-4679-CD23-FA6853180240}"/>
              </a:ext>
            </a:extLst>
          </p:cNvPr>
          <p:cNvSpPr>
            <a:spLocks noGrp="1"/>
          </p:cNvSpPr>
          <p:nvPr>
            <p:ph type="title"/>
          </p:nvPr>
        </p:nvSpPr>
        <p:spPr>
          <a:xfrm>
            <a:off x="411071" y="504497"/>
            <a:ext cx="5686805" cy="801664"/>
          </a:xfrm>
        </p:spPr>
        <p:txBody>
          <a:bodyPr>
            <a:normAutofit/>
          </a:bodyPr>
          <a:lstStyle/>
          <a:p>
            <a:r>
              <a:rPr lang="en-GB" b="1">
                <a:latin typeface="Arial"/>
                <a:cs typeface="Arial"/>
              </a:rPr>
              <a:t>POLICY &amp; LEGISLATION</a:t>
            </a:r>
            <a:endParaRPr lang="en-US">
              <a:latin typeface="Arial"/>
              <a:cs typeface="Arial"/>
            </a:endParaRPr>
          </a:p>
        </p:txBody>
      </p:sp>
      <p:graphicFrame>
        <p:nvGraphicFramePr>
          <p:cNvPr id="31" name="Content Placeholder 2">
            <a:extLst>
              <a:ext uri="{FF2B5EF4-FFF2-40B4-BE49-F238E27FC236}">
                <a16:creationId xmlns:a16="http://schemas.microsoft.com/office/drawing/2014/main" id="{3821DF89-595D-7D50-5A0F-B410599602EC}"/>
              </a:ext>
            </a:extLst>
          </p:cNvPr>
          <p:cNvGraphicFramePr>
            <a:graphicFrameLocks noGrp="1"/>
          </p:cNvGraphicFramePr>
          <p:nvPr>
            <p:ph idx="1"/>
            <p:extLst>
              <p:ext uri="{D42A27DB-BD31-4B8C-83A1-F6EECF244321}">
                <p14:modId xmlns:p14="http://schemas.microsoft.com/office/powerpoint/2010/main" val="2975864524"/>
              </p:ext>
            </p:extLst>
          </p:nvPr>
        </p:nvGraphicFramePr>
        <p:xfrm>
          <a:off x="411071" y="1712060"/>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37FCF6B7-8806-5229-D523-589A9969290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273016366"/>
      </p:ext>
    </p:extLst>
  </p:cSld>
  <p:clrMapOvr>
    <a:masterClrMapping/>
  </p:clrMapOvr>
  <mc:AlternateContent xmlns:mc="http://schemas.openxmlformats.org/markup-compatibility/2006" xmlns:p14="http://schemas.microsoft.com/office/powerpoint/2010/main">
    <mc:Choice Requires="p14">
      <p:transition spd="slow" p14:dur="2000" advTm="65481"/>
    </mc:Choice>
    <mc:Fallback xmlns="">
      <p:transition spd="slow" advTm="65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4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E78C9-6837-AA60-697B-3E1D90602E21}"/>
              </a:ext>
            </a:extLst>
          </p:cNvPr>
          <p:cNvSpPr>
            <a:spLocks noGrp="1"/>
          </p:cNvSpPr>
          <p:nvPr>
            <p:ph type="title"/>
          </p:nvPr>
        </p:nvSpPr>
        <p:spPr/>
        <p:txBody>
          <a:bodyPr>
            <a:normAutofit/>
          </a:bodyPr>
          <a:lstStyle/>
          <a:p>
            <a:r>
              <a:rPr lang="en-GB" b="1">
                <a:latin typeface="Arial"/>
                <a:cs typeface="Arial"/>
              </a:rPr>
              <a:t>CURRENT UK SERVICES</a:t>
            </a:r>
            <a:endParaRPr lang="en-US">
              <a:latin typeface="Arial"/>
              <a:cs typeface="Arial"/>
            </a:endParaRPr>
          </a:p>
        </p:txBody>
      </p:sp>
      <p:graphicFrame>
        <p:nvGraphicFramePr>
          <p:cNvPr id="30" name="Content Placeholder 2">
            <a:extLst>
              <a:ext uri="{FF2B5EF4-FFF2-40B4-BE49-F238E27FC236}">
                <a16:creationId xmlns:a16="http://schemas.microsoft.com/office/drawing/2014/main" id="{822D8A8F-741C-040F-F9B4-0A18FDF94D8D}"/>
              </a:ext>
            </a:extLst>
          </p:cNvPr>
          <p:cNvGraphicFramePr>
            <a:graphicFrameLocks noGrp="1"/>
          </p:cNvGraphicFramePr>
          <p:nvPr>
            <p:ph idx="1"/>
            <p:extLst>
              <p:ext uri="{D42A27DB-BD31-4B8C-83A1-F6EECF244321}">
                <p14:modId xmlns:p14="http://schemas.microsoft.com/office/powerpoint/2010/main" val="3624264905"/>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3DB4A5A4-1751-4147-82A4-1FFD4D3D51E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08180389"/>
      </p:ext>
    </p:extLst>
  </p:cSld>
  <p:clrMapOvr>
    <a:masterClrMapping/>
  </p:clrMapOvr>
  <mc:AlternateContent xmlns:mc="http://schemas.openxmlformats.org/markup-compatibility/2006" xmlns:p14="http://schemas.microsoft.com/office/powerpoint/2010/main">
    <mc:Choice Requires="p14">
      <p:transition spd="slow" p14:dur="2000" advTm="45672"/>
    </mc:Choice>
    <mc:Fallback xmlns="">
      <p:transition spd="slow" advTm="45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6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8A669-8D21-DB6C-697A-516F51BBDA24}"/>
              </a:ext>
            </a:extLst>
          </p:cNvPr>
          <p:cNvSpPr>
            <a:spLocks noGrp="1"/>
          </p:cNvSpPr>
          <p:nvPr>
            <p:ph type="title"/>
          </p:nvPr>
        </p:nvSpPr>
        <p:spPr>
          <a:xfrm>
            <a:off x="265795" y="144236"/>
            <a:ext cx="7621645" cy="1721303"/>
          </a:xfrm>
        </p:spPr>
        <p:txBody>
          <a:bodyPr anchor="ctr">
            <a:normAutofit/>
          </a:bodyPr>
          <a:lstStyle/>
          <a:p>
            <a:r>
              <a:rPr lang="en-GB" b="1">
                <a:latin typeface="Arial"/>
                <a:cs typeface="Arial"/>
              </a:rPr>
              <a:t>CRITICAL EVALUATION OF CARE SETTINGS</a:t>
            </a:r>
            <a:endParaRPr lang="en-US">
              <a:latin typeface="Arial"/>
              <a:cs typeface="Arial"/>
            </a:endParaRPr>
          </a:p>
        </p:txBody>
      </p:sp>
      <p:graphicFrame>
        <p:nvGraphicFramePr>
          <p:cNvPr id="5" name="Content Placeholder 2">
            <a:extLst>
              <a:ext uri="{FF2B5EF4-FFF2-40B4-BE49-F238E27FC236}">
                <a16:creationId xmlns:a16="http://schemas.microsoft.com/office/drawing/2014/main" id="{06821A45-175E-65B1-186C-10293D933F57}"/>
              </a:ext>
            </a:extLst>
          </p:cNvPr>
          <p:cNvGraphicFramePr>
            <a:graphicFrameLocks noGrp="1"/>
          </p:cNvGraphicFramePr>
          <p:nvPr>
            <p:ph idx="1"/>
            <p:extLst>
              <p:ext uri="{D42A27DB-BD31-4B8C-83A1-F6EECF244321}">
                <p14:modId xmlns:p14="http://schemas.microsoft.com/office/powerpoint/2010/main" val="3471308302"/>
              </p:ext>
            </p:extLst>
          </p:nvPr>
        </p:nvGraphicFramePr>
        <p:xfrm>
          <a:off x="630303" y="2163763"/>
          <a:ext cx="6628804" cy="454143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1BA14514-CB70-7CAD-5FAA-2F8D2800927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048030508"/>
      </p:ext>
    </p:extLst>
  </p:cSld>
  <p:clrMapOvr>
    <a:masterClrMapping/>
  </p:clrMapOvr>
  <mc:AlternateContent xmlns:mc="http://schemas.openxmlformats.org/markup-compatibility/2006" xmlns:p14="http://schemas.microsoft.com/office/powerpoint/2010/main">
    <mc:Choice Requires="p14">
      <p:transition spd="slow" p14:dur="2000" advTm="40752"/>
    </mc:Choice>
    <mc:Fallback xmlns="">
      <p:transition spd="slow" advTm="40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7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F6C3A-9405-2E23-D9E6-CFBFEFFC1B3A}"/>
              </a:ext>
            </a:extLst>
          </p:cNvPr>
          <p:cNvSpPr>
            <a:spLocks noGrp="1"/>
          </p:cNvSpPr>
          <p:nvPr>
            <p:ph type="title"/>
          </p:nvPr>
        </p:nvSpPr>
        <p:spPr>
          <a:xfrm>
            <a:off x="677334" y="609600"/>
            <a:ext cx="8596668" cy="1320800"/>
          </a:xfrm>
        </p:spPr>
        <p:txBody>
          <a:bodyPr anchor="t">
            <a:normAutofit/>
          </a:bodyPr>
          <a:lstStyle/>
          <a:p>
            <a:r>
              <a:rPr lang="en-GB" b="1">
                <a:latin typeface="Arial"/>
                <a:cs typeface="Arial"/>
              </a:rPr>
              <a:t>IMPACT OF AGEING POPULATION</a:t>
            </a:r>
            <a:endParaRPr lang="en-US"/>
          </a:p>
        </p:txBody>
      </p:sp>
      <p:graphicFrame>
        <p:nvGraphicFramePr>
          <p:cNvPr id="14" name="Content Placeholder 2">
            <a:extLst>
              <a:ext uri="{FF2B5EF4-FFF2-40B4-BE49-F238E27FC236}">
                <a16:creationId xmlns:a16="http://schemas.microsoft.com/office/drawing/2014/main" id="{7ADA118A-D40E-7047-B781-0018886DAA74}"/>
              </a:ext>
            </a:extLst>
          </p:cNvPr>
          <p:cNvGraphicFramePr>
            <a:graphicFrameLocks noGrp="1"/>
          </p:cNvGraphicFramePr>
          <p:nvPr>
            <p:ph idx="1"/>
            <p:extLst>
              <p:ext uri="{D42A27DB-BD31-4B8C-83A1-F6EECF244321}">
                <p14:modId xmlns:p14="http://schemas.microsoft.com/office/powerpoint/2010/main" val="338327123"/>
              </p:ext>
            </p:extLst>
          </p:nvPr>
        </p:nvGraphicFramePr>
        <p:xfrm>
          <a:off x="770058" y="1463904"/>
          <a:ext cx="7180141" cy="49838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1EB04FBD-6C39-4148-0114-712B0981FF0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487630333"/>
      </p:ext>
    </p:extLst>
  </p:cSld>
  <p:clrMapOvr>
    <a:masterClrMapping/>
  </p:clrMapOvr>
  <mc:AlternateContent xmlns:mc="http://schemas.openxmlformats.org/markup-compatibility/2006" xmlns:p14="http://schemas.microsoft.com/office/powerpoint/2010/main">
    <mc:Choice Requires="p14">
      <p:transition spd="slow" p14:dur="2000" advTm="52675"/>
    </mc:Choice>
    <mc:Fallback xmlns="">
      <p:transition spd="slow" advTm="52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6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15EAD-934A-E676-A42D-B95AFB854D1B}"/>
              </a:ext>
            </a:extLst>
          </p:cNvPr>
          <p:cNvSpPr>
            <a:spLocks noGrp="1"/>
          </p:cNvSpPr>
          <p:nvPr>
            <p:ph type="title"/>
          </p:nvPr>
        </p:nvSpPr>
        <p:spPr>
          <a:xfrm>
            <a:off x="205517" y="325429"/>
            <a:ext cx="8329917" cy="1028607"/>
          </a:xfrm>
        </p:spPr>
        <p:txBody>
          <a:bodyPr anchor="ctr">
            <a:normAutofit/>
          </a:bodyPr>
          <a:lstStyle/>
          <a:p>
            <a:r>
              <a:rPr lang="en-GB" b="1">
                <a:latin typeface="Arial"/>
                <a:cs typeface="Arial"/>
              </a:rPr>
              <a:t>TECHNOLOGICAL INNOVATIONS</a:t>
            </a:r>
            <a:endParaRPr lang="en-US">
              <a:latin typeface="Arial"/>
              <a:cs typeface="Arial"/>
            </a:endParaRPr>
          </a:p>
        </p:txBody>
      </p:sp>
      <p:graphicFrame>
        <p:nvGraphicFramePr>
          <p:cNvPr id="5" name="Content Placeholder 2">
            <a:extLst>
              <a:ext uri="{FF2B5EF4-FFF2-40B4-BE49-F238E27FC236}">
                <a16:creationId xmlns:a16="http://schemas.microsoft.com/office/drawing/2014/main" id="{D2D150D5-4D80-641A-4B1D-2090888EDAE1}"/>
              </a:ext>
            </a:extLst>
          </p:cNvPr>
          <p:cNvGraphicFramePr>
            <a:graphicFrameLocks noGrp="1"/>
          </p:cNvGraphicFramePr>
          <p:nvPr>
            <p:ph idx="1"/>
            <p:extLst>
              <p:ext uri="{D42A27DB-BD31-4B8C-83A1-F6EECF244321}">
                <p14:modId xmlns:p14="http://schemas.microsoft.com/office/powerpoint/2010/main" val="840544190"/>
              </p:ext>
            </p:extLst>
          </p:nvPr>
        </p:nvGraphicFramePr>
        <p:xfrm>
          <a:off x="916053" y="1716088"/>
          <a:ext cx="6628804" cy="49795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56DBFB81-73B0-A6B5-8E15-1C75465AA81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120899054"/>
      </p:ext>
    </p:extLst>
  </p:cSld>
  <p:clrMapOvr>
    <a:masterClrMapping/>
  </p:clrMapOvr>
  <mc:AlternateContent xmlns:mc="http://schemas.openxmlformats.org/markup-compatibility/2006" xmlns:p14="http://schemas.microsoft.com/office/powerpoint/2010/main">
    <mc:Choice Requires="p14">
      <p:transition spd="slow" p14:dur="2000" advTm="40730"/>
    </mc:Choice>
    <mc:Fallback xmlns="">
      <p:transition spd="slow" advTm="40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7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32A80-B5D5-7094-F224-1CC12DDFD0AB}"/>
              </a:ext>
            </a:extLst>
          </p:cNvPr>
          <p:cNvSpPr>
            <a:spLocks noGrp="1"/>
          </p:cNvSpPr>
          <p:nvPr>
            <p:ph type="title"/>
          </p:nvPr>
        </p:nvSpPr>
        <p:spPr>
          <a:xfrm>
            <a:off x="-584" y="451945"/>
            <a:ext cx="9444253" cy="1029388"/>
          </a:xfrm>
        </p:spPr>
        <p:txBody>
          <a:bodyPr>
            <a:normAutofit fontScale="90000"/>
          </a:bodyPr>
          <a:lstStyle/>
          <a:p>
            <a:r>
              <a:rPr lang="en-GB" b="1">
                <a:latin typeface="Arial"/>
                <a:cs typeface="Arial"/>
              </a:rPr>
              <a:t>CRITICAL EVALUATION OF TECHNOLOGY</a:t>
            </a:r>
            <a:endParaRPr lang="en-US">
              <a:latin typeface="Arial"/>
              <a:cs typeface="Arial"/>
            </a:endParaRPr>
          </a:p>
        </p:txBody>
      </p:sp>
      <p:graphicFrame>
        <p:nvGraphicFramePr>
          <p:cNvPr id="5" name="Content Placeholder 2">
            <a:extLst>
              <a:ext uri="{FF2B5EF4-FFF2-40B4-BE49-F238E27FC236}">
                <a16:creationId xmlns:a16="http://schemas.microsoft.com/office/drawing/2014/main" id="{C9200AB2-8F17-80A0-08FD-7F724AFC4AE2}"/>
              </a:ext>
            </a:extLst>
          </p:cNvPr>
          <p:cNvGraphicFramePr>
            <a:graphicFrameLocks noGrp="1"/>
          </p:cNvGraphicFramePr>
          <p:nvPr>
            <p:ph idx="1"/>
            <p:extLst>
              <p:ext uri="{D42A27DB-BD31-4B8C-83A1-F6EECF244321}">
                <p14:modId xmlns:p14="http://schemas.microsoft.com/office/powerpoint/2010/main" val="2108011975"/>
              </p:ext>
            </p:extLst>
          </p:nvPr>
        </p:nvGraphicFramePr>
        <p:xfrm>
          <a:off x="148312" y="1712060"/>
          <a:ext cx="9618133" cy="43095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1C74A8F0-B110-87E8-900C-251999F2576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329270912"/>
      </p:ext>
    </p:extLst>
  </p:cSld>
  <p:clrMapOvr>
    <a:masterClrMapping/>
  </p:clrMapOvr>
  <mc:AlternateContent xmlns:mc="http://schemas.openxmlformats.org/markup-compatibility/2006" xmlns:p14="http://schemas.microsoft.com/office/powerpoint/2010/main">
    <mc:Choice Requires="p14">
      <p:transition spd="slow" p14:dur="2000" advTm="41944"/>
    </mc:Choice>
    <mc:Fallback xmlns="">
      <p:transition spd="slow" advTm="41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9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E42F0-6E2A-C817-9530-79644167B85C}"/>
              </a:ext>
            </a:extLst>
          </p:cNvPr>
          <p:cNvSpPr>
            <a:spLocks noGrp="1"/>
          </p:cNvSpPr>
          <p:nvPr>
            <p:ph type="title"/>
          </p:nvPr>
        </p:nvSpPr>
        <p:spPr/>
        <p:txBody>
          <a:bodyPr>
            <a:normAutofit/>
          </a:bodyPr>
          <a:lstStyle/>
          <a:p>
            <a:r>
              <a:rPr lang="en-GB" b="1">
                <a:latin typeface="Arial"/>
                <a:cs typeface="Arial"/>
              </a:rPr>
              <a:t>CASE STUDY OVERVIEW</a:t>
            </a:r>
            <a:endParaRPr lang="en-US">
              <a:latin typeface="Arial"/>
              <a:cs typeface="Arial"/>
            </a:endParaRPr>
          </a:p>
        </p:txBody>
      </p:sp>
      <p:graphicFrame>
        <p:nvGraphicFramePr>
          <p:cNvPr id="5" name="Content Placeholder 2">
            <a:extLst>
              <a:ext uri="{FF2B5EF4-FFF2-40B4-BE49-F238E27FC236}">
                <a16:creationId xmlns:a16="http://schemas.microsoft.com/office/drawing/2014/main" id="{3B2F0D49-171C-87F6-74FC-2C8C694465BA}"/>
              </a:ext>
            </a:extLst>
          </p:cNvPr>
          <p:cNvGraphicFramePr>
            <a:graphicFrameLocks noGrp="1"/>
          </p:cNvGraphicFramePr>
          <p:nvPr>
            <p:ph idx="1"/>
            <p:extLst>
              <p:ext uri="{D42A27DB-BD31-4B8C-83A1-F6EECF244321}">
                <p14:modId xmlns:p14="http://schemas.microsoft.com/office/powerpoint/2010/main" val="598311410"/>
              </p:ext>
            </p:extLst>
          </p:nvPr>
        </p:nvGraphicFramePr>
        <p:xfrm>
          <a:off x="391584" y="1712914"/>
          <a:ext cx="8596668" cy="38807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B5FD295B-6037-E45B-CFC5-AB9CCB2F3DF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03951990"/>
      </p:ext>
    </p:extLst>
  </p:cSld>
  <p:clrMapOvr>
    <a:masterClrMapping/>
  </p:clrMapOvr>
  <mc:AlternateContent xmlns:mc="http://schemas.openxmlformats.org/markup-compatibility/2006" xmlns:p14="http://schemas.microsoft.com/office/powerpoint/2010/main">
    <mc:Choice Requires="p14">
      <p:transition spd="slow" p14:dur="2000" advTm="80088"/>
    </mc:Choice>
    <mc:Fallback xmlns="">
      <p:transition spd="slow" advTm="80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23FB2-46CC-DDD5-4054-C57B07765AD3}"/>
              </a:ext>
            </a:extLst>
          </p:cNvPr>
          <p:cNvSpPr>
            <a:spLocks noGrp="1"/>
          </p:cNvSpPr>
          <p:nvPr>
            <p:ph type="title"/>
          </p:nvPr>
        </p:nvSpPr>
        <p:spPr/>
        <p:txBody>
          <a:bodyPr/>
          <a:lstStyle/>
          <a:p>
            <a:r>
              <a:rPr lang="en-GB" b="1">
                <a:latin typeface="Arial"/>
                <a:cs typeface="Arial"/>
              </a:rPr>
              <a:t>Case Study Overview</a:t>
            </a:r>
            <a:r>
              <a:rPr lang="en-GB"/>
              <a:t> </a:t>
            </a:r>
          </a:p>
        </p:txBody>
      </p:sp>
      <p:graphicFrame>
        <p:nvGraphicFramePr>
          <p:cNvPr id="24" name="Content Placeholder 2">
            <a:extLst>
              <a:ext uri="{FF2B5EF4-FFF2-40B4-BE49-F238E27FC236}">
                <a16:creationId xmlns:a16="http://schemas.microsoft.com/office/drawing/2014/main" id="{58EA5786-ABA4-8FC8-ED22-ED3B6A8CEDEA}"/>
              </a:ext>
            </a:extLst>
          </p:cNvPr>
          <p:cNvGraphicFramePr>
            <a:graphicFrameLocks noGrp="1"/>
          </p:cNvGraphicFramePr>
          <p:nvPr>
            <p:ph idx="1"/>
            <p:extLst>
              <p:ext uri="{D42A27DB-BD31-4B8C-83A1-F6EECF244321}">
                <p14:modId xmlns:p14="http://schemas.microsoft.com/office/powerpoint/2010/main" val="2826949096"/>
              </p:ext>
            </p:extLst>
          </p:nvPr>
        </p:nvGraphicFramePr>
        <p:xfrm>
          <a:off x="677334" y="1565003"/>
          <a:ext cx="8596668" cy="44763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8594668C-515A-55C5-EEF5-8F8CB5FC8A9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964113593"/>
      </p:ext>
    </p:extLst>
  </p:cSld>
  <p:clrMapOvr>
    <a:masterClrMapping/>
  </p:clrMapOvr>
  <mc:AlternateContent xmlns:mc="http://schemas.openxmlformats.org/markup-compatibility/2006" xmlns:p14="http://schemas.microsoft.com/office/powerpoint/2010/main">
    <mc:Choice Requires="p14">
      <p:transition spd="slow" p14:dur="2000" advTm="49626"/>
    </mc:Choice>
    <mc:Fallback xmlns="">
      <p:transition spd="slow" advTm="49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8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76E34-DCEB-11BF-DFC8-C5D75039BC25}"/>
              </a:ext>
            </a:extLst>
          </p:cNvPr>
          <p:cNvSpPr>
            <a:spLocks noGrp="1"/>
          </p:cNvSpPr>
          <p:nvPr>
            <p:ph type="title"/>
          </p:nvPr>
        </p:nvSpPr>
        <p:spPr>
          <a:xfrm>
            <a:off x="201083" y="323850"/>
            <a:ext cx="6044594" cy="1108982"/>
          </a:xfrm>
        </p:spPr>
        <p:txBody>
          <a:bodyPr>
            <a:normAutofit/>
          </a:bodyPr>
          <a:lstStyle/>
          <a:p>
            <a:r>
              <a:rPr lang="en-GB" b="1">
                <a:latin typeface="Arial"/>
                <a:cs typeface="Arial"/>
              </a:rPr>
              <a:t>CASE STUDY ANALYSIS</a:t>
            </a:r>
            <a:endParaRPr lang="en-US">
              <a:latin typeface="Arial"/>
              <a:cs typeface="Arial"/>
            </a:endParaRPr>
          </a:p>
        </p:txBody>
      </p:sp>
      <p:graphicFrame>
        <p:nvGraphicFramePr>
          <p:cNvPr id="70" name="Content Placeholder 2">
            <a:extLst>
              <a:ext uri="{FF2B5EF4-FFF2-40B4-BE49-F238E27FC236}">
                <a16:creationId xmlns:a16="http://schemas.microsoft.com/office/drawing/2014/main" id="{40E026FC-4862-90D1-439A-A97EC987593E}"/>
              </a:ext>
            </a:extLst>
          </p:cNvPr>
          <p:cNvGraphicFramePr>
            <a:graphicFrameLocks noGrp="1"/>
          </p:cNvGraphicFramePr>
          <p:nvPr>
            <p:ph idx="1"/>
            <p:extLst>
              <p:ext uri="{D42A27DB-BD31-4B8C-83A1-F6EECF244321}">
                <p14:modId xmlns:p14="http://schemas.microsoft.com/office/powerpoint/2010/main" val="2236487558"/>
              </p:ext>
            </p:extLst>
          </p:nvPr>
        </p:nvGraphicFramePr>
        <p:xfrm>
          <a:off x="201083" y="1710418"/>
          <a:ext cx="9618133" cy="40934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51FEAB1C-50D7-B99E-4AF3-E79C8E55FB0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779924002"/>
      </p:ext>
    </p:extLst>
  </p:cSld>
  <p:clrMapOvr>
    <a:masterClrMapping/>
  </p:clrMapOvr>
  <mc:AlternateContent xmlns:mc="http://schemas.openxmlformats.org/markup-compatibility/2006" xmlns:p14="http://schemas.microsoft.com/office/powerpoint/2010/main">
    <mc:Choice Requires="p14">
      <p:transition spd="slow" p14:dur="2000" advTm="75891"/>
    </mc:Choice>
    <mc:Fallback xmlns="">
      <p:transition spd="slow" advTm="758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3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03BE2-01AD-E019-2717-912CA23C1E21}"/>
              </a:ext>
            </a:extLst>
          </p:cNvPr>
          <p:cNvSpPr>
            <a:spLocks noGrp="1"/>
          </p:cNvSpPr>
          <p:nvPr>
            <p:ph type="title"/>
          </p:nvPr>
        </p:nvSpPr>
        <p:spPr/>
        <p:txBody>
          <a:bodyPr>
            <a:normAutofit/>
          </a:bodyPr>
          <a:lstStyle/>
          <a:p>
            <a:r>
              <a:rPr lang="en-GB" b="1">
                <a:latin typeface="Arial"/>
                <a:cs typeface="Arial"/>
              </a:rPr>
              <a:t>RECOMMENDATIONS</a:t>
            </a:r>
            <a:endParaRPr lang="en-US">
              <a:latin typeface="Arial"/>
              <a:cs typeface="Arial"/>
            </a:endParaRPr>
          </a:p>
        </p:txBody>
      </p:sp>
      <p:graphicFrame>
        <p:nvGraphicFramePr>
          <p:cNvPr id="5" name="Content Placeholder 2">
            <a:extLst>
              <a:ext uri="{FF2B5EF4-FFF2-40B4-BE49-F238E27FC236}">
                <a16:creationId xmlns:a16="http://schemas.microsoft.com/office/drawing/2014/main" id="{A02724AC-3431-23D5-04E1-76CF673DE387}"/>
              </a:ext>
            </a:extLst>
          </p:cNvPr>
          <p:cNvGraphicFramePr>
            <a:graphicFrameLocks noGrp="1"/>
          </p:cNvGraphicFramePr>
          <p:nvPr>
            <p:ph idx="1"/>
            <p:extLst>
              <p:ext uri="{D42A27DB-BD31-4B8C-83A1-F6EECF244321}">
                <p14:modId xmlns:p14="http://schemas.microsoft.com/office/powerpoint/2010/main" val="2182862569"/>
              </p:ext>
            </p:extLst>
          </p:nvPr>
        </p:nvGraphicFramePr>
        <p:xfrm>
          <a:off x="515938" y="1931988"/>
          <a:ext cx="8596312" cy="38814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96BFBD67-01A3-F656-B678-FEF66A3B33F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544357163"/>
      </p:ext>
    </p:extLst>
  </p:cSld>
  <p:clrMapOvr>
    <a:masterClrMapping/>
  </p:clrMapOvr>
  <mc:AlternateContent xmlns:mc="http://schemas.openxmlformats.org/markup-compatibility/2006" xmlns:p14="http://schemas.microsoft.com/office/powerpoint/2010/main">
    <mc:Choice Requires="p14">
      <p:transition spd="slow" p14:dur="2000" advTm="41890"/>
    </mc:Choice>
    <mc:Fallback xmlns="">
      <p:transition spd="slow" advTm="41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8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58888-16FC-81CF-E988-028F1E8D750F}"/>
              </a:ext>
            </a:extLst>
          </p:cNvPr>
          <p:cNvSpPr>
            <a:spLocks noGrp="1"/>
          </p:cNvSpPr>
          <p:nvPr>
            <p:ph type="title"/>
          </p:nvPr>
        </p:nvSpPr>
        <p:spPr>
          <a:xfrm>
            <a:off x="-83608" y="2266"/>
            <a:ext cx="4412040" cy="1149893"/>
          </a:xfrm>
        </p:spPr>
        <p:txBody>
          <a:bodyPr vert="horz" lIns="91440" tIns="45720" rIns="91440" bIns="45720" rtlCol="0" anchor="b">
            <a:normAutofit/>
          </a:bodyPr>
          <a:lstStyle/>
          <a:p>
            <a:pPr algn="r"/>
            <a:r>
              <a:rPr lang="en-US" sz="4000" b="1">
                <a:latin typeface="Arial"/>
                <a:cs typeface="Arial"/>
              </a:rPr>
              <a:t>CONCLUSION</a:t>
            </a:r>
            <a:endParaRPr lang="en-US" sz="4000">
              <a:latin typeface="Arial"/>
              <a:cs typeface="Arial"/>
            </a:endParaRPr>
          </a:p>
        </p:txBody>
      </p:sp>
      <p:graphicFrame>
        <p:nvGraphicFramePr>
          <p:cNvPr id="43" name="Content Placeholder 2">
            <a:extLst>
              <a:ext uri="{FF2B5EF4-FFF2-40B4-BE49-F238E27FC236}">
                <a16:creationId xmlns:a16="http://schemas.microsoft.com/office/drawing/2014/main" id="{9AAA9B96-F021-970D-E16E-2F27363F0F80}"/>
              </a:ext>
            </a:extLst>
          </p:cNvPr>
          <p:cNvGraphicFramePr>
            <a:graphicFrameLocks noGrp="1"/>
          </p:cNvGraphicFramePr>
          <p:nvPr>
            <p:ph idx="1"/>
            <p:extLst>
              <p:ext uri="{D42A27DB-BD31-4B8C-83A1-F6EECF244321}">
                <p14:modId xmlns:p14="http://schemas.microsoft.com/office/powerpoint/2010/main" val="3038378015"/>
              </p:ext>
            </p:extLst>
          </p:nvPr>
        </p:nvGraphicFramePr>
        <p:xfrm>
          <a:off x="801753" y="1316038"/>
          <a:ext cx="6628804" cy="49795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DC5F6B97-108D-FD98-D44C-71FEA4718E6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634368355"/>
      </p:ext>
    </p:extLst>
  </p:cSld>
  <p:clrMapOvr>
    <a:masterClrMapping/>
  </p:clrMapOvr>
  <mc:AlternateContent xmlns:mc="http://schemas.openxmlformats.org/markup-compatibility/2006" xmlns:p14="http://schemas.microsoft.com/office/powerpoint/2010/main">
    <mc:Choice Requires="p14">
      <p:transition spd="slow" p14:dur="2000" advTm="60893"/>
    </mc:Choice>
    <mc:Fallback xmlns="">
      <p:transition spd="slow" advTm="60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89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2B38A-A650-F948-3A10-FF36BC7BB25F}"/>
              </a:ext>
            </a:extLst>
          </p:cNvPr>
          <p:cNvSpPr>
            <a:spLocks noGrp="1"/>
          </p:cNvSpPr>
          <p:nvPr>
            <p:ph type="title"/>
          </p:nvPr>
        </p:nvSpPr>
        <p:spPr>
          <a:xfrm>
            <a:off x="283239" y="256554"/>
            <a:ext cx="3643546" cy="1008188"/>
          </a:xfrm>
        </p:spPr>
        <p:txBody>
          <a:bodyPr anchor="ctr">
            <a:normAutofit/>
          </a:bodyPr>
          <a:lstStyle/>
          <a:p>
            <a:r>
              <a:rPr lang="en-GB" b="1">
                <a:latin typeface="Arial"/>
                <a:cs typeface="Arial"/>
              </a:rPr>
              <a:t>References</a:t>
            </a:r>
          </a:p>
        </p:txBody>
      </p:sp>
      <p:sp>
        <p:nvSpPr>
          <p:cNvPr id="3" name="Content Placeholder 2">
            <a:extLst>
              <a:ext uri="{FF2B5EF4-FFF2-40B4-BE49-F238E27FC236}">
                <a16:creationId xmlns:a16="http://schemas.microsoft.com/office/drawing/2014/main" id="{DBA99A40-6F5C-047F-164A-039AE31A0192}"/>
              </a:ext>
            </a:extLst>
          </p:cNvPr>
          <p:cNvSpPr>
            <a:spLocks noGrp="1"/>
          </p:cNvSpPr>
          <p:nvPr>
            <p:ph idx="1"/>
          </p:nvPr>
        </p:nvSpPr>
        <p:spPr>
          <a:xfrm>
            <a:off x="277905" y="958204"/>
            <a:ext cx="8005758" cy="5504083"/>
          </a:xfrm>
        </p:spPr>
        <p:txBody>
          <a:bodyPr vert="horz" lIns="91440" tIns="45720" rIns="91440" bIns="45720" rtlCol="0" anchor="ctr">
            <a:noAutofit/>
          </a:bodyPr>
          <a:lstStyle/>
          <a:p>
            <a:pPr marL="0" indent="0">
              <a:lnSpc>
                <a:spcPct val="90000"/>
              </a:lnSpc>
              <a:buNone/>
            </a:pPr>
            <a:r>
              <a:rPr lang="en-GB" sz="1600">
                <a:latin typeface="Arial"/>
                <a:cs typeface="Arial"/>
              </a:rPr>
              <a:t>Barnes, D., Boland, B., Linhart, K. and Wilson, K. (2017) ‘Personalisation and Social Care Assessment – the Care Act 2014’, </a:t>
            </a:r>
            <a:r>
              <a:rPr lang="en-GB" sz="1600" i="1" err="1">
                <a:latin typeface="Arial"/>
                <a:cs typeface="Arial"/>
              </a:rPr>
              <a:t>BJPsych</a:t>
            </a:r>
            <a:r>
              <a:rPr lang="en-GB" sz="1600" i="1">
                <a:latin typeface="Arial"/>
                <a:cs typeface="Arial"/>
              </a:rPr>
              <a:t> Bulletin</a:t>
            </a:r>
            <a:r>
              <a:rPr lang="en-GB" sz="1600">
                <a:latin typeface="Arial"/>
                <a:cs typeface="Arial"/>
              </a:rPr>
              <a:t>, 41(3), pp. 176–180. Available at: </a:t>
            </a:r>
            <a:r>
              <a:rPr lang="en-GB" sz="1600">
                <a:latin typeface="Arial"/>
                <a:cs typeface="Arial"/>
                <a:hlinkClick r:id="rId5"/>
              </a:rPr>
              <a:t>https://doi.org/10.1192/pb.bp.116.053660</a:t>
            </a:r>
            <a:r>
              <a:rPr lang="en-GB" sz="1600">
                <a:latin typeface="Arial"/>
                <a:cs typeface="Arial"/>
              </a:rPr>
              <a:t> (Accessed: 9 June 2026).</a:t>
            </a:r>
            <a:endParaRPr lang="en-US" sz="1600">
              <a:latin typeface="Arial"/>
              <a:cs typeface="Arial"/>
            </a:endParaRPr>
          </a:p>
          <a:p>
            <a:pPr marL="0" indent="0">
              <a:lnSpc>
                <a:spcPct val="90000"/>
              </a:lnSpc>
              <a:buNone/>
            </a:pPr>
            <a:r>
              <a:rPr lang="en-GB" sz="1600">
                <a:latin typeface="Arial"/>
                <a:cs typeface="Arial"/>
              </a:rPr>
              <a:t>Care Act (2014) </a:t>
            </a:r>
            <a:r>
              <a:rPr lang="en-GB" sz="1600" i="1">
                <a:latin typeface="Arial"/>
                <a:cs typeface="Arial"/>
              </a:rPr>
              <a:t>Care Act 2014</a:t>
            </a:r>
            <a:r>
              <a:rPr lang="en-GB" sz="1600">
                <a:latin typeface="Arial"/>
                <a:cs typeface="Arial"/>
              </a:rPr>
              <a:t>, </a:t>
            </a:r>
            <a:r>
              <a:rPr lang="en-GB" sz="1600" i="1">
                <a:latin typeface="Arial"/>
                <a:cs typeface="Arial"/>
              </a:rPr>
              <a:t>Legislation.gov.uk</a:t>
            </a:r>
            <a:r>
              <a:rPr lang="en-GB" sz="1600">
                <a:latin typeface="Arial"/>
                <a:cs typeface="Arial"/>
              </a:rPr>
              <a:t>. Available at: </a:t>
            </a:r>
            <a:r>
              <a:rPr lang="en-GB" sz="1600">
                <a:latin typeface="Arial"/>
                <a:cs typeface="Arial"/>
                <a:hlinkClick r:id="rId6"/>
              </a:rPr>
              <a:t>https://www.legislation.gov.uk/ukpga/2014/23/contents</a:t>
            </a:r>
            <a:r>
              <a:rPr lang="en-GB" sz="1600">
                <a:latin typeface="Arial"/>
                <a:cs typeface="Arial"/>
              </a:rPr>
              <a:t> (Accessed: 9 June 2026).</a:t>
            </a:r>
          </a:p>
          <a:p>
            <a:pPr marL="0" indent="0">
              <a:lnSpc>
                <a:spcPct val="90000"/>
              </a:lnSpc>
              <a:buNone/>
            </a:pPr>
            <a:r>
              <a:rPr lang="en-GB" sz="1600">
                <a:latin typeface="Arial"/>
                <a:cs typeface="Arial"/>
              </a:rPr>
              <a:t>Care Quality Commission (2022) </a:t>
            </a:r>
            <a:r>
              <a:rPr lang="en-GB" sz="1600" i="1">
                <a:latin typeface="Arial"/>
                <a:cs typeface="Arial"/>
              </a:rPr>
              <a:t>Inequalities in Care - Care Quality Commission</a:t>
            </a:r>
            <a:r>
              <a:rPr lang="en-GB" sz="1600">
                <a:latin typeface="Arial"/>
                <a:cs typeface="Arial"/>
              </a:rPr>
              <a:t>, </a:t>
            </a:r>
            <a:r>
              <a:rPr lang="en-GB" sz="1600" i="1">
                <a:latin typeface="Arial"/>
                <a:cs typeface="Arial"/>
                <a:hlinkClick r:id="rId7"/>
              </a:rPr>
              <a:t>www.cqc.org.uk</a:t>
            </a:r>
            <a:r>
              <a:rPr lang="en-GB" sz="1600">
                <a:latin typeface="Arial"/>
                <a:cs typeface="Arial"/>
              </a:rPr>
              <a:t>. Available at: </a:t>
            </a:r>
            <a:r>
              <a:rPr lang="en-GB" sz="1600">
                <a:latin typeface="Arial"/>
                <a:cs typeface="Arial"/>
                <a:hlinkClick r:id="rId8"/>
              </a:rPr>
              <a:t>https://www.cqc.org.uk/publication/state-care-202122/inequalities</a:t>
            </a:r>
            <a:r>
              <a:rPr lang="en-GB" sz="1600">
                <a:latin typeface="Arial"/>
                <a:cs typeface="Arial"/>
              </a:rPr>
              <a:t> (Accessed: 3 June 2026).</a:t>
            </a:r>
          </a:p>
          <a:p>
            <a:pPr marL="0" indent="0">
              <a:lnSpc>
                <a:spcPct val="90000"/>
              </a:lnSpc>
              <a:buNone/>
            </a:pPr>
            <a:r>
              <a:rPr lang="en-GB" sz="1600">
                <a:latin typeface="Arial"/>
                <a:cs typeface="Arial"/>
              </a:rPr>
              <a:t>Cornelius, G., Hodgson, W., Maguire, R. and Egan, K. (2025) ‘Wearable Technology, Smart Home Systems, and Mobile Apps for the Self‑Management of Patient Outcomes in Dementia Care: Systematic Review’, </a:t>
            </a:r>
            <a:r>
              <a:rPr lang="en-GB" sz="1600" i="1">
                <a:latin typeface="Arial"/>
                <a:cs typeface="Arial"/>
              </a:rPr>
              <a:t>Journal of Medical Internet Research</a:t>
            </a:r>
            <a:r>
              <a:rPr lang="en-GB" sz="1600">
                <a:latin typeface="Arial"/>
                <a:cs typeface="Arial"/>
              </a:rPr>
              <a:t>, 27, p. e65385. Available at: </a:t>
            </a:r>
            <a:r>
              <a:rPr lang="en-GB" sz="1600">
                <a:latin typeface="Arial"/>
                <a:cs typeface="Arial"/>
                <a:hlinkClick r:id="rId9"/>
              </a:rPr>
              <a:t>https://doi.org/10.2196/65385</a:t>
            </a:r>
            <a:r>
              <a:rPr lang="en-GB" sz="1600">
                <a:latin typeface="Arial"/>
                <a:cs typeface="Arial"/>
              </a:rPr>
              <a:t> (Accessed: 25 May 2026).</a:t>
            </a:r>
          </a:p>
          <a:p>
            <a:pPr marL="0" indent="0">
              <a:lnSpc>
                <a:spcPct val="90000"/>
              </a:lnSpc>
              <a:buNone/>
            </a:pPr>
            <a:r>
              <a:rPr lang="en-GB" sz="1600">
                <a:latin typeface="Arial"/>
                <a:cs typeface="Arial"/>
              </a:rPr>
              <a:t>Department of health (2014) </a:t>
            </a:r>
            <a:r>
              <a:rPr lang="en-GB" sz="1600" i="1">
                <a:latin typeface="Arial"/>
                <a:cs typeface="Arial"/>
              </a:rPr>
              <a:t>Care and Support Statutory Guidance Issued under the Care Act 2014 Department of Health</a:t>
            </a:r>
            <a:r>
              <a:rPr lang="en-GB" sz="1600">
                <a:latin typeface="Arial"/>
                <a:cs typeface="Arial"/>
              </a:rPr>
              <a:t>. Available at: </a:t>
            </a:r>
            <a:r>
              <a:rPr lang="en-GB" sz="1600">
                <a:latin typeface="Arial"/>
                <a:cs typeface="Arial"/>
                <a:hlinkClick r:id="rId10"/>
              </a:rPr>
              <a:t>https://assets.publishing.service.gov.uk/media/5a7f6122e5274a2e87db57f9/23902777_Care_Act_Book.pdf</a:t>
            </a:r>
            <a:r>
              <a:rPr lang="en-GB" sz="1600">
                <a:latin typeface="Arial"/>
                <a:cs typeface="Arial"/>
              </a:rPr>
              <a:t> (Accessed: 26 May 2026).</a:t>
            </a:r>
          </a:p>
          <a:p>
            <a:pPr>
              <a:lnSpc>
                <a:spcPct val="90000"/>
              </a:lnSpc>
            </a:pPr>
            <a:endParaRPr lang="en-GB" sz="1600"/>
          </a:p>
        </p:txBody>
      </p:sp>
      <p:pic>
        <p:nvPicPr>
          <p:cNvPr id="4" name="Recorded Sound">
            <a:hlinkClick r:id="" action="ppaction://media"/>
            <a:extLst>
              <a:ext uri="{FF2B5EF4-FFF2-40B4-BE49-F238E27FC236}">
                <a16:creationId xmlns:a16="http://schemas.microsoft.com/office/drawing/2014/main" id="{F1094E3C-A04F-FE6B-CE0B-7D349D5F6E6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48990963"/>
      </p:ext>
    </p:extLst>
  </p:cSld>
  <p:clrMapOvr>
    <a:masterClrMapping/>
  </p:clrMapOvr>
  <mc:AlternateContent xmlns:mc="http://schemas.openxmlformats.org/markup-compatibility/2006" xmlns:p14="http://schemas.microsoft.com/office/powerpoint/2010/main">
    <mc:Choice Requires="p14">
      <p:transition spd="slow" p14:dur="2000" advTm="8181"/>
    </mc:Choice>
    <mc:Fallback xmlns="">
      <p:transition spd="slow" advTm="8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45F47B-089F-FAE6-CEB2-851C1D0FDFBD}"/>
              </a:ext>
            </a:extLst>
          </p:cNvPr>
          <p:cNvSpPr>
            <a:spLocks noGrp="1"/>
          </p:cNvSpPr>
          <p:nvPr>
            <p:ph idx="1"/>
          </p:nvPr>
        </p:nvSpPr>
        <p:spPr>
          <a:xfrm>
            <a:off x="140582" y="816638"/>
            <a:ext cx="8763081" cy="5224724"/>
          </a:xfrm>
        </p:spPr>
        <p:txBody>
          <a:bodyPr vert="horz" lIns="91440" tIns="45720" rIns="91440" bIns="45720" rtlCol="0" anchor="ctr">
            <a:noAutofit/>
          </a:bodyPr>
          <a:lstStyle/>
          <a:p>
            <a:pPr marL="0" indent="0">
              <a:lnSpc>
                <a:spcPct val="90000"/>
              </a:lnSpc>
              <a:buNone/>
            </a:pPr>
            <a:r>
              <a:rPr lang="en-GB" sz="1600">
                <a:latin typeface="Arial"/>
                <a:cs typeface="Arial"/>
              </a:rPr>
              <a:t>Department of Health (2001) </a:t>
            </a:r>
            <a:r>
              <a:rPr lang="en-GB" sz="1600" i="1">
                <a:latin typeface="Arial"/>
                <a:cs typeface="Arial"/>
              </a:rPr>
              <a:t>Older People National Service Framework Modern Standards and Service Models National Service Framework for Older People</a:t>
            </a:r>
            <a:r>
              <a:rPr lang="en-GB" sz="1600">
                <a:latin typeface="Arial"/>
                <a:cs typeface="Arial"/>
              </a:rPr>
              <a:t>. Available at: </a:t>
            </a:r>
            <a:r>
              <a:rPr lang="en-GB" sz="1600">
                <a:latin typeface="Arial"/>
                <a:cs typeface="Arial"/>
                <a:hlinkClick r:id="rId2"/>
              </a:rPr>
              <a:t>https://assets.publishing.service.gov.uk/media/5a7b4f16e5274a34770ead1c/National_Service_Framework_for_Older_People.pdf</a:t>
            </a:r>
            <a:r>
              <a:rPr lang="en-GB" sz="1600">
                <a:latin typeface="Arial"/>
                <a:cs typeface="Arial"/>
              </a:rPr>
              <a:t> (Accessed: 29 May 2026).</a:t>
            </a:r>
          </a:p>
          <a:p>
            <a:pPr marL="0" indent="0">
              <a:lnSpc>
                <a:spcPct val="90000"/>
              </a:lnSpc>
              <a:buNone/>
            </a:pPr>
            <a:r>
              <a:rPr lang="en-GB" sz="1600">
                <a:latin typeface="Arial"/>
                <a:cs typeface="Arial"/>
              </a:rPr>
              <a:t>Department of Health and Social Care (2022) </a:t>
            </a:r>
            <a:r>
              <a:rPr lang="en-GB" sz="1600" i="1">
                <a:latin typeface="Arial"/>
                <a:cs typeface="Arial"/>
              </a:rPr>
              <a:t>People at the Heart of Care: Adult Social Care Reform</a:t>
            </a:r>
            <a:r>
              <a:rPr lang="en-GB" sz="1600">
                <a:latin typeface="Arial"/>
                <a:cs typeface="Arial"/>
              </a:rPr>
              <a:t>, </a:t>
            </a:r>
            <a:r>
              <a:rPr lang="en-GB" sz="1600" i="1">
                <a:latin typeface="Arial"/>
                <a:cs typeface="Arial"/>
              </a:rPr>
              <a:t>GOV.UK</a:t>
            </a:r>
            <a:r>
              <a:rPr lang="en-GB" sz="1600">
                <a:latin typeface="Arial"/>
                <a:cs typeface="Arial"/>
              </a:rPr>
              <a:t>. Available at: </a:t>
            </a:r>
            <a:r>
              <a:rPr lang="en-GB" sz="1600">
                <a:latin typeface="Arial"/>
                <a:cs typeface="Arial"/>
                <a:hlinkClick r:id="rId3"/>
              </a:rPr>
              <a:t>https://www.gov.uk/government/publications/people-at-the-heart-of-care-adult-social-care-reform-white-paper/people-at-the-heart-of-care-adult-social-care-reform</a:t>
            </a:r>
            <a:r>
              <a:rPr lang="en-GB" sz="1600">
                <a:latin typeface="Arial"/>
                <a:cs typeface="Arial"/>
              </a:rPr>
              <a:t> (Accessed: 23 May 2026).</a:t>
            </a:r>
          </a:p>
          <a:p>
            <a:pPr marL="0" indent="0">
              <a:lnSpc>
                <a:spcPct val="90000"/>
              </a:lnSpc>
              <a:buNone/>
            </a:pPr>
            <a:r>
              <a:rPr lang="en-GB" sz="1600">
                <a:latin typeface="Arial"/>
                <a:cs typeface="Arial"/>
              </a:rPr>
              <a:t>GOV.UK (2010) </a:t>
            </a:r>
            <a:r>
              <a:rPr lang="en-GB" sz="1600" i="1">
                <a:latin typeface="Arial"/>
                <a:cs typeface="Arial"/>
              </a:rPr>
              <a:t>Equality Act 2010</a:t>
            </a:r>
            <a:r>
              <a:rPr lang="en-GB" sz="1600">
                <a:latin typeface="Arial"/>
                <a:cs typeface="Arial"/>
              </a:rPr>
              <a:t>, </a:t>
            </a:r>
            <a:r>
              <a:rPr lang="en-GB" sz="1600" i="1">
                <a:latin typeface="Arial"/>
                <a:cs typeface="Arial"/>
              </a:rPr>
              <a:t>Legislation.gov.uk</a:t>
            </a:r>
            <a:r>
              <a:rPr lang="en-GB" sz="1600">
                <a:latin typeface="Arial"/>
                <a:cs typeface="Arial"/>
              </a:rPr>
              <a:t>. Gov.uk. Available at: </a:t>
            </a:r>
            <a:r>
              <a:rPr lang="en-GB" sz="1600">
                <a:latin typeface="Arial"/>
                <a:cs typeface="Arial"/>
                <a:hlinkClick r:id="rId4"/>
              </a:rPr>
              <a:t>https://www.legislation.gov.uk/ukpga/2010/15/contents</a:t>
            </a:r>
            <a:r>
              <a:rPr lang="en-GB" sz="1600">
                <a:latin typeface="Arial"/>
                <a:cs typeface="Arial"/>
              </a:rPr>
              <a:t> (Accessed: 4 June 2026).</a:t>
            </a:r>
          </a:p>
          <a:p>
            <a:pPr marL="0" indent="0">
              <a:lnSpc>
                <a:spcPct val="90000"/>
              </a:lnSpc>
              <a:buNone/>
            </a:pPr>
            <a:r>
              <a:rPr lang="en-GB" sz="1600">
                <a:latin typeface="Arial"/>
                <a:cs typeface="Arial"/>
              </a:rPr>
              <a:t>Government Office for Science (2025) </a:t>
            </a:r>
            <a:r>
              <a:rPr lang="en-GB" sz="1600" i="1">
                <a:latin typeface="Arial"/>
                <a:cs typeface="Arial"/>
              </a:rPr>
              <a:t>Future of an Ageing Population</a:t>
            </a:r>
            <a:r>
              <a:rPr lang="en-GB" sz="1600">
                <a:latin typeface="Arial"/>
                <a:cs typeface="Arial"/>
              </a:rPr>
              <a:t>. Government Office for Science. Available at: </a:t>
            </a:r>
            <a:r>
              <a:rPr lang="en-GB" sz="1600">
                <a:latin typeface="Arial"/>
                <a:cs typeface="Arial"/>
                <a:hlinkClick r:id="rId5"/>
              </a:rPr>
              <a:t>https://assets.publishing.service.gov.uk/media/5d273adce5274a5862768ff9/future-of-an-ageing-population.pdf</a:t>
            </a:r>
            <a:r>
              <a:rPr lang="en-GB" sz="1600">
                <a:latin typeface="Arial"/>
                <a:cs typeface="Arial"/>
              </a:rPr>
              <a:t> (Accessed: 28 May 2026).</a:t>
            </a:r>
          </a:p>
          <a:p>
            <a:pPr marL="0" indent="0">
              <a:lnSpc>
                <a:spcPct val="90000"/>
              </a:lnSpc>
              <a:buNone/>
            </a:pPr>
            <a:r>
              <a:rPr lang="en-GB" sz="1600">
                <a:latin typeface="Arial"/>
                <a:cs typeface="Arial"/>
              </a:rPr>
              <a:t>Hocking, C. (2012a) </a:t>
            </a:r>
            <a:r>
              <a:rPr lang="en-GB" sz="1600" i="1">
                <a:latin typeface="Arial"/>
                <a:cs typeface="Arial"/>
              </a:rPr>
              <a:t>Continuity Theory - an Overview | ScienceDirect Topics</a:t>
            </a:r>
            <a:r>
              <a:rPr lang="en-GB" sz="1600">
                <a:latin typeface="Arial"/>
                <a:cs typeface="Arial"/>
              </a:rPr>
              <a:t>, </a:t>
            </a:r>
            <a:r>
              <a:rPr lang="en-GB" sz="1600" i="1">
                <a:latin typeface="Arial"/>
                <a:cs typeface="Arial"/>
              </a:rPr>
              <a:t>Sciencedirect.com</a:t>
            </a:r>
            <a:r>
              <a:rPr lang="en-GB" sz="1600">
                <a:latin typeface="Arial"/>
                <a:cs typeface="Arial"/>
              </a:rPr>
              <a:t>. Available at: </a:t>
            </a:r>
            <a:r>
              <a:rPr lang="en-GB" sz="1600">
                <a:latin typeface="Arial"/>
                <a:cs typeface="Arial"/>
                <a:hlinkClick r:id="rId6"/>
              </a:rPr>
              <a:t>https://www.sciencedirect.com/topics/medicine-and-dentistry/continuity-theory</a:t>
            </a:r>
            <a:r>
              <a:rPr lang="en-GB" sz="1600">
                <a:latin typeface="Arial"/>
                <a:cs typeface="Arial"/>
              </a:rPr>
              <a:t> (Accessed: 23 May 2026).</a:t>
            </a:r>
          </a:p>
          <a:p>
            <a:pPr>
              <a:lnSpc>
                <a:spcPct val="90000"/>
              </a:lnSpc>
            </a:pPr>
            <a:endParaRPr lang="en-GB" sz="1100"/>
          </a:p>
        </p:txBody>
      </p:sp>
    </p:spTree>
    <p:extLst>
      <p:ext uri="{BB962C8B-B14F-4D97-AF65-F5344CB8AC3E}">
        <p14:creationId xmlns:p14="http://schemas.microsoft.com/office/powerpoint/2010/main" val="3211929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2FBE18-3612-FF6C-BF07-3D3F5F14472E}"/>
              </a:ext>
            </a:extLst>
          </p:cNvPr>
          <p:cNvSpPr>
            <a:spLocks noGrp="1"/>
          </p:cNvSpPr>
          <p:nvPr>
            <p:ph idx="1"/>
          </p:nvPr>
        </p:nvSpPr>
        <p:spPr>
          <a:xfrm>
            <a:off x="170721" y="543683"/>
            <a:ext cx="8944056" cy="5509052"/>
          </a:xfrm>
        </p:spPr>
        <p:txBody>
          <a:bodyPr vert="horz" lIns="91440" tIns="45720" rIns="91440" bIns="45720" rtlCol="0" anchor="ctr">
            <a:normAutofit/>
          </a:bodyPr>
          <a:lstStyle/>
          <a:p>
            <a:pPr marL="0" indent="0">
              <a:lnSpc>
                <a:spcPct val="90000"/>
              </a:lnSpc>
              <a:buNone/>
            </a:pPr>
            <a:r>
              <a:rPr lang="en-GB" sz="1600">
                <a:latin typeface="Arial"/>
                <a:cs typeface="Arial"/>
              </a:rPr>
              <a:t>Hocking, C. (2012b) </a:t>
            </a:r>
            <a:r>
              <a:rPr lang="en-GB" sz="1600" i="1">
                <a:latin typeface="Arial"/>
                <a:cs typeface="Arial"/>
              </a:rPr>
              <a:t>Continuity Theory - an Overview | ScienceDirect Topics</a:t>
            </a:r>
            <a:r>
              <a:rPr lang="en-GB" sz="1600">
                <a:latin typeface="Arial"/>
                <a:cs typeface="Arial"/>
              </a:rPr>
              <a:t>, </a:t>
            </a:r>
            <a:r>
              <a:rPr lang="en-GB" sz="1600" i="1">
                <a:latin typeface="Arial"/>
                <a:cs typeface="Arial"/>
              </a:rPr>
              <a:t>Sciencedirect.com</a:t>
            </a:r>
            <a:r>
              <a:rPr lang="en-GB" sz="1600">
                <a:latin typeface="Arial"/>
                <a:cs typeface="Arial"/>
              </a:rPr>
              <a:t>. Available at: </a:t>
            </a:r>
            <a:r>
              <a:rPr lang="en-GB" sz="1600">
                <a:latin typeface="Arial"/>
                <a:cs typeface="Arial"/>
                <a:hlinkClick r:id="rId2"/>
              </a:rPr>
              <a:t>https://www.sciencedirect.com/topics/medicine-and-dentistry/continuity-theory</a:t>
            </a:r>
            <a:r>
              <a:rPr lang="en-GB" sz="1600">
                <a:latin typeface="Arial"/>
                <a:cs typeface="Arial"/>
              </a:rPr>
              <a:t> (Accessed: 15 June 2026).</a:t>
            </a:r>
            <a:endParaRPr lang="en-US" sz="1600">
              <a:latin typeface="Arial"/>
              <a:cs typeface="Arial"/>
            </a:endParaRPr>
          </a:p>
          <a:p>
            <a:pPr marL="0" indent="0">
              <a:lnSpc>
                <a:spcPct val="90000"/>
              </a:lnSpc>
              <a:buNone/>
            </a:pPr>
            <a:r>
              <a:rPr lang="en-GB" sz="1600">
                <a:latin typeface="Arial"/>
                <a:cs typeface="Arial"/>
              </a:rPr>
              <a:t>Human Rights Act (1998) </a:t>
            </a:r>
            <a:r>
              <a:rPr lang="en-GB" sz="1600" i="1">
                <a:latin typeface="Arial"/>
                <a:cs typeface="Arial"/>
              </a:rPr>
              <a:t>Human Rights Act 1998</a:t>
            </a:r>
            <a:r>
              <a:rPr lang="en-GB" sz="1600">
                <a:latin typeface="Arial"/>
                <a:cs typeface="Arial"/>
              </a:rPr>
              <a:t>, </a:t>
            </a:r>
            <a:r>
              <a:rPr lang="en-GB" sz="1600" i="1">
                <a:latin typeface="Arial"/>
                <a:cs typeface="Arial"/>
              </a:rPr>
              <a:t>Legislation.gov.uk</a:t>
            </a:r>
            <a:r>
              <a:rPr lang="en-GB" sz="1600">
                <a:latin typeface="Arial"/>
                <a:cs typeface="Arial"/>
              </a:rPr>
              <a:t>. Available at: </a:t>
            </a:r>
            <a:r>
              <a:rPr lang="en-GB" sz="1600">
                <a:latin typeface="Arial"/>
                <a:cs typeface="Arial"/>
                <a:hlinkClick r:id="rId3"/>
              </a:rPr>
              <a:t>https://www.legislation.gov.uk/ukpga/1998/42/contents</a:t>
            </a:r>
            <a:r>
              <a:rPr lang="en-GB" sz="1600">
                <a:latin typeface="Arial"/>
                <a:cs typeface="Arial"/>
              </a:rPr>
              <a:t> (Accessed: 2 June 2026).</a:t>
            </a:r>
          </a:p>
          <a:p>
            <a:pPr marL="0" indent="0">
              <a:lnSpc>
                <a:spcPct val="90000"/>
              </a:lnSpc>
              <a:buNone/>
            </a:pPr>
            <a:r>
              <a:rPr lang="en-GB" sz="1600">
                <a:latin typeface="Arial"/>
                <a:cs typeface="Arial"/>
              </a:rPr>
              <a:t>Johannessen, T.B., Storm, M. and Holm, A.L. (2019) ‘Safety for Older Adults Using telecare: Perceptions of Homecare Professionals’, </a:t>
            </a:r>
            <a:r>
              <a:rPr lang="en-GB" sz="1600" i="1">
                <a:latin typeface="Arial"/>
                <a:cs typeface="Arial"/>
              </a:rPr>
              <a:t>Nursing Open</a:t>
            </a:r>
            <a:r>
              <a:rPr lang="en-GB" sz="1600">
                <a:latin typeface="Arial"/>
                <a:cs typeface="Arial"/>
              </a:rPr>
              <a:t>, 6(3), pp. 1254–1261. Available at: </a:t>
            </a:r>
            <a:r>
              <a:rPr lang="en-GB" sz="1600">
                <a:latin typeface="Arial"/>
                <a:cs typeface="Arial"/>
                <a:hlinkClick r:id="rId4"/>
              </a:rPr>
              <a:t>https://doi.org/10.1002/nop2.328</a:t>
            </a:r>
            <a:r>
              <a:rPr lang="en-GB" sz="1600">
                <a:latin typeface="Arial"/>
                <a:cs typeface="Arial"/>
              </a:rPr>
              <a:t> (Accessed: 23 May 2026).</a:t>
            </a:r>
          </a:p>
          <a:p>
            <a:pPr marL="0" indent="0">
              <a:lnSpc>
                <a:spcPct val="90000"/>
              </a:lnSpc>
              <a:buNone/>
            </a:pPr>
            <a:r>
              <a:rPr lang="en-GB" sz="1600">
                <a:latin typeface="Arial"/>
                <a:cs typeface="Arial"/>
              </a:rPr>
              <a:t>Khan, S., Webster, S., </a:t>
            </a:r>
            <a:r>
              <a:rPr lang="en-GB" sz="1600" err="1">
                <a:latin typeface="Arial"/>
                <a:cs typeface="Arial"/>
              </a:rPr>
              <a:t>Puxty</a:t>
            </a:r>
            <a:r>
              <a:rPr lang="en-GB" sz="1600">
                <a:latin typeface="Arial"/>
                <a:cs typeface="Arial"/>
              </a:rPr>
              <a:t>, J. and Robertson, M. (2025) ‘Key Challenges and Barriers to Digital Literacy for Older Adults: a Scoping Review (Preprint)’, </a:t>
            </a:r>
            <a:r>
              <a:rPr lang="en-GB" sz="1600" i="1">
                <a:latin typeface="Arial"/>
                <a:cs typeface="Arial"/>
              </a:rPr>
              <a:t>JMIR Aging</a:t>
            </a:r>
            <a:r>
              <a:rPr lang="en-GB" sz="1600">
                <a:latin typeface="Arial"/>
                <a:cs typeface="Arial"/>
              </a:rPr>
              <a:t> [Preprint]. Available at: </a:t>
            </a:r>
            <a:r>
              <a:rPr lang="en-GB" sz="1600">
                <a:latin typeface="Arial"/>
                <a:cs typeface="Arial"/>
                <a:hlinkClick r:id="rId5"/>
              </a:rPr>
              <a:t>https://doi.org/10.2196/80647</a:t>
            </a:r>
            <a:r>
              <a:rPr lang="en-GB" sz="1600">
                <a:latin typeface="Arial"/>
                <a:cs typeface="Arial"/>
              </a:rPr>
              <a:t> (Accessed: 1 June 2026).</a:t>
            </a:r>
          </a:p>
          <a:p>
            <a:pPr marL="0" indent="0">
              <a:lnSpc>
                <a:spcPct val="90000"/>
              </a:lnSpc>
              <a:buNone/>
            </a:pPr>
            <a:r>
              <a:rPr lang="en-GB" sz="1600">
                <a:latin typeface="Arial"/>
                <a:cs typeface="Arial"/>
              </a:rPr>
              <a:t>Leverton, M., Burton, A., Beresford-Dent, J., Rapaport, P., Manthorpe, J., Azocar, I., Giebel, C., Lord, K. and Cooper, C. (2021) ‘Supporting Independence at Home for People Living with dementia: a Qualitative Ethnographic Study of Homecare’, </a:t>
            </a:r>
            <a:r>
              <a:rPr lang="en-GB" sz="1600" i="1">
                <a:latin typeface="Arial"/>
                <a:cs typeface="Arial"/>
              </a:rPr>
              <a:t>Social Psychiatry and Psychiatric Epidemiology</a:t>
            </a:r>
            <a:r>
              <a:rPr lang="en-GB" sz="1600">
                <a:latin typeface="Arial"/>
                <a:cs typeface="Arial"/>
              </a:rPr>
              <a:t>, 56. Available at: </a:t>
            </a:r>
            <a:r>
              <a:rPr lang="en-GB" sz="1600">
                <a:latin typeface="Arial"/>
                <a:cs typeface="Arial"/>
                <a:hlinkClick r:id="rId6"/>
              </a:rPr>
              <a:t>https://doi.org/10.1007/s00127-021-02084-y</a:t>
            </a:r>
            <a:r>
              <a:rPr lang="en-GB" sz="1600">
                <a:latin typeface="Arial"/>
                <a:cs typeface="Arial"/>
              </a:rPr>
              <a:t> (Accessed: 4 June 2026).</a:t>
            </a:r>
          </a:p>
          <a:p>
            <a:pPr>
              <a:lnSpc>
                <a:spcPct val="90000"/>
              </a:lnSpc>
            </a:pPr>
            <a:endParaRPr lang="en-GB" sz="1300">
              <a:latin typeface="Arial"/>
              <a:cs typeface="Arial"/>
            </a:endParaRPr>
          </a:p>
          <a:p>
            <a:pPr>
              <a:lnSpc>
                <a:spcPct val="90000"/>
              </a:lnSpc>
            </a:pPr>
            <a:endParaRPr lang="en-GB" sz="1300"/>
          </a:p>
        </p:txBody>
      </p:sp>
    </p:spTree>
    <p:extLst>
      <p:ext uri="{BB962C8B-B14F-4D97-AF65-F5344CB8AC3E}">
        <p14:creationId xmlns:p14="http://schemas.microsoft.com/office/powerpoint/2010/main" val="6069826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3AAD7D-2D96-AF31-C482-0C0759403BD4}"/>
              </a:ext>
            </a:extLst>
          </p:cNvPr>
          <p:cNvSpPr>
            <a:spLocks noGrp="1"/>
          </p:cNvSpPr>
          <p:nvPr>
            <p:ph idx="1"/>
          </p:nvPr>
        </p:nvSpPr>
        <p:spPr>
          <a:xfrm>
            <a:off x="124438" y="764255"/>
            <a:ext cx="11122566" cy="4603900"/>
          </a:xfrm>
        </p:spPr>
        <p:txBody>
          <a:bodyPr vert="horz" lIns="91440" tIns="45720" rIns="91440" bIns="45720" rtlCol="0" anchor="ctr">
            <a:normAutofit/>
          </a:bodyPr>
          <a:lstStyle/>
          <a:p>
            <a:pPr marL="0" indent="0">
              <a:lnSpc>
                <a:spcPct val="90000"/>
              </a:lnSpc>
              <a:buNone/>
            </a:pPr>
            <a:r>
              <a:rPr lang="en-GB" sz="1600">
                <a:latin typeface="Arial"/>
                <a:cs typeface="Arial"/>
              </a:rPr>
              <a:t>Nguyen, L.K.N., McCabe, H., Howick, S., Megiddo, I., Sengupta, S. and Morton, A. (2025) ‘Exploring the Drivers of Unsustainable Pressures in Health and Social care: a Qualitative System Dynamics Approach’, </a:t>
            </a:r>
            <a:r>
              <a:rPr lang="en-GB" sz="1600" i="1">
                <a:latin typeface="Arial"/>
                <a:cs typeface="Arial"/>
              </a:rPr>
              <a:t>Social Science &amp; Medicine</a:t>
            </a:r>
            <a:r>
              <a:rPr lang="en-GB" sz="1600">
                <a:latin typeface="Arial"/>
                <a:cs typeface="Arial"/>
              </a:rPr>
              <a:t>, 371, p. 117913. Available at: </a:t>
            </a:r>
            <a:r>
              <a:rPr lang="en-GB" sz="1600">
                <a:latin typeface="Arial"/>
                <a:cs typeface="Arial"/>
                <a:hlinkClick r:id="rId2"/>
              </a:rPr>
              <a:t>https://doi.org/10.1016/j.socscimed.2025.117913</a:t>
            </a:r>
            <a:r>
              <a:rPr lang="en-GB" sz="1600">
                <a:latin typeface="Arial"/>
                <a:cs typeface="Arial"/>
              </a:rPr>
              <a:t> (Accessed: 1 June 2026).</a:t>
            </a:r>
            <a:endParaRPr lang="en-US" sz="1600">
              <a:latin typeface="Arial"/>
              <a:cs typeface="Arial"/>
            </a:endParaRPr>
          </a:p>
          <a:p>
            <a:pPr marL="0" indent="0">
              <a:lnSpc>
                <a:spcPct val="90000"/>
              </a:lnSpc>
              <a:buNone/>
            </a:pPr>
            <a:r>
              <a:rPr lang="en-GB" sz="1600">
                <a:latin typeface="Arial"/>
                <a:cs typeface="Arial"/>
              </a:rPr>
              <a:t>NHS (2023) </a:t>
            </a:r>
            <a:r>
              <a:rPr lang="en-GB" sz="1600" i="1">
                <a:latin typeface="Arial"/>
                <a:cs typeface="Arial"/>
              </a:rPr>
              <a:t>Help at Home from a Paid Carer - Social Care and Support Guide</a:t>
            </a:r>
            <a:r>
              <a:rPr lang="en-GB" sz="1600">
                <a:latin typeface="Arial"/>
                <a:cs typeface="Arial"/>
              </a:rPr>
              <a:t>, </a:t>
            </a:r>
            <a:r>
              <a:rPr lang="en-GB" sz="1600" i="1">
                <a:latin typeface="Arial"/>
                <a:cs typeface="Arial"/>
              </a:rPr>
              <a:t>nhs.uk</a:t>
            </a:r>
            <a:r>
              <a:rPr lang="en-GB" sz="1600">
                <a:latin typeface="Arial"/>
                <a:cs typeface="Arial"/>
              </a:rPr>
              <a:t>. Available at: </a:t>
            </a:r>
            <a:r>
              <a:rPr lang="en-GB" sz="1600">
                <a:latin typeface="Arial"/>
                <a:cs typeface="Arial"/>
                <a:hlinkClick r:id="rId3"/>
              </a:rPr>
              <a:t>https://www.nhs.uk/social-care-and-support/care-services-equipment-and-care-homes/homecare/</a:t>
            </a:r>
            <a:r>
              <a:rPr lang="en-GB" sz="1600">
                <a:latin typeface="Arial"/>
                <a:cs typeface="Arial"/>
              </a:rPr>
              <a:t> (Accessed: 15 June 2026).</a:t>
            </a:r>
          </a:p>
          <a:p>
            <a:pPr marL="0" indent="0">
              <a:lnSpc>
                <a:spcPct val="90000"/>
              </a:lnSpc>
              <a:buNone/>
            </a:pPr>
            <a:r>
              <a:rPr lang="en-GB" sz="1600">
                <a:latin typeface="Arial"/>
                <a:cs typeface="Arial"/>
              </a:rPr>
              <a:t>NHS England (2024) </a:t>
            </a:r>
            <a:r>
              <a:rPr lang="en-GB" sz="1600" i="1">
                <a:latin typeface="Arial"/>
                <a:cs typeface="Arial"/>
              </a:rPr>
              <a:t>Evolving to Meet a Changing World</a:t>
            </a:r>
            <a:r>
              <a:rPr lang="en-GB" sz="1600">
                <a:latin typeface="Arial"/>
                <a:cs typeface="Arial"/>
              </a:rPr>
              <a:t>, </a:t>
            </a:r>
            <a:r>
              <a:rPr lang="en-GB" sz="1600" i="1">
                <a:latin typeface="Arial"/>
                <a:cs typeface="Arial"/>
              </a:rPr>
              <a:t>NHS England</a:t>
            </a:r>
            <a:r>
              <a:rPr lang="en-GB" sz="1600">
                <a:latin typeface="Arial"/>
                <a:cs typeface="Arial"/>
              </a:rPr>
              <a:t>. Available at: </a:t>
            </a:r>
            <a:r>
              <a:rPr lang="en-GB" sz="1600">
                <a:latin typeface="Arial"/>
                <a:cs typeface="Arial"/>
                <a:hlinkClick r:id="rId4"/>
              </a:rPr>
              <a:t>https://www.england.nhs.uk/future-of-human-resources-and-organisational-development/the-future-of-nhs-human-resources-and-organisational-development-report/evolving-to-meet-a-changing-world/</a:t>
            </a:r>
            <a:r>
              <a:rPr lang="en-GB" sz="1600">
                <a:latin typeface="Arial"/>
                <a:cs typeface="Arial"/>
              </a:rPr>
              <a:t> (Accessed: 28 May 2026).</a:t>
            </a:r>
          </a:p>
          <a:p>
            <a:pPr marL="0" indent="0">
              <a:lnSpc>
                <a:spcPct val="90000"/>
              </a:lnSpc>
              <a:buNone/>
            </a:pPr>
            <a:r>
              <a:rPr lang="en-GB" sz="1600">
                <a:latin typeface="Arial"/>
                <a:cs typeface="Arial"/>
              </a:rPr>
              <a:t>Orellana, K., Manthorpe, J. and Tinker, A. (2020) ‘Day Centres for Older people: a Systematically Conducted Scoping Review of Literature about Their benefits, Purposes and How They Are Perceived’, </a:t>
            </a:r>
            <a:r>
              <a:rPr lang="en-GB" sz="1600" i="1">
                <a:latin typeface="Arial"/>
                <a:cs typeface="Arial"/>
              </a:rPr>
              <a:t>Ageing and Society</a:t>
            </a:r>
            <a:r>
              <a:rPr lang="en-GB" sz="1600">
                <a:latin typeface="Arial"/>
                <a:cs typeface="Arial"/>
              </a:rPr>
              <a:t>, 40(1), pp. 73–104. Available at: </a:t>
            </a:r>
            <a:r>
              <a:rPr lang="en-GB" sz="1600">
                <a:latin typeface="Arial"/>
                <a:cs typeface="Arial"/>
                <a:hlinkClick r:id="rId5"/>
              </a:rPr>
              <a:t>https://doi.org/10.1017/s0144686x18000843</a:t>
            </a:r>
            <a:r>
              <a:rPr lang="en-GB" sz="1600">
                <a:latin typeface="Arial"/>
                <a:cs typeface="Arial"/>
              </a:rPr>
              <a:t> (Accessed: 4 June 2026).</a:t>
            </a:r>
          </a:p>
          <a:p>
            <a:pPr marL="0" indent="0">
              <a:lnSpc>
                <a:spcPct val="90000"/>
              </a:lnSpc>
              <a:buNone/>
            </a:pPr>
            <a:r>
              <a:rPr lang="en-GB" sz="1600">
                <a:latin typeface="Arial"/>
                <a:cs typeface="Arial"/>
              </a:rPr>
              <a:t>Saina Sehatkarlangrodi, Manaf </a:t>
            </a:r>
            <a:r>
              <a:rPr lang="en-GB" sz="1600" err="1">
                <a:latin typeface="Arial"/>
                <a:cs typeface="Arial"/>
              </a:rPr>
              <a:t>Zargoush</a:t>
            </a:r>
            <a:r>
              <a:rPr lang="en-GB" sz="1600">
                <a:latin typeface="Arial"/>
                <a:cs typeface="Arial"/>
              </a:rPr>
              <a:t>, Longo, C.J. and Somayeh </a:t>
            </a:r>
            <a:r>
              <a:rPr lang="en-GB" sz="1600" err="1">
                <a:latin typeface="Arial"/>
                <a:cs typeface="Arial"/>
              </a:rPr>
              <a:t>Ghazalbash</a:t>
            </a:r>
            <a:r>
              <a:rPr lang="en-GB" sz="1600">
                <a:latin typeface="Arial"/>
                <a:cs typeface="Arial"/>
              </a:rPr>
              <a:t> (2025) ‘Shaping Older Adults’ Care policy: a Scoping Review of Key Determinants in post-acute and Community Reintegration Transitions’, </a:t>
            </a:r>
            <a:r>
              <a:rPr lang="en-GB" sz="1600" i="1">
                <a:latin typeface="Arial"/>
                <a:cs typeface="Arial"/>
              </a:rPr>
              <a:t>BMC Health Services Research</a:t>
            </a:r>
            <a:r>
              <a:rPr lang="en-GB" sz="1600">
                <a:latin typeface="Arial"/>
                <a:cs typeface="Arial"/>
              </a:rPr>
              <a:t>, 25(1). Available at: </a:t>
            </a:r>
            <a:r>
              <a:rPr lang="en-GB" sz="1600">
                <a:latin typeface="Arial"/>
                <a:cs typeface="Arial"/>
                <a:hlinkClick r:id="rId6"/>
              </a:rPr>
              <a:t>https://doi.org/10.1186/s12913-025-13433-x</a:t>
            </a:r>
            <a:r>
              <a:rPr lang="en-GB" sz="1600">
                <a:latin typeface="Arial"/>
                <a:cs typeface="Arial"/>
              </a:rPr>
              <a:t> (Accessed: 7 June 2026).</a:t>
            </a:r>
          </a:p>
          <a:p>
            <a:pPr>
              <a:lnSpc>
                <a:spcPct val="90000"/>
              </a:lnSpc>
            </a:pPr>
            <a:endParaRPr lang="en-GB" sz="1100">
              <a:latin typeface="Arial"/>
              <a:cs typeface="Arial"/>
            </a:endParaRPr>
          </a:p>
          <a:p>
            <a:pPr>
              <a:lnSpc>
                <a:spcPct val="90000"/>
              </a:lnSpc>
            </a:pPr>
            <a:endParaRPr lang="en-GB" sz="1100"/>
          </a:p>
        </p:txBody>
      </p:sp>
    </p:spTree>
    <p:extLst>
      <p:ext uri="{BB962C8B-B14F-4D97-AF65-F5344CB8AC3E}">
        <p14:creationId xmlns:p14="http://schemas.microsoft.com/office/powerpoint/2010/main" val="33624267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624A1B-F1C4-E2AB-D930-84A248736474}"/>
              </a:ext>
            </a:extLst>
          </p:cNvPr>
          <p:cNvSpPr>
            <a:spLocks noGrp="1"/>
          </p:cNvSpPr>
          <p:nvPr>
            <p:ph idx="1"/>
          </p:nvPr>
        </p:nvSpPr>
        <p:spPr>
          <a:xfrm>
            <a:off x="142796" y="795813"/>
            <a:ext cx="8596668" cy="5279668"/>
          </a:xfrm>
        </p:spPr>
        <p:txBody>
          <a:bodyPr vert="horz" lIns="91440" tIns="45720" rIns="91440" bIns="45720" rtlCol="0" anchor="t">
            <a:noAutofit/>
          </a:bodyPr>
          <a:lstStyle/>
          <a:p>
            <a:pPr marL="0" indent="0">
              <a:buNone/>
            </a:pPr>
            <a:r>
              <a:rPr lang="en-GB" sz="1600">
                <a:latin typeface="Arial"/>
                <a:cs typeface="Arial"/>
              </a:rPr>
              <a:t>Swayne, J. (2022) </a:t>
            </a:r>
            <a:r>
              <a:rPr lang="en-GB" sz="1600" i="1" err="1">
                <a:latin typeface="Arial"/>
                <a:cs typeface="Arial"/>
              </a:rPr>
              <a:t>Shalloway</a:t>
            </a:r>
            <a:r>
              <a:rPr lang="en-GB" sz="1600" i="1">
                <a:latin typeface="Arial"/>
                <a:cs typeface="Arial"/>
              </a:rPr>
              <a:t> &amp; </a:t>
            </a:r>
            <a:r>
              <a:rPr lang="en-GB" sz="1600" i="1" err="1">
                <a:latin typeface="Arial"/>
                <a:cs typeface="Arial"/>
              </a:rPr>
              <a:t>Shalloway</a:t>
            </a:r>
            <a:r>
              <a:rPr lang="en-GB" sz="1600" i="1">
                <a:latin typeface="Arial"/>
                <a:cs typeface="Arial"/>
              </a:rPr>
              <a:t> Announces May Seminar Dates | Golden Press Releases</a:t>
            </a:r>
            <a:r>
              <a:rPr lang="en-GB" sz="1600">
                <a:latin typeface="Arial"/>
                <a:cs typeface="Arial"/>
              </a:rPr>
              <a:t>, </a:t>
            </a:r>
            <a:r>
              <a:rPr lang="en-GB" sz="1600" i="1">
                <a:latin typeface="Arial"/>
                <a:cs typeface="Arial"/>
              </a:rPr>
              <a:t>Golden Press Releases | Business, Celebrity, and Industry News</a:t>
            </a:r>
            <a:r>
              <a:rPr lang="en-GB" sz="1600">
                <a:latin typeface="Arial"/>
                <a:cs typeface="Arial"/>
              </a:rPr>
              <a:t>. Available at: </a:t>
            </a:r>
            <a:r>
              <a:rPr lang="en-GB" sz="1600">
                <a:latin typeface="Arial"/>
                <a:cs typeface="Arial"/>
                <a:hlinkClick r:id="rId2"/>
              </a:rPr>
              <a:t>https://goldenpressreleases.com/2022/04/shalloway-shalloway-announces-may-seminar-dates/</a:t>
            </a:r>
            <a:r>
              <a:rPr lang="en-GB" sz="1600">
                <a:latin typeface="Arial"/>
                <a:cs typeface="Arial"/>
              </a:rPr>
              <a:t> (Accessed: 17 June 2026).</a:t>
            </a:r>
            <a:endParaRPr lang="en-US"/>
          </a:p>
          <a:p>
            <a:pPr marL="0" indent="0">
              <a:buClr>
                <a:srgbClr val="EB3D9F"/>
              </a:buClr>
              <a:buNone/>
            </a:pPr>
            <a:r>
              <a:rPr lang="en-GB" sz="1600">
                <a:latin typeface="Arial"/>
                <a:cs typeface="Arial"/>
              </a:rPr>
              <a:t>Winstead, V., Yost, E.A., Cotten, S.R., Berkowsky, R.W. and Anderson, W.A. (2014) ‘The Impact of Activity Interventions on the Well-Being of Older Adults in Continuing Care Communities’, </a:t>
            </a:r>
            <a:r>
              <a:rPr lang="en-GB" sz="1600" i="1">
                <a:latin typeface="Arial"/>
                <a:cs typeface="Arial"/>
              </a:rPr>
              <a:t>Journal of Applied Gerontology</a:t>
            </a:r>
            <a:r>
              <a:rPr lang="en-GB" sz="1600">
                <a:latin typeface="Arial"/>
                <a:cs typeface="Arial"/>
              </a:rPr>
              <a:t>, 33(7), pp. 888–911. Available at: </a:t>
            </a:r>
            <a:r>
              <a:rPr lang="en-GB" sz="1600">
                <a:latin typeface="Arial"/>
                <a:cs typeface="Arial"/>
                <a:hlinkClick r:id="rId3"/>
              </a:rPr>
              <a:t>https://doi.org/10.1177/0733464814537701</a:t>
            </a:r>
            <a:r>
              <a:rPr lang="en-GB" sz="1600">
                <a:latin typeface="Arial"/>
                <a:cs typeface="Arial"/>
              </a:rPr>
              <a:t>.</a:t>
            </a:r>
          </a:p>
          <a:p>
            <a:pPr marL="0" indent="0">
              <a:buClr>
                <a:srgbClr val="EB3D9F"/>
              </a:buClr>
              <a:buNone/>
            </a:pPr>
            <a:r>
              <a:rPr lang="en-GB" sz="1600">
                <a:latin typeface="Arial"/>
                <a:cs typeface="Arial"/>
              </a:rPr>
              <a:t>World Health Organization (2025) </a:t>
            </a:r>
            <a:r>
              <a:rPr lang="en-GB" sz="1600" i="1">
                <a:latin typeface="Arial"/>
                <a:cs typeface="Arial"/>
              </a:rPr>
              <a:t>Social Connection Linked to Improved Health and Reduced Risk of Early Death</a:t>
            </a:r>
            <a:r>
              <a:rPr lang="en-GB" sz="1600">
                <a:latin typeface="Arial"/>
                <a:cs typeface="Arial"/>
              </a:rPr>
              <a:t>, </a:t>
            </a:r>
            <a:r>
              <a:rPr lang="en-GB" sz="1600" i="1">
                <a:latin typeface="Arial"/>
                <a:cs typeface="Arial"/>
              </a:rPr>
              <a:t>Who.int</a:t>
            </a:r>
            <a:r>
              <a:rPr lang="en-GB" sz="1600">
                <a:latin typeface="Arial"/>
                <a:cs typeface="Arial"/>
              </a:rPr>
              <a:t>. World Health Organization: WHO. Available at: </a:t>
            </a:r>
            <a:r>
              <a:rPr lang="en-GB" sz="1600">
                <a:latin typeface="Arial"/>
                <a:cs typeface="Arial"/>
                <a:hlinkClick r:id="rId4"/>
              </a:rPr>
              <a:t>https://www.who.int/news/item/30-06-2025-social-connection-linked-to-improved-heath-and-reduced-risk-of-early-death</a:t>
            </a:r>
            <a:r>
              <a:rPr lang="en-GB" sz="1600">
                <a:latin typeface="Arial"/>
                <a:cs typeface="Arial"/>
              </a:rPr>
              <a:t> (Accessed: 15 June 2026).</a:t>
            </a:r>
          </a:p>
          <a:p>
            <a:pPr marL="0" indent="0">
              <a:buClr>
                <a:srgbClr val="EB3D9F"/>
              </a:buClr>
              <a:buNone/>
            </a:pPr>
            <a:r>
              <a:rPr lang="en-GB" sz="1600" err="1">
                <a:latin typeface="Arial"/>
                <a:cs typeface="Arial"/>
              </a:rPr>
              <a:t>wpengine</a:t>
            </a:r>
            <a:r>
              <a:rPr lang="en-GB" sz="1600">
                <a:latin typeface="Arial"/>
                <a:cs typeface="Arial"/>
              </a:rPr>
              <a:t> (2025) </a:t>
            </a:r>
            <a:r>
              <a:rPr lang="en-GB" sz="1600" i="1">
                <a:latin typeface="Arial"/>
                <a:cs typeface="Arial"/>
              </a:rPr>
              <a:t>Empowering Older Adults: the Importance of Involvement in Their Own Care - </a:t>
            </a:r>
            <a:r>
              <a:rPr lang="en-GB" sz="1600" i="1" err="1">
                <a:latin typeface="Arial"/>
                <a:cs typeface="Arial"/>
              </a:rPr>
              <a:t>NursePartners</a:t>
            </a:r>
            <a:r>
              <a:rPr lang="en-GB" sz="1600" i="1">
                <a:latin typeface="Arial"/>
                <a:cs typeface="Arial"/>
              </a:rPr>
              <a:t>, Inc</a:t>
            </a:r>
            <a:r>
              <a:rPr lang="en-GB" sz="1600">
                <a:latin typeface="Arial"/>
                <a:cs typeface="Arial"/>
              </a:rPr>
              <a:t>, </a:t>
            </a:r>
            <a:r>
              <a:rPr lang="en-GB" sz="1600" i="1" err="1">
                <a:latin typeface="Arial"/>
                <a:cs typeface="Arial"/>
              </a:rPr>
              <a:t>NursePartners</a:t>
            </a:r>
            <a:r>
              <a:rPr lang="en-GB" sz="1600" i="1">
                <a:latin typeface="Arial"/>
                <a:cs typeface="Arial"/>
              </a:rPr>
              <a:t>, Inc</a:t>
            </a:r>
            <a:r>
              <a:rPr lang="en-GB" sz="1600">
                <a:latin typeface="Arial"/>
                <a:cs typeface="Arial"/>
              </a:rPr>
              <a:t>. Available at: </a:t>
            </a:r>
            <a:r>
              <a:rPr lang="en-GB" sz="1600">
                <a:latin typeface="Arial"/>
                <a:cs typeface="Arial"/>
                <a:hlinkClick r:id="rId5"/>
              </a:rPr>
              <a:t>https://nursepartners.org/empowering-older-adults-the-importance-of-involvement-in-their-own-care/</a:t>
            </a:r>
            <a:r>
              <a:rPr lang="en-GB" sz="1600">
                <a:latin typeface="Arial"/>
                <a:cs typeface="Arial"/>
              </a:rPr>
              <a:t> (Accessed: 17 June 2026).</a:t>
            </a:r>
          </a:p>
          <a:p>
            <a:pPr marL="0" indent="0">
              <a:buClr>
                <a:srgbClr val="EB3D9F"/>
              </a:buClr>
              <a:buNone/>
            </a:pPr>
            <a:r>
              <a:rPr lang="en-GB" sz="1600" err="1">
                <a:latin typeface="Arial"/>
                <a:cs typeface="Arial"/>
              </a:rPr>
              <a:t>Zarbiv</a:t>
            </a:r>
            <a:r>
              <a:rPr lang="en-GB" sz="1600">
                <a:latin typeface="Arial"/>
                <a:cs typeface="Arial"/>
              </a:rPr>
              <a:t>, G., Perlman, S. and Ellen, M.E. (2025) ‘Barriers and Facilitators for Implementation of Continuity of Midwife care: a Review of Reviews’, </a:t>
            </a:r>
            <a:r>
              <a:rPr lang="en-GB" sz="1600" i="1">
                <a:latin typeface="Arial"/>
                <a:cs typeface="Arial"/>
              </a:rPr>
              <a:t>Women and Birth</a:t>
            </a:r>
            <a:r>
              <a:rPr lang="en-GB" sz="1600">
                <a:latin typeface="Arial"/>
                <a:cs typeface="Arial"/>
              </a:rPr>
              <a:t>, 38(2), p. 101892. Available at: </a:t>
            </a:r>
            <a:r>
              <a:rPr lang="en-GB" sz="1600">
                <a:latin typeface="Arial"/>
                <a:cs typeface="Arial"/>
                <a:hlinkClick r:id="rId6"/>
              </a:rPr>
              <a:t>https://doi.org/10.1016/j.wombi.2025.101892</a:t>
            </a:r>
            <a:r>
              <a:rPr lang="en-GB" sz="1600">
                <a:latin typeface="Arial"/>
                <a:cs typeface="Arial"/>
              </a:rPr>
              <a:t>.</a:t>
            </a:r>
            <a:endParaRPr lang="en-GB" sz="1600"/>
          </a:p>
          <a:p>
            <a:pPr>
              <a:buClr>
                <a:srgbClr val="EB3D9F"/>
              </a:buClr>
            </a:pPr>
            <a:endParaRPr lang="en-GB"/>
          </a:p>
        </p:txBody>
      </p:sp>
    </p:spTree>
    <p:extLst>
      <p:ext uri="{BB962C8B-B14F-4D97-AF65-F5344CB8AC3E}">
        <p14:creationId xmlns:p14="http://schemas.microsoft.com/office/powerpoint/2010/main" val="200330801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4" ma:contentTypeDescription="Create a new document." ma:contentTypeScope="" ma:versionID="aa436c1f69defc97ba177430e4ccd27b">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206ec7198eaabbb6d0e4128bfe8d30b7"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16D1204-C320-46E4-A0D2-4BF25B453AE7}">
  <ds:schemaRefs>
    <ds:schemaRef ds:uri="8425509b-c587-4994-9466-01f6efb644d9"/>
    <ds:schemaRef ds:uri="http://schemas.microsoft.com/office/2006/documentManagement/types"/>
    <ds:schemaRef ds:uri="http://schemas.microsoft.com/office/2006/metadata/properties"/>
    <ds:schemaRef ds:uri="http://schemas.microsoft.com/office/infopath/2007/PartnerControls"/>
    <ds:schemaRef ds:uri="http://purl.org/dc/terms/"/>
    <ds:schemaRef ds:uri="http://www.w3.org/XML/1998/namespace"/>
    <ds:schemaRef ds:uri="http://schemas.openxmlformats.org/package/2006/metadata/core-properties"/>
    <ds:schemaRef ds:uri="a7bdb143-267e-438d-bcbf-e88b565c1722"/>
    <ds:schemaRef ds:uri="http://purl.org/dc/dcmitype/"/>
    <ds:schemaRef ds:uri="http://purl.org/dc/elements/1.1/"/>
  </ds:schemaRefs>
</ds:datastoreItem>
</file>

<file path=customXml/itemProps2.xml><?xml version="1.0" encoding="utf-8"?>
<ds:datastoreItem xmlns:ds="http://schemas.openxmlformats.org/officeDocument/2006/customXml" ds:itemID="{4471DC0B-1CF9-4507-97A9-9DD8936F940A}">
  <ds:schemaRefs>
    <ds:schemaRef ds:uri="http://schemas.microsoft.com/sharepoint/v3/contenttype/forms"/>
  </ds:schemaRefs>
</ds:datastoreItem>
</file>

<file path=customXml/itemProps3.xml><?xml version="1.0" encoding="utf-8"?>
<ds:datastoreItem xmlns:ds="http://schemas.openxmlformats.org/officeDocument/2006/customXml" ds:itemID="{91A0E8E7-25F5-4580-8EC8-8CD3E38D7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4703</Words>
  <Application>Microsoft Office PowerPoint</Application>
  <PresentationFormat>Widescreen</PresentationFormat>
  <Paragraphs>164</Paragraphs>
  <Slides>20</Slides>
  <Notes>16</Notes>
  <HiddenSlides>0</HiddenSlides>
  <MMClips>16</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Facet</vt:lpstr>
      <vt:lpstr>PowerPoint Presentation</vt:lpstr>
      <vt:lpstr>Introduction</vt:lpstr>
      <vt:lpstr>The Ageing Population: Setting the Scene</vt:lpstr>
      <vt:lpstr>THEORETICAL FRAMEWORKS</vt:lpstr>
      <vt:lpstr>POLICY &amp; LEGISLATION</vt:lpstr>
      <vt:lpstr>CURRENT UK SERVICES</vt:lpstr>
      <vt:lpstr>CRITICAL EVALUATION OF CARE SETTINGS</vt:lpstr>
      <vt:lpstr>IMPACT OF AGEING POPULATION</vt:lpstr>
      <vt:lpstr>TECHNOLOGICAL INNOVATIONS</vt:lpstr>
      <vt:lpstr>CRITICAL EVALUATION OF TECHNOLOGY</vt:lpstr>
      <vt:lpstr>CASE STUDY OVERVIEW</vt:lpstr>
      <vt:lpstr>Case Study Overview </vt:lpstr>
      <vt:lpstr>CASE STUDY ANALYSIS</vt:lpstr>
      <vt:lpstr>RECOMMENDATIONS</vt:lpstr>
      <vt:lpstr>CONCLUSION</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ASUS</dc:creator>
  <cp:lastModifiedBy>Nihla Kausar Salim (2326132)</cp:lastModifiedBy>
  <cp:revision>53</cp:revision>
  <dcterms:created xsi:type="dcterms:W3CDTF">2026-06-10T20:47:33Z</dcterms:created>
  <dcterms:modified xsi:type="dcterms:W3CDTF">2026-06-24T15:19:31Z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