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igitta Horváth" initials="BH" lastIdx="1" clrIdx="0">
    <p:extLst>
      <p:ext uri="{19B8F6BF-5375-455C-9EA6-DF929625EA0E}">
        <p15:presenceInfo xmlns:p15="http://schemas.microsoft.com/office/powerpoint/2012/main" userId="6c4a439626f2cd8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68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gitta Horváth" userId="6c4a439626f2cd88" providerId="LiveId" clId="{B59C242B-3BB2-1B45-9A52-681CF41982B8}"/>
    <pc:docChg chg="custSel addSld modSld">
      <pc:chgData name="Brigitta Horváth" userId="6c4a439626f2cd88" providerId="LiveId" clId="{B59C242B-3BB2-1B45-9A52-681CF41982B8}" dt="2023-11-05T12:32:05.602" v="876" actId="1076"/>
      <pc:docMkLst>
        <pc:docMk/>
      </pc:docMkLst>
      <pc:sldChg chg="addSp delSp modSp addCm delCm">
        <pc:chgData name="Brigitta Horváth" userId="6c4a439626f2cd88" providerId="LiveId" clId="{B59C242B-3BB2-1B45-9A52-681CF41982B8}" dt="2023-11-05T12:32:05.602" v="876" actId="1076"/>
        <pc:sldMkLst>
          <pc:docMk/>
          <pc:sldMk cId="231125417" sldId="256"/>
        </pc:sldMkLst>
        <pc:spChg chg="add mod">
          <ac:chgData name="Brigitta Horváth" userId="6c4a439626f2cd88" providerId="LiveId" clId="{B59C242B-3BB2-1B45-9A52-681CF41982B8}" dt="2023-11-05T12:31:58.706" v="875" actId="1076"/>
          <ac:spMkLst>
            <pc:docMk/>
            <pc:sldMk cId="231125417" sldId="256"/>
            <ac:spMk id="2" creationId="{8CEA947E-BEBF-FA78-EF1D-25555930E7D7}"/>
          </ac:spMkLst>
        </pc:spChg>
        <pc:spChg chg="del">
          <ac:chgData name="Brigitta Horváth" userId="6c4a439626f2cd88" providerId="LiveId" clId="{B59C242B-3BB2-1B45-9A52-681CF41982B8}" dt="2023-11-05T12:16:03.461" v="586" actId="478"/>
          <ac:spMkLst>
            <pc:docMk/>
            <pc:sldMk cId="231125417" sldId="256"/>
            <ac:spMk id="2" creationId="{FAEC69A5-5511-5015-59B4-7BFD69EC0401}"/>
          </ac:spMkLst>
        </pc:spChg>
        <pc:spChg chg="del mod">
          <ac:chgData name="Brigitta Horváth" userId="6c4a439626f2cd88" providerId="LiveId" clId="{B59C242B-3BB2-1B45-9A52-681CF41982B8}" dt="2023-11-05T12:23:13.237" v="670" actId="478"/>
          <ac:spMkLst>
            <pc:docMk/>
            <pc:sldMk cId="231125417" sldId="256"/>
            <ac:spMk id="3" creationId="{C62C42CA-C89D-C6F7-3B4B-CA369294D44B}"/>
          </ac:spMkLst>
        </pc:spChg>
        <pc:spChg chg="add mod">
          <ac:chgData name="Brigitta Horváth" userId="6c4a439626f2cd88" providerId="LiveId" clId="{B59C242B-3BB2-1B45-9A52-681CF41982B8}" dt="2023-11-05T12:32:05.602" v="876" actId="1076"/>
          <ac:spMkLst>
            <pc:docMk/>
            <pc:sldMk cId="231125417" sldId="256"/>
            <ac:spMk id="5" creationId="{9B1FE9CF-3633-08BC-C1B3-F4D07E550CDD}"/>
          </ac:spMkLst>
        </pc:spChg>
        <pc:picChg chg="add mod">
          <ac:chgData name="Brigitta Horváth" userId="6c4a439626f2cd88" providerId="LiveId" clId="{B59C242B-3BB2-1B45-9A52-681CF41982B8}" dt="2023-11-05T12:31:06.934" v="872" actId="1076"/>
          <ac:picMkLst>
            <pc:docMk/>
            <pc:sldMk cId="231125417" sldId="256"/>
            <ac:picMk id="4" creationId="{D0F174DC-F484-896B-F8FF-A402CFA98606}"/>
          </ac:picMkLst>
        </pc:picChg>
      </pc:sldChg>
      <pc:sldChg chg="modSp new">
        <pc:chgData name="Brigitta Horváth" userId="6c4a439626f2cd88" providerId="LiveId" clId="{B59C242B-3BB2-1B45-9A52-681CF41982B8}" dt="2023-11-05T10:34:01.227" v="532" actId="20577"/>
        <pc:sldMkLst>
          <pc:docMk/>
          <pc:sldMk cId="1777368836" sldId="257"/>
        </pc:sldMkLst>
        <pc:spChg chg="mod">
          <ac:chgData name="Brigitta Horváth" userId="6c4a439626f2cd88" providerId="LiveId" clId="{B59C242B-3BB2-1B45-9A52-681CF41982B8}" dt="2023-11-05T10:30:34.643" v="336" actId="122"/>
          <ac:spMkLst>
            <pc:docMk/>
            <pc:sldMk cId="1777368836" sldId="257"/>
            <ac:spMk id="2" creationId="{0BCD88DA-4372-D7AA-BE1F-C5B0E3BBEC10}"/>
          </ac:spMkLst>
        </pc:spChg>
        <pc:spChg chg="mod">
          <ac:chgData name="Brigitta Horváth" userId="6c4a439626f2cd88" providerId="LiveId" clId="{B59C242B-3BB2-1B45-9A52-681CF41982B8}" dt="2023-11-05T10:34:01.227" v="532" actId="20577"/>
          <ac:spMkLst>
            <pc:docMk/>
            <pc:sldMk cId="1777368836" sldId="257"/>
            <ac:spMk id="3" creationId="{2C5D47A2-DD9E-4E56-9AF3-C8C5325AA5C3}"/>
          </ac:spMkLst>
        </pc:spChg>
      </pc:sldChg>
      <pc:sldChg chg="modSp new">
        <pc:chgData name="Brigitta Horváth" userId="6c4a439626f2cd88" providerId="LiveId" clId="{B59C242B-3BB2-1B45-9A52-681CF41982B8}" dt="2023-11-05T10:20:26.400" v="70" actId="255"/>
        <pc:sldMkLst>
          <pc:docMk/>
          <pc:sldMk cId="2644246236" sldId="258"/>
        </pc:sldMkLst>
        <pc:spChg chg="mod">
          <ac:chgData name="Brigitta Horváth" userId="6c4a439626f2cd88" providerId="LiveId" clId="{B59C242B-3BB2-1B45-9A52-681CF41982B8}" dt="2023-11-05T10:20:26.400" v="70" actId="255"/>
          <ac:spMkLst>
            <pc:docMk/>
            <pc:sldMk cId="2644246236" sldId="258"/>
            <ac:spMk id="3" creationId="{38282567-8A16-87EE-7994-BB58A82F5CE5}"/>
          </ac:spMkLst>
        </pc:spChg>
      </pc:sldChg>
      <pc:sldChg chg="modSp new">
        <pc:chgData name="Brigitta Horváth" userId="6c4a439626f2cd88" providerId="LiveId" clId="{B59C242B-3BB2-1B45-9A52-681CF41982B8}" dt="2023-11-05T10:37:47.585" v="537" actId="20577"/>
        <pc:sldMkLst>
          <pc:docMk/>
          <pc:sldMk cId="242175703" sldId="259"/>
        </pc:sldMkLst>
        <pc:spChg chg="mod">
          <ac:chgData name="Brigitta Horváth" userId="6c4a439626f2cd88" providerId="LiveId" clId="{B59C242B-3BB2-1B45-9A52-681CF41982B8}" dt="2023-11-05T10:37:47.585" v="537" actId="20577"/>
          <ac:spMkLst>
            <pc:docMk/>
            <pc:sldMk cId="242175703" sldId="259"/>
            <ac:spMk id="2" creationId="{7C5C61AB-EB93-AC61-AF24-F9FFC1DF3F4F}"/>
          </ac:spMkLst>
        </pc:spChg>
      </pc:sldChg>
      <pc:sldChg chg="modSp new">
        <pc:chgData name="Brigitta Horváth" userId="6c4a439626f2cd88" providerId="LiveId" clId="{B59C242B-3BB2-1B45-9A52-681CF41982B8}" dt="2023-11-05T10:27:51.336" v="295" actId="2"/>
        <pc:sldMkLst>
          <pc:docMk/>
          <pc:sldMk cId="2119386077" sldId="260"/>
        </pc:sldMkLst>
        <pc:spChg chg="mod">
          <ac:chgData name="Brigitta Horváth" userId="6c4a439626f2cd88" providerId="LiveId" clId="{B59C242B-3BB2-1B45-9A52-681CF41982B8}" dt="2023-11-05T10:27:51.336" v="295" actId="2"/>
          <ac:spMkLst>
            <pc:docMk/>
            <pc:sldMk cId="2119386077" sldId="260"/>
            <ac:spMk id="2" creationId="{CCC2D382-835B-08CB-8AB1-4E24BFAD01BE}"/>
          </ac:spMkLst>
        </pc:spChg>
      </pc:sldChg>
      <pc:sldChg chg="modSp new">
        <pc:chgData name="Brigitta Horváth" userId="6c4a439626f2cd88" providerId="LiveId" clId="{B59C242B-3BB2-1B45-9A52-681CF41982B8}" dt="2023-11-05T11:44:33.216" v="558" actId="20577"/>
        <pc:sldMkLst>
          <pc:docMk/>
          <pc:sldMk cId="2801559700" sldId="261"/>
        </pc:sldMkLst>
        <pc:spChg chg="mod">
          <ac:chgData name="Brigitta Horváth" userId="6c4a439626f2cd88" providerId="LiveId" clId="{B59C242B-3BB2-1B45-9A52-681CF41982B8}" dt="2023-11-05T11:44:33.216" v="558" actId="20577"/>
          <ac:spMkLst>
            <pc:docMk/>
            <pc:sldMk cId="2801559700" sldId="261"/>
            <ac:spMk id="2" creationId="{2F2D4E6D-DE97-14E0-E3E0-CBE0B59F3667}"/>
          </ac:spMkLst>
        </pc:spChg>
      </pc:sldChg>
      <pc:sldChg chg="modSp new">
        <pc:chgData name="Brigitta Horváth" userId="6c4a439626f2cd88" providerId="LiveId" clId="{B59C242B-3BB2-1B45-9A52-681CF41982B8}" dt="2023-11-05T10:28:09.500" v="307" actId="20577"/>
        <pc:sldMkLst>
          <pc:docMk/>
          <pc:sldMk cId="780080651" sldId="262"/>
        </pc:sldMkLst>
        <pc:spChg chg="mod">
          <ac:chgData name="Brigitta Horváth" userId="6c4a439626f2cd88" providerId="LiveId" clId="{B59C242B-3BB2-1B45-9A52-681CF41982B8}" dt="2023-11-05T10:28:09.500" v="307" actId="20577"/>
          <ac:spMkLst>
            <pc:docMk/>
            <pc:sldMk cId="780080651" sldId="262"/>
            <ac:spMk id="2" creationId="{15E0C875-C19A-938D-35E9-65588BA0E180}"/>
          </ac:spMkLst>
        </pc:spChg>
      </pc:sldChg>
      <pc:sldChg chg="modSp new">
        <pc:chgData name="Brigitta Horváth" userId="6c4a439626f2cd88" providerId="LiveId" clId="{B59C242B-3BB2-1B45-9A52-681CF41982B8}" dt="2023-11-05T11:44:52.303" v="585" actId="122"/>
        <pc:sldMkLst>
          <pc:docMk/>
          <pc:sldMk cId="1753418048" sldId="263"/>
        </pc:sldMkLst>
        <pc:spChg chg="mod">
          <ac:chgData name="Brigitta Horváth" userId="6c4a439626f2cd88" providerId="LiveId" clId="{B59C242B-3BB2-1B45-9A52-681CF41982B8}" dt="2023-11-05T11:44:52.303" v="585" actId="122"/>
          <ac:spMkLst>
            <pc:docMk/>
            <pc:sldMk cId="1753418048" sldId="263"/>
            <ac:spMk id="2" creationId="{6B86640A-3054-69F8-3A08-E25CB8E7AFCA}"/>
          </ac:spMkLst>
        </pc:spChg>
      </pc:sldChg>
      <pc:sldChg chg="modSp new">
        <pc:chgData name="Brigitta Horváth" userId="6c4a439626f2cd88" providerId="LiveId" clId="{B59C242B-3BB2-1B45-9A52-681CF41982B8}" dt="2023-11-05T10:29:24.104" v="320" actId="122"/>
        <pc:sldMkLst>
          <pc:docMk/>
          <pc:sldMk cId="2525511653" sldId="264"/>
        </pc:sldMkLst>
        <pc:spChg chg="mod">
          <ac:chgData name="Brigitta Horváth" userId="6c4a439626f2cd88" providerId="LiveId" clId="{B59C242B-3BB2-1B45-9A52-681CF41982B8}" dt="2023-11-05T10:29:24.104" v="320" actId="122"/>
          <ac:spMkLst>
            <pc:docMk/>
            <pc:sldMk cId="2525511653" sldId="264"/>
            <ac:spMk id="2" creationId="{5A9A76F6-A8B0-3912-E82A-1FB340B27368}"/>
          </ac:spMkLst>
        </pc:spChg>
      </pc:sldChg>
      <pc:sldChg chg="modSp new">
        <pc:chgData name="Brigitta Horváth" userId="6c4a439626f2cd88" providerId="LiveId" clId="{B59C242B-3BB2-1B45-9A52-681CF41982B8}" dt="2023-11-05T10:24:21.199" v="119" actId="20577"/>
        <pc:sldMkLst>
          <pc:docMk/>
          <pc:sldMk cId="3972563750" sldId="265"/>
        </pc:sldMkLst>
        <pc:spChg chg="mod">
          <ac:chgData name="Brigitta Horváth" userId="6c4a439626f2cd88" providerId="LiveId" clId="{B59C242B-3BB2-1B45-9A52-681CF41982B8}" dt="2023-11-05T10:24:21.199" v="119" actId="20577"/>
          <ac:spMkLst>
            <pc:docMk/>
            <pc:sldMk cId="3972563750" sldId="265"/>
            <ac:spMk id="2" creationId="{6460303B-1671-2D54-57FD-96E5AF2706E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áma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ím és képaláír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dézet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hasá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éphasá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fif"/><Relationship Id="rId2" Type="http://schemas.openxmlformats.org/officeDocument/2006/relationships/image" Target="../media/image4.jf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fif"/><Relationship Id="rId4" Type="http://schemas.openxmlformats.org/officeDocument/2006/relationships/image" Target="../media/image6.jf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fif"/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fif"/><Relationship Id="rId4" Type="http://schemas.openxmlformats.org/officeDocument/2006/relationships/image" Target="../media/image10.jf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artalom helye 4">
            <a:extLst>
              <a:ext uri="{FF2B5EF4-FFF2-40B4-BE49-F238E27FC236}">
                <a16:creationId xmlns:a16="http://schemas.microsoft.com/office/drawing/2014/main" id="{D0F174DC-F484-896B-F8FF-A402CFA98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398" y="353232"/>
            <a:ext cx="4366681" cy="1667851"/>
          </a:xfrm>
          <a:prstGeom prst="rect">
            <a:avLst/>
          </a:prstGeom>
        </p:spPr>
      </p:pic>
      <p:sp>
        <p:nvSpPr>
          <p:cNvPr id="2" name="Szövegdoboz 1">
            <a:extLst>
              <a:ext uri="{FF2B5EF4-FFF2-40B4-BE49-F238E27FC236}">
                <a16:creationId xmlns:a16="http://schemas.microsoft.com/office/drawing/2014/main" id="{8CEA947E-BEBF-FA78-EF1D-25555930E7D7}"/>
              </a:ext>
            </a:extLst>
          </p:cNvPr>
          <p:cNvSpPr txBox="1"/>
          <p:nvPr/>
        </p:nvSpPr>
        <p:spPr>
          <a:xfrm>
            <a:off x="1881392" y="5062084"/>
            <a:ext cx="59537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hu-HU" sz="2400" dirty="0" err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hu-HU" sz="2400" dirty="0">
                <a:latin typeface="Arial" panose="020B0604020202020204" pitchFamily="34" charset="0"/>
                <a:cs typeface="Arial" panose="020B0604020202020204" pitchFamily="34" charset="0"/>
              </a:rPr>
              <a:t>: Brigitta Horváth</a:t>
            </a:r>
          </a:p>
          <a:p>
            <a:pPr algn="l"/>
            <a:r>
              <a:rPr lang="hu-HU" sz="2400" dirty="0" err="1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hu-HU" sz="2400" dirty="0">
                <a:latin typeface="Arial" panose="020B0604020202020204" pitchFamily="34" charset="0"/>
                <a:cs typeface="Arial" panose="020B0604020202020204" pitchFamily="34" charset="0"/>
              </a:rPr>
              <a:t> ID: 2213952</a:t>
            </a:r>
          </a:p>
          <a:p>
            <a:pPr algn="l"/>
            <a:r>
              <a:rPr lang="hu-HU" sz="2400" dirty="0">
                <a:latin typeface="Arial" panose="020B0604020202020204" pitchFamily="34" charset="0"/>
                <a:cs typeface="Arial" panose="020B0604020202020204" pitchFamily="34" charset="0"/>
              </a:rPr>
              <a:t>Modul </a:t>
            </a:r>
            <a:r>
              <a:rPr lang="hu-HU" sz="2400" dirty="0" err="1">
                <a:latin typeface="Arial" panose="020B0604020202020204" pitchFamily="34" charset="0"/>
                <a:cs typeface="Arial" panose="020B0604020202020204" pitchFamily="34" charset="0"/>
              </a:rPr>
              <a:t>number</a:t>
            </a:r>
            <a:r>
              <a:rPr lang="hu-HU" sz="2400" dirty="0">
                <a:latin typeface="Arial" panose="020B0604020202020204" pitchFamily="34" charset="0"/>
                <a:cs typeface="Arial" panose="020B0604020202020204" pitchFamily="34" charset="0"/>
              </a:rPr>
              <a:t>: LCBB5004</a:t>
            </a:r>
          </a:p>
          <a:p>
            <a:pPr algn="l"/>
            <a:r>
              <a:rPr lang="hu-HU" sz="2400" dirty="0" err="1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hu-HU" sz="2400" dirty="0">
                <a:latin typeface="Arial" panose="020B0604020202020204" pitchFamily="34" charset="0"/>
                <a:cs typeface="Arial" panose="020B0604020202020204" pitchFamily="34" charset="0"/>
              </a:rPr>
              <a:t>: Dr. </a:t>
            </a:r>
            <a:r>
              <a:rPr lang="hu-HU" sz="2400" dirty="0" err="1">
                <a:latin typeface="Arial" panose="020B0604020202020204" pitchFamily="34" charset="0"/>
                <a:cs typeface="Arial" panose="020B0604020202020204" pitchFamily="34" charset="0"/>
              </a:rPr>
              <a:t>Mushfiqir</a:t>
            </a:r>
            <a:r>
              <a:rPr lang="hu-HU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400" dirty="0" err="1">
                <a:latin typeface="Arial" panose="020B0604020202020204" pitchFamily="34" charset="0"/>
                <a:cs typeface="Arial" panose="020B0604020202020204" pitchFamily="34" charset="0"/>
              </a:rPr>
              <a:t>Rahman</a:t>
            </a:r>
            <a:endParaRPr lang="hu-HU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hu-HU" dirty="0"/>
          </a:p>
          <a:p>
            <a:pPr algn="l"/>
            <a:endParaRPr lang="hu-HU" dirty="0"/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9B1FE9CF-3633-08BC-C1B3-F4D07E550CDD}"/>
              </a:ext>
            </a:extLst>
          </p:cNvPr>
          <p:cNvSpPr txBox="1"/>
          <p:nvPr/>
        </p:nvSpPr>
        <p:spPr>
          <a:xfrm>
            <a:off x="2750008" y="2921168"/>
            <a:ext cx="805899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6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PEOPLE </a:t>
            </a:r>
          </a:p>
          <a:p>
            <a:pPr algn="ctr"/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231125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BCD88DA-4372-D7AA-BE1F-C5B0E3BBE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4400" b="1" dirty="0" err="1">
                <a:solidFill>
                  <a:schemeClr val="bg1"/>
                </a:solidFill>
              </a:rPr>
              <a:t>Table</a:t>
            </a:r>
            <a:r>
              <a:rPr lang="hu-HU" sz="4400" b="1" dirty="0">
                <a:solidFill>
                  <a:schemeClr val="bg1"/>
                </a:solidFill>
              </a:rPr>
              <a:t> of </a:t>
            </a:r>
            <a:r>
              <a:rPr lang="hu-HU" sz="4400" b="1" dirty="0" err="1">
                <a:solidFill>
                  <a:schemeClr val="bg1"/>
                </a:solidFill>
              </a:rPr>
              <a:t>contents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2C5D47A2-DD9E-4E56-9AF3-C8C5325AA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Technology-based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programs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endParaRPr lang="hu-HU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hu-H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Technology-based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programs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employers</a:t>
            </a:r>
            <a:endParaRPr lang="hu-HU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hu-HU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hu-HU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36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E90A30B-F024-D40D-D485-AC526BE89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4400" b="1" dirty="0" err="1">
                <a:solidFill>
                  <a:schemeClr val="bg1"/>
                </a:solidFill>
              </a:rPr>
              <a:t>Introduction</a:t>
            </a:r>
            <a:endParaRPr lang="hu-HU" sz="4400" b="1" dirty="0">
              <a:solidFill>
                <a:schemeClr val="bg1"/>
              </a:solidFill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38282567-8A16-87EE-7994-BB58A82F5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801" y="2801520"/>
            <a:ext cx="9905999" cy="354171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hu-HU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hu-HU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hu-HU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about why using technology </a:t>
            </a:r>
            <a:r>
              <a:rPr lang="hu-HU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US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training is </a:t>
            </a:r>
            <a:r>
              <a:rPr lang="hu-HU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useful</a:t>
            </a:r>
            <a:r>
              <a:rPr lang="en-US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It explains the advantages for both workers and companies with some examples.</a:t>
            </a:r>
            <a:r>
              <a:rPr lang="hu-HU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hu-HU" sz="2800" dirty="0"/>
          </a:p>
        </p:txBody>
      </p:sp>
    </p:spTree>
    <p:extLst>
      <p:ext uri="{BB962C8B-B14F-4D97-AF65-F5344CB8AC3E}">
        <p14:creationId xmlns:p14="http://schemas.microsoft.com/office/powerpoint/2010/main" val="2644246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C5C61AB-EB93-AC61-AF24-F9FFC1DF3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4400" b="1" dirty="0" err="1">
                <a:solidFill>
                  <a:schemeClr val="bg1"/>
                </a:solidFill>
              </a:rPr>
              <a:t>Importance</a:t>
            </a:r>
            <a:r>
              <a:rPr lang="hu-HU" sz="4400" b="1" dirty="0">
                <a:solidFill>
                  <a:schemeClr val="bg1"/>
                </a:solidFill>
              </a:rPr>
              <a:t> of </a:t>
            </a:r>
            <a:r>
              <a:rPr lang="hu-HU" sz="4400" b="1" dirty="0" err="1">
                <a:solidFill>
                  <a:schemeClr val="bg1"/>
                </a:solidFill>
              </a:rPr>
              <a:t>technology</a:t>
            </a:r>
            <a:r>
              <a:rPr lang="hu-HU" sz="4400" b="1" dirty="0">
                <a:solidFill>
                  <a:schemeClr val="bg1"/>
                </a:solidFill>
              </a:rPr>
              <a:t> in </a:t>
            </a:r>
            <a:r>
              <a:rPr lang="hu-HU" sz="4400" b="1" dirty="0" err="1">
                <a:solidFill>
                  <a:schemeClr val="bg1"/>
                </a:solidFill>
              </a:rPr>
              <a:t>Training</a:t>
            </a:r>
            <a:r>
              <a:rPr lang="hu-HU" sz="4400" b="1" dirty="0">
                <a:solidFill>
                  <a:schemeClr val="bg1"/>
                </a:solidFill>
              </a:rPr>
              <a:t> and </a:t>
            </a:r>
            <a:r>
              <a:rPr lang="hu-HU" sz="4400" b="1" dirty="0" err="1">
                <a:solidFill>
                  <a:schemeClr val="bg1"/>
                </a:solidFill>
              </a:rPr>
              <a:t>development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1C207176-29FC-2C49-2778-2C5006DE1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570178"/>
            <a:ext cx="9905999" cy="354171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hu-HU" dirty="0"/>
              <a:t> </a:t>
            </a:r>
            <a:r>
              <a:rPr lang="hu-HU" b="1" i="0" dirty="0" err="1">
                <a:effectLst/>
                <a:latin typeface="Söhne"/>
              </a:rPr>
              <a:t>Enhanced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Accessibility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Inclusivity</a:t>
            </a:r>
            <a:endParaRPr lang="hu-HU" b="1" i="0" dirty="0">
              <a:effectLst/>
              <a:latin typeface="Söhne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Future-Ready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Skills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Development</a:t>
            </a:r>
            <a:endParaRPr lang="hu-HU" b="1" dirty="0">
              <a:latin typeface="Söhne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Engagement</a:t>
            </a:r>
            <a:r>
              <a:rPr lang="hu-HU" b="1" i="0" dirty="0">
                <a:effectLst/>
                <a:latin typeface="Söhne"/>
              </a:rPr>
              <a:t>, </a:t>
            </a:r>
            <a:r>
              <a:rPr lang="hu-HU" b="1" i="0" dirty="0" err="1">
                <a:effectLst/>
                <a:latin typeface="Söhne"/>
              </a:rPr>
              <a:t>Motivation</a:t>
            </a:r>
            <a:r>
              <a:rPr lang="hu-HU" b="1" i="0" dirty="0">
                <a:effectLst/>
                <a:latin typeface="Söhne"/>
              </a:rPr>
              <a:t>, and </a:t>
            </a:r>
            <a:r>
              <a:rPr lang="hu-HU" b="1" i="0" dirty="0" err="1">
                <a:effectLst/>
                <a:latin typeface="Söhne"/>
              </a:rPr>
              <a:t>Personalization</a:t>
            </a:r>
            <a:endParaRPr lang="hu-HU" b="1" i="0" dirty="0">
              <a:effectLst/>
              <a:latin typeface="Söhne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hu-HU" b="1" dirty="0">
                <a:latin typeface="Söhne"/>
              </a:rPr>
              <a:t> </a:t>
            </a:r>
            <a:r>
              <a:rPr lang="en-US" b="1" i="0" dirty="0">
                <a:effectLst/>
                <a:latin typeface="Söhne"/>
              </a:rPr>
              <a:t>Data-Driven Education for Continuous Improvement</a:t>
            </a:r>
            <a:endParaRPr lang="hu-HU" b="1" dirty="0">
              <a:latin typeface="Söhne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Streamlined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Administrative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Processes</a:t>
            </a:r>
            <a:r>
              <a:rPr lang="hu-HU" b="1" i="0" dirty="0">
                <a:effectLst/>
                <a:latin typeface="Söhne"/>
              </a:rPr>
              <a:t> </a:t>
            </a:r>
            <a:endParaRPr lang="hu-HU" dirty="0"/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DECD87F4-4818-4EC0-A93D-BD6880A64C52}"/>
              </a:ext>
            </a:extLst>
          </p:cNvPr>
          <p:cNvSpPr txBox="1"/>
          <p:nvPr/>
        </p:nvSpPr>
        <p:spPr>
          <a:xfrm>
            <a:off x="10090298" y="6111892"/>
            <a:ext cx="1388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/>
              <a:t>(</a:t>
            </a:r>
            <a:r>
              <a:rPr lang="hu-HU" dirty="0" err="1"/>
              <a:t>Joshi</a:t>
            </a:r>
            <a:r>
              <a:rPr lang="hu-HU" dirty="0"/>
              <a:t>, 2023</a:t>
            </a:r>
          </a:p>
          <a:p>
            <a:r>
              <a:rPr lang="hu-HU" dirty="0"/>
              <a:t>(</a:t>
            </a:r>
            <a:r>
              <a:rPr lang="hu-HU" dirty="0" err="1"/>
              <a:t>Lockett</a:t>
            </a:r>
            <a:r>
              <a:rPr lang="hu-HU" dirty="0"/>
              <a:t>, </a:t>
            </a:r>
            <a:r>
              <a:rPr lang="hu-HU" dirty="0" err="1"/>
              <a:t>n.d</a:t>
            </a:r>
            <a:r>
              <a:rPr lang="hu-HU" dirty="0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242175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CC2D382-835B-08CB-8AB1-4E24BFAD0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4400" b="1" dirty="0" err="1">
                <a:solidFill>
                  <a:schemeClr val="bg1"/>
                </a:solidFill>
              </a:rPr>
              <a:t>Benefits</a:t>
            </a:r>
            <a:r>
              <a:rPr lang="hu-HU" sz="4400" b="1" dirty="0">
                <a:solidFill>
                  <a:schemeClr val="bg1"/>
                </a:solidFill>
              </a:rPr>
              <a:t> of </a:t>
            </a:r>
            <a:r>
              <a:rPr lang="hu-HU" sz="4400" b="1" dirty="0" err="1">
                <a:solidFill>
                  <a:schemeClr val="bg1"/>
                </a:solidFill>
              </a:rPr>
              <a:t>Technology-based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  <a:r>
              <a:rPr lang="hu-HU" sz="4400" b="1" dirty="0" err="1">
                <a:solidFill>
                  <a:schemeClr val="bg1"/>
                </a:solidFill>
              </a:rPr>
              <a:t>training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  <a:r>
              <a:rPr lang="hu-HU" sz="4400" b="1" dirty="0" err="1">
                <a:solidFill>
                  <a:schemeClr val="bg1"/>
                </a:solidFill>
              </a:rPr>
              <a:t>Programs</a:t>
            </a:r>
            <a:r>
              <a:rPr lang="hu-HU" sz="4400" b="1" dirty="0">
                <a:solidFill>
                  <a:schemeClr val="bg1"/>
                </a:solidFill>
              </a:rPr>
              <a:t> for </a:t>
            </a:r>
            <a:r>
              <a:rPr lang="hu-HU" sz="4400" b="1" dirty="0" err="1">
                <a:solidFill>
                  <a:schemeClr val="bg1"/>
                </a:solidFill>
              </a:rPr>
              <a:t>employees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FF547EED-8B33-E868-8F48-8D44B2B7C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6253" y="2899937"/>
            <a:ext cx="9905999" cy="354171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hu-HU" dirty="0"/>
              <a:t> </a:t>
            </a:r>
            <a:r>
              <a:rPr lang="hu-HU" b="1" i="0" dirty="0" err="1">
                <a:effectLst/>
                <a:latin typeface="Söhne"/>
              </a:rPr>
              <a:t>Accessibility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Flexibility</a:t>
            </a:r>
            <a:endParaRPr lang="hu-HU" b="1" i="0" dirty="0">
              <a:effectLst/>
              <a:latin typeface="Söhne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Personalized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Learning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Experience</a:t>
            </a:r>
            <a:endParaRPr lang="hu-HU" b="1" dirty="0">
              <a:latin typeface="Söhne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>
                <a:effectLst/>
                <a:latin typeface="Söhne"/>
              </a:rPr>
              <a:t>Access </a:t>
            </a:r>
            <a:r>
              <a:rPr lang="hu-HU" b="1" i="0" dirty="0" err="1">
                <a:effectLst/>
                <a:latin typeface="Söhne"/>
              </a:rPr>
              <a:t>to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High-Quality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Expertise</a:t>
            </a:r>
            <a:endParaRPr lang="hu-HU" b="1" i="0" dirty="0">
              <a:effectLst/>
              <a:latin typeface="Söhne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Interactivity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Feedback</a:t>
            </a:r>
            <a:endParaRPr lang="hu-HU" b="1" dirty="0">
              <a:latin typeface="Söhne"/>
            </a:endParaRPr>
          </a:p>
          <a:p>
            <a:pPr marL="0" indent="0">
              <a:buNone/>
            </a:pPr>
            <a:endParaRPr lang="hu-HU" dirty="0"/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8AEEBD48-B4C3-4C3F-2C98-13F151E9D8DB}"/>
              </a:ext>
            </a:extLst>
          </p:cNvPr>
          <p:cNvSpPr txBox="1"/>
          <p:nvPr/>
        </p:nvSpPr>
        <p:spPr>
          <a:xfrm>
            <a:off x="9792587" y="6256985"/>
            <a:ext cx="1503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/>
              <a:t>(Indeed,2023)</a:t>
            </a:r>
          </a:p>
        </p:txBody>
      </p:sp>
    </p:spTree>
    <p:extLst>
      <p:ext uri="{BB962C8B-B14F-4D97-AF65-F5344CB8AC3E}">
        <p14:creationId xmlns:p14="http://schemas.microsoft.com/office/powerpoint/2010/main" val="2119386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F2D4E6D-DE97-14E0-E3E0-CBE0B59F3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4636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hu-HU" sz="4800" b="1">
                <a:solidFill>
                  <a:schemeClr val="bg1"/>
                </a:solidFill>
              </a:rPr>
              <a:t>Examples</a:t>
            </a:r>
            <a:endParaRPr lang="hu-HU" sz="4800" b="1" dirty="0">
              <a:solidFill>
                <a:schemeClr val="bg1"/>
              </a:solidFill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9B619749-67F5-1069-9111-3265222B0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7850" y="2230633"/>
            <a:ext cx="9905999" cy="354171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hu-HU" sz="2800" b="1"/>
              <a:t> Google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u-HU" sz="2800" b="1"/>
              <a:t> LinkedIn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u-HU" sz="2800" b="1"/>
              <a:t> edX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u-HU" sz="2800" b="1"/>
              <a:t> IBM</a:t>
            </a:r>
            <a:endParaRPr lang="hu-HU" sz="2800" b="1" dirty="0"/>
          </a:p>
        </p:txBody>
      </p:sp>
      <p:pic>
        <p:nvPicPr>
          <p:cNvPr id="5" name="Kép 4" descr="A képen Betűtípus, Grafika, embléma, szimbólum látható&#10;&#10;Automatikusan generált leírás">
            <a:extLst>
              <a:ext uri="{FF2B5EF4-FFF2-40B4-BE49-F238E27FC236}">
                <a16:creationId xmlns:a16="http://schemas.microsoft.com/office/drawing/2014/main" id="{B58C7B58-639A-DC9D-9958-40FCAC553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7455" y="1852215"/>
            <a:ext cx="3425825" cy="1156397"/>
          </a:xfrm>
          <a:prstGeom prst="rect">
            <a:avLst/>
          </a:prstGeom>
        </p:spPr>
      </p:pic>
      <p:pic>
        <p:nvPicPr>
          <p:cNvPr id="7" name="Kép 6" descr="A képen Grafika, Betűtípus, embléma, szimbólum látható&#10;&#10;Automatikusan generált leírás">
            <a:extLst>
              <a:ext uri="{FF2B5EF4-FFF2-40B4-BE49-F238E27FC236}">
                <a16:creationId xmlns:a16="http://schemas.microsoft.com/office/drawing/2014/main" id="{084955DF-0688-C96E-B2A1-0F7A70ECCA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3265294"/>
            <a:ext cx="2667000" cy="1308805"/>
          </a:xfrm>
          <a:prstGeom prst="rect">
            <a:avLst/>
          </a:prstGeom>
        </p:spPr>
      </p:pic>
      <p:pic>
        <p:nvPicPr>
          <p:cNvPr id="9" name="Kép 8" descr="A képen Betűtípus, Grafika, szimbólum, embléma látható&#10;&#10;Automatikusan generált leírás">
            <a:extLst>
              <a:ext uri="{FF2B5EF4-FFF2-40B4-BE49-F238E27FC236}">
                <a16:creationId xmlns:a16="http://schemas.microsoft.com/office/drawing/2014/main" id="{36A55A8E-58E4-8BC5-7C1C-8997664BA3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7647" y="4803865"/>
            <a:ext cx="3048000" cy="1567606"/>
          </a:xfrm>
          <a:prstGeom prst="rect">
            <a:avLst/>
          </a:prstGeom>
        </p:spPr>
      </p:pic>
      <p:pic>
        <p:nvPicPr>
          <p:cNvPr id="11" name="Kép 10" descr="A képen szöveg, Betűtípus, embléma, Grafika látható&#10;&#10;Automatikusan generált leírás">
            <a:extLst>
              <a:ext uri="{FF2B5EF4-FFF2-40B4-BE49-F238E27FC236}">
                <a16:creationId xmlns:a16="http://schemas.microsoft.com/office/drawing/2014/main" id="{C0DF5C8E-9D9F-71BC-CCE4-D61A779281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23420" y="3211460"/>
            <a:ext cx="2740428" cy="1308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559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5E0C875-C19A-938D-35E9-65588BA0E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4400" b="1" dirty="0" err="1">
                <a:solidFill>
                  <a:schemeClr val="bg1"/>
                </a:solidFill>
              </a:rPr>
              <a:t>Benefits</a:t>
            </a:r>
            <a:r>
              <a:rPr lang="hu-HU" sz="4400" b="1" dirty="0">
                <a:solidFill>
                  <a:schemeClr val="bg1"/>
                </a:solidFill>
              </a:rPr>
              <a:t> of </a:t>
            </a:r>
            <a:r>
              <a:rPr lang="hu-HU" sz="4400" b="1" dirty="0" err="1">
                <a:solidFill>
                  <a:schemeClr val="bg1"/>
                </a:solidFill>
              </a:rPr>
              <a:t>Technology-based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  <a:r>
              <a:rPr lang="hu-HU" sz="4400" b="1" dirty="0" err="1">
                <a:solidFill>
                  <a:schemeClr val="bg1"/>
                </a:solidFill>
              </a:rPr>
              <a:t>training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  <a:r>
              <a:rPr lang="hu-HU" sz="4400" b="1" dirty="0" err="1">
                <a:solidFill>
                  <a:schemeClr val="bg1"/>
                </a:solidFill>
              </a:rPr>
              <a:t>programs</a:t>
            </a:r>
            <a:r>
              <a:rPr lang="hu-HU" sz="4400" b="1" dirty="0">
                <a:solidFill>
                  <a:schemeClr val="bg1"/>
                </a:solidFill>
              </a:rPr>
              <a:t> for </a:t>
            </a:r>
            <a:r>
              <a:rPr lang="hu-HU" sz="4400" b="1" dirty="0" err="1">
                <a:solidFill>
                  <a:schemeClr val="bg1"/>
                </a:solidFill>
              </a:rPr>
              <a:t>employers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471E4F29-1A24-D4BE-1D57-DA7D58E2C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890510"/>
            <a:ext cx="9905999" cy="354171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hu-HU" dirty="0"/>
              <a:t> </a:t>
            </a:r>
            <a:r>
              <a:rPr lang="hu-HU" b="1" i="0" dirty="0">
                <a:effectLst/>
                <a:latin typeface="Söhne"/>
              </a:rPr>
              <a:t>Cost-</a:t>
            </a:r>
            <a:r>
              <a:rPr lang="hu-HU" b="1" i="0" dirty="0" err="1">
                <a:effectLst/>
                <a:latin typeface="Söhne"/>
              </a:rPr>
              <a:t>Effectiveness</a:t>
            </a:r>
            <a:endParaRPr lang="hu-HU" b="1" i="0" dirty="0">
              <a:effectLst/>
              <a:latin typeface="Söhne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Scalability</a:t>
            </a:r>
            <a:endParaRPr lang="hu-HU" b="1" dirty="0">
              <a:latin typeface="Söhne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>
                <a:effectLst/>
                <a:latin typeface="Söhne"/>
              </a:rPr>
              <a:t>Data </a:t>
            </a:r>
            <a:r>
              <a:rPr lang="hu-HU" b="1" i="0" dirty="0" err="1">
                <a:effectLst/>
                <a:latin typeface="Söhne"/>
              </a:rPr>
              <a:t>Analytics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Improvement</a:t>
            </a:r>
            <a:endParaRPr lang="hu-HU" b="1" i="0" dirty="0">
              <a:effectLst/>
              <a:latin typeface="Söhne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hu-HU" b="1" dirty="0">
                <a:latin typeface="Söhne"/>
              </a:rPr>
              <a:t> </a:t>
            </a:r>
            <a:r>
              <a:rPr lang="hu-HU" b="1" i="0" dirty="0">
                <a:effectLst/>
                <a:latin typeface="Söhne"/>
              </a:rPr>
              <a:t>Global </a:t>
            </a:r>
            <a:r>
              <a:rPr lang="hu-HU" b="1" i="0" dirty="0" err="1">
                <a:effectLst/>
                <a:latin typeface="Söhne"/>
              </a:rPr>
              <a:t>Reach</a:t>
            </a:r>
            <a:endParaRPr lang="hu-HU" dirty="0"/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55AEAA72-9D99-3C34-9551-5B68B755EA5D}"/>
              </a:ext>
            </a:extLst>
          </p:cNvPr>
          <p:cNvSpPr txBox="1"/>
          <p:nvPr/>
        </p:nvSpPr>
        <p:spPr>
          <a:xfrm>
            <a:off x="9872330" y="6211669"/>
            <a:ext cx="1503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/>
              <a:t>(Indeed,2023)</a:t>
            </a:r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780080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B86640A-3054-69F8-3A08-E25CB8E7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27514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hu-HU" sz="4800" b="1" dirty="0" err="1">
                <a:solidFill>
                  <a:schemeClr val="bg1"/>
                </a:solidFill>
              </a:rPr>
              <a:t>Examples</a:t>
            </a:r>
            <a:r>
              <a:rPr lang="hu-HU" sz="48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91E58217-1AC2-C410-54DD-EAC4B6D4A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606" y="2258913"/>
            <a:ext cx="9905999" cy="354171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hu-HU" sz="2800" b="1" dirty="0"/>
              <a:t> Amazon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hu-HU" sz="2800" b="1" dirty="0"/>
              <a:t> </a:t>
            </a:r>
            <a:r>
              <a:rPr lang="hu-HU" sz="2800" b="1" dirty="0" err="1"/>
              <a:t>Deloitte</a:t>
            </a:r>
            <a:endParaRPr lang="hu-HU" sz="28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hu-HU" sz="2800" b="1" dirty="0"/>
              <a:t> </a:t>
            </a:r>
            <a:r>
              <a:rPr lang="hu-HU" sz="2800" b="1" dirty="0" err="1"/>
              <a:t>Mariott</a:t>
            </a:r>
            <a:r>
              <a:rPr lang="hu-HU" sz="2800" b="1" dirty="0"/>
              <a:t> </a:t>
            </a:r>
            <a:r>
              <a:rPr lang="hu-HU" sz="2800" b="1" dirty="0" err="1"/>
              <a:t>international</a:t>
            </a:r>
            <a:endParaRPr lang="hu-HU" sz="28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hu-HU" sz="2800" b="1" dirty="0"/>
              <a:t> British </a:t>
            </a:r>
            <a:r>
              <a:rPr lang="hu-HU" sz="2800" b="1" dirty="0" err="1"/>
              <a:t>Council</a:t>
            </a:r>
            <a:endParaRPr lang="hu-HU" sz="2800" b="1" dirty="0"/>
          </a:p>
          <a:p>
            <a:pPr>
              <a:buFont typeface="Wingdings" panose="05000000000000000000" pitchFamily="2" charset="2"/>
              <a:buChar char="§"/>
            </a:pPr>
            <a:endParaRPr lang="hu-HU" dirty="0"/>
          </a:p>
        </p:txBody>
      </p:sp>
      <p:pic>
        <p:nvPicPr>
          <p:cNvPr id="7" name="Kép 6" descr="A képen szöveg, Betűtípus, képernyőkép, Grafika látható&#10;&#10;Automatikusan generált leírás">
            <a:extLst>
              <a:ext uri="{FF2B5EF4-FFF2-40B4-BE49-F238E27FC236}">
                <a16:creationId xmlns:a16="http://schemas.microsoft.com/office/drawing/2014/main" id="{9B9C37D7-3998-7403-66F5-D81E105593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3981" y="2169417"/>
            <a:ext cx="1714500" cy="1714500"/>
          </a:xfrm>
          <a:prstGeom prst="rect">
            <a:avLst/>
          </a:prstGeom>
        </p:spPr>
      </p:pic>
      <p:pic>
        <p:nvPicPr>
          <p:cNvPr id="9" name="Kép 8" descr="A képen Betűtípus, embléma, Grafika, szöveg látható&#10;&#10;Automatikusan generált leírás">
            <a:extLst>
              <a:ext uri="{FF2B5EF4-FFF2-40B4-BE49-F238E27FC236}">
                <a16:creationId xmlns:a16="http://schemas.microsoft.com/office/drawing/2014/main" id="{F68F4BC1-8F4F-A4C4-2890-6003F14155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7918" y="1446482"/>
            <a:ext cx="2891738" cy="1445869"/>
          </a:xfrm>
          <a:prstGeom prst="rect">
            <a:avLst/>
          </a:prstGeom>
        </p:spPr>
      </p:pic>
      <p:pic>
        <p:nvPicPr>
          <p:cNvPr id="11" name="Kép 10" descr="A képen Betűtípus, embléma, szöveg, Grafika látható&#10;&#10;Automatikusan generált leírás">
            <a:extLst>
              <a:ext uri="{FF2B5EF4-FFF2-40B4-BE49-F238E27FC236}">
                <a16:creationId xmlns:a16="http://schemas.microsoft.com/office/drawing/2014/main" id="{64DF138F-9C7E-D00F-005F-FA26CC8EB7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7473" y="4696348"/>
            <a:ext cx="2522006" cy="1418628"/>
          </a:xfrm>
          <a:prstGeom prst="rect">
            <a:avLst/>
          </a:prstGeom>
        </p:spPr>
      </p:pic>
      <p:pic>
        <p:nvPicPr>
          <p:cNvPr id="13" name="Kép 12" descr="A képen szöveg, Betűtípus, embléma, Grafika látható&#10;&#10;Automatikusan generált leírás">
            <a:extLst>
              <a:ext uri="{FF2B5EF4-FFF2-40B4-BE49-F238E27FC236}">
                <a16:creationId xmlns:a16="http://schemas.microsoft.com/office/drawing/2014/main" id="{457FDB5A-935E-AF53-0D92-3E557BD838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3460" y="3883917"/>
            <a:ext cx="2440653" cy="1372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418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A9A76F6-A8B0-3912-E82A-1FB340B27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4400" b="1" dirty="0" err="1">
                <a:solidFill>
                  <a:schemeClr val="bg1"/>
                </a:solidFill>
              </a:rPr>
              <a:t>Conclusion</a:t>
            </a:r>
            <a:r>
              <a:rPr lang="hu-HU" sz="4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72310841-1B08-C99D-1418-674E65BBC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br>
              <a:rPr lang="en-US" sz="2600" b="1" dirty="0"/>
            </a:br>
            <a:r>
              <a:rPr lang="en-US" sz="2600" b="1" i="0" dirty="0">
                <a:effectLst/>
                <a:latin typeface="Söhne"/>
              </a:rPr>
              <a:t>Technology-Based Training changes how we learn, making it easier and more personalized. It helps learners access information easily and keeps them engaged. For companies, it's cost-effective, scalable, and reaches people globally.</a:t>
            </a:r>
            <a:endParaRPr lang="hu-HU" sz="2600" b="1" dirty="0"/>
          </a:p>
        </p:txBody>
      </p:sp>
    </p:spTree>
    <p:extLst>
      <p:ext uri="{BB962C8B-B14F-4D97-AF65-F5344CB8AC3E}">
        <p14:creationId xmlns:p14="http://schemas.microsoft.com/office/powerpoint/2010/main" val="25255116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460303B-1671-2D54-57FD-96E5AF270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b="1" dirty="0" err="1">
                <a:solidFill>
                  <a:schemeClr val="bg1"/>
                </a:solidFill>
              </a:rPr>
              <a:t>References</a:t>
            </a:r>
            <a:r>
              <a:rPr lang="hu-HU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D5E3349E-99C2-94C6-A45A-73B11D59F6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0" i="0" dirty="0">
                <a:effectLst/>
                <a:latin typeface="avenir-regular-class"/>
              </a:rPr>
              <a:t>Indeed editorial team (2023) </a:t>
            </a:r>
            <a:r>
              <a:rPr lang="en-US" b="0" i="1" dirty="0">
                <a:effectLst/>
                <a:latin typeface="avenir-regular-class"/>
              </a:rPr>
              <a:t>Types Of Technology-Based Training (With Benefits And FAQs)</a:t>
            </a:r>
            <a:r>
              <a:rPr lang="en-US" b="0" i="0" dirty="0">
                <a:effectLst/>
                <a:latin typeface="avenir-regular-class"/>
              </a:rPr>
              <a:t>. Available at: https://in.indeed.com/career-advice/career-development/types-of-technology-based-training?fbclid=IwAR3rVwqMvGQQgPv982ep5sVW9d7rU-25xtNkD-S8VwgIi7kOXlPA18I9L1s (Accessed: 12 Sept 2023).</a:t>
            </a:r>
            <a:endParaRPr lang="hu-HU" dirty="0">
              <a:latin typeface="avenir-regular-class"/>
            </a:endParaRPr>
          </a:p>
          <a:p>
            <a:pPr marL="0" indent="0">
              <a:buNone/>
            </a:pPr>
            <a:r>
              <a:rPr lang="en-US" b="0" i="0" dirty="0">
                <a:effectLst/>
                <a:latin typeface="avenir-regular-class"/>
              </a:rPr>
              <a:t>Joshi, S. (2023) </a:t>
            </a:r>
            <a:r>
              <a:rPr lang="en-US" b="0" i="1" dirty="0">
                <a:effectLst/>
                <a:latin typeface="avenir-regular-class"/>
              </a:rPr>
              <a:t>The Role Of Technology In Education, Post Pandemic</a:t>
            </a:r>
            <a:r>
              <a:rPr lang="en-US" b="0" i="0" dirty="0">
                <a:effectLst/>
                <a:latin typeface="avenir-regular-class"/>
              </a:rPr>
              <a:t>. Available at: https://elearningindustry.com/the-role-of-technology-in-education-post-pandemic (Accessed: 22 June 2023).</a:t>
            </a:r>
            <a:endParaRPr lang="hu-HU" b="0" i="0" dirty="0">
              <a:effectLst/>
              <a:latin typeface="avenir-regular-class"/>
            </a:endParaRPr>
          </a:p>
          <a:p>
            <a:pPr marL="0" indent="0">
              <a:buNone/>
            </a:pPr>
            <a:r>
              <a:rPr lang="en-US" b="0" i="0" dirty="0">
                <a:effectLst/>
                <a:latin typeface="avenir-regular-class"/>
              </a:rPr>
              <a:t>Lockett, B. (n.d.) </a:t>
            </a:r>
            <a:r>
              <a:rPr lang="en-US" b="0" i="1" dirty="0">
                <a:effectLst/>
                <a:latin typeface="avenir-regular-class"/>
              </a:rPr>
              <a:t>Elevating the Role of Technology in Training and Development</a:t>
            </a:r>
            <a:r>
              <a:rPr lang="en-US" b="0" i="0" dirty="0">
                <a:effectLst/>
                <a:latin typeface="avenir-regular-class"/>
              </a:rPr>
              <a:t>. Available at: https://www.adp.com/spark/articles/2020/10/elevating-the-role-of-technology-in-training-and-development.aspx?fbclid=IwAR0rUvhcDlHW2xLPufSDHW0Rx9zepuJqnKirrBytZc4U9s_g7j-WN9CtdGQ (Accessed: n.d.).</a:t>
            </a:r>
            <a:endParaRPr lang="hu-HU" b="0" i="0" dirty="0">
              <a:effectLst/>
              <a:latin typeface="avenir-regular-class"/>
            </a:endParaRPr>
          </a:p>
        </p:txBody>
      </p:sp>
    </p:spTree>
    <p:extLst>
      <p:ext uri="{BB962C8B-B14F-4D97-AF65-F5344CB8AC3E}">
        <p14:creationId xmlns:p14="http://schemas.microsoft.com/office/powerpoint/2010/main" val="39725637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Áramkör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3208</TotalTime>
  <Words>367</Words>
  <Application>Microsoft Office PowerPoint</Application>
  <PresentationFormat>Szélesvásznú</PresentationFormat>
  <Paragraphs>53</Paragraphs>
  <Slides>10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5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10</vt:i4>
      </vt:variant>
    </vt:vector>
  </HeadingPairs>
  <TitlesOfParts>
    <vt:vector size="16" baseType="lpstr">
      <vt:lpstr>Arial</vt:lpstr>
      <vt:lpstr>avenir-regular-class</vt:lpstr>
      <vt:lpstr>Söhne</vt:lpstr>
      <vt:lpstr>Tw Cen MT</vt:lpstr>
      <vt:lpstr>Wingdings</vt:lpstr>
      <vt:lpstr>Áramkör</vt:lpstr>
      <vt:lpstr>PowerPoint-bemutató</vt:lpstr>
      <vt:lpstr>Table of contents </vt:lpstr>
      <vt:lpstr>Introduction</vt:lpstr>
      <vt:lpstr>Importance of technology in Training and development </vt:lpstr>
      <vt:lpstr>Benefits of Technology-based training Programs for employees </vt:lpstr>
      <vt:lpstr>Examples</vt:lpstr>
      <vt:lpstr>Benefits of Technology-based training programs for employers </vt:lpstr>
      <vt:lpstr>Examples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PowerPoint-bemutató</dc:title>
  <dc:creator>Brigitta Horváth</dc:creator>
  <cp:lastModifiedBy>Brigitta Horváth</cp:lastModifiedBy>
  <cp:revision>12</cp:revision>
  <dcterms:created xsi:type="dcterms:W3CDTF">2023-11-05T10:10:10Z</dcterms:created>
  <dcterms:modified xsi:type="dcterms:W3CDTF">2023-11-22T13:56:41Z</dcterms:modified>
</cp:coreProperties>
</file>