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82"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7D4F4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38645BC-C518-F3C3-0390-F048DA2C31DA}" v="3" dt="2026-10-11T14:34:28.790"/>
    <p1510:client id="{669A9FB9-CD2D-AB81-735F-FE00E3A4B441}" v="55" dt="2026-10-10T15:20:24.014"/>
    <p1510:client id="{DFF37A06-6497-15A6-95DA-4AAEAB902E88}" v="938" dt="2026-10-11T08:48:17.498"/>
    <p1510:client id="{EA183FF3-BDFE-74E6-4FB8-CC4084419824}" v="58" dt="2026-10-11T10:49:32.03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56F948A-432C-465F-A62A-29125E86520B}" type="doc">
      <dgm:prSet loTypeId="urn:microsoft.com/office/officeart/2005/8/layout/cycle1" loCatId="cycle" qsTypeId="urn:microsoft.com/office/officeart/2005/8/quickstyle/simple1" qsCatId="simple" csTypeId="urn:microsoft.com/office/officeart/2005/8/colors/accent1_2" csCatId="accent1" phldr="1"/>
      <dgm:spPr/>
      <dgm:t>
        <a:bodyPr/>
        <a:lstStyle/>
        <a:p>
          <a:endParaRPr lang="en-US"/>
        </a:p>
      </dgm:t>
    </dgm:pt>
    <dgm:pt modelId="{A1B20293-D96E-4806-8AC2-286C4689B6A6}">
      <dgm:prSet phldrT="[Text]" phldr="0"/>
      <dgm:spPr/>
      <dgm:t>
        <a:bodyPr/>
        <a:lstStyle/>
        <a:p>
          <a:pPr rtl="0"/>
          <a:r>
            <a:rPr lang="en-US">
              <a:latin typeface="Calibri Light" panose="020F0302020204030204"/>
            </a:rPr>
            <a:t>Medication reminders</a:t>
          </a:r>
          <a:endParaRPr lang="en-US"/>
        </a:p>
      </dgm:t>
    </dgm:pt>
    <dgm:pt modelId="{27381FA0-4EA6-4453-B467-3C577F115691}" type="parTrans" cxnId="{221AABF6-2DD3-4376-8463-A540CB09279B}">
      <dgm:prSet/>
      <dgm:spPr/>
      <dgm:t>
        <a:bodyPr/>
        <a:lstStyle/>
        <a:p>
          <a:endParaRPr lang="en-US"/>
        </a:p>
      </dgm:t>
    </dgm:pt>
    <dgm:pt modelId="{DE26BE19-C3B7-42DB-BDC1-228266D153D2}" type="sibTrans" cxnId="{221AABF6-2DD3-4376-8463-A540CB09279B}">
      <dgm:prSet/>
      <dgm:spPr/>
      <dgm:t>
        <a:bodyPr/>
        <a:lstStyle/>
        <a:p>
          <a:endParaRPr lang="en-US"/>
        </a:p>
      </dgm:t>
    </dgm:pt>
    <dgm:pt modelId="{8908B784-F85B-4813-8599-A52711F93FD9}">
      <dgm:prSet phldrT="[Text]" phldr="0"/>
      <dgm:spPr/>
      <dgm:t>
        <a:bodyPr/>
        <a:lstStyle/>
        <a:p>
          <a:pPr rtl="0"/>
          <a:r>
            <a:rPr lang="en-US">
              <a:latin typeface="Calibri Light" panose="020F0302020204030204"/>
            </a:rPr>
            <a:t>Well being checks</a:t>
          </a:r>
          <a:endParaRPr lang="en-US"/>
        </a:p>
      </dgm:t>
    </dgm:pt>
    <dgm:pt modelId="{F734334D-C4A3-44BB-BDF3-44A95740E989}" type="parTrans" cxnId="{BB2D68E6-55A2-4B79-81AA-DFA071ECCDD3}">
      <dgm:prSet/>
      <dgm:spPr/>
      <dgm:t>
        <a:bodyPr/>
        <a:lstStyle/>
        <a:p>
          <a:endParaRPr lang="en-US"/>
        </a:p>
      </dgm:t>
    </dgm:pt>
    <dgm:pt modelId="{61975E87-9852-4C4E-B971-EE2C6EB5EBDF}" type="sibTrans" cxnId="{BB2D68E6-55A2-4B79-81AA-DFA071ECCDD3}">
      <dgm:prSet/>
      <dgm:spPr/>
      <dgm:t>
        <a:bodyPr/>
        <a:lstStyle/>
        <a:p>
          <a:endParaRPr lang="en-US"/>
        </a:p>
      </dgm:t>
    </dgm:pt>
    <dgm:pt modelId="{6C7CB16B-ACEC-4FCE-851A-5722CC4A61E2}">
      <dgm:prSet phldrT="[Text]" phldr="0"/>
      <dgm:spPr/>
      <dgm:t>
        <a:bodyPr/>
        <a:lstStyle/>
        <a:p>
          <a:pPr rtl="0"/>
          <a:r>
            <a:rPr lang="en-US">
              <a:latin typeface="Calibri Light" panose="020F0302020204030204"/>
            </a:rPr>
            <a:t>Care records</a:t>
          </a:r>
          <a:endParaRPr lang="en-US"/>
        </a:p>
      </dgm:t>
    </dgm:pt>
    <dgm:pt modelId="{681C5849-8F9D-4AEA-8EA2-8A4933ED7858}" type="parTrans" cxnId="{01FE97A4-FFA7-46DD-816C-12C2F4501643}">
      <dgm:prSet/>
      <dgm:spPr/>
      <dgm:t>
        <a:bodyPr/>
        <a:lstStyle/>
        <a:p>
          <a:endParaRPr lang="en-US"/>
        </a:p>
      </dgm:t>
    </dgm:pt>
    <dgm:pt modelId="{47F693B7-3731-4806-9094-838841945A15}" type="sibTrans" cxnId="{01FE97A4-FFA7-46DD-816C-12C2F4501643}">
      <dgm:prSet/>
      <dgm:spPr/>
      <dgm:t>
        <a:bodyPr/>
        <a:lstStyle/>
        <a:p>
          <a:endParaRPr lang="en-US"/>
        </a:p>
      </dgm:t>
    </dgm:pt>
    <dgm:pt modelId="{6BC14BF8-1077-4CFA-9488-CC08D1FAA70D}">
      <dgm:prSet phldrT="[Text]" phldr="0"/>
      <dgm:spPr/>
      <dgm:t>
        <a:bodyPr/>
        <a:lstStyle/>
        <a:p>
          <a:pPr rtl="0"/>
          <a:r>
            <a:rPr lang="en-US">
              <a:latin typeface="Calibri Light" panose="020F0302020204030204"/>
            </a:rPr>
            <a:t>Long term care needs </a:t>
          </a:r>
          <a:endParaRPr lang="en-US"/>
        </a:p>
      </dgm:t>
    </dgm:pt>
    <dgm:pt modelId="{B32F5E87-D56B-4FD4-9CC1-FCFEA3FDAB17}" type="parTrans" cxnId="{E2E9BE99-C30D-4C3B-93F7-D3C0EC3ADD4B}">
      <dgm:prSet/>
      <dgm:spPr/>
      <dgm:t>
        <a:bodyPr/>
        <a:lstStyle/>
        <a:p>
          <a:endParaRPr lang="en-US"/>
        </a:p>
      </dgm:t>
    </dgm:pt>
    <dgm:pt modelId="{EEF2BF2A-66B1-420F-A93D-805880E390B7}" type="sibTrans" cxnId="{E2E9BE99-C30D-4C3B-93F7-D3C0EC3ADD4B}">
      <dgm:prSet/>
      <dgm:spPr/>
      <dgm:t>
        <a:bodyPr/>
        <a:lstStyle/>
        <a:p>
          <a:endParaRPr lang="en-US"/>
        </a:p>
      </dgm:t>
    </dgm:pt>
    <dgm:pt modelId="{F85C71C7-1699-4F8A-8A26-1FBA6A3E66FD}" type="pres">
      <dgm:prSet presAssocID="{756F948A-432C-465F-A62A-29125E86520B}" presName="cycle" presStyleCnt="0">
        <dgm:presLayoutVars>
          <dgm:dir/>
          <dgm:resizeHandles val="exact"/>
        </dgm:presLayoutVars>
      </dgm:prSet>
      <dgm:spPr/>
    </dgm:pt>
    <dgm:pt modelId="{7AAACE17-2B06-40EA-B041-417026DE3F8A}" type="pres">
      <dgm:prSet presAssocID="{A1B20293-D96E-4806-8AC2-286C4689B6A6}" presName="dummy" presStyleCnt="0"/>
      <dgm:spPr/>
    </dgm:pt>
    <dgm:pt modelId="{12A69257-F778-4E86-BBF9-1F23B4492FAB}" type="pres">
      <dgm:prSet presAssocID="{A1B20293-D96E-4806-8AC2-286C4689B6A6}" presName="node" presStyleLbl="revTx" presStyleIdx="0" presStyleCnt="4">
        <dgm:presLayoutVars>
          <dgm:bulletEnabled val="1"/>
        </dgm:presLayoutVars>
      </dgm:prSet>
      <dgm:spPr/>
    </dgm:pt>
    <dgm:pt modelId="{1371404F-7AC3-4A3C-9B6F-744B0FAA742B}" type="pres">
      <dgm:prSet presAssocID="{DE26BE19-C3B7-42DB-BDC1-228266D153D2}" presName="sibTrans" presStyleLbl="node1" presStyleIdx="0" presStyleCnt="4"/>
      <dgm:spPr/>
    </dgm:pt>
    <dgm:pt modelId="{98872EE6-53CF-4E38-A32A-9FA6ABC69D98}" type="pres">
      <dgm:prSet presAssocID="{8908B784-F85B-4813-8599-A52711F93FD9}" presName="dummy" presStyleCnt="0"/>
      <dgm:spPr/>
    </dgm:pt>
    <dgm:pt modelId="{19161AC3-509D-4A08-B2F6-51FB693829BA}" type="pres">
      <dgm:prSet presAssocID="{8908B784-F85B-4813-8599-A52711F93FD9}" presName="node" presStyleLbl="revTx" presStyleIdx="1" presStyleCnt="4">
        <dgm:presLayoutVars>
          <dgm:bulletEnabled val="1"/>
        </dgm:presLayoutVars>
      </dgm:prSet>
      <dgm:spPr/>
    </dgm:pt>
    <dgm:pt modelId="{6A967B8B-2753-4CE7-8D5C-3DA69E004DBF}" type="pres">
      <dgm:prSet presAssocID="{61975E87-9852-4C4E-B971-EE2C6EB5EBDF}" presName="sibTrans" presStyleLbl="node1" presStyleIdx="1" presStyleCnt="4"/>
      <dgm:spPr/>
    </dgm:pt>
    <dgm:pt modelId="{9345AE1B-376A-42C2-AF58-DF5B2C19277D}" type="pres">
      <dgm:prSet presAssocID="{6C7CB16B-ACEC-4FCE-851A-5722CC4A61E2}" presName="dummy" presStyleCnt="0"/>
      <dgm:spPr/>
    </dgm:pt>
    <dgm:pt modelId="{695BA074-60EB-4EC8-903A-DB6E531FCC83}" type="pres">
      <dgm:prSet presAssocID="{6C7CB16B-ACEC-4FCE-851A-5722CC4A61E2}" presName="node" presStyleLbl="revTx" presStyleIdx="2" presStyleCnt="4">
        <dgm:presLayoutVars>
          <dgm:bulletEnabled val="1"/>
        </dgm:presLayoutVars>
      </dgm:prSet>
      <dgm:spPr/>
    </dgm:pt>
    <dgm:pt modelId="{E73D3A38-6E11-4FBC-8952-F41CA0DB27A5}" type="pres">
      <dgm:prSet presAssocID="{47F693B7-3731-4806-9094-838841945A15}" presName="sibTrans" presStyleLbl="node1" presStyleIdx="2" presStyleCnt="4"/>
      <dgm:spPr/>
    </dgm:pt>
    <dgm:pt modelId="{3243D0E2-6C7B-46CD-9D1E-4D86A57544A6}" type="pres">
      <dgm:prSet presAssocID="{6BC14BF8-1077-4CFA-9488-CC08D1FAA70D}" presName="dummy" presStyleCnt="0"/>
      <dgm:spPr/>
    </dgm:pt>
    <dgm:pt modelId="{D8C03ED8-E7D4-4B1B-9F51-F8F599484A76}" type="pres">
      <dgm:prSet presAssocID="{6BC14BF8-1077-4CFA-9488-CC08D1FAA70D}" presName="node" presStyleLbl="revTx" presStyleIdx="3" presStyleCnt="4">
        <dgm:presLayoutVars>
          <dgm:bulletEnabled val="1"/>
        </dgm:presLayoutVars>
      </dgm:prSet>
      <dgm:spPr/>
    </dgm:pt>
    <dgm:pt modelId="{5817276B-4E9A-4276-92B3-4C99CFB0FBFE}" type="pres">
      <dgm:prSet presAssocID="{EEF2BF2A-66B1-420F-A93D-805880E390B7}" presName="sibTrans" presStyleLbl="node1" presStyleIdx="3" presStyleCnt="4"/>
      <dgm:spPr/>
    </dgm:pt>
  </dgm:ptLst>
  <dgm:cxnLst>
    <dgm:cxn modelId="{B2A2B31B-884B-469F-A59E-4EF0F4FE4289}" type="presOf" srcId="{61975E87-9852-4C4E-B971-EE2C6EB5EBDF}" destId="{6A967B8B-2753-4CE7-8D5C-3DA69E004DBF}" srcOrd="0" destOrd="0" presId="urn:microsoft.com/office/officeart/2005/8/layout/cycle1"/>
    <dgm:cxn modelId="{C1452A5D-1363-48CB-81B9-21867498C397}" type="presOf" srcId="{6C7CB16B-ACEC-4FCE-851A-5722CC4A61E2}" destId="{695BA074-60EB-4EC8-903A-DB6E531FCC83}" srcOrd="0" destOrd="0" presId="urn:microsoft.com/office/officeart/2005/8/layout/cycle1"/>
    <dgm:cxn modelId="{A8D47E5E-55E8-4D8E-B1B8-C3E0B202ACAB}" type="presOf" srcId="{6BC14BF8-1077-4CFA-9488-CC08D1FAA70D}" destId="{D8C03ED8-E7D4-4B1B-9F51-F8F599484A76}" srcOrd="0" destOrd="0" presId="urn:microsoft.com/office/officeart/2005/8/layout/cycle1"/>
    <dgm:cxn modelId="{F203B276-EA30-4AAE-BC51-1879C1890AF7}" type="presOf" srcId="{A1B20293-D96E-4806-8AC2-286C4689B6A6}" destId="{12A69257-F778-4E86-BBF9-1F23B4492FAB}" srcOrd="0" destOrd="0" presId="urn:microsoft.com/office/officeart/2005/8/layout/cycle1"/>
    <dgm:cxn modelId="{73B9BF79-4650-4D85-AE67-62AE784E8F23}" type="presOf" srcId="{EEF2BF2A-66B1-420F-A93D-805880E390B7}" destId="{5817276B-4E9A-4276-92B3-4C99CFB0FBFE}" srcOrd="0" destOrd="0" presId="urn:microsoft.com/office/officeart/2005/8/layout/cycle1"/>
    <dgm:cxn modelId="{E05DF282-6156-424C-89CA-514B1B54DE48}" type="presOf" srcId="{47F693B7-3731-4806-9094-838841945A15}" destId="{E73D3A38-6E11-4FBC-8952-F41CA0DB27A5}" srcOrd="0" destOrd="0" presId="urn:microsoft.com/office/officeart/2005/8/layout/cycle1"/>
    <dgm:cxn modelId="{D8192497-F1D6-4850-AC84-FB17A0FFA5A9}" type="presOf" srcId="{756F948A-432C-465F-A62A-29125E86520B}" destId="{F85C71C7-1699-4F8A-8A26-1FBA6A3E66FD}" srcOrd="0" destOrd="0" presId="urn:microsoft.com/office/officeart/2005/8/layout/cycle1"/>
    <dgm:cxn modelId="{03B27D97-2B9C-4778-B261-3B422872F8DA}" type="presOf" srcId="{DE26BE19-C3B7-42DB-BDC1-228266D153D2}" destId="{1371404F-7AC3-4A3C-9B6F-744B0FAA742B}" srcOrd="0" destOrd="0" presId="urn:microsoft.com/office/officeart/2005/8/layout/cycle1"/>
    <dgm:cxn modelId="{E2E9BE99-C30D-4C3B-93F7-D3C0EC3ADD4B}" srcId="{756F948A-432C-465F-A62A-29125E86520B}" destId="{6BC14BF8-1077-4CFA-9488-CC08D1FAA70D}" srcOrd="3" destOrd="0" parTransId="{B32F5E87-D56B-4FD4-9CC1-FCFEA3FDAB17}" sibTransId="{EEF2BF2A-66B1-420F-A93D-805880E390B7}"/>
    <dgm:cxn modelId="{01FE97A4-FFA7-46DD-816C-12C2F4501643}" srcId="{756F948A-432C-465F-A62A-29125E86520B}" destId="{6C7CB16B-ACEC-4FCE-851A-5722CC4A61E2}" srcOrd="2" destOrd="0" parTransId="{681C5849-8F9D-4AEA-8EA2-8A4933ED7858}" sibTransId="{47F693B7-3731-4806-9094-838841945A15}"/>
    <dgm:cxn modelId="{D088B8D1-7D4B-42B0-A3A3-442B4C998212}" type="presOf" srcId="{8908B784-F85B-4813-8599-A52711F93FD9}" destId="{19161AC3-509D-4A08-B2F6-51FB693829BA}" srcOrd="0" destOrd="0" presId="urn:microsoft.com/office/officeart/2005/8/layout/cycle1"/>
    <dgm:cxn modelId="{BB2D68E6-55A2-4B79-81AA-DFA071ECCDD3}" srcId="{756F948A-432C-465F-A62A-29125E86520B}" destId="{8908B784-F85B-4813-8599-A52711F93FD9}" srcOrd="1" destOrd="0" parTransId="{F734334D-C4A3-44BB-BDF3-44A95740E989}" sibTransId="{61975E87-9852-4C4E-B971-EE2C6EB5EBDF}"/>
    <dgm:cxn modelId="{221AABF6-2DD3-4376-8463-A540CB09279B}" srcId="{756F948A-432C-465F-A62A-29125E86520B}" destId="{A1B20293-D96E-4806-8AC2-286C4689B6A6}" srcOrd="0" destOrd="0" parTransId="{27381FA0-4EA6-4453-B467-3C577F115691}" sibTransId="{DE26BE19-C3B7-42DB-BDC1-228266D153D2}"/>
    <dgm:cxn modelId="{76C0FD06-2579-455F-9947-5BAE40C89B37}" type="presParOf" srcId="{F85C71C7-1699-4F8A-8A26-1FBA6A3E66FD}" destId="{7AAACE17-2B06-40EA-B041-417026DE3F8A}" srcOrd="0" destOrd="0" presId="urn:microsoft.com/office/officeart/2005/8/layout/cycle1"/>
    <dgm:cxn modelId="{FFCC4A54-DC0E-4566-BA37-282C75E34BEF}" type="presParOf" srcId="{F85C71C7-1699-4F8A-8A26-1FBA6A3E66FD}" destId="{12A69257-F778-4E86-BBF9-1F23B4492FAB}" srcOrd="1" destOrd="0" presId="urn:microsoft.com/office/officeart/2005/8/layout/cycle1"/>
    <dgm:cxn modelId="{8D67B79A-8D95-417B-92B0-04991E164D5E}" type="presParOf" srcId="{F85C71C7-1699-4F8A-8A26-1FBA6A3E66FD}" destId="{1371404F-7AC3-4A3C-9B6F-744B0FAA742B}" srcOrd="2" destOrd="0" presId="urn:microsoft.com/office/officeart/2005/8/layout/cycle1"/>
    <dgm:cxn modelId="{F5E5BD8F-CB83-40A5-AA76-09E28BE5ACD8}" type="presParOf" srcId="{F85C71C7-1699-4F8A-8A26-1FBA6A3E66FD}" destId="{98872EE6-53CF-4E38-A32A-9FA6ABC69D98}" srcOrd="3" destOrd="0" presId="urn:microsoft.com/office/officeart/2005/8/layout/cycle1"/>
    <dgm:cxn modelId="{B646592C-72F7-4187-A3D9-791D1FC47E93}" type="presParOf" srcId="{F85C71C7-1699-4F8A-8A26-1FBA6A3E66FD}" destId="{19161AC3-509D-4A08-B2F6-51FB693829BA}" srcOrd="4" destOrd="0" presId="urn:microsoft.com/office/officeart/2005/8/layout/cycle1"/>
    <dgm:cxn modelId="{E43AAE5A-41A2-4CE9-97A7-DD506FAD9107}" type="presParOf" srcId="{F85C71C7-1699-4F8A-8A26-1FBA6A3E66FD}" destId="{6A967B8B-2753-4CE7-8D5C-3DA69E004DBF}" srcOrd="5" destOrd="0" presId="urn:microsoft.com/office/officeart/2005/8/layout/cycle1"/>
    <dgm:cxn modelId="{00F6E651-23F0-456A-A22A-E67A77AF5F89}" type="presParOf" srcId="{F85C71C7-1699-4F8A-8A26-1FBA6A3E66FD}" destId="{9345AE1B-376A-42C2-AF58-DF5B2C19277D}" srcOrd="6" destOrd="0" presId="urn:microsoft.com/office/officeart/2005/8/layout/cycle1"/>
    <dgm:cxn modelId="{6B49520A-2016-4EDA-954E-E11D00728CF5}" type="presParOf" srcId="{F85C71C7-1699-4F8A-8A26-1FBA6A3E66FD}" destId="{695BA074-60EB-4EC8-903A-DB6E531FCC83}" srcOrd="7" destOrd="0" presId="urn:microsoft.com/office/officeart/2005/8/layout/cycle1"/>
    <dgm:cxn modelId="{6D8100EC-6F77-4C33-9BCC-47674989D920}" type="presParOf" srcId="{F85C71C7-1699-4F8A-8A26-1FBA6A3E66FD}" destId="{E73D3A38-6E11-4FBC-8952-F41CA0DB27A5}" srcOrd="8" destOrd="0" presId="urn:microsoft.com/office/officeart/2005/8/layout/cycle1"/>
    <dgm:cxn modelId="{5FFE62D8-1FB8-41E9-9E86-847D3CBC467F}" type="presParOf" srcId="{F85C71C7-1699-4F8A-8A26-1FBA6A3E66FD}" destId="{3243D0E2-6C7B-46CD-9D1E-4D86A57544A6}" srcOrd="9" destOrd="0" presId="urn:microsoft.com/office/officeart/2005/8/layout/cycle1"/>
    <dgm:cxn modelId="{E3209080-EBDD-4705-AFAE-1B8604AB7C9A}" type="presParOf" srcId="{F85C71C7-1699-4F8A-8A26-1FBA6A3E66FD}" destId="{D8C03ED8-E7D4-4B1B-9F51-F8F599484A76}" srcOrd="10" destOrd="0" presId="urn:microsoft.com/office/officeart/2005/8/layout/cycle1"/>
    <dgm:cxn modelId="{478022BD-8763-4387-821B-2446581DA7A4}" type="presParOf" srcId="{F85C71C7-1699-4F8A-8A26-1FBA6A3E66FD}" destId="{5817276B-4E9A-4276-92B3-4C99CFB0FBFE}" srcOrd="11" destOrd="0" presId="urn:microsoft.com/office/officeart/2005/8/layout/cycle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A69257-F778-4E86-BBF9-1F23B4492FAB}">
      <dsp:nvSpPr>
        <dsp:cNvPr id="0" name=""/>
        <dsp:cNvSpPr/>
      </dsp:nvSpPr>
      <dsp:spPr>
        <a:xfrm>
          <a:off x="2346654" y="108729"/>
          <a:ext cx="1331866" cy="13318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rtl="0">
            <a:lnSpc>
              <a:spcPct val="90000"/>
            </a:lnSpc>
            <a:spcBef>
              <a:spcPct val="0"/>
            </a:spcBef>
            <a:spcAft>
              <a:spcPct val="35000"/>
            </a:spcAft>
            <a:buNone/>
          </a:pPr>
          <a:r>
            <a:rPr lang="en-US" sz="2200" kern="1200">
              <a:latin typeface="Calibri Light" panose="020F0302020204030204"/>
            </a:rPr>
            <a:t>Medication reminders</a:t>
          </a:r>
          <a:endParaRPr lang="en-US" sz="2200" kern="1200"/>
        </a:p>
      </dsp:txBody>
      <dsp:txXfrm>
        <a:off x="2346654" y="108729"/>
        <a:ext cx="1331866" cy="1331866"/>
      </dsp:txXfrm>
    </dsp:sp>
    <dsp:sp modelId="{1371404F-7AC3-4A3C-9B6F-744B0FAA742B}">
      <dsp:nvSpPr>
        <dsp:cNvPr id="0" name=""/>
        <dsp:cNvSpPr/>
      </dsp:nvSpPr>
      <dsp:spPr>
        <a:xfrm>
          <a:off x="-311" y="24647"/>
          <a:ext cx="3762914" cy="3762914"/>
        </a:xfrm>
        <a:prstGeom prst="circularArrow">
          <a:avLst>
            <a:gd name="adj1" fmla="val 6902"/>
            <a:gd name="adj2" fmla="val 465342"/>
            <a:gd name="adj3" fmla="val 549458"/>
            <a:gd name="adj4" fmla="val 20585200"/>
            <a:gd name="adj5" fmla="val 8052"/>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9161AC3-509D-4A08-B2F6-51FB693829BA}">
      <dsp:nvSpPr>
        <dsp:cNvPr id="0" name=""/>
        <dsp:cNvSpPr/>
      </dsp:nvSpPr>
      <dsp:spPr>
        <a:xfrm>
          <a:off x="2346654" y="2371613"/>
          <a:ext cx="1331866" cy="13318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rtl="0">
            <a:lnSpc>
              <a:spcPct val="90000"/>
            </a:lnSpc>
            <a:spcBef>
              <a:spcPct val="0"/>
            </a:spcBef>
            <a:spcAft>
              <a:spcPct val="35000"/>
            </a:spcAft>
            <a:buNone/>
          </a:pPr>
          <a:r>
            <a:rPr lang="en-US" sz="2200" kern="1200">
              <a:latin typeface="Calibri Light" panose="020F0302020204030204"/>
            </a:rPr>
            <a:t>Well being checks</a:t>
          </a:r>
          <a:endParaRPr lang="en-US" sz="2200" kern="1200"/>
        </a:p>
      </dsp:txBody>
      <dsp:txXfrm>
        <a:off x="2346654" y="2371613"/>
        <a:ext cx="1331866" cy="1331866"/>
      </dsp:txXfrm>
    </dsp:sp>
    <dsp:sp modelId="{6A967B8B-2753-4CE7-8D5C-3DA69E004DBF}">
      <dsp:nvSpPr>
        <dsp:cNvPr id="0" name=""/>
        <dsp:cNvSpPr/>
      </dsp:nvSpPr>
      <dsp:spPr>
        <a:xfrm>
          <a:off x="-311" y="24647"/>
          <a:ext cx="3762914" cy="3762914"/>
        </a:xfrm>
        <a:prstGeom prst="circularArrow">
          <a:avLst>
            <a:gd name="adj1" fmla="val 6902"/>
            <a:gd name="adj2" fmla="val 465342"/>
            <a:gd name="adj3" fmla="val 5949458"/>
            <a:gd name="adj4" fmla="val 4385200"/>
            <a:gd name="adj5" fmla="val 8052"/>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95BA074-60EB-4EC8-903A-DB6E531FCC83}">
      <dsp:nvSpPr>
        <dsp:cNvPr id="0" name=""/>
        <dsp:cNvSpPr/>
      </dsp:nvSpPr>
      <dsp:spPr>
        <a:xfrm>
          <a:off x="83771" y="2371613"/>
          <a:ext cx="1331866" cy="13318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rtl="0">
            <a:lnSpc>
              <a:spcPct val="90000"/>
            </a:lnSpc>
            <a:spcBef>
              <a:spcPct val="0"/>
            </a:spcBef>
            <a:spcAft>
              <a:spcPct val="35000"/>
            </a:spcAft>
            <a:buNone/>
          </a:pPr>
          <a:r>
            <a:rPr lang="en-US" sz="2200" kern="1200">
              <a:latin typeface="Calibri Light" panose="020F0302020204030204"/>
            </a:rPr>
            <a:t>Care records</a:t>
          </a:r>
          <a:endParaRPr lang="en-US" sz="2200" kern="1200"/>
        </a:p>
      </dsp:txBody>
      <dsp:txXfrm>
        <a:off x="83771" y="2371613"/>
        <a:ext cx="1331866" cy="1331866"/>
      </dsp:txXfrm>
    </dsp:sp>
    <dsp:sp modelId="{E73D3A38-6E11-4FBC-8952-F41CA0DB27A5}">
      <dsp:nvSpPr>
        <dsp:cNvPr id="0" name=""/>
        <dsp:cNvSpPr/>
      </dsp:nvSpPr>
      <dsp:spPr>
        <a:xfrm>
          <a:off x="-311" y="24647"/>
          <a:ext cx="3762914" cy="3762914"/>
        </a:xfrm>
        <a:prstGeom prst="circularArrow">
          <a:avLst>
            <a:gd name="adj1" fmla="val 6902"/>
            <a:gd name="adj2" fmla="val 465342"/>
            <a:gd name="adj3" fmla="val 11349458"/>
            <a:gd name="adj4" fmla="val 9785200"/>
            <a:gd name="adj5" fmla="val 8052"/>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8C03ED8-E7D4-4B1B-9F51-F8F599484A76}">
      <dsp:nvSpPr>
        <dsp:cNvPr id="0" name=""/>
        <dsp:cNvSpPr/>
      </dsp:nvSpPr>
      <dsp:spPr>
        <a:xfrm>
          <a:off x="83771" y="108729"/>
          <a:ext cx="1331866" cy="13318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rtl="0">
            <a:lnSpc>
              <a:spcPct val="90000"/>
            </a:lnSpc>
            <a:spcBef>
              <a:spcPct val="0"/>
            </a:spcBef>
            <a:spcAft>
              <a:spcPct val="35000"/>
            </a:spcAft>
            <a:buNone/>
          </a:pPr>
          <a:r>
            <a:rPr lang="en-US" sz="2200" kern="1200">
              <a:latin typeface="Calibri Light" panose="020F0302020204030204"/>
            </a:rPr>
            <a:t>Long term care needs </a:t>
          </a:r>
          <a:endParaRPr lang="en-US" sz="2200" kern="1200"/>
        </a:p>
      </dsp:txBody>
      <dsp:txXfrm>
        <a:off x="83771" y="108729"/>
        <a:ext cx="1331866" cy="1331866"/>
      </dsp:txXfrm>
    </dsp:sp>
    <dsp:sp modelId="{5817276B-4E9A-4276-92B3-4C99CFB0FBFE}">
      <dsp:nvSpPr>
        <dsp:cNvPr id="0" name=""/>
        <dsp:cNvSpPr/>
      </dsp:nvSpPr>
      <dsp:spPr>
        <a:xfrm>
          <a:off x="-311" y="24647"/>
          <a:ext cx="3762914" cy="3762914"/>
        </a:xfrm>
        <a:prstGeom prst="circularArrow">
          <a:avLst>
            <a:gd name="adj1" fmla="val 6902"/>
            <a:gd name="adj2" fmla="val 465342"/>
            <a:gd name="adj3" fmla="val 16749458"/>
            <a:gd name="adj4" fmla="val 15185200"/>
            <a:gd name="adj5" fmla="val 8052"/>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dirty="0"/>
              <a:pPr/>
              <a:t>10/11/2026</a:t>
            </a:fld>
            <a:endParaRPr lang="en-US"/>
          </a:p>
        </p:txBody>
      </p:sp>
      <p:sp>
        <p:nvSpPr>
          <p:cNvPr id="5" name="Footer Placeholder 4"/>
          <p:cNvSpPr>
            <a:spLocks noGrp="1"/>
          </p:cNvSpPr>
          <p:nvPr>
            <p:ph type="ftr" sz="quarter" idx="11"/>
          </p:nvPr>
        </p:nvSpPr>
        <p:spPr>
          <a:xfrm>
            <a:off x="3962399" y="5870575"/>
            <a:ext cx="4893958" cy="377825"/>
          </a:xfrm>
        </p:spPr>
        <p:txBody>
          <a:bodyPr/>
          <a:lstStyle/>
          <a:p>
            <a:endParaRPr lang="en-US"/>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66232502"/>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8107034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0641554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10/11/2026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2331658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hasCustomPrompt="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hasCustomPrompt="1"/>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10/11/2026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301860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10/11/2026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0274500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dirty="0"/>
              <a:pPr/>
              <a:t>10/11/2026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5736267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6195749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6870792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049984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60892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60731418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440391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6663695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9911056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8" name="Title 1"/>
          <p:cNvSpPr>
            <a:spLocks noGrp="1"/>
          </p:cNvSpPr>
          <p:nvPr>
            <p:ph type="title"/>
          </p:nvPr>
        </p:nvSpPr>
        <p:spPr>
          <a:xfrm>
            <a:off x="685801" y="609600"/>
            <a:ext cx="10131425" cy="1456267"/>
          </a:xfrm>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1414341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82375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10/11/2026</a:t>
            </a:fld>
            <a:endParaRPr lang="en-US"/>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631489857"/>
      </p:ext>
    </p:extLst>
  </p:cSld>
  <p:clrMap bg1="dk1" tx1="lt1" bg2="dk2" tx2="lt2" accent1="accent1" accent2="accent2" accent3="accent3" accent4="accent4" accent5="accent5" accent6="accent6" hlink="hlink" folHlink="folHlink"/>
  <p:sldLayoutIdLst>
    <p:sldLayoutId id="2147483883" r:id="rId1"/>
    <p:sldLayoutId id="2147483884" r:id="rId2"/>
    <p:sldLayoutId id="2147483885" r:id="rId3"/>
    <p:sldLayoutId id="2147483886" r:id="rId4"/>
    <p:sldLayoutId id="2147483887" r:id="rId5"/>
    <p:sldLayoutId id="2147483888" r:id="rId6"/>
    <p:sldLayoutId id="2147483889" r:id="rId7"/>
    <p:sldLayoutId id="2147483890" r:id="rId8"/>
    <p:sldLayoutId id="2147483891" r:id="rId9"/>
    <p:sldLayoutId id="2147483892" r:id="rId10"/>
    <p:sldLayoutId id="2147483893" r:id="rId11"/>
    <p:sldLayoutId id="2147483894" r:id="rId12"/>
    <p:sldLayoutId id="2147483895" r:id="rId13"/>
    <p:sldLayoutId id="2147483896" r:id="rId14"/>
    <p:sldLayoutId id="2147483897" r:id="rId15"/>
    <p:sldLayoutId id="2147483898" r:id="rId16"/>
    <p:sldLayoutId id="214748389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9.xml"/><Relationship Id="rId6" Type="http://schemas.openxmlformats.org/officeDocument/2006/relationships/image" Target="../media/image9.svg"/><Relationship Id="rId5" Type="http://schemas.openxmlformats.org/officeDocument/2006/relationships/image" Target="../media/image8.svg"/><Relationship Id="rId4" Type="http://schemas.openxmlformats.org/officeDocument/2006/relationships/image" Target="../media/image7.svg"/></Relationships>
</file>

<file path=ppt/slides/_rels/slide5.xml.rels><?xml version="1.0" encoding="UTF-8" standalone="yes"?>
<Relationships xmlns="http://schemas.openxmlformats.org/package/2006/relationships"><Relationship Id="rId3" Type="http://schemas.openxmlformats.org/officeDocument/2006/relationships/hyperlink" Target="https://www.wired.it/internet/web/2020/06/04/microsoft-teams-numero-partecipanti/" TargetMode="External"/><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hyperlink" Target="https://www.microsoft.com/en-us/microsoft-teams/file-sharing?msockid=23b1a1e7385c65840d78b63f39f464ed" TargetMode="External"/><Relationship Id="rId3" Type="http://schemas.openxmlformats.org/officeDocument/2006/relationships/hyperlink" Target="https://ebookcentral.proquest.com/lib/trinity/reader.action?docID=635493" TargetMode="External"/><Relationship Id="rId7" Type="http://schemas.openxmlformats.org/officeDocument/2006/relationships/hyperlink" Target="https://support.microsoft.com/en-us/teams/files/collaborate-on-files-in-microsoft-teams" TargetMode="External"/><Relationship Id="rId2" Type="http://schemas.openxmlformats.org/officeDocument/2006/relationships/hyperlink" Target="https://www.microsoft.com/en-us/research/wp-content/uploads/2021/01/NewFutureOfWorkReport.pdf" TargetMode="External"/><Relationship Id="rId1" Type="http://schemas.openxmlformats.org/officeDocument/2006/relationships/slideLayout" Target="../slideLayouts/slideLayout2.xml"/><Relationship Id="rId6" Type="http://schemas.openxmlformats.org/officeDocument/2006/relationships/hyperlink" Target="https://doi.org/10.1136/bmjhci-2020-100209" TargetMode="External"/><Relationship Id="rId11" Type="http://schemas.openxmlformats.org/officeDocument/2006/relationships/hyperlink" Target="https://www.england.nhs.uk/long-read/microsoft-teams-and-remote-working/" TargetMode="External"/><Relationship Id="rId5" Type="http://schemas.openxmlformats.org/officeDocument/2006/relationships/hyperlink" Target="https://www.gov.uk/guidance/leading-for-safety/5-communication-and-teamwork" TargetMode="External"/><Relationship Id="rId10" Type="http://schemas.openxmlformats.org/officeDocument/2006/relationships/hyperlink" Target="https://learn.microsoft.com/en-us/industry/healthcare/architecture/empower-health-team-collaboration" TargetMode="External"/><Relationship Id="rId4" Type="http://schemas.openxmlformats.org/officeDocument/2006/relationships/hyperlink" Target="https://doi.org/10.1108/TPM-11-2021-0082" TargetMode="External"/><Relationship Id="rId9" Type="http://schemas.openxmlformats.org/officeDocument/2006/relationships/hyperlink" Target="https://support.microsoft.com/en-us/teams/notifications-settings/manage-notifications-in-microsoft-team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51770" y="502897"/>
            <a:ext cx="10110026" cy="2421464"/>
          </a:xfrm>
        </p:spPr>
        <p:txBody>
          <a:bodyPr>
            <a:normAutofit/>
          </a:bodyPr>
          <a:lstStyle/>
          <a:p>
            <a:r>
              <a:rPr lang="en-GB" sz="4400" b="1">
                <a:ea typeface="Calibri Light"/>
                <a:cs typeface="Calibri Light"/>
              </a:rPr>
              <a:t>Digital skills &amp; research methods</a:t>
            </a:r>
          </a:p>
        </p:txBody>
      </p:sp>
      <p:sp>
        <p:nvSpPr>
          <p:cNvPr id="3" name="Subtitle 2"/>
          <p:cNvSpPr>
            <a:spLocks noGrp="1"/>
          </p:cNvSpPr>
          <p:nvPr>
            <p:ph type="subTitle" idx="1"/>
          </p:nvPr>
        </p:nvSpPr>
        <p:spPr>
          <a:xfrm>
            <a:off x="5757796" y="5012033"/>
            <a:ext cx="7197726" cy="1405467"/>
          </a:xfrm>
        </p:spPr>
        <p:txBody>
          <a:bodyPr vert="horz" lIns="91440" tIns="45720" rIns="91440" bIns="45720" rtlCol="0" anchor="t">
            <a:normAutofit/>
          </a:bodyPr>
          <a:lstStyle/>
          <a:p>
            <a:pPr algn="l"/>
            <a:r>
              <a:rPr lang="en-GB" i="1">
                <a:latin typeface="Century Gothic"/>
              </a:rPr>
              <a:t>Rabeeah 2606769, Cherry 2607930 &amp; Marc 2607924</a:t>
            </a:r>
          </a:p>
          <a:p>
            <a:pPr algn="l"/>
            <a:r>
              <a:rPr lang="en-GB" i="1" u="sng">
                <a:latin typeface="Century Gothic"/>
                <a:ea typeface="Calibri" panose="020F0502020204030204"/>
                <a:cs typeface="Calibri" panose="020F0502020204030204"/>
              </a:rPr>
              <a:t>Module code Lchs4007</a:t>
            </a:r>
          </a:p>
          <a:p>
            <a:pPr algn="l"/>
            <a:r>
              <a:rPr lang="en-GB" i="1">
                <a:latin typeface="Century Gothic"/>
                <a:ea typeface="Calibri" panose="020F0502020204030204"/>
                <a:cs typeface="Calibri" panose="020F0502020204030204"/>
              </a:rPr>
              <a:t>Bianca Dodgen</a:t>
            </a:r>
          </a:p>
          <a:p>
            <a:pPr algn="l"/>
            <a:endParaRPr lang="en-GB" i="1">
              <a:latin typeface="Century Gothic"/>
              <a:ea typeface="Calibri" panose="020F0502020204030204"/>
              <a:cs typeface="Calibri" panose="020F0502020204030204"/>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684A16-F908-E096-1AEF-E33A6A9BB9B8}"/>
              </a:ext>
            </a:extLst>
          </p:cNvPr>
          <p:cNvSpPr>
            <a:spLocks noGrp="1"/>
          </p:cNvSpPr>
          <p:nvPr>
            <p:ph type="title"/>
          </p:nvPr>
        </p:nvSpPr>
        <p:spPr>
          <a:xfrm>
            <a:off x="1285241" y="152400"/>
            <a:ext cx="2990318" cy="1323886"/>
          </a:xfrm>
        </p:spPr>
        <p:txBody>
          <a:bodyPr>
            <a:normAutofit fontScale="90000"/>
          </a:bodyPr>
          <a:lstStyle/>
          <a:p>
            <a:br>
              <a:rPr lang="en-GB"/>
            </a:br>
            <a:br>
              <a:rPr lang="en-GB"/>
            </a:br>
            <a:endParaRPr lang="en-GB">
              <a:ea typeface="Calibri Light"/>
              <a:cs typeface="Calibri Light"/>
            </a:endParaRPr>
          </a:p>
        </p:txBody>
      </p:sp>
      <p:sp>
        <p:nvSpPr>
          <p:cNvPr id="5" name="Slide Number Placeholder 4">
            <a:extLst>
              <a:ext uri="{FF2B5EF4-FFF2-40B4-BE49-F238E27FC236}">
                <a16:creationId xmlns:a16="http://schemas.microsoft.com/office/drawing/2014/main" id="{5EB5B8CA-05BE-C6F5-A2F3-A6509943AEBC}"/>
              </a:ext>
            </a:extLst>
          </p:cNvPr>
          <p:cNvSpPr>
            <a:spLocks noGrp="1"/>
          </p:cNvSpPr>
          <p:nvPr>
            <p:ph type="sldNum" sz="quarter" idx="12"/>
          </p:nvPr>
        </p:nvSpPr>
        <p:spPr/>
        <p:txBody>
          <a:bodyPr/>
          <a:lstStyle/>
          <a:p>
            <a:fld id="{D57F1E4F-1CFF-5643-939E-217C01CDF565}" type="slidenum">
              <a:rPr lang="en-US" dirty="0"/>
              <a:pPr/>
              <a:t>2</a:t>
            </a:fld>
            <a:endParaRPr lang="en-GB"/>
          </a:p>
        </p:txBody>
      </p:sp>
      <p:sp>
        <p:nvSpPr>
          <p:cNvPr id="6" name="TextBox 5">
            <a:extLst>
              <a:ext uri="{FF2B5EF4-FFF2-40B4-BE49-F238E27FC236}">
                <a16:creationId xmlns:a16="http://schemas.microsoft.com/office/drawing/2014/main" id="{4CE52025-B1CE-384B-4783-7B5110441015}"/>
              </a:ext>
            </a:extLst>
          </p:cNvPr>
          <p:cNvSpPr txBox="1"/>
          <p:nvPr/>
        </p:nvSpPr>
        <p:spPr>
          <a:xfrm>
            <a:off x="153471" y="583928"/>
            <a:ext cx="4122184" cy="3416320"/>
          </a:xfrm>
          <a:prstGeom prst="rect">
            <a:avLst/>
          </a:prstGeom>
          <a:noFill/>
          <a:ln>
            <a:solidFill>
              <a:srgbClr val="7D4F4F"/>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ea typeface="Calibri"/>
                <a:cs typeface="Calibri"/>
              </a:rPr>
              <a:t>Our chosen work place task is communication and daily updates. </a:t>
            </a:r>
          </a:p>
          <a:p>
            <a:endParaRPr lang="en-US" b="1">
              <a:solidFill>
                <a:srgbClr val="FFFFFF"/>
              </a:solidFill>
              <a:ea typeface="+mn-lt"/>
              <a:cs typeface="+mn-lt"/>
            </a:endParaRPr>
          </a:p>
          <a:p>
            <a:r>
              <a:rPr lang="en-US" b="1">
                <a:solidFill>
                  <a:srgbClr val="FFFFFF"/>
                </a:solidFill>
                <a:ea typeface="+mn-lt"/>
                <a:cs typeface="+mn-lt"/>
              </a:rPr>
              <a:t>"</a:t>
            </a:r>
            <a:r>
              <a:rPr lang="en-US" b="1" i="1">
                <a:solidFill>
                  <a:srgbClr val="FFFFFF"/>
                </a:solidFill>
                <a:ea typeface="+mn-lt"/>
                <a:cs typeface="+mn-lt"/>
              </a:rPr>
              <a:t>Communication with team members, </a:t>
            </a:r>
            <a:r>
              <a:rPr lang="en-US" b="1" i="1" err="1">
                <a:solidFill>
                  <a:srgbClr val="FFFFFF"/>
                </a:solidFill>
                <a:ea typeface="+mn-lt"/>
                <a:cs typeface="+mn-lt"/>
              </a:rPr>
              <a:t>exernal</a:t>
            </a:r>
            <a:r>
              <a:rPr lang="en-US" b="1" i="1">
                <a:solidFill>
                  <a:srgbClr val="FFFFFF"/>
                </a:solidFill>
                <a:ea typeface="+mn-lt"/>
                <a:cs typeface="+mn-lt"/>
              </a:rPr>
              <a:t> agencies, carers, clients, communication with individuals with complex communication needs, one-one communication, answering the telephone, interviewing, expressing </a:t>
            </a:r>
            <a:r>
              <a:rPr lang="en-US" b="1" i="1" err="1">
                <a:solidFill>
                  <a:srgbClr val="FFFFFF"/>
                </a:solidFill>
                <a:ea typeface="+mn-lt"/>
                <a:cs typeface="+mn-lt"/>
              </a:rPr>
              <a:t>idears</a:t>
            </a:r>
            <a:r>
              <a:rPr lang="en-US" b="1" i="1">
                <a:solidFill>
                  <a:srgbClr val="FFFFFF"/>
                </a:solidFill>
                <a:ea typeface="+mn-lt"/>
                <a:cs typeface="+mn-lt"/>
              </a:rPr>
              <a:t> in front of others</a:t>
            </a:r>
            <a:r>
              <a:rPr lang="en-US" b="1">
                <a:solidFill>
                  <a:srgbClr val="FFFFFF"/>
                </a:solidFill>
                <a:ea typeface="+mn-lt"/>
                <a:cs typeface="+mn-lt"/>
              </a:rPr>
              <a:t>" (study skills for health and social care students, Craig 2009 page 44)</a:t>
            </a:r>
          </a:p>
        </p:txBody>
      </p:sp>
      <p:pic>
        <p:nvPicPr>
          <p:cNvPr id="17" name="Graphic 16" descr="Figure showing the three Cs of communication">
            <a:extLst>
              <a:ext uri="{FF2B5EF4-FFF2-40B4-BE49-F238E27FC236}">
                <a16:creationId xmlns:a16="http://schemas.microsoft.com/office/drawing/2014/main" id="{E7A490AC-7F14-963D-EB10-78BA1F3D5691}"/>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4280710" y="1287954"/>
            <a:ext cx="8085313" cy="4582644"/>
          </a:xfrm>
          <a:prstGeom prst="rect">
            <a:avLst/>
          </a:prstGeom>
        </p:spPr>
      </p:pic>
      <p:sp>
        <p:nvSpPr>
          <p:cNvPr id="101" name="TextBox 100">
            <a:extLst>
              <a:ext uri="{FF2B5EF4-FFF2-40B4-BE49-F238E27FC236}">
                <a16:creationId xmlns:a16="http://schemas.microsoft.com/office/drawing/2014/main" id="{83A567BB-E177-4B6E-F3EF-4DDE390F09CC}"/>
              </a:ext>
            </a:extLst>
          </p:cNvPr>
          <p:cNvSpPr txBox="1"/>
          <p:nvPr/>
        </p:nvSpPr>
        <p:spPr>
          <a:xfrm>
            <a:off x="7407594" y="5101706"/>
            <a:ext cx="2071893"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Calibri"/>
                <a:cs typeface="Calibri"/>
              </a:rPr>
              <a:t>Image 1, 3 c's</a:t>
            </a:r>
          </a:p>
          <a:p>
            <a:r>
              <a:rPr lang="en-GB">
                <a:ea typeface="Calibri"/>
                <a:cs typeface="Calibri"/>
              </a:rPr>
              <a:t>(Maritime and coastguard agency, 2023) </a:t>
            </a:r>
          </a:p>
        </p:txBody>
      </p:sp>
      <p:sp>
        <p:nvSpPr>
          <p:cNvPr id="27" name="TextBox 26">
            <a:extLst>
              <a:ext uri="{FF2B5EF4-FFF2-40B4-BE49-F238E27FC236}">
                <a16:creationId xmlns:a16="http://schemas.microsoft.com/office/drawing/2014/main" id="{7FD58D80-9A1B-02BA-9676-2449D7F4C57E}"/>
              </a:ext>
            </a:extLst>
          </p:cNvPr>
          <p:cNvSpPr txBox="1"/>
          <p:nvPr/>
        </p:nvSpPr>
        <p:spPr>
          <a:xfrm>
            <a:off x="5867388" y="749996"/>
            <a:ext cx="6096000"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FFFFFF"/>
                </a:solidFill>
                <a:latin typeface="Calibri"/>
                <a:ea typeface="Segoe UI"/>
                <a:cs typeface="Segoe UI"/>
              </a:rPr>
              <a:t>ACORDING TO  LEADING FOR SAFETY "</a:t>
            </a:r>
            <a:r>
              <a:rPr lang="en-US" sz="1800" i="1" baseline="0">
                <a:solidFill>
                  <a:srgbClr val="FFFFFF"/>
                </a:solidFill>
                <a:latin typeface="Calibri"/>
                <a:ea typeface="Segoe UI"/>
                <a:cs typeface="Segoe UI"/>
              </a:rPr>
              <a:t>Communication </a:t>
            </a:r>
            <a:r>
              <a:rPr lang="en-US" i="1">
                <a:solidFill>
                  <a:srgbClr val="FFFFFF"/>
                </a:solidFill>
                <a:latin typeface="Calibri"/>
                <a:ea typeface="Segoe UI"/>
                <a:cs typeface="Segoe UI"/>
              </a:rPr>
              <a:t>and teamwork are essential parts of any workplace</a:t>
            </a:r>
            <a:r>
              <a:rPr lang="en-US">
                <a:solidFill>
                  <a:srgbClr val="FFFFFF"/>
                </a:solidFill>
                <a:latin typeface="Calibri"/>
                <a:ea typeface="Segoe UI"/>
                <a:cs typeface="Segoe UI"/>
              </a:rPr>
              <a:t>"(Maritime and coastguard agency,</a:t>
            </a:r>
            <a:r>
              <a:rPr lang="en-US" sz="1800" baseline="0">
                <a:solidFill>
                  <a:srgbClr val="FFFFFF"/>
                </a:solidFill>
                <a:latin typeface="Calibri"/>
                <a:ea typeface="Segoe UI"/>
                <a:cs typeface="Segoe UI"/>
              </a:rPr>
              <a:t> 2023</a:t>
            </a:r>
            <a:r>
              <a:rPr lang="en-US">
                <a:solidFill>
                  <a:srgbClr val="FFFFFF"/>
                </a:solidFill>
                <a:latin typeface="Calibri"/>
                <a:ea typeface="Segoe UI"/>
                <a:cs typeface="Segoe UI"/>
              </a:rPr>
              <a:t> 5.1)</a:t>
            </a:r>
            <a:r>
              <a:rPr lang="en-US" sz="1800">
                <a:solidFill>
                  <a:srgbClr val="FFFFFF"/>
                </a:solidFill>
                <a:latin typeface="Calibri"/>
                <a:ea typeface="Segoe UI"/>
                <a:cs typeface="Segoe UI"/>
              </a:rPr>
              <a:t>​</a:t>
            </a:r>
          </a:p>
          <a:p>
            <a:pPr rtl="0"/>
            <a:r>
              <a:rPr lang="en-US" sz="1800">
                <a:solidFill>
                  <a:srgbClr val="FFFFFF"/>
                </a:solidFill>
                <a:latin typeface="Calibri"/>
                <a:ea typeface="Segoe UI"/>
                <a:cs typeface="Segoe UI"/>
              </a:rPr>
              <a:t>​</a:t>
            </a:r>
          </a:p>
          <a:p>
            <a:pPr algn="ctr"/>
            <a:endParaRPr lang="en-GB"/>
          </a:p>
        </p:txBody>
      </p:sp>
      <p:sp>
        <p:nvSpPr>
          <p:cNvPr id="4" name="TextBox 3">
            <a:extLst>
              <a:ext uri="{FF2B5EF4-FFF2-40B4-BE49-F238E27FC236}">
                <a16:creationId xmlns:a16="http://schemas.microsoft.com/office/drawing/2014/main" id="{BA5B5E2A-EE6A-A14E-103B-B4693D68D62F}"/>
              </a:ext>
            </a:extLst>
          </p:cNvPr>
          <p:cNvSpPr txBox="1"/>
          <p:nvPr/>
        </p:nvSpPr>
        <p:spPr>
          <a:xfrm>
            <a:off x="-565786" y="4739719"/>
            <a:ext cx="470586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ea typeface="Calibri"/>
                <a:cs typeface="Calibri"/>
              </a:rPr>
              <a:t>So how does this link to Ashford.</a:t>
            </a:r>
          </a:p>
        </p:txBody>
      </p:sp>
      <p:sp>
        <p:nvSpPr>
          <p:cNvPr id="11" name="TextBox 10">
            <a:extLst>
              <a:ext uri="{FF2B5EF4-FFF2-40B4-BE49-F238E27FC236}">
                <a16:creationId xmlns:a16="http://schemas.microsoft.com/office/drawing/2014/main" id="{460968FC-B27C-0AD3-DB1C-C78ADFE2E7E3}"/>
              </a:ext>
            </a:extLst>
          </p:cNvPr>
          <p:cNvSpPr txBox="1"/>
          <p:nvPr/>
        </p:nvSpPr>
        <p:spPr>
          <a:xfrm>
            <a:off x="5739944" y="239148"/>
            <a:ext cx="694006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Calibri"/>
                <a:cs typeface="Calibri"/>
              </a:rPr>
              <a:t>  </a:t>
            </a:r>
            <a:endParaRPr lang="en-US"/>
          </a:p>
        </p:txBody>
      </p:sp>
    </p:spTree>
    <p:extLst>
      <p:ext uri="{BB962C8B-B14F-4D97-AF65-F5344CB8AC3E}">
        <p14:creationId xmlns:p14="http://schemas.microsoft.com/office/powerpoint/2010/main" val="31890262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D01949-1B04-A2FD-D0F9-2B7F3184E966}"/>
              </a:ext>
            </a:extLst>
          </p:cNvPr>
          <p:cNvSpPr>
            <a:spLocks noGrp="1"/>
          </p:cNvSpPr>
          <p:nvPr>
            <p:ph type="title"/>
          </p:nvPr>
        </p:nvSpPr>
        <p:spPr>
          <a:xfrm>
            <a:off x="1035909" y="2059"/>
            <a:ext cx="10131425" cy="859920"/>
          </a:xfrm>
        </p:spPr>
        <p:txBody>
          <a:bodyPr/>
          <a:lstStyle/>
          <a:p>
            <a:r>
              <a:rPr lang="en-GB"/>
              <a:t>            what Microsoft suite we chose</a:t>
            </a:r>
          </a:p>
        </p:txBody>
      </p:sp>
      <p:sp>
        <p:nvSpPr>
          <p:cNvPr id="3" name="Content Placeholder 2">
            <a:extLst>
              <a:ext uri="{FF2B5EF4-FFF2-40B4-BE49-F238E27FC236}">
                <a16:creationId xmlns:a16="http://schemas.microsoft.com/office/drawing/2014/main" id="{92B31F11-CDDA-A420-251A-203EFF5A81F3}"/>
              </a:ext>
            </a:extLst>
          </p:cNvPr>
          <p:cNvSpPr>
            <a:spLocks noGrp="1"/>
          </p:cNvSpPr>
          <p:nvPr>
            <p:ph idx="1"/>
          </p:nvPr>
        </p:nvSpPr>
        <p:spPr>
          <a:xfrm>
            <a:off x="685801" y="2069282"/>
            <a:ext cx="10131425" cy="2825207"/>
          </a:xfrm>
        </p:spPr>
        <p:txBody>
          <a:bodyPr/>
          <a:lstStyle/>
          <a:p>
            <a:pPr marL="0" indent="0">
              <a:buClr>
                <a:srgbClr val="FFFFFF"/>
              </a:buClr>
              <a:buNone/>
            </a:pPr>
            <a:endParaRPr lang="en-GB">
              <a:ea typeface="Calibri"/>
              <a:cs typeface="Calibri"/>
            </a:endParaRPr>
          </a:p>
          <a:p>
            <a:pPr marL="0" indent="0">
              <a:buClr>
                <a:srgbClr val="FFFFFF"/>
              </a:buClr>
              <a:buNone/>
            </a:pPr>
            <a:endParaRPr lang="en-GB">
              <a:ea typeface="Calibri"/>
              <a:cs typeface="Calibri"/>
            </a:endParaRPr>
          </a:p>
          <a:p>
            <a:pPr marL="0" indent="0">
              <a:buClr>
                <a:srgbClr val="FFFFFF"/>
              </a:buClr>
              <a:buNone/>
            </a:pPr>
            <a:endParaRPr lang="en-GB">
              <a:ea typeface="Calibri"/>
              <a:cs typeface="Calibri"/>
            </a:endParaRPr>
          </a:p>
          <a:p>
            <a:pPr>
              <a:buClr>
                <a:srgbClr val="FFFFFF"/>
              </a:buClr>
            </a:pPr>
            <a:endParaRPr lang="en-GB">
              <a:ea typeface="Calibri"/>
              <a:cs typeface="Calibri"/>
            </a:endParaRPr>
          </a:p>
          <a:p>
            <a:pPr>
              <a:buClr>
                <a:srgbClr val="FFFFFF"/>
              </a:buClr>
            </a:pPr>
            <a:endParaRPr lang="en-GB">
              <a:ea typeface="Calibri"/>
              <a:cs typeface="Calibri"/>
            </a:endParaRPr>
          </a:p>
          <a:p>
            <a:pPr>
              <a:buClr>
                <a:srgbClr val="FFFFFF"/>
              </a:buClr>
            </a:pPr>
            <a:endParaRPr lang="en-GB">
              <a:ea typeface="Calibri"/>
              <a:cs typeface="Calibri"/>
            </a:endParaRPr>
          </a:p>
          <a:p>
            <a:pPr>
              <a:buClr>
                <a:srgbClr val="FFFFFF"/>
              </a:buClr>
            </a:pPr>
            <a:endParaRPr lang="en-GB">
              <a:ea typeface="Calibri"/>
              <a:cs typeface="Calibri"/>
            </a:endParaRPr>
          </a:p>
          <a:p>
            <a:pPr>
              <a:buClr>
                <a:srgbClr val="FFFFFF"/>
              </a:buClr>
            </a:pPr>
            <a:endParaRPr lang="en-GB">
              <a:ea typeface="Calibri"/>
              <a:cs typeface="Calibri"/>
            </a:endParaRPr>
          </a:p>
        </p:txBody>
      </p:sp>
      <p:sp>
        <p:nvSpPr>
          <p:cNvPr id="4" name="Content Placeholder 2">
            <a:extLst>
              <a:ext uri="{FF2B5EF4-FFF2-40B4-BE49-F238E27FC236}">
                <a16:creationId xmlns:a16="http://schemas.microsoft.com/office/drawing/2014/main" id="{634328C4-696B-0C05-B39C-B0CEDDBF30F6}"/>
              </a:ext>
            </a:extLst>
          </p:cNvPr>
          <p:cNvSpPr>
            <a:spLocks noGrp="1"/>
          </p:cNvSpPr>
          <p:nvPr/>
        </p:nvSpPr>
        <p:spPr>
          <a:xfrm>
            <a:off x="290455" y="2517622"/>
            <a:ext cx="3584277" cy="2379840"/>
          </a:xfrm>
          <a:prstGeom prst="rect">
            <a:avLst/>
          </a:prstGeom>
        </p:spPr>
        <p:txBody>
          <a:bodyPr vert="horz" lIns="91440" tIns="45720" rIns="91440" bIns="45720" rtlCol="0" anchor="ctr">
            <a:noAutofit/>
          </a:bodyPr>
          <a:lst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a:lstStyle>
          <a:p>
            <a:pPr>
              <a:buClr>
                <a:srgbClr val="FFFFFF"/>
              </a:buClr>
            </a:pPr>
            <a:endParaRPr lang="en-GB">
              <a:ea typeface="Calibri"/>
              <a:cs typeface="Calibri"/>
            </a:endParaRPr>
          </a:p>
          <a:p>
            <a:pPr>
              <a:buClr>
                <a:srgbClr val="FFFFFF"/>
              </a:buClr>
            </a:pPr>
            <a:endParaRPr lang="en-GB">
              <a:ea typeface="Calibri"/>
              <a:cs typeface="Calibri"/>
            </a:endParaRPr>
          </a:p>
        </p:txBody>
      </p:sp>
      <p:graphicFrame>
        <p:nvGraphicFramePr>
          <p:cNvPr id="5" name="Diagram 4">
            <a:extLst>
              <a:ext uri="{FF2B5EF4-FFF2-40B4-BE49-F238E27FC236}">
                <a16:creationId xmlns:a16="http://schemas.microsoft.com/office/drawing/2014/main" id="{E90E2C6D-2BC0-F6A8-118C-A23112B8BA88}"/>
              </a:ext>
            </a:extLst>
          </p:cNvPr>
          <p:cNvGraphicFramePr/>
          <p:nvPr>
            <p:extLst>
              <p:ext uri="{D42A27DB-BD31-4B8C-83A1-F6EECF244321}">
                <p14:modId xmlns:p14="http://schemas.microsoft.com/office/powerpoint/2010/main" val="4025737628"/>
              </p:ext>
            </p:extLst>
          </p:nvPr>
        </p:nvGraphicFramePr>
        <p:xfrm>
          <a:off x="3865141" y="1711633"/>
          <a:ext cx="3762292" cy="38122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4" name="TextBox 23">
            <a:extLst>
              <a:ext uri="{FF2B5EF4-FFF2-40B4-BE49-F238E27FC236}">
                <a16:creationId xmlns:a16="http://schemas.microsoft.com/office/drawing/2014/main" id="{41A49BC4-1A46-741D-B312-500AC4709F64}"/>
              </a:ext>
            </a:extLst>
          </p:cNvPr>
          <p:cNvSpPr txBox="1"/>
          <p:nvPr/>
        </p:nvSpPr>
        <p:spPr>
          <a:xfrm>
            <a:off x="5289163" y="3433490"/>
            <a:ext cx="137697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Calibri"/>
                <a:cs typeface="Calibri"/>
              </a:rPr>
              <a:t>Microsoft Teams</a:t>
            </a:r>
            <a:endParaRPr lang="en-US"/>
          </a:p>
        </p:txBody>
      </p:sp>
      <p:sp>
        <p:nvSpPr>
          <p:cNvPr id="15" name="TextBox 14">
            <a:extLst>
              <a:ext uri="{FF2B5EF4-FFF2-40B4-BE49-F238E27FC236}">
                <a16:creationId xmlns:a16="http://schemas.microsoft.com/office/drawing/2014/main" id="{5549FF0C-962D-4847-5B95-ED746AFC6867}"/>
              </a:ext>
            </a:extLst>
          </p:cNvPr>
          <p:cNvSpPr txBox="1"/>
          <p:nvPr/>
        </p:nvSpPr>
        <p:spPr>
          <a:xfrm>
            <a:off x="4615061" y="5647595"/>
            <a:ext cx="229100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Calibri"/>
                <a:cs typeface="Calibri"/>
              </a:rPr>
              <a:t>Image 2, Ashford daily updates.</a:t>
            </a:r>
          </a:p>
        </p:txBody>
      </p:sp>
      <p:sp>
        <p:nvSpPr>
          <p:cNvPr id="412" name="TextBox 411">
            <a:extLst>
              <a:ext uri="{FF2B5EF4-FFF2-40B4-BE49-F238E27FC236}">
                <a16:creationId xmlns:a16="http://schemas.microsoft.com/office/drawing/2014/main" id="{0A0DC093-7487-EC41-2EE8-E0DEB481EBB2}"/>
              </a:ext>
            </a:extLst>
          </p:cNvPr>
          <p:cNvSpPr txBox="1"/>
          <p:nvPr/>
        </p:nvSpPr>
        <p:spPr>
          <a:xfrm>
            <a:off x="2779683" y="900823"/>
            <a:ext cx="602264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Calibri"/>
                <a:cs typeface="Calibri"/>
              </a:rPr>
              <a:t>What information will be given in a Ashford daily update.</a:t>
            </a:r>
            <a:endParaRPr lang="en-US"/>
          </a:p>
        </p:txBody>
      </p:sp>
    </p:spTree>
    <p:extLst>
      <p:ext uri="{BB962C8B-B14F-4D97-AF65-F5344CB8AC3E}">
        <p14:creationId xmlns:p14="http://schemas.microsoft.com/office/powerpoint/2010/main" val="10877297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A1E0116-1D88-33AA-6FE4-4547D3D457CB}"/>
              </a:ext>
            </a:extLst>
          </p:cNvPr>
          <p:cNvSpPr>
            <a:spLocks noGrp="1"/>
          </p:cNvSpPr>
          <p:nvPr>
            <p:ph type="body" sz="half" idx="2"/>
          </p:nvPr>
        </p:nvSpPr>
        <p:spPr>
          <a:xfrm>
            <a:off x="3013488" y="-2178"/>
            <a:ext cx="6164653" cy="1828800"/>
          </a:xfrm>
        </p:spPr>
        <p:txBody>
          <a:bodyPr>
            <a:normAutofit/>
          </a:bodyPr>
          <a:lstStyle/>
          <a:p>
            <a:pPr algn="ctr"/>
            <a:r>
              <a:rPr lang="en-GB" sz="2800" i="1">
                <a:latin typeface="Calibri Light"/>
                <a:ea typeface="Calibri Light"/>
                <a:cs typeface="Calibri Light"/>
              </a:rPr>
              <a:t>Why this tool is suitable for staff communication </a:t>
            </a:r>
            <a:endParaRPr lang="en-US" i="1">
              <a:ea typeface="Calibri"/>
              <a:cs typeface="Calibri"/>
            </a:endParaRPr>
          </a:p>
        </p:txBody>
      </p:sp>
      <p:pic>
        <p:nvPicPr>
          <p:cNvPr id="13" name="Picture 12" descr="Microsoft Teams Logo, symbol, meaning, history, PNG, brand">
            <a:extLst>
              <a:ext uri="{FF2B5EF4-FFF2-40B4-BE49-F238E27FC236}">
                <a16:creationId xmlns:a16="http://schemas.microsoft.com/office/drawing/2014/main" id="{465850A3-B9A3-096F-1617-D12FD8B55DE6}"/>
              </a:ext>
            </a:extLst>
          </p:cNvPr>
          <p:cNvPicPr>
            <a:picLocks noChangeAspect="1"/>
          </p:cNvPicPr>
          <p:nvPr/>
        </p:nvPicPr>
        <p:blipFill>
          <a:blip r:embed="rId2"/>
          <a:srcRect l="17161" r="16525" b="314"/>
          <a:stretch>
            <a:fillRect/>
          </a:stretch>
        </p:blipFill>
        <p:spPr>
          <a:xfrm>
            <a:off x="166388" y="188026"/>
            <a:ext cx="1009746" cy="832231"/>
          </a:xfrm>
          <a:prstGeom prst="rect">
            <a:avLst/>
          </a:prstGeom>
        </p:spPr>
      </p:pic>
      <p:pic>
        <p:nvPicPr>
          <p:cNvPr id="4" name="Graphic 3">
            <a:extLst>
              <a:ext uri="{FF2B5EF4-FFF2-40B4-BE49-F238E27FC236}">
                <a16:creationId xmlns:a16="http://schemas.microsoft.com/office/drawing/2014/main" id="{0EB37F78-0AA2-2C75-5AED-18691D68CA0F}"/>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134099" y="1190501"/>
            <a:ext cx="963881" cy="1043050"/>
          </a:xfrm>
          <a:prstGeom prst="rect">
            <a:avLst/>
          </a:prstGeom>
        </p:spPr>
      </p:pic>
      <p:pic>
        <p:nvPicPr>
          <p:cNvPr id="5" name="Graphic 4">
            <a:extLst>
              <a:ext uri="{FF2B5EF4-FFF2-40B4-BE49-F238E27FC236}">
                <a16:creationId xmlns:a16="http://schemas.microsoft.com/office/drawing/2014/main" id="{8666A1B8-3160-F8FB-26C4-04CD9F368E45}"/>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314202" y="1299358"/>
            <a:ext cx="993568" cy="1043050"/>
          </a:xfrm>
          <a:prstGeom prst="rect">
            <a:avLst/>
          </a:prstGeom>
        </p:spPr>
      </p:pic>
      <p:pic>
        <p:nvPicPr>
          <p:cNvPr id="6" name="Graphic 5">
            <a:extLst>
              <a:ext uri="{FF2B5EF4-FFF2-40B4-BE49-F238E27FC236}">
                <a16:creationId xmlns:a16="http://schemas.microsoft.com/office/drawing/2014/main" id="{A2EB5EA5-DA38-EACA-4884-509AF1750E41}"/>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9171709" y="1299359"/>
            <a:ext cx="973777" cy="1043050"/>
          </a:xfrm>
          <a:prstGeom prst="rect">
            <a:avLst/>
          </a:prstGeom>
        </p:spPr>
      </p:pic>
      <p:pic>
        <p:nvPicPr>
          <p:cNvPr id="2" name="Graphic 1">
            <a:extLst>
              <a:ext uri="{FF2B5EF4-FFF2-40B4-BE49-F238E27FC236}">
                <a16:creationId xmlns:a16="http://schemas.microsoft.com/office/drawing/2014/main" id="{981DA9B2-4CC6-D919-7C1B-9512D7FAA043}"/>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5292186" y="4268189"/>
            <a:ext cx="914400" cy="914400"/>
          </a:xfrm>
          <a:prstGeom prst="rect">
            <a:avLst/>
          </a:prstGeom>
        </p:spPr>
      </p:pic>
      <p:sp>
        <p:nvSpPr>
          <p:cNvPr id="7" name="TextBox 6">
            <a:extLst>
              <a:ext uri="{FF2B5EF4-FFF2-40B4-BE49-F238E27FC236}">
                <a16:creationId xmlns:a16="http://schemas.microsoft.com/office/drawing/2014/main" id="{862DB5F4-FC69-AD6A-7351-B97E74083482}"/>
              </a:ext>
            </a:extLst>
          </p:cNvPr>
          <p:cNvSpPr txBox="1"/>
          <p:nvPr/>
        </p:nvSpPr>
        <p:spPr>
          <a:xfrm>
            <a:off x="811288" y="1164258"/>
            <a:ext cx="223964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u="sng">
                <a:latin typeface="Aptos"/>
              </a:rPr>
              <a:t>Messaging &amp; Chats </a:t>
            </a:r>
            <a:endParaRPr lang="en-US" u="sng">
              <a:ea typeface="Calibri"/>
              <a:cs typeface="Calibri"/>
            </a:endParaRPr>
          </a:p>
        </p:txBody>
      </p:sp>
      <p:sp>
        <p:nvSpPr>
          <p:cNvPr id="8" name="TextBox 7">
            <a:extLst>
              <a:ext uri="{FF2B5EF4-FFF2-40B4-BE49-F238E27FC236}">
                <a16:creationId xmlns:a16="http://schemas.microsoft.com/office/drawing/2014/main" id="{C9EEA109-C4CE-7993-A98A-1E678E12380E}"/>
              </a:ext>
            </a:extLst>
          </p:cNvPr>
          <p:cNvSpPr txBox="1"/>
          <p:nvPr/>
        </p:nvSpPr>
        <p:spPr>
          <a:xfrm>
            <a:off x="4517633" y="798112"/>
            <a:ext cx="269188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a:p>
            <a:pPr algn="ctr"/>
            <a:r>
              <a:rPr lang="en-GB" u="sng">
                <a:latin typeface="Aptos"/>
              </a:rPr>
              <a:t>Calls and meetings </a:t>
            </a:r>
            <a:endParaRPr lang="en-GB" u="sng">
              <a:ea typeface="Calibri"/>
              <a:cs typeface="Calibri"/>
            </a:endParaRPr>
          </a:p>
        </p:txBody>
      </p:sp>
      <p:sp>
        <p:nvSpPr>
          <p:cNvPr id="9" name="TextBox 8">
            <a:extLst>
              <a:ext uri="{FF2B5EF4-FFF2-40B4-BE49-F238E27FC236}">
                <a16:creationId xmlns:a16="http://schemas.microsoft.com/office/drawing/2014/main" id="{2D2686AC-EB88-19FC-04B0-5A14FFF79937}"/>
              </a:ext>
            </a:extLst>
          </p:cNvPr>
          <p:cNvSpPr txBox="1"/>
          <p:nvPr/>
        </p:nvSpPr>
        <p:spPr>
          <a:xfrm>
            <a:off x="8342415" y="1133104"/>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u="sng">
                <a:latin typeface="Aptos"/>
                <a:ea typeface="Aptos"/>
                <a:cs typeface="Aptos"/>
              </a:rPr>
              <a:t>File Sharing &amp; Collaboration</a:t>
            </a:r>
            <a:r>
              <a:rPr lang="en-US" u="sng"/>
              <a:t> </a:t>
            </a:r>
            <a:endParaRPr lang="en-US" u="sng">
              <a:ea typeface="Calibri"/>
              <a:cs typeface="Calibri"/>
            </a:endParaRPr>
          </a:p>
          <a:p>
            <a:pPr algn="ctr"/>
            <a:endParaRPr lang="en-GB"/>
          </a:p>
        </p:txBody>
      </p:sp>
      <p:sp>
        <p:nvSpPr>
          <p:cNvPr id="10" name="TextBox 9">
            <a:extLst>
              <a:ext uri="{FF2B5EF4-FFF2-40B4-BE49-F238E27FC236}">
                <a16:creationId xmlns:a16="http://schemas.microsoft.com/office/drawing/2014/main" id="{CB8D4208-E07E-8362-FD21-989DCD9B77FF}"/>
              </a:ext>
            </a:extLst>
          </p:cNvPr>
          <p:cNvSpPr txBox="1"/>
          <p:nvPr/>
        </p:nvSpPr>
        <p:spPr>
          <a:xfrm>
            <a:off x="3559215" y="3686550"/>
            <a:ext cx="6096000" cy="11695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1600">
              <a:ea typeface="Calibri"/>
              <a:cs typeface="Calibri"/>
            </a:endParaRPr>
          </a:p>
          <a:p>
            <a:r>
              <a:rPr lang="en-US" u="sng"/>
              <a:t>Improved Attendance &amp; Time Management</a:t>
            </a:r>
            <a:endParaRPr lang="en-US" u="sng">
              <a:ea typeface="Calibri"/>
              <a:cs typeface="Calibri"/>
            </a:endParaRPr>
          </a:p>
          <a:p>
            <a:endParaRPr lang="en-US"/>
          </a:p>
          <a:p>
            <a:pPr algn="ctr"/>
            <a:endParaRPr lang="en-GB"/>
          </a:p>
        </p:txBody>
      </p:sp>
      <p:sp>
        <p:nvSpPr>
          <p:cNvPr id="11" name="TextBox 10">
            <a:extLst>
              <a:ext uri="{FF2B5EF4-FFF2-40B4-BE49-F238E27FC236}">
                <a16:creationId xmlns:a16="http://schemas.microsoft.com/office/drawing/2014/main" id="{E6CBA7B3-52C2-D0AF-8A7A-3F7731E22DC9}"/>
              </a:ext>
            </a:extLst>
          </p:cNvPr>
          <p:cNvSpPr txBox="1"/>
          <p:nvPr/>
        </p:nvSpPr>
        <p:spPr>
          <a:xfrm>
            <a:off x="283481" y="2241469"/>
            <a:ext cx="3047498" cy="187743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indent="-228600" algn="ctr"/>
            <a:r>
              <a:rPr lang="en-US" sz="1600"/>
              <a:t>Merges all workplace communication with instant messages and meetings via video call &amp; file sharing, ( Forrester Consulting , 2023)</a:t>
            </a:r>
            <a:endParaRPr lang="en-US" sz="1600">
              <a:ea typeface="Calibri"/>
              <a:cs typeface="Calibri"/>
            </a:endParaRPr>
          </a:p>
          <a:p>
            <a:endParaRPr lang="en-US"/>
          </a:p>
          <a:p>
            <a:pPr algn="ctr"/>
            <a:endParaRPr lang="en-GB"/>
          </a:p>
        </p:txBody>
      </p:sp>
      <p:sp>
        <p:nvSpPr>
          <p:cNvPr id="12" name="TextBox 11">
            <a:extLst>
              <a:ext uri="{FF2B5EF4-FFF2-40B4-BE49-F238E27FC236}">
                <a16:creationId xmlns:a16="http://schemas.microsoft.com/office/drawing/2014/main" id="{46E0D746-B8D9-BE69-3EF8-E2BEEB287E03}"/>
              </a:ext>
            </a:extLst>
          </p:cNvPr>
          <p:cNvSpPr txBox="1"/>
          <p:nvPr/>
        </p:nvSpPr>
        <p:spPr>
          <a:xfrm>
            <a:off x="3186545" y="2241468"/>
            <a:ext cx="4789714" cy="18466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indent="-228600" algn="ctr"/>
            <a:r>
              <a:rPr lang="en-US" sz="1600"/>
              <a:t>Meetings can be recorded allowing employees who are unable to attend to review important information at a time that works best for them. Built in alerts help staff keep track on upcoming events such as meetings, teams instantly creates the video link and sends alerts to appear on everyone’s calendar. ( </a:t>
            </a:r>
            <a:r>
              <a:rPr lang="en-US" sz="1600" err="1"/>
              <a:t>Baym</a:t>
            </a:r>
            <a:r>
              <a:rPr lang="en-US" sz="1600"/>
              <a:t> et  al., 2021)</a:t>
            </a:r>
            <a:endParaRPr lang="en-US" sz="1600">
              <a:ea typeface="Calibri"/>
              <a:cs typeface="Calibri"/>
            </a:endParaRPr>
          </a:p>
          <a:p>
            <a:pPr algn="ctr"/>
            <a:endParaRPr lang="en-GB"/>
          </a:p>
        </p:txBody>
      </p:sp>
      <p:sp>
        <p:nvSpPr>
          <p:cNvPr id="14" name="TextBox 13">
            <a:extLst>
              <a:ext uri="{FF2B5EF4-FFF2-40B4-BE49-F238E27FC236}">
                <a16:creationId xmlns:a16="http://schemas.microsoft.com/office/drawing/2014/main" id="{712E8C7A-8C0D-B38C-1643-E7163405D98F}"/>
              </a:ext>
            </a:extLst>
          </p:cNvPr>
          <p:cNvSpPr txBox="1"/>
          <p:nvPr/>
        </p:nvSpPr>
        <p:spPr>
          <a:xfrm>
            <a:off x="8259489" y="2239463"/>
            <a:ext cx="3770416" cy="233910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indent="-228600" algn="ctr"/>
            <a:r>
              <a:rPr lang="en-US" sz="1600"/>
              <a:t>Microsoft teams enables staff to share files through chats and channels allowing employees to access, edit and update documents together. Files are stored using One Drive &amp; SharePoint making it easier for team members </a:t>
            </a:r>
            <a:endParaRPr lang="en-US" sz="1600">
              <a:ea typeface="Calibri"/>
              <a:cs typeface="Calibri"/>
            </a:endParaRPr>
          </a:p>
          <a:p>
            <a:pPr algn="ctr"/>
            <a:r>
              <a:rPr lang="en-US" sz="1600"/>
              <a:t>to access shared information. (Microsoft, </a:t>
            </a:r>
            <a:r>
              <a:rPr lang="en-US" sz="1600" err="1"/>
              <a:t>n.d</a:t>
            </a:r>
            <a:r>
              <a:rPr lang="en-US" sz="1600"/>
              <a:t>)</a:t>
            </a:r>
            <a:endParaRPr lang="en-US" sz="1600">
              <a:ea typeface="Calibri"/>
              <a:cs typeface="Calibri"/>
            </a:endParaRPr>
          </a:p>
          <a:p>
            <a:pPr algn="ctr"/>
            <a:endParaRPr lang="en-GB"/>
          </a:p>
        </p:txBody>
      </p:sp>
      <p:sp>
        <p:nvSpPr>
          <p:cNvPr id="15" name="TextBox 14">
            <a:extLst>
              <a:ext uri="{FF2B5EF4-FFF2-40B4-BE49-F238E27FC236}">
                <a16:creationId xmlns:a16="http://schemas.microsoft.com/office/drawing/2014/main" id="{93EFDF82-7DC4-0A88-FC90-B700B3EC9AE2}"/>
              </a:ext>
            </a:extLst>
          </p:cNvPr>
          <p:cNvSpPr txBox="1"/>
          <p:nvPr/>
        </p:nvSpPr>
        <p:spPr>
          <a:xfrm>
            <a:off x="3785576" y="5171216"/>
            <a:ext cx="3916975" cy="18466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indent="-228600" algn="ctr"/>
            <a:r>
              <a:rPr lang="en-US" sz="1600"/>
              <a:t>Microsoft Teams provides notifications and reminders to keep employees informed on upcoming meetings and events. The Calendar is easy accessible and is beneficial as it makes it easier to keep track of appointments. (Microsoft, 2024)</a:t>
            </a:r>
            <a:endParaRPr lang="en-US" sz="1600">
              <a:ea typeface="Calibri"/>
              <a:cs typeface="Calibri"/>
            </a:endParaRPr>
          </a:p>
          <a:p>
            <a:pPr algn="ctr"/>
            <a:endParaRPr lang="en-GB"/>
          </a:p>
        </p:txBody>
      </p:sp>
    </p:spTree>
    <p:extLst>
      <p:ext uri="{BB962C8B-B14F-4D97-AF65-F5344CB8AC3E}">
        <p14:creationId xmlns:p14="http://schemas.microsoft.com/office/powerpoint/2010/main" val="40525064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fill="hold"/>
                                        <p:tgtEl>
                                          <p:spTgt spid="5"/>
                                        </p:tgtEl>
                                        <p:attrNameLst>
                                          <p:attrName>ppt_x</p:attrName>
                                        </p:attrNameLst>
                                      </p:cBhvr>
                                      <p:tavLst>
                                        <p:tav tm="0">
                                          <p:val>
                                            <p:strVal val="#ppt_x"/>
                                          </p:val>
                                        </p:tav>
                                        <p:tav tm="100000">
                                          <p:val>
                                            <p:strVal val="#ppt_x"/>
                                          </p:val>
                                        </p:tav>
                                      </p:tavLst>
                                    </p:anim>
                                    <p:anim calcmode="lin" valueType="num">
                                      <p:cBhvr additive="base">
                                        <p:cTn id="12" dur="500" fill="hold"/>
                                        <p:tgtEl>
                                          <p:spTgt spid="5"/>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11"/>
                                        </p:tgtEl>
                                        <p:attrNameLst>
                                          <p:attrName>style.visibility</p:attrName>
                                        </p:attrNameLst>
                                      </p:cBhvr>
                                      <p:to>
                                        <p:strVal val="visible"/>
                                      </p:to>
                                    </p:set>
                                    <p:anim calcmode="lin" valueType="num">
                                      <p:cBhvr additive="base">
                                        <p:cTn id="15" dur="500" fill="hold"/>
                                        <p:tgtEl>
                                          <p:spTgt spid="11"/>
                                        </p:tgtEl>
                                        <p:attrNameLst>
                                          <p:attrName>ppt_x</p:attrName>
                                        </p:attrNameLst>
                                      </p:cBhvr>
                                      <p:tavLst>
                                        <p:tav tm="0">
                                          <p:val>
                                            <p:strVal val="#ppt_x"/>
                                          </p:val>
                                        </p:tav>
                                        <p:tav tm="100000">
                                          <p:val>
                                            <p:strVal val="#ppt_x"/>
                                          </p:val>
                                        </p:tav>
                                      </p:tavLst>
                                    </p:anim>
                                    <p:anim calcmode="lin" valueType="num">
                                      <p:cBhvr additive="base">
                                        <p:cTn id="16"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12"/>
                                        </p:tgtEl>
                                        <p:attrNameLst>
                                          <p:attrName>style.visibility</p:attrName>
                                        </p:attrNameLst>
                                      </p:cBhvr>
                                      <p:to>
                                        <p:strVal val="visible"/>
                                      </p:to>
                                    </p:set>
                                    <p:anim calcmode="lin" valueType="num">
                                      <p:cBhvr additive="base">
                                        <p:cTn id="21" dur="500" fill="hold"/>
                                        <p:tgtEl>
                                          <p:spTgt spid="12"/>
                                        </p:tgtEl>
                                        <p:attrNameLst>
                                          <p:attrName>ppt_x</p:attrName>
                                        </p:attrNameLst>
                                      </p:cBhvr>
                                      <p:tavLst>
                                        <p:tav tm="0">
                                          <p:val>
                                            <p:strVal val="#ppt_x"/>
                                          </p:val>
                                        </p:tav>
                                        <p:tav tm="100000">
                                          <p:val>
                                            <p:strVal val="#ppt_x"/>
                                          </p:val>
                                        </p:tav>
                                      </p:tavLst>
                                    </p:anim>
                                    <p:anim calcmode="lin" valueType="num">
                                      <p:cBhvr additive="base">
                                        <p:cTn id="22" dur="500" fill="hold"/>
                                        <p:tgtEl>
                                          <p:spTgt spid="12"/>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10"/>
                                        </p:tgtEl>
                                        <p:attrNameLst>
                                          <p:attrName>style.visibility</p:attrName>
                                        </p:attrNameLst>
                                      </p:cBhvr>
                                      <p:to>
                                        <p:strVal val="visible"/>
                                      </p:to>
                                    </p:set>
                                    <p:anim calcmode="lin" valueType="num">
                                      <p:cBhvr additive="base">
                                        <p:cTn id="25" dur="500" fill="hold"/>
                                        <p:tgtEl>
                                          <p:spTgt spid="10"/>
                                        </p:tgtEl>
                                        <p:attrNameLst>
                                          <p:attrName>ppt_x</p:attrName>
                                        </p:attrNameLst>
                                      </p:cBhvr>
                                      <p:tavLst>
                                        <p:tav tm="0">
                                          <p:val>
                                            <p:strVal val="#ppt_x"/>
                                          </p:val>
                                        </p:tav>
                                        <p:tav tm="100000">
                                          <p:val>
                                            <p:strVal val="#ppt_x"/>
                                          </p:val>
                                        </p:tav>
                                      </p:tavLst>
                                    </p:anim>
                                    <p:anim calcmode="lin" valueType="num">
                                      <p:cBhvr additive="base">
                                        <p:cTn id="26" dur="500" fill="hold"/>
                                        <p:tgtEl>
                                          <p:spTgt spid="10"/>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2"/>
                                        </p:tgtEl>
                                        <p:attrNameLst>
                                          <p:attrName>style.visibility</p:attrName>
                                        </p:attrNameLst>
                                      </p:cBhvr>
                                      <p:to>
                                        <p:strVal val="visible"/>
                                      </p:to>
                                    </p:set>
                                    <p:anim calcmode="lin" valueType="num">
                                      <p:cBhvr additive="base">
                                        <p:cTn id="29" dur="500" fill="hold"/>
                                        <p:tgtEl>
                                          <p:spTgt spid="2"/>
                                        </p:tgtEl>
                                        <p:attrNameLst>
                                          <p:attrName>ppt_x</p:attrName>
                                        </p:attrNameLst>
                                      </p:cBhvr>
                                      <p:tavLst>
                                        <p:tav tm="0">
                                          <p:val>
                                            <p:strVal val="#ppt_x"/>
                                          </p:val>
                                        </p:tav>
                                        <p:tav tm="100000">
                                          <p:val>
                                            <p:strVal val="#ppt_x"/>
                                          </p:val>
                                        </p:tav>
                                      </p:tavLst>
                                    </p:anim>
                                    <p:anim calcmode="lin" valueType="num">
                                      <p:cBhvr additive="base">
                                        <p:cTn id="30" dur="500" fill="hold"/>
                                        <p:tgtEl>
                                          <p:spTgt spid="2"/>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4"/>
                                        </p:tgtEl>
                                        <p:attrNameLst>
                                          <p:attrName>style.visibility</p:attrName>
                                        </p:attrNameLst>
                                      </p:cBhvr>
                                      <p:to>
                                        <p:strVal val="visible"/>
                                      </p:to>
                                    </p:set>
                                    <p:anim calcmode="lin" valueType="num">
                                      <p:cBhvr additive="base">
                                        <p:cTn id="33" dur="500" fill="hold"/>
                                        <p:tgtEl>
                                          <p:spTgt spid="4"/>
                                        </p:tgtEl>
                                        <p:attrNameLst>
                                          <p:attrName>ppt_x</p:attrName>
                                        </p:attrNameLst>
                                      </p:cBhvr>
                                      <p:tavLst>
                                        <p:tav tm="0">
                                          <p:val>
                                            <p:strVal val="#ppt_x"/>
                                          </p:val>
                                        </p:tav>
                                        <p:tav tm="100000">
                                          <p:val>
                                            <p:strVal val="#ppt_x"/>
                                          </p:val>
                                        </p:tav>
                                      </p:tavLst>
                                    </p:anim>
                                    <p:anim calcmode="lin" valueType="num">
                                      <p:cBhvr additive="base">
                                        <p:cTn id="34" dur="500" fill="hold"/>
                                        <p:tgtEl>
                                          <p:spTgt spid="4"/>
                                        </p:tgtEl>
                                        <p:attrNameLst>
                                          <p:attrName>ppt_y</p:attrName>
                                        </p:attrNameLst>
                                      </p:cBhvr>
                                      <p:tavLst>
                                        <p:tav tm="0">
                                          <p:val>
                                            <p:strVal val="1+#ppt_h/2"/>
                                          </p:val>
                                        </p:tav>
                                        <p:tav tm="100000">
                                          <p:val>
                                            <p:strVal val="#ppt_y"/>
                                          </p:val>
                                        </p:tav>
                                      </p:tavLst>
                                    </p:anim>
                                  </p:childTnLst>
                                </p:cTn>
                              </p:par>
                              <p:par>
                                <p:cTn id="35" presetID="2" presetClass="entr" presetSubtype="4" fill="hold" grpId="0" nodeType="withEffect">
                                  <p:stCondLst>
                                    <p:cond delay="0"/>
                                  </p:stCondLst>
                                  <p:childTnLst>
                                    <p:set>
                                      <p:cBhvr>
                                        <p:cTn id="36" dur="1" fill="hold">
                                          <p:stCondLst>
                                            <p:cond delay="0"/>
                                          </p:stCondLst>
                                        </p:cTn>
                                        <p:tgtEl>
                                          <p:spTgt spid="8"/>
                                        </p:tgtEl>
                                        <p:attrNameLst>
                                          <p:attrName>style.visibility</p:attrName>
                                        </p:attrNameLst>
                                      </p:cBhvr>
                                      <p:to>
                                        <p:strVal val="visible"/>
                                      </p:to>
                                    </p:set>
                                    <p:anim calcmode="lin" valueType="num">
                                      <p:cBhvr additive="base">
                                        <p:cTn id="37" dur="500" fill="hold"/>
                                        <p:tgtEl>
                                          <p:spTgt spid="8"/>
                                        </p:tgtEl>
                                        <p:attrNameLst>
                                          <p:attrName>ppt_x</p:attrName>
                                        </p:attrNameLst>
                                      </p:cBhvr>
                                      <p:tavLst>
                                        <p:tav tm="0">
                                          <p:val>
                                            <p:strVal val="#ppt_x"/>
                                          </p:val>
                                        </p:tav>
                                        <p:tav tm="100000">
                                          <p:val>
                                            <p:strVal val="#ppt_x"/>
                                          </p:val>
                                        </p:tav>
                                      </p:tavLst>
                                    </p:anim>
                                    <p:anim calcmode="lin" valueType="num">
                                      <p:cBhvr additive="base">
                                        <p:cTn id="3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6"/>
                                        </p:tgtEl>
                                        <p:attrNameLst>
                                          <p:attrName>style.visibility</p:attrName>
                                        </p:attrNameLst>
                                      </p:cBhvr>
                                      <p:to>
                                        <p:strVal val="visible"/>
                                      </p:to>
                                    </p:set>
                                    <p:anim calcmode="lin" valueType="num">
                                      <p:cBhvr additive="base">
                                        <p:cTn id="43" dur="500" fill="hold"/>
                                        <p:tgtEl>
                                          <p:spTgt spid="6"/>
                                        </p:tgtEl>
                                        <p:attrNameLst>
                                          <p:attrName>ppt_x</p:attrName>
                                        </p:attrNameLst>
                                      </p:cBhvr>
                                      <p:tavLst>
                                        <p:tav tm="0">
                                          <p:val>
                                            <p:strVal val="#ppt_x"/>
                                          </p:val>
                                        </p:tav>
                                        <p:tav tm="100000">
                                          <p:val>
                                            <p:strVal val="#ppt_x"/>
                                          </p:val>
                                        </p:tav>
                                      </p:tavLst>
                                    </p:anim>
                                    <p:anim calcmode="lin" valueType="num">
                                      <p:cBhvr additive="base">
                                        <p:cTn id="44" dur="500" fill="hold"/>
                                        <p:tgtEl>
                                          <p:spTgt spid="6"/>
                                        </p:tgtEl>
                                        <p:attrNameLst>
                                          <p:attrName>ppt_y</p:attrName>
                                        </p:attrNameLst>
                                      </p:cBhvr>
                                      <p:tavLst>
                                        <p:tav tm="0">
                                          <p:val>
                                            <p:strVal val="1+#ppt_h/2"/>
                                          </p:val>
                                        </p:tav>
                                        <p:tav tm="100000">
                                          <p:val>
                                            <p:strVal val="#ppt_y"/>
                                          </p:val>
                                        </p:tav>
                                      </p:tavLst>
                                    </p:anim>
                                  </p:childTnLst>
                                </p:cTn>
                              </p:par>
                              <p:par>
                                <p:cTn id="45" presetID="2" presetClass="entr" presetSubtype="4" fill="hold" grpId="0" nodeType="withEffect">
                                  <p:stCondLst>
                                    <p:cond delay="0"/>
                                  </p:stCondLst>
                                  <p:childTnLst>
                                    <p:set>
                                      <p:cBhvr>
                                        <p:cTn id="46" dur="1" fill="hold">
                                          <p:stCondLst>
                                            <p:cond delay="0"/>
                                          </p:stCondLst>
                                        </p:cTn>
                                        <p:tgtEl>
                                          <p:spTgt spid="9"/>
                                        </p:tgtEl>
                                        <p:attrNameLst>
                                          <p:attrName>style.visibility</p:attrName>
                                        </p:attrNameLst>
                                      </p:cBhvr>
                                      <p:to>
                                        <p:strVal val="visible"/>
                                      </p:to>
                                    </p:set>
                                    <p:anim calcmode="lin" valueType="num">
                                      <p:cBhvr additive="base">
                                        <p:cTn id="47" dur="500" fill="hold"/>
                                        <p:tgtEl>
                                          <p:spTgt spid="9"/>
                                        </p:tgtEl>
                                        <p:attrNameLst>
                                          <p:attrName>ppt_x</p:attrName>
                                        </p:attrNameLst>
                                      </p:cBhvr>
                                      <p:tavLst>
                                        <p:tav tm="0">
                                          <p:val>
                                            <p:strVal val="#ppt_x"/>
                                          </p:val>
                                        </p:tav>
                                        <p:tav tm="100000">
                                          <p:val>
                                            <p:strVal val="#ppt_x"/>
                                          </p:val>
                                        </p:tav>
                                      </p:tavLst>
                                    </p:anim>
                                    <p:anim calcmode="lin" valueType="num">
                                      <p:cBhvr additive="base">
                                        <p:cTn id="48" dur="500" fill="hold"/>
                                        <p:tgtEl>
                                          <p:spTgt spid="9"/>
                                        </p:tgtEl>
                                        <p:attrNameLst>
                                          <p:attrName>ppt_y</p:attrName>
                                        </p:attrNameLst>
                                      </p:cBhvr>
                                      <p:tavLst>
                                        <p:tav tm="0">
                                          <p:val>
                                            <p:strVal val="1+#ppt_h/2"/>
                                          </p:val>
                                        </p:tav>
                                        <p:tav tm="100000">
                                          <p:val>
                                            <p:strVal val="#ppt_y"/>
                                          </p:val>
                                        </p:tav>
                                      </p:tavLst>
                                    </p:anim>
                                  </p:childTnLst>
                                </p:cTn>
                              </p:par>
                              <p:par>
                                <p:cTn id="49" presetID="2" presetClass="entr" presetSubtype="4" fill="hold" grpId="0" nodeType="withEffect">
                                  <p:stCondLst>
                                    <p:cond delay="0"/>
                                  </p:stCondLst>
                                  <p:childTnLst>
                                    <p:set>
                                      <p:cBhvr>
                                        <p:cTn id="50" dur="1" fill="hold">
                                          <p:stCondLst>
                                            <p:cond delay="0"/>
                                          </p:stCondLst>
                                        </p:cTn>
                                        <p:tgtEl>
                                          <p:spTgt spid="14"/>
                                        </p:tgtEl>
                                        <p:attrNameLst>
                                          <p:attrName>style.visibility</p:attrName>
                                        </p:attrNameLst>
                                      </p:cBhvr>
                                      <p:to>
                                        <p:strVal val="visible"/>
                                      </p:to>
                                    </p:set>
                                    <p:anim calcmode="lin" valueType="num">
                                      <p:cBhvr additive="base">
                                        <p:cTn id="51" dur="500" fill="hold"/>
                                        <p:tgtEl>
                                          <p:spTgt spid="14"/>
                                        </p:tgtEl>
                                        <p:attrNameLst>
                                          <p:attrName>ppt_x</p:attrName>
                                        </p:attrNameLst>
                                      </p:cBhvr>
                                      <p:tavLst>
                                        <p:tav tm="0">
                                          <p:val>
                                            <p:strVal val="#ppt_x"/>
                                          </p:val>
                                        </p:tav>
                                        <p:tav tm="100000">
                                          <p:val>
                                            <p:strVal val="#ppt_x"/>
                                          </p:val>
                                        </p:tav>
                                      </p:tavLst>
                                    </p:anim>
                                    <p:anim calcmode="lin" valueType="num">
                                      <p:cBhvr additive="base">
                                        <p:cTn id="52"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2" presetClass="entr" presetSubtype="4" fill="hold" grpId="0" nodeType="clickEffect">
                                  <p:stCondLst>
                                    <p:cond delay="0"/>
                                  </p:stCondLst>
                                  <p:childTnLst>
                                    <p:set>
                                      <p:cBhvr>
                                        <p:cTn id="56" dur="1" fill="hold">
                                          <p:stCondLst>
                                            <p:cond delay="0"/>
                                          </p:stCondLst>
                                        </p:cTn>
                                        <p:tgtEl>
                                          <p:spTgt spid="15"/>
                                        </p:tgtEl>
                                        <p:attrNameLst>
                                          <p:attrName>style.visibility</p:attrName>
                                        </p:attrNameLst>
                                      </p:cBhvr>
                                      <p:to>
                                        <p:strVal val="visible"/>
                                      </p:to>
                                    </p:set>
                                    <p:anim calcmode="lin" valueType="num">
                                      <p:cBhvr additive="base">
                                        <p:cTn id="57" dur="500" fill="hold"/>
                                        <p:tgtEl>
                                          <p:spTgt spid="15"/>
                                        </p:tgtEl>
                                        <p:attrNameLst>
                                          <p:attrName>ppt_x</p:attrName>
                                        </p:attrNameLst>
                                      </p:cBhvr>
                                      <p:tavLst>
                                        <p:tav tm="0">
                                          <p:val>
                                            <p:strVal val="#ppt_x"/>
                                          </p:val>
                                        </p:tav>
                                        <p:tav tm="100000">
                                          <p:val>
                                            <p:strVal val="#ppt_x"/>
                                          </p:val>
                                        </p:tav>
                                      </p:tavLst>
                                    </p:anim>
                                    <p:anim calcmode="lin" valueType="num">
                                      <p:cBhvr additive="base">
                                        <p:cTn id="58"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p:bldP spid="10" grpId="0"/>
      <p:bldP spid="11" grpId="0"/>
      <p:bldP spid="12" grpId="0"/>
      <p:bldP spid="14" grpId="0"/>
      <p:bldP spid="15"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71523-8541-61FD-EBFE-10F3531A474E}"/>
              </a:ext>
            </a:extLst>
          </p:cNvPr>
          <p:cNvSpPr>
            <a:spLocks noGrp="1"/>
          </p:cNvSpPr>
          <p:nvPr>
            <p:ph type="title"/>
          </p:nvPr>
        </p:nvSpPr>
        <p:spPr/>
        <p:txBody>
          <a:bodyPr/>
          <a:lstStyle/>
          <a:p>
            <a:pPr marL="285750" indent="-285750" algn="ctr">
              <a:spcBef>
                <a:spcPts val="0"/>
              </a:spcBef>
              <a:spcAft>
                <a:spcPts val="1000"/>
              </a:spcAft>
            </a:pPr>
            <a:r>
              <a:rPr lang="en-GB" sz="2000">
                <a:latin typeface="Calibri"/>
                <a:ea typeface="Calibri"/>
                <a:cs typeface="Calibri"/>
              </a:rPr>
              <a:t>How Microsoft teams improves efficiency or communication </a:t>
            </a:r>
            <a:endParaRPr lang="en-US"/>
          </a:p>
          <a:p>
            <a:r>
              <a:rPr lang="en-GB"/>
              <a:t> </a:t>
            </a:r>
          </a:p>
        </p:txBody>
      </p:sp>
      <p:sp>
        <p:nvSpPr>
          <p:cNvPr id="5" name="Content Placeholder 4">
            <a:extLst>
              <a:ext uri="{FF2B5EF4-FFF2-40B4-BE49-F238E27FC236}">
                <a16:creationId xmlns:a16="http://schemas.microsoft.com/office/drawing/2014/main" id="{60020465-E224-6E19-06FF-57C9FFAC4797}"/>
              </a:ext>
            </a:extLst>
          </p:cNvPr>
          <p:cNvSpPr>
            <a:spLocks noGrp="1"/>
          </p:cNvSpPr>
          <p:nvPr>
            <p:ph idx="1"/>
          </p:nvPr>
        </p:nvSpPr>
        <p:spPr>
          <a:xfrm>
            <a:off x="1348840" y="1716535"/>
            <a:ext cx="10131425" cy="3649133"/>
          </a:xfrm>
        </p:spPr>
        <p:txBody>
          <a:bodyPr/>
          <a:lstStyle/>
          <a:p>
            <a:pPr marL="0" indent="0">
              <a:buNone/>
            </a:pPr>
            <a:r>
              <a:rPr lang="en-GB">
                <a:ea typeface="Calibri"/>
                <a:cs typeface="Calibri"/>
              </a:rPr>
              <a:t>Microsoft Teams would improve efficiency at Ashford community care service as it allows staff to communicate quickly , share updates and exchange information swiftly. Staff and support workers can use this platform to share Rota updates , online meetings and daily updates. </a:t>
            </a:r>
            <a:r>
              <a:rPr lang="en-GB" err="1">
                <a:ea typeface="Calibri"/>
                <a:cs typeface="Calibri"/>
              </a:rPr>
              <a:t>Sharepoint</a:t>
            </a:r>
            <a:r>
              <a:rPr lang="en-GB">
                <a:ea typeface="Calibri"/>
                <a:cs typeface="Calibri"/>
              </a:rPr>
              <a:t> can provide a central location for documents like policies and </a:t>
            </a:r>
            <a:r>
              <a:rPr lang="en-GB" err="1">
                <a:ea typeface="Calibri"/>
                <a:cs typeface="Calibri"/>
              </a:rPr>
              <a:t>training </a:t>
            </a:r>
            <a:r>
              <a:rPr lang="en-GB">
                <a:ea typeface="Calibri"/>
                <a:cs typeface="Calibri"/>
              </a:rPr>
              <a:t>documents to easily be accessed. Ashford Community Care service could reduce duplicate tasks making it easier to schedule meetings and clarify patient care arrangements across the setting . ( Microsoft 2026)</a:t>
            </a:r>
          </a:p>
          <a:p>
            <a:pPr marL="0" indent="0">
              <a:buNone/>
            </a:pPr>
            <a:endParaRPr lang="en-GB">
              <a:ea typeface="Calibri"/>
              <a:cs typeface="Calibri"/>
            </a:endParaRPr>
          </a:p>
        </p:txBody>
      </p:sp>
      <p:pic>
        <p:nvPicPr>
          <p:cNvPr id="3" name="Picture 2" descr="A group of people standing around a table&#10;&#10;AI-generated content may be incorrect.">
            <a:extLst>
              <a:ext uri="{FF2B5EF4-FFF2-40B4-BE49-F238E27FC236}">
                <a16:creationId xmlns:a16="http://schemas.microsoft.com/office/drawing/2014/main" id="{E493588D-8C30-65AA-573F-D2643C8CE036}"/>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4443351" y="4966854"/>
            <a:ext cx="2612572" cy="1456707"/>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97593225"/>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1443F4-085E-CA16-6424-0BEAD3389178}"/>
              </a:ext>
            </a:extLst>
          </p:cNvPr>
          <p:cNvSpPr>
            <a:spLocks noGrp="1"/>
          </p:cNvSpPr>
          <p:nvPr>
            <p:ph type="title"/>
          </p:nvPr>
        </p:nvSpPr>
        <p:spPr>
          <a:xfrm>
            <a:off x="685801" y="194983"/>
            <a:ext cx="10871013" cy="1938118"/>
          </a:xfrm>
        </p:spPr>
        <p:txBody>
          <a:bodyPr/>
          <a:lstStyle/>
          <a:p>
            <a:pPr marL="285750" indent="-285750" algn="ctr">
              <a:spcBef>
                <a:spcPts val="0"/>
              </a:spcBef>
              <a:spcAft>
                <a:spcPts val="1000"/>
              </a:spcAft>
            </a:pPr>
            <a:r>
              <a:rPr lang="en-GB"/>
              <a:t> </a:t>
            </a:r>
            <a:r>
              <a:rPr lang="en-GB">
                <a:ea typeface="+mj-lt"/>
                <a:cs typeface="+mj-lt"/>
              </a:rPr>
              <a:t>Advantages and limitations of using this tool </a:t>
            </a:r>
            <a:endParaRPr lang="en-US">
              <a:ea typeface="+mj-lt"/>
              <a:cs typeface="+mj-lt"/>
            </a:endParaRPr>
          </a:p>
          <a:p>
            <a:endParaRPr lang="en-GB"/>
          </a:p>
        </p:txBody>
      </p:sp>
      <p:sp>
        <p:nvSpPr>
          <p:cNvPr id="3" name="Content Placeholder 2">
            <a:extLst>
              <a:ext uri="{FF2B5EF4-FFF2-40B4-BE49-F238E27FC236}">
                <a16:creationId xmlns:a16="http://schemas.microsoft.com/office/drawing/2014/main" id="{EAFF2848-EC93-9C81-22A7-B92B0ADAE91E}"/>
              </a:ext>
            </a:extLst>
          </p:cNvPr>
          <p:cNvSpPr>
            <a:spLocks noGrp="1"/>
          </p:cNvSpPr>
          <p:nvPr>
            <p:ph idx="1"/>
          </p:nvPr>
        </p:nvSpPr>
        <p:spPr>
          <a:xfrm>
            <a:off x="685801" y="1430043"/>
            <a:ext cx="3923665" cy="3649133"/>
          </a:xfrm>
        </p:spPr>
        <p:txBody>
          <a:bodyPr vert="horz" lIns="91440" tIns="45720" rIns="91440" bIns="45720" rtlCol="0" anchor="ctr">
            <a:noAutofit/>
          </a:bodyPr>
          <a:lstStyle/>
          <a:p>
            <a:endParaRPr lang="en-GB" b="1">
              <a:ea typeface="+mn-lt"/>
              <a:cs typeface="+mn-lt"/>
            </a:endParaRPr>
          </a:p>
          <a:p>
            <a:pPr>
              <a:buClr>
                <a:srgbClr val="FFFFFF"/>
              </a:buClr>
            </a:pPr>
            <a:endParaRPr lang="en-GB" b="1">
              <a:latin typeface="Aptos"/>
              <a:ea typeface="+mn-lt"/>
              <a:cs typeface="+mn-lt"/>
            </a:endParaRPr>
          </a:p>
          <a:p>
            <a:pPr marL="0" indent="0">
              <a:buClr>
                <a:srgbClr val="FFFFFF"/>
              </a:buClr>
              <a:buNone/>
            </a:pPr>
            <a:r>
              <a:rPr lang="en-GB" b="1" u="sng">
                <a:latin typeface="Aptos"/>
                <a:ea typeface="+mn-lt"/>
                <a:cs typeface="+mn-lt"/>
              </a:rPr>
              <a:t>Advantages </a:t>
            </a:r>
            <a:endParaRPr lang="en-GB" u="sng">
              <a:solidFill>
                <a:srgbClr val="000000"/>
              </a:solidFill>
              <a:latin typeface="Aptos"/>
              <a:ea typeface="+mn-lt"/>
              <a:cs typeface="+mn-lt"/>
            </a:endParaRPr>
          </a:p>
          <a:p>
            <a:pPr>
              <a:buClr>
                <a:srgbClr val="FFFFFF"/>
              </a:buClr>
            </a:pPr>
            <a:r>
              <a:rPr lang="en-GB" b="1">
                <a:latin typeface="Aptos"/>
                <a:ea typeface="+mn-lt"/>
                <a:cs typeface="+mn-lt"/>
              </a:rPr>
              <a:t>Easy communication between staff members </a:t>
            </a:r>
            <a:endParaRPr lang="en-GB">
              <a:latin typeface="Aptos"/>
              <a:ea typeface="Calibri"/>
              <a:cs typeface="Calibri"/>
            </a:endParaRPr>
          </a:p>
          <a:p>
            <a:pPr>
              <a:buClr>
                <a:srgbClr val="FFFFFF"/>
              </a:buClr>
            </a:pPr>
            <a:r>
              <a:rPr lang="en-GB" b="1">
                <a:latin typeface="Aptos"/>
                <a:ea typeface="+mn-lt"/>
                <a:cs typeface="+mn-lt"/>
              </a:rPr>
              <a:t>Teamwork and collaboration</a:t>
            </a:r>
            <a:r>
              <a:rPr lang="en-GB">
                <a:latin typeface="Aptos"/>
                <a:ea typeface="+mn-lt"/>
                <a:cs typeface="+mn-lt"/>
              </a:rPr>
              <a:t> </a:t>
            </a:r>
          </a:p>
          <a:p>
            <a:pPr>
              <a:buClr>
                <a:srgbClr val="FFFFFF"/>
              </a:buClr>
            </a:pPr>
            <a:r>
              <a:rPr lang="en-GB" b="1">
                <a:latin typeface="Aptos"/>
                <a:ea typeface="+mn-lt"/>
                <a:cs typeface="+mn-lt"/>
              </a:rPr>
              <a:t>Organised information</a:t>
            </a:r>
            <a:endParaRPr lang="en-GB">
              <a:latin typeface="Aptos"/>
            </a:endParaRPr>
          </a:p>
          <a:p>
            <a:pPr>
              <a:buClr>
                <a:srgbClr val="FFFFFF"/>
              </a:buClr>
            </a:pPr>
            <a:endParaRPr lang="en-GB" b="1">
              <a:ea typeface="+mn-lt"/>
              <a:cs typeface="+mn-lt"/>
            </a:endParaRPr>
          </a:p>
          <a:p>
            <a:pPr marL="0" indent="0">
              <a:buClr>
                <a:srgbClr val="FFFFFF"/>
              </a:buClr>
              <a:buNone/>
            </a:pPr>
            <a:endParaRPr lang="en-GB" b="1">
              <a:ea typeface="+mn-lt"/>
              <a:cs typeface="+mn-lt"/>
            </a:endParaRPr>
          </a:p>
          <a:p>
            <a:pPr>
              <a:buClr>
                <a:srgbClr val="FFFFFF"/>
              </a:buClr>
            </a:pPr>
            <a:endParaRPr lang="en-GB" b="1">
              <a:ea typeface="+mn-lt"/>
              <a:cs typeface="+mn-lt"/>
            </a:endParaRPr>
          </a:p>
          <a:p>
            <a:pPr marL="0" indent="0">
              <a:buNone/>
            </a:pPr>
            <a:endParaRPr lang="en-GB">
              <a:ea typeface="Calibri"/>
              <a:cs typeface="Calibri"/>
            </a:endParaRPr>
          </a:p>
        </p:txBody>
      </p:sp>
      <p:sp>
        <p:nvSpPr>
          <p:cNvPr id="7" name="Content Placeholder 2">
            <a:extLst>
              <a:ext uri="{FF2B5EF4-FFF2-40B4-BE49-F238E27FC236}">
                <a16:creationId xmlns:a16="http://schemas.microsoft.com/office/drawing/2014/main" id="{1290BBC1-6BFB-0DE9-25E2-55C38A1F8AD2}"/>
              </a:ext>
            </a:extLst>
          </p:cNvPr>
          <p:cNvSpPr txBox="1">
            <a:spLocks/>
          </p:cNvSpPr>
          <p:nvPr/>
        </p:nvSpPr>
        <p:spPr>
          <a:xfrm>
            <a:off x="5664750" y="929869"/>
            <a:ext cx="4319905" cy="3953933"/>
          </a:xfrm>
          <a:prstGeom prst="rect">
            <a:avLst/>
          </a:prstGeom>
        </p:spPr>
        <p:txBody>
          <a:bodyPr vert="horz" lIns="91440" tIns="45720" rIns="91440" bIns="45720" rtlCol="0" anchor="ctr">
            <a:noAutofit/>
          </a:bodyPr>
          <a:lst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a:lstStyle>
          <a:p>
            <a:pPr marL="0" indent="0">
              <a:buNone/>
            </a:pPr>
            <a:r>
              <a:rPr lang="en-US" b="1" u="sng">
                <a:latin typeface="Aptos"/>
              </a:rPr>
              <a:t>Limitations </a:t>
            </a:r>
            <a:r>
              <a:rPr lang="en-US" u="sng">
                <a:latin typeface="Aptos"/>
              </a:rPr>
              <a:t>​</a:t>
            </a:r>
            <a:endParaRPr lang="en-US" u="sng">
              <a:latin typeface="Aptos"/>
              <a:ea typeface="Calibri"/>
              <a:cs typeface="Calibri"/>
            </a:endParaRPr>
          </a:p>
          <a:p>
            <a:pPr lvl="0">
              <a:buFont typeface=""/>
              <a:buChar char="•"/>
            </a:pPr>
            <a:r>
              <a:rPr lang="en-US" b="1">
                <a:latin typeface="Aptos"/>
              </a:rPr>
              <a:t>Technical problems</a:t>
            </a:r>
            <a:r>
              <a:rPr lang="en-US">
                <a:latin typeface="Aptos"/>
              </a:rPr>
              <a:t> ​</a:t>
            </a:r>
          </a:p>
          <a:p>
            <a:pPr lvl="0">
              <a:buFont typeface=""/>
              <a:buChar char="•"/>
            </a:pPr>
            <a:r>
              <a:rPr lang="en-US" b="1">
                <a:latin typeface="Aptos"/>
              </a:rPr>
              <a:t>Privacy and confidentiality concerns</a:t>
            </a:r>
            <a:r>
              <a:rPr lang="en-US">
                <a:latin typeface="Aptos"/>
              </a:rPr>
              <a:t>​</a:t>
            </a:r>
          </a:p>
          <a:p>
            <a:pPr lvl="0">
              <a:buFont typeface=""/>
              <a:buChar char="•"/>
            </a:pPr>
            <a:r>
              <a:rPr lang="en-US" b="1">
                <a:latin typeface="Aptos"/>
              </a:rPr>
              <a:t>Can be distracting</a:t>
            </a:r>
            <a:r>
              <a:rPr lang="en-US">
                <a:latin typeface="Aptos"/>
              </a:rPr>
              <a:t> ​</a:t>
            </a:r>
          </a:p>
          <a:p>
            <a:pPr lvl="0">
              <a:buFont typeface=""/>
              <a:buChar char="•"/>
            </a:pPr>
            <a:r>
              <a:rPr lang="en-US" b="1">
                <a:latin typeface="Aptos"/>
              </a:rPr>
              <a:t>Learning curve </a:t>
            </a:r>
            <a:r>
              <a:rPr lang="en-US">
                <a:latin typeface="Aptos"/>
              </a:rPr>
              <a:t>​</a:t>
            </a:r>
          </a:p>
          <a:p>
            <a:pPr lvl="0">
              <a:buFont typeface=""/>
              <a:buChar char="•"/>
            </a:pPr>
            <a:r>
              <a:rPr lang="en-US" b="1">
                <a:latin typeface="Aptos"/>
              </a:rPr>
              <a:t>Not suitable for everything</a:t>
            </a:r>
            <a:r>
              <a:rPr lang="en-US">
                <a:latin typeface="Aptos"/>
              </a:rPr>
              <a:t> ​</a:t>
            </a:r>
            <a:endParaRPr lang="en-GB">
              <a:latin typeface="Aptos"/>
              <a:ea typeface="+mn-lt"/>
              <a:cs typeface="+mn-lt"/>
            </a:endParaRPr>
          </a:p>
        </p:txBody>
      </p:sp>
      <p:sp>
        <p:nvSpPr>
          <p:cNvPr id="4" name="TextBox 3">
            <a:extLst>
              <a:ext uri="{FF2B5EF4-FFF2-40B4-BE49-F238E27FC236}">
                <a16:creationId xmlns:a16="http://schemas.microsoft.com/office/drawing/2014/main" id="{F109298D-265B-5526-746A-48A9DE28D8EA}"/>
              </a:ext>
            </a:extLst>
          </p:cNvPr>
          <p:cNvSpPr txBox="1"/>
          <p:nvPr/>
        </p:nvSpPr>
        <p:spPr>
          <a:xfrm>
            <a:off x="687172" y="6290561"/>
            <a:ext cx="8596427"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i="1">
                <a:ea typeface="+mn-lt"/>
                <a:cs typeface="+mn-lt"/>
              </a:rPr>
              <a:t>Sources: Hargreaves, Clarke and Lester (2022); NHS England (2025)</a:t>
            </a:r>
            <a:endParaRPr lang="en-US" sz="1400" i="1">
              <a:ea typeface="Calibri"/>
              <a:cs typeface="Calibri"/>
            </a:endParaRPr>
          </a:p>
        </p:txBody>
      </p:sp>
      <p:pic>
        <p:nvPicPr>
          <p:cNvPr id="6" name="Picture 5" descr="Microsoft Teams 2025 Logo PNG Vector (SVG) Free Download">
            <a:extLst>
              <a:ext uri="{FF2B5EF4-FFF2-40B4-BE49-F238E27FC236}">
                <a16:creationId xmlns:a16="http://schemas.microsoft.com/office/drawing/2014/main" id="{BDE44DC2-9BE9-97F5-D10D-D9179094886A}"/>
              </a:ext>
            </a:extLst>
          </p:cNvPr>
          <p:cNvPicPr>
            <a:picLocks noChangeAspect="1"/>
          </p:cNvPicPr>
          <p:nvPr/>
        </p:nvPicPr>
        <p:blipFill>
          <a:blip r:embed="rId2"/>
          <a:stretch>
            <a:fillRect/>
          </a:stretch>
        </p:blipFill>
        <p:spPr>
          <a:xfrm>
            <a:off x="9111049" y="4363993"/>
            <a:ext cx="1940012" cy="1929714"/>
          </a:xfrm>
          <a:prstGeom prst="rect">
            <a:avLst/>
          </a:prstGeom>
        </p:spPr>
      </p:pic>
    </p:spTree>
    <p:extLst>
      <p:ext uri="{BB962C8B-B14F-4D97-AF65-F5344CB8AC3E}">
        <p14:creationId xmlns:p14="http://schemas.microsoft.com/office/powerpoint/2010/main" val="24605923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CB5742-102C-C51D-4967-01F144B6AEDC}"/>
              </a:ext>
            </a:extLst>
          </p:cNvPr>
          <p:cNvSpPr>
            <a:spLocks noGrp="1"/>
          </p:cNvSpPr>
          <p:nvPr>
            <p:ph type="title"/>
          </p:nvPr>
        </p:nvSpPr>
        <p:spPr>
          <a:xfrm>
            <a:off x="685801" y="374276"/>
            <a:ext cx="10131425" cy="1456267"/>
          </a:xfrm>
        </p:spPr>
        <p:txBody>
          <a:bodyPr/>
          <a:lstStyle/>
          <a:p>
            <a:pPr marL="285750" indent="-285750" algn="ctr">
              <a:spcBef>
                <a:spcPts val="0"/>
              </a:spcBef>
              <a:spcAft>
                <a:spcPts val="1000"/>
              </a:spcAft>
            </a:pPr>
            <a:r>
              <a:rPr lang="en-GB"/>
              <a:t>Recommendations</a:t>
            </a:r>
            <a:r>
              <a:rPr lang="en-GB">
                <a:ea typeface="+mj-lt"/>
                <a:cs typeface="+mj-lt"/>
              </a:rPr>
              <a:t> on how </a:t>
            </a:r>
            <a:r>
              <a:rPr lang="en-GB" err="1">
                <a:ea typeface="+mj-lt"/>
                <a:cs typeface="+mj-lt"/>
              </a:rPr>
              <a:t>ashford</a:t>
            </a:r>
            <a:r>
              <a:rPr lang="en-GB">
                <a:ea typeface="+mj-lt"/>
                <a:cs typeface="+mj-lt"/>
              </a:rPr>
              <a:t> can implement these changes </a:t>
            </a:r>
            <a:endParaRPr lang="en-US"/>
          </a:p>
          <a:p>
            <a:endParaRPr lang="en-GB"/>
          </a:p>
        </p:txBody>
      </p:sp>
      <p:sp>
        <p:nvSpPr>
          <p:cNvPr id="3" name="Content Placeholder 2">
            <a:extLst>
              <a:ext uri="{FF2B5EF4-FFF2-40B4-BE49-F238E27FC236}">
                <a16:creationId xmlns:a16="http://schemas.microsoft.com/office/drawing/2014/main" id="{8828FB35-2C02-EC2E-DC0A-3514D27B20B0}"/>
              </a:ext>
            </a:extLst>
          </p:cNvPr>
          <p:cNvSpPr>
            <a:spLocks noGrp="1"/>
          </p:cNvSpPr>
          <p:nvPr>
            <p:ph idx="1"/>
          </p:nvPr>
        </p:nvSpPr>
        <p:spPr>
          <a:xfrm>
            <a:off x="685801" y="1349175"/>
            <a:ext cx="10131425" cy="4689160"/>
          </a:xfrm>
        </p:spPr>
        <p:txBody>
          <a:bodyPr>
            <a:normAutofit fontScale="85000" lnSpcReduction="20000"/>
          </a:bodyPr>
          <a:lstStyle/>
          <a:p>
            <a:pPr>
              <a:buClr>
                <a:srgbClr val="FFFFFF"/>
              </a:buClr>
            </a:pPr>
            <a:r>
              <a:rPr lang="en-GB" sz="2300" b="1"/>
              <a:t>RECOMMENDATIONS FOR ASHFORD</a:t>
            </a:r>
            <a:endParaRPr lang="en-GB" sz="2300">
              <a:ea typeface="+mn-lt"/>
              <a:cs typeface="+mn-lt"/>
            </a:endParaRPr>
          </a:p>
          <a:p>
            <a:pPr>
              <a:buClr>
                <a:srgbClr val="FFFFFF"/>
              </a:buClr>
            </a:pPr>
            <a:r>
              <a:rPr lang="en-GB" sz="2300" b="1">
                <a:ea typeface="+mn-lt"/>
                <a:cs typeface="+mn-lt"/>
              </a:rPr>
              <a:t>Staff training</a:t>
            </a:r>
            <a:r>
              <a:rPr lang="en-GB" sz="2300">
                <a:ea typeface="+mn-lt"/>
                <a:cs typeface="+mn-lt"/>
              </a:rPr>
              <a:t> – Give staff training and support so they feel confident using Teams</a:t>
            </a:r>
            <a:endParaRPr lang="en-GB" sz="2300">
              <a:ea typeface="Calibri"/>
              <a:cs typeface="Calibri"/>
            </a:endParaRPr>
          </a:p>
          <a:p>
            <a:pPr>
              <a:buClr>
                <a:srgbClr val="FFFFFF"/>
              </a:buClr>
            </a:pPr>
            <a:r>
              <a:rPr lang="en-GB" sz="2300" b="1">
                <a:ea typeface="+mn-lt"/>
                <a:cs typeface="+mn-lt"/>
              </a:rPr>
              <a:t>Keep information safe</a:t>
            </a:r>
            <a:r>
              <a:rPr lang="en-GB" sz="2300">
                <a:ea typeface="+mn-lt"/>
                <a:cs typeface="+mn-lt"/>
              </a:rPr>
              <a:t> – Make sure staff understand what can be shared and who should have access</a:t>
            </a:r>
            <a:endParaRPr lang="en-GB" sz="2300">
              <a:ea typeface="Calibri"/>
              <a:cs typeface="Calibri"/>
            </a:endParaRPr>
          </a:p>
          <a:p>
            <a:pPr>
              <a:buClr>
                <a:srgbClr val="FFFFFF"/>
              </a:buClr>
            </a:pPr>
            <a:r>
              <a:rPr lang="en-GB" sz="2300" b="1">
                <a:ea typeface="+mn-lt"/>
                <a:cs typeface="+mn-lt"/>
              </a:rPr>
              <a:t>Clear guidelines</a:t>
            </a:r>
            <a:r>
              <a:rPr lang="en-GB" sz="2300">
                <a:ea typeface="+mn-lt"/>
                <a:cs typeface="+mn-lt"/>
              </a:rPr>
              <a:t> – Set simple rules for when staff should use Teams, email, phone or face-to-face communication</a:t>
            </a:r>
            <a:endParaRPr lang="en-GB" sz="2300">
              <a:ea typeface="Calibri"/>
              <a:cs typeface="Calibri"/>
            </a:endParaRPr>
          </a:p>
          <a:p>
            <a:pPr>
              <a:buClr>
                <a:srgbClr val="FFFFFF"/>
              </a:buClr>
            </a:pPr>
            <a:r>
              <a:rPr lang="en-GB" sz="2300" b="1">
                <a:ea typeface="+mn-lt"/>
                <a:cs typeface="+mn-lt"/>
              </a:rPr>
              <a:t>Keep care records separate</a:t>
            </a:r>
            <a:r>
              <a:rPr lang="en-GB" sz="2300">
                <a:ea typeface="+mn-lt"/>
                <a:cs typeface="+mn-lt"/>
              </a:rPr>
              <a:t> – Use Teams for staff communication, while keeping important care information on Ashford's approved system</a:t>
            </a:r>
            <a:endParaRPr lang="en-GB" sz="2300">
              <a:ea typeface="Calibri"/>
              <a:cs typeface="Calibri"/>
            </a:endParaRPr>
          </a:p>
          <a:p>
            <a:pPr>
              <a:buClr>
                <a:srgbClr val="FFFFFF"/>
              </a:buClr>
            </a:pPr>
            <a:r>
              <a:rPr lang="en-GB" sz="2300" b="1">
                <a:ea typeface="+mn-lt"/>
                <a:cs typeface="+mn-lt"/>
              </a:rPr>
              <a:t>Start small</a:t>
            </a:r>
            <a:r>
              <a:rPr lang="en-GB" sz="2300">
                <a:ea typeface="+mn-lt"/>
                <a:cs typeface="+mn-lt"/>
              </a:rPr>
              <a:t> – Trial Teams with a smaller group, gather feedback and make improvements before introducing to everyone at Ashford</a:t>
            </a:r>
          </a:p>
          <a:p>
            <a:pPr>
              <a:buClr>
                <a:srgbClr val="FFFFFF"/>
              </a:buClr>
            </a:pPr>
            <a:endParaRPr lang="en-GB" sz="2300">
              <a:ea typeface="+mn-lt"/>
              <a:cs typeface="+mn-lt"/>
            </a:endParaRPr>
          </a:p>
          <a:p>
            <a:pPr>
              <a:buClr>
                <a:srgbClr val="FFFFFF"/>
              </a:buClr>
            </a:pPr>
            <a:endParaRPr lang="en-GB">
              <a:ea typeface="Calibri"/>
              <a:cs typeface="Calibri"/>
            </a:endParaRPr>
          </a:p>
          <a:p>
            <a:pPr marL="0" indent="0">
              <a:buClr>
                <a:srgbClr val="FFFFFF"/>
              </a:buClr>
              <a:buNone/>
            </a:pPr>
            <a:endParaRPr lang="en-GB">
              <a:ea typeface="Calibri"/>
              <a:cs typeface="Calibri"/>
            </a:endParaRPr>
          </a:p>
          <a:p>
            <a:pPr marL="0" indent="0">
              <a:buNone/>
            </a:pPr>
            <a:r>
              <a:rPr lang="en-GB" sz="1600" i="1">
                <a:ea typeface="+mn-lt"/>
                <a:cs typeface="+mn-lt"/>
              </a:rPr>
              <a:t>Sources: NHS England (2025); ICO (n.d.); NMC (2025)</a:t>
            </a:r>
            <a:endParaRPr lang="en-GB" sz="1600" i="1">
              <a:ea typeface="Calibri"/>
              <a:cs typeface="Calibri"/>
            </a:endParaRPr>
          </a:p>
        </p:txBody>
      </p:sp>
    </p:spTree>
    <p:extLst>
      <p:ext uri="{BB962C8B-B14F-4D97-AF65-F5344CB8AC3E}">
        <p14:creationId xmlns:p14="http://schemas.microsoft.com/office/powerpoint/2010/main" val="23020873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D243B9-3C59-DD1E-BA5E-3DB0D9DCB2FD}"/>
              </a:ext>
            </a:extLst>
          </p:cNvPr>
          <p:cNvSpPr>
            <a:spLocks noGrp="1"/>
          </p:cNvSpPr>
          <p:nvPr>
            <p:ph type="title"/>
          </p:nvPr>
        </p:nvSpPr>
        <p:spPr>
          <a:xfrm>
            <a:off x="170330" y="334905"/>
            <a:ext cx="11665159" cy="4261222"/>
          </a:xfrm>
        </p:spPr>
        <p:txBody>
          <a:bodyPr>
            <a:normAutofit/>
          </a:bodyPr>
          <a:lstStyle/>
          <a:p>
            <a:br>
              <a:rPr lang="en-GB" sz="1600" b="1" i="1">
                <a:solidFill>
                  <a:schemeClr val="bg1"/>
                </a:solidFill>
                <a:highlight>
                  <a:srgbClr val="FEF1C4"/>
                </a:highlight>
                <a:ea typeface="+mj-lt"/>
                <a:cs typeface="+mj-lt"/>
              </a:rPr>
            </a:br>
            <a:br>
              <a:rPr lang="en-GB">
                <a:ea typeface="+mj-lt"/>
                <a:cs typeface="+mj-lt"/>
              </a:rPr>
            </a:br>
            <a:endParaRPr lang="en-GB"/>
          </a:p>
        </p:txBody>
      </p:sp>
      <p:sp>
        <p:nvSpPr>
          <p:cNvPr id="3" name="TextBox 2">
            <a:extLst>
              <a:ext uri="{FF2B5EF4-FFF2-40B4-BE49-F238E27FC236}">
                <a16:creationId xmlns:a16="http://schemas.microsoft.com/office/drawing/2014/main" id="{B10CB2E7-0DE0-0B59-BE1B-393A95956E24}"/>
              </a:ext>
            </a:extLst>
          </p:cNvPr>
          <p:cNvSpPr txBox="1"/>
          <p:nvPr/>
        </p:nvSpPr>
        <p:spPr>
          <a:xfrm>
            <a:off x="6300009" y="333566"/>
            <a:ext cx="6096000"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br>
              <a:rPr sz="1400">
                <a:latin typeface="Calibri Light"/>
                <a:ea typeface="Calibri Light"/>
                <a:cs typeface="Calibri Light"/>
              </a:rPr>
            </a:br>
            <a:br>
              <a:rPr sz="3200">
                <a:latin typeface="Calibri Light"/>
                <a:ea typeface="Calibri Light"/>
                <a:cs typeface="Calibri Light"/>
              </a:rPr>
            </a:br>
            <a:r>
              <a:rPr sz="3200">
                <a:latin typeface="Calibri Light"/>
                <a:ea typeface="Calibri Light"/>
                <a:cs typeface="Calibri Light"/>
              </a:rPr>
              <a:t>​</a:t>
            </a:r>
            <a:endParaRPr lang="en-GB">
              <a:ea typeface="Calibri"/>
              <a:cs typeface="Calibri"/>
            </a:endParaRPr>
          </a:p>
          <a:p>
            <a:pPr algn="ctr"/>
            <a:endParaRPr lang="en-GB"/>
          </a:p>
        </p:txBody>
      </p:sp>
      <p:sp>
        <p:nvSpPr>
          <p:cNvPr id="5" name="TextBox 4">
            <a:extLst>
              <a:ext uri="{FF2B5EF4-FFF2-40B4-BE49-F238E27FC236}">
                <a16:creationId xmlns:a16="http://schemas.microsoft.com/office/drawing/2014/main" id="{BB2ABD81-24F1-1397-88DB-C1B707DEE7B5}"/>
              </a:ext>
            </a:extLst>
          </p:cNvPr>
          <p:cNvSpPr txBox="1"/>
          <p:nvPr/>
        </p:nvSpPr>
        <p:spPr>
          <a:xfrm>
            <a:off x="265462" y="-245390"/>
            <a:ext cx="11656539" cy="71096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b="1" u="sng"/>
          </a:p>
          <a:p>
            <a:endParaRPr lang="en-US" b="1" u="sng">
              <a:latin typeface="Calibri"/>
              <a:ea typeface="Calibri"/>
              <a:cs typeface="Calibri"/>
            </a:endParaRPr>
          </a:p>
          <a:p>
            <a:r>
              <a:rPr lang="en-US" b="1" u="sng">
                <a:latin typeface="Calibri"/>
                <a:ea typeface="Calibri"/>
                <a:cs typeface="Calibri"/>
              </a:rPr>
              <a:t>Reference List </a:t>
            </a:r>
          </a:p>
          <a:p>
            <a:endParaRPr lang="en-US" b="1" u="sng">
              <a:latin typeface="Calibri"/>
              <a:ea typeface="Calibri"/>
              <a:cs typeface="Calibri"/>
            </a:endParaRPr>
          </a:p>
          <a:p>
            <a:r>
              <a:rPr lang="en-US" sz="1200" err="1">
                <a:latin typeface="Calibri"/>
                <a:ea typeface="Calibri"/>
                <a:cs typeface="Calibri"/>
              </a:rPr>
              <a:t>Baym</a:t>
            </a:r>
            <a:r>
              <a:rPr lang="en-US" sz="1200">
                <a:latin typeface="Calibri"/>
                <a:ea typeface="Calibri"/>
                <a:cs typeface="Calibri"/>
              </a:rPr>
              <a:t>, N., Bergmann, R., Coleman, A., Reyna Fernandez, R., Rintel, S., Sellen, A. &amp; Smith, T. (2021) </a:t>
            </a:r>
            <a:r>
              <a:rPr lang="en-US" sz="1200" i="1">
                <a:latin typeface="Calibri"/>
                <a:ea typeface="Calibri"/>
                <a:cs typeface="Calibri"/>
              </a:rPr>
              <a:t>Collaboration and meetings</a:t>
            </a:r>
            <a:r>
              <a:rPr lang="en-US" sz="1200">
                <a:latin typeface="Calibri"/>
                <a:ea typeface="Calibri"/>
                <a:cs typeface="Calibri"/>
              </a:rPr>
              <a:t>, in Teevan, J., Hecht, B. &amp; Jaffe, S. (eds.) </a:t>
            </a:r>
            <a:r>
              <a:rPr lang="en-US" sz="1200" i="1">
                <a:latin typeface="Calibri"/>
                <a:ea typeface="Calibri"/>
                <a:cs typeface="Calibri"/>
              </a:rPr>
              <a:t>The new future of work: research from Microsoft into the pandemic’s impact on work practices</a:t>
            </a:r>
            <a:r>
              <a:rPr lang="en-US" sz="1200">
                <a:latin typeface="Calibri"/>
                <a:ea typeface="Calibri"/>
                <a:cs typeface="Calibri"/>
              </a:rPr>
              <a:t>. Redmond: Microsoft Corporation. Available at: </a:t>
            </a:r>
            <a:r>
              <a:rPr lang="en-US" sz="1200">
                <a:solidFill>
                  <a:srgbClr val="0057FF"/>
                </a:solidFill>
                <a:latin typeface="Calibri"/>
                <a:ea typeface="Calibri"/>
                <a:cs typeface="Calibri"/>
                <a:hlinkClick r:id="rId2"/>
              </a:rPr>
              <a:t>https://www.microsoft.com/en-us/research/wp-content/uploads/2021/01/NewFutureOfWorkReport.pdf</a:t>
            </a:r>
            <a:r>
              <a:rPr lang="en-US" sz="1200">
                <a:latin typeface="Calibri"/>
                <a:ea typeface="Calibri"/>
                <a:cs typeface="Calibri"/>
              </a:rPr>
              <a:t> (Accessed: 11 October 2026).</a:t>
            </a:r>
            <a:endParaRPr lang="en-US" b="1" u="sng">
              <a:latin typeface="Calibri"/>
              <a:ea typeface="Calibri"/>
              <a:cs typeface="Calibri"/>
            </a:endParaRPr>
          </a:p>
          <a:p>
            <a:endParaRPr lang="en-US" sz="1200" b="1" u="sng">
              <a:latin typeface="Calibri"/>
              <a:ea typeface="Calibri"/>
              <a:cs typeface="Calibri"/>
            </a:endParaRPr>
          </a:p>
          <a:p>
            <a:r>
              <a:rPr lang="en-US" sz="1200">
                <a:latin typeface="Calibri"/>
                <a:ea typeface="Calibri"/>
                <a:cs typeface="Calibri"/>
              </a:rPr>
              <a:t>Craig, C. (2009) Study skills for health and social care students. London: SAGE. Available at: </a:t>
            </a:r>
            <a:r>
              <a:rPr lang="en-US" sz="1200">
                <a:latin typeface="Calibri"/>
                <a:ea typeface="Calibri"/>
                <a:cs typeface="Calibri"/>
                <a:hlinkClick r:id="rId3"/>
              </a:rPr>
              <a:t>https://ebookcentral.proquest.com/lib/trinity/reader.action?docID=635493</a:t>
            </a:r>
            <a:r>
              <a:rPr lang="en-US" sz="1200">
                <a:latin typeface="Calibri"/>
                <a:ea typeface="Calibri"/>
                <a:cs typeface="Calibri"/>
              </a:rPr>
              <a:t> (Accessed: 9 October 2026).</a:t>
            </a:r>
          </a:p>
          <a:p>
            <a:endParaRPr lang="en-US" sz="1200">
              <a:latin typeface="Calibri"/>
              <a:ea typeface="Calibri"/>
              <a:cs typeface="Calibri"/>
            </a:endParaRPr>
          </a:p>
          <a:p>
            <a:r>
              <a:rPr lang="en-US" sz="1200">
                <a:latin typeface="Calibri"/>
                <a:ea typeface="Calibri"/>
                <a:cs typeface="Calibri"/>
              </a:rPr>
              <a:t>Forrester Consulting (2023) </a:t>
            </a:r>
            <a:r>
              <a:rPr lang="en-US" sz="1200" i="1">
                <a:latin typeface="Calibri"/>
                <a:ea typeface="Calibri"/>
                <a:cs typeface="Calibri"/>
              </a:rPr>
              <a:t>New technology: the projected total economic impact™ of Microsoft Teams Premium</a:t>
            </a:r>
            <a:r>
              <a:rPr lang="en-US" sz="1200">
                <a:latin typeface="Calibri"/>
                <a:ea typeface="Calibri"/>
                <a:cs typeface="Calibri"/>
              </a:rPr>
              <a:t>. July 2023. Microsoft Corporation. Available at: </a:t>
            </a:r>
            <a:r>
              <a:rPr lang="en-US" sz="1200">
                <a:solidFill>
                  <a:srgbClr val="92D050"/>
                </a:solidFill>
                <a:latin typeface="Calibri"/>
                <a:ea typeface="Calibri"/>
                <a:cs typeface="Calibri"/>
              </a:rPr>
              <a:t>https://tei.forrester.com/go/Microsoft/TeamsPremium/docs/The_Total_Economic_Impact_of_Teams_Premium_2023_07_28.pdf</a:t>
            </a:r>
            <a:r>
              <a:rPr lang="en-US" sz="1200">
                <a:latin typeface="Calibri"/>
                <a:ea typeface="Calibri"/>
                <a:cs typeface="Calibri"/>
              </a:rPr>
              <a:t> (Accessed: 11 October 2026).</a:t>
            </a:r>
          </a:p>
          <a:p>
            <a:endParaRPr lang="en-US" sz="1200">
              <a:latin typeface="Calibri"/>
              <a:ea typeface="Calibri"/>
              <a:cs typeface="Calibri"/>
            </a:endParaRPr>
          </a:p>
          <a:p>
            <a:r>
              <a:rPr lang="en-US" sz="1200">
                <a:latin typeface="Calibri"/>
                <a:ea typeface="Calibri"/>
                <a:cs typeface="Calibri"/>
              </a:rPr>
              <a:t>Hargreaves, C., Clarke, A. and Lester, K.R. (2022) 'Microsoft Teams and team performance in the COVID-19 pandemic within an NHS Trust Community Service in North-West England', Team Performance Management. Available at: </a:t>
            </a:r>
            <a:r>
              <a:rPr lang="en-US" sz="1200">
                <a:latin typeface="Calibri"/>
                <a:ea typeface="Calibri"/>
                <a:cs typeface="Calibri"/>
                <a:hlinkClick r:id="rId4"/>
              </a:rPr>
              <a:t>https://doi.org/10.1108/TPM-11-2021-0082</a:t>
            </a:r>
            <a:r>
              <a:rPr lang="en-US" sz="1200">
                <a:latin typeface="Calibri"/>
                <a:ea typeface="Calibri"/>
                <a:cs typeface="Calibri"/>
              </a:rPr>
              <a:t> (Accessed: 9 October 2026).</a:t>
            </a:r>
          </a:p>
          <a:p>
            <a:endParaRPr lang="en-US" sz="1200">
              <a:latin typeface="Calibri"/>
              <a:ea typeface="Calibri"/>
              <a:cs typeface="Calibri"/>
            </a:endParaRPr>
          </a:p>
          <a:p>
            <a:r>
              <a:rPr lang="en-US" sz="1200">
                <a:latin typeface="Calibri"/>
                <a:ea typeface="Calibri"/>
                <a:cs typeface="Calibri"/>
              </a:rPr>
              <a:t>Maritime and Coastguard Agency (2023) Leading for safety – 5. Communication and teamwork. GOV.UK. Available at: </a:t>
            </a:r>
            <a:r>
              <a:rPr lang="en-US" sz="1200">
                <a:latin typeface="Calibri"/>
                <a:ea typeface="Calibri"/>
                <a:cs typeface="Calibri"/>
                <a:hlinkClick r:id="rId5"/>
              </a:rPr>
              <a:t>https://www.gov.uk/guidance/leading-for-safety/5-communication-and-teamwork</a:t>
            </a:r>
            <a:r>
              <a:rPr lang="en-US" sz="1200">
                <a:latin typeface="Calibri"/>
                <a:ea typeface="Calibri"/>
                <a:cs typeface="Calibri"/>
              </a:rPr>
              <a:t> (Accessed: 9 October 2026).</a:t>
            </a:r>
          </a:p>
          <a:p>
            <a:endParaRPr lang="en-US" sz="1200">
              <a:latin typeface="Calibri"/>
              <a:ea typeface="Calibri"/>
              <a:cs typeface="Calibri"/>
            </a:endParaRPr>
          </a:p>
          <a:p>
            <a:r>
              <a:rPr lang="en-US" sz="1200">
                <a:latin typeface="Calibri"/>
                <a:ea typeface="Calibri"/>
                <a:cs typeface="Calibri"/>
              </a:rPr>
              <a:t>Mehta, J., Yates, T., Smith, P., Henderson, D., Winteringham, G. and Burns, A. (2020) 'Rapid implementation of Microsoft Teams in response to COVID-19: one acute healthcare </a:t>
            </a:r>
            <a:r>
              <a:rPr lang="en-US" sz="1200" err="1">
                <a:latin typeface="Calibri"/>
                <a:ea typeface="Calibri"/>
                <a:cs typeface="Calibri"/>
              </a:rPr>
              <a:t>organistion's</a:t>
            </a:r>
            <a:r>
              <a:rPr lang="en-US" sz="1200">
                <a:latin typeface="Calibri"/>
                <a:ea typeface="Calibri"/>
                <a:cs typeface="Calibri"/>
              </a:rPr>
              <a:t> experience', BMJ Health &amp; Care Informatics, 27(3), e100209. Available at: </a:t>
            </a:r>
            <a:r>
              <a:rPr lang="en-US" sz="1200">
                <a:latin typeface="Calibri"/>
                <a:ea typeface="Calibri"/>
                <a:cs typeface="Calibri"/>
                <a:hlinkClick r:id="rId6"/>
              </a:rPr>
              <a:t>https://doi.org/10.1136/bmjhci-2020-100209</a:t>
            </a:r>
            <a:r>
              <a:rPr lang="en-US" sz="1200">
                <a:latin typeface="Calibri"/>
                <a:ea typeface="Calibri"/>
                <a:cs typeface="Calibri"/>
              </a:rPr>
              <a:t> (Accessed: 9 October 2026).</a:t>
            </a:r>
          </a:p>
          <a:p>
            <a:endParaRPr lang="en-US" sz="1200">
              <a:latin typeface="Calibri"/>
              <a:ea typeface="Calibri"/>
              <a:cs typeface="Calibri"/>
            </a:endParaRPr>
          </a:p>
          <a:p>
            <a:r>
              <a:rPr lang="en-US" sz="1200">
                <a:latin typeface="Calibri"/>
                <a:ea typeface="Calibri"/>
                <a:cs typeface="Calibri"/>
              </a:rPr>
              <a:t>Microsoft (n.d.) </a:t>
            </a:r>
            <a:r>
              <a:rPr lang="en-US" sz="1200" i="1">
                <a:latin typeface="Calibri"/>
                <a:ea typeface="Calibri"/>
                <a:cs typeface="Calibri"/>
              </a:rPr>
              <a:t>Collaborate on files in Microsoft Teams</a:t>
            </a:r>
            <a:r>
              <a:rPr lang="en-US" sz="1200">
                <a:latin typeface="Calibri"/>
                <a:ea typeface="Calibri"/>
                <a:cs typeface="Calibri"/>
              </a:rPr>
              <a:t>. Available at: </a:t>
            </a:r>
            <a:r>
              <a:rPr lang="en-US" sz="1200">
                <a:solidFill>
                  <a:srgbClr val="0057FF"/>
                </a:solidFill>
                <a:latin typeface="Calibri"/>
                <a:ea typeface="Calibri"/>
                <a:cs typeface="Calibri"/>
                <a:hlinkClick r:id="rId7"/>
              </a:rPr>
              <a:t>https://support.microsoft.com/en-us/teams/files/collaborate-on-files-in-microsoft-teams</a:t>
            </a:r>
            <a:r>
              <a:rPr lang="en-US" sz="1200">
                <a:latin typeface="Calibri"/>
                <a:ea typeface="Calibri"/>
                <a:cs typeface="Calibri"/>
              </a:rPr>
              <a:t> (Accessed: 10 October 2026).</a:t>
            </a:r>
          </a:p>
          <a:p>
            <a:endParaRPr lang="en-US" sz="1200">
              <a:latin typeface="Calibri"/>
              <a:ea typeface="Calibri"/>
              <a:cs typeface="Calibri"/>
            </a:endParaRPr>
          </a:p>
          <a:p>
            <a:r>
              <a:rPr lang="en-US" sz="1200">
                <a:latin typeface="Calibri"/>
                <a:ea typeface="Calibri"/>
                <a:cs typeface="Calibri"/>
              </a:rPr>
              <a:t>Microsoft (n.d.) </a:t>
            </a:r>
            <a:r>
              <a:rPr lang="en-US" sz="1200" i="1">
                <a:latin typeface="Calibri"/>
                <a:ea typeface="Calibri"/>
                <a:cs typeface="Calibri"/>
              </a:rPr>
              <a:t>File sharing in Microsoft Teams</a:t>
            </a:r>
            <a:r>
              <a:rPr lang="en-US" sz="1200">
                <a:latin typeface="Calibri"/>
                <a:ea typeface="Calibri"/>
                <a:cs typeface="Calibri"/>
              </a:rPr>
              <a:t>. Available at: </a:t>
            </a:r>
            <a:r>
              <a:rPr lang="en-US" sz="1200">
                <a:solidFill>
                  <a:srgbClr val="0057FF"/>
                </a:solidFill>
                <a:latin typeface="Calibri"/>
                <a:ea typeface="Calibri"/>
                <a:cs typeface="Calibri"/>
                <a:hlinkClick r:id="rId8"/>
              </a:rPr>
              <a:t>https://www.microsoft.com/en-us/microsoft-teams/file-sharing?msockid=23b1a1e7385c65840d78b63f39f464ed</a:t>
            </a:r>
            <a:r>
              <a:rPr lang="en-US" sz="1200">
                <a:latin typeface="Calibri"/>
                <a:ea typeface="Calibri"/>
                <a:cs typeface="Calibri"/>
              </a:rPr>
              <a:t> (Accessed: 10 October 2026).</a:t>
            </a:r>
          </a:p>
          <a:p>
            <a:endParaRPr lang="en-US" sz="1200">
              <a:latin typeface="Calibri"/>
              <a:ea typeface="Calibri"/>
              <a:cs typeface="Calibri"/>
            </a:endParaRPr>
          </a:p>
          <a:p>
            <a:r>
              <a:rPr lang="en-US" sz="1200">
                <a:latin typeface="Calibri"/>
                <a:ea typeface="Calibri"/>
                <a:cs typeface="Calibri"/>
              </a:rPr>
              <a:t>Microsoft (2024) </a:t>
            </a:r>
            <a:r>
              <a:rPr lang="en-US" sz="1200" i="1">
                <a:latin typeface="Calibri"/>
                <a:ea typeface="Calibri"/>
                <a:cs typeface="Calibri"/>
              </a:rPr>
              <a:t>Manage notifications in Microsoft Teams</a:t>
            </a:r>
            <a:r>
              <a:rPr lang="en-US" sz="1200">
                <a:latin typeface="Calibri"/>
                <a:ea typeface="Calibri"/>
                <a:cs typeface="Calibri"/>
              </a:rPr>
              <a:t>. Available at: </a:t>
            </a:r>
            <a:r>
              <a:rPr lang="en-US" sz="1200">
                <a:solidFill>
                  <a:srgbClr val="0057FF"/>
                </a:solidFill>
                <a:latin typeface="Calibri"/>
                <a:ea typeface="Calibri"/>
                <a:cs typeface="Calibri"/>
                <a:hlinkClick r:id="rId9"/>
              </a:rPr>
              <a:t>https://support.microsoft.com/en-us/teams/notifications-settings/manage-notifications-in-microsoft-teams</a:t>
            </a:r>
            <a:r>
              <a:rPr lang="en-US" sz="1200">
                <a:latin typeface="Calibri"/>
                <a:ea typeface="Calibri"/>
                <a:cs typeface="Calibri"/>
              </a:rPr>
              <a:t> (Accessed: 11 October 2026).Microsoft (2026) </a:t>
            </a:r>
            <a:r>
              <a:rPr lang="en-US" sz="1200" i="1">
                <a:latin typeface="Calibri"/>
                <a:ea typeface="Calibri"/>
                <a:cs typeface="Calibri"/>
              </a:rPr>
              <a:t>Empower health team collaboration to coordinate care</a:t>
            </a:r>
            <a:r>
              <a:rPr lang="en-US" sz="1200">
                <a:latin typeface="Calibri"/>
                <a:ea typeface="Calibri"/>
                <a:cs typeface="Calibri"/>
              </a:rPr>
              <a:t>. Available at: </a:t>
            </a:r>
            <a:r>
              <a:rPr lang="en-US" sz="1200">
                <a:solidFill>
                  <a:srgbClr val="0057FF"/>
                </a:solidFill>
                <a:latin typeface="Calibri"/>
                <a:ea typeface="Calibri"/>
                <a:cs typeface="Calibri"/>
                <a:hlinkClick r:id="rId10"/>
              </a:rPr>
              <a:t>https://learn.microsoft.com/en-us/industry/healthcare/architecture/empower-health-team-collaboration</a:t>
            </a:r>
            <a:r>
              <a:rPr lang="en-US" sz="1200">
                <a:latin typeface="Calibri"/>
                <a:ea typeface="Calibri"/>
                <a:cs typeface="Calibri"/>
              </a:rPr>
              <a:t> (Accessed: 11 October 2026).</a:t>
            </a:r>
          </a:p>
          <a:p>
            <a:endParaRPr lang="en-US" sz="1200">
              <a:latin typeface="Calibri"/>
              <a:ea typeface="Calibri"/>
              <a:cs typeface="Calibri"/>
            </a:endParaRPr>
          </a:p>
          <a:p>
            <a:r>
              <a:rPr lang="en-US" sz="1200">
                <a:latin typeface="Calibri"/>
                <a:ea typeface="Calibri"/>
                <a:cs typeface="Calibri"/>
              </a:rPr>
              <a:t>NHS England (2025) Microsoft Teams and remote working. Available at: </a:t>
            </a:r>
            <a:r>
              <a:rPr lang="en-US" sz="1200">
                <a:latin typeface="Calibri"/>
                <a:ea typeface="Calibri"/>
                <a:cs typeface="Calibri"/>
                <a:hlinkClick r:id="rId11"/>
              </a:rPr>
              <a:t>https://www.england.nhs.uk/long-read/microsoft-teams-and-remote-working/</a:t>
            </a:r>
            <a:r>
              <a:rPr lang="en-US" sz="1200">
                <a:latin typeface="Calibri"/>
                <a:ea typeface="Calibri"/>
                <a:cs typeface="Calibri"/>
              </a:rPr>
              <a:t> (Accessed: 9 October 2026).</a:t>
            </a:r>
          </a:p>
          <a:p>
            <a:endParaRPr lang="en-US" sz="1200">
              <a:latin typeface="Calibri"/>
              <a:ea typeface="Calibri"/>
              <a:cs typeface="Calibri"/>
            </a:endParaRPr>
          </a:p>
          <a:p>
            <a:pPr algn="ctr"/>
            <a:endParaRPr lang="en-GB" sz="1200">
              <a:latin typeface="Calibri"/>
              <a:ea typeface="Calibri"/>
              <a:cs typeface="Calibri"/>
            </a:endParaRPr>
          </a:p>
        </p:txBody>
      </p:sp>
    </p:spTree>
    <p:extLst>
      <p:ext uri="{BB962C8B-B14F-4D97-AF65-F5344CB8AC3E}">
        <p14:creationId xmlns:p14="http://schemas.microsoft.com/office/powerpoint/2010/main" val="367635294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04C7E"/>
      </a:dk2>
      <a:lt2>
        <a:srgbClr val="EBEBEB"/>
      </a:lt2>
      <a:accent1>
        <a:srgbClr val="94CE67"/>
      </a:accent1>
      <a:accent2>
        <a:srgbClr val="49D1CD"/>
      </a:accent2>
      <a:accent3>
        <a:srgbClr val="61A5D6"/>
      </a:accent3>
      <a:accent4>
        <a:srgbClr val="9D8CD3"/>
      </a:accent4>
      <a:accent5>
        <a:srgbClr val="E45C8A"/>
      </a:accent5>
      <a:accent6>
        <a:srgbClr val="F98C61"/>
      </a:accent6>
      <a:hlink>
        <a:srgbClr val="AAF172"/>
      </a:hlink>
      <a:folHlink>
        <a:srgbClr val="E7F19A"/>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E44E6A2F-09CD-4BE0-B42D-107FF03CEED6}"/>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8</Slides>
  <Notes>0</Notes>
  <HiddenSlides>0</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Celestial</vt:lpstr>
      <vt:lpstr>Digital skills &amp; research methods</vt:lpstr>
      <vt:lpstr>  </vt:lpstr>
      <vt:lpstr>            what Microsoft suite we chose</vt:lpstr>
      <vt:lpstr>PowerPoint Presentation</vt:lpstr>
      <vt:lpstr>How Microsoft teams improves efficiency or communication   </vt:lpstr>
      <vt:lpstr> Advantages and limitations of using this tool  </vt:lpstr>
      <vt:lpstr>Recommendations on how ashford can implement these changes  </vt:lpstr>
      <vt:lpstr>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7</cp:revision>
  <dcterms:created xsi:type="dcterms:W3CDTF">2026-09-18T10:50:23Z</dcterms:created>
  <dcterms:modified xsi:type="dcterms:W3CDTF">2026-10-11T14:34:58Z</dcterms:modified>
</cp:coreProperties>
</file>