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4" r:id="rId4"/>
    <p:sldId id="265" r:id="rId5"/>
    <p:sldId id="266" r:id="rId6"/>
    <p:sldId id="259" r:id="rId7"/>
    <p:sldId id="258" r:id="rId8"/>
    <p:sldId id="260" r:id="rId9"/>
    <p:sldId id="261" r:id="rId10"/>
    <p:sldId id="262" r:id="rId11"/>
    <p:sldId id="263"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en-US" smtClean="0"/>
              <a:t>Click to edit Master title style</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B6ECC5C3-EE9E-4AF4-9519-3EAE08F2DE7D}" type="datetimeFigureOut">
              <a:rPr lang="en-GB" smtClean="0"/>
              <a:t>03/03/2015</a:t>
            </a:fld>
            <a:endParaRPr lang="en-GB"/>
          </a:p>
        </p:txBody>
      </p:sp>
      <p:sp>
        <p:nvSpPr>
          <p:cNvPr id="8" name="Slide Number Placeholder 7"/>
          <p:cNvSpPr>
            <a:spLocks noGrp="1"/>
          </p:cNvSpPr>
          <p:nvPr>
            <p:ph type="sldNum" sz="quarter" idx="11"/>
          </p:nvPr>
        </p:nvSpPr>
        <p:spPr/>
        <p:txBody>
          <a:bodyPr/>
          <a:lstStyle/>
          <a:p>
            <a:fld id="{AF5DE89D-2D68-437C-86E0-E82B4BE436D7}"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10"/>
          </p:nvPr>
        </p:nvSpPr>
        <p:spPr/>
        <p:txBody>
          <a:bodyPr/>
          <a:lstStyle/>
          <a:p>
            <a:fld id="{B6ECC5C3-EE9E-4AF4-9519-3EAE08F2DE7D}" type="datetimeFigureOut">
              <a:rPr lang="en-GB" smtClean="0"/>
              <a:t>03/03/2015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DE89D-2D68-437C-86E0-E82B4BE436D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smtClean="0"/>
              <a:t>Click to edit Master title style</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ECC5C3-EE9E-4AF4-9519-3EAE08F2DE7D}" type="datetimeFigureOut">
              <a:rPr lang="en-GB" smtClean="0"/>
              <a:t>03/03/2015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DE89D-2D68-437C-86E0-E82B4BE436D7}" type="slidenum">
              <a:rPr lang="en-GB" smtClean="0"/>
              <a:t>‹#›</a:t>
            </a:fld>
            <a:endParaRPr lang="en-GB"/>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5" name="Date Placeholder 4"/>
          <p:cNvSpPr>
            <a:spLocks noGrp="1"/>
          </p:cNvSpPr>
          <p:nvPr>
            <p:ph type="dt" sz="half" idx="10"/>
          </p:nvPr>
        </p:nvSpPr>
        <p:spPr/>
        <p:txBody>
          <a:bodyPr/>
          <a:lstStyle/>
          <a:p>
            <a:fld id="{B6ECC5C3-EE9E-4AF4-9519-3EAE08F2DE7D}" type="datetimeFigureOut">
              <a:rPr lang="en-GB" smtClean="0"/>
              <a:t>03/03/2015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5DE89D-2D68-437C-86E0-E82B4BE436D7}" type="slidenum">
              <a:rPr lang="en-GB" smtClean="0"/>
              <a:t>‹#›</a:t>
            </a:fld>
            <a:endParaRPr lang="en-GB"/>
          </a:p>
        </p:txBody>
      </p:sp>
      <p:sp>
        <p:nvSpPr>
          <p:cNvPr id="9" name="Content Placeholder 8"/>
          <p:cNvSpPr>
            <a:spLocks noGrp="1"/>
          </p:cNvSpPr>
          <p:nvPr>
            <p:ph sz="quarter" idx="13"/>
          </p:nvPr>
        </p:nvSpPr>
        <p:spPr>
          <a:xfrm>
            <a:off x="365760" y="1600200"/>
            <a:ext cx="4041648" cy="452628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B6ECC5C3-EE9E-4AF4-9519-3EAE08F2DE7D}" type="datetimeFigureOut">
              <a:rPr lang="en-GB" smtClean="0"/>
              <a:t>03/03/2015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F5DE89D-2D68-437C-86E0-E82B4BE436D7}" type="slidenum">
              <a:rPr lang="en-GB" smtClean="0"/>
              <a:t>‹#›</a:t>
            </a:fld>
            <a:endParaRPr lang="en-GB"/>
          </a:p>
        </p:txBody>
      </p:sp>
      <p:sp>
        <p:nvSpPr>
          <p:cNvPr id="11" name="Content Placeholder 10"/>
          <p:cNvSpPr>
            <a:spLocks noGrp="1"/>
          </p:cNvSpPr>
          <p:nvPr>
            <p:ph sz="quarter" idx="13"/>
          </p:nvPr>
        </p:nvSpPr>
        <p:spPr>
          <a:xfrm>
            <a:off x="457200" y="2212848"/>
            <a:ext cx="4041648" cy="39136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ECC5C3-EE9E-4AF4-9519-3EAE08F2DE7D}" type="datetimeFigureOut">
              <a:rPr lang="en-GB" smtClean="0"/>
              <a:t>03/03/2015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F5DE89D-2D68-437C-86E0-E82B4BE436D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ECC5C3-EE9E-4AF4-9519-3EAE08F2DE7D}" type="datetimeFigureOut">
              <a:rPr lang="en-GB" smtClean="0"/>
              <a:t>03/03/2015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F5DE89D-2D68-437C-86E0-E82B4BE436D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ECC5C3-EE9E-4AF4-9519-3EAE08F2DE7D}" type="datetimeFigureOut">
              <a:rPr lang="en-GB" smtClean="0"/>
              <a:t>03/03/2015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5DE89D-2D68-437C-86E0-E82B4BE436D7}"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en-US" smtClean="0"/>
              <a:t>Click to edit Master title style</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ECC5C3-EE9E-4AF4-9519-3EAE08F2DE7D}" type="datetimeFigureOut">
              <a:rPr lang="en-GB" smtClean="0"/>
              <a:t>03/03/2015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5DE89D-2D68-437C-86E0-E82B4BE436D7}"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6ECC5C3-EE9E-4AF4-9519-3EAE08F2DE7D}" type="datetimeFigureOut">
              <a:rPr lang="en-GB" smtClean="0"/>
              <a:t>03/03/2015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DE89D-2D68-437C-86E0-E82B4BE436D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6ECC5C3-EE9E-4AF4-9519-3EAE08F2DE7D}" type="datetimeFigureOut">
              <a:rPr lang="en-GB" smtClean="0"/>
              <a:t>03/03/2015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DE89D-2D68-437C-86E0-E82B4BE436D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B6ECC5C3-EE9E-4AF4-9519-3EAE08F2DE7D}" type="datetimeFigureOut">
              <a:rPr lang="en-GB" smtClean="0"/>
              <a:t>03/03/2015</a:t>
            </a:fld>
            <a:endParaRPr lang="en-GB"/>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en-GB"/>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AF5DE89D-2D68-437C-86E0-E82B4BE436D7}" type="slidenum">
              <a:rPr lang="en-GB" smtClean="0"/>
              <a:t>‹#›</a:t>
            </a:fld>
            <a:endParaRPr lang="en-GB"/>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Town records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4671154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distinguished a town?</a:t>
            </a:r>
            <a:endParaRPr lang="en-GB" dirty="0"/>
          </a:p>
        </p:txBody>
      </p:sp>
      <p:sp>
        <p:nvSpPr>
          <p:cNvPr id="3" name="Content Placeholder 2"/>
          <p:cNvSpPr>
            <a:spLocks noGrp="1"/>
          </p:cNvSpPr>
          <p:nvPr>
            <p:ph idx="1"/>
          </p:nvPr>
        </p:nvSpPr>
        <p:spPr/>
        <p:txBody>
          <a:bodyPr/>
          <a:lstStyle/>
          <a:p>
            <a:r>
              <a:rPr lang="en-GB" dirty="0" smtClean="0"/>
              <a:t>Domesday Book describes over 100 places as </a:t>
            </a:r>
            <a:r>
              <a:rPr lang="en-GB" i="1" dirty="0" err="1" smtClean="0"/>
              <a:t>burgi</a:t>
            </a:r>
            <a:r>
              <a:rPr lang="en-GB" i="1" dirty="0" smtClean="0"/>
              <a:t> </a:t>
            </a:r>
            <a:endParaRPr lang="en-GB" dirty="0" smtClean="0"/>
          </a:p>
          <a:p>
            <a:r>
              <a:rPr lang="en-GB" dirty="0" smtClean="0"/>
              <a:t>Characteristics are that these are largely non-agricultural</a:t>
            </a:r>
          </a:p>
          <a:p>
            <a:r>
              <a:rPr lang="en-GB" dirty="0" smtClean="0"/>
              <a:t>Number of towns and town populations expand between 1100 and 1348</a:t>
            </a:r>
          </a:p>
          <a:p>
            <a:r>
              <a:rPr lang="en-GB" dirty="0" smtClean="0"/>
              <a:t>Over 130 new towns between 1100 and 1300 in England and 66 in Wales</a:t>
            </a:r>
          </a:p>
          <a:p>
            <a:r>
              <a:rPr lang="en-GB" dirty="0" smtClean="0"/>
              <a:t>Sponsored for trade by kings and lords (e.g. lay lords, bishops, abbeys)</a:t>
            </a:r>
            <a:endParaRPr lang="en-GB" dirty="0"/>
          </a:p>
        </p:txBody>
      </p:sp>
    </p:spTree>
    <p:extLst>
      <p:ext uri="{BB962C8B-B14F-4D97-AF65-F5344CB8AC3E}">
        <p14:creationId xmlns:p14="http://schemas.microsoft.com/office/powerpoint/2010/main" val="16585806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Immigration</a:t>
            </a:r>
            <a:endParaRPr lang="en-GB" dirty="0"/>
          </a:p>
        </p:txBody>
      </p:sp>
      <p:sp>
        <p:nvSpPr>
          <p:cNvPr id="3" name="Content Placeholder 2"/>
          <p:cNvSpPr>
            <a:spLocks noGrp="1"/>
          </p:cNvSpPr>
          <p:nvPr>
            <p:ph idx="1"/>
          </p:nvPr>
        </p:nvSpPr>
        <p:spPr/>
        <p:txBody>
          <a:bodyPr/>
          <a:lstStyle/>
          <a:p>
            <a:r>
              <a:rPr lang="en-GB" dirty="0" smtClean="0"/>
              <a:t>Some towns (e.g. Shrewsbury) allowed, by charter, those who managed to enter a town and live there a year and a day without detection, to remain there.</a:t>
            </a:r>
          </a:p>
          <a:p>
            <a:r>
              <a:rPr lang="en-GB" dirty="0" smtClean="0"/>
              <a:t>Provides a ‘way out’ for serfs to escape their lords</a:t>
            </a:r>
            <a:endParaRPr lang="en-GB" dirty="0"/>
          </a:p>
        </p:txBody>
      </p:sp>
    </p:spTree>
    <p:extLst>
      <p:ext uri="{BB962C8B-B14F-4D97-AF65-F5344CB8AC3E}">
        <p14:creationId xmlns:p14="http://schemas.microsoft.com/office/powerpoint/2010/main" val="2672937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Stratford</a:t>
            </a:r>
            <a:endParaRPr lang="en-GB" dirty="0"/>
          </a:p>
        </p:txBody>
      </p:sp>
      <p:sp>
        <p:nvSpPr>
          <p:cNvPr id="3" name="Content Placeholder 2"/>
          <p:cNvSpPr>
            <a:spLocks noGrp="1"/>
          </p:cNvSpPr>
          <p:nvPr>
            <p:ph idx="1"/>
          </p:nvPr>
        </p:nvSpPr>
        <p:spPr/>
        <p:txBody>
          <a:bodyPr/>
          <a:lstStyle/>
          <a:p>
            <a:r>
              <a:rPr lang="en-GB" dirty="0" smtClean="0"/>
              <a:t>Founded by the bishop of Worcester in the 1190s</a:t>
            </a:r>
          </a:p>
          <a:p>
            <a:r>
              <a:rPr lang="en-GB" dirty="0" smtClean="0"/>
              <a:t>New burgesses housing of specified size for 1s a year rent free from service and tolls</a:t>
            </a:r>
            <a:endParaRPr lang="en-GB" dirty="0"/>
          </a:p>
        </p:txBody>
      </p:sp>
    </p:spTree>
    <p:extLst>
      <p:ext uri="{BB962C8B-B14F-4D97-AF65-F5344CB8AC3E}">
        <p14:creationId xmlns:p14="http://schemas.microsoft.com/office/powerpoint/2010/main" val="944236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Royal towns</a:t>
            </a:r>
            <a:endParaRPr lang="en-GB" dirty="0"/>
          </a:p>
        </p:txBody>
      </p:sp>
      <p:sp>
        <p:nvSpPr>
          <p:cNvPr id="3" name="Content Placeholder 2"/>
          <p:cNvSpPr>
            <a:spLocks noGrp="1"/>
          </p:cNvSpPr>
          <p:nvPr>
            <p:ph idx="1"/>
          </p:nvPr>
        </p:nvSpPr>
        <p:spPr/>
        <p:txBody>
          <a:bodyPr/>
          <a:lstStyle/>
          <a:p>
            <a:r>
              <a:rPr lang="en-GB" dirty="0" smtClean="0"/>
              <a:t>Generally allowed to elect a mayor and other officials and to be free from the sheriff</a:t>
            </a:r>
          </a:p>
          <a:p>
            <a:r>
              <a:rPr lang="en-GB" dirty="0" smtClean="0"/>
              <a:t>These formed corporations (i.e. as a body they could own land </a:t>
            </a:r>
            <a:r>
              <a:rPr lang="en-GB" dirty="0" err="1" smtClean="0"/>
              <a:t>etc</a:t>
            </a:r>
            <a:r>
              <a:rPr lang="en-GB" dirty="0" smtClean="0"/>
              <a:t>)</a:t>
            </a:r>
          </a:p>
          <a:p>
            <a:r>
              <a:rPr lang="en-GB" dirty="0"/>
              <a:t>At first burgesses were those who held by </a:t>
            </a:r>
            <a:r>
              <a:rPr lang="en-GB" dirty="0" err="1"/>
              <a:t>burgage</a:t>
            </a:r>
            <a:r>
              <a:rPr lang="en-GB" dirty="0"/>
              <a:t> tenure, but the group was later widened to allow in those who were affiliated to guilds or who purchased the status  </a:t>
            </a:r>
          </a:p>
          <a:p>
            <a:endParaRPr lang="en-GB" dirty="0"/>
          </a:p>
        </p:txBody>
      </p:sp>
    </p:spTree>
    <p:extLst>
      <p:ext uri="{BB962C8B-B14F-4D97-AF65-F5344CB8AC3E}">
        <p14:creationId xmlns:p14="http://schemas.microsoft.com/office/powerpoint/2010/main" val="39675501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Urban occupations</a:t>
            </a:r>
            <a:endParaRPr lang="en-GB" dirty="0"/>
          </a:p>
        </p:txBody>
      </p:sp>
      <p:sp>
        <p:nvSpPr>
          <p:cNvPr id="3" name="Content Placeholder 2"/>
          <p:cNvSpPr>
            <a:spLocks noGrp="1"/>
          </p:cNvSpPr>
          <p:nvPr>
            <p:ph idx="1"/>
          </p:nvPr>
        </p:nvSpPr>
        <p:spPr/>
        <p:txBody>
          <a:bodyPr>
            <a:normAutofit/>
          </a:bodyPr>
          <a:lstStyle/>
          <a:p>
            <a:r>
              <a:rPr lang="en-GB" dirty="0" smtClean="0"/>
              <a:t>1301 York Borough Ordinances name:</a:t>
            </a:r>
          </a:p>
          <a:p>
            <a:pPr lvl="1"/>
            <a:r>
              <a:rPr lang="en-GB" dirty="0" smtClean="0"/>
              <a:t>Brewers and alewives</a:t>
            </a:r>
          </a:p>
          <a:p>
            <a:pPr lvl="1"/>
            <a:r>
              <a:rPr lang="en-GB" dirty="0" err="1" smtClean="0"/>
              <a:t>Regrators</a:t>
            </a:r>
            <a:r>
              <a:rPr lang="en-GB" dirty="0" smtClean="0"/>
              <a:t> (selling in small, non-standard quantities)</a:t>
            </a:r>
          </a:p>
          <a:p>
            <a:pPr lvl="1"/>
            <a:r>
              <a:rPr lang="en-GB" dirty="0" err="1" smtClean="0"/>
              <a:t>Forestollers</a:t>
            </a:r>
            <a:r>
              <a:rPr lang="en-GB" dirty="0" smtClean="0"/>
              <a:t> (buying up goods before they reach market)</a:t>
            </a:r>
          </a:p>
          <a:p>
            <a:pPr lvl="1"/>
            <a:r>
              <a:rPr lang="en-GB" dirty="0" smtClean="0"/>
              <a:t>Cooks</a:t>
            </a:r>
          </a:p>
          <a:p>
            <a:pPr lvl="1"/>
            <a:r>
              <a:rPr lang="en-GB" dirty="0" err="1" smtClean="0"/>
              <a:t>Hostelers</a:t>
            </a:r>
            <a:r>
              <a:rPr lang="en-GB" dirty="0" smtClean="0"/>
              <a:t> and landlords</a:t>
            </a:r>
          </a:p>
          <a:p>
            <a:pPr lvl="1"/>
            <a:r>
              <a:rPr lang="en-GB" dirty="0" err="1" smtClean="0"/>
              <a:t>Poulterers</a:t>
            </a:r>
            <a:endParaRPr lang="en-GB" dirty="0" smtClean="0"/>
          </a:p>
          <a:p>
            <a:pPr lvl="1"/>
            <a:r>
              <a:rPr lang="en-GB" dirty="0" smtClean="0"/>
              <a:t>Fishmongers</a:t>
            </a:r>
          </a:p>
          <a:p>
            <a:pPr lvl="1"/>
            <a:endParaRPr lang="en-GB" dirty="0"/>
          </a:p>
          <a:p>
            <a:pPr lvl="1"/>
            <a:r>
              <a:rPr lang="en-GB" dirty="0" smtClean="0"/>
              <a:t>Also hucksters (sellers of ale in the streets)</a:t>
            </a:r>
          </a:p>
          <a:p>
            <a:pPr lvl="1"/>
            <a:r>
              <a:rPr lang="en-GB" dirty="0" smtClean="0"/>
              <a:t>Blacksmiths</a:t>
            </a:r>
          </a:p>
          <a:p>
            <a:pPr lvl="1"/>
            <a:r>
              <a:rPr lang="en-GB" dirty="0" smtClean="0"/>
              <a:t>Weavers (often men) and spinners (often young women = spinsters)</a:t>
            </a:r>
          </a:p>
          <a:p>
            <a:pPr lvl="1"/>
            <a:endParaRPr lang="en-GB" dirty="0"/>
          </a:p>
          <a:p>
            <a:pPr lvl="1"/>
            <a:r>
              <a:rPr lang="en-GB" dirty="0" smtClean="0"/>
              <a:t>Prostitutes</a:t>
            </a:r>
            <a:endParaRPr lang="en-GB" dirty="0"/>
          </a:p>
        </p:txBody>
      </p:sp>
    </p:spTree>
    <p:extLst>
      <p:ext uri="{BB962C8B-B14F-4D97-AF65-F5344CB8AC3E}">
        <p14:creationId xmlns:p14="http://schemas.microsoft.com/office/powerpoint/2010/main" val="16281012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Trade and commerce</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210815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Controlled by</a:t>
            </a:r>
            <a:endParaRPr lang="en-GB" dirty="0"/>
          </a:p>
        </p:txBody>
      </p:sp>
      <p:sp>
        <p:nvSpPr>
          <p:cNvPr id="3" name="Content Placeholder 2"/>
          <p:cNvSpPr>
            <a:spLocks noGrp="1"/>
          </p:cNvSpPr>
          <p:nvPr>
            <p:ph idx="1"/>
          </p:nvPr>
        </p:nvSpPr>
        <p:spPr/>
        <p:txBody>
          <a:bodyPr/>
          <a:lstStyle/>
          <a:p>
            <a:r>
              <a:rPr lang="en-GB" dirty="0" smtClean="0"/>
              <a:t>Borough authorities</a:t>
            </a:r>
          </a:p>
          <a:p>
            <a:r>
              <a:rPr lang="en-GB" dirty="0" smtClean="0"/>
              <a:t>Craft guilds (mainly emerging from the fourteenth century but earlier in London)</a:t>
            </a:r>
            <a:endParaRPr lang="en-GB" dirty="0"/>
          </a:p>
        </p:txBody>
      </p:sp>
    </p:spTree>
    <p:extLst>
      <p:ext uri="{BB962C8B-B14F-4D97-AF65-F5344CB8AC3E}">
        <p14:creationId xmlns:p14="http://schemas.microsoft.com/office/powerpoint/2010/main" val="27064337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r>
              <a:rPr lang="en-GB" dirty="0" smtClean="0"/>
              <a:t>Only burgesses (in boroughs) and citizens (in cities) were legally allowed to have apprentices, to set up shops, elect the council, or enjoy any of the other privileges granted under royal </a:t>
            </a:r>
            <a:r>
              <a:rPr lang="en-GB" dirty="0" smtClean="0"/>
              <a:t>charter</a:t>
            </a:r>
            <a:endParaRPr lang="en-GB" dirty="0" smtClean="0"/>
          </a:p>
        </p:txBody>
      </p:sp>
    </p:spTree>
    <p:extLst>
      <p:ext uri="{BB962C8B-B14F-4D97-AF65-F5344CB8AC3E}">
        <p14:creationId xmlns:p14="http://schemas.microsoft.com/office/powerpoint/2010/main" val="3532568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records</a:t>
            </a:r>
            <a:endParaRPr lang="en-GB" dirty="0"/>
          </a:p>
        </p:txBody>
      </p:sp>
      <p:sp>
        <p:nvSpPr>
          <p:cNvPr id="3" name="Content Placeholder 2"/>
          <p:cNvSpPr>
            <a:spLocks noGrp="1"/>
          </p:cNvSpPr>
          <p:nvPr>
            <p:ph idx="1"/>
          </p:nvPr>
        </p:nvSpPr>
        <p:spPr/>
        <p:txBody>
          <a:bodyPr/>
          <a:lstStyle/>
          <a:p>
            <a:r>
              <a:rPr lang="en-GB" dirty="0" smtClean="0"/>
              <a:t>Borough records</a:t>
            </a:r>
          </a:p>
          <a:p>
            <a:r>
              <a:rPr lang="en-GB" dirty="0" smtClean="0"/>
              <a:t>Ordinances of trade guilds</a:t>
            </a:r>
          </a:p>
          <a:p>
            <a:r>
              <a:rPr lang="en-GB" dirty="0" smtClean="0"/>
              <a:t>Poll tax records</a:t>
            </a:r>
          </a:p>
          <a:p>
            <a:endParaRPr lang="en-GB" dirty="0"/>
          </a:p>
        </p:txBody>
      </p:sp>
    </p:spTree>
    <p:extLst>
      <p:ext uri="{BB962C8B-B14F-4D97-AF65-F5344CB8AC3E}">
        <p14:creationId xmlns:p14="http://schemas.microsoft.com/office/powerpoint/2010/main" val="42445260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a:t>
            </a:r>
            <a:endParaRPr lang="en-GB" dirty="0"/>
          </a:p>
        </p:txBody>
      </p:sp>
      <p:sp>
        <p:nvSpPr>
          <p:cNvPr id="3" name="Content Placeholder 2"/>
          <p:cNvSpPr>
            <a:spLocks noGrp="1"/>
          </p:cNvSpPr>
          <p:nvPr>
            <p:ph idx="1"/>
          </p:nvPr>
        </p:nvSpPr>
        <p:spPr/>
        <p:txBody>
          <a:bodyPr>
            <a:normAutofit/>
          </a:bodyPr>
          <a:lstStyle/>
          <a:p>
            <a:r>
              <a:rPr lang="en-GB" dirty="0" err="1" smtClean="0"/>
              <a:t>Leet</a:t>
            </a:r>
            <a:r>
              <a:rPr lang="en-GB" dirty="0" smtClean="0"/>
              <a:t> court record of Norwich, 13</a:t>
            </a:r>
            <a:r>
              <a:rPr lang="en-GB" baseline="30000" dirty="0" smtClean="0"/>
              <a:t>th</a:t>
            </a:r>
            <a:r>
              <a:rPr lang="en-GB" dirty="0" smtClean="0"/>
              <a:t>-14</a:t>
            </a:r>
            <a:r>
              <a:rPr lang="en-GB" baseline="30000" dirty="0" smtClean="0"/>
              <a:t>th</a:t>
            </a:r>
            <a:r>
              <a:rPr lang="en-GB" dirty="0" smtClean="0"/>
              <a:t> centuries</a:t>
            </a:r>
          </a:p>
          <a:p>
            <a:r>
              <a:rPr lang="en-GB" dirty="0" smtClean="0"/>
              <a:t>Borough court records, London, 1304-6, 1310, 1372, 1374</a:t>
            </a:r>
          </a:p>
          <a:p>
            <a:r>
              <a:rPr lang="en-GB" dirty="0" smtClean="0"/>
              <a:t>Borough court records, Nottingham, 1395-6</a:t>
            </a:r>
          </a:p>
          <a:p>
            <a:r>
              <a:rPr lang="en-GB" dirty="0" smtClean="0"/>
              <a:t>Guild ordinances, Bristol, 1346, York, 1390-1, 1417</a:t>
            </a:r>
          </a:p>
          <a:p>
            <a:r>
              <a:rPr lang="en-GB" dirty="0" smtClean="0"/>
              <a:t>Weavers’ ordinances, Shrewsbury, 1448; Bristol, 1461</a:t>
            </a:r>
          </a:p>
          <a:p>
            <a:endParaRPr lang="en-GB" dirty="0"/>
          </a:p>
        </p:txBody>
      </p:sp>
    </p:spTree>
    <p:extLst>
      <p:ext uri="{BB962C8B-B14F-4D97-AF65-F5344CB8AC3E}">
        <p14:creationId xmlns:p14="http://schemas.microsoft.com/office/powerpoint/2010/main" val="5323880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cuti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29</TotalTime>
  <Words>387</Words>
  <Application>Microsoft Office PowerPoint</Application>
  <PresentationFormat>On-screen Show (4:3)</PresentationFormat>
  <Paragraphs>47</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Executive</vt:lpstr>
      <vt:lpstr>Town records</vt:lpstr>
      <vt:lpstr>What distinguished a town?</vt:lpstr>
      <vt:lpstr>Immigration</vt:lpstr>
      <vt:lpstr>Stratford</vt:lpstr>
      <vt:lpstr>Royal towns</vt:lpstr>
      <vt:lpstr>Urban occupations</vt:lpstr>
      <vt:lpstr>Trade and commerce</vt:lpstr>
      <vt:lpstr>Controlled by</vt:lpstr>
      <vt:lpstr>PowerPoint Presentation</vt:lpstr>
      <vt:lpstr>Types of records</vt:lpstr>
      <vt:lpstr>Examples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Janet Burton</dc:creator>
  <cp:lastModifiedBy>Janet Burton</cp:lastModifiedBy>
  <cp:revision>5</cp:revision>
  <dcterms:created xsi:type="dcterms:W3CDTF">2015-03-02T16:19:30Z</dcterms:created>
  <dcterms:modified xsi:type="dcterms:W3CDTF">2015-03-03T12:03:27Z</dcterms:modified>
</cp:coreProperties>
</file>