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1" r:id="rId2"/>
    <p:sldId id="257" r:id="rId3"/>
    <p:sldId id="323" r:id="rId4"/>
    <p:sldId id="324" r:id="rId5"/>
    <p:sldId id="325" r:id="rId6"/>
    <p:sldId id="326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7" d="100"/>
          <a:sy n="87" d="100"/>
        </p:scale>
        <p:origin x="152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89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809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423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666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79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4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418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666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60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743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009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7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F2FEF-AC9F-4E25-A070-C4B7D2D65E9C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433959-6220-405F-9785-54B7083A2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35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lichensociety.org.uk/" TargetMode="External"/><Relationship Id="rId7" Type="http://schemas.openxmlformats.org/officeDocument/2006/relationships/hyperlink" Target="https://www.mmu.ac.uk/environmental-science-research/urban-environments-research-group/research-themes/projects/lichens-and-air-quality.php" TargetMode="External"/><Relationship Id="rId2" Type="http://schemas.openxmlformats.org/officeDocument/2006/relationships/hyperlink" Target="http://www.freetiiupix.com/SlidePresentations/PPT_Lichens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pis.ac.uk/impacts-air-pollution-lichens-and-bryophytes-mosses-and-liverworts" TargetMode="External"/><Relationship Id="rId5" Type="http://schemas.openxmlformats.org/officeDocument/2006/relationships/hyperlink" Target="https://www.imperial.ac.uk/opal/surveys/airsurvey/" TargetMode="External"/><Relationship Id="rId4" Type="http://schemas.openxmlformats.org/officeDocument/2006/relationships/hyperlink" Target="https://www.nhm.ac.uk/discover/nature-and-pollution-what-lichens-tell-us-about-toxic-ai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4EC730-1B80-4A6A-A457-0C1D63F4BC13}"/>
              </a:ext>
            </a:extLst>
          </p:cNvPr>
          <p:cNvSpPr txBox="1"/>
          <p:nvPr/>
        </p:nvSpPr>
        <p:spPr>
          <a:xfrm>
            <a:off x="727113" y="495759"/>
            <a:ext cx="789909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Field and Laboratory Skills</a:t>
            </a:r>
            <a:r>
              <a:rPr lang="en-GB" sz="6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 </a:t>
            </a:r>
          </a:p>
          <a:p>
            <a:endParaRPr lang="en-GB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r>
              <a:rPr lang="en-GB" sz="3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ACNA4005 </a:t>
            </a:r>
          </a:p>
          <a:p>
            <a:pPr algn="ctr"/>
            <a:endParaRPr lang="en-GB" sz="3600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r>
              <a:rPr lang="en-GB" sz="3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17/01/22</a:t>
            </a:r>
            <a:r>
              <a:rPr lang="en-GB" sz="3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algn="ctr"/>
            <a:endParaRPr lang="en-GB" sz="36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6000" b="1" i="1" dirty="0">
                <a:solidFill>
                  <a:srgbClr val="000000"/>
                </a:solidFill>
                <a:latin typeface="Arial" panose="020B0604020202020204" pitchFamily="34" charset="0"/>
              </a:rPr>
              <a:t>LICHENS</a:t>
            </a:r>
            <a:r>
              <a:rPr lang="en-GB" sz="6000" b="1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702891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4BEA43-D128-44A9-A635-6EA115223F6E}"/>
              </a:ext>
            </a:extLst>
          </p:cNvPr>
          <p:cNvSpPr txBox="1"/>
          <p:nvPr/>
        </p:nvSpPr>
        <p:spPr>
          <a:xfrm>
            <a:off x="627961" y="583894"/>
            <a:ext cx="77558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Part 1</a:t>
            </a:r>
          </a:p>
          <a:p>
            <a:pPr algn="ctr"/>
            <a:r>
              <a:rPr lang="en-GB" sz="4800" b="1" dirty="0"/>
              <a:t> Discovering and</a:t>
            </a:r>
          </a:p>
          <a:p>
            <a:pPr algn="ctr"/>
            <a:r>
              <a:rPr lang="en-GB" sz="4800" b="1" dirty="0"/>
              <a:t> Exploring Lichens </a:t>
            </a:r>
          </a:p>
          <a:p>
            <a:pPr algn="ctr"/>
            <a:endParaRPr lang="en-GB" sz="4800" b="1" dirty="0"/>
          </a:p>
          <a:p>
            <a:pPr algn="ctr"/>
            <a:r>
              <a:rPr lang="en-GB" sz="4800" b="1" dirty="0"/>
              <a:t>An Inquiry Based</a:t>
            </a:r>
          </a:p>
          <a:p>
            <a:pPr algn="ctr"/>
            <a:r>
              <a:rPr lang="en-GB" sz="4800" b="1" dirty="0"/>
              <a:t> Learning Approach </a:t>
            </a:r>
          </a:p>
        </p:txBody>
      </p:sp>
    </p:spTree>
    <p:extLst>
      <p:ext uri="{BB962C8B-B14F-4D97-AF65-F5344CB8AC3E}">
        <p14:creationId xmlns:p14="http://schemas.microsoft.com/office/powerpoint/2010/main" val="3325578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4BEA43-D128-44A9-A635-6EA115223F6E}"/>
              </a:ext>
            </a:extLst>
          </p:cNvPr>
          <p:cNvSpPr txBox="1"/>
          <p:nvPr/>
        </p:nvSpPr>
        <p:spPr>
          <a:xfrm>
            <a:off x="264405" y="154236"/>
            <a:ext cx="8714342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An Inquiry Based Learning Approach</a:t>
            </a:r>
          </a:p>
          <a:p>
            <a:pPr algn="ctr"/>
            <a:endParaRPr lang="en-GB" sz="44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400" b="1" dirty="0"/>
              <a:t>Starts with curiosity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400" b="1" dirty="0"/>
              <a:t>Generates interesting and novel questions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400" b="1" dirty="0"/>
              <a:t>Allows for freedom and fun in guessing and speculating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400" b="1" dirty="0"/>
              <a:t>Leads to actively engaging in exploring, investigating and researching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400" b="1" dirty="0"/>
              <a:t>Provides an initial basis for critical thinking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400" b="1" dirty="0"/>
              <a:t>Leads to further exploration e.g. Problem Based Learning  </a:t>
            </a:r>
          </a:p>
        </p:txBody>
      </p:sp>
    </p:spTree>
    <p:extLst>
      <p:ext uri="{BB962C8B-B14F-4D97-AF65-F5344CB8AC3E}">
        <p14:creationId xmlns:p14="http://schemas.microsoft.com/office/powerpoint/2010/main" val="104998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8A6A0E-16F8-4382-B347-FE2DBD6A58B2}"/>
              </a:ext>
            </a:extLst>
          </p:cNvPr>
          <p:cNvSpPr txBox="1"/>
          <p:nvPr/>
        </p:nvSpPr>
        <p:spPr>
          <a:xfrm>
            <a:off x="275422" y="154232"/>
            <a:ext cx="8604173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DISCOVIERNG AND EXPLORING LICHENS</a:t>
            </a:r>
          </a:p>
          <a:p>
            <a:pPr algn="ctr"/>
            <a:endParaRPr lang="en-GB" sz="3200" b="1" dirty="0"/>
          </a:p>
          <a:p>
            <a:r>
              <a:rPr lang="en-GB" sz="3000" b="1" dirty="0"/>
              <a:t>In 2’s or 3s: Using the samples of different lichens to help you explore the topic (but also thinking generally about lichens) make a list of questions based on the following:</a:t>
            </a:r>
          </a:p>
          <a:p>
            <a:pPr marL="514350" indent="-514350">
              <a:buAutoNum type="arabicPeriod"/>
            </a:pPr>
            <a:r>
              <a:rPr lang="en-GB" sz="3000" b="1" dirty="0"/>
              <a:t>What you can observe from the samples</a:t>
            </a:r>
          </a:p>
          <a:p>
            <a:pPr marL="514350" indent="-514350">
              <a:buAutoNum type="arabicPeriod"/>
            </a:pPr>
            <a:r>
              <a:rPr lang="en-GB" sz="3000" b="1" dirty="0"/>
              <a:t>What a conservation student might ask </a:t>
            </a:r>
          </a:p>
          <a:p>
            <a:pPr marL="514350" indent="-514350">
              <a:buAutoNum type="arabicPeriod"/>
            </a:pPr>
            <a:r>
              <a:rPr lang="en-GB" sz="3000" b="1" dirty="0"/>
              <a:t> What a 10 year old might ask</a:t>
            </a:r>
          </a:p>
          <a:p>
            <a:pPr marL="514350" indent="-514350">
              <a:buAutoNum type="arabicPeriod"/>
            </a:pPr>
            <a:r>
              <a:rPr lang="en-GB" sz="3000" b="1" dirty="0"/>
              <a:t>What a 17 year old interested in creative arts, history and folklore might ask</a:t>
            </a:r>
          </a:p>
          <a:p>
            <a:pPr marL="514350" indent="-514350">
              <a:buAutoNum type="arabicPeriod"/>
            </a:pPr>
            <a:r>
              <a:rPr lang="en-GB" sz="3000" b="1" dirty="0"/>
              <a:t>What an unemployed Swansea resident might ask</a:t>
            </a:r>
          </a:p>
          <a:p>
            <a:pPr marL="514350" indent="-514350">
              <a:buAutoNum type="arabicPeriod"/>
            </a:pPr>
            <a:r>
              <a:rPr lang="en-GB" sz="3000" b="1" dirty="0"/>
              <a:t>What professionals interested in air quality might ask</a:t>
            </a:r>
          </a:p>
          <a:p>
            <a:pPr marL="514350" indent="-514350">
              <a:buAutoNum type="arabicPeriod"/>
            </a:pPr>
            <a:endParaRPr lang="en-GB" sz="3200" b="1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193253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A28ED9-D8E8-4A02-A990-25142141CF90}"/>
              </a:ext>
            </a:extLst>
          </p:cNvPr>
          <p:cNvSpPr txBox="1"/>
          <p:nvPr/>
        </p:nvSpPr>
        <p:spPr>
          <a:xfrm>
            <a:off x="297455" y="517793"/>
            <a:ext cx="853807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Discovering and Exploring Lichens – sharing your curiosity and inquiry</a:t>
            </a:r>
            <a:r>
              <a:rPr lang="en-GB" dirty="0"/>
              <a:t>: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sz="2000" b="1" dirty="0"/>
              <a:t>Share your questions to see if anyone knows the answer or has a good idea / speculative answer </a:t>
            </a:r>
          </a:p>
          <a:p>
            <a:pPr marL="342900" indent="-342900">
              <a:buAutoNum type="arabicPeriod"/>
            </a:pPr>
            <a:endParaRPr lang="en-GB" sz="2000" b="1" dirty="0"/>
          </a:p>
          <a:p>
            <a:pPr marL="342900" indent="-342900">
              <a:buAutoNum type="arabicPeriod"/>
            </a:pPr>
            <a:r>
              <a:rPr lang="en-GB" sz="2000" b="1" dirty="0"/>
              <a:t>Make use of the resources in the Files section of Teams and in the session resources on Moodle to see if you can find the answers to your questions </a:t>
            </a:r>
          </a:p>
          <a:p>
            <a:pPr marL="342900" indent="-342900">
              <a:buAutoNum type="arabicPeriod"/>
            </a:pPr>
            <a:endParaRPr lang="en-GB" sz="2000" b="1" dirty="0"/>
          </a:p>
          <a:p>
            <a:pPr marL="342900" indent="-342900">
              <a:buAutoNum type="arabicPeriod"/>
            </a:pPr>
            <a:r>
              <a:rPr lang="en-GB" sz="2000" b="1" dirty="0"/>
              <a:t>How would you present your answers / findings to the different ‘stakeholders’ 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a conservation student might ask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a 10 year old might 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a 17 year old interested in creative arts, history and folklore might 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an unemployed Swansea resident might 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professionals interested in air quality might ask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32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9C7B72-C9E3-43CA-8164-3A34D6138708}"/>
              </a:ext>
            </a:extLst>
          </p:cNvPr>
          <p:cNvSpPr txBox="1"/>
          <p:nvPr/>
        </p:nvSpPr>
        <p:spPr>
          <a:xfrm>
            <a:off x="198305" y="253387"/>
            <a:ext cx="8747392" cy="7941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Resources available for finding answers (and probably forming more questions!)</a:t>
            </a:r>
          </a:p>
          <a:p>
            <a:pPr algn="ctr"/>
            <a:endParaRPr lang="en-GB" sz="2000" b="1" dirty="0"/>
          </a:p>
          <a:p>
            <a:r>
              <a:rPr lang="en-GB" sz="1600" b="1" dirty="0"/>
              <a:t>Lovely Lichens ppt presentation available for personal use to download via: </a:t>
            </a:r>
            <a:r>
              <a:rPr lang="en-GB" sz="1600" b="1" dirty="0">
                <a:hlinkClick r:id="rId2"/>
              </a:rPr>
              <a:t>http://www.freetiiupix.com/SlidePresentations/PPT_Lichens.htm</a:t>
            </a:r>
            <a:r>
              <a:rPr lang="en-GB" sz="1600" b="1" dirty="0"/>
              <a:t> </a:t>
            </a:r>
          </a:p>
          <a:p>
            <a:endParaRPr lang="en-GB" b="1" dirty="0"/>
          </a:p>
          <a:p>
            <a:r>
              <a:rPr lang="en-GB" sz="1600" b="1" dirty="0"/>
              <a:t>Forestry Commission Handbook 4 Lichens in Southern Woodlands Broad 1989 (pdf uploaded)</a:t>
            </a:r>
          </a:p>
          <a:p>
            <a:endParaRPr lang="en-GB" sz="1600" b="1" dirty="0"/>
          </a:p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Lichen Society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https://www.britishlichensociety.org.uk/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Natural History Museum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https://www.nhm.ac.uk/discover/nature-and-pollution-what-lichens-tell-us-about-toxic-air.html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/>
          </a:p>
          <a:p>
            <a:r>
              <a:rPr lang="en-GB" sz="1600" b="1" dirty="0"/>
              <a:t>Natural Resources Wales Lichen surveys to investigate ammonia impacts. Evidence report no298. Bosanquet, S (2019) (pdf uploaded) </a:t>
            </a:r>
          </a:p>
          <a:p>
            <a:endParaRPr lang="en-GB" sz="1600" b="1" dirty="0"/>
          </a:p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OPAL Citizen Science The OPAL Air Survey Imperial College London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https://www.imperial.ac.uk/opal/surveys/airsurvey/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Air Pollution Information System (APIS) Impacts of air pollution on Lichens and Bryophytes (mosses and liverworts)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http://www.apis.ac.uk/impacts-air-pollution-lichens-and-bryophytes-mosses-and-liverworts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Lichens and Air Quality: Lichen Biomonitoring and GIS Analysis of Atmospheric Pollution and Air Quality in Manchester (Manchester Met Uni) 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https://www.mmu.ac.uk/environmental-science-research/urban-environments-research-group/research-themes/projects/lichens-and-air-quality.php</a:t>
            </a: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55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</TotalTime>
  <Words>487</Words>
  <Application>Microsoft Office PowerPoint</Application>
  <PresentationFormat>On-screen Show (4:3)</PresentationFormat>
  <Paragraphs>64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Leah</dc:creator>
  <cp:lastModifiedBy>John Leah</cp:lastModifiedBy>
  <cp:revision>5</cp:revision>
  <dcterms:created xsi:type="dcterms:W3CDTF">2022-01-13T15:07:20Z</dcterms:created>
  <dcterms:modified xsi:type="dcterms:W3CDTF">2022-01-16T17:15:15Z</dcterms:modified>
</cp:coreProperties>
</file>