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58" r:id="rId4"/>
    <p:sldId id="259" r:id="rId5"/>
    <p:sldId id="277" r:id="rId6"/>
    <p:sldId id="262" r:id="rId7"/>
    <p:sldId id="274" r:id="rId8"/>
    <p:sldId id="267" r:id="rId9"/>
    <p:sldId id="275" r:id="rId10"/>
    <p:sldId id="273" r:id="rId11"/>
    <p:sldId id="276" r:id="rId12"/>
    <p:sldId id="268" r:id="rId13"/>
    <p:sldId id="264"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wner" initials="O" lastIdx="1" clrIdx="0">
    <p:extLst>
      <p:ext uri="{19B8F6BF-5375-455C-9EA6-DF929625EA0E}">
        <p15:presenceInfo xmlns:p15="http://schemas.microsoft.com/office/powerpoint/2012/main" userId="9d02b157e7e2140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274" autoAdjust="0"/>
  </p:normalViewPr>
  <p:slideViewPr>
    <p:cSldViewPr snapToGrid="0">
      <p:cViewPr varScale="1">
        <p:scale>
          <a:sx n="87" d="100"/>
          <a:sy n="87" d="100"/>
        </p:scale>
        <p:origin x="52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PRS%20Presentation%20Template_October%202025-%20Guillermo%20Minan.pptx" TargetMode="External"/><Relationship Id="rId2" Type="http://schemas.openxmlformats.org/officeDocument/2006/relationships/hyperlink" Target="https://www.superengineer.net/blog/tools-5W2H"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094168" y="1415563"/>
            <a:ext cx="10272072" cy="4246684"/>
          </a:xfrm>
        </p:spPr>
        <p:txBody>
          <a:bodyPr>
            <a:normAutofit fontScale="90000"/>
          </a:bodyPr>
          <a:lstStyle/>
          <a:p>
            <a:pPr algn="ctr">
              <a:lnSpc>
                <a:spcPct val="150000"/>
              </a:lnSpc>
            </a:pPr>
            <a:r>
              <a:rPr lang="en-GB" sz="2800" dirty="0" smtClean="0">
                <a:latin typeface="Arial" panose="020B0604020202020204" pitchFamily="34" charset="0"/>
                <a:cs typeface="Arial" panose="020B0604020202020204" pitchFamily="34" charset="0"/>
              </a:rPr>
              <a:t> </a:t>
            </a:r>
            <a:r>
              <a:rPr lang="en-GB" sz="4400" dirty="0" smtClean="0">
                <a:latin typeface="Arial" panose="020B0604020202020204" pitchFamily="34" charset="0"/>
                <a:cs typeface="Arial" panose="020B0604020202020204" pitchFamily="34" charset="0"/>
              </a:rPr>
              <a:t>Problem Solving and Decision Making.</a:t>
            </a:r>
            <a:r>
              <a:rPr lang="en-GB" sz="4400" dirty="0">
                <a:latin typeface="Arial" panose="020B0604020202020204" pitchFamily="34" charset="0"/>
                <a:cs typeface="Arial" panose="020B0604020202020204" pitchFamily="34" charset="0"/>
              </a:rPr>
              <a:t/>
            </a:r>
            <a:br>
              <a:rPr lang="en-GB" sz="44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a:t>
            </a:r>
            <a:r>
              <a:rPr lang="en-GB" sz="2800" dirty="0" smtClean="0">
                <a:latin typeface="Arial" panose="020B0604020202020204" pitchFamily="34" charset="0"/>
                <a:cs typeface="Arial" panose="020B0604020202020204" pitchFamily="34" charset="0"/>
              </a:rPr>
              <a:t>CODE: </a:t>
            </a:r>
            <a:r>
              <a:rPr lang="en-GB" sz="2800" b="1" dirty="0" smtClean="0">
                <a:latin typeface="Arial" panose="020B0604020202020204" pitchFamily="34" charset="0"/>
                <a:cs typeface="Arial" panose="020B0604020202020204" pitchFamily="34" charset="0"/>
              </a:rPr>
              <a:t>LCLM4004</a:t>
            </a: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a:t>
            </a:r>
            <a:r>
              <a:rPr lang="en-GB" sz="2800" dirty="0" smtClean="0">
                <a:latin typeface="Arial" panose="020B0604020202020204" pitchFamily="34" charset="0"/>
                <a:cs typeface="Arial" panose="020B0604020202020204" pitchFamily="34" charset="0"/>
              </a:rPr>
              <a:t>NAME: </a:t>
            </a:r>
            <a:r>
              <a:rPr lang="en-GB" sz="3200" dirty="0" smtClean="0">
                <a:latin typeface="Arial" panose="020B0604020202020204" pitchFamily="34" charset="0"/>
                <a:cs typeface="Arial" panose="020B0604020202020204" pitchFamily="34" charset="0"/>
              </a:rPr>
              <a:t>Guillermo </a:t>
            </a:r>
            <a:r>
              <a:rPr lang="en-GB" sz="3200" dirty="0" err="1" smtClean="0">
                <a:latin typeface="Arial" panose="020B0604020202020204" pitchFamily="34" charset="0"/>
                <a:cs typeface="Arial" panose="020B0604020202020204" pitchFamily="34" charset="0"/>
              </a:rPr>
              <a:t>Hipolito</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Minan</a:t>
            </a:r>
            <a:r>
              <a:rPr lang="en-GB" sz="3200" dirty="0" smtClean="0">
                <a:latin typeface="Arial" panose="020B0604020202020204" pitchFamily="34" charset="0"/>
                <a:cs typeface="Arial" panose="020B0604020202020204" pitchFamily="34" charset="0"/>
              </a:rPr>
              <a:t> Pinto</a:t>
            </a: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a:t>
            </a:r>
            <a:r>
              <a:rPr lang="en-GB" sz="2800" dirty="0" smtClean="0">
                <a:latin typeface="Arial" panose="020B0604020202020204" pitchFamily="34" charset="0"/>
                <a:cs typeface="Arial" panose="020B0604020202020204" pitchFamily="34" charset="0"/>
              </a:rPr>
              <a:t>ID: </a:t>
            </a:r>
            <a:r>
              <a:rPr lang="en-GB" sz="2800" b="1" dirty="0" smtClean="0">
                <a:latin typeface="Arial" panose="020B0604020202020204" pitchFamily="34" charset="0"/>
                <a:cs typeface="Arial" panose="020B0604020202020204" pitchFamily="34" charset="0"/>
              </a:rPr>
              <a:t>2439396</a:t>
            </a: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LECTURER: </a:t>
            </a:r>
            <a:r>
              <a:rPr lang="en-GB" sz="3100" dirty="0" err="1" smtClean="0">
                <a:latin typeface="Arial" panose="020B0604020202020204" pitchFamily="34" charset="0"/>
                <a:cs typeface="Arial" panose="020B0604020202020204" pitchFamily="34" charset="0"/>
              </a:rPr>
              <a:t>Toyin</a:t>
            </a:r>
            <a:r>
              <a:rPr lang="en-GB" sz="3100" dirty="0" smtClean="0">
                <a:latin typeface="Arial" panose="020B0604020202020204" pitchFamily="34" charset="0"/>
                <a:cs typeface="Arial" panose="020B0604020202020204" pitchFamily="34" charset="0"/>
              </a:rPr>
              <a:t> </a:t>
            </a:r>
            <a:r>
              <a:rPr lang="en-GB" sz="3100" dirty="0" err="1" smtClean="0">
                <a:latin typeface="Arial" panose="020B0604020202020204" pitchFamily="34" charset="0"/>
                <a:cs typeface="Arial" panose="020B0604020202020204" pitchFamily="34" charset="0"/>
              </a:rPr>
              <a:t>Adisa</a:t>
            </a:r>
            <a:r>
              <a:rPr lang="en-GB" sz="3100" dirty="0">
                <a:latin typeface="Arial" panose="020B0604020202020204" pitchFamily="34" charset="0"/>
                <a:cs typeface="Arial" panose="020B0604020202020204" pitchFamily="34" charset="0"/>
              </a:rPr>
              <a:t/>
            </a:r>
            <a:br>
              <a:rPr lang="en-GB" sz="3100" dirty="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ASSIGMENT </a:t>
            </a:r>
            <a:r>
              <a:rPr lang="en-GB" sz="2800" dirty="0">
                <a:latin typeface="Arial" panose="020B0604020202020204" pitchFamily="34" charset="0"/>
                <a:cs typeface="Arial" panose="020B0604020202020204" pitchFamily="34" charset="0"/>
              </a:rPr>
              <a:t>1: Presentation</a:t>
            </a:r>
          </a:p>
        </p:txBody>
      </p:sp>
    </p:spTree>
    <p:extLst>
      <p:ext uri="{BB962C8B-B14F-4D97-AF65-F5344CB8AC3E}">
        <p14:creationId xmlns:p14="http://schemas.microsoft.com/office/powerpoint/2010/main" val="25636277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1"/>
            <a:ext cx="9718716" cy="4709863"/>
          </a:xfrm>
        </p:spPr>
        <p:txBody>
          <a:bodyPr>
            <a:normAutofit fontScale="92500" lnSpcReduction="20000"/>
          </a:bodyPr>
          <a:lstStyle/>
          <a:p>
            <a:pPr marL="457200" indent="-457200">
              <a:lnSpc>
                <a:spcPct val="150000"/>
              </a:lnSpc>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Introduction </a:t>
            </a:r>
          </a:p>
          <a:p>
            <a:pPr marL="457200" indent="-457200">
              <a:lnSpc>
                <a:spcPct val="150000"/>
              </a:lnSpc>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Company background</a:t>
            </a:r>
          </a:p>
          <a:p>
            <a:pPr marL="457200" indent="-457200">
              <a:lnSpc>
                <a:spcPct val="150000"/>
              </a:lnSpc>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Problem: nature and </a:t>
            </a:r>
            <a:r>
              <a:rPr lang="en-GB" sz="2800" dirty="0" smtClean="0">
                <a:solidFill>
                  <a:schemeClr val="tx1"/>
                </a:solidFill>
                <a:latin typeface="Arial" panose="020B0604020202020204" pitchFamily="34" charset="0"/>
                <a:cs typeface="Arial" panose="020B0604020202020204" pitchFamily="34" charset="0"/>
              </a:rPr>
              <a:t>scope 5W2H</a:t>
            </a:r>
            <a:endParaRPr lang="en-GB" sz="2800" dirty="0">
              <a:solidFill>
                <a:schemeClr val="tx1"/>
              </a:solidFill>
              <a:latin typeface="Arial" panose="020B0604020202020204" pitchFamily="34" charset="0"/>
              <a:cs typeface="Arial" panose="020B0604020202020204" pitchFamily="34" charset="0"/>
            </a:endParaRPr>
          </a:p>
          <a:p>
            <a:pPr marL="457200" indent="-457200">
              <a:lnSpc>
                <a:spcPct val="150000"/>
              </a:lnSpc>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PESTLE ANALYSIS: Green Haven Florists</a:t>
            </a:r>
          </a:p>
          <a:p>
            <a:pPr marL="457200" indent="-457200">
              <a:lnSpc>
                <a:spcPct val="150000"/>
              </a:lnSpc>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Cause and effect analysis: Fishbone diagram</a:t>
            </a:r>
          </a:p>
          <a:p>
            <a:pPr marL="457200" indent="-457200">
              <a:lnSpc>
                <a:spcPct val="150000"/>
              </a:lnSpc>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Conclusion</a:t>
            </a:r>
          </a:p>
          <a:p>
            <a:pPr marL="457200" indent="-457200">
              <a:lnSpc>
                <a:spcPct val="150000"/>
              </a:lnSpc>
              <a:buFont typeface="Wingdings" panose="05000000000000000000" pitchFamily="2" charset="2"/>
              <a:buChar char="Ø"/>
            </a:pPr>
            <a:r>
              <a:rPr lang="en-GB" sz="2800" dirty="0">
                <a:solidFill>
                  <a:schemeClr val="tx1"/>
                </a:solidFill>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080728" y="1058775"/>
            <a:ext cx="4226766" cy="650530"/>
          </a:xfrm>
        </p:spPr>
        <p:txBody>
          <a:bodyPr>
            <a:noAutofit/>
          </a:bodyPr>
          <a:lstStyle/>
          <a:p>
            <a:r>
              <a:rPr lang="en-GB" b="1" dirty="0" smtClean="0"/>
              <a:t/>
            </a:r>
            <a:br>
              <a:rPr lang="en-GB" b="1" dirty="0" smtClean="0"/>
            </a:br>
            <a:r>
              <a:rPr lang="en-GB" b="1" dirty="0" smtClean="0"/>
              <a:t>INTRODUCTION</a:t>
            </a:r>
            <a:endParaRPr lang="en-GB" b="1" dirty="0"/>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665752" y="1709305"/>
            <a:ext cx="10232571" cy="4816711"/>
          </a:xfrm>
        </p:spPr>
        <p:txBody>
          <a:bodyPr anchor="ctr">
            <a:normAutofit/>
          </a:bodyPr>
          <a:lstStyle/>
          <a:p>
            <a:pPr lvl="1" algn="just">
              <a:lnSpc>
                <a:spcPct val="150000"/>
              </a:lnSpc>
            </a:pPr>
            <a:r>
              <a:rPr lang="en-GB" dirty="0" smtClean="0">
                <a:solidFill>
                  <a:srgbClr val="111111"/>
                </a:solidFill>
                <a:latin typeface="Arial" panose="020B0604020202020204" pitchFamily="34" charset="0"/>
                <a:ea typeface="Roboto"/>
                <a:cs typeface="Arial" panose="020B0604020202020204" pitchFamily="34" charset="0"/>
              </a:rPr>
              <a:t>The </a:t>
            </a:r>
            <a:r>
              <a:rPr lang="en-GB" dirty="0">
                <a:solidFill>
                  <a:srgbClr val="111111"/>
                </a:solidFill>
                <a:latin typeface="Arial" panose="020B0604020202020204" pitchFamily="34" charset="0"/>
                <a:ea typeface="Roboto"/>
                <a:cs typeface="Arial" panose="020B0604020202020204" pitchFamily="34" charset="0"/>
              </a:rPr>
              <a:t>objective </a:t>
            </a:r>
            <a:r>
              <a:rPr lang="en-GB" dirty="0" smtClean="0">
                <a:solidFill>
                  <a:srgbClr val="111111"/>
                </a:solidFill>
                <a:latin typeface="Arial" panose="020B0604020202020204" pitchFamily="34" charset="0"/>
                <a:ea typeface="Roboto"/>
                <a:cs typeface="Arial" panose="020B0604020202020204" pitchFamily="34" charset="0"/>
              </a:rPr>
              <a:t>of </a:t>
            </a:r>
            <a:r>
              <a:rPr lang="en-GB" dirty="0">
                <a:solidFill>
                  <a:srgbClr val="111111"/>
                </a:solidFill>
                <a:latin typeface="Arial" panose="020B0604020202020204" pitchFamily="34" charset="0"/>
                <a:ea typeface="Roboto"/>
                <a:cs typeface="Arial" panose="020B0604020202020204" pitchFamily="34" charset="0"/>
              </a:rPr>
              <a:t>this study is to identify the nature and scope of the issues facing Green Haven </a:t>
            </a:r>
            <a:r>
              <a:rPr lang="en-GB" dirty="0" smtClean="0">
                <a:solidFill>
                  <a:srgbClr val="111111"/>
                </a:solidFill>
                <a:latin typeface="Arial" panose="020B0604020202020204" pitchFamily="34" charset="0"/>
                <a:ea typeface="Roboto"/>
                <a:cs typeface="Arial" panose="020B0604020202020204" pitchFamily="34" charset="0"/>
              </a:rPr>
              <a:t>Flowers. For </a:t>
            </a:r>
            <a:r>
              <a:rPr lang="en-GB" dirty="0">
                <a:solidFill>
                  <a:srgbClr val="111111"/>
                </a:solidFill>
                <a:latin typeface="Arial" panose="020B0604020202020204" pitchFamily="34" charset="0"/>
                <a:ea typeface="Roboto"/>
                <a:cs typeface="Arial" panose="020B0604020202020204" pitchFamily="34" charset="0"/>
              </a:rPr>
              <a:t>this </a:t>
            </a:r>
            <a:r>
              <a:rPr lang="en-GB" dirty="0" smtClean="0">
                <a:solidFill>
                  <a:srgbClr val="111111"/>
                </a:solidFill>
                <a:latin typeface="Arial" panose="020B0604020202020204" pitchFamily="34" charset="0"/>
                <a:ea typeface="Roboto"/>
                <a:cs typeface="Arial" panose="020B0604020202020204" pitchFamily="34" charset="0"/>
              </a:rPr>
              <a:t>analysis I used the following method: </a:t>
            </a:r>
          </a:p>
          <a:p>
            <a:pPr marL="742950" lvl="1" indent="-285750" algn="just">
              <a:lnSpc>
                <a:spcPct val="150000"/>
              </a:lnSpc>
              <a:buFont typeface="Arial" panose="020B0604020202020204" pitchFamily="34" charset="0"/>
              <a:buChar char="•"/>
            </a:pPr>
            <a:r>
              <a:rPr lang="en-GB" dirty="0" smtClean="0">
                <a:solidFill>
                  <a:srgbClr val="111111"/>
                </a:solidFill>
                <a:latin typeface="Arial" panose="020B0604020202020204" pitchFamily="34" charset="0"/>
                <a:ea typeface="Roboto"/>
                <a:cs typeface="Arial" panose="020B0604020202020204" pitchFamily="34" charset="0"/>
              </a:rPr>
              <a:t>T</a:t>
            </a:r>
            <a:r>
              <a:rPr lang="en-GB" dirty="0" smtClean="0">
                <a:solidFill>
                  <a:srgbClr val="111111"/>
                </a:solidFill>
                <a:latin typeface="Arial" panose="020B0604020202020204" pitchFamily="34" charset="0"/>
                <a:ea typeface="Roboto"/>
                <a:cs typeface="Arial" panose="020B0604020202020204" pitchFamily="34" charset="0"/>
              </a:rPr>
              <a:t>he 5W2H Method </a:t>
            </a:r>
          </a:p>
          <a:p>
            <a:pPr marL="742950" lvl="1" indent="-285750" algn="just">
              <a:lnSpc>
                <a:spcPct val="150000"/>
              </a:lnSpc>
              <a:buFont typeface="Arial" panose="020B0604020202020204" pitchFamily="34" charset="0"/>
              <a:buChar char="•"/>
            </a:pPr>
            <a:r>
              <a:rPr lang="en-GB" dirty="0" smtClean="0">
                <a:solidFill>
                  <a:srgbClr val="111111"/>
                </a:solidFill>
                <a:latin typeface="Arial" panose="020B0604020202020204" pitchFamily="34" charset="0"/>
                <a:ea typeface="Roboto"/>
                <a:cs typeface="Arial" panose="020B0604020202020204" pitchFamily="34" charset="0"/>
              </a:rPr>
              <a:t>T</a:t>
            </a:r>
            <a:r>
              <a:rPr lang="en-GB" dirty="0" smtClean="0">
                <a:solidFill>
                  <a:srgbClr val="111111"/>
                </a:solidFill>
                <a:latin typeface="Arial" panose="020B0604020202020204" pitchFamily="34" charset="0"/>
                <a:ea typeface="Roboto"/>
                <a:cs typeface="Arial" panose="020B0604020202020204" pitchFamily="34" charset="0"/>
              </a:rPr>
              <a:t>he </a:t>
            </a:r>
            <a:r>
              <a:rPr lang="en-GB" dirty="0">
                <a:solidFill>
                  <a:srgbClr val="111111"/>
                </a:solidFill>
                <a:latin typeface="Arial" panose="020B0604020202020204" pitchFamily="34" charset="0"/>
                <a:ea typeface="Roboto"/>
                <a:cs typeface="Arial" panose="020B0604020202020204" pitchFamily="34" charset="0"/>
              </a:rPr>
              <a:t>PESTEL </a:t>
            </a:r>
            <a:r>
              <a:rPr lang="en-GB" dirty="0" smtClean="0">
                <a:solidFill>
                  <a:srgbClr val="111111"/>
                </a:solidFill>
                <a:latin typeface="Arial" panose="020B0604020202020204" pitchFamily="34" charset="0"/>
                <a:ea typeface="Roboto"/>
                <a:cs typeface="Arial" panose="020B0604020202020204" pitchFamily="34" charset="0"/>
              </a:rPr>
              <a:t>framework </a:t>
            </a:r>
          </a:p>
          <a:p>
            <a:pPr marL="742950" lvl="1" indent="-285750" algn="just">
              <a:lnSpc>
                <a:spcPct val="150000"/>
              </a:lnSpc>
              <a:buFont typeface="Arial" panose="020B0604020202020204" pitchFamily="34" charset="0"/>
              <a:buChar char="•"/>
            </a:pPr>
            <a:r>
              <a:rPr lang="en-GB" dirty="0">
                <a:solidFill>
                  <a:srgbClr val="111111"/>
                </a:solidFill>
                <a:latin typeface="Arial" panose="020B0604020202020204" pitchFamily="34" charset="0"/>
                <a:ea typeface="Roboto"/>
                <a:cs typeface="Arial" panose="020B0604020202020204" pitchFamily="34" charset="0"/>
              </a:rPr>
              <a:t>C</a:t>
            </a:r>
            <a:r>
              <a:rPr lang="en-GB" dirty="0" smtClean="0">
                <a:solidFill>
                  <a:srgbClr val="111111"/>
                </a:solidFill>
                <a:latin typeface="Arial" panose="020B0604020202020204" pitchFamily="34" charset="0"/>
                <a:ea typeface="Roboto"/>
                <a:cs typeface="Arial" panose="020B0604020202020204" pitchFamily="34" charset="0"/>
              </a:rPr>
              <a:t>ause-and-effect </a:t>
            </a:r>
            <a:r>
              <a:rPr lang="en-GB" dirty="0" smtClean="0">
                <a:solidFill>
                  <a:srgbClr val="111111"/>
                </a:solidFill>
                <a:latin typeface="Arial" panose="020B0604020202020204" pitchFamily="34" charset="0"/>
                <a:ea typeface="Roboto"/>
                <a:cs typeface="Arial" panose="020B0604020202020204" pitchFamily="34" charset="0"/>
              </a:rPr>
              <a:t>diagram ( Fishbone Diagram</a:t>
            </a:r>
            <a:r>
              <a:rPr lang="en-GB" dirty="0" smtClean="0">
                <a:solidFill>
                  <a:srgbClr val="111111"/>
                </a:solidFill>
                <a:latin typeface="Arial" panose="020B0604020202020204" pitchFamily="34" charset="0"/>
                <a:ea typeface="Roboto"/>
                <a:cs typeface="Arial" panose="020B0604020202020204" pitchFamily="34" charset="0"/>
              </a:rPr>
              <a:t>).</a:t>
            </a:r>
          </a:p>
          <a:p>
            <a:pPr lvl="1" algn="just">
              <a:lnSpc>
                <a:spcPct val="150000"/>
              </a:lnSpc>
            </a:pPr>
            <a:r>
              <a:rPr lang="en-GB" dirty="0" smtClean="0">
                <a:solidFill>
                  <a:srgbClr val="111111"/>
                </a:solidFill>
                <a:latin typeface="Arial" panose="020B0604020202020204" pitchFamily="34" charset="0"/>
                <a:ea typeface="Roboto"/>
                <a:cs typeface="Arial" panose="020B0604020202020204" pitchFamily="34" charset="0"/>
              </a:rPr>
              <a:t> </a:t>
            </a:r>
            <a:r>
              <a:rPr lang="en-GB" dirty="0">
                <a:solidFill>
                  <a:srgbClr val="111111"/>
                </a:solidFill>
                <a:latin typeface="Arial" panose="020B0604020202020204" pitchFamily="34" charset="0"/>
                <a:ea typeface="Roboto"/>
                <a:cs typeface="Arial" panose="020B0604020202020204" pitchFamily="34" charset="0"/>
              </a:rPr>
              <a:t>By </a:t>
            </a:r>
            <a:r>
              <a:rPr lang="en-GB" dirty="0" smtClean="0">
                <a:solidFill>
                  <a:srgbClr val="111111"/>
                </a:solidFill>
                <a:latin typeface="Arial" panose="020B0604020202020204" pitchFamily="34" charset="0"/>
                <a:ea typeface="Roboto"/>
                <a:cs typeface="Arial" panose="020B0604020202020204" pitchFamily="34" charset="0"/>
              </a:rPr>
              <a:t>utilising </a:t>
            </a:r>
            <a:r>
              <a:rPr lang="en-GB" dirty="0">
                <a:solidFill>
                  <a:srgbClr val="111111"/>
                </a:solidFill>
                <a:latin typeface="Arial" panose="020B0604020202020204" pitchFamily="34" charset="0"/>
                <a:ea typeface="Roboto"/>
                <a:cs typeface="Arial" panose="020B0604020202020204" pitchFamily="34" charset="0"/>
              </a:rPr>
              <a:t>these methods, we can identify and interpret various internal and external factors that impact Green Haven Flowers from multiple perspectives. </a:t>
            </a:r>
          </a:p>
        </p:txBody>
      </p:sp>
    </p:spTree>
    <p:extLst>
      <p:ext uri="{BB962C8B-B14F-4D97-AF65-F5344CB8AC3E}">
        <p14:creationId xmlns:p14="http://schemas.microsoft.com/office/powerpoint/2010/main" val="28979575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01613" y="7772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fontScale="92500" lnSpcReduction="20000"/>
          </a:bodyPr>
          <a:lstStyle/>
          <a:p>
            <a:pPr>
              <a:lnSpc>
                <a:spcPct val="150000"/>
              </a:lnSpc>
            </a:pPr>
            <a:r>
              <a:rPr lang="en-GB" sz="4000" dirty="0">
                <a:solidFill>
                  <a:schemeClr val="bg2">
                    <a:lumMod val="75000"/>
                  </a:schemeClr>
                </a:solidFill>
                <a:latin typeface="Arial" panose="020B0604020202020204" pitchFamily="34" charset="0"/>
                <a:cs typeface="Arial" panose="020B0604020202020204" pitchFamily="34" charset="0"/>
              </a:rPr>
              <a:t>Green Haven Florists</a:t>
            </a:r>
          </a:p>
          <a:p>
            <a:pPr marL="342900" indent="-342900">
              <a:lnSpc>
                <a:spcPct val="150000"/>
              </a:lnSpc>
              <a:buFont typeface="Wingdings" panose="05000000000000000000" pitchFamily="2" charset="2"/>
              <a:buChar char="Ø"/>
            </a:pPr>
            <a:r>
              <a:rPr lang="en-GB" sz="1900" dirty="0">
                <a:solidFill>
                  <a:schemeClr val="tx1"/>
                </a:solidFill>
                <a:latin typeface="Arial" panose="020B0604020202020204" pitchFamily="34" charset="0"/>
                <a:cs typeface="Arial" panose="020B0604020202020204" pitchFamily="34" charset="0"/>
              </a:rPr>
              <a:t>Founded </a:t>
            </a:r>
            <a:r>
              <a:rPr lang="en-GB" sz="1900" dirty="0" smtClean="0">
                <a:solidFill>
                  <a:schemeClr val="tx1"/>
                </a:solidFill>
                <a:latin typeface="Arial" panose="020B0604020202020204" pitchFamily="34" charset="0"/>
                <a:cs typeface="Arial" panose="020B0604020202020204" pitchFamily="34" charset="0"/>
              </a:rPr>
              <a:t>in</a:t>
            </a:r>
            <a:r>
              <a:rPr lang="en-GB" sz="1900" dirty="0">
                <a:solidFill>
                  <a:schemeClr val="tx1"/>
                </a:solidFill>
                <a:latin typeface="Arial" panose="020B0604020202020204" pitchFamily="34" charset="0"/>
                <a:cs typeface="Arial" panose="020B0604020202020204" pitchFamily="34" charset="0"/>
              </a:rPr>
              <a:t> </a:t>
            </a:r>
            <a:r>
              <a:rPr lang="en-GB" sz="1900" dirty="0" smtClean="0">
                <a:solidFill>
                  <a:schemeClr val="tx1"/>
                </a:solidFill>
                <a:latin typeface="Arial" panose="020B0604020202020204" pitchFamily="34" charset="0"/>
                <a:cs typeface="Arial" panose="020B0604020202020204" pitchFamily="34" charset="0"/>
              </a:rPr>
              <a:t>2016.</a:t>
            </a:r>
            <a:endParaRPr lang="en-GB" sz="1900" dirty="0">
              <a:solidFill>
                <a:schemeClr val="tx1"/>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GB" sz="1900" dirty="0">
                <a:solidFill>
                  <a:schemeClr val="tx1"/>
                </a:solidFill>
                <a:latin typeface="Arial" panose="020B0604020202020204" pitchFamily="34" charset="0"/>
                <a:cs typeface="Arial" panose="020B0604020202020204" pitchFamily="34" charset="0"/>
              </a:rPr>
              <a:t>Owners: </a:t>
            </a:r>
            <a:r>
              <a:rPr lang="en-GB" sz="1900" dirty="0" smtClean="0">
                <a:solidFill>
                  <a:schemeClr val="tx1"/>
                </a:solidFill>
                <a:latin typeface="Arial" panose="020B0604020202020204" pitchFamily="34" charset="0"/>
                <a:cs typeface="Arial" panose="020B0604020202020204" pitchFamily="34" charset="0"/>
              </a:rPr>
              <a:t>Liam and </a:t>
            </a:r>
            <a:r>
              <a:rPr lang="en-GB" sz="1900" dirty="0" err="1" smtClean="0">
                <a:solidFill>
                  <a:schemeClr val="tx1"/>
                </a:solidFill>
                <a:latin typeface="Arial" panose="020B0604020202020204" pitchFamily="34" charset="0"/>
                <a:cs typeface="Arial" panose="020B0604020202020204" pitchFamily="34" charset="0"/>
              </a:rPr>
              <a:t>Priya</a:t>
            </a:r>
            <a:r>
              <a:rPr lang="en-GB" sz="1900" dirty="0" smtClean="0">
                <a:solidFill>
                  <a:schemeClr val="tx1"/>
                </a:solidFill>
                <a:latin typeface="Arial" panose="020B0604020202020204" pitchFamily="34" charset="0"/>
                <a:cs typeface="Arial" panose="020B0604020202020204" pitchFamily="34" charset="0"/>
              </a:rPr>
              <a:t> Patel.</a:t>
            </a:r>
            <a:endParaRPr lang="en-GB" sz="1900" dirty="0">
              <a:solidFill>
                <a:schemeClr val="tx1"/>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GB" sz="1900" dirty="0">
                <a:solidFill>
                  <a:schemeClr val="tx1"/>
                </a:solidFill>
                <a:latin typeface="Arial" panose="020B0604020202020204" pitchFamily="34" charset="0"/>
                <a:ea typeface="+mn-lt"/>
                <a:cs typeface="Arial" panose="020B0604020202020204" pitchFamily="34" charset="0"/>
              </a:rPr>
              <a:t>O</a:t>
            </a:r>
            <a:r>
              <a:rPr lang="en-GB" sz="1900" dirty="0" smtClean="0">
                <a:solidFill>
                  <a:schemeClr val="tx1"/>
                </a:solidFill>
                <a:latin typeface="Arial" panose="020B0604020202020204" pitchFamily="34" charset="0"/>
                <a:ea typeface="+mn-lt"/>
                <a:cs typeface="Arial" panose="020B0604020202020204" pitchFamily="34" charset="0"/>
              </a:rPr>
              <a:t>ffers </a:t>
            </a:r>
            <a:r>
              <a:rPr lang="en-GB" sz="1900" dirty="0">
                <a:solidFill>
                  <a:schemeClr val="tx1"/>
                </a:solidFill>
                <a:latin typeface="Arial" panose="020B0604020202020204" pitchFamily="34" charset="0"/>
                <a:ea typeface="+mn-lt"/>
                <a:cs typeface="Arial" panose="020B0604020202020204" pitchFamily="34" charset="0"/>
              </a:rPr>
              <a:t>floral arrangements that are </a:t>
            </a:r>
            <a:r>
              <a:rPr lang="en-GB" sz="1900" dirty="0" smtClean="0">
                <a:solidFill>
                  <a:schemeClr val="tx1"/>
                </a:solidFill>
                <a:latin typeface="Arial" panose="020B0604020202020204" pitchFamily="34" charset="0"/>
                <a:ea typeface="+mn-lt"/>
                <a:cs typeface="Arial" panose="020B0604020202020204" pitchFamily="34" charset="0"/>
              </a:rPr>
              <a:t>personalised </a:t>
            </a:r>
            <a:r>
              <a:rPr lang="en-GB" sz="1900" dirty="0">
                <a:solidFill>
                  <a:schemeClr val="tx1"/>
                </a:solidFill>
                <a:latin typeface="Arial" panose="020B0604020202020204" pitchFamily="34" charset="0"/>
                <a:ea typeface="+mn-lt"/>
                <a:cs typeface="Arial" panose="020B0604020202020204" pitchFamily="34" charset="0"/>
              </a:rPr>
              <a:t>and </a:t>
            </a:r>
            <a:r>
              <a:rPr lang="en-GB" sz="1900" dirty="0" smtClean="0">
                <a:solidFill>
                  <a:schemeClr val="tx1"/>
                </a:solidFill>
                <a:latin typeface="Arial" panose="020B0604020202020204" pitchFamily="34" charset="0"/>
                <a:ea typeface="+mn-lt"/>
                <a:cs typeface="Arial" panose="020B0604020202020204" pitchFamily="34" charset="0"/>
              </a:rPr>
              <a:t>prioritise </a:t>
            </a:r>
            <a:r>
              <a:rPr lang="en-GB" sz="1900" dirty="0">
                <a:solidFill>
                  <a:schemeClr val="tx1"/>
                </a:solidFill>
                <a:latin typeface="Arial" panose="020B0604020202020204" pitchFamily="34" charset="0"/>
                <a:ea typeface="+mn-lt"/>
                <a:cs typeface="Arial" panose="020B0604020202020204" pitchFamily="34" charset="0"/>
              </a:rPr>
              <a:t>environmental </a:t>
            </a:r>
            <a:r>
              <a:rPr lang="en-GB" sz="1900" dirty="0" smtClean="0">
                <a:solidFill>
                  <a:schemeClr val="tx1"/>
                </a:solidFill>
                <a:latin typeface="Arial" panose="020B0604020202020204" pitchFamily="34" charset="0"/>
                <a:ea typeface="+mn-lt"/>
                <a:cs typeface="Arial" panose="020B0604020202020204" pitchFamily="34" charset="0"/>
              </a:rPr>
              <a:t>sustainability.</a:t>
            </a:r>
            <a:endParaRPr lang="en-GB" sz="1900" dirty="0">
              <a:solidFill>
                <a:schemeClr val="tx1"/>
              </a:solidFill>
              <a:latin typeface="Arial" panose="020B0604020202020204" pitchFamily="34" charset="0"/>
              <a:ea typeface="+mn-lt"/>
              <a:cs typeface="Arial" panose="020B0604020202020204" pitchFamily="34" charset="0"/>
            </a:endParaRPr>
          </a:p>
          <a:p>
            <a:pPr marL="342900" indent="-342900">
              <a:lnSpc>
                <a:spcPct val="150000"/>
              </a:lnSpc>
              <a:buFont typeface="Wingdings" panose="05000000000000000000" pitchFamily="2" charset="2"/>
              <a:buChar char="Ø"/>
            </a:pPr>
            <a:r>
              <a:rPr lang="en-GB" sz="1900" dirty="0">
                <a:solidFill>
                  <a:schemeClr val="tx1"/>
                </a:solidFill>
                <a:latin typeface="Arial" panose="020B0604020202020204" pitchFamily="34" charset="0"/>
                <a:cs typeface="Arial" panose="020B0604020202020204" pitchFamily="34" charset="0"/>
              </a:rPr>
              <a:t>Green Haven Florist quickly gained a reputation for the service it offered, attracting a wide range of clients</a:t>
            </a:r>
            <a:r>
              <a:rPr lang="en-GB" sz="1900" dirty="0" smtClean="0">
                <a:solidFill>
                  <a:schemeClr val="tx1"/>
                </a:solidFill>
                <a:latin typeface="Arial" panose="020B0604020202020204" pitchFamily="34" charset="0"/>
                <a:cs typeface="Arial" panose="020B0604020202020204" pitchFamily="34" charset="0"/>
              </a:rPr>
              <a:t>.</a:t>
            </a:r>
          </a:p>
          <a:p>
            <a:pPr marL="342900" indent="-342900">
              <a:lnSpc>
                <a:spcPct val="150000"/>
              </a:lnSpc>
              <a:buFont typeface="Wingdings" panose="05000000000000000000" pitchFamily="2" charset="2"/>
              <a:buChar char="Ø"/>
            </a:pPr>
            <a:r>
              <a:rPr lang="en-GB" sz="1900" dirty="0">
                <a:solidFill>
                  <a:schemeClr val="tx1"/>
                </a:solidFill>
                <a:latin typeface="Arial" panose="020B0604020202020204" pitchFamily="34" charset="0"/>
                <a:cs typeface="Arial" panose="020B0604020202020204" pitchFamily="34" charset="0"/>
              </a:rPr>
              <a:t>The </a:t>
            </a:r>
            <a:r>
              <a:rPr lang="en-GB" sz="1900" dirty="0" smtClean="0">
                <a:solidFill>
                  <a:schemeClr val="tx1"/>
                </a:solidFill>
                <a:latin typeface="Arial" panose="020B0604020202020204" pitchFamily="34" charset="0"/>
                <a:cs typeface="Arial" panose="020B0604020202020204" pitchFamily="34" charset="0"/>
              </a:rPr>
              <a:t>florist </a:t>
            </a:r>
            <a:r>
              <a:rPr lang="en-GB" sz="1900" dirty="0">
                <a:solidFill>
                  <a:schemeClr val="tx1"/>
                </a:solidFill>
                <a:latin typeface="Arial" panose="020B0604020202020204" pitchFamily="34" charset="0"/>
                <a:cs typeface="Arial" panose="020B0604020202020204" pitchFamily="34" charset="0"/>
              </a:rPr>
              <a:t>has </a:t>
            </a:r>
            <a:r>
              <a:rPr lang="en-GB" sz="1900" dirty="0" smtClean="0">
                <a:solidFill>
                  <a:schemeClr val="tx1"/>
                </a:solidFill>
                <a:latin typeface="Arial" panose="020B0604020202020204" pitchFamily="34" charset="0"/>
                <a:cs typeface="Arial" panose="020B0604020202020204" pitchFamily="34" charset="0"/>
              </a:rPr>
              <a:t>created </a:t>
            </a:r>
            <a:r>
              <a:rPr lang="en-GB" sz="1900" dirty="0">
                <a:solidFill>
                  <a:schemeClr val="tx1"/>
                </a:solidFill>
                <a:latin typeface="Arial" panose="020B0604020202020204" pitchFamily="34" charset="0"/>
                <a:cs typeface="Arial" panose="020B0604020202020204" pitchFamily="34" charset="0"/>
              </a:rPr>
              <a:t>strong connections within the community.</a:t>
            </a:r>
          </a:p>
        </p:txBody>
      </p:sp>
    </p:spTree>
    <p:extLst>
      <p:ext uri="{BB962C8B-B14F-4D97-AF65-F5344CB8AC3E}">
        <p14:creationId xmlns:p14="http://schemas.microsoft.com/office/powerpoint/2010/main" val="17484990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08422300"/>
              </p:ext>
            </p:extLst>
          </p:nvPr>
        </p:nvGraphicFramePr>
        <p:xfrm>
          <a:off x="3472962" y="868955"/>
          <a:ext cx="7886700" cy="5616666"/>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2025733326"/>
                    </a:ext>
                  </a:extLst>
                </a:gridCol>
                <a:gridCol w="3943350">
                  <a:extLst>
                    <a:ext uri="{9D8B030D-6E8A-4147-A177-3AD203B41FA5}">
                      <a16:colId xmlns:a16="http://schemas.microsoft.com/office/drawing/2014/main" val="2920436410"/>
                    </a:ext>
                  </a:extLst>
                </a:gridCol>
              </a:tblGrid>
              <a:tr h="881695">
                <a:tc>
                  <a:txBody>
                    <a:bodyPr/>
                    <a:lstStyle/>
                    <a:p>
                      <a:endParaRPr lang="en-GB" dirty="0" smtClean="0">
                        <a:solidFill>
                          <a:schemeClr val="bg1"/>
                        </a:solidFill>
                      </a:endParaRPr>
                    </a:p>
                    <a:p>
                      <a:r>
                        <a:rPr lang="en-GB" dirty="0" smtClean="0">
                          <a:solidFill>
                            <a:schemeClr val="tx1"/>
                          </a:solidFill>
                        </a:rPr>
                        <a:t>Who is involved or affected? </a:t>
                      </a:r>
                      <a:endParaRPr lang="en-GB" dirty="0">
                        <a:solidFill>
                          <a:schemeClr val="tx1"/>
                        </a:solidFill>
                      </a:endParaRPr>
                    </a:p>
                  </a:txBody>
                  <a:tcPr>
                    <a:solidFill>
                      <a:schemeClr val="bg1">
                        <a:lumMod val="95000"/>
                      </a:schemeClr>
                    </a:solidFill>
                  </a:tcPr>
                </a:tc>
                <a:tc>
                  <a:txBody>
                    <a:bodyPr/>
                    <a:lstStyle/>
                    <a:p>
                      <a:pPr algn="ctr"/>
                      <a:endParaRPr lang="en-GB" dirty="0" smtClean="0"/>
                    </a:p>
                    <a:p>
                      <a:pPr algn="ctr"/>
                      <a:r>
                        <a:rPr lang="en-GB" b="0" dirty="0" smtClean="0">
                          <a:solidFill>
                            <a:schemeClr val="tx1"/>
                          </a:solidFill>
                        </a:rPr>
                        <a:t>Liam and </a:t>
                      </a:r>
                      <a:r>
                        <a:rPr lang="en-GB" b="0" dirty="0" err="1" smtClean="0">
                          <a:solidFill>
                            <a:schemeClr val="tx1"/>
                          </a:solidFill>
                        </a:rPr>
                        <a:t>Priya</a:t>
                      </a:r>
                      <a:r>
                        <a:rPr lang="en-GB" b="0" dirty="0" smtClean="0">
                          <a:solidFill>
                            <a:schemeClr val="tx1"/>
                          </a:solidFill>
                        </a:rPr>
                        <a:t> Patel</a:t>
                      </a:r>
                    </a:p>
                    <a:p>
                      <a:pPr algn="ctr"/>
                      <a:endParaRPr lang="en-GB" dirty="0"/>
                    </a:p>
                  </a:txBody>
                  <a:tcPr>
                    <a:solidFill>
                      <a:schemeClr val="bg1">
                        <a:lumMod val="95000"/>
                      </a:schemeClr>
                    </a:solidFill>
                  </a:tcPr>
                </a:tc>
                <a:extLst>
                  <a:ext uri="{0D108BD9-81ED-4DB2-BD59-A6C34878D82A}">
                    <a16:rowId xmlns:a16="http://schemas.microsoft.com/office/drawing/2014/main" val="3882512399"/>
                  </a:ext>
                </a:extLst>
              </a:tr>
              <a:tr h="617186">
                <a:tc>
                  <a:txBody>
                    <a:bodyPr/>
                    <a:lstStyle/>
                    <a:p>
                      <a:r>
                        <a:rPr lang="en-GB" b="1" dirty="0" smtClean="0"/>
                        <a:t>What is the problem?</a:t>
                      </a:r>
                    </a:p>
                    <a:p>
                      <a:endParaRPr lang="en-GB" b="1" dirty="0"/>
                    </a:p>
                  </a:txBody>
                  <a:tcPr/>
                </a:tc>
                <a:tc>
                  <a:txBody>
                    <a:bodyPr/>
                    <a:lstStyle/>
                    <a:p>
                      <a:r>
                        <a:rPr lang="en-GB" dirty="0" smtClean="0"/>
                        <a:t>30% decline in sales due to market dynamics</a:t>
                      </a:r>
                      <a:endParaRPr lang="en-GB" dirty="0"/>
                    </a:p>
                  </a:txBody>
                  <a:tcPr/>
                </a:tc>
                <a:extLst>
                  <a:ext uri="{0D108BD9-81ED-4DB2-BD59-A6C34878D82A}">
                    <a16:rowId xmlns:a16="http://schemas.microsoft.com/office/drawing/2014/main" val="534387807"/>
                  </a:ext>
                </a:extLst>
              </a:tr>
              <a:tr h="617186">
                <a:tc>
                  <a:txBody>
                    <a:bodyPr/>
                    <a:lstStyle/>
                    <a:p>
                      <a:r>
                        <a:rPr lang="en-GB" b="1" dirty="0" smtClean="0"/>
                        <a:t>Where do we encounter this problem? </a:t>
                      </a:r>
                      <a:endParaRPr lang="en-GB" b="1" dirty="0"/>
                    </a:p>
                  </a:txBody>
                  <a:tcPr/>
                </a:tc>
                <a:tc>
                  <a:txBody>
                    <a:bodyPr/>
                    <a:lstStyle/>
                    <a:p>
                      <a:r>
                        <a:rPr lang="en-GB" dirty="0" smtClean="0"/>
                        <a:t>Green haven florists</a:t>
                      </a:r>
                      <a:r>
                        <a:rPr lang="en-GB" baseline="0" dirty="0" smtClean="0"/>
                        <a:t> shop. Norwich UK.</a:t>
                      </a:r>
                      <a:endParaRPr lang="en-GB" dirty="0"/>
                    </a:p>
                  </a:txBody>
                  <a:tcPr/>
                </a:tc>
                <a:extLst>
                  <a:ext uri="{0D108BD9-81ED-4DB2-BD59-A6C34878D82A}">
                    <a16:rowId xmlns:a16="http://schemas.microsoft.com/office/drawing/2014/main" val="3170960825"/>
                  </a:ext>
                </a:extLst>
              </a:tr>
              <a:tr h="881695">
                <a:tc>
                  <a:txBody>
                    <a:bodyPr/>
                    <a:lstStyle/>
                    <a:p>
                      <a:r>
                        <a:rPr lang="en-GB" b="1" dirty="0" smtClean="0"/>
                        <a:t>When is the timeline of this problem? </a:t>
                      </a:r>
                      <a:endParaRPr lang="en-GB" b="1" dirty="0"/>
                    </a:p>
                  </a:txBody>
                  <a:tcPr/>
                </a:tc>
                <a:tc>
                  <a:txBody>
                    <a:bodyPr/>
                    <a:lstStyle/>
                    <a:p>
                      <a:r>
                        <a:rPr lang="en-GB" dirty="0" smtClean="0"/>
                        <a:t>The problem was reported in the last 12 months.</a:t>
                      </a:r>
                    </a:p>
                    <a:p>
                      <a:endParaRPr lang="en-GB" dirty="0"/>
                    </a:p>
                  </a:txBody>
                  <a:tcPr/>
                </a:tc>
                <a:extLst>
                  <a:ext uri="{0D108BD9-81ED-4DB2-BD59-A6C34878D82A}">
                    <a16:rowId xmlns:a16="http://schemas.microsoft.com/office/drawing/2014/main" val="1501321886"/>
                  </a:ext>
                </a:extLst>
              </a:tr>
              <a:tr h="969140">
                <a:tc>
                  <a:txBody>
                    <a:bodyPr/>
                    <a:lstStyle/>
                    <a:p>
                      <a:r>
                        <a:rPr lang="en-GB" b="1" dirty="0" smtClean="0"/>
                        <a:t>Why is it a problem? </a:t>
                      </a:r>
                      <a:endParaRPr lang="en-GB" b="1" dirty="0"/>
                    </a:p>
                  </a:txBody>
                  <a:tcPr/>
                </a:tc>
                <a:tc>
                  <a:txBody>
                    <a:bodyPr/>
                    <a:lstStyle/>
                    <a:p>
                      <a:r>
                        <a:rPr lang="en-GB" dirty="0" smtClean="0"/>
                        <a:t>The issue arises from higher operating costs, poor social media presence,</a:t>
                      </a:r>
                      <a:r>
                        <a:rPr lang="en-GB" baseline="0" dirty="0" smtClean="0"/>
                        <a:t> and 2 new competitors.</a:t>
                      </a:r>
                      <a:endParaRPr lang="en-GB" dirty="0"/>
                    </a:p>
                  </a:txBody>
                  <a:tcPr/>
                </a:tc>
                <a:extLst>
                  <a:ext uri="{0D108BD9-81ED-4DB2-BD59-A6C34878D82A}">
                    <a16:rowId xmlns:a16="http://schemas.microsoft.com/office/drawing/2014/main" val="4009403946"/>
                  </a:ext>
                </a:extLst>
              </a:tr>
              <a:tr h="985452">
                <a:tc>
                  <a:txBody>
                    <a:bodyPr/>
                    <a:lstStyle/>
                    <a:p>
                      <a:r>
                        <a:rPr lang="en-GB" b="1" dirty="0" smtClean="0"/>
                        <a:t>How can the issue be resolved? </a:t>
                      </a:r>
                      <a:endParaRPr lang="en-GB" b="1" dirty="0"/>
                    </a:p>
                  </a:txBody>
                  <a:tcPr/>
                </a:tc>
                <a:tc>
                  <a:txBody>
                    <a:bodyPr/>
                    <a:lstStyle/>
                    <a:p>
                      <a:r>
                        <a:rPr lang="en-GB" dirty="0" smtClean="0"/>
                        <a:t>Adapting to a new business model and making strategic choices.</a:t>
                      </a:r>
                    </a:p>
                    <a:p>
                      <a:endParaRPr lang="en-GB" dirty="0"/>
                    </a:p>
                  </a:txBody>
                  <a:tcPr/>
                </a:tc>
                <a:extLst>
                  <a:ext uri="{0D108BD9-81ED-4DB2-BD59-A6C34878D82A}">
                    <a16:rowId xmlns:a16="http://schemas.microsoft.com/office/drawing/2014/main" val="4033032979"/>
                  </a:ext>
                </a:extLst>
              </a:tr>
              <a:tr h="553114">
                <a:tc>
                  <a:txBody>
                    <a:bodyPr/>
                    <a:lstStyle/>
                    <a:p>
                      <a:r>
                        <a:rPr lang="en-GB" b="1" dirty="0" smtClean="0"/>
                        <a:t>How much? </a:t>
                      </a:r>
                      <a:endParaRPr lang="en-GB" b="1" dirty="0"/>
                    </a:p>
                  </a:txBody>
                  <a:tcPr/>
                </a:tc>
                <a:tc>
                  <a:txBody>
                    <a:bodyPr/>
                    <a:lstStyle/>
                    <a:p>
                      <a:r>
                        <a:rPr lang="en-GB" baseline="0" dirty="0" smtClean="0"/>
                        <a:t>30% decline in sales.</a:t>
                      </a:r>
                      <a:endParaRPr lang="en-GB" dirty="0"/>
                    </a:p>
                  </a:txBody>
                  <a:tcPr/>
                </a:tc>
                <a:extLst>
                  <a:ext uri="{0D108BD9-81ED-4DB2-BD59-A6C34878D82A}">
                    <a16:rowId xmlns:a16="http://schemas.microsoft.com/office/drawing/2014/main" val="1914590837"/>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2504625175"/>
              </p:ext>
            </p:extLst>
          </p:nvPr>
        </p:nvGraphicFramePr>
        <p:xfrm>
          <a:off x="1855177" y="868955"/>
          <a:ext cx="1424354" cy="5709686"/>
        </p:xfrm>
        <a:graphic>
          <a:graphicData uri="http://schemas.openxmlformats.org/drawingml/2006/table">
            <a:tbl>
              <a:tblPr/>
              <a:tblGrid>
                <a:gridCol w="1424354">
                  <a:extLst>
                    <a:ext uri="{9D8B030D-6E8A-4147-A177-3AD203B41FA5}">
                      <a16:colId xmlns:a16="http://schemas.microsoft.com/office/drawing/2014/main" val="3293329634"/>
                    </a:ext>
                  </a:extLst>
                </a:gridCol>
              </a:tblGrid>
              <a:tr h="5709686">
                <a:tc>
                  <a:txBody>
                    <a:bodyPr/>
                    <a:lstStyle/>
                    <a:p>
                      <a:pPr algn="ctr"/>
                      <a:endParaRPr lang="en-GB" dirty="0" smtClean="0"/>
                    </a:p>
                    <a:p>
                      <a:pPr algn="ctr"/>
                      <a:r>
                        <a:rPr lang="en-GB" sz="2800" b="1" dirty="0" smtClean="0"/>
                        <a:t>5</a:t>
                      </a:r>
                    </a:p>
                    <a:p>
                      <a:pPr algn="ctr"/>
                      <a:r>
                        <a:rPr lang="en-GB" sz="2800" b="1" dirty="0" smtClean="0"/>
                        <a:t>W</a:t>
                      </a:r>
                    </a:p>
                    <a:p>
                      <a:pPr algn="ctr"/>
                      <a:r>
                        <a:rPr lang="en-GB" sz="2800" b="1" dirty="0" smtClean="0"/>
                        <a:t>2</a:t>
                      </a:r>
                    </a:p>
                    <a:p>
                      <a:pPr algn="ctr"/>
                      <a:r>
                        <a:rPr lang="en-GB" sz="2800" b="1" dirty="0" smtClean="0"/>
                        <a:t>H</a:t>
                      </a:r>
                    </a:p>
                    <a:p>
                      <a:pPr algn="ctr"/>
                      <a:endParaRPr lang="en-GB" sz="2800" b="1" dirty="0" smtClean="0"/>
                    </a:p>
                    <a:p>
                      <a:pPr algn="ctr"/>
                      <a:endParaRPr lang="en-GB" sz="2800" b="1" dirty="0" smtClean="0"/>
                    </a:p>
                    <a:p>
                      <a:pPr algn="ctr"/>
                      <a:r>
                        <a:rPr lang="en-GB" sz="2800" b="1" dirty="0" smtClean="0"/>
                        <a:t>M</a:t>
                      </a:r>
                    </a:p>
                    <a:p>
                      <a:pPr algn="ctr"/>
                      <a:r>
                        <a:rPr lang="en-GB" sz="2800" b="1" dirty="0" smtClean="0"/>
                        <a:t>E</a:t>
                      </a:r>
                    </a:p>
                    <a:p>
                      <a:pPr algn="ctr"/>
                      <a:r>
                        <a:rPr lang="en-GB" sz="2800" b="1" dirty="0" smtClean="0"/>
                        <a:t>T</a:t>
                      </a:r>
                    </a:p>
                    <a:p>
                      <a:pPr algn="ctr"/>
                      <a:r>
                        <a:rPr lang="en-GB" sz="2800" b="1" dirty="0" smtClean="0"/>
                        <a:t>H</a:t>
                      </a:r>
                    </a:p>
                    <a:p>
                      <a:pPr algn="ctr"/>
                      <a:r>
                        <a:rPr lang="en-GB" sz="2800" b="1" dirty="0" smtClean="0"/>
                        <a:t>O</a:t>
                      </a:r>
                    </a:p>
                    <a:p>
                      <a:pPr algn="ctr"/>
                      <a:r>
                        <a:rPr lang="en-GB" sz="2800" b="1" dirty="0" smtClean="0"/>
                        <a:t>D</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33615502"/>
                  </a:ext>
                </a:extLst>
              </a:tr>
            </a:tbl>
          </a:graphicData>
        </a:graphic>
      </p:graphicFrame>
      <p:pic>
        <p:nvPicPr>
          <p:cNvPr id="6" name="Picture 5"/>
          <p:cNvPicPr>
            <a:picLocks noChangeAspect="1"/>
          </p:cNvPicPr>
          <p:nvPr/>
        </p:nvPicPr>
        <p:blipFill>
          <a:blip r:embed="rId2"/>
          <a:stretch>
            <a:fillRect/>
          </a:stretch>
        </p:blipFill>
        <p:spPr>
          <a:xfrm>
            <a:off x="10204532" y="6466622"/>
            <a:ext cx="1987468" cy="493819"/>
          </a:xfrm>
          <a:prstGeom prst="rect">
            <a:avLst/>
          </a:prstGeom>
        </p:spPr>
      </p:pic>
      <p:sp>
        <p:nvSpPr>
          <p:cNvPr id="8" name="Rectangle 7"/>
          <p:cNvSpPr/>
          <p:nvPr/>
        </p:nvSpPr>
        <p:spPr>
          <a:xfrm>
            <a:off x="2813539" y="-54375"/>
            <a:ext cx="8730761" cy="923330"/>
          </a:xfrm>
          <a:prstGeom prst="rect">
            <a:avLst/>
          </a:prstGeom>
          <a:noFill/>
        </p:spPr>
        <p:txBody>
          <a:bodyPr wrap="square" lIns="91440" tIns="45720" rIns="91440" bIns="45720">
            <a:spAutoFit/>
          </a:bodyPr>
          <a:lstStyle/>
          <a:p>
            <a:pPr algn="ctr"/>
            <a:r>
              <a:rPr lang="en-US" sz="5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Green Haven Florists</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6184668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p:txBody>
          <a:bodyPr>
            <a:normAutofit fontScale="90000"/>
          </a:bodyPr>
          <a:lstStyle/>
          <a:p>
            <a:r>
              <a:rPr lang="en-GB" dirty="0">
                <a:solidFill>
                  <a:srgbClr val="000000"/>
                </a:solidFill>
              </a:rPr>
              <a:t/>
            </a:r>
            <a:br>
              <a:rPr lang="en-GB" dirty="0">
                <a:solidFill>
                  <a:srgbClr val="000000"/>
                </a:solidFill>
              </a:rPr>
            </a:br>
            <a:r>
              <a:rPr lang="en-GB" b="1" dirty="0">
                <a:solidFill>
                  <a:prstClr val="black">
                    <a:lumMod val="85000"/>
                    <a:lumOff val="15000"/>
                  </a:prstClr>
                </a:solidFill>
              </a:rPr>
              <a:t>PESTLE ANALYSIS: Green Haven Florists</a:t>
            </a: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sz="half" idx="1"/>
          </p:nvPr>
        </p:nvSpPr>
        <p:spPr>
          <a:xfrm>
            <a:off x="2127380" y="2248677"/>
            <a:ext cx="4779408" cy="4133461"/>
          </a:xfrm>
        </p:spPr>
        <p:txBody>
          <a:bodyPr>
            <a:noAutofit/>
          </a:bodyPr>
          <a:lstStyle/>
          <a:p>
            <a:pPr marL="0" indent="0">
              <a:buNone/>
            </a:pPr>
            <a:r>
              <a:rPr lang="en-GB" sz="2400" b="1" dirty="0" smtClean="0">
                <a:solidFill>
                  <a:schemeClr val="tx1"/>
                </a:solidFill>
                <a:latin typeface="Arial" panose="020B0604020202020204" pitchFamily="34" charset="0"/>
                <a:cs typeface="Arial" panose="020B0604020202020204" pitchFamily="34" charset="0"/>
              </a:rPr>
              <a:t>POLITICAL </a:t>
            </a:r>
            <a:r>
              <a:rPr lang="en-GB" sz="2400" b="1" dirty="0">
                <a:solidFill>
                  <a:schemeClr val="tx1"/>
                </a:solidFill>
                <a:latin typeface="Arial" panose="020B0604020202020204" pitchFamily="34" charset="0"/>
                <a:cs typeface="Arial" panose="020B0604020202020204" pitchFamily="34" charset="0"/>
              </a:rPr>
              <a:t>FACTOR:</a:t>
            </a:r>
          </a:p>
          <a:p>
            <a:pPr marL="0" indent="0">
              <a:buNone/>
            </a:pPr>
            <a:r>
              <a:rPr lang="en-GB" sz="2000" dirty="0" smtClean="0">
                <a:solidFill>
                  <a:schemeClr val="accent3"/>
                </a:solidFill>
                <a:latin typeface="Arial" panose="020B0604020202020204" pitchFamily="34" charset="0"/>
                <a:cs typeface="Arial" panose="020B0604020202020204" pitchFamily="34" charset="0"/>
              </a:rPr>
              <a:t>TRADE POLICIES</a:t>
            </a:r>
            <a:endParaRPr lang="en-GB" sz="2000" dirty="0">
              <a:solidFill>
                <a:schemeClr val="accent3"/>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Local or National trade policies can affect the importation of certain flowers or supplies, potentially leading to increased costs</a:t>
            </a:r>
            <a:r>
              <a:rPr lang="en-GB" sz="2000" dirty="0" smtClean="0">
                <a:solidFill>
                  <a:schemeClr val="tx1"/>
                </a:solidFill>
                <a:latin typeface="Arial" panose="020B0604020202020204" pitchFamily="34" charset="0"/>
                <a:cs typeface="Arial" panose="020B0604020202020204" pitchFamily="34" charset="0"/>
              </a:rPr>
              <a:t>.</a:t>
            </a:r>
          </a:p>
          <a:p>
            <a:pPr>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Export controls</a:t>
            </a:r>
          </a:p>
          <a:p>
            <a:pPr>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Trade blocs: EU / rules </a:t>
            </a:r>
          </a:p>
          <a:p>
            <a:pPr>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Geopolitical tensions/war Ukraine</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Sian Jones. (2022). </a:t>
            </a:r>
            <a:endParaRPr lang="en-GB" sz="1800" dirty="0" smtClean="0">
              <a:solidFill>
                <a:schemeClr val="tx1"/>
              </a:solidFill>
              <a:latin typeface="Arial" panose="020B0604020202020204" pitchFamily="34" charset="0"/>
              <a:cs typeface="Arial" panose="020B0604020202020204" pitchFamily="34" charset="0"/>
            </a:endParaRPr>
          </a:p>
        </p:txBody>
      </p:sp>
      <p:sp>
        <p:nvSpPr>
          <p:cNvPr id="8" name="Content Placeholder 7"/>
          <p:cNvSpPr>
            <a:spLocks noGrp="1"/>
          </p:cNvSpPr>
          <p:nvPr>
            <p:ph sz="half" idx="2"/>
          </p:nvPr>
        </p:nvSpPr>
        <p:spPr>
          <a:xfrm>
            <a:off x="7190747" y="3454852"/>
            <a:ext cx="4108625" cy="2068870"/>
          </a:xfrm>
        </p:spPr>
        <p:txBody>
          <a:bodyPr/>
          <a:lstStyle/>
          <a:p>
            <a:endParaRPr lang="en-GB" dirty="0"/>
          </a:p>
        </p:txBody>
      </p:sp>
      <p:pic>
        <p:nvPicPr>
          <p:cNvPr id="6" name="Picture 5"/>
          <p:cNvPicPr>
            <a:picLocks noChangeAspect="1"/>
          </p:cNvPicPr>
          <p:nvPr/>
        </p:nvPicPr>
        <p:blipFill>
          <a:blip r:embed="rId2"/>
          <a:stretch>
            <a:fillRect/>
          </a:stretch>
        </p:blipFill>
        <p:spPr>
          <a:xfrm>
            <a:off x="7190748" y="2248678"/>
            <a:ext cx="4108624" cy="3415004"/>
          </a:xfrm>
          <a:prstGeom prst="rect">
            <a:avLst/>
          </a:prstGeom>
        </p:spPr>
      </p:pic>
    </p:spTree>
    <p:extLst>
      <p:ext uri="{BB962C8B-B14F-4D97-AF65-F5344CB8AC3E}">
        <p14:creationId xmlns:p14="http://schemas.microsoft.com/office/powerpoint/2010/main" val="13827166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idx="1"/>
          </p:nvPr>
        </p:nvSpPr>
        <p:spPr>
          <a:xfrm>
            <a:off x="6600880" y="1915683"/>
            <a:ext cx="4625866" cy="3128202"/>
          </a:xfrm>
        </p:spPr>
        <p:txBody>
          <a:bodyPr/>
          <a:lstStyle/>
          <a:p>
            <a:endParaRPr lang="en-GB" dirty="0"/>
          </a:p>
        </p:txBody>
      </p:sp>
      <p:sp>
        <p:nvSpPr>
          <p:cNvPr id="3" name="Text Placeholder 2"/>
          <p:cNvSpPr>
            <a:spLocks noGrp="1"/>
          </p:cNvSpPr>
          <p:nvPr>
            <p:ph type="body" sz="half" idx="2"/>
          </p:nvPr>
        </p:nvSpPr>
        <p:spPr>
          <a:xfrm>
            <a:off x="1744824" y="1782146"/>
            <a:ext cx="4758613" cy="4030825"/>
          </a:xfrm>
        </p:spPr>
        <p:txBody>
          <a:bodyPr>
            <a:normAutofit fontScale="92500" lnSpcReduction="20000"/>
          </a:bodyPr>
          <a:lstStyle/>
          <a:p>
            <a:r>
              <a:rPr lang="en-GB" sz="2600" b="1" dirty="0">
                <a:latin typeface="Arial" panose="020B0604020202020204" pitchFamily="34" charset="0"/>
                <a:cs typeface="Arial" panose="020B0604020202020204" pitchFamily="34" charset="0"/>
              </a:rPr>
              <a:t>ECONOMIC FACTOR</a:t>
            </a:r>
            <a:r>
              <a:rPr lang="en-GB" sz="2600" b="1" dirty="0" smtClean="0">
                <a:latin typeface="Arial" panose="020B0604020202020204" pitchFamily="34" charset="0"/>
                <a:cs typeface="Arial" panose="020B0604020202020204" pitchFamily="34" charset="0"/>
              </a:rPr>
              <a:t>:</a:t>
            </a:r>
          </a:p>
          <a:p>
            <a:r>
              <a:rPr lang="en-GB" sz="2600" dirty="0" smtClean="0">
                <a:solidFill>
                  <a:schemeClr val="accent3"/>
                </a:solidFill>
                <a:latin typeface="Arial" panose="020B0604020202020204" pitchFamily="34" charset="0"/>
                <a:cs typeface="Arial" panose="020B0604020202020204" pitchFamily="34" charset="0"/>
              </a:rPr>
              <a:t>SUPPLY </a:t>
            </a:r>
            <a:r>
              <a:rPr lang="en-GB" sz="2600" dirty="0">
                <a:solidFill>
                  <a:schemeClr val="accent3"/>
                </a:solidFill>
                <a:latin typeface="Arial" panose="020B0604020202020204" pitchFamily="34" charset="0"/>
                <a:cs typeface="Arial" panose="020B0604020202020204" pitchFamily="34" charset="0"/>
              </a:rPr>
              <a:t>CHAIN </a:t>
            </a:r>
            <a:r>
              <a:rPr lang="en-GB" sz="2600" dirty="0" smtClean="0">
                <a:solidFill>
                  <a:schemeClr val="accent3"/>
                </a:solidFill>
                <a:latin typeface="Arial" panose="020B0604020202020204" pitchFamily="34" charset="0"/>
                <a:cs typeface="Arial" panose="020B0604020202020204" pitchFamily="34" charset="0"/>
              </a:rPr>
              <a:t>DISRUPTION </a:t>
            </a:r>
            <a:endParaRPr lang="en-GB" sz="2600" dirty="0">
              <a:solidFill>
                <a:schemeClr val="accent3"/>
              </a:solidFill>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 supply chain in England has faced disruptions due to </a:t>
            </a:r>
            <a:r>
              <a:rPr lang="en-GB" sz="2600" dirty="0" smtClean="0">
                <a:latin typeface="Arial" panose="020B0604020202020204" pitchFamily="34" charset="0"/>
                <a:cs typeface="Arial" panose="020B0604020202020204" pitchFamily="34" charset="0"/>
              </a:rPr>
              <a:t>several factors:</a:t>
            </a:r>
          </a:p>
          <a:p>
            <a:pPr marL="285750" indent="-285750">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Transportation delays</a:t>
            </a:r>
          </a:p>
          <a:p>
            <a:pPr marL="285750" indent="-285750">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Energy Price Hikes</a:t>
            </a:r>
          </a:p>
          <a:p>
            <a:pPr marL="285750" indent="-285750">
              <a:buFont typeface="Wingdings" panose="05000000000000000000" pitchFamily="2" charset="2"/>
              <a:buChar char="Ø"/>
            </a:pPr>
            <a:r>
              <a:rPr lang="en-GB" sz="2600" dirty="0" smtClean="0">
                <a:latin typeface="Arial" panose="020B0604020202020204" pitchFamily="34" charset="0"/>
                <a:cs typeface="Arial" panose="020B0604020202020204" pitchFamily="34" charset="0"/>
              </a:rPr>
              <a:t>Policies Trades </a:t>
            </a:r>
          </a:p>
          <a:p>
            <a:endParaRPr lang="en-GB" sz="26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Sian Jones. (2022). </a:t>
            </a:r>
          </a:p>
          <a:p>
            <a:endParaRPr lang="en-GB" dirty="0"/>
          </a:p>
          <a:p>
            <a:endParaRPr lang="en-GB" dirty="0"/>
          </a:p>
          <a:p>
            <a:endParaRPr lang="en-GB" dirty="0"/>
          </a:p>
        </p:txBody>
      </p:sp>
      <p:pic>
        <p:nvPicPr>
          <p:cNvPr id="5" name="Picture 4"/>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6600880" y="1897378"/>
            <a:ext cx="4625865" cy="3128202"/>
          </a:xfrm>
          <a:prstGeom prst="rect">
            <a:avLst/>
          </a:prstGeom>
        </p:spPr>
      </p:pic>
      <p:pic>
        <p:nvPicPr>
          <p:cNvPr id="2" name="Picture 1"/>
          <p:cNvPicPr>
            <a:picLocks noChangeAspect="1"/>
          </p:cNvPicPr>
          <p:nvPr/>
        </p:nvPicPr>
        <p:blipFill>
          <a:blip r:embed="rId3"/>
          <a:stretch>
            <a:fillRect/>
          </a:stretch>
        </p:blipFill>
        <p:spPr>
          <a:xfrm>
            <a:off x="1647552" y="617114"/>
            <a:ext cx="9711770" cy="859611"/>
          </a:xfrm>
          <a:prstGeom prst="rect">
            <a:avLst/>
          </a:prstGeom>
        </p:spPr>
      </p:pic>
    </p:spTree>
    <p:extLst>
      <p:ext uri="{BB962C8B-B14F-4D97-AF65-F5344CB8AC3E}">
        <p14:creationId xmlns:p14="http://schemas.microsoft.com/office/powerpoint/2010/main" val="41856647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950098" y="513184"/>
            <a:ext cx="9554513" cy="746449"/>
          </a:xfrm>
        </p:spPr>
        <p:txBody>
          <a:bodyPr>
            <a:normAutofit fontScale="90000"/>
          </a:bodyPr>
          <a:lstStyle/>
          <a:p>
            <a:r>
              <a:rPr lang="en-GB" b="1" dirty="0"/>
              <a:t>PESTLE ANALYSIS: Green Haven Florists</a:t>
            </a:r>
            <a:r>
              <a:rPr lang="en-GB" dirty="0">
                <a:solidFill>
                  <a:srgbClr val="000000"/>
                </a:solidFill>
              </a:rPr>
              <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sz="half" idx="2"/>
          </p:nvPr>
        </p:nvSpPr>
        <p:spPr>
          <a:xfrm>
            <a:off x="1847460" y="1259633"/>
            <a:ext cx="5084645" cy="5505061"/>
          </a:xfrm>
        </p:spPr>
        <p:txBody>
          <a:bodyPr>
            <a:normAutofit fontScale="47500" lnSpcReduction="20000"/>
          </a:bodyPr>
          <a:lstStyle/>
          <a:p>
            <a:pPr marL="0" lvl="0" indent="0">
              <a:lnSpc>
                <a:spcPct val="150000"/>
              </a:lnSpc>
              <a:buClr>
                <a:srgbClr val="4A66AC"/>
              </a:buClr>
              <a:buNone/>
            </a:pPr>
            <a:r>
              <a:rPr lang="en-GB" sz="5100" b="1" dirty="0" smtClean="0">
                <a:solidFill>
                  <a:schemeClr val="tx1"/>
                </a:solidFill>
                <a:latin typeface="Arial" panose="020B0604020202020204" pitchFamily="34" charset="0"/>
                <a:cs typeface="Arial" panose="020B0604020202020204" pitchFamily="34" charset="0"/>
              </a:rPr>
              <a:t>SOCIAL FACTOR:</a:t>
            </a:r>
            <a:endParaRPr lang="en-GB" sz="5100" dirty="0">
              <a:solidFill>
                <a:schemeClr val="accent3"/>
              </a:solidFill>
              <a:latin typeface="Arial" panose="020B0604020202020204" pitchFamily="34" charset="0"/>
              <a:cs typeface="Arial" panose="020B0604020202020204" pitchFamily="34" charset="0"/>
            </a:endParaRPr>
          </a:p>
          <a:p>
            <a:pPr marL="0" lvl="0" indent="0">
              <a:lnSpc>
                <a:spcPct val="150000"/>
              </a:lnSpc>
              <a:buClr>
                <a:srgbClr val="4A66AC"/>
              </a:buClr>
              <a:buNone/>
            </a:pPr>
            <a:r>
              <a:rPr lang="en-GB" sz="5100" dirty="0" smtClean="0">
                <a:solidFill>
                  <a:schemeClr val="accent3"/>
                </a:solidFill>
                <a:latin typeface="Arial" panose="020B0604020202020204" pitchFamily="34" charset="0"/>
                <a:cs typeface="Arial" panose="020B0604020202020204" pitchFamily="34" charset="0"/>
              </a:rPr>
              <a:t>LIFESTYLE CHANGE</a:t>
            </a:r>
            <a:endParaRPr lang="en-GB" sz="5100" dirty="0">
              <a:solidFill>
                <a:schemeClr val="accent3"/>
              </a:solidFill>
              <a:latin typeface="Arial" panose="020B0604020202020204" pitchFamily="34" charset="0"/>
              <a:cs typeface="Arial" panose="020B0604020202020204" pitchFamily="34" charset="0"/>
            </a:endParaRPr>
          </a:p>
          <a:p>
            <a:pPr marL="0" lvl="0" indent="0">
              <a:lnSpc>
                <a:spcPct val="150000"/>
              </a:lnSpc>
              <a:buClr>
                <a:srgbClr val="4A66AC"/>
              </a:buClr>
              <a:buNone/>
            </a:pPr>
            <a:r>
              <a:rPr lang="en-GB" sz="4400" dirty="0">
                <a:solidFill>
                  <a:schemeClr val="tx1"/>
                </a:solidFill>
                <a:latin typeface="Arial" panose="020B0604020202020204" pitchFamily="34" charset="0"/>
                <a:cs typeface="Arial" panose="020B0604020202020204" pitchFamily="34" charset="0"/>
              </a:rPr>
              <a:t>Customers </a:t>
            </a:r>
            <a:r>
              <a:rPr lang="en-GB" sz="4400" dirty="0" smtClean="0">
                <a:solidFill>
                  <a:schemeClr val="tx1"/>
                </a:solidFill>
                <a:latin typeface="Arial" panose="020B0604020202020204" pitchFamily="34" charset="0"/>
                <a:cs typeface="Arial" panose="020B0604020202020204" pitchFamily="34" charset="0"/>
              </a:rPr>
              <a:t>are seeking </a:t>
            </a:r>
            <a:r>
              <a:rPr lang="en-GB" sz="4400" dirty="0">
                <a:solidFill>
                  <a:schemeClr val="tx1"/>
                </a:solidFill>
                <a:latin typeface="Arial" panose="020B0604020202020204" pitchFamily="34" charset="0"/>
                <a:cs typeface="Arial" panose="020B0604020202020204" pitchFamily="34" charset="0"/>
              </a:rPr>
              <a:t>online </a:t>
            </a:r>
            <a:r>
              <a:rPr lang="en-GB" sz="4400" dirty="0" smtClean="0">
                <a:solidFill>
                  <a:schemeClr val="tx1"/>
                </a:solidFill>
                <a:latin typeface="Arial" panose="020B0604020202020204" pitchFamily="34" charset="0"/>
                <a:cs typeface="Arial" panose="020B0604020202020204" pitchFamily="34" charset="0"/>
              </a:rPr>
              <a:t>shopping and convenience.</a:t>
            </a:r>
            <a:endParaRPr lang="en-GB" sz="4400" dirty="0">
              <a:solidFill>
                <a:schemeClr val="tx1"/>
              </a:solidFill>
              <a:latin typeface="Arial" panose="020B0604020202020204" pitchFamily="34" charset="0"/>
              <a:cs typeface="Arial" panose="020B0604020202020204" pitchFamily="34" charset="0"/>
            </a:endParaRPr>
          </a:p>
          <a:p>
            <a:pPr lvl="0">
              <a:lnSpc>
                <a:spcPct val="150000"/>
              </a:lnSpc>
              <a:buClr>
                <a:srgbClr val="4A66AC"/>
              </a:buClr>
              <a:buFont typeface="Wingdings" panose="05000000000000000000" pitchFamily="2" charset="2"/>
              <a:buChar char="Ø"/>
            </a:pPr>
            <a:r>
              <a:rPr lang="en-GB" sz="4400" dirty="0" smtClean="0">
                <a:solidFill>
                  <a:schemeClr val="tx1"/>
                </a:solidFill>
                <a:latin typeface="Arial" panose="020B0604020202020204" pitchFamily="34" charset="0"/>
                <a:cs typeface="Arial" panose="020B0604020202020204" pitchFamily="34" charset="0"/>
              </a:rPr>
              <a:t>frequent discounts,</a:t>
            </a:r>
          </a:p>
          <a:p>
            <a:pPr lvl="0">
              <a:lnSpc>
                <a:spcPct val="150000"/>
              </a:lnSpc>
              <a:buClr>
                <a:srgbClr val="4A66AC"/>
              </a:buClr>
              <a:buFont typeface="Wingdings" panose="05000000000000000000" pitchFamily="2" charset="2"/>
              <a:buChar char="Ø"/>
            </a:pPr>
            <a:r>
              <a:rPr lang="en-GB" sz="4400" dirty="0" smtClean="0">
                <a:solidFill>
                  <a:schemeClr val="tx1"/>
                </a:solidFill>
                <a:latin typeface="Arial" panose="020B0604020202020204" pitchFamily="34" charset="0"/>
                <a:cs typeface="Arial" panose="020B0604020202020204" pitchFamily="34" charset="0"/>
              </a:rPr>
              <a:t>fast </a:t>
            </a:r>
            <a:r>
              <a:rPr lang="en-GB" sz="4400" dirty="0">
                <a:solidFill>
                  <a:schemeClr val="tx1"/>
                </a:solidFill>
                <a:latin typeface="Arial" panose="020B0604020202020204" pitchFamily="34" charset="0"/>
                <a:cs typeface="Arial" panose="020B0604020202020204" pitchFamily="34" charset="0"/>
              </a:rPr>
              <a:t>deliveries /</a:t>
            </a:r>
            <a:r>
              <a:rPr lang="en-GB" sz="4400" dirty="0" smtClean="0">
                <a:solidFill>
                  <a:schemeClr val="tx1"/>
                </a:solidFill>
                <a:latin typeface="Arial" panose="020B0604020202020204" pitchFamily="34" charset="0"/>
                <a:cs typeface="Arial" panose="020B0604020202020204" pitchFamily="34" charset="0"/>
              </a:rPr>
              <a:t> </a:t>
            </a:r>
            <a:r>
              <a:rPr lang="en-GB" sz="4400" dirty="0">
                <a:solidFill>
                  <a:schemeClr val="tx1"/>
                </a:solidFill>
                <a:latin typeface="Arial" panose="020B0604020202020204" pitchFamily="34" charset="0"/>
                <a:cs typeface="Arial" panose="020B0604020202020204" pitchFamily="34" charset="0"/>
              </a:rPr>
              <a:t>direct impact on the business</a:t>
            </a:r>
            <a:r>
              <a:rPr lang="en-GB" sz="4400" dirty="0" smtClean="0">
                <a:solidFill>
                  <a:schemeClr val="tx1"/>
                </a:solidFill>
                <a:latin typeface="Arial" panose="020B0604020202020204" pitchFamily="34" charset="0"/>
                <a:cs typeface="Arial" panose="020B0604020202020204" pitchFamily="34" charset="0"/>
              </a:rPr>
              <a:t>.</a:t>
            </a:r>
          </a:p>
          <a:p>
            <a:pPr lvl="0">
              <a:lnSpc>
                <a:spcPct val="150000"/>
              </a:lnSpc>
              <a:buClr>
                <a:srgbClr val="4A66AC"/>
              </a:buClr>
              <a:buFont typeface="Wingdings" panose="05000000000000000000" pitchFamily="2" charset="2"/>
              <a:buChar char="Ø"/>
            </a:pPr>
            <a:r>
              <a:rPr lang="en-GB" sz="4400" dirty="0" smtClean="0">
                <a:solidFill>
                  <a:schemeClr val="tx1"/>
                </a:solidFill>
                <a:latin typeface="Arial" panose="020B0604020202020204" pitchFamily="34" charset="0"/>
                <a:cs typeface="Arial" panose="020B0604020202020204" pitchFamily="34" charset="0"/>
              </a:rPr>
              <a:t>Strong online presence /efficient platform</a:t>
            </a:r>
            <a:endParaRPr lang="en-GB" sz="4400" dirty="0">
              <a:solidFill>
                <a:schemeClr val="tx1"/>
              </a:solidFill>
              <a:latin typeface="Arial" panose="020B0604020202020204" pitchFamily="34" charset="0"/>
              <a:cs typeface="Arial" panose="020B0604020202020204" pitchFamily="34" charset="0"/>
            </a:endParaRPr>
          </a:p>
          <a:p>
            <a:pPr>
              <a:lnSpc>
                <a:spcPct val="150000"/>
              </a:lnSpc>
            </a:pPr>
            <a:r>
              <a:rPr lang="en-GB" sz="3400" dirty="0">
                <a:solidFill>
                  <a:schemeClr val="tx1"/>
                </a:solidFill>
                <a:latin typeface="Arial" panose="020B0604020202020204" pitchFamily="34" charset="0"/>
                <a:cs typeface="Arial" panose="020B0604020202020204" pitchFamily="34" charset="0"/>
              </a:rPr>
              <a:t>Sian Jones. (2022). </a:t>
            </a:r>
            <a:endParaRPr lang="en-GB" sz="3400" dirty="0" smtClean="0">
              <a:solidFill>
                <a:schemeClr val="tx1"/>
              </a:solidFill>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sz="quarter" idx="4"/>
          </p:nvPr>
        </p:nvPicPr>
        <p:blipFill>
          <a:blip r:embed="rId2"/>
          <a:stretch>
            <a:fillRect/>
          </a:stretch>
        </p:blipFill>
        <p:spPr>
          <a:xfrm>
            <a:off x="7167563" y="1905000"/>
            <a:ext cx="4338637" cy="4122576"/>
          </a:xfrm>
          <a:prstGeom prst="rect">
            <a:avLst/>
          </a:prstGeom>
        </p:spPr>
      </p:pic>
    </p:spTree>
    <p:extLst>
      <p:ext uri="{BB962C8B-B14F-4D97-AF65-F5344CB8AC3E}">
        <p14:creationId xmlns:p14="http://schemas.microsoft.com/office/powerpoint/2010/main" val="19179741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125128" y="817690"/>
            <a:ext cx="10083658" cy="1042506"/>
          </a:xfrm>
          <a:prstGeom prst="rect">
            <a:avLst/>
          </a:prstGeom>
        </p:spPr>
      </p:pic>
      <p:sp>
        <p:nvSpPr>
          <p:cNvPr id="14" name="Content Placeholder 13"/>
          <p:cNvSpPr>
            <a:spLocks noGrp="1"/>
          </p:cNvSpPr>
          <p:nvPr>
            <p:ph sz="half" idx="2"/>
          </p:nvPr>
        </p:nvSpPr>
        <p:spPr>
          <a:xfrm>
            <a:off x="2355946" y="2101096"/>
            <a:ext cx="4342893" cy="4243720"/>
          </a:xfrm>
        </p:spPr>
        <p:txBody>
          <a:bodyPr>
            <a:normAutofit/>
          </a:bodyPr>
          <a:lstStyle/>
          <a:p>
            <a:pPr marL="0" indent="0">
              <a:buNone/>
            </a:pPr>
            <a:r>
              <a:rPr lang="en-GB" sz="2400" b="1" dirty="0">
                <a:latin typeface="+mj-lt"/>
              </a:rPr>
              <a:t>TECHNOLOGICAL FACTOR: </a:t>
            </a:r>
            <a:endParaRPr lang="en-GB" sz="2400" b="1" dirty="0" smtClean="0">
              <a:latin typeface="+mj-lt"/>
            </a:endParaRPr>
          </a:p>
          <a:p>
            <a:pPr marL="0" indent="0">
              <a:buNone/>
            </a:pPr>
            <a:r>
              <a:rPr lang="en-GB" sz="2400" dirty="0" smtClean="0">
                <a:solidFill>
                  <a:schemeClr val="accent3"/>
                </a:solidFill>
              </a:rPr>
              <a:t>INTERNET CONNECTIVITY</a:t>
            </a:r>
          </a:p>
          <a:p>
            <a:pPr marL="0" indent="0">
              <a:buNone/>
            </a:pPr>
            <a:r>
              <a:rPr lang="en-GB" dirty="0"/>
              <a:t>The technology factor significantly impacts florists in the UK in various ways, enhancing their operational efficiency, marketing strategies, and customer </a:t>
            </a:r>
            <a:r>
              <a:rPr lang="en-GB" dirty="0" smtClean="0"/>
              <a:t>engagement</a:t>
            </a:r>
          </a:p>
          <a:p>
            <a:pPr>
              <a:buFont typeface="Wingdings" panose="05000000000000000000" pitchFamily="2" charset="2"/>
              <a:buChar char="Ø"/>
            </a:pPr>
            <a:r>
              <a:rPr lang="en-GB" dirty="0" smtClean="0"/>
              <a:t>strong </a:t>
            </a:r>
            <a:r>
              <a:rPr lang="en-GB" dirty="0"/>
              <a:t>online </a:t>
            </a:r>
            <a:r>
              <a:rPr lang="en-GB" dirty="0" smtClean="0"/>
              <a:t>presence – e-commerce</a:t>
            </a:r>
          </a:p>
          <a:p>
            <a:pPr>
              <a:buFont typeface="Wingdings" panose="05000000000000000000" pitchFamily="2" charset="2"/>
              <a:buChar char="Ø"/>
            </a:pPr>
            <a:r>
              <a:rPr lang="en-GB" dirty="0" smtClean="0"/>
              <a:t>Delivery logistic software- online platform</a:t>
            </a:r>
          </a:p>
          <a:p>
            <a:pPr marL="0" indent="0">
              <a:buNone/>
            </a:pPr>
            <a:r>
              <a:rPr lang="en-GB" dirty="0"/>
              <a:t>Sian Jones. (2022). </a:t>
            </a:r>
            <a:endParaRPr lang="en-GB" dirty="0" smtClean="0"/>
          </a:p>
          <a:p>
            <a:endParaRPr lang="en-GB" dirty="0"/>
          </a:p>
        </p:txBody>
      </p:sp>
      <p:pic>
        <p:nvPicPr>
          <p:cNvPr id="17" name="Content Placeholder 1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7167563" y="2101095"/>
            <a:ext cx="4338637" cy="3842503"/>
          </a:xfrm>
        </p:spPr>
      </p:pic>
    </p:spTree>
    <p:extLst>
      <p:ext uri="{BB962C8B-B14F-4D97-AF65-F5344CB8AC3E}">
        <p14:creationId xmlns:p14="http://schemas.microsoft.com/office/powerpoint/2010/main" val="36239421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PESTLE ANALYSIS: Green Haven Florists</a:t>
            </a:r>
            <a:br>
              <a:rPr lang="en-GB" b="1" dirty="0"/>
            </a:br>
            <a:endParaRPr lang="en-GB" b="1" dirty="0"/>
          </a:p>
        </p:txBody>
      </p:sp>
      <p:sp>
        <p:nvSpPr>
          <p:cNvPr id="3" name="Content Placeholder 2"/>
          <p:cNvSpPr>
            <a:spLocks noGrp="1"/>
          </p:cNvSpPr>
          <p:nvPr>
            <p:ph sz="half" idx="2"/>
          </p:nvPr>
        </p:nvSpPr>
        <p:spPr>
          <a:xfrm>
            <a:off x="1567544" y="1670180"/>
            <a:ext cx="5364562" cy="4945224"/>
          </a:xfrm>
        </p:spPr>
        <p:txBody>
          <a:bodyPr>
            <a:normAutofit fontScale="70000" lnSpcReduction="20000"/>
          </a:bodyPr>
          <a:lstStyle/>
          <a:p>
            <a:pPr marL="0" indent="0">
              <a:lnSpc>
                <a:spcPct val="150000"/>
              </a:lnSpc>
              <a:buNone/>
            </a:pPr>
            <a:r>
              <a:rPr lang="en-GB" sz="3400" b="1" dirty="0">
                <a:solidFill>
                  <a:schemeClr val="tx1"/>
                </a:solidFill>
                <a:latin typeface="Arial" panose="020B0604020202020204" pitchFamily="34" charset="0"/>
                <a:cs typeface="Arial" panose="020B0604020202020204" pitchFamily="34" charset="0"/>
              </a:rPr>
              <a:t>LEGAL FACTORS: </a:t>
            </a:r>
            <a:endParaRPr lang="en-GB" sz="3400" b="1" dirty="0" smtClean="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3400" dirty="0" smtClean="0">
                <a:solidFill>
                  <a:schemeClr val="accent3"/>
                </a:solidFill>
                <a:latin typeface="Arial" panose="020B0604020202020204" pitchFamily="34" charset="0"/>
                <a:cs typeface="Arial" panose="020B0604020202020204" pitchFamily="34" charset="0"/>
              </a:rPr>
              <a:t>CHANGES AND EFFECTS OF EU LAW AND BREXIT.</a:t>
            </a:r>
            <a:endParaRPr lang="en-GB" sz="3400" dirty="0">
              <a:solidFill>
                <a:schemeClr val="accent3"/>
              </a:solidFill>
              <a:latin typeface="Arial" panose="020B0604020202020204" pitchFamily="34" charset="0"/>
              <a:cs typeface="Arial" panose="020B0604020202020204" pitchFamily="34" charset="0"/>
            </a:endParaRPr>
          </a:p>
          <a:p>
            <a:pPr marL="0" indent="0">
              <a:lnSpc>
                <a:spcPct val="150000"/>
              </a:lnSpc>
              <a:buNone/>
            </a:pPr>
            <a:r>
              <a:rPr lang="en-GB" sz="2600" dirty="0">
                <a:solidFill>
                  <a:schemeClr val="tx1"/>
                </a:solidFill>
                <a:latin typeface="Arial" panose="020B0604020202020204" pitchFamily="34" charset="0"/>
                <a:cs typeface="Arial" panose="020B0604020202020204" pitchFamily="34" charset="0"/>
              </a:rPr>
              <a:t>The choice to leave the EU had </a:t>
            </a:r>
            <a:r>
              <a:rPr lang="en-GB" sz="2600" dirty="0" smtClean="0">
                <a:solidFill>
                  <a:schemeClr val="tx1"/>
                </a:solidFill>
                <a:latin typeface="Arial" panose="020B0604020202020204" pitchFamily="34" charset="0"/>
                <a:cs typeface="Arial" panose="020B0604020202020204" pitchFamily="34" charset="0"/>
              </a:rPr>
              <a:t>a significant impact </a:t>
            </a:r>
            <a:r>
              <a:rPr lang="en-GB" sz="2600" dirty="0">
                <a:solidFill>
                  <a:schemeClr val="tx1"/>
                </a:solidFill>
                <a:latin typeface="Arial" panose="020B0604020202020204" pitchFamily="34" charset="0"/>
                <a:cs typeface="Arial" panose="020B0604020202020204" pitchFamily="34" charset="0"/>
              </a:rPr>
              <a:t>on trade and European relations</a:t>
            </a:r>
            <a:r>
              <a:rPr lang="en-GB" sz="2600" dirty="0" smtClean="0">
                <a:solidFill>
                  <a:schemeClr val="tx1"/>
                </a:solidFill>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r>
              <a:rPr lang="en-GB" sz="2600" dirty="0" smtClean="0">
                <a:solidFill>
                  <a:schemeClr val="tx1"/>
                </a:solidFill>
                <a:latin typeface="Arial" panose="020B0604020202020204" pitchFamily="34" charset="0"/>
                <a:cs typeface="Arial" panose="020B0604020202020204" pitchFamily="34" charset="0"/>
              </a:rPr>
              <a:t> Trade </a:t>
            </a:r>
            <a:r>
              <a:rPr lang="en-GB" sz="2600" dirty="0">
                <a:solidFill>
                  <a:schemeClr val="tx1"/>
                </a:solidFill>
                <a:latin typeface="Arial" panose="020B0604020202020204" pitchFamily="34" charset="0"/>
                <a:cs typeface="Arial" panose="020B0604020202020204" pitchFamily="34" charset="0"/>
              </a:rPr>
              <a:t>agreements</a:t>
            </a:r>
            <a:r>
              <a:rPr lang="en-GB" sz="2600" dirty="0" smtClean="0">
                <a:solidFill>
                  <a:schemeClr val="tx1"/>
                </a:solidFill>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r>
              <a:rPr lang="en-GB" sz="2600" dirty="0" smtClean="0">
                <a:solidFill>
                  <a:schemeClr val="tx1"/>
                </a:solidFill>
                <a:latin typeface="Arial" panose="020B0604020202020204" pitchFamily="34" charset="0"/>
                <a:cs typeface="Arial" panose="020B0604020202020204" pitchFamily="34" charset="0"/>
              </a:rPr>
              <a:t> </a:t>
            </a:r>
            <a:r>
              <a:rPr lang="en-GB" sz="2600" dirty="0">
                <a:solidFill>
                  <a:schemeClr val="tx1"/>
                </a:solidFill>
                <a:latin typeface="Arial" panose="020B0604020202020204" pitchFamily="34" charset="0"/>
                <a:cs typeface="Arial" panose="020B0604020202020204" pitchFamily="34" charset="0"/>
              </a:rPr>
              <a:t>customs </a:t>
            </a:r>
            <a:r>
              <a:rPr lang="en-GB" sz="2600" dirty="0" smtClean="0">
                <a:solidFill>
                  <a:schemeClr val="tx1"/>
                </a:solidFill>
                <a:latin typeface="Arial" panose="020B0604020202020204" pitchFamily="34" charset="0"/>
                <a:cs typeface="Arial" panose="020B0604020202020204" pitchFamily="34" charset="0"/>
              </a:rPr>
              <a:t>procedures. (control border/delays) </a:t>
            </a:r>
          </a:p>
          <a:p>
            <a:pPr>
              <a:lnSpc>
                <a:spcPct val="150000"/>
              </a:lnSpc>
              <a:buFont typeface="Wingdings" panose="05000000000000000000" pitchFamily="2" charset="2"/>
              <a:buChar char="Ø"/>
            </a:pPr>
            <a:r>
              <a:rPr lang="en-GB" sz="2600" dirty="0">
                <a:solidFill>
                  <a:schemeClr val="tx1"/>
                </a:solidFill>
                <a:latin typeface="Arial" panose="020B0604020202020204" pitchFamily="34" charset="0"/>
                <a:cs typeface="Arial" panose="020B0604020202020204" pitchFamily="34" charset="0"/>
              </a:rPr>
              <a:t>R</a:t>
            </a:r>
            <a:r>
              <a:rPr lang="en-GB" sz="2600" dirty="0" smtClean="0">
                <a:solidFill>
                  <a:schemeClr val="tx1"/>
                </a:solidFill>
                <a:latin typeface="Arial" panose="020B0604020202020204" pitchFamily="34" charset="0"/>
                <a:cs typeface="Arial" panose="020B0604020202020204" pitchFamily="34" charset="0"/>
              </a:rPr>
              <a:t>egulatory </a:t>
            </a:r>
            <a:r>
              <a:rPr lang="en-GB" sz="2600" dirty="0">
                <a:solidFill>
                  <a:schemeClr val="tx1"/>
                </a:solidFill>
                <a:latin typeface="Arial" panose="020B0604020202020204" pitchFamily="34" charset="0"/>
                <a:cs typeface="Arial" panose="020B0604020202020204" pitchFamily="34" charset="0"/>
              </a:rPr>
              <a:t>frameworks</a:t>
            </a:r>
            <a:r>
              <a:rPr lang="en-GB" sz="2600" dirty="0" smtClean="0">
                <a:solidFill>
                  <a:schemeClr val="tx1"/>
                </a:solidFill>
                <a:latin typeface="Arial" panose="020B0604020202020204" pitchFamily="34" charset="0"/>
                <a:cs typeface="Arial" panose="020B0604020202020204" pitchFamily="34" charset="0"/>
              </a:rPr>
              <a:t>.(</a:t>
            </a:r>
            <a:r>
              <a:rPr lang="en-GB" sz="2600" dirty="0" err="1" smtClean="0">
                <a:solidFill>
                  <a:schemeClr val="tx1"/>
                </a:solidFill>
                <a:latin typeface="Arial" panose="020B0604020202020204" pitchFamily="34" charset="0"/>
                <a:cs typeface="Arial" panose="020B0604020202020204" pitchFamily="34" charset="0"/>
              </a:rPr>
              <a:t>phytosanitary</a:t>
            </a:r>
            <a:r>
              <a:rPr lang="en-GB" sz="2600" dirty="0" smtClean="0">
                <a:solidFill>
                  <a:schemeClr val="tx1"/>
                </a:solidFill>
                <a:latin typeface="Arial" panose="020B0604020202020204" pitchFamily="34" charset="0"/>
                <a:cs typeface="Arial" panose="020B0604020202020204" pitchFamily="34" charset="0"/>
              </a:rPr>
              <a:t> </a:t>
            </a:r>
            <a:r>
              <a:rPr lang="en-GB" sz="2600" dirty="0">
                <a:solidFill>
                  <a:schemeClr val="tx1"/>
                </a:solidFill>
                <a:latin typeface="Arial" panose="020B0604020202020204" pitchFamily="34" charset="0"/>
                <a:cs typeface="Arial" panose="020B0604020202020204" pitchFamily="34" charset="0"/>
              </a:rPr>
              <a:t>certificate, pest-free </a:t>
            </a:r>
            <a:r>
              <a:rPr lang="en-GB" sz="2600" dirty="0" smtClean="0">
                <a:solidFill>
                  <a:schemeClr val="tx1"/>
                </a:solidFill>
                <a:latin typeface="Arial" panose="020B0604020202020204" pitchFamily="34" charset="0"/>
                <a:cs typeface="Arial" panose="020B0604020202020204" pitchFamily="34" charset="0"/>
              </a:rPr>
              <a:t>conditions</a:t>
            </a:r>
            <a:r>
              <a:rPr lang="en-GB" sz="2600" dirty="0">
                <a:solidFill>
                  <a:schemeClr val="tx1"/>
                </a:solidFill>
                <a:latin typeface="Arial" panose="020B0604020202020204" pitchFamily="34" charset="0"/>
                <a:cs typeface="Arial" panose="020B0604020202020204" pitchFamily="34" charset="0"/>
              </a:rPr>
              <a:t>)</a:t>
            </a:r>
            <a:endParaRPr lang="en-GB" sz="2600" dirty="0" smtClean="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2600" dirty="0">
                <a:solidFill>
                  <a:schemeClr val="tx1"/>
                </a:solidFill>
                <a:latin typeface="Arial" panose="020B0604020202020204" pitchFamily="34" charset="0"/>
                <a:cs typeface="Arial" panose="020B0604020202020204" pitchFamily="34" charset="0"/>
              </a:rPr>
              <a:t>Sian Jones. (2022). </a:t>
            </a:r>
          </a:p>
          <a:p>
            <a:pPr marL="0" indent="0">
              <a:lnSpc>
                <a:spcPct val="150000"/>
              </a:lnSpc>
              <a:buNone/>
            </a:pPr>
            <a:endParaRPr lang="en-GB" sz="2100" dirty="0">
              <a:latin typeface="Arial" panose="020B0604020202020204" pitchFamily="34" charset="0"/>
              <a:cs typeface="Arial" panose="020B0604020202020204" pitchFamily="34" charset="0"/>
            </a:endParaRPr>
          </a:p>
          <a:p>
            <a:endParaRPr lang="en-GB" dirty="0"/>
          </a:p>
        </p:txBody>
      </p:sp>
      <p:pic>
        <p:nvPicPr>
          <p:cNvPr id="7" name="Content Placeholder 6"/>
          <p:cNvPicPr>
            <a:picLocks noGrp="1" noChangeAspect="1"/>
          </p:cNvPicPr>
          <p:nvPr>
            <p:ph sz="quarter" idx="4"/>
          </p:nvPr>
        </p:nvPicPr>
        <p:blipFill>
          <a:blip r:embed="rId2"/>
          <a:stretch>
            <a:fillRect/>
          </a:stretch>
        </p:blipFill>
        <p:spPr>
          <a:xfrm>
            <a:off x="7048767" y="2087782"/>
            <a:ext cx="4338637" cy="3867424"/>
          </a:xfrm>
          <a:prstGeom prst="rect">
            <a:avLst/>
          </a:prstGeom>
        </p:spPr>
      </p:pic>
    </p:spTree>
    <p:extLst>
      <p:ext uri="{BB962C8B-B14F-4D97-AF65-F5344CB8AC3E}">
        <p14:creationId xmlns:p14="http://schemas.microsoft.com/office/powerpoint/2010/main" val="29988465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14822" y="518738"/>
            <a:ext cx="9644708" cy="1005927"/>
          </a:xfrm>
          <a:prstGeom prst="rect">
            <a:avLst/>
          </a:prstGeom>
        </p:spPr>
      </p:pic>
      <p:sp>
        <p:nvSpPr>
          <p:cNvPr id="16" name="Content Placeholder 15"/>
          <p:cNvSpPr>
            <a:spLocks noGrp="1"/>
          </p:cNvSpPr>
          <p:nvPr>
            <p:ph sz="half" idx="2"/>
          </p:nvPr>
        </p:nvSpPr>
        <p:spPr>
          <a:xfrm>
            <a:off x="2034074" y="2164702"/>
            <a:ext cx="4720750" cy="3937517"/>
          </a:xfrm>
        </p:spPr>
        <p:txBody>
          <a:bodyPr>
            <a:normAutofit lnSpcReduction="10000"/>
          </a:bodyPr>
          <a:lstStyle/>
          <a:p>
            <a:pPr marL="0" indent="0">
              <a:buNone/>
            </a:pPr>
            <a:r>
              <a:rPr lang="en-GB" sz="2400" b="1" dirty="0"/>
              <a:t>ENVIRONMENTAL FACTOR: </a:t>
            </a:r>
            <a:endParaRPr lang="en-GB" sz="2400" b="1" dirty="0" smtClean="0"/>
          </a:p>
          <a:p>
            <a:pPr marL="0" indent="0">
              <a:buNone/>
            </a:pPr>
            <a:r>
              <a:rPr lang="en-GB" sz="2400" dirty="0" smtClean="0">
                <a:solidFill>
                  <a:schemeClr val="accent3"/>
                </a:solidFill>
              </a:rPr>
              <a:t>CLIMATE </a:t>
            </a:r>
            <a:r>
              <a:rPr lang="en-GB" sz="2400" dirty="0">
                <a:solidFill>
                  <a:schemeClr val="accent3"/>
                </a:solidFill>
              </a:rPr>
              <a:t>CHANGE</a:t>
            </a:r>
          </a:p>
          <a:p>
            <a:pPr marL="0" indent="0">
              <a:buNone/>
            </a:pPr>
            <a:r>
              <a:rPr lang="en-GB" dirty="0" smtClean="0"/>
              <a:t>The </a:t>
            </a:r>
            <a:r>
              <a:rPr lang="en-GB" dirty="0"/>
              <a:t>climate changes that our planet is experiencing are directly impacting flower </a:t>
            </a:r>
            <a:r>
              <a:rPr lang="en-GB" dirty="0" smtClean="0"/>
              <a:t>production</a:t>
            </a:r>
          </a:p>
          <a:p>
            <a:pPr>
              <a:buFont typeface="Wingdings" panose="05000000000000000000" pitchFamily="2" charset="2"/>
              <a:buChar char="Ø"/>
            </a:pPr>
            <a:r>
              <a:rPr lang="en-GB" dirty="0" smtClean="0"/>
              <a:t> Increased </a:t>
            </a:r>
            <a:r>
              <a:rPr lang="en-GB" dirty="0"/>
              <a:t>quality </a:t>
            </a:r>
          </a:p>
          <a:p>
            <a:pPr>
              <a:buFont typeface="Wingdings" panose="05000000000000000000" pitchFamily="2" charset="2"/>
              <a:buChar char="Ø"/>
            </a:pPr>
            <a:r>
              <a:rPr lang="en-GB" dirty="0" smtClean="0"/>
              <a:t> </a:t>
            </a:r>
            <a:r>
              <a:rPr lang="en-GB" dirty="0"/>
              <a:t>H</a:t>
            </a:r>
            <a:r>
              <a:rPr lang="en-GB" dirty="0" smtClean="0"/>
              <a:t>igher </a:t>
            </a:r>
            <a:r>
              <a:rPr lang="en-GB" dirty="0"/>
              <a:t>prices. </a:t>
            </a:r>
            <a:endParaRPr lang="en-GB" dirty="0" smtClean="0"/>
          </a:p>
          <a:p>
            <a:pPr>
              <a:buFont typeface="Wingdings" panose="05000000000000000000" pitchFamily="2" charset="2"/>
              <a:buChar char="Ø"/>
            </a:pPr>
            <a:r>
              <a:rPr lang="en-GB" dirty="0" smtClean="0"/>
              <a:t>Climatic </a:t>
            </a:r>
            <a:r>
              <a:rPr lang="en-GB" dirty="0"/>
              <a:t>and ecological factors play a crucial role in achieving sustainability.</a:t>
            </a:r>
          </a:p>
          <a:p>
            <a:pPr marL="0" indent="0">
              <a:buNone/>
            </a:pPr>
            <a:endParaRPr lang="en-GB" dirty="0" smtClean="0"/>
          </a:p>
          <a:p>
            <a:pPr marL="0" indent="0">
              <a:buNone/>
            </a:pPr>
            <a:r>
              <a:rPr lang="en-GB" dirty="0" smtClean="0"/>
              <a:t>Sian </a:t>
            </a:r>
            <a:r>
              <a:rPr lang="en-GB" dirty="0"/>
              <a:t>Jones. (2022). </a:t>
            </a:r>
          </a:p>
        </p:txBody>
      </p:sp>
      <p:pic>
        <p:nvPicPr>
          <p:cNvPr id="19" name="Content Placeholder 18"/>
          <p:cNvPicPr>
            <a:picLocks noGrp="1" noChangeAspect="1"/>
          </p:cNvPicPr>
          <p:nvPr>
            <p:ph sz="quarter" idx="4"/>
          </p:nvPr>
        </p:nvPicPr>
        <p:blipFill>
          <a:blip r:embed="rId3"/>
          <a:stretch>
            <a:fillRect/>
          </a:stretch>
        </p:blipFill>
        <p:spPr>
          <a:xfrm>
            <a:off x="7167563" y="2015412"/>
            <a:ext cx="4338637" cy="3725523"/>
          </a:xfrm>
          <a:prstGeom prst="rect">
            <a:avLst/>
          </a:prstGeom>
        </p:spPr>
      </p:pic>
    </p:spTree>
    <p:extLst>
      <p:ext uri="{BB962C8B-B14F-4D97-AF65-F5344CB8AC3E}">
        <p14:creationId xmlns:p14="http://schemas.microsoft.com/office/powerpoint/2010/main" val="5781234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569167"/>
            <a:ext cx="10087707" cy="824783"/>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dirty="0" smtClean="0"/>
          </a:p>
          <a:p>
            <a:r>
              <a:rPr lang="en-US" dirty="0"/>
              <a:t> </a:t>
            </a:r>
            <a:r>
              <a:rPr lang="en-US" dirty="0" smtClean="0"/>
              <a:t>       </a:t>
            </a:r>
            <a:endParaRPr lang="en-US" dirty="0"/>
          </a:p>
        </p:txBody>
      </p:sp>
      <p:pic>
        <p:nvPicPr>
          <p:cNvPr id="4" name="Picture 3"/>
          <p:cNvPicPr>
            <a:picLocks noChangeAspect="1"/>
          </p:cNvPicPr>
          <p:nvPr/>
        </p:nvPicPr>
        <p:blipFill rotWithShape="1">
          <a:blip r:embed="rId2"/>
          <a:srcRect l="-2734" t="2300" r="-4373" b="-3054"/>
          <a:stretch/>
        </p:blipFill>
        <p:spPr>
          <a:xfrm>
            <a:off x="1416904" y="1063689"/>
            <a:ext cx="10227700" cy="5561045"/>
          </a:xfrm>
          <a:prstGeom prst="rect">
            <a:avLst/>
          </a:prstGeom>
        </p:spPr>
      </p:pic>
      <p:sp>
        <p:nvSpPr>
          <p:cNvPr id="5" name="Rectangle 4"/>
          <p:cNvSpPr/>
          <p:nvPr/>
        </p:nvSpPr>
        <p:spPr>
          <a:xfrm>
            <a:off x="2146041" y="4674636"/>
            <a:ext cx="1091681" cy="279919"/>
          </a:xfrm>
          <a:prstGeom prst="rect">
            <a:avLst/>
          </a:prstGeom>
          <a:solidFill>
            <a:schemeClr val="bg1">
              <a:lumMod val="85000"/>
            </a:schemeClr>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solidFill>
                  <a:schemeClr val="tx1"/>
                </a:solidFill>
                <a:latin typeface="Arial" panose="020B0604020202020204" pitchFamily="34" charset="0"/>
                <a:cs typeface="Arial" panose="020B0604020202020204" pitchFamily="34" charset="0"/>
              </a:rPr>
              <a:t>Flexible delivery</a:t>
            </a:r>
            <a:endParaRPr lang="en-GB" sz="1000" dirty="0">
              <a:solidFill>
                <a:schemeClr val="tx1"/>
              </a:solidFill>
              <a:latin typeface="Arial" panose="020B0604020202020204" pitchFamily="34" charset="0"/>
              <a:cs typeface="Arial" panose="020B0604020202020204" pitchFamily="34" charset="0"/>
            </a:endParaRPr>
          </a:p>
        </p:txBody>
      </p:sp>
      <p:sp>
        <p:nvSpPr>
          <p:cNvPr id="7" name="Rectangle 6"/>
          <p:cNvSpPr/>
          <p:nvPr/>
        </p:nvSpPr>
        <p:spPr>
          <a:xfrm>
            <a:off x="9651751" y="6255402"/>
            <a:ext cx="1992853" cy="369332"/>
          </a:xfrm>
          <a:prstGeom prst="rect">
            <a:avLst/>
          </a:prstGeom>
        </p:spPr>
        <p:txBody>
          <a:bodyPr wrap="none">
            <a:spAutoFit/>
          </a:bodyPr>
          <a:lstStyle/>
          <a:p>
            <a:r>
              <a:rPr lang="en-GB" dirty="0"/>
              <a:t>Jordan, l. (2024). </a:t>
            </a:r>
          </a:p>
        </p:txBody>
      </p:sp>
    </p:spTree>
    <p:extLst>
      <p:ext uri="{BB962C8B-B14F-4D97-AF65-F5344CB8AC3E}">
        <p14:creationId xmlns:p14="http://schemas.microsoft.com/office/powerpoint/2010/main" val="36454786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870756" y="373224"/>
            <a:ext cx="9633856" cy="897792"/>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23527" y="1271016"/>
            <a:ext cx="9162627" cy="4672584"/>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In the analysis conducted regarding Green Haven Florists, I have noticed </a:t>
            </a:r>
            <a:r>
              <a:rPr lang="en-GB" sz="1800" dirty="0" smtClean="0">
                <a:solidFill>
                  <a:schemeClr val="tx1"/>
                </a:solidFill>
                <a:latin typeface="Arial" panose="020B0604020202020204" pitchFamily="34" charset="0"/>
                <a:cs typeface="Arial" panose="020B0604020202020204" pitchFamily="34" charset="0"/>
              </a:rPr>
              <a:t>that despite </a:t>
            </a:r>
            <a:r>
              <a:rPr lang="en-GB" sz="1800" dirty="0">
                <a:solidFill>
                  <a:schemeClr val="tx1"/>
                </a:solidFill>
                <a:latin typeface="Arial" panose="020B0604020202020204" pitchFamily="34" charset="0"/>
                <a:cs typeface="Arial" panose="020B0604020202020204" pitchFamily="34" charset="0"/>
              </a:rPr>
              <a:t>having an excellent reputation and a strong connection with its community, the flower shop experienced a 30% </a:t>
            </a:r>
            <a:r>
              <a:rPr lang="en-GB" sz="1800" dirty="0" smtClean="0">
                <a:solidFill>
                  <a:schemeClr val="tx1"/>
                </a:solidFill>
                <a:latin typeface="Arial" panose="020B0604020202020204" pitchFamily="34" charset="0"/>
                <a:cs typeface="Arial" panose="020B0604020202020204" pitchFamily="34" charset="0"/>
              </a:rPr>
              <a:t>reduction </a:t>
            </a:r>
            <a:r>
              <a:rPr lang="en-GB" sz="1800" dirty="0">
                <a:solidFill>
                  <a:schemeClr val="tx1"/>
                </a:solidFill>
                <a:latin typeface="Arial" panose="020B0604020202020204" pitchFamily="34" charset="0"/>
                <a:cs typeface="Arial" panose="020B0604020202020204" pitchFamily="34" charset="0"/>
              </a:rPr>
              <a:t>in </a:t>
            </a:r>
            <a:r>
              <a:rPr lang="en-GB" sz="1800" dirty="0" smtClean="0">
                <a:solidFill>
                  <a:schemeClr val="tx1"/>
                </a:solidFill>
                <a:latin typeface="Arial" panose="020B0604020202020204" pitchFamily="34" charset="0"/>
                <a:cs typeface="Arial" panose="020B0604020202020204" pitchFamily="34" charset="0"/>
              </a:rPr>
              <a:t>sales </a:t>
            </a:r>
            <a:r>
              <a:rPr lang="en-GB" sz="1800" dirty="0">
                <a:solidFill>
                  <a:schemeClr val="tx1"/>
                </a:solidFill>
                <a:latin typeface="Arial" panose="020B0604020202020204" pitchFamily="34" charset="0"/>
                <a:cs typeface="Arial" panose="020B0604020202020204" pitchFamily="34" charset="0"/>
              </a:rPr>
              <a:t>over the past year. This drop was primarily due to decreased foot traffic, rising costs from supply chain disruptions, challenges in adapting to digital systems, and the emergence of new competitors in the local market. As a result, the business has decided to evaluate the main causes of its poor performance</a:t>
            </a:r>
            <a:r>
              <a:rPr lang="en-GB" sz="1800" dirty="0" smtClean="0">
                <a:solidFill>
                  <a:schemeClr val="tx1"/>
                </a:solidFill>
                <a:latin typeface="Arial" panose="020B0604020202020204" pitchFamily="34" charset="0"/>
                <a:cs typeface="Arial" panose="020B0604020202020204" pitchFamily="34" charset="0"/>
              </a:rPr>
              <a:t>. To conduct this evaluation, I utilised </a:t>
            </a:r>
            <a:r>
              <a:rPr lang="en-GB" sz="1800" dirty="0">
                <a:solidFill>
                  <a:schemeClr val="tx1"/>
                </a:solidFill>
                <a:latin typeface="Arial" panose="020B0604020202020204" pitchFamily="34" charset="0"/>
                <a:cs typeface="Arial" panose="020B0604020202020204" pitchFamily="34" charset="0"/>
              </a:rPr>
              <a:t>tools such as the 5W2H analysis, PESTLE analysis, and the Cause and Effect (Fishbone) diagram to examine both internal and external factors affecting the </a:t>
            </a:r>
            <a:r>
              <a:rPr lang="en-GB" sz="1800" dirty="0" smtClean="0">
                <a:solidFill>
                  <a:schemeClr val="tx1"/>
                </a:solidFill>
                <a:latin typeface="Arial" panose="020B0604020202020204" pitchFamily="34" charset="0"/>
                <a:cs typeface="Arial" panose="020B0604020202020204" pitchFamily="34" charset="0"/>
              </a:rPr>
              <a:t>florist.</a:t>
            </a:r>
          </a:p>
          <a:p>
            <a:r>
              <a:rPr lang="en-GB" sz="1800" dirty="0" smtClean="0">
                <a:solidFill>
                  <a:schemeClr val="tx1"/>
                </a:solidFill>
                <a:latin typeface="Arial" panose="020B0604020202020204" pitchFamily="34" charset="0"/>
                <a:cs typeface="Arial" panose="020B0604020202020204" pitchFamily="34" charset="0"/>
              </a:rPr>
              <a:t>I </a:t>
            </a:r>
            <a:r>
              <a:rPr lang="en-GB" sz="1800" dirty="0">
                <a:solidFill>
                  <a:schemeClr val="tx1"/>
                </a:solidFill>
                <a:latin typeface="Arial" panose="020B0604020202020204" pitchFamily="34" charset="0"/>
                <a:cs typeface="Arial" panose="020B0604020202020204" pitchFamily="34" charset="0"/>
              </a:rPr>
              <a:t>concluded that, to recover and strengthen its position in the market, the flower shop should invest in digital technology to enhance its online presence. Additionally, it should improve its logistics system and continuously analyse its competitive environment to adapt to market changes. This approach will help ensure the shop's profitability and long-term sustainability.</a:t>
            </a:r>
          </a:p>
          <a:p>
            <a:endParaRPr lang="en-GB"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04733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pPr lvl="0" algn="just">
              <a:lnSpc>
                <a:spcPct val="150000"/>
              </a:lnSpc>
              <a:buClr>
                <a:srgbClr val="4A66AC"/>
              </a:buClr>
            </a:pPr>
            <a:r>
              <a:rPr lang="en-GB" sz="1800" dirty="0" smtClean="0">
                <a:solidFill>
                  <a:prstClr val="black">
                    <a:lumMod val="85000"/>
                    <a:lumOff val="15000"/>
                  </a:prstClr>
                </a:solidFill>
                <a:latin typeface="Arial" panose="020B0604020202020204" pitchFamily="34" charset="0"/>
                <a:cs typeface="Arial" panose="020B0604020202020204" pitchFamily="34" charset="0"/>
              </a:rPr>
              <a:t>-</a:t>
            </a:r>
            <a:r>
              <a:rPr lang="en-GB" sz="1800" dirty="0" err="1" smtClean="0">
                <a:solidFill>
                  <a:prstClr val="black">
                    <a:lumMod val="85000"/>
                    <a:lumOff val="15000"/>
                  </a:prstClr>
                </a:solidFill>
                <a:latin typeface="Arial" panose="020B0604020202020204" pitchFamily="34" charset="0"/>
                <a:cs typeface="Arial" panose="020B0604020202020204" pitchFamily="34" charset="0"/>
              </a:rPr>
              <a:t>Zbigniew</a:t>
            </a:r>
            <a:r>
              <a:rPr lang="en-GB" sz="1800" dirty="0" smtClean="0">
                <a:solidFill>
                  <a:prstClr val="black">
                    <a:lumMod val="85000"/>
                    <a:lumOff val="15000"/>
                  </a:prstClr>
                </a:solidFill>
                <a:latin typeface="Arial" panose="020B0604020202020204" pitchFamily="34" charset="0"/>
                <a:cs typeface="Arial" panose="020B0604020202020204" pitchFamily="34" charset="0"/>
              </a:rPr>
              <a:t> </a:t>
            </a:r>
            <a:r>
              <a:rPr lang="en-GB" sz="1800" dirty="0">
                <a:solidFill>
                  <a:prstClr val="black">
                    <a:lumMod val="85000"/>
                    <a:lumOff val="15000"/>
                  </a:prstClr>
                </a:solidFill>
                <a:latin typeface="Arial" panose="020B0604020202020204" pitchFamily="34" charset="0"/>
                <a:cs typeface="Arial" panose="020B0604020202020204" pitchFamily="34" charset="0"/>
              </a:rPr>
              <a:t>H. (2024).</a:t>
            </a:r>
            <a:r>
              <a:rPr lang="en-GB" sz="1800" i="1" dirty="0">
                <a:solidFill>
                  <a:schemeClr val="bg2">
                    <a:lumMod val="50000"/>
                  </a:schemeClr>
                </a:solidFill>
                <a:latin typeface="Arial" panose="020B0604020202020204" pitchFamily="34" charset="0"/>
                <a:cs typeface="Arial" panose="020B0604020202020204" pitchFamily="34" charset="0"/>
              </a:rPr>
              <a:t> 5W2H-How to describe a problem in a clear and effective way</a:t>
            </a:r>
            <a:r>
              <a:rPr lang="en-GB" sz="1800" dirty="0">
                <a:solidFill>
                  <a:prstClr val="black">
                    <a:lumMod val="85000"/>
                    <a:lumOff val="15000"/>
                  </a:prstClr>
                </a:solidFill>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Available at: </a:t>
            </a:r>
            <a:r>
              <a:rPr lang="en-GB" sz="1800" dirty="0">
                <a:solidFill>
                  <a:prstClr val="black">
                    <a:lumMod val="85000"/>
                    <a:lumOff val="15000"/>
                  </a:prstClr>
                </a:solidFill>
                <a:latin typeface="Arial" panose="020B0604020202020204" pitchFamily="34" charset="0"/>
                <a:cs typeface="Arial" panose="020B0604020202020204" pitchFamily="34" charset="0"/>
                <a:hlinkClick r:id="rId2"/>
              </a:rPr>
              <a:t>https://www.superengineer.net/blog/tools-5W2H</a:t>
            </a:r>
            <a:r>
              <a:rPr lang="en-GB" sz="1800" dirty="0">
                <a:solidFill>
                  <a:prstClr val="black">
                    <a:lumMod val="85000"/>
                    <a:lumOff val="15000"/>
                  </a:prstClr>
                </a:solidFill>
                <a:latin typeface="Arial" panose="020B0604020202020204" pitchFamily="34" charset="0"/>
                <a:cs typeface="Arial" panose="020B0604020202020204" pitchFamily="34" charset="0"/>
              </a:rPr>
              <a:t> (Accessed on 29/10/25</a:t>
            </a:r>
            <a:r>
              <a:rPr lang="en-GB" sz="1800" dirty="0" smtClean="0">
                <a:solidFill>
                  <a:prstClr val="black">
                    <a:lumMod val="85000"/>
                    <a:lumOff val="15000"/>
                  </a:prstClr>
                </a:solidFill>
                <a:latin typeface="Arial" panose="020B0604020202020204" pitchFamily="34" charset="0"/>
                <a:cs typeface="Arial" panose="020B0604020202020204" pitchFamily="34" charset="0"/>
              </a:rPr>
              <a:t>).</a:t>
            </a:r>
          </a:p>
          <a:p>
            <a:pPr lvl="0">
              <a:buClr>
                <a:srgbClr val="4A66AC"/>
              </a:buClr>
            </a:pPr>
            <a:r>
              <a:rPr lang="en-GB" sz="1600" dirty="0">
                <a:solidFill>
                  <a:schemeClr val="tx1"/>
                </a:solidFill>
                <a:latin typeface="Arial" panose="020B0604020202020204" pitchFamily="34" charset="0"/>
                <a:cs typeface="Arial" panose="020B0604020202020204" pitchFamily="34" charset="0"/>
              </a:rPr>
              <a:t>- Sian Jones. (2022). </a:t>
            </a:r>
            <a:r>
              <a:rPr lang="en-GB" sz="1600" i="1" dirty="0">
                <a:solidFill>
                  <a:schemeClr val="bg2">
                    <a:lumMod val="50000"/>
                  </a:schemeClr>
                </a:solidFill>
                <a:latin typeface="Arial" panose="020B0604020202020204" pitchFamily="34" charset="0"/>
                <a:cs typeface="Arial" panose="020B0604020202020204" pitchFamily="34" charset="0"/>
              </a:rPr>
              <a:t>A complete guide to using swot and Pestle for marketing</a:t>
            </a:r>
            <a:r>
              <a:rPr lang="en-GB" sz="1600" dirty="0">
                <a:solidFill>
                  <a:prstClr val="black">
                    <a:lumMod val="65000"/>
                    <a:lumOff val="35000"/>
                  </a:prstClr>
                </a:solidFill>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Available at:</a:t>
            </a:r>
          </a:p>
          <a:p>
            <a:pPr lvl="0">
              <a:buClr>
                <a:srgbClr val="4A66AC"/>
              </a:buClr>
            </a:pPr>
            <a:r>
              <a:rPr lang="en-GB" sz="1600" dirty="0">
                <a:solidFill>
                  <a:prstClr val="black">
                    <a:lumMod val="65000"/>
                    <a:lumOff val="35000"/>
                  </a:prstClr>
                </a:solidFill>
                <a:latin typeface="Arial" panose="020B0604020202020204" pitchFamily="34" charset="0"/>
                <a:cs typeface="Arial" panose="020B0604020202020204" pitchFamily="34" charset="0"/>
                <a:hlinkClick r:id="rId3" action="ppaction://hlinkpres?slideindex=1&amp;slidetitle="/>
              </a:rPr>
              <a:t>https://localiq.co.uk/blog/a-complete-guide-to-using-swot-pestle-for-marketing.</a:t>
            </a:r>
            <a:r>
              <a:rPr lang="en-GB" sz="1600" dirty="0">
                <a:solidFill>
                  <a:prstClr val="black">
                    <a:lumMod val="65000"/>
                    <a:lumOff val="35000"/>
                  </a:prstClr>
                </a:solidFill>
                <a:latin typeface="Arial" panose="020B0604020202020204" pitchFamily="34" charset="0"/>
                <a:cs typeface="Arial" panose="020B0604020202020204" pitchFamily="34" charset="0"/>
              </a:rPr>
              <a:t> </a:t>
            </a:r>
            <a:r>
              <a:rPr lang="en-GB" sz="1600" dirty="0" smtClean="0">
                <a:solidFill>
                  <a:schemeClr val="tx1"/>
                </a:solidFill>
                <a:latin typeface="Arial" panose="020B0604020202020204" pitchFamily="34" charset="0"/>
                <a:cs typeface="Arial" panose="020B0604020202020204" pitchFamily="34" charset="0"/>
              </a:rPr>
              <a:t>(Accessed </a:t>
            </a:r>
            <a:r>
              <a:rPr lang="en-GB" sz="1600" dirty="0">
                <a:solidFill>
                  <a:schemeClr val="tx1"/>
                </a:solidFill>
                <a:latin typeface="Arial" panose="020B0604020202020204" pitchFamily="34" charset="0"/>
                <a:cs typeface="Arial" panose="020B0604020202020204" pitchFamily="34" charset="0"/>
              </a:rPr>
              <a:t>on 31/10/2025)</a:t>
            </a:r>
          </a:p>
          <a:p>
            <a:pPr lvl="0" algn="just">
              <a:lnSpc>
                <a:spcPct val="150000"/>
              </a:lnSpc>
              <a:buClr>
                <a:srgbClr val="4A66AC"/>
              </a:buClr>
            </a:pPr>
            <a:r>
              <a:rPr lang="en-GB" sz="1800" dirty="0" smtClean="0">
                <a:solidFill>
                  <a:prstClr val="black">
                    <a:lumMod val="85000"/>
                    <a:lumOff val="15000"/>
                  </a:prstClr>
                </a:solidFill>
                <a:latin typeface="Arial" panose="020B0604020202020204" pitchFamily="34" charset="0"/>
                <a:cs typeface="Arial" panose="020B0604020202020204" pitchFamily="34" charset="0"/>
              </a:rPr>
              <a:t>-Jordan, l. (2024). </a:t>
            </a:r>
            <a:r>
              <a:rPr lang="en-GB" sz="1800" i="1" dirty="0" smtClean="0">
                <a:solidFill>
                  <a:schemeClr val="bg2">
                    <a:lumMod val="50000"/>
                  </a:schemeClr>
                </a:solidFill>
                <a:latin typeface="Arial" panose="020B0604020202020204" pitchFamily="34" charset="0"/>
                <a:cs typeface="Arial" panose="020B0604020202020204" pitchFamily="34" charset="0"/>
              </a:rPr>
              <a:t>Ishikawa fishbone diagram: A proven method for problem-solving</a:t>
            </a:r>
            <a:r>
              <a:rPr lang="en-GB" sz="1800" dirty="0" smtClean="0">
                <a:solidFill>
                  <a:prstClr val="black">
                    <a:lumMod val="85000"/>
                    <a:lumOff val="15000"/>
                  </a:prstClr>
                </a:solidFill>
                <a:latin typeface="Arial" panose="020B0604020202020204" pitchFamily="34" charset="0"/>
                <a:cs typeface="Arial" panose="020B0604020202020204" pitchFamily="34" charset="0"/>
              </a:rPr>
              <a:t>. Available at: </a:t>
            </a:r>
            <a:r>
              <a:rPr lang="en-GB" sz="1800" dirty="0" smtClean="0">
                <a:solidFill>
                  <a:prstClr val="black">
                    <a:lumMod val="85000"/>
                    <a:lumOff val="15000"/>
                  </a:prstClr>
                </a:solidFill>
                <a:latin typeface="Arial" panose="020B0604020202020204" pitchFamily="34" charset="0"/>
                <a:cs typeface="Arial" panose="020B0604020202020204" pitchFamily="34" charset="0"/>
                <a:hlinkClick r:id="rId3" action="ppaction://hlinkpres?slideindex=1&amp;slidetitle="/>
              </a:rPr>
              <a:t>https://leanoutsidethebox.com/ishikawa-fishbone-diagrams/ </a:t>
            </a:r>
            <a:r>
              <a:rPr lang="en-GB" sz="1800" dirty="0" smtClean="0">
                <a:solidFill>
                  <a:prstClr val="black">
                    <a:lumMod val="85000"/>
                    <a:lumOff val="15000"/>
                  </a:prstClr>
                </a:solidFill>
                <a:latin typeface="Arial" panose="020B0604020202020204" pitchFamily="34" charset="0"/>
                <a:cs typeface="Arial" panose="020B0604020202020204" pitchFamily="34" charset="0"/>
              </a:rPr>
              <a:t>(Accessed on 2/11/2025)</a:t>
            </a:r>
            <a:endParaRPr lang="en-GB" sz="1800" dirty="0">
              <a:solidFill>
                <a:prstClr val="black">
                  <a:lumMod val="85000"/>
                  <a:lumOff val="15000"/>
                </a:prstClr>
              </a:solidFill>
              <a:latin typeface="Arial" panose="020B0604020202020204" pitchFamily="34" charset="0"/>
              <a:cs typeface="Arial" panose="020B0604020202020204" pitchFamily="34" charset="0"/>
            </a:endParaRPr>
          </a:p>
          <a:p>
            <a:r>
              <a:rPr lang="en-GB" sz="1800" dirty="0" smtClean="0">
                <a:latin typeface="Arial"/>
                <a:ea typeface="Roboto"/>
                <a:cs typeface="Roboto"/>
              </a:rPr>
              <a:t>-Foster. P (2024) </a:t>
            </a:r>
            <a:r>
              <a:rPr lang="en-GB" sz="1800" i="1" dirty="0" err="1" smtClean="0">
                <a:solidFill>
                  <a:schemeClr val="accent3"/>
                </a:solidFill>
                <a:latin typeface="Arial"/>
                <a:ea typeface="Roboto"/>
                <a:cs typeface="Roboto"/>
              </a:rPr>
              <a:t>Brexit</a:t>
            </a:r>
            <a:r>
              <a:rPr lang="en-GB" sz="1800" i="1" dirty="0" smtClean="0">
                <a:solidFill>
                  <a:schemeClr val="accent3"/>
                </a:solidFill>
                <a:latin typeface="Arial"/>
                <a:ea typeface="Roboto"/>
                <a:cs typeface="Roboto"/>
              </a:rPr>
              <a:t> is “stifling” export and imports</a:t>
            </a:r>
            <a:r>
              <a:rPr lang="en-GB" sz="1800" dirty="0" smtClean="0">
                <a:latin typeface="Arial"/>
                <a:ea typeface="Roboto"/>
                <a:cs typeface="Roboto"/>
              </a:rPr>
              <a:t>, report finds. </a:t>
            </a:r>
            <a:r>
              <a:rPr lang="en-GB" sz="1800" dirty="0" err="1" smtClean="0">
                <a:latin typeface="Arial"/>
                <a:ea typeface="Roboto"/>
                <a:cs typeface="Roboto"/>
              </a:rPr>
              <a:t>Publishe</a:t>
            </a:r>
            <a:r>
              <a:rPr lang="en-GB" sz="1800" dirty="0" smtClean="0">
                <a:latin typeface="Arial"/>
                <a:ea typeface="Roboto"/>
                <a:cs typeface="Roboto"/>
              </a:rPr>
              <a:t>: September17, 2024.Financial Times.</a:t>
            </a:r>
            <a:r>
              <a:rPr lang="en-GB" sz="1800" b="1" dirty="0">
                <a:latin typeface="Arial"/>
                <a:ea typeface="Roboto"/>
                <a:cs typeface="Roboto"/>
              </a:rPr>
              <a:t/>
            </a:r>
            <a:br>
              <a:rPr lang="en-GB" sz="1800"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3" name="Picture 2" descr="Close-Up Of Scrabble Tiles Forming The Words &quot;The &lt;strong&gt;End&lt;/strong&gt;&quot; · Free Stock Photo"/>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6116331" cy="6853252"/>
          </a:xfrm>
          <a:prstGeom prst="rect">
            <a:avLst/>
          </a:prstGeom>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5331</TotalTime>
  <Words>825</Words>
  <Application>Microsoft Office PowerPoint</Application>
  <PresentationFormat>Widescreen</PresentationFormat>
  <Paragraphs>115</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Roboto</vt:lpstr>
      <vt:lpstr>Wingdings</vt:lpstr>
      <vt:lpstr>Wingdings 3</vt:lpstr>
      <vt:lpstr>Wisp</vt:lpstr>
      <vt:lpstr> Problem Solving and Decision Making. MODULE CODE: LCLM4004 STUDENT NAME: Guillermo Hipolito Minan Pinto STUDENT ID: 2439396 LECTURER: Toyin Adisa ASSIGMENT 1: Presentation</vt:lpstr>
      <vt:lpstr>OVERVIEW</vt:lpstr>
      <vt:lpstr> INTRODUCTION</vt:lpstr>
      <vt:lpstr>Company background</vt:lpstr>
      <vt:lpstr>PowerPoint Presentation</vt:lpstr>
      <vt:lpstr> PESTLE ANALYSIS: Green Haven Florists</vt:lpstr>
      <vt:lpstr>PowerPoint Presentation</vt:lpstr>
      <vt:lpstr>PESTLE ANALYSIS: Green Haven Florists </vt:lpstr>
      <vt:lpstr>PowerPoint Presentation</vt:lpstr>
      <vt:lpstr>PESTLE ANALYSIS: Green Haven Florists </vt:lpstr>
      <vt:lpstr>PowerPoint Presentation</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 Problem Solving and Decision  Making. MODULE CODE  STUDENT NAME  STUDENT ID  LECTURER Assignment 1: Presentation</dc:title>
  <dc:creator>Anita Nan</dc:creator>
  <cp:lastModifiedBy>Owner</cp:lastModifiedBy>
  <cp:revision>213</cp:revision>
  <dcterms:created xsi:type="dcterms:W3CDTF">2024-10-08T15:58:04Z</dcterms:created>
  <dcterms:modified xsi:type="dcterms:W3CDTF">2025-11-09T12:44:40Z</dcterms:modified>
</cp:coreProperties>
</file>