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7" r:id="rId3"/>
    <p:sldId id="264" r:id="rId4"/>
    <p:sldId id="265" r:id="rId5"/>
    <p:sldId id="260" r:id="rId6"/>
    <p:sldId id="259" r:id="rId7"/>
    <p:sldId id="261" r:id="rId8"/>
    <p:sldId id="262"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D2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87" d="100"/>
          <a:sy n="87" d="100"/>
        </p:scale>
        <p:origin x="12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E235CC6-DA46-4711-9978-03B65468F9BF}"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21035C-1604-4FBA-9511-FC2AB61F2945}" type="slidenum">
              <a:rPr lang="en-GB" smtClean="0"/>
              <a:t>‹#›</a:t>
            </a:fld>
            <a:endParaRPr lang="en-GB"/>
          </a:p>
        </p:txBody>
      </p:sp>
    </p:spTree>
    <p:extLst>
      <p:ext uri="{BB962C8B-B14F-4D97-AF65-F5344CB8AC3E}">
        <p14:creationId xmlns:p14="http://schemas.microsoft.com/office/powerpoint/2010/main" val="2445368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E235CC6-DA46-4711-9978-03B65468F9BF}"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21035C-1604-4FBA-9511-FC2AB61F2945}" type="slidenum">
              <a:rPr lang="en-GB" smtClean="0"/>
              <a:t>‹#›</a:t>
            </a:fld>
            <a:endParaRPr lang="en-GB"/>
          </a:p>
        </p:txBody>
      </p:sp>
    </p:spTree>
    <p:extLst>
      <p:ext uri="{BB962C8B-B14F-4D97-AF65-F5344CB8AC3E}">
        <p14:creationId xmlns:p14="http://schemas.microsoft.com/office/powerpoint/2010/main" val="15407712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E235CC6-DA46-4711-9978-03B65468F9BF}"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21035C-1604-4FBA-9511-FC2AB61F2945}" type="slidenum">
              <a:rPr lang="en-GB" smtClean="0"/>
              <a:t>‹#›</a:t>
            </a:fld>
            <a:endParaRPr lang="en-GB"/>
          </a:p>
        </p:txBody>
      </p:sp>
    </p:spTree>
    <p:extLst>
      <p:ext uri="{BB962C8B-B14F-4D97-AF65-F5344CB8AC3E}">
        <p14:creationId xmlns:p14="http://schemas.microsoft.com/office/powerpoint/2010/main" val="3985586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E235CC6-DA46-4711-9978-03B65468F9BF}" type="datetimeFigureOut">
              <a:rPr lang="en-GB" smtClean="0"/>
              <a:t>12/02/2020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21035C-1604-4FBA-9511-FC2AB61F2945}" type="slidenum">
              <a:rPr lang="en-GB" smtClean="0"/>
              <a:t>‹#›</a:t>
            </a:fld>
            <a:endParaRPr lang="en-GB"/>
          </a:p>
        </p:txBody>
      </p:sp>
    </p:spTree>
    <p:extLst>
      <p:ext uri="{BB962C8B-B14F-4D97-AF65-F5344CB8AC3E}">
        <p14:creationId xmlns:p14="http://schemas.microsoft.com/office/powerpoint/2010/main" val="2216980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E235CC6-DA46-4711-9978-03B65468F9BF}" type="datetimeFigureOut">
              <a:rPr lang="en-GB" smtClean="0"/>
              <a:t>12/02/2020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21035C-1604-4FBA-9511-FC2AB61F2945}" type="slidenum">
              <a:rPr lang="en-GB" smtClean="0"/>
              <a:t>‹#›</a:t>
            </a:fld>
            <a:endParaRPr lang="en-GB"/>
          </a:p>
        </p:txBody>
      </p:sp>
    </p:spTree>
    <p:extLst>
      <p:ext uri="{BB962C8B-B14F-4D97-AF65-F5344CB8AC3E}">
        <p14:creationId xmlns:p14="http://schemas.microsoft.com/office/powerpoint/2010/main" val="17222641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E235CC6-DA46-4711-9978-03B65468F9BF}" type="datetimeFigureOut">
              <a:rPr lang="en-GB" smtClean="0"/>
              <a:t>12/02/2020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21035C-1604-4FBA-9511-FC2AB61F2945}" type="slidenum">
              <a:rPr lang="en-GB" smtClean="0"/>
              <a:t>‹#›</a:t>
            </a:fld>
            <a:endParaRPr lang="en-GB"/>
          </a:p>
        </p:txBody>
      </p:sp>
    </p:spTree>
    <p:extLst>
      <p:ext uri="{BB962C8B-B14F-4D97-AF65-F5344CB8AC3E}">
        <p14:creationId xmlns:p14="http://schemas.microsoft.com/office/powerpoint/2010/main" val="580486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235CC6-DA46-4711-9978-03B65468F9BF}" type="datetimeFigureOut">
              <a:rPr lang="en-GB" smtClean="0"/>
              <a:t>12/02/2020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21035C-1604-4FBA-9511-FC2AB61F2945}" type="slidenum">
              <a:rPr lang="en-GB" smtClean="0"/>
              <a:t>‹#›</a:t>
            </a:fld>
            <a:endParaRPr lang="en-GB"/>
          </a:p>
        </p:txBody>
      </p:sp>
    </p:spTree>
    <p:extLst>
      <p:ext uri="{BB962C8B-B14F-4D97-AF65-F5344CB8AC3E}">
        <p14:creationId xmlns:p14="http://schemas.microsoft.com/office/powerpoint/2010/main" val="3076866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E235CC6-DA46-4711-9978-03B65468F9BF}" type="datetimeFigureOut">
              <a:rPr lang="en-GB" smtClean="0"/>
              <a:t>12/02/2020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21035C-1604-4FBA-9511-FC2AB61F2945}" type="slidenum">
              <a:rPr lang="en-GB" smtClean="0"/>
              <a:t>‹#›</a:t>
            </a:fld>
            <a:endParaRPr lang="en-GB"/>
          </a:p>
        </p:txBody>
      </p:sp>
    </p:spTree>
    <p:extLst>
      <p:ext uri="{BB962C8B-B14F-4D97-AF65-F5344CB8AC3E}">
        <p14:creationId xmlns:p14="http://schemas.microsoft.com/office/powerpoint/2010/main" val="26874653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E235CC6-DA46-4711-9978-03B65468F9BF}" type="datetimeFigureOut">
              <a:rPr lang="en-GB" smtClean="0"/>
              <a:t>12/02/2020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21035C-1604-4FBA-9511-FC2AB61F2945}" type="slidenum">
              <a:rPr lang="en-GB" smtClean="0"/>
              <a:t>‹#›</a:t>
            </a:fld>
            <a:endParaRPr lang="en-GB"/>
          </a:p>
        </p:txBody>
      </p:sp>
    </p:spTree>
    <p:extLst>
      <p:ext uri="{BB962C8B-B14F-4D97-AF65-F5344CB8AC3E}">
        <p14:creationId xmlns:p14="http://schemas.microsoft.com/office/powerpoint/2010/main" val="242416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E235CC6-DA46-4711-9978-03B65468F9BF}"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21035C-1604-4FBA-9511-FC2AB61F2945}" type="slidenum">
              <a:rPr lang="en-GB" smtClean="0"/>
              <a:t>‹#›</a:t>
            </a:fld>
            <a:endParaRPr lang="en-GB"/>
          </a:p>
        </p:txBody>
      </p:sp>
    </p:spTree>
    <p:extLst>
      <p:ext uri="{BB962C8B-B14F-4D97-AF65-F5344CB8AC3E}">
        <p14:creationId xmlns:p14="http://schemas.microsoft.com/office/powerpoint/2010/main" val="6044358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E235CC6-DA46-4711-9978-03B65468F9BF}"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21035C-1604-4FBA-9511-FC2AB61F2945}" type="slidenum">
              <a:rPr lang="en-GB" smtClean="0"/>
              <a:t>‹#›</a:t>
            </a:fld>
            <a:endParaRPr lang="en-GB"/>
          </a:p>
        </p:txBody>
      </p:sp>
    </p:spTree>
    <p:extLst>
      <p:ext uri="{BB962C8B-B14F-4D97-AF65-F5344CB8AC3E}">
        <p14:creationId xmlns:p14="http://schemas.microsoft.com/office/powerpoint/2010/main" val="35416056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D26"/>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235CC6-DA46-4711-9978-03B65468F9BF}" type="datetimeFigureOut">
              <a:rPr lang="en-GB" smtClean="0"/>
              <a:t>12/02/2020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21035C-1604-4FBA-9511-FC2AB61F2945}" type="slidenum">
              <a:rPr lang="en-GB" smtClean="0"/>
              <a:t>‹#›</a:t>
            </a:fld>
            <a:endParaRPr lang="en-GB"/>
          </a:p>
        </p:txBody>
      </p:sp>
    </p:spTree>
    <p:extLst>
      <p:ext uri="{BB962C8B-B14F-4D97-AF65-F5344CB8AC3E}">
        <p14:creationId xmlns:p14="http://schemas.microsoft.com/office/powerpoint/2010/main" val="5473646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6775" y="1428064"/>
            <a:ext cx="11449041" cy="4561371"/>
          </a:xfrm>
          <a:prstGeom prst="rect">
            <a:avLst/>
          </a:prstGeom>
        </p:spPr>
      </p:pic>
      <p:sp>
        <p:nvSpPr>
          <p:cNvPr id="6" name="Subtitle 2"/>
          <p:cNvSpPr>
            <a:spLocks noGrp="1"/>
          </p:cNvSpPr>
          <p:nvPr>
            <p:ph type="subTitle" idx="1"/>
          </p:nvPr>
        </p:nvSpPr>
        <p:spPr>
          <a:xfrm>
            <a:off x="1949986" y="285961"/>
            <a:ext cx="8795132" cy="826743"/>
          </a:xfrm>
        </p:spPr>
        <p:txBody>
          <a:bodyPr>
            <a:normAutofit fontScale="92500"/>
          </a:bodyPr>
          <a:lstStyle/>
          <a:p>
            <a:r>
              <a:rPr lang="en-GB" sz="4000" dirty="0" smtClean="0">
                <a:solidFill>
                  <a:srgbClr val="FF0000"/>
                </a:solidFill>
                <a:latin typeface="Arial Black" panose="020B0A04020102020204" pitchFamily="34" charset="0"/>
              </a:rPr>
              <a:t>Enclosed spaces/ marked places</a:t>
            </a:r>
            <a:endParaRPr lang="en-GB" sz="4000" dirty="0">
              <a:solidFill>
                <a:srgbClr val="FF0000"/>
              </a:solidFill>
              <a:latin typeface="Arial Black" panose="020B0A04020102020204" pitchFamily="34" charset="0"/>
            </a:endParaRPr>
          </a:p>
        </p:txBody>
      </p:sp>
      <p:sp>
        <p:nvSpPr>
          <p:cNvPr id="7" name="Rectangle 6"/>
          <p:cNvSpPr/>
          <p:nvPr/>
        </p:nvSpPr>
        <p:spPr>
          <a:xfrm>
            <a:off x="4653673" y="6208264"/>
            <a:ext cx="2226892" cy="461665"/>
          </a:xfrm>
          <a:prstGeom prst="rect">
            <a:avLst/>
          </a:prstGeom>
        </p:spPr>
        <p:txBody>
          <a:bodyPr wrap="none">
            <a:spAutoFit/>
          </a:bodyPr>
          <a:lstStyle/>
          <a:p>
            <a:r>
              <a:rPr lang="en-GB" sz="2400" dirty="0" smtClean="0">
                <a:solidFill>
                  <a:schemeClr val="bg1"/>
                </a:solidFill>
                <a:latin typeface="Century Gothic" panose="020B0502020202020204" pitchFamily="34" charset="0"/>
              </a:rPr>
              <a:t>Space centre</a:t>
            </a:r>
            <a:endParaRPr lang="en-GB" sz="2400" dirty="0"/>
          </a:p>
        </p:txBody>
      </p:sp>
    </p:spTree>
    <p:extLst>
      <p:ext uri="{BB962C8B-B14F-4D97-AF65-F5344CB8AC3E}">
        <p14:creationId xmlns:p14="http://schemas.microsoft.com/office/powerpoint/2010/main" val="3987905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8809" y="158658"/>
            <a:ext cx="10762409" cy="6049606"/>
          </a:xfrm>
          <a:prstGeom prst="rect">
            <a:avLst/>
          </a:prstGeom>
        </p:spPr>
      </p:pic>
      <p:sp>
        <p:nvSpPr>
          <p:cNvPr id="4" name="Rectangle 3"/>
          <p:cNvSpPr/>
          <p:nvPr/>
        </p:nvSpPr>
        <p:spPr>
          <a:xfrm>
            <a:off x="4675707" y="6319217"/>
            <a:ext cx="1861407" cy="461665"/>
          </a:xfrm>
          <a:prstGeom prst="rect">
            <a:avLst/>
          </a:prstGeom>
        </p:spPr>
        <p:txBody>
          <a:bodyPr wrap="none">
            <a:spAutoFit/>
          </a:bodyPr>
          <a:lstStyle/>
          <a:p>
            <a:r>
              <a:rPr lang="en-GB" sz="2400" dirty="0" smtClean="0">
                <a:solidFill>
                  <a:schemeClr val="bg1"/>
                </a:solidFill>
                <a:latin typeface="Century Gothic" panose="020B0502020202020204" pitchFamily="34" charset="0"/>
              </a:rPr>
              <a:t>Submarine </a:t>
            </a:r>
            <a:endParaRPr lang="en-GB" sz="2400" dirty="0"/>
          </a:p>
        </p:txBody>
      </p:sp>
    </p:spTree>
    <p:extLst>
      <p:ext uri="{BB962C8B-B14F-4D97-AF65-F5344CB8AC3E}">
        <p14:creationId xmlns:p14="http://schemas.microsoft.com/office/powerpoint/2010/main" val="2112473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36394" y="365125"/>
            <a:ext cx="5217405" cy="1970451"/>
          </a:xfrm>
        </p:spPr>
        <p:txBody>
          <a:bodyPr/>
          <a:lstStyle/>
          <a:p>
            <a:pPr algn="ctr"/>
            <a:r>
              <a:rPr lang="en-GB" dirty="0" smtClean="0">
                <a:solidFill>
                  <a:schemeClr val="bg1"/>
                </a:solidFill>
                <a:latin typeface="Felix Titling" panose="04060505060202020A04" pitchFamily="82" charset="0"/>
              </a:rPr>
              <a:t>Spaces of Transgression</a:t>
            </a:r>
            <a:endParaRPr lang="en-GB" dirty="0">
              <a:solidFill>
                <a:schemeClr val="bg1"/>
              </a:solidFill>
              <a:latin typeface="Felix Titling" panose="04060505060202020A04" pitchFamily="82"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2725" y="679386"/>
            <a:ext cx="4289781" cy="5616753"/>
          </a:xfrm>
          <a:prstGeom prst="rect">
            <a:avLst/>
          </a:prstGeom>
        </p:spPr>
      </p:pic>
      <p:sp>
        <p:nvSpPr>
          <p:cNvPr id="5" name="Rectangle 4"/>
          <p:cNvSpPr/>
          <p:nvPr/>
        </p:nvSpPr>
        <p:spPr>
          <a:xfrm>
            <a:off x="5942085" y="5448885"/>
            <a:ext cx="5606022" cy="461665"/>
          </a:xfrm>
          <a:prstGeom prst="rect">
            <a:avLst/>
          </a:prstGeom>
        </p:spPr>
        <p:txBody>
          <a:bodyPr wrap="none">
            <a:spAutoFit/>
          </a:bodyPr>
          <a:lstStyle/>
          <a:p>
            <a:r>
              <a:rPr lang="en-GB" sz="2400" dirty="0" smtClean="0">
                <a:solidFill>
                  <a:schemeClr val="bg1"/>
                </a:solidFill>
                <a:latin typeface="Century Gothic" panose="020B0502020202020204" pitchFamily="34" charset="0"/>
              </a:rPr>
              <a:t>Workers leaving Ebola isolation ward</a:t>
            </a:r>
            <a:endParaRPr lang="en-GB" sz="2400" dirty="0"/>
          </a:p>
        </p:txBody>
      </p:sp>
    </p:spTree>
    <p:extLst>
      <p:ext uri="{BB962C8B-B14F-4D97-AF65-F5344CB8AC3E}">
        <p14:creationId xmlns:p14="http://schemas.microsoft.com/office/powerpoint/2010/main" val="31781503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chemeClr val="bg1"/>
                </a:solidFill>
                <a:latin typeface="Felix Titling" panose="04060505060202020A04" pitchFamily="82" charset="0"/>
              </a:rPr>
              <a:t>Other examples</a:t>
            </a:r>
          </a:p>
        </p:txBody>
      </p:sp>
      <p:sp>
        <p:nvSpPr>
          <p:cNvPr id="3" name="Content Placeholder 2"/>
          <p:cNvSpPr>
            <a:spLocks noGrp="1"/>
          </p:cNvSpPr>
          <p:nvPr>
            <p:ph idx="1"/>
          </p:nvPr>
        </p:nvSpPr>
        <p:spPr/>
        <p:txBody>
          <a:bodyPr>
            <a:normAutofit/>
          </a:bodyPr>
          <a:lstStyle/>
          <a:p>
            <a:r>
              <a:rPr lang="en-GB" sz="2400" dirty="0" smtClean="0">
                <a:solidFill>
                  <a:schemeClr val="bg1"/>
                </a:solidFill>
                <a:latin typeface="Century Gothic" panose="020B0502020202020204" pitchFamily="34" charset="0"/>
              </a:rPr>
              <a:t>Red light district </a:t>
            </a:r>
          </a:p>
          <a:p>
            <a:r>
              <a:rPr lang="en-GB" sz="2400" dirty="0" smtClean="0">
                <a:solidFill>
                  <a:schemeClr val="bg1"/>
                </a:solidFill>
                <a:latin typeface="Century Gothic" panose="020B0502020202020204" pitchFamily="34" charset="0"/>
              </a:rPr>
              <a:t>Ghetto </a:t>
            </a:r>
          </a:p>
          <a:p>
            <a:r>
              <a:rPr lang="en-GB" sz="2400" dirty="0" smtClean="0">
                <a:solidFill>
                  <a:schemeClr val="bg1"/>
                </a:solidFill>
                <a:latin typeface="Century Gothic" panose="020B0502020202020204" pitchFamily="34" charset="0"/>
              </a:rPr>
              <a:t>Leper colonies </a:t>
            </a:r>
          </a:p>
          <a:p>
            <a:endParaRPr lang="en-GB" sz="2400" dirty="0" smtClean="0">
              <a:solidFill>
                <a:schemeClr val="bg1"/>
              </a:solidFill>
              <a:latin typeface="Century Gothic" panose="020B0502020202020204" pitchFamily="34" charset="0"/>
            </a:endParaRPr>
          </a:p>
          <a:p>
            <a:r>
              <a:rPr lang="en-GB" sz="2400" dirty="0" smtClean="0">
                <a:solidFill>
                  <a:schemeClr val="bg1"/>
                </a:solidFill>
                <a:latin typeface="Century Gothic" panose="020B0502020202020204" pitchFamily="34" charset="0"/>
              </a:rPr>
              <a:t>Apartheid</a:t>
            </a:r>
          </a:p>
          <a:p>
            <a:r>
              <a:rPr lang="en-GB" sz="2400" dirty="0" smtClean="0">
                <a:solidFill>
                  <a:schemeClr val="bg1"/>
                </a:solidFill>
                <a:latin typeface="Century Gothic" panose="020B0502020202020204" pitchFamily="34" charset="0"/>
              </a:rPr>
              <a:t>Gated communities</a:t>
            </a:r>
          </a:p>
          <a:p>
            <a:endParaRPr lang="en-GB" sz="2400" dirty="0" smtClean="0">
              <a:solidFill>
                <a:schemeClr val="bg1"/>
              </a:solidFill>
              <a:latin typeface="Century Gothic" panose="020B0502020202020204" pitchFamily="34" charset="0"/>
            </a:endParaRPr>
          </a:p>
          <a:p>
            <a:r>
              <a:rPr lang="en-GB" sz="2400" dirty="0" smtClean="0">
                <a:solidFill>
                  <a:schemeClr val="bg1"/>
                </a:solidFill>
                <a:latin typeface="Century Gothic" panose="020B0502020202020204" pitchFamily="34" charset="0"/>
              </a:rPr>
              <a:t>The Christian practice of sanctuary within the church</a:t>
            </a:r>
          </a:p>
          <a:p>
            <a:r>
              <a:rPr lang="en-GB" sz="2400" dirty="0" smtClean="0">
                <a:solidFill>
                  <a:schemeClr val="bg1"/>
                </a:solidFill>
                <a:latin typeface="Century Gothic" panose="020B0502020202020204" pitchFamily="34" charset="0"/>
              </a:rPr>
              <a:t>The haunted house</a:t>
            </a:r>
          </a:p>
          <a:p>
            <a:endParaRPr lang="en-GB" sz="2400" dirty="0">
              <a:solidFill>
                <a:schemeClr val="bg1"/>
              </a:solidFill>
              <a:latin typeface="Century Gothic" panose="020B0502020202020204" pitchFamily="34" charset="0"/>
            </a:endParaRPr>
          </a:p>
        </p:txBody>
      </p:sp>
    </p:spTree>
    <p:extLst>
      <p:ext uri="{BB962C8B-B14F-4D97-AF65-F5344CB8AC3E}">
        <p14:creationId xmlns:p14="http://schemas.microsoft.com/office/powerpoint/2010/main" val="40772762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439378" y="477873"/>
            <a:ext cx="4075287" cy="1508972"/>
          </a:xfrm>
        </p:spPr>
        <p:txBody>
          <a:bodyPr>
            <a:normAutofit fontScale="92500" lnSpcReduction="10000"/>
          </a:bodyPr>
          <a:lstStyle/>
          <a:p>
            <a:pPr algn="r"/>
            <a:r>
              <a:rPr lang="en-GB" sz="2800" dirty="0" smtClean="0">
                <a:solidFill>
                  <a:schemeClr val="bg1"/>
                </a:solidFill>
                <a:latin typeface="Felix Titling" panose="04060505060202020A04" pitchFamily="82" charset="0"/>
              </a:rPr>
              <a:t>The gibbet – a place of pollution and warning for transgressors</a:t>
            </a:r>
          </a:p>
        </p:txBody>
      </p:sp>
      <p:pic>
        <p:nvPicPr>
          <p:cNvPr id="2" name="Picture 1"/>
          <p:cNvPicPr>
            <a:picLocks noChangeAspect="1"/>
          </p:cNvPicPr>
          <p:nvPr/>
        </p:nvPicPr>
        <p:blipFill>
          <a:blip r:embed="rId2" cstate="print">
            <a:extLst>
              <a:ext uri="{BEBA8EAE-BF5A-486C-A8C5-ECC9F3942E4B}">
                <a14:imgProps xmlns:a14="http://schemas.microsoft.com/office/drawing/2010/main">
                  <a14:imgLayer r:embed="rId3">
                    <a14:imgEffect>
                      <a14:sharpenSoften amount="25000"/>
                    </a14:imgEffect>
                    <a14:imgEffect>
                      <a14:saturation sat="200000"/>
                    </a14:imgEffect>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1988328" y="297250"/>
            <a:ext cx="4626961" cy="6340890"/>
          </a:xfrm>
          <a:prstGeom prst="rect">
            <a:avLst/>
          </a:prstGeom>
        </p:spPr>
      </p:pic>
      <p:sp>
        <p:nvSpPr>
          <p:cNvPr id="5" name="Right Arrow 4"/>
          <p:cNvSpPr/>
          <p:nvPr/>
        </p:nvSpPr>
        <p:spPr>
          <a:xfrm>
            <a:off x="750417" y="2415823"/>
            <a:ext cx="824342" cy="338666"/>
          </a:xfrm>
          <a:prstGeom prst="right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271143" y="1954158"/>
            <a:ext cx="1715534" cy="461665"/>
          </a:xfrm>
          <a:prstGeom prst="rect">
            <a:avLst/>
          </a:prstGeom>
        </p:spPr>
        <p:txBody>
          <a:bodyPr wrap="none">
            <a:spAutoFit/>
          </a:bodyPr>
          <a:lstStyle/>
          <a:p>
            <a:r>
              <a:rPr lang="en-GB" sz="2400" dirty="0" smtClean="0">
                <a:solidFill>
                  <a:schemeClr val="bg1"/>
                </a:solidFill>
                <a:latin typeface="Century Gothic" panose="020B0502020202020204" pitchFamily="34" charset="0"/>
              </a:rPr>
              <a:t>Gibbet Hill</a:t>
            </a:r>
            <a:endParaRPr lang="en-GB" sz="2400" dirty="0">
              <a:solidFill>
                <a:schemeClr val="bg1"/>
              </a:solidFill>
              <a:latin typeface="Century Gothic" panose="020B0502020202020204" pitchFamily="34" charset="0"/>
            </a:endParaRPr>
          </a:p>
        </p:txBody>
      </p:sp>
      <p:sp>
        <p:nvSpPr>
          <p:cNvPr id="7" name="Right Arrow 6"/>
          <p:cNvSpPr/>
          <p:nvPr/>
        </p:nvSpPr>
        <p:spPr>
          <a:xfrm rot="10800000">
            <a:off x="3872085" y="3834912"/>
            <a:ext cx="3070579" cy="341524"/>
          </a:xfrm>
          <a:prstGeom prst="rightArrow">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endParaRPr lang="en-GB"/>
          </a:p>
        </p:txBody>
      </p:sp>
      <p:sp>
        <p:nvSpPr>
          <p:cNvPr id="8" name="Rectangle 7"/>
          <p:cNvSpPr/>
          <p:nvPr/>
        </p:nvSpPr>
        <p:spPr>
          <a:xfrm>
            <a:off x="7041816" y="3714772"/>
            <a:ext cx="2031325" cy="461665"/>
          </a:xfrm>
          <a:prstGeom prst="rect">
            <a:avLst/>
          </a:prstGeom>
        </p:spPr>
        <p:txBody>
          <a:bodyPr wrap="none">
            <a:spAutoFit/>
          </a:bodyPr>
          <a:lstStyle/>
          <a:p>
            <a:r>
              <a:rPr lang="en-GB" sz="2400" dirty="0" smtClean="0">
                <a:solidFill>
                  <a:schemeClr val="bg1"/>
                </a:solidFill>
                <a:latin typeface="Century Gothic" panose="020B0502020202020204" pitchFamily="34" charset="0"/>
              </a:rPr>
              <a:t>Town centre</a:t>
            </a:r>
            <a:endParaRPr lang="en-GB" sz="2400" dirty="0"/>
          </a:p>
        </p:txBody>
      </p:sp>
      <p:sp>
        <p:nvSpPr>
          <p:cNvPr id="9" name="Rectangle 8"/>
          <p:cNvSpPr/>
          <p:nvPr/>
        </p:nvSpPr>
        <p:spPr>
          <a:xfrm>
            <a:off x="1986677" y="2159306"/>
            <a:ext cx="756523" cy="859316"/>
          </a:xfrm>
          <a:prstGeom prst="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701102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621090" y="695327"/>
            <a:ext cx="4277127" cy="1056355"/>
          </a:xfrm>
        </p:spPr>
        <p:txBody>
          <a:bodyPr/>
          <a:lstStyle/>
          <a:p>
            <a:r>
              <a:rPr lang="en-GB" sz="3200" b="1" i="0" dirty="0" smtClean="0">
                <a:solidFill>
                  <a:schemeClr val="bg1"/>
                </a:solidFill>
                <a:effectLst/>
                <a:latin typeface="Felix Titling" panose="04060505060202020A04" pitchFamily="82" charset="0"/>
              </a:rPr>
              <a:t>Gallows as landmarks</a:t>
            </a:r>
          </a:p>
          <a:p>
            <a:endParaRPr lang="en-GB" dirty="0"/>
          </a:p>
        </p:txBody>
      </p:sp>
      <p:sp>
        <p:nvSpPr>
          <p:cNvPr id="2" name="Rectangle 1"/>
          <p:cNvSpPr/>
          <p:nvPr/>
        </p:nvSpPr>
        <p:spPr>
          <a:xfrm>
            <a:off x="7315744" y="2264305"/>
            <a:ext cx="4752350" cy="3970318"/>
          </a:xfrm>
          <a:prstGeom prst="rect">
            <a:avLst/>
          </a:prstGeom>
        </p:spPr>
        <p:txBody>
          <a:bodyPr wrap="square">
            <a:spAutoFit/>
          </a:bodyPr>
          <a:lstStyle/>
          <a:p>
            <a:r>
              <a:rPr lang="en-GB" b="0" i="0" dirty="0" smtClean="0">
                <a:solidFill>
                  <a:schemeClr val="bg1"/>
                </a:solidFill>
                <a:effectLst/>
                <a:latin typeface="Century Gothic" panose="020B0502020202020204" pitchFamily="34" charset="0"/>
              </a:rPr>
              <a:t>For this purpose, wagon-wheels were attached onto poles nearby the gallows to serve as platforms upon which the beheaded and broken bodies of criminals were laid. [</a:t>
            </a:r>
            <a:r>
              <a:rPr lang="nl-NL" b="0" i="0" dirty="0" smtClean="0">
                <a:solidFill>
                  <a:schemeClr val="bg1"/>
                </a:solidFill>
                <a:effectLst/>
                <a:latin typeface="Century Gothic" panose="020B0502020202020204" pitchFamily="34" charset="0"/>
              </a:rPr>
              <a:t>Berents 1991, 1984; Van Caenegem 1954 </a:t>
            </a:r>
            <a:r>
              <a:rPr lang="en-GB" b="0" i="0" dirty="0" smtClean="0">
                <a:solidFill>
                  <a:schemeClr val="bg1"/>
                </a:solidFill>
                <a:effectLst/>
                <a:latin typeface="Century Gothic" panose="020B0502020202020204" pitchFamily="34" charset="0"/>
              </a:rPr>
              <a:t> ]</a:t>
            </a:r>
          </a:p>
          <a:p>
            <a:r>
              <a:rPr lang="en-GB" b="0" i="0" dirty="0" err="1" smtClean="0">
                <a:solidFill>
                  <a:schemeClr val="bg1"/>
                </a:solidFill>
                <a:effectLst/>
                <a:latin typeface="Century Gothic" panose="020B0502020202020204" pitchFamily="34" charset="0"/>
              </a:rPr>
              <a:t>Frisia</a:t>
            </a:r>
            <a:r>
              <a:rPr lang="en-GB" b="0" i="0" dirty="0" smtClean="0">
                <a:solidFill>
                  <a:schemeClr val="bg1"/>
                </a:solidFill>
                <a:effectLst/>
                <a:latin typeface="Century Gothic" panose="020B0502020202020204" pitchFamily="34" charset="0"/>
              </a:rPr>
              <a:t> between the </a:t>
            </a:r>
            <a:r>
              <a:rPr lang="en-GB" b="0" i="0" dirty="0" err="1" smtClean="0">
                <a:solidFill>
                  <a:schemeClr val="bg1"/>
                </a:solidFill>
                <a:effectLst/>
                <a:latin typeface="Century Gothic" panose="020B0502020202020204" pitchFamily="34" charset="0"/>
              </a:rPr>
              <a:t>Vlie</a:t>
            </a:r>
            <a:r>
              <a:rPr lang="en-GB" b="0" i="0" dirty="0" smtClean="0">
                <a:solidFill>
                  <a:schemeClr val="bg1"/>
                </a:solidFill>
                <a:effectLst/>
                <a:latin typeface="Century Gothic" panose="020B0502020202020204" pitchFamily="34" charset="0"/>
              </a:rPr>
              <a:t> and the </a:t>
            </a:r>
            <a:r>
              <a:rPr lang="en-GB" b="0" i="0" dirty="0" err="1" smtClean="0">
                <a:solidFill>
                  <a:schemeClr val="bg1"/>
                </a:solidFill>
                <a:effectLst/>
                <a:latin typeface="Century Gothic" panose="020B0502020202020204" pitchFamily="34" charset="0"/>
              </a:rPr>
              <a:t>Lauwers</a:t>
            </a:r>
            <a:r>
              <a:rPr lang="en-GB" b="0" i="0" dirty="0" smtClean="0">
                <a:solidFill>
                  <a:schemeClr val="bg1"/>
                </a:solidFill>
                <a:effectLst/>
                <a:latin typeface="Century Gothic" panose="020B0502020202020204" pitchFamily="34" charset="0"/>
              </a:rPr>
              <a:t> counted at least forty such gallows-and-wheel constructions prior to 1515. </a:t>
            </a:r>
          </a:p>
          <a:p>
            <a:r>
              <a:rPr lang="en-GB" b="0" i="0" dirty="0" smtClean="0">
                <a:solidFill>
                  <a:schemeClr val="bg1"/>
                </a:solidFill>
                <a:effectLst/>
                <a:latin typeface="Century Gothic" panose="020B0502020202020204" pitchFamily="34" charset="0"/>
              </a:rPr>
              <a:t>Set high upon natural elevations, beside busy thoroughfares and waterways or beyond the dyke, these structures stood out conspicuously in the landscape and were intended to be seen from afar.</a:t>
            </a:r>
            <a:endParaRPr lang="en-GB" b="0" i="0" dirty="0">
              <a:solidFill>
                <a:schemeClr val="bg1"/>
              </a:solidFill>
              <a:effectLst/>
              <a:latin typeface="Century Gothic" panose="020B0502020202020204" pitchFamily="34" charset="0"/>
            </a:endParaRPr>
          </a:p>
        </p:txBody>
      </p:sp>
      <p:pic>
        <p:nvPicPr>
          <p:cNvPr id="4" name="Picture 3"/>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295908" y="2140845"/>
            <a:ext cx="6635545" cy="4491063"/>
          </a:xfrm>
          <a:prstGeom prst="rect">
            <a:avLst/>
          </a:prstGeom>
        </p:spPr>
      </p:pic>
      <p:sp>
        <p:nvSpPr>
          <p:cNvPr id="5" name="Down Arrow 4"/>
          <p:cNvSpPr/>
          <p:nvPr/>
        </p:nvSpPr>
        <p:spPr>
          <a:xfrm rot="16200000">
            <a:off x="5246141" y="4354957"/>
            <a:ext cx="264408" cy="852724"/>
          </a:xfrm>
          <a:prstGeom prst="downArrow">
            <a:avLst/>
          </a:prstGeom>
          <a:solidFill>
            <a:srgbClr val="000D2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0D26"/>
              </a:solidFill>
            </a:endParaRPr>
          </a:p>
        </p:txBody>
      </p:sp>
      <p:sp>
        <p:nvSpPr>
          <p:cNvPr id="6" name="Rectangle 5"/>
          <p:cNvSpPr/>
          <p:nvPr/>
        </p:nvSpPr>
        <p:spPr>
          <a:xfrm>
            <a:off x="443882" y="209670"/>
            <a:ext cx="6871862" cy="1754326"/>
          </a:xfrm>
          <a:prstGeom prst="rect">
            <a:avLst/>
          </a:prstGeom>
        </p:spPr>
        <p:txBody>
          <a:bodyPr wrap="square">
            <a:spAutoFit/>
          </a:bodyPr>
          <a:lstStyle/>
          <a:p>
            <a:r>
              <a:rPr lang="en-GB" b="0" i="0" dirty="0" smtClean="0">
                <a:solidFill>
                  <a:schemeClr val="bg1"/>
                </a:solidFill>
                <a:effectLst/>
                <a:latin typeface="Century Gothic" panose="020B0502020202020204" pitchFamily="34" charset="0"/>
              </a:rPr>
              <a:t>Gallows were a familiar sight in the landscape of fifteenth-century </a:t>
            </a:r>
            <a:r>
              <a:rPr lang="en-GB" b="0" i="0" dirty="0" err="1" smtClean="0">
                <a:solidFill>
                  <a:schemeClr val="bg1"/>
                </a:solidFill>
                <a:effectLst/>
                <a:latin typeface="Century Gothic" panose="020B0502020202020204" pitchFamily="34" charset="0"/>
              </a:rPr>
              <a:t>Frisia</a:t>
            </a:r>
            <a:r>
              <a:rPr lang="en-GB" b="0" i="0" dirty="0" smtClean="0">
                <a:solidFill>
                  <a:schemeClr val="bg1"/>
                </a:solidFill>
                <a:effectLst/>
                <a:latin typeface="Century Gothic" panose="020B0502020202020204" pitchFamily="34" charset="0"/>
              </a:rPr>
              <a:t>. [not the] temporary installations erected for executions in the town square to be dismantled afterwards, but rather of permanent constructions of wood or iron upon which the corpses of miscreants were exhibited after the execution, until they decomposed. </a:t>
            </a:r>
            <a:endParaRPr lang="en-GB" dirty="0"/>
          </a:p>
        </p:txBody>
      </p:sp>
      <p:sp>
        <p:nvSpPr>
          <p:cNvPr id="7" name="Rectangle 6"/>
          <p:cNvSpPr/>
          <p:nvPr/>
        </p:nvSpPr>
        <p:spPr>
          <a:xfrm>
            <a:off x="669946" y="3532407"/>
            <a:ext cx="2031325" cy="461665"/>
          </a:xfrm>
          <a:prstGeom prst="rect">
            <a:avLst/>
          </a:prstGeom>
        </p:spPr>
        <p:txBody>
          <a:bodyPr wrap="none">
            <a:spAutoFit/>
          </a:bodyPr>
          <a:lstStyle/>
          <a:p>
            <a:r>
              <a:rPr lang="en-GB" sz="2400" dirty="0" smtClean="0">
                <a:solidFill>
                  <a:srgbClr val="000D26"/>
                </a:solidFill>
                <a:latin typeface="Century Gothic" panose="020B0502020202020204" pitchFamily="34" charset="0"/>
              </a:rPr>
              <a:t>Town centre</a:t>
            </a:r>
            <a:endParaRPr lang="en-GB" sz="2400" dirty="0">
              <a:solidFill>
                <a:srgbClr val="000D26"/>
              </a:solidFill>
            </a:endParaRPr>
          </a:p>
        </p:txBody>
      </p:sp>
      <p:sp>
        <p:nvSpPr>
          <p:cNvPr id="8" name="Rectangle 7"/>
          <p:cNvSpPr/>
          <p:nvPr/>
        </p:nvSpPr>
        <p:spPr>
          <a:xfrm>
            <a:off x="4759426" y="4108265"/>
            <a:ext cx="1237839" cy="461665"/>
          </a:xfrm>
          <a:prstGeom prst="rect">
            <a:avLst/>
          </a:prstGeom>
        </p:spPr>
        <p:txBody>
          <a:bodyPr wrap="none">
            <a:spAutoFit/>
          </a:bodyPr>
          <a:lstStyle/>
          <a:p>
            <a:r>
              <a:rPr lang="en-GB" sz="2400" dirty="0">
                <a:solidFill>
                  <a:srgbClr val="000D26"/>
                </a:solidFill>
                <a:latin typeface="Century Gothic" panose="020B0502020202020204" pitchFamily="34" charset="0"/>
              </a:rPr>
              <a:t>Gibbet</a:t>
            </a:r>
            <a:endParaRPr lang="en-GB" sz="2400" dirty="0">
              <a:solidFill>
                <a:srgbClr val="000D26"/>
              </a:solidFill>
            </a:endParaRPr>
          </a:p>
        </p:txBody>
      </p:sp>
      <p:sp>
        <p:nvSpPr>
          <p:cNvPr id="9" name="Down Arrow 8"/>
          <p:cNvSpPr/>
          <p:nvPr/>
        </p:nvSpPr>
        <p:spPr>
          <a:xfrm>
            <a:off x="1344386" y="4123640"/>
            <a:ext cx="277259" cy="525475"/>
          </a:xfrm>
          <a:prstGeom prst="downArrow">
            <a:avLst/>
          </a:prstGeom>
          <a:solidFill>
            <a:srgbClr val="000D2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0D26"/>
              </a:solidFill>
            </a:endParaRPr>
          </a:p>
        </p:txBody>
      </p:sp>
    </p:spTree>
    <p:extLst>
      <p:ext uri="{BB962C8B-B14F-4D97-AF65-F5344CB8AC3E}">
        <p14:creationId xmlns:p14="http://schemas.microsoft.com/office/powerpoint/2010/main" val="24222738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488935" y="285961"/>
            <a:ext cx="5209163" cy="1091148"/>
          </a:xfrm>
        </p:spPr>
        <p:txBody>
          <a:bodyPr>
            <a:noAutofit/>
          </a:bodyPr>
          <a:lstStyle/>
          <a:p>
            <a:r>
              <a:rPr lang="en-GB" sz="3200" dirty="0" smtClean="0">
                <a:solidFill>
                  <a:schemeClr val="bg1"/>
                </a:solidFill>
                <a:latin typeface="Felix Titling" panose="04060505060202020A04" pitchFamily="82" charset="0"/>
              </a:rPr>
              <a:t>Spaces of stage and church</a:t>
            </a:r>
            <a:endParaRPr lang="en-GB" sz="3200" dirty="0">
              <a:solidFill>
                <a:schemeClr val="bg1"/>
              </a:solidFill>
              <a:latin typeface="Felix Titling" panose="04060505060202020A04" pitchFamily="82"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1904" y="285961"/>
            <a:ext cx="5184576" cy="6147890"/>
          </a:xfrm>
          <a:prstGeom prst="rect">
            <a:avLst/>
          </a:prstGeom>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47552" y="2028474"/>
            <a:ext cx="5350546" cy="4012910"/>
          </a:xfrm>
          <a:prstGeom prst="rect">
            <a:avLst/>
          </a:prstGeom>
        </p:spPr>
      </p:pic>
      <p:sp>
        <p:nvSpPr>
          <p:cNvPr id="5" name="Rectangle 4"/>
          <p:cNvSpPr/>
          <p:nvPr/>
        </p:nvSpPr>
        <p:spPr>
          <a:xfrm>
            <a:off x="2445745" y="3260754"/>
            <a:ext cx="1861850" cy="980740"/>
          </a:xfrm>
          <a:prstGeom prst="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7247467" y="3488267"/>
            <a:ext cx="3330222" cy="1986843"/>
          </a:xfrm>
          <a:prstGeom prst="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852570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70340" y="5648901"/>
            <a:ext cx="5034844" cy="826743"/>
          </a:xfrm>
        </p:spPr>
        <p:txBody>
          <a:bodyPr>
            <a:normAutofit/>
          </a:bodyPr>
          <a:lstStyle/>
          <a:p>
            <a:r>
              <a:rPr lang="en-GB" dirty="0" smtClean="0">
                <a:solidFill>
                  <a:schemeClr val="bg1"/>
                </a:solidFill>
                <a:latin typeface="Felix Titling" panose="04060505060202020A04" pitchFamily="82" charset="0"/>
              </a:rPr>
              <a:t>rood screen, medieval church East Anglia</a:t>
            </a:r>
            <a:endParaRPr lang="en-GB" dirty="0">
              <a:solidFill>
                <a:schemeClr val="bg1"/>
              </a:solidFill>
              <a:latin typeface="Felix Titling" panose="04060505060202020A04" pitchFamily="82" charset="0"/>
            </a:endParaRPr>
          </a:p>
        </p:txBody>
      </p:sp>
      <p:sp>
        <p:nvSpPr>
          <p:cNvPr id="4" name="Rectangle 3"/>
          <p:cNvSpPr/>
          <p:nvPr/>
        </p:nvSpPr>
        <p:spPr>
          <a:xfrm>
            <a:off x="6604000" y="654756"/>
            <a:ext cx="5129995" cy="5262979"/>
          </a:xfrm>
          <a:prstGeom prst="rect">
            <a:avLst/>
          </a:prstGeom>
        </p:spPr>
        <p:txBody>
          <a:bodyPr wrap="square">
            <a:spAutoFit/>
          </a:bodyPr>
          <a:lstStyle/>
          <a:p>
            <a:r>
              <a:rPr lang="en-GB" sz="2400" b="0" i="0" dirty="0" smtClean="0">
                <a:solidFill>
                  <a:schemeClr val="bg1"/>
                </a:solidFill>
                <a:effectLst/>
                <a:latin typeface="Century Gothic" panose="020B0502020202020204" pitchFamily="34" charset="0"/>
              </a:rPr>
              <a:t>Many churches in Ireland and Scotland in the early Middle Ages were very small which may have served the same function as a rood screen. Contemporary sources suggest that the faithful may have remained outside the church for most of the mass; the priest would go outside for the first part of the mass including the reading of the gospel, and return inside the church, out of sight of the faithful, to consecrate the Eucharist</a:t>
            </a:r>
            <a:endParaRPr lang="en-GB" sz="2400" dirty="0">
              <a:solidFill>
                <a:schemeClr val="bg1"/>
              </a:solidFill>
              <a:latin typeface="Century Gothic" panose="020B0502020202020204" pitchFamily="34"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3273" y="914400"/>
            <a:ext cx="5810015" cy="4357511"/>
          </a:xfrm>
          <a:prstGeom prst="rect">
            <a:avLst/>
          </a:prstGeom>
        </p:spPr>
      </p:pic>
    </p:spTree>
    <p:extLst>
      <p:ext uri="{BB962C8B-B14F-4D97-AF65-F5344CB8AC3E}">
        <p14:creationId xmlns:p14="http://schemas.microsoft.com/office/powerpoint/2010/main" val="36166274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374573"/>
            <a:ext cx="10515600" cy="5802390"/>
          </a:xfrm>
        </p:spPr>
        <p:txBody>
          <a:bodyPr>
            <a:normAutofit/>
          </a:bodyPr>
          <a:lstStyle/>
          <a:p>
            <a:pPr marL="0" indent="0" algn="ctr">
              <a:buNone/>
            </a:pPr>
            <a:r>
              <a:rPr lang="en-GB" sz="3600" dirty="0">
                <a:solidFill>
                  <a:schemeClr val="accent1">
                    <a:lumMod val="60000"/>
                    <a:lumOff val="40000"/>
                  </a:schemeClr>
                </a:solidFill>
                <a:latin typeface="Felix Titling" panose="04060505060202020A04" pitchFamily="82" charset="0"/>
              </a:rPr>
              <a:t>WRITING </a:t>
            </a:r>
            <a:r>
              <a:rPr lang="en-GB" sz="3600" dirty="0" smtClean="0">
                <a:solidFill>
                  <a:schemeClr val="accent1">
                    <a:lumMod val="60000"/>
                    <a:lumOff val="40000"/>
                  </a:schemeClr>
                </a:solidFill>
                <a:latin typeface="Felix Titling" panose="04060505060202020A04" pitchFamily="82" charset="0"/>
              </a:rPr>
              <a:t>TASK</a:t>
            </a:r>
            <a:r>
              <a:rPr lang="en-GB" sz="3600" dirty="0">
                <a:solidFill>
                  <a:schemeClr val="accent1">
                    <a:lumMod val="60000"/>
                    <a:lumOff val="40000"/>
                  </a:schemeClr>
                </a:solidFill>
                <a:latin typeface="Felix Titling" panose="04060505060202020A04" pitchFamily="82" charset="0"/>
              </a:rPr>
              <a:t> </a:t>
            </a:r>
            <a:r>
              <a:rPr lang="en-GB" dirty="0">
                <a:solidFill>
                  <a:schemeClr val="accent1">
                    <a:lumMod val="60000"/>
                    <a:lumOff val="40000"/>
                  </a:schemeClr>
                </a:solidFill>
                <a:latin typeface="Felix Titling" panose="04060505060202020A04" pitchFamily="82" charset="0"/>
              </a:rPr>
              <a:t> </a:t>
            </a:r>
          </a:p>
          <a:p>
            <a:pPr marL="0" indent="0">
              <a:buNone/>
            </a:pPr>
            <a:endParaRPr lang="en-GB" dirty="0" smtClean="0">
              <a:solidFill>
                <a:schemeClr val="accent1">
                  <a:lumMod val="60000"/>
                  <a:lumOff val="40000"/>
                </a:schemeClr>
              </a:solidFill>
              <a:latin typeface="Century Gothic" panose="020B0502020202020204" pitchFamily="34" charset="0"/>
            </a:endParaRPr>
          </a:p>
          <a:p>
            <a:pPr marL="0" indent="0">
              <a:buNone/>
            </a:pPr>
            <a:r>
              <a:rPr lang="en-GB" dirty="0" smtClean="0">
                <a:solidFill>
                  <a:schemeClr val="accent1">
                    <a:lumMod val="60000"/>
                    <a:lumOff val="40000"/>
                  </a:schemeClr>
                </a:solidFill>
                <a:latin typeface="Century Gothic" panose="020B0502020202020204" pitchFamily="34" charset="0"/>
              </a:rPr>
              <a:t>Draw </a:t>
            </a:r>
            <a:r>
              <a:rPr lang="en-GB" dirty="0">
                <a:solidFill>
                  <a:schemeClr val="accent1">
                    <a:lumMod val="60000"/>
                    <a:lumOff val="40000"/>
                  </a:schemeClr>
                </a:solidFill>
                <a:latin typeface="Century Gothic" panose="020B0502020202020204" pitchFamily="34" charset="0"/>
              </a:rPr>
              <a:t>on one (or more) of the following to use space as a dramatic component in a piece of writing</a:t>
            </a:r>
          </a:p>
          <a:p>
            <a:pPr marL="457200" lvl="1" indent="0">
              <a:buNone/>
            </a:pPr>
            <a:r>
              <a:rPr lang="en-GB" dirty="0">
                <a:solidFill>
                  <a:schemeClr val="accent1">
                    <a:lumMod val="60000"/>
                    <a:lumOff val="40000"/>
                  </a:schemeClr>
                </a:solidFill>
                <a:latin typeface="Century Gothic" panose="020B0502020202020204" pitchFamily="34" charset="0"/>
              </a:rPr>
              <a:t>1. the women like beetles defined by/toiling through the coal waste </a:t>
            </a:r>
          </a:p>
          <a:p>
            <a:pPr marL="457200" lvl="1" indent="0">
              <a:buNone/>
            </a:pPr>
            <a:r>
              <a:rPr lang="en-GB" dirty="0">
                <a:solidFill>
                  <a:schemeClr val="accent1">
                    <a:lumMod val="60000"/>
                    <a:lumOff val="40000"/>
                  </a:schemeClr>
                </a:solidFill>
                <a:latin typeface="Century Gothic" panose="020B0502020202020204" pitchFamily="34" charset="0"/>
              </a:rPr>
              <a:t>2. the marking of an enclosed place as a space for the special few (the space craft, the submarine, the altar behind the rood screen)</a:t>
            </a:r>
          </a:p>
          <a:p>
            <a:pPr marL="457200" lvl="1" indent="0">
              <a:buNone/>
            </a:pPr>
            <a:r>
              <a:rPr lang="en-GB" dirty="0">
                <a:solidFill>
                  <a:schemeClr val="accent1">
                    <a:lumMod val="60000"/>
                    <a:lumOff val="40000"/>
                  </a:schemeClr>
                </a:solidFill>
                <a:latin typeface="Century Gothic" panose="020B0502020202020204" pitchFamily="34" charset="0"/>
              </a:rPr>
              <a:t>3. the translation of a single space (</a:t>
            </a:r>
            <a:r>
              <a:rPr lang="en-GB" dirty="0" err="1">
                <a:solidFill>
                  <a:schemeClr val="accent1">
                    <a:lumMod val="60000"/>
                    <a:lumOff val="40000"/>
                  </a:schemeClr>
                </a:solidFill>
                <a:latin typeface="Century Gothic" panose="020B0502020202020204" pitchFamily="34" charset="0"/>
              </a:rPr>
              <a:t>eg</a:t>
            </a:r>
            <a:r>
              <a:rPr lang="en-GB" dirty="0">
                <a:solidFill>
                  <a:schemeClr val="accent1">
                    <a:lumMod val="60000"/>
                    <a:lumOff val="40000"/>
                  </a:schemeClr>
                </a:solidFill>
                <a:latin typeface="Century Gothic" panose="020B0502020202020204" pitchFamily="34" charset="0"/>
              </a:rPr>
              <a:t> the inner sanctum of the stage from a place of possibility into one of corruption and death )</a:t>
            </a:r>
          </a:p>
          <a:p>
            <a:pPr marL="457200" lvl="1" indent="0">
              <a:buNone/>
            </a:pPr>
            <a:r>
              <a:rPr lang="en-GB" dirty="0">
                <a:solidFill>
                  <a:schemeClr val="accent1">
                    <a:lumMod val="60000"/>
                    <a:lumOff val="40000"/>
                  </a:schemeClr>
                </a:solidFill>
                <a:latin typeface="Century Gothic" panose="020B0502020202020204" pitchFamily="34" charset="0"/>
              </a:rPr>
              <a:t>4. the concept of space itself as carrying values of pollution , marked by taboo (the medieval Gibbet / the fenced garden)</a:t>
            </a:r>
          </a:p>
        </p:txBody>
      </p:sp>
    </p:spTree>
    <p:extLst>
      <p:ext uri="{BB962C8B-B14F-4D97-AF65-F5344CB8AC3E}">
        <p14:creationId xmlns:p14="http://schemas.microsoft.com/office/powerpoint/2010/main" val="10814509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855</TotalTime>
  <Words>236</Words>
  <Application>Microsoft Office PowerPoint</Application>
  <PresentationFormat>Widescreen</PresentationFormat>
  <Paragraphs>35</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Arial Black</vt:lpstr>
      <vt:lpstr>Calibri</vt:lpstr>
      <vt:lpstr>Calibri Light</vt:lpstr>
      <vt:lpstr>Century Gothic</vt:lpstr>
      <vt:lpstr>Felix Titling</vt:lpstr>
      <vt:lpstr>Office Theme</vt:lpstr>
      <vt:lpstr>PowerPoint Presentation</vt:lpstr>
      <vt:lpstr>PowerPoint Presentation</vt:lpstr>
      <vt:lpstr>Spaces of Transgression</vt:lpstr>
      <vt:lpstr>Other examples</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Jeni Williams</cp:lastModifiedBy>
  <cp:revision>9</cp:revision>
  <dcterms:created xsi:type="dcterms:W3CDTF">2020-02-11T22:43:24Z</dcterms:created>
  <dcterms:modified xsi:type="dcterms:W3CDTF">2020-02-12T13:31:22Z</dcterms:modified>
</cp:coreProperties>
</file>