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75" r:id="rId3"/>
    <p:sldId id="277" r:id="rId4"/>
    <p:sldId id="278" r:id="rId5"/>
    <p:sldId id="279" r:id="rId6"/>
    <p:sldId id="283" r:id="rId7"/>
    <p:sldId id="276" r:id="rId8"/>
    <p:sldId id="280" r:id="rId9"/>
    <p:sldId id="282" r:id="rId10"/>
    <p:sldId id="284" r:id="rId11"/>
    <p:sldId id="285" r:id="rId12"/>
    <p:sldId id="281" r:id="rId13"/>
    <p:sldId id="258" r:id="rId14"/>
    <p:sldId id="259" r:id="rId15"/>
    <p:sldId id="263" r:id="rId16"/>
    <p:sldId id="262" r:id="rId17"/>
    <p:sldId id="264" r:id="rId18"/>
    <p:sldId id="260" r:id="rId19"/>
    <p:sldId id="273" r:id="rId20"/>
    <p:sldId id="266" r:id="rId21"/>
    <p:sldId id="261" r:id="rId22"/>
    <p:sldId id="268" r:id="rId23"/>
    <p:sldId id="269" r:id="rId24"/>
    <p:sldId id="270" r:id="rId25"/>
    <p:sldId id="271" r:id="rId26"/>
    <p:sldId id="272" r:id="rId27"/>
    <p:sldId id="267" r:id="rId2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7" d="100"/>
          <a:sy n="77" d="100"/>
        </p:scale>
        <p:origin x="648" y="5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7/4/2018</a:t>
            </a:fld>
            <a:endParaRPr lang="en-US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7/4/2018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7/4/2018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7/4/2018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7/4/2018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7/4/2018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7/4/2018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7/4/2018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7/4/2018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7/4/2018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7/4/2018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7/4/2018</a:t>
            </a:fld>
            <a:endParaRPr lang="en-US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dirty="0" smtClean="0"/>
              <a:t>Daoism: The Other WAY</a:t>
            </a:r>
            <a:r>
              <a:rPr lang="en-GB" sz="3600" dirty="0" smtClean="0"/>
              <a:t> </a:t>
            </a:r>
            <a:endParaRPr lang="en-GB" sz="36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33400" y="4191000"/>
            <a:ext cx="7854696" cy="1828800"/>
          </a:xfrm>
        </p:spPr>
        <p:txBody>
          <a:bodyPr>
            <a:normAutofit lnSpcReduction="10000"/>
          </a:bodyPr>
          <a:lstStyle/>
          <a:p>
            <a:pPr algn="ctr"/>
            <a:r>
              <a:rPr lang="en-GB" dirty="0" smtClean="0"/>
              <a:t>Professor  Yanxia Zhao </a:t>
            </a:r>
          </a:p>
          <a:p>
            <a:pPr algn="ctr"/>
            <a:r>
              <a:rPr lang="en-GB" dirty="0" smtClean="0"/>
              <a:t>Centre for </a:t>
            </a:r>
            <a:r>
              <a:rPr lang="en-GB" dirty="0" err="1" smtClean="0"/>
              <a:t>Daoist</a:t>
            </a:r>
            <a:r>
              <a:rPr lang="en-GB" dirty="0" smtClean="0"/>
              <a:t> Studies</a:t>
            </a:r>
          </a:p>
          <a:p>
            <a:pPr algn="ctr"/>
            <a:r>
              <a:rPr lang="en-GB" dirty="0" smtClean="0"/>
              <a:t>Faculty of Humanities and Performing Arts</a:t>
            </a:r>
          </a:p>
          <a:p>
            <a:pPr algn="ctr"/>
            <a:r>
              <a:rPr lang="en-GB" dirty="0" smtClean="0"/>
              <a:t>University of Wales Trinity Saint David 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667512"/>
          </a:xfrm>
        </p:spPr>
        <p:txBody>
          <a:bodyPr>
            <a:normAutofit fontScale="90000"/>
          </a:bodyPr>
          <a:lstStyle/>
          <a:p>
            <a:r>
              <a:rPr lang="en-GB" sz="5400" b="1" dirty="0" smtClean="0"/>
              <a:t>Why Daoism</a:t>
            </a:r>
            <a:r>
              <a:rPr lang="en-GB" sz="5400" b="1" dirty="0"/>
              <a:t> </a:t>
            </a:r>
            <a:r>
              <a:rPr lang="en-GB" sz="5400" b="1" dirty="0" smtClean="0"/>
              <a:t>is the </a:t>
            </a:r>
            <a:r>
              <a:rPr lang="en-GB" sz="5400" b="1" dirty="0"/>
              <a:t>Other Way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2400" y="1935480"/>
            <a:ext cx="8610600" cy="4693920"/>
          </a:xfrm>
        </p:spPr>
        <p:txBody>
          <a:bodyPr>
            <a:normAutofit fontScale="85000" lnSpcReduction="20000"/>
          </a:bodyPr>
          <a:lstStyle/>
          <a:p>
            <a:pPr marL="0" lvl="0" indent="0">
              <a:buNone/>
            </a:pPr>
            <a:r>
              <a:rPr lang="en-GB" sz="3500" b="1" dirty="0" smtClean="0">
                <a:solidFill>
                  <a:srgbClr val="FF0000"/>
                </a:solidFill>
              </a:rPr>
              <a:t>Daoism is so different from the tradition that is dominant our current </a:t>
            </a:r>
            <a:r>
              <a:rPr lang="en-GB" sz="3500" b="1" dirty="0" smtClean="0">
                <a:solidFill>
                  <a:srgbClr val="FF0000"/>
                </a:solidFill>
              </a:rPr>
              <a:t>societies</a:t>
            </a:r>
            <a:endParaRPr lang="en-GB" sz="3500" b="1" dirty="0">
              <a:solidFill>
                <a:srgbClr val="FF0000"/>
              </a:solidFill>
            </a:endParaRPr>
          </a:p>
          <a:p>
            <a:pPr marL="514350" lvl="0" indent="-514350">
              <a:buAutoNum type="arabicPeriod"/>
            </a:pPr>
            <a:endParaRPr lang="en-GB" sz="2800" b="1" dirty="0" smtClean="0"/>
          </a:p>
          <a:p>
            <a:pPr marL="514350" lvl="0" indent="-514350">
              <a:buAutoNum type="arabicPeriod"/>
            </a:pPr>
            <a:r>
              <a:rPr lang="en-GB" sz="2800" b="1" dirty="0" smtClean="0"/>
              <a:t>Daoism </a:t>
            </a:r>
            <a:r>
              <a:rPr lang="en-GB" sz="2800" b="1" dirty="0"/>
              <a:t>as a Nature Centred  </a:t>
            </a:r>
            <a:r>
              <a:rPr lang="en-GB" sz="2800" b="1" dirty="0" smtClean="0"/>
              <a:t>Philosophy</a:t>
            </a:r>
          </a:p>
          <a:p>
            <a:pPr marL="514350" lvl="0" indent="-514350">
              <a:buAutoNum type="arabicPeriod"/>
            </a:pPr>
            <a:endParaRPr lang="en-GB" sz="2800" b="1" dirty="0" smtClean="0"/>
          </a:p>
          <a:p>
            <a:pPr marL="514350" lvl="0" indent="-514350">
              <a:buAutoNum type="arabicPeriod"/>
            </a:pPr>
            <a:r>
              <a:rPr lang="en-GB" sz="2800" b="1" dirty="0" smtClean="0"/>
              <a:t>Daoism as a Tradition of Enhancing Femininity and none-action of government </a:t>
            </a:r>
            <a:endParaRPr lang="en-GB" sz="2800" b="1" dirty="0"/>
          </a:p>
          <a:p>
            <a:pPr marL="514350" lvl="0" indent="-514350">
              <a:buAutoNum type="arabicPeriod"/>
            </a:pPr>
            <a:endParaRPr lang="en-GB" sz="2800" b="1" dirty="0" smtClean="0"/>
          </a:p>
          <a:p>
            <a:pPr marL="514350" lvl="0" indent="-514350">
              <a:buAutoNum type="arabicPeriod"/>
            </a:pPr>
            <a:r>
              <a:rPr lang="en-GB" sz="2800" b="1" dirty="0" smtClean="0"/>
              <a:t>Daoism </a:t>
            </a:r>
            <a:r>
              <a:rPr lang="en-GB" sz="2800" b="1" dirty="0"/>
              <a:t>as </a:t>
            </a:r>
            <a:r>
              <a:rPr lang="en-GB" sz="2800" b="1" dirty="0" smtClean="0"/>
              <a:t>a Tradition to take Healthy, Happy longevity, and inner cultivation of immortality Life as its central focus</a:t>
            </a:r>
          </a:p>
          <a:p>
            <a:pPr marL="0" lvl="0" indent="0">
              <a:buNone/>
            </a:pPr>
            <a:r>
              <a:rPr lang="en-GB" sz="2800" b="1" dirty="0" smtClean="0"/>
              <a:t> </a:t>
            </a:r>
          </a:p>
          <a:p>
            <a:pPr marL="0" lvl="0" indent="0">
              <a:buNone/>
            </a:pPr>
            <a:r>
              <a:rPr lang="en-GB" sz="2800" b="1" dirty="0" smtClean="0"/>
              <a:t>      </a:t>
            </a:r>
            <a:endParaRPr lang="en-GB" sz="28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858692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" y="533400"/>
            <a:ext cx="8915400" cy="1143000"/>
          </a:xfrm>
        </p:spPr>
        <p:txBody>
          <a:bodyPr>
            <a:normAutofit/>
          </a:bodyPr>
          <a:lstStyle/>
          <a:p>
            <a:r>
              <a:rPr lang="en-GB" sz="2400" dirty="0" smtClean="0"/>
              <a:t>Quotations from </a:t>
            </a:r>
            <a:r>
              <a:rPr lang="en-GB" sz="2400" dirty="0"/>
              <a:t>Thomas Cleary (trans and compiled), </a:t>
            </a:r>
            <a:r>
              <a:rPr lang="en-GB" sz="2400" dirty="0" smtClean="0"/>
              <a:t/>
            </a:r>
            <a:br>
              <a:rPr lang="en-GB" sz="2400" dirty="0" smtClean="0"/>
            </a:br>
            <a:r>
              <a:rPr lang="en-GB" sz="2400" i="1" dirty="0" smtClean="0"/>
              <a:t>Taoist </a:t>
            </a:r>
            <a:r>
              <a:rPr lang="en-GB" sz="2400" i="1" dirty="0"/>
              <a:t>Meditation: Methods for Cultivating a Healthy Mind and Body, </a:t>
            </a:r>
            <a:r>
              <a:rPr lang="en-GB" sz="2400" dirty="0"/>
              <a:t>Shambhala, Boston&amp; London, 2000, </a:t>
            </a:r>
            <a:r>
              <a:rPr lang="en-GB" sz="2400" dirty="0" smtClean="0"/>
              <a:t>p.1-2</a:t>
            </a:r>
            <a:endParaRPr lang="en-GB" sz="2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" y="2057400"/>
            <a:ext cx="8915400" cy="4495800"/>
          </a:xfrm>
        </p:spPr>
        <p:txBody>
          <a:bodyPr>
            <a:normAutofit fontScale="92500" lnSpcReduction="20000"/>
          </a:bodyPr>
          <a:lstStyle/>
          <a:p>
            <a:r>
              <a:rPr lang="en-GB" sz="3000" b="1" dirty="0"/>
              <a:t>Many Facets of Daoism </a:t>
            </a:r>
            <a:r>
              <a:rPr lang="en-GB" sz="3000" b="1" dirty="0" smtClean="0"/>
              <a:t>1:</a:t>
            </a:r>
          </a:p>
          <a:p>
            <a:r>
              <a:rPr lang="en-GB" sz="3000" b="1" dirty="0" smtClean="0"/>
              <a:t> </a:t>
            </a:r>
          </a:p>
          <a:p>
            <a:r>
              <a:rPr lang="en-GB" dirty="0" smtClean="0"/>
              <a:t>Part of the popularity of Taoism in the West might be due to the fact that Taoism is scientific yet also humanistic and spiritual. </a:t>
            </a:r>
          </a:p>
          <a:p>
            <a:endParaRPr lang="en-GB" dirty="0" smtClean="0"/>
          </a:p>
          <a:p>
            <a:r>
              <a:rPr lang="en-GB" dirty="0" smtClean="0"/>
              <a:t>Taoism has a capacity for subtle pervasion because it can be understood and practices within the frame works of others worldly religions, or without any religious framework at all. </a:t>
            </a:r>
          </a:p>
          <a:p>
            <a:endParaRPr lang="en-GB" dirty="0" smtClean="0"/>
          </a:p>
          <a:p>
            <a:r>
              <a:rPr lang="en-GB" dirty="0" smtClean="0"/>
              <a:t>The selfless adaptability may be why Taoism has been able to penetrate Western cultures without the limitations of theological doctrine or religious identity.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009703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Many Facets of </a:t>
            </a:r>
            <a:r>
              <a:rPr lang="en-GB" dirty="0" smtClean="0"/>
              <a:t>Daoism 2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Some of the specialized arts originating in Taoist tradition, such as bare-hand martial disciplines, acupuncture, herbal medicine, and therapeutic massage, are becoming increasingly familiar in the West. </a:t>
            </a:r>
          </a:p>
          <a:p>
            <a:endParaRPr lang="en-GB" dirty="0" smtClean="0"/>
          </a:p>
          <a:p>
            <a:r>
              <a:rPr lang="en-GB" dirty="0" smtClean="0"/>
              <a:t>Taoist social philosophy and strategic thinking have also proved to be of great interest to Western people in various walks of life.</a:t>
            </a:r>
          </a:p>
          <a:p>
            <a:endParaRPr lang="en-GB" dirty="0" smtClean="0"/>
          </a:p>
          <a:p>
            <a:r>
              <a:rPr lang="en-GB" dirty="0" smtClean="0"/>
              <a:t>These are among the dimensions of Taoism that have attracted the attention of professionals in many areas—political and military; agricultural, industrial, and commercial; educational, medical and scientific. </a:t>
            </a:r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33597424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819912"/>
          </a:xfrm>
        </p:spPr>
        <p:txBody>
          <a:bodyPr/>
          <a:lstStyle/>
          <a:p>
            <a:r>
              <a:rPr lang="en-GB" dirty="0"/>
              <a:t>Many Facets of Daoism </a:t>
            </a:r>
            <a:r>
              <a:rPr lang="en-GB" dirty="0" smtClean="0"/>
              <a:t>3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Meditation is one element of Taoism that interests a broad spectrum of people, because the state of mind is central to the wellbeing and efficiency of the whole organism. </a:t>
            </a:r>
          </a:p>
          <a:p>
            <a:endParaRPr lang="en-GB" dirty="0" smtClean="0"/>
          </a:p>
          <a:p>
            <a:r>
              <a:rPr lang="en-GB" dirty="0" smtClean="0"/>
              <a:t>Taoist meditation is for enhancement of both physical and mental health, as these two facets of wellbeing are intimately related to one another.</a:t>
            </a:r>
          </a:p>
          <a:p>
            <a:r>
              <a:rPr lang="en-GB" dirty="0" smtClean="0"/>
              <a:t>Modern scientific understanding of the mind-body continuum confirms traditional Taoist beliefs about the effects of mental states on physical conditions and vice versa. </a:t>
            </a:r>
          </a:p>
          <a:p>
            <a:r>
              <a:rPr lang="en-GB" dirty="0" smtClean="0"/>
              <a:t> </a:t>
            </a:r>
            <a:endParaRPr lang="en-GB" sz="1500" dirty="0"/>
          </a:p>
        </p:txBody>
      </p:sp>
    </p:spTree>
    <p:extLst>
      <p:ext uri="{BB962C8B-B14F-4D97-AF65-F5344CB8AC3E}">
        <p14:creationId xmlns:p14="http://schemas.microsoft.com/office/powerpoint/2010/main" val="30571127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743712"/>
          </a:xfrm>
        </p:spPr>
        <p:txBody>
          <a:bodyPr>
            <a:normAutofit/>
          </a:bodyPr>
          <a:lstStyle/>
          <a:p>
            <a:r>
              <a:rPr lang="en-GB" sz="3600" b="1" dirty="0"/>
              <a:t>Daoism as a Nature Centred  Philosophy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828800"/>
            <a:ext cx="8382000" cy="4953000"/>
          </a:xfrm>
        </p:spPr>
        <p:txBody>
          <a:bodyPr>
            <a:normAutofit/>
          </a:bodyPr>
          <a:lstStyle/>
          <a:p>
            <a:r>
              <a:rPr lang="en-GB" altLang="zh-CN" b="1" i="1" dirty="0" smtClean="0"/>
              <a:t>Laozi: Dao De Jing </a:t>
            </a:r>
            <a:r>
              <a:rPr lang="en-GB" altLang="zh-CN" dirty="0" smtClean="0"/>
              <a:t>(chapter 25) :  </a:t>
            </a:r>
          </a:p>
          <a:p>
            <a:r>
              <a:rPr lang="en-GB" altLang="zh-CN" dirty="0" smtClean="0"/>
              <a:t>Humans follow the principle of Earth, Earth the Heaven, Heaven the Dao, Dao the nature. </a:t>
            </a:r>
          </a:p>
          <a:p>
            <a:r>
              <a:rPr lang="zh-CN" altLang="en-US" dirty="0" smtClean="0"/>
              <a:t>人法地，地法天，天法道，道法自然。</a:t>
            </a:r>
            <a:endParaRPr lang="en-US" altLang="zh-CN" dirty="0" smtClean="0"/>
          </a:p>
          <a:p>
            <a:endParaRPr lang="en-US" altLang="zh-CN" dirty="0" smtClean="0"/>
          </a:p>
          <a:p>
            <a:r>
              <a:rPr lang="en-US" altLang="zh-CN" b="1" i="1" dirty="0" smtClean="0"/>
              <a:t>The book of Zhuangzi</a:t>
            </a:r>
            <a:r>
              <a:rPr lang="en-US" altLang="zh-CN" dirty="0" smtClean="0"/>
              <a:t> (working everything out evenly):</a:t>
            </a:r>
          </a:p>
          <a:p>
            <a:r>
              <a:rPr lang="en-US" altLang="zh-CN" dirty="0" smtClean="0"/>
              <a:t>Through the Tao they are all seen as one, regardless of their completeness or difference, by those who are capable of such extended vision. </a:t>
            </a:r>
          </a:p>
          <a:p>
            <a:r>
              <a:rPr lang="en-US" altLang="zh-CN" dirty="0" smtClean="0"/>
              <a:t>《</a:t>
            </a:r>
            <a:r>
              <a:rPr lang="zh-CN" altLang="en-US" dirty="0" smtClean="0"/>
              <a:t>庄子</a:t>
            </a:r>
            <a:r>
              <a:rPr lang="en-US" altLang="zh-CN" dirty="0" smtClean="0"/>
              <a:t>•</a:t>
            </a:r>
            <a:r>
              <a:rPr lang="zh-CN" altLang="en-US" dirty="0" smtClean="0"/>
              <a:t>齐物论</a:t>
            </a:r>
            <a:r>
              <a:rPr lang="en-US" altLang="zh-CN" dirty="0" smtClean="0"/>
              <a:t>》</a:t>
            </a:r>
            <a:r>
              <a:rPr lang="zh-CN" altLang="en-US" dirty="0" smtClean="0"/>
              <a:t>：天地与我并生， 而万物与我为一。</a:t>
            </a:r>
            <a:endParaRPr lang="en-US" altLang="zh-CN" dirty="0" smtClean="0"/>
          </a:p>
          <a:p>
            <a:endParaRPr lang="en-US" altLang="zh-CN" dirty="0" smtClean="0"/>
          </a:p>
        </p:txBody>
      </p:sp>
    </p:spTree>
    <p:extLst>
      <p:ext uri="{BB962C8B-B14F-4D97-AF65-F5344CB8AC3E}">
        <p14:creationId xmlns:p14="http://schemas.microsoft.com/office/powerpoint/2010/main" val="406992920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667512"/>
          </a:xfrm>
        </p:spPr>
        <p:txBody>
          <a:bodyPr>
            <a:normAutofit fontScale="90000"/>
          </a:bodyPr>
          <a:lstStyle/>
          <a:p>
            <a:r>
              <a:rPr lang="en-GB" sz="3600" b="1" dirty="0" smtClean="0"/>
              <a:t>Human beings are only part of the natural world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8600" y="1905000"/>
            <a:ext cx="8610600" cy="4800600"/>
          </a:xfrm>
        </p:spPr>
        <p:txBody>
          <a:bodyPr>
            <a:normAutofit/>
          </a:bodyPr>
          <a:lstStyle/>
          <a:p>
            <a:r>
              <a:rPr lang="en-US" sz="2800" dirty="0" smtClean="0"/>
              <a:t>Daoism </a:t>
            </a:r>
            <a:r>
              <a:rPr lang="en-US" sz="2800" dirty="0"/>
              <a:t>sees human beings as only one of the many manifestations of the Dao, with no naturally inherited rights of authority over the world. </a:t>
            </a:r>
          </a:p>
          <a:p>
            <a:endParaRPr lang="en-US" sz="2800" dirty="0" smtClean="0"/>
          </a:p>
          <a:p>
            <a:r>
              <a:rPr lang="en-US" sz="2800" dirty="0" smtClean="0"/>
              <a:t>In the meantime, because of </a:t>
            </a:r>
            <a:r>
              <a:rPr lang="en-US" sz="2800" dirty="0"/>
              <a:t>humans are inherently part of the natural </a:t>
            </a:r>
            <a:r>
              <a:rPr lang="en-US" sz="2800" dirty="0" smtClean="0"/>
              <a:t>world, this thus also allow humans through self-cultivation practices to a cosmic level to realize </a:t>
            </a:r>
            <a:r>
              <a:rPr lang="en-US" dirty="0" smtClean="0"/>
              <a:t>personal </a:t>
            </a:r>
            <a:r>
              <a:rPr lang="en-US" dirty="0"/>
              <a:t>transformation and </a:t>
            </a:r>
            <a:r>
              <a:rPr lang="en-US" dirty="0" smtClean="0"/>
              <a:t>transcendence, therefore allow human</a:t>
            </a:r>
            <a:r>
              <a:rPr lang="en-US" b="1" dirty="0" smtClean="0"/>
              <a:t> individuals become </a:t>
            </a:r>
            <a:r>
              <a:rPr lang="en-US" b="1" dirty="0"/>
              <a:t>one with the Dao and </a:t>
            </a:r>
            <a:r>
              <a:rPr lang="en-US" b="1" dirty="0" smtClean="0"/>
              <a:t>the </a:t>
            </a:r>
            <a:r>
              <a:rPr lang="en-US" b="1" dirty="0"/>
              <a:t>nature itself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6760288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819912"/>
          </a:xfrm>
        </p:spPr>
        <p:txBody>
          <a:bodyPr>
            <a:normAutofit/>
          </a:bodyPr>
          <a:lstStyle/>
          <a:p>
            <a:r>
              <a:rPr lang="en-GB" sz="4000" b="1" dirty="0" smtClean="0"/>
              <a:t>Daoism, Gentle Environmentalism?</a:t>
            </a:r>
            <a:endParaRPr lang="en-GB" sz="40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2400" y="1905000"/>
            <a:ext cx="8839200" cy="4800600"/>
          </a:xfrm>
        </p:spPr>
        <p:txBody>
          <a:bodyPr>
            <a:normAutofit lnSpcReduction="10000"/>
          </a:bodyPr>
          <a:lstStyle/>
          <a:p>
            <a:r>
              <a:rPr lang="en-US" dirty="0"/>
              <a:t>The anthropocentric view sees that </a:t>
            </a:r>
            <a:r>
              <a:rPr lang="en-US" b="1" dirty="0"/>
              <a:t>human beings stand apart from nature</a:t>
            </a:r>
            <a:r>
              <a:rPr lang="en-US" dirty="0"/>
              <a:t> and claim to have natural rights and authority over it. Nature is seen as subject to human concerns. Other species, natural habitats and resources are seen as having only </a:t>
            </a:r>
            <a:r>
              <a:rPr lang="en-US" b="1" dirty="0"/>
              <a:t>instrumental value </a:t>
            </a:r>
            <a:r>
              <a:rPr lang="en-US" dirty="0"/>
              <a:t>in relation to human beings</a:t>
            </a:r>
            <a:r>
              <a:rPr lang="en-US" dirty="0" smtClean="0"/>
              <a:t>.</a:t>
            </a:r>
          </a:p>
          <a:p>
            <a:endParaRPr lang="en-US" dirty="0" smtClean="0"/>
          </a:p>
          <a:p>
            <a:r>
              <a:rPr lang="en-US" dirty="0"/>
              <a:t>Proponents of environmental ethics have sought to undermine this position by claiming that Daoist texts speak of a world where human beings are not at the </a:t>
            </a:r>
            <a:r>
              <a:rPr lang="en-US" dirty="0" err="1"/>
              <a:t>centre</a:t>
            </a:r>
            <a:r>
              <a:rPr lang="en-US" dirty="0"/>
              <a:t>, and human concerns have no special standing in the overall Cosmos</a:t>
            </a:r>
            <a:r>
              <a:rPr lang="en-US" dirty="0" smtClean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6247997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i="1" dirty="0" smtClean="0"/>
              <a:t>Daoism </a:t>
            </a:r>
            <a:r>
              <a:rPr lang="en-US" sz="2400" i="1" dirty="0"/>
              <a:t>and Ecology: Ways Within a Cosmic </a:t>
            </a:r>
            <a:r>
              <a:rPr lang="en-US" sz="2400" i="1" dirty="0" smtClean="0"/>
              <a:t>Landscape </a:t>
            </a:r>
            <a:br>
              <a:rPr lang="en-US" sz="2400" i="1" dirty="0" smtClean="0"/>
            </a:br>
            <a:r>
              <a:rPr lang="en-US" sz="2400" i="1" dirty="0" smtClean="0"/>
              <a:t>(</a:t>
            </a:r>
            <a:r>
              <a:rPr lang="en-US" sz="2400" dirty="0" err="1"/>
              <a:t>Girardot</a:t>
            </a:r>
            <a:r>
              <a:rPr lang="en-US" sz="2400" dirty="0"/>
              <a:t> 2001</a:t>
            </a:r>
            <a:r>
              <a:rPr lang="en-US" sz="2400" i="1" dirty="0" smtClean="0"/>
              <a:t>)</a:t>
            </a:r>
            <a:r>
              <a:rPr lang="en-US" sz="2400" dirty="0" smtClean="0"/>
              <a:t>, </a:t>
            </a:r>
            <a:r>
              <a:rPr lang="en-US" sz="2400" dirty="0"/>
              <a:t/>
            </a:r>
            <a:br>
              <a:rPr lang="en-US" sz="2400" dirty="0"/>
            </a:br>
            <a:endParaRPr lang="en-GB" sz="2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935480"/>
            <a:ext cx="8382000" cy="4693920"/>
          </a:xfrm>
        </p:spPr>
        <p:txBody>
          <a:bodyPr/>
          <a:lstStyle/>
          <a:p>
            <a:r>
              <a:rPr lang="en-US" dirty="0" smtClean="0"/>
              <a:t>A book published on the compilation of articles and discussions that contributed to the conference of the same name to be held two years ago previously.</a:t>
            </a:r>
          </a:p>
          <a:p>
            <a:r>
              <a:rPr lang="en-US" dirty="0" smtClean="0"/>
              <a:t> </a:t>
            </a:r>
          </a:p>
          <a:p>
            <a:r>
              <a:rPr lang="en-US" sz="2800" b="1" dirty="0" smtClean="0"/>
              <a:t>This book confirms the importance of Asian philosophies, and in particular of Daoism, as a significant theoretical resource for the Green movement and environmental ethics. </a:t>
            </a:r>
            <a:endParaRPr lang="en-GB" sz="2800" b="1" dirty="0"/>
          </a:p>
        </p:txBody>
      </p:sp>
    </p:spTree>
    <p:extLst>
      <p:ext uri="{BB962C8B-B14F-4D97-AF65-F5344CB8AC3E}">
        <p14:creationId xmlns:p14="http://schemas.microsoft.com/office/powerpoint/2010/main" val="401807850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704088"/>
            <a:ext cx="8534400" cy="819912"/>
          </a:xfrm>
        </p:spPr>
        <p:txBody>
          <a:bodyPr>
            <a:normAutofit fontScale="90000"/>
          </a:bodyPr>
          <a:lstStyle/>
          <a:p>
            <a:r>
              <a:rPr lang="en-GB" sz="3600" b="1" dirty="0"/>
              <a:t>Daoism as a Tradition of Enhancing Femininity and none-action of government 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847088"/>
            <a:ext cx="9144000" cy="5010912"/>
          </a:xfrm>
        </p:spPr>
        <p:txBody>
          <a:bodyPr>
            <a:normAutofit fontScale="92500" lnSpcReduction="10000"/>
          </a:bodyPr>
          <a:lstStyle/>
          <a:p>
            <a:r>
              <a:rPr lang="en-GB" sz="2400" dirty="0"/>
              <a:t>This honouring of the Dao and exalting of its operation is not the result of any ordination, but always a spontaneous tribute</a:t>
            </a:r>
            <a:r>
              <a:rPr lang="en-GB" sz="2400" dirty="0" smtClean="0"/>
              <a:t>. </a:t>
            </a:r>
            <a:endParaRPr lang="en-GB" sz="2400" dirty="0"/>
          </a:p>
          <a:p>
            <a:r>
              <a:rPr lang="en-GB" altLang="zh-CN" sz="2400" dirty="0"/>
              <a:t>Generating and nourishing, generating and not possessing, being effective and not retaining, increasing and not dominating: this is the Virtue of Dao. </a:t>
            </a:r>
            <a:r>
              <a:rPr lang="en-GB" altLang="zh-CN" sz="2400" dirty="0" smtClean="0"/>
              <a:t>(</a:t>
            </a:r>
            <a:r>
              <a:rPr lang="en-GB" sz="2400" dirty="0" smtClean="0"/>
              <a:t>Laozi </a:t>
            </a:r>
            <a:r>
              <a:rPr lang="en-GB" sz="2400" i="1" dirty="0" smtClean="0"/>
              <a:t>Dao de </a:t>
            </a:r>
            <a:r>
              <a:rPr lang="en-GB" sz="2400" i="1" dirty="0" err="1" smtClean="0"/>
              <a:t>jing</a:t>
            </a:r>
            <a:r>
              <a:rPr lang="en-GB" sz="2400" i="1" dirty="0" smtClean="0"/>
              <a:t> </a:t>
            </a:r>
            <a:r>
              <a:rPr lang="en-GB" sz="2400" dirty="0" smtClean="0"/>
              <a:t>chap. 51</a:t>
            </a:r>
            <a:r>
              <a:rPr lang="en-GB" altLang="zh-CN" sz="2400" dirty="0" smtClean="0"/>
              <a:t>)</a:t>
            </a:r>
          </a:p>
          <a:p>
            <a:endParaRPr lang="en-GB" altLang="zh-CN" sz="2400" dirty="0" smtClean="0"/>
          </a:p>
          <a:p>
            <a:r>
              <a:rPr lang="en-US" altLang="zh-CN" sz="2400" dirty="0"/>
              <a:t>If a wholly Great One rules, the people hardly know that he is exists,…the work done, business takes its course, all people think: we are </a:t>
            </a:r>
            <a:r>
              <a:rPr lang="en-US" altLang="zh-CN" sz="2400" dirty="0" smtClean="0"/>
              <a:t>free (</a:t>
            </a:r>
            <a:r>
              <a:rPr lang="en-GB" sz="2400" dirty="0"/>
              <a:t>Laozi </a:t>
            </a:r>
            <a:r>
              <a:rPr lang="en-GB" sz="2400" i="1" dirty="0"/>
              <a:t>Dao de </a:t>
            </a:r>
            <a:r>
              <a:rPr lang="en-GB" sz="2400" i="1" dirty="0" err="1"/>
              <a:t>jing</a:t>
            </a:r>
            <a:r>
              <a:rPr lang="en-GB" sz="2400" i="1" dirty="0"/>
              <a:t> </a:t>
            </a:r>
            <a:r>
              <a:rPr lang="en-GB" sz="2400" dirty="0"/>
              <a:t>chap. </a:t>
            </a:r>
            <a:r>
              <a:rPr lang="en-GB" sz="2400" dirty="0" smtClean="0"/>
              <a:t>17)</a:t>
            </a:r>
            <a:endParaRPr lang="en-US" altLang="zh-CN" sz="2400" dirty="0" smtClean="0"/>
          </a:p>
          <a:p>
            <a:endParaRPr lang="en-US" altLang="zh-CN" sz="2400" dirty="0" smtClean="0"/>
          </a:p>
          <a:p>
            <a:r>
              <a:rPr lang="en-US" sz="2400" dirty="0"/>
              <a:t>The sage dwells in effectiveness without action, he practice teaching without talking. </a:t>
            </a:r>
            <a:r>
              <a:rPr lang="en-GB" sz="2400" dirty="0"/>
              <a:t> He generates and yet possesses </a:t>
            </a:r>
            <a:r>
              <a:rPr lang="en-GB" sz="2400" dirty="0" smtClean="0"/>
              <a:t>nothing; </a:t>
            </a:r>
            <a:r>
              <a:rPr lang="en-GB" sz="2400" dirty="0"/>
              <a:t>he is effective and keeps nothing. </a:t>
            </a:r>
            <a:r>
              <a:rPr lang="en-GB" sz="2400" dirty="0" smtClean="0"/>
              <a:t>Because </a:t>
            </a:r>
            <a:r>
              <a:rPr lang="en-GB" sz="2400" dirty="0"/>
              <a:t>of none-action, the sage never fails his mission; because of no grasp he never </a:t>
            </a:r>
            <a:r>
              <a:rPr lang="en-GB" sz="2400" dirty="0" smtClean="0"/>
              <a:t>lost (</a:t>
            </a:r>
            <a:r>
              <a:rPr lang="en-GB" sz="2400" dirty="0"/>
              <a:t>Laozi </a:t>
            </a:r>
            <a:r>
              <a:rPr lang="en-GB" sz="2400" i="1" dirty="0"/>
              <a:t>Dao de </a:t>
            </a:r>
            <a:r>
              <a:rPr lang="en-GB" sz="2400" i="1" dirty="0" err="1"/>
              <a:t>jing</a:t>
            </a:r>
            <a:r>
              <a:rPr lang="en-GB" sz="2400" i="1" dirty="0"/>
              <a:t> </a:t>
            </a:r>
            <a:r>
              <a:rPr lang="en-GB" sz="2400" dirty="0"/>
              <a:t>chap. </a:t>
            </a:r>
            <a:r>
              <a:rPr lang="en-GB" sz="2400" dirty="0" smtClean="0"/>
              <a:t>2)</a:t>
            </a:r>
            <a:endParaRPr lang="en-GB" altLang="zh-CN" sz="2400" dirty="0" smtClean="0"/>
          </a:p>
          <a:p>
            <a:endParaRPr lang="en-US" altLang="zh-CN" sz="2400" dirty="0"/>
          </a:p>
          <a:p>
            <a:endParaRPr lang="en-GB" sz="2400" dirty="0" smtClean="0"/>
          </a:p>
          <a:p>
            <a:endParaRPr lang="en-US" altLang="zh-CN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0856536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400" b="1" dirty="0"/>
              <a:t>Daoism as a Tradition to take Healthy, Happy longevity, and inner cultivation of immortality Life as its central </a:t>
            </a:r>
            <a:r>
              <a:rPr lang="en-GB" sz="2400" b="1" dirty="0" smtClean="0"/>
              <a:t>focus</a:t>
            </a:r>
            <a:endParaRPr lang="en-GB" sz="2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438400"/>
            <a:ext cx="8229600" cy="3886200"/>
          </a:xfrm>
        </p:spPr>
        <p:txBody>
          <a:bodyPr/>
          <a:lstStyle/>
          <a:p>
            <a:r>
              <a:rPr lang="en-GB" sz="2400" b="1" dirty="0"/>
              <a:t>Daoist Contributions to Chinese Medicine and </a:t>
            </a:r>
            <a:r>
              <a:rPr lang="en-GB" sz="2400" b="1" dirty="0" smtClean="0"/>
              <a:t>Chinese wellbeing and health care practices</a:t>
            </a:r>
          </a:p>
          <a:p>
            <a:endParaRPr lang="en-GB" sz="2400" b="1" dirty="0"/>
          </a:p>
          <a:p>
            <a:r>
              <a:rPr lang="en-GB" sz="2400" b="1" dirty="0" smtClean="0"/>
              <a:t> </a:t>
            </a:r>
            <a:r>
              <a:rPr lang="en-GB" sz="2400" b="1" dirty="0"/>
              <a:t>Daoist View on </a:t>
            </a:r>
            <a:r>
              <a:rPr lang="en-GB" sz="2400" b="1" dirty="0" smtClean="0"/>
              <a:t>Sustainability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6137104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304800"/>
            <a:ext cx="9144000" cy="1143000"/>
          </a:xfrm>
        </p:spPr>
        <p:txBody>
          <a:bodyPr>
            <a:normAutofit/>
          </a:bodyPr>
          <a:lstStyle/>
          <a:p>
            <a:r>
              <a:rPr lang="en-GB" sz="2800" b="1" dirty="0" smtClean="0"/>
              <a:t>Daoist Contributions to Chinese Medicine and Chinese </a:t>
            </a:r>
            <a:r>
              <a:rPr lang="en-GB" sz="2800" b="1" dirty="0" err="1" smtClean="0"/>
              <a:t>Yangsheng</a:t>
            </a:r>
            <a:endParaRPr lang="en-GB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>
                <a:solidFill>
                  <a:srgbClr val="FF0000"/>
                </a:solidFill>
              </a:rPr>
              <a:t>Dr Edward H. Hume states: </a:t>
            </a:r>
          </a:p>
          <a:p>
            <a:r>
              <a:rPr lang="en-GB" dirty="0" smtClean="0"/>
              <a:t>‘To understand the older conceptions of medicine, it is essential to form a picture of the cosmogony, or philosophy of the origin of the world existing for centuries, but given form chiefly by Taoism. ’ </a:t>
            </a:r>
          </a:p>
          <a:p>
            <a:endParaRPr lang="en-GB" dirty="0" smtClean="0"/>
          </a:p>
          <a:p>
            <a:r>
              <a:rPr lang="en-GB" dirty="0" smtClean="0"/>
              <a:t>Indeed, not only the principles to be used in Chinese Medicine and Life Preservation/Health Maintenance practice come from Daoism, the terminologies to be used by both of them are also derived or from </a:t>
            </a:r>
            <a:r>
              <a:rPr lang="en-GB" dirty="0" err="1" smtClean="0"/>
              <a:t>Daoist</a:t>
            </a:r>
            <a:r>
              <a:rPr lang="en-GB" dirty="0" smtClean="0"/>
              <a:t> philosophy and religion.</a:t>
            </a:r>
          </a:p>
          <a:p>
            <a:pPr>
              <a:buNone/>
            </a:pPr>
            <a:r>
              <a:rPr lang="en-GB" dirty="0" smtClean="0"/>
              <a:t>-----  </a:t>
            </a:r>
            <a:r>
              <a:rPr lang="en-GB" sz="2300" dirty="0" smtClean="0"/>
              <a:t>Edward H. Hume, ‘Some Foundations of Chinese medicine’, </a:t>
            </a:r>
            <a:r>
              <a:rPr lang="en-GB" sz="2300" i="1" dirty="0" smtClean="0"/>
              <a:t>Chinese Medicine Journal, LXI </a:t>
            </a:r>
            <a:r>
              <a:rPr lang="en-GB" sz="2300" dirty="0" smtClean="0"/>
              <a:t>(Sep-Oct), 1942, p.296).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1939425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896112"/>
          </a:xfrm>
        </p:spPr>
        <p:txBody>
          <a:bodyPr>
            <a:normAutofit/>
          </a:bodyPr>
          <a:lstStyle/>
          <a:p>
            <a:r>
              <a:rPr lang="en-GB" sz="3200" dirty="0" smtClean="0"/>
              <a:t>Differences between Modern Medicine and TCM  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381000" y="1828801"/>
          <a:ext cx="8382000" cy="473963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810000"/>
                <a:gridCol w="4572000"/>
              </a:tblGrid>
              <a:tr h="457199">
                <a:tc>
                  <a:txBody>
                    <a:bodyPr/>
                    <a:lstStyle/>
                    <a:p>
                      <a:r>
                        <a:rPr lang="en-GB" dirty="0" smtClean="0"/>
                        <a:t>Modern Medicine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Daoism </a:t>
                      </a:r>
                      <a:endParaRPr lang="en-GB" dirty="0"/>
                    </a:p>
                  </a:txBody>
                  <a:tcPr/>
                </a:tc>
              </a:tr>
              <a:tr h="1066800">
                <a:tc>
                  <a:txBody>
                    <a:bodyPr/>
                    <a:lstStyle/>
                    <a:p>
                      <a:r>
                        <a:rPr lang="en-GB" baseline="0" dirty="0" smtClean="0"/>
                        <a:t>Life is </a:t>
                      </a:r>
                      <a:r>
                        <a:rPr lang="en-GB" dirty="0" smtClean="0"/>
                        <a:t>in the hands of Doctors</a:t>
                      </a:r>
                    </a:p>
                    <a:p>
                      <a:r>
                        <a:rPr lang="en-GB" dirty="0" smtClean="0"/>
                        <a:t> or</a:t>
                      </a:r>
                      <a:r>
                        <a:rPr lang="en-GB" baseline="0" dirty="0" smtClean="0"/>
                        <a:t> </a:t>
                      </a:r>
                    </a:p>
                    <a:p>
                      <a:r>
                        <a:rPr lang="en-GB" baseline="0" dirty="0" smtClean="0"/>
                        <a:t>in the hand of God</a:t>
                      </a:r>
                      <a:r>
                        <a:rPr lang="en-GB" dirty="0" smtClean="0"/>
                        <a:t>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Life  is in my</a:t>
                      </a:r>
                      <a:r>
                        <a:rPr lang="en-GB" baseline="0" dirty="0" smtClean="0"/>
                        <a:t> own hands (</a:t>
                      </a:r>
                      <a:r>
                        <a:rPr lang="en-GB" baseline="0" dirty="0" err="1" smtClean="0"/>
                        <a:t>Ge</a:t>
                      </a:r>
                      <a:r>
                        <a:rPr lang="en-GB" baseline="0" dirty="0" smtClean="0"/>
                        <a:t> Hong:  </a:t>
                      </a:r>
                      <a:r>
                        <a:rPr lang="zh-CN" altLang="en-US" baseline="0" dirty="0" smtClean="0"/>
                        <a:t>我命在我不在天</a:t>
                      </a:r>
                      <a:r>
                        <a:rPr lang="en-GB" baseline="0" dirty="0" smtClean="0"/>
                        <a:t>My life is in my hands not in the hand of Heaven)</a:t>
                      </a:r>
                      <a:endParaRPr lang="en-GB" dirty="0"/>
                    </a:p>
                  </a:txBody>
                  <a:tcPr/>
                </a:tc>
              </a:tr>
              <a:tr h="1066800">
                <a:tc>
                  <a:txBody>
                    <a:bodyPr/>
                    <a:lstStyle/>
                    <a:p>
                      <a:r>
                        <a:rPr lang="en-US" dirty="0" smtClean="0"/>
                        <a:t>Healing</a:t>
                      </a:r>
                      <a:r>
                        <a:rPr lang="en-US" baseline="0" dirty="0" smtClean="0"/>
                        <a:t> is the job of medical experts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Self Care our own health is our responsibility not doctors</a:t>
                      </a:r>
                    </a:p>
                    <a:p>
                      <a:r>
                        <a:rPr lang="en-US" dirty="0" smtClean="0"/>
                        <a:t> </a:t>
                      </a:r>
                      <a:r>
                        <a:rPr lang="en-US" baseline="0" dirty="0" smtClean="0"/>
                        <a:t>DIY your own health</a:t>
                      </a:r>
                      <a:r>
                        <a:rPr lang="en-US" dirty="0" smtClean="0"/>
                        <a:t> through doing</a:t>
                      </a:r>
                      <a:r>
                        <a:rPr lang="en-US" baseline="0" dirty="0" smtClean="0"/>
                        <a:t> Yangsheng Exercise &amp; living in a wellbeing lifestyle </a:t>
                      </a:r>
                      <a:endParaRPr lang="en-GB" dirty="0"/>
                    </a:p>
                  </a:txBody>
                  <a:tcPr/>
                </a:tc>
              </a:tr>
              <a:tr h="685800">
                <a:tc>
                  <a:txBody>
                    <a:bodyPr/>
                    <a:lstStyle/>
                    <a:p>
                      <a:r>
                        <a:rPr lang="en-US" dirty="0" smtClean="0"/>
                        <a:t>Deal with symptoms of illness</a:t>
                      </a:r>
                      <a:r>
                        <a:rPr lang="en-US" baseline="0" dirty="0" smtClean="0"/>
                        <a:t>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Prevention from being</a:t>
                      </a:r>
                      <a:r>
                        <a:rPr lang="en-US" baseline="0" dirty="0" smtClean="0"/>
                        <a:t> </a:t>
                      </a:r>
                      <a:r>
                        <a:rPr lang="en-US" dirty="0" smtClean="0"/>
                        <a:t>illness  </a:t>
                      </a:r>
                      <a:endParaRPr lang="en-GB" dirty="0"/>
                    </a:p>
                  </a:txBody>
                  <a:tcPr/>
                </a:tc>
              </a:tr>
              <a:tr h="1066800">
                <a:tc>
                  <a:txBody>
                    <a:bodyPr/>
                    <a:lstStyle/>
                    <a:p>
                      <a:r>
                        <a:rPr lang="en-US" dirty="0" smtClean="0"/>
                        <a:t>Life is exquisite machine</a:t>
                      </a:r>
                      <a:r>
                        <a:rPr lang="en-US" baseline="0" dirty="0" smtClean="0"/>
                        <a:t>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altLang="zh-CN" dirty="0" smtClean="0">
                          <a:ea typeface="宋体" charset="-122"/>
                        </a:rPr>
                        <a:t>Life is an unification of the physical body (</a:t>
                      </a:r>
                      <a:r>
                        <a:rPr lang="en-GB" altLang="zh-CN" dirty="0" err="1" smtClean="0">
                          <a:ea typeface="宋体" charset="-122"/>
                        </a:rPr>
                        <a:t>xing</a:t>
                      </a:r>
                      <a:r>
                        <a:rPr lang="zh-CN" altLang="en-GB" dirty="0" smtClean="0">
                          <a:ea typeface="宋体" charset="-122"/>
                        </a:rPr>
                        <a:t>形</a:t>
                      </a:r>
                      <a:r>
                        <a:rPr lang="en-GB" altLang="zh-CN" dirty="0" smtClean="0">
                          <a:ea typeface="宋体" charset="-122"/>
                        </a:rPr>
                        <a:t>), the life energy (</a:t>
                      </a:r>
                      <a:r>
                        <a:rPr lang="en-GB" altLang="zh-CN" dirty="0" err="1" smtClean="0">
                          <a:ea typeface="宋体" charset="-122"/>
                        </a:rPr>
                        <a:t>qi</a:t>
                      </a:r>
                      <a:r>
                        <a:rPr lang="en-GB" altLang="zh-CN" dirty="0" smtClean="0">
                          <a:ea typeface="宋体" charset="-122"/>
                        </a:rPr>
                        <a:t> </a:t>
                      </a:r>
                      <a:r>
                        <a:rPr lang="zh-CN" altLang="en-GB" dirty="0" smtClean="0">
                          <a:ea typeface="宋体" charset="-122"/>
                        </a:rPr>
                        <a:t>气</a:t>
                      </a:r>
                      <a:r>
                        <a:rPr lang="en-GB" altLang="zh-CN" dirty="0" smtClean="0">
                          <a:ea typeface="宋体" charset="-122"/>
                        </a:rPr>
                        <a:t>) and the spirit/mind/soul (</a:t>
                      </a:r>
                      <a:r>
                        <a:rPr lang="en-GB" altLang="zh-CN" dirty="0" err="1" smtClean="0">
                          <a:ea typeface="宋体" charset="-122"/>
                        </a:rPr>
                        <a:t>shen</a:t>
                      </a:r>
                      <a:r>
                        <a:rPr lang="zh-CN" altLang="en-GB" dirty="0" smtClean="0">
                          <a:ea typeface="宋体" charset="-122"/>
                        </a:rPr>
                        <a:t>神</a:t>
                      </a:r>
                      <a:r>
                        <a:rPr lang="en-GB" altLang="zh-CN" dirty="0" smtClean="0">
                          <a:ea typeface="宋体" charset="-122"/>
                        </a:rPr>
                        <a:t>) </a:t>
                      </a:r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Chinese View on Human Body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935480"/>
            <a:ext cx="8229600" cy="4770120"/>
          </a:xfrm>
        </p:spPr>
        <p:txBody>
          <a:bodyPr>
            <a:normAutofit fontScale="85000" lnSpcReduction="20000"/>
          </a:bodyPr>
          <a:lstStyle/>
          <a:p>
            <a:r>
              <a:rPr lang="en-US" b="1" dirty="0" smtClean="0"/>
              <a:t>Physical Form</a:t>
            </a:r>
            <a:r>
              <a:rPr lang="en-US" dirty="0" smtClean="0"/>
              <a:t>:  </a:t>
            </a:r>
          </a:p>
          <a:p>
            <a:r>
              <a:rPr lang="en-US" dirty="0" smtClean="0">
                <a:solidFill>
                  <a:srgbClr val="FF0000"/>
                </a:solidFill>
              </a:rPr>
              <a:t>Physical structure</a:t>
            </a:r>
            <a:r>
              <a:rPr lang="en-US" dirty="0" smtClean="0"/>
              <a:t>: bones, body fluid and their </a:t>
            </a:r>
            <a:r>
              <a:rPr lang="en-US" dirty="0" smtClean="0"/>
              <a:t>channels, </a:t>
            </a:r>
            <a:r>
              <a:rPr lang="en-US" dirty="0" smtClean="0"/>
              <a:t>flesh </a:t>
            </a:r>
          </a:p>
          <a:p>
            <a:r>
              <a:rPr lang="en-US" dirty="0" smtClean="0">
                <a:solidFill>
                  <a:srgbClr val="FF0000"/>
                </a:solidFill>
              </a:rPr>
              <a:t>External sense organs</a:t>
            </a:r>
            <a:r>
              <a:rPr lang="en-US" dirty="0" smtClean="0"/>
              <a:t>: skin, eyes, ears, mouth, </a:t>
            </a:r>
          </a:p>
          <a:p>
            <a:r>
              <a:rPr lang="en-US" dirty="0" smtClean="0">
                <a:solidFill>
                  <a:srgbClr val="FF0000"/>
                </a:solidFill>
              </a:rPr>
              <a:t>Internal Organs</a:t>
            </a:r>
            <a:r>
              <a:rPr lang="en-US" dirty="0" smtClean="0"/>
              <a:t>: 6 Solid(heart, liver, spleen, kidneys, longs + pericardium) and hollow organs (stomach, big and small intestines, bladder and gall bladder+ triple burns )</a:t>
            </a:r>
            <a:endParaRPr lang="en-US" dirty="0" smtClean="0"/>
          </a:p>
          <a:p>
            <a:endParaRPr lang="en-US" dirty="0" smtClean="0"/>
          </a:p>
          <a:p>
            <a:r>
              <a:rPr lang="en-US" b="1" dirty="0" smtClean="0"/>
              <a:t>Energy and its channels:  </a:t>
            </a:r>
          </a:p>
          <a:p>
            <a:r>
              <a:rPr lang="en-US" dirty="0" err="1" smtClean="0">
                <a:solidFill>
                  <a:srgbClr val="FF0000"/>
                </a:solidFill>
              </a:rPr>
              <a:t>Qi</a:t>
            </a:r>
            <a:r>
              <a:rPr lang="en-US" dirty="0" smtClean="0">
                <a:solidFill>
                  <a:srgbClr val="FF0000"/>
                </a:solidFill>
              </a:rPr>
              <a:t>/Chi energy</a:t>
            </a:r>
            <a:r>
              <a:rPr lang="en-US" dirty="0" smtClean="0"/>
              <a:t>: Yuan </a:t>
            </a:r>
            <a:r>
              <a:rPr lang="en-US" dirty="0" err="1" smtClean="0"/>
              <a:t>Qi</a:t>
            </a:r>
            <a:r>
              <a:rPr lang="en-US" dirty="0" smtClean="0"/>
              <a:t> (</a:t>
            </a:r>
            <a:r>
              <a:rPr lang="en-GB" dirty="0" smtClean="0"/>
              <a:t>Congenital </a:t>
            </a:r>
            <a:r>
              <a:rPr lang="en-GB" dirty="0" err="1" smtClean="0"/>
              <a:t>Qi</a:t>
            </a:r>
            <a:r>
              <a:rPr lang="en-GB" dirty="0" smtClean="0"/>
              <a:t>, Heavenly </a:t>
            </a:r>
            <a:r>
              <a:rPr lang="en-GB" dirty="0" err="1" smtClean="0"/>
              <a:t>Qi</a:t>
            </a:r>
            <a:r>
              <a:rPr lang="en-GB" dirty="0" smtClean="0"/>
              <a:t> before Birth</a:t>
            </a:r>
            <a:r>
              <a:rPr lang="en-US" dirty="0" smtClean="0"/>
              <a:t>), </a:t>
            </a:r>
            <a:r>
              <a:rPr lang="en-GB" dirty="0" smtClean="0"/>
              <a:t>Postnatal </a:t>
            </a:r>
            <a:r>
              <a:rPr lang="en-US" dirty="0" err="1" smtClean="0"/>
              <a:t>Qi</a:t>
            </a:r>
            <a:r>
              <a:rPr lang="en-US" dirty="0" smtClean="0"/>
              <a:t> (</a:t>
            </a:r>
            <a:r>
              <a:rPr lang="en-US" dirty="0" err="1" smtClean="0"/>
              <a:t>Qi</a:t>
            </a:r>
            <a:r>
              <a:rPr lang="en-US" dirty="0" smtClean="0"/>
              <a:t> acquired from food)</a:t>
            </a:r>
          </a:p>
          <a:p>
            <a:r>
              <a:rPr lang="en-US" dirty="0" smtClean="0">
                <a:solidFill>
                  <a:srgbClr val="FF0000"/>
                </a:solidFill>
              </a:rPr>
              <a:t>12 meridians: </a:t>
            </a:r>
            <a:r>
              <a:rPr lang="en-US" dirty="0" smtClean="0"/>
              <a:t>6 Yin and 6 Yang Meridians  </a:t>
            </a:r>
          </a:p>
          <a:p>
            <a:r>
              <a:rPr lang="en-US" dirty="0" smtClean="0">
                <a:solidFill>
                  <a:srgbClr val="FF0000"/>
                </a:solidFill>
              </a:rPr>
              <a:t>8 extra meridians</a:t>
            </a:r>
            <a:r>
              <a:rPr lang="en-US" dirty="0" smtClean="0">
                <a:solidFill>
                  <a:srgbClr val="FF0000"/>
                </a:solidFill>
              </a:rPr>
              <a:t>: </a:t>
            </a:r>
            <a:endParaRPr lang="en-US" dirty="0" smtClean="0">
              <a:solidFill>
                <a:srgbClr val="FF0000"/>
              </a:solidFill>
            </a:endParaRPr>
          </a:p>
          <a:p>
            <a:endParaRPr lang="en-US" dirty="0" smtClean="0"/>
          </a:p>
          <a:p>
            <a:r>
              <a:rPr lang="en-US" b="1" dirty="0" smtClean="0"/>
              <a:t>Spirits: </a:t>
            </a:r>
            <a:r>
              <a:rPr lang="en-US" dirty="0" smtClean="0"/>
              <a:t>Yuan Shen (Soul, Original Spirit) </a:t>
            </a:r>
            <a:r>
              <a:rPr lang="en-US" b="1" dirty="0" smtClean="0"/>
              <a:t>and </a:t>
            </a:r>
            <a:r>
              <a:rPr lang="en-US" dirty="0" smtClean="0"/>
              <a:t>Mind for thinking</a:t>
            </a:r>
            <a:endParaRPr lang="en-GB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591312"/>
          </a:xfrm>
        </p:spPr>
        <p:txBody>
          <a:bodyPr>
            <a:normAutofit fontScale="90000"/>
          </a:bodyPr>
          <a:lstStyle/>
          <a:p>
            <a:r>
              <a:rPr lang="en-GB" dirty="0" err="1" smtClean="0"/>
              <a:t>Ge</a:t>
            </a:r>
            <a:r>
              <a:rPr lang="en-GB" dirty="0" smtClean="0"/>
              <a:t> Hong’s View on Human Body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1000" y="1524000"/>
            <a:ext cx="8305800" cy="4876800"/>
          </a:xfrm>
        </p:spPr>
        <p:txBody>
          <a:bodyPr>
            <a:normAutofit fontScale="92500" lnSpcReduction="20000"/>
          </a:bodyPr>
          <a:lstStyle/>
          <a:p>
            <a:r>
              <a:rPr lang="zh-CN" altLang="en-US" dirty="0" smtClean="0"/>
              <a:t>身</a:t>
            </a:r>
            <a:r>
              <a:rPr lang="en-GB" altLang="zh-CN" dirty="0" smtClean="0"/>
              <a:t>body=</a:t>
            </a:r>
            <a:r>
              <a:rPr lang="zh-CN" altLang="en-US" dirty="0" smtClean="0"/>
              <a:t>国</a:t>
            </a:r>
            <a:r>
              <a:rPr lang="en-GB" altLang="zh-CN" dirty="0" smtClean="0"/>
              <a:t>state</a:t>
            </a:r>
            <a:r>
              <a:rPr lang="zh-CN" altLang="en-US" dirty="0" smtClean="0"/>
              <a:t>。</a:t>
            </a:r>
            <a:endParaRPr lang="en-GB" altLang="zh-CN" dirty="0" smtClean="0"/>
          </a:p>
          <a:p>
            <a:r>
              <a:rPr lang="zh-CN" altLang="en-US" dirty="0" smtClean="0"/>
              <a:t>胸腹</a:t>
            </a:r>
            <a:r>
              <a:rPr lang="en-GB" altLang="zh-CN" dirty="0" smtClean="0"/>
              <a:t>chest/Belly=</a:t>
            </a:r>
            <a:r>
              <a:rPr lang="zh-CN" altLang="en-US" dirty="0" smtClean="0"/>
              <a:t>宫室 </a:t>
            </a:r>
            <a:r>
              <a:rPr lang="en-GB" altLang="zh-CN" dirty="0" smtClean="0"/>
              <a:t>palaces</a:t>
            </a:r>
          </a:p>
          <a:p>
            <a:r>
              <a:rPr lang="en-GB" dirty="0" smtClean="0"/>
              <a:t>Four limbs = edge of the city </a:t>
            </a:r>
          </a:p>
          <a:p>
            <a:r>
              <a:rPr lang="en-GB" dirty="0" smtClean="0"/>
              <a:t>Joints = officials </a:t>
            </a:r>
          </a:p>
          <a:p>
            <a:r>
              <a:rPr lang="en-GB" dirty="0" smtClean="0"/>
              <a:t>Spirit= ruler</a:t>
            </a:r>
          </a:p>
          <a:p>
            <a:r>
              <a:rPr lang="en-GB" dirty="0" smtClean="0"/>
              <a:t>Blood= ministers</a:t>
            </a:r>
          </a:p>
          <a:p>
            <a:r>
              <a:rPr lang="en-GB" dirty="0" err="1" smtClean="0"/>
              <a:t>Qi</a:t>
            </a:r>
            <a:r>
              <a:rPr lang="en-GB" dirty="0" smtClean="0"/>
              <a:t> = citizens 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Managing body same as managing country;  Cultivating </a:t>
            </a:r>
            <a:r>
              <a:rPr lang="en-GB" dirty="0" err="1" smtClean="0"/>
              <a:t>Qi</a:t>
            </a:r>
            <a:r>
              <a:rPr lang="en-GB" dirty="0" smtClean="0"/>
              <a:t> to preserve one’s life is same as to harmonizing citizen to keep a country in peace</a:t>
            </a:r>
            <a:endParaRPr lang="en-GB" dirty="0"/>
          </a:p>
        </p:txBody>
      </p:sp>
      <p:pic>
        <p:nvPicPr>
          <p:cNvPr id="4" name="Picture 3" descr="Gates of the Governing meridian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181600" y="1676400"/>
            <a:ext cx="3610340" cy="3200400"/>
          </a:xfrm>
          <a:prstGeom prst="rect">
            <a:avLst/>
          </a:prstGeo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704088"/>
            <a:ext cx="8534400" cy="819912"/>
          </a:xfrm>
        </p:spPr>
        <p:txBody>
          <a:bodyPr>
            <a:normAutofit/>
          </a:bodyPr>
          <a:lstStyle/>
          <a:p>
            <a:r>
              <a:rPr lang="en-US" sz="3600" b="1" dirty="0" smtClean="0"/>
              <a:t>Body and State</a:t>
            </a:r>
            <a:endParaRPr lang="en-GB" sz="3600" b="1" dirty="0"/>
          </a:p>
        </p:txBody>
      </p:sp>
      <p:pic>
        <p:nvPicPr>
          <p:cNvPr id="2050" name="Picture 2" descr="C:\Documents and Settings\sh018\My Documents\My Pictures\200431311445169803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33800" y="-2057400"/>
            <a:ext cx="5257800" cy="8915400"/>
          </a:xfrm>
          <a:prstGeom prst="rect">
            <a:avLst/>
          </a:prstGeom>
          <a:noFill/>
        </p:spPr>
      </p:pic>
      <p:sp>
        <p:nvSpPr>
          <p:cNvPr id="4" name="TextBox 3"/>
          <p:cNvSpPr txBox="1"/>
          <p:nvPr/>
        </p:nvSpPr>
        <p:spPr>
          <a:xfrm>
            <a:off x="0" y="1676400"/>
            <a:ext cx="3733800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The body is Microcosm and  natural world a macrocosm </a:t>
            </a:r>
          </a:p>
          <a:p>
            <a:endParaRPr lang="en-GB" b="1" dirty="0" smtClean="0"/>
          </a:p>
          <a:p>
            <a:r>
              <a:rPr lang="en-GB" b="1" dirty="0" smtClean="0"/>
              <a:t>The three treasures of Heaven: </a:t>
            </a:r>
          </a:p>
          <a:p>
            <a:r>
              <a:rPr lang="en-GB" dirty="0" smtClean="0"/>
              <a:t>The Sun, the Moon and the Stars</a:t>
            </a:r>
          </a:p>
          <a:p>
            <a:endParaRPr lang="en-GB" dirty="0" smtClean="0"/>
          </a:p>
          <a:p>
            <a:r>
              <a:rPr lang="en-GB" b="1" dirty="0" smtClean="0"/>
              <a:t>The Three Treasures of Earth</a:t>
            </a:r>
            <a:r>
              <a:rPr lang="en-GB" dirty="0" smtClean="0"/>
              <a:t>:</a:t>
            </a:r>
          </a:p>
          <a:p>
            <a:r>
              <a:rPr lang="en-GB" dirty="0" smtClean="0"/>
              <a:t>The Water, the Fire and the Wind</a:t>
            </a:r>
          </a:p>
          <a:p>
            <a:endParaRPr lang="en-GB" dirty="0" smtClean="0"/>
          </a:p>
          <a:p>
            <a:r>
              <a:rPr lang="en-GB" b="1" dirty="0" smtClean="0"/>
              <a:t>The Three Treasures of Humans:</a:t>
            </a:r>
          </a:p>
          <a:p>
            <a:r>
              <a:rPr lang="en-GB" dirty="0" smtClean="0"/>
              <a:t>Jing (Life Essence), </a:t>
            </a:r>
            <a:r>
              <a:rPr lang="en-GB" dirty="0" err="1" smtClean="0"/>
              <a:t>Qi</a:t>
            </a:r>
            <a:r>
              <a:rPr lang="en-GB" dirty="0" smtClean="0"/>
              <a:t> (Vital Energy) and </a:t>
            </a:r>
            <a:r>
              <a:rPr lang="en-GB" dirty="0" err="1" smtClean="0"/>
              <a:t>Shen</a:t>
            </a:r>
            <a:r>
              <a:rPr lang="en-GB" dirty="0" smtClean="0"/>
              <a:t> (Spirit)</a:t>
            </a:r>
          </a:p>
          <a:p>
            <a:endParaRPr lang="en-GB" dirty="0" smtClean="0"/>
          </a:p>
          <a:p>
            <a:r>
              <a:rPr lang="en-GB" dirty="0" smtClean="0"/>
              <a:t>Water: Kidneys, Black</a:t>
            </a:r>
          </a:p>
          <a:p>
            <a:r>
              <a:rPr lang="en-GB" dirty="0" smtClean="0"/>
              <a:t>Wood: Liver, Green</a:t>
            </a:r>
          </a:p>
          <a:p>
            <a:r>
              <a:rPr lang="en-GB" dirty="0" smtClean="0"/>
              <a:t> Fire: Heart,  Red</a:t>
            </a:r>
          </a:p>
          <a:p>
            <a:r>
              <a:rPr lang="en-GB" dirty="0" smtClean="0"/>
              <a:t>Earth: Spleen, Yellow</a:t>
            </a:r>
          </a:p>
          <a:p>
            <a:r>
              <a:rPr lang="en-GB" dirty="0" smtClean="0"/>
              <a:t>Metal: Lungs, White</a:t>
            </a:r>
            <a:endParaRPr lang="en-GB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Qi</a:t>
            </a:r>
            <a:r>
              <a:rPr lang="en-US" dirty="0" smtClean="0"/>
              <a:t>  and Health &amp; Life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Yuan </a:t>
            </a:r>
            <a:r>
              <a:rPr lang="en-US" dirty="0" err="1" smtClean="0"/>
              <a:t>Qi</a:t>
            </a:r>
            <a:r>
              <a:rPr lang="en-US" dirty="0" smtClean="0"/>
              <a:t> as  Life Force and Generating Force </a:t>
            </a:r>
          </a:p>
          <a:p>
            <a:endParaRPr lang="en-US" dirty="0" smtClean="0"/>
          </a:p>
          <a:p>
            <a:r>
              <a:rPr lang="en-US" dirty="0" smtClean="0"/>
              <a:t>Life </a:t>
            </a:r>
            <a:r>
              <a:rPr lang="en-US" dirty="0" err="1" smtClean="0"/>
              <a:t>Qi</a:t>
            </a:r>
            <a:r>
              <a:rPr lang="en-US" dirty="0" smtClean="0"/>
              <a:t> as Vital Energy </a:t>
            </a:r>
          </a:p>
          <a:p>
            <a:endParaRPr lang="en-US" dirty="0" smtClean="0"/>
          </a:p>
          <a:p>
            <a:r>
              <a:rPr lang="en-US" dirty="0" smtClean="0"/>
              <a:t>Health = balance of Yin </a:t>
            </a:r>
            <a:r>
              <a:rPr lang="en-US" dirty="0" err="1" smtClean="0"/>
              <a:t>Qi</a:t>
            </a:r>
            <a:r>
              <a:rPr lang="en-US" dirty="0" smtClean="0"/>
              <a:t> and Yang </a:t>
            </a:r>
            <a:r>
              <a:rPr lang="en-US" dirty="0" err="1" smtClean="0"/>
              <a:t>Qi</a:t>
            </a:r>
            <a:r>
              <a:rPr lang="en-US" dirty="0" smtClean="0"/>
              <a:t> </a:t>
            </a:r>
          </a:p>
          <a:p>
            <a:endParaRPr lang="en-US" dirty="0" smtClean="0"/>
          </a:p>
          <a:p>
            <a:r>
              <a:rPr lang="en-US" dirty="0" smtClean="0"/>
              <a:t>Dead </a:t>
            </a:r>
            <a:r>
              <a:rPr lang="en-US" dirty="0" err="1" smtClean="0"/>
              <a:t>Qi</a:t>
            </a:r>
            <a:r>
              <a:rPr lang="en-US" dirty="0" smtClean="0"/>
              <a:t> </a:t>
            </a:r>
            <a:r>
              <a:rPr lang="zh-CN" altLang="en-US" dirty="0" smtClean="0"/>
              <a:t>（</a:t>
            </a:r>
            <a:r>
              <a:rPr lang="en-US" altLang="zh-CN" dirty="0" smtClean="0"/>
              <a:t>blocked </a:t>
            </a:r>
            <a:r>
              <a:rPr lang="en-US" altLang="zh-CN" dirty="0" err="1" smtClean="0"/>
              <a:t>Qi</a:t>
            </a:r>
            <a:r>
              <a:rPr lang="zh-CN" altLang="en-US" dirty="0" smtClean="0"/>
              <a:t>）</a:t>
            </a:r>
            <a:r>
              <a:rPr lang="en-US" dirty="0" smtClean="0"/>
              <a:t>and Unbalanced </a:t>
            </a:r>
            <a:r>
              <a:rPr lang="en-US" dirty="0" err="1" smtClean="0"/>
              <a:t>Qi</a:t>
            </a:r>
            <a:r>
              <a:rPr lang="en-US" dirty="0" smtClean="0"/>
              <a:t> (Insufficient or Excessive Yin or Yang </a:t>
            </a:r>
            <a:r>
              <a:rPr lang="en-US" dirty="0" err="1" smtClean="0"/>
              <a:t>Qi</a:t>
            </a:r>
            <a:r>
              <a:rPr lang="en-US" dirty="0" smtClean="0"/>
              <a:t>)as the cause of Illness and Disease </a:t>
            </a:r>
            <a:endParaRPr lang="en-GB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Qi</a:t>
            </a:r>
            <a:r>
              <a:rPr lang="en-GB" dirty="0" smtClean="0"/>
              <a:t> Channels</a:t>
            </a:r>
            <a:endParaRPr lang="en-GB" dirty="0"/>
          </a:p>
        </p:txBody>
      </p:sp>
      <p:pic>
        <p:nvPicPr>
          <p:cNvPr id="4" name="Content Placeholder 3" descr="Du Mai meridian.gif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457200" y="2057400"/>
            <a:ext cx="3695700" cy="4095750"/>
          </a:xfrm>
        </p:spPr>
      </p:pic>
      <p:pic>
        <p:nvPicPr>
          <p:cNvPr id="5" name="Picture 4" descr="meridian-channels.gi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029200" y="762000"/>
            <a:ext cx="3693259" cy="6096000"/>
          </a:xfrm>
          <a:prstGeom prst="rect">
            <a:avLst/>
          </a:prstGeom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228600"/>
            <a:ext cx="8019288" cy="838200"/>
          </a:xfrm>
        </p:spPr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35608" y="1143000"/>
            <a:ext cx="7498080" cy="5410200"/>
          </a:xfrm>
        </p:spPr>
        <p:txBody>
          <a:bodyPr>
            <a:normAutofit/>
          </a:bodyPr>
          <a:lstStyle/>
          <a:p>
            <a:endParaRPr lang="en-GB" sz="1200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152401" y="304797"/>
          <a:ext cx="8610600" cy="645707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52599"/>
                <a:gridCol w="1447800"/>
                <a:gridCol w="1600200"/>
                <a:gridCol w="3810001"/>
              </a:tblGrid>
              <a:tr h="539487">
                <a:tc>
                  <a:txBody>
                    <a:bodyPr/>
                    <a:lstStyle/>
                    <a:p>
                      <a:r>
                        <a:rPr lang="en-GB" dirty="0" smtClean="0"/>
                        <a:t>Limb position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Yin/yang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Property</a:t>
                      </a:r>
                      <a:r>
                        <a:rPr lang="en-GB" baseline="0" dirty="0" smtClean="0"/>
                        <a:t>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meridian</a:t>
                      </a:r>
                      <a:endParaRPr lang="en-GB" dirty="0"/>
                    </a:p>
                  </a:txBody>
                  <a:tcPr/>
                </a:tc>
              </a:tr>
              <a:tr h="493132">
                <a:tc rowSpan="6">
                  <a:txBody>
                    <a:bodyPr/>
                    <a:lstStyle/>
                    <a:p>
                      <a:r>
                        <a:rPr lang="en-GB" dirty="0" smtClean="0"/>
                        <a:t>Arm </a:t>
                      </a:r>
                      <a:endParaRPr lang="en-GB" dirty="0"/>
                    </a:p>
                  </a:txBody>
                  <a:tcPr/>
                </a:tc>
                <a:tc rowSpan="3">
                  <a:txBody>
                    <a:bodyPr/>
                    <a:lstStyle/>
                    <a:p>
                      <a:r>
                        <a:rPr lang="en-GB" dirty="0" smtClean="0"/>
                        <a:t>Yin</a:t>
                      </a:r>
                      <a:endParaRPr lang="en-GB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Tai</a:t>
                      </a:r>
                      <a:r>
                        <a:rPr lang="en-GB" baseline="0" dirty="0" smtClean="0"/>
                        <a:t> Yin</a:t>
                      </a:r>
                      <a:endParaRPr lang="en-GB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Lung Meridian</a:t>
                      </a:r>
                      <a:r>
                        <a:rPr lang="en-GB" baseline="0" dirty="0" smtClean="0"/>
                        <a:t> </a:t>
                      </a:r>
                      <a:endParaRPr lang="en-GB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93132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Shao</a:t>
                      </a:r>
                      <a:r>
                        <a:rPr lang="en-GB" dirty="0" smtClean="0"/>
                        <a:t> Yin</a:t>
                      </a:r>
                      <a:endParaRPr lang="en-GB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Heart Meridian</a:t>
                      </a:r>
                      <a:endParaRPr lang="en-GB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93132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Jue</a:t>
                      </a:r>
                      <a:r>
                        <a:rPr lang="en-GB" dirty="0" smtClean="0"/>
                        <a:t> Yin</a:t>
                      </a:r>
                      <a:endParaRPr lang="en-GB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Pericardium Meridian</a:t>
                      </a:r>
                      <a:r>
                        <a:rPr lang="en-GB" baseline="0" dirty="0" smtClean="0"/>
                        <a:t> </a:t>
                      </a:r>
                      <a:endParaRPr lang="en-GB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93132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rowSpan="3">
                  <a:txBody>
                    <a:bodyPr/>
                    <a:lstStyle/>
                    <a:p>
                      <a:r>
                        <a:rPr lang="en-GB" dirty="0" smtClean="0"/>
                        <a:t>Yang </a:t>
                      </a:r>
                      <a:endParaRPr lang="en-GB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Yang Ming</a:t>
                      </a:r>
                      <a:endParaRPr lang="en-GB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Large Intestine Meridian</a:t>
                      </a:r>
                      <a:r>
                        <a:rPr lang="en-GB" baseline="0" dirty="0" smtClean="0"/>
                        <a:t> </a:t>
                      </a:r>
                      <a:endParaRPr lang="en-GB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93132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Tai</a:t>
                      </a:r>
                      <a:r>
                        <a:rPr lang="en-GB" baseline="0" dirty="0" smtClean="0"/>
                        <a:t> Yang </a:t>
                      </a:r>
                      <a:endParaRPr lang="en-GB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Small</a:t>
                      </a:r>
                      <a:r>
                        <a:rPr lang="en-GB" baseline="0" dirty="0" smtClean="0"/>
                        <a:t> Intestine Meridian </a:t>
                      </a:r>
                      <a:endParaRPr lang="en-GB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93132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Shao</a:t>
                      </a:r>
                      <a:r>
                        <a:rPr lang="en-GB" dirty="0" smtClean="0"/>
                        <a:t> Yang </a:t>
                      </a:r>
                      <a:endParaRPr lang="en-GB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Triple Burner Meridian </a:t>
                      </a:r>
                      <a:endParaRPr lang="en-GB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493132">
                <a:tc rowSpan="6">
                  <a:txBody>
                    <a:bodyPr/>
                    <a:lstStyle/>
                    <a:p>
                      <a:r>
                        <a:rPr lang="en-GB" dirty="0" smtClean="0"/>
                        <a:t>Leg </a:t>
                      </a:r>
                      <a:endParaRPr lang="en-GB" dirty="0"/>
                    </a:p>
                  </a:txBody>
                  <a:tcPr/>
                </a:tc>
                <a:tc rowSpan="3">
                  <a:txBody>
                    <a:bodyPr/>
                    <a:lstStyle/>
                    <a:p>
                      <a:r>
                        <a:rPr lang="en-GB" dirty="0" smtClean="0"/>
                        <a:t>Yin </a:t>
                      </a:r>
                      <a:endParaRPr lang="en-GB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Tai Yin</a:t>
                      </a:r>
                      <a:endParaRPr lang="en-GB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Spleen Meridian </a:t>
                      </a:r>
                      <a:endParaRPr lang="en-GB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93132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Shao</a:t>
                      </a:r>
                      <a:r>
                        <a:rPr lang="en-GB" dirty="0" smtClean="0"/>
                        <a:t> Yin</a:t>
                      </a:r>
                      <a:endParaRPr lang="en-GB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Kidney Meridian </a:t>
                      </a:r>
                      <a:endParaRPr lang="en-GB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93132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Jue</a:t>
                      </a:r>
                      <a:r>
                        <a:rPr lang="en-GB" dirty="0" smtClean="0"/>
                        <a:t> Yin</a:t>
                      </a:r>
                      <a:endParaRPr lang="en-GB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Liver Meridian </a:t>
                      </a:r>
                      <a:endParaRPr lang="en-GB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93132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rowSpan="3">
                  <a:txBody>
                    <a:bodyPr/>
                    <a:lstStyle/>
                    <a:p>
                      <a:r>
                        <a:rPr lang="en-GB" dirty="0" smtClean="0"/>
                        <a:t>Yang </a:t>
                      </a:r>
                      <a:endParaRPr lang="en-GB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Yang Ming </a:t>
                      </a:r>
                      <a:endParaRPr lang="en-GB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Stomach meridian </a:t>
                      </a:r>
                      <a:endParaRPr lang="en-GB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93132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Tai Yang</a:t>
                      </a:r>
                      <a:endParaRPr lang="en-GB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Bladder Meridian </a:t>
                      </a:r>
                      <a:endParaRPr lang="en-GB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93132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Shao</a:t>
                      </a:r>
                      <a:r>
                        <a:rPr lang="en-GB" dirty="0" smtClean="0"/>
                        <a:t> Yang </a:t>
                      </a:r>
                      <a:endParaRPr lang="en-GB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Gall Bladder Meridian </a:t>
                      </a:r>
                      <a:endParaRPr lang="en-GB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381000" y="609600"/>
            <a:ext cx="8229600" cy="685800"/>
          </a:xfrm>
        </p:spPr>
        <p:txBody>
          <a:bodyPr>
            <a:noAutofit/>
          </a:bodyPr>
          <a:lstStyle/>
          <a:p>
            <a:pPr eaLnBrk="1" hangingPunct="1"/>
            <a:r>
              <a:rPr lang="en-US" altLang="zh-CN" sz="2400" b="1" dirty="0" smtClean="0"/>
              <a:t>Health and the Balance of the Five Phases within the Body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52400" y="1676400"/>
            <a:ext cx="8763000" cy="4876800"/>
          </a:xfrm>
        </p:spPr>
        <p:txBody>
          <a:bodyPr/>
          <a:lstStyle/>
          <a:p>
            <a:pPr eaLnBrk="1" hangingPunct="1"/>
            <a:r>
              <a:rPr lang="zh-CN" altLang="en-US" dirty="0" smtClean="0"/>
              <a:t>                            </a:t>
            </a:r>
            <a:r>
              <a:rPr lang="en-US" altLang="zh-CN" sz="2400" b="1" dirty="0" smtClean="0"/>
              <a:t>Fire</a:t>
            </a:r>
            <a:endParaRPr lang="en-US" altLang="zh-CN" sz="2400" dirty="0" smtClean="0"/>
          </a:p>
          <a:p>
            <a:pPr eaLnBrk="1" hangingPunct="1"/>
            <a:r>
              <a:rPr lang="en-US" altLang="zh-CN" sz="2400" dirty="0" smtClean="0"/>
              <a:t>                                   </a:t>
            </a:r>
            <a:r>
              <a:rPr lang="en-US" altLang="zh-CN" sz="1800" b="1" dirty="0" smtClean="0"/>
              <a:t>Visceral </a:t>
            </a:r>
            <a:r>
              <a:rPr lang="en-US" altLang="zh-CN" sz="1800" b="1" dirty="0" err="1" smtClean="0"/>
              <a:t>Oorgan</a:t>
            </a:r>
            <a:r>
              <a:rPr lang="en-US" altLang="zh-CN" sz="1800" dirty="0" smtClean="0"/>
              <a:t>: heart;</a:t>
            </a:r>
          </a:p>
          <a:p>
            <a:pPr eaLnBrk="1" hangingPunct="1"/>
            <a:r>
              <a:rPr lang="en-US" altLang="zh-CN" sz="1800" dirty="0" smtClean="0"/>
              <a:t>                                                 </a:t>
            </a:r>
            <a:r>
              <a:rPr lang="en-US" altLang="zh-CN" sz="1800" b="1" dirty="0" smtClean="0"/>
              <a:t>Emotion</a:t>
            </a:r>
            <a:r>
              <a:rPr lang="en-US" altLang="zh-CN" sz="1800" dirty="0" smtClean="0"/>
              <a:t>:  Happiness</a:t>
            </a:r>
          </a:p>
        </p:txBody>
      </p:sp>
      <p:pic>
        <p:nvPicPr>
          <p:cNvPr id="10244" name="Picture 4" descr="F:\wuxingchinese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19400" y="2971800"/>
            <a:ext cx="3429000" cy="3276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245" name="Text Box 5"/>
          <p:cNvSpPr txBox="1">
            <a:spLocks noChangeArrowheads="1"/>
          </p:cNvSpPr>
          <p:nvPr/>
        </p:nvSpPr>
        <p:spPr bwMode="auto">
          <a:xfrm>
            <a:off x="6324600" y="3505200"/>
            <a:ext cx="3194050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000" b="1" dirty="0"/>
              <a:t>     Earth</a:t>
            </a:r>
            <a:r>
              <a:rPr lang="en-US" altLang="zh-CN" sz="1800" dirty="0"/>
              <a:t> </a:t>
            </a:r>
          </a:p>
          <a:p>
            <a:r>
              <a:rPr lang="en-US" altLang="zh-CN" sz="1800" b="1" dirty="0"/>
              <a:t>Visceral </a:t>
            </a:r>
            <a:r>
              <a:rPr lang="en-US" altLang="zh-CN" sz="1800" b="1" dirty="0" smtClean="0"/>
              <a:t>Organ</a:t>
            </a:r>
            <a:r>
              <a:rPr lang="en-US" altLang="zh-CN" sz="1800" dirty="0"/>
              <a:t>: Spleen</a:t>
            </a:r>
          </a:p>
          <a:p>
            <a:r>
              <a:rPr lang="en-US" altLang="zh-CN" sz="1800" b="1" dirty="0"/>
              <a:t>Emotion</a:t>
            </a:r>
            <a:r>
              <a:rPr lang="en-US" altLang="zh-CN" sz="1800" dirty="0" smtClean="0"/>
              <a:t>: pensive</a:t>
            </a:r>
            <a:endParaRPr lang="en-US" altLang="zh-CN" sz="1800" dirty="0"/>
          </a:p>
        </p:txBody>
      </p:sp>
      <p:sp>
        <p:nvSpPr>
          <p:cNvPr id="10246" name="Text Box 7"/>
          <p:cNvSpPr txBox="1">
            <a:spLocks noChangeArrowheads="1"/>
          </p:cNvSpPr>
          <p:nvPr/>
        </p:nvSpPr>
        <p:spPr bwMode="auto">
          <a:xfrm>
            <a:off x="228600" y="3394075"/>
            <a:ext cx="2514600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en-US" altLang="zh-CN" sz="2000" b="1" dirty="0"/>
              <a:t>Wood</a:t>
            </a:r>
          </a:p>
          <a:p>
            <a:r>
              <a:rPr lang="en-US" altLang="zh-CN" sz="1800" b="1" dirty="0"/>
              <a:t>Visceral Organ</a:t>
            </a:r>
            <a:r>
              <a:rPr lang="en-US" altLang="zh-CN" sz="1800" b="1" dirty="0" smtClean="0"/>
              <a:t>: </a:t>
            </a:r>
            <a:r>
              <a:rPr lang="en-US" altLang="zh-CN" sz="1800" dirty="0" smtClean="0"/>
              <a:t>liver</a:t>
            </a:r>
            <a:endParaRPr lang="en-US" altLang="zh-CN" sz="1800" dirty="0"/>
          </a:p>
          <a:p>
            <a:r>
              <a:rPr lang="en-US" altLang="zh-CN" sz="1800" dirty="0"/>
              <a:t> </a:t>
            </a:r>
            <a:r>
              <a:rPr lang="en-US" altLang="zh-CN" sz="1800" b="1" dirty="0" smtClean="0"/>
              <a:t>Emotion</a:t>
            </a:r>
            <a:r>
              <a:rPr lang="en-US" altLang="zh-CN" sz="1800" dirty="0"/>
              <a:t>: anger</a:t>
            </a:r>
          </a:p>
        </p:txBody>
      </p:sp>
      <p:sp>
        <p:nvSpPr>
          <p:cNvPr id="10247" name="Text Box 8"/>
          <p:cNvSpPr txBox="1">
            <a:spLocks noChangeArrowheads="1"/>
          </p:cNvSpPr>
          <p:nvPr/>
        </p:nvSpPr>
        <p:spPr bwMode="auto">
          <a:xfrm>
            <a:off x="0" y="5334000"/>
            <a:ext cx="2743200" cy="123110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en-US" altLang="zh-CN" sz="2000" b="1" dirty="0"/>
              <a:t>Water</a:t>
            </a:r>
          </a:p>
          <a:p>
            <a:r>
              <a:rPr lang="en-US" altLang="zh-CN" sz="1800" b="1" dirty="0"/>
              <a:t>Visceral </a:t>
            </a:r>
            <a:r>
              <a:rPr lang="en-US" altLang="zh-CN" b="1" dirty="0" smtClean="0"/>
              <a:t>O</a:t>
            </a:r>
            <a:r>
              <a:rPr lang="en-US" altLang="zh-CN" sz="1800" b="1" dirty="0" smtClean="0"/>
              <a:t>rgan</a:t>
            </a:r>
            <a:r>
              <a:rPr lang="en-US" altLang="zh-CN" sz="1800" dirty="0"/>
              <a:t>: kidneys</a:t>
            </a:r>
          </a:p>
          <a:p>
            <a:r>
              <a:rPr lang="en-US" altLang="zh-CN" sz="1800" b="1" dirty="0"/>
              <a:t>Emotion</a:t>
            </a:r>
            <a:r>
              <a:rPr lang="en-US" altLang="zh-CN" sz="1800" dirty="0"/>
              <a:t>: Fear</a:t>
            </a:r>
          </a:p>
          <a:p>
            <a:endParaRPr lang="en-US" altLang="zh-CN" dirty="0"/>
          </a:p>
        </p:txBody>
      </p:sp>
      <p:sp>
        <p:nvSpPr>
          <p:cNvPr id="10248" name="Text Box 9"/>
          <p:cNvSpPr txBox="1">
            <a:spLocks noChangeArrowheads="1"/>
          </p:cNvSpPr>
          <p:nvPr/>
        </p:nvSpPr>
        <p:spPr bwMode="auto">
          <a:xfrm>
            <a:off x="6537325" y="5195888"/>
            <a:ext cx="2228850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000" b="1"/>
              <a:t>      Metal</a:t>
            </a:r>
          </a:p>
          <a:p>
            <a:r>
              <a:rPr lang="en-US" altLang="zh-CN" sz="1800" b="1"/>
              <a:t>Visceral organ</a:t>
            </a:r>
            <a:r>
              <a:rPr lang="en-US" altLang="zh-CN" sz="1800"/>
              <a:t>: lungs</a:t>
            </a:r>
          </a:p>
          <a:p>
            <a:r>
              <a:rPr lang="en-US" altLang="zh-CN" sz="1800" b="1"/>
              <a:t>Emotion: </a:t>
            </a:r>
            <a:r>
              <a:rPr lang="en-US" altLang="zh-CN" sz="1800"/>
              <a:t>Worry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667512"/>
          </a:xfrm>
        </p:spPr>
        <p:txBody>
          <a:bodyPr>
            <a:noAutofit/>
          </a:bodyPr>
          <a:lstStyle/>
          <a:p>
            <a:r>
              <a:rPr lang="en-US" sz="2800" b="1" dirty="0" smtClean="0"/>
              <a:t>Yin-Yang and </a:t>
            </a:r>
            <a:r>
              <a:rPr lang="en-GB" sz="2800" b="1" dirty="0" smtClean="0"/>
              <a:t>Five Phases and Internal organs</a:t>
            </a:r>
            <a:endParaRPr lang="en-GB" sz="2800" b="1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609600" y="1676400"/>
          <a:ext cx="7696200" cy="4800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19400"/>
                <a:gridCol w="2057400"/>
                <a:gridCol w="2819400"/>
              </a:tblGrid>
              <a:tr h="426720">
                <a:tc>
                  <a:txBody>
                    <a:bodyPr/>
                    <a:lstStyle/>
                    <a:p>
                      <a:r>
                        <a:rPr lang="en-GB" dirty="0" smtClean="0"/>
                        <a:t>Meridian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Elements</a:t>
                      </a:r>
                      <a:endParaRPr lang="en-GB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Yin-Yang</a:t>
                      </a:r>
                      <a:r>
                        <a:rPr lang="en-GB" baseline="0" dirty="0" smtClean="0"/>
                        <a:t> Status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</a:tr>
              <a:tr h="1386840">
                <a:tc>
                  <a:txBody>
                    <a:bodyPr/>
                    <a:lstStyle/>
                    <a:p>
                      <a:r>
                        <a:rPr lang="en-GB" dirty="0" smtClean="0"/>
                        <a:t>Heart,</a:t>
                      </a:r>
                      <a:r>
                        <a:rPr lang="en-GB" baseline="0" dirty="0" smtClean="0"/>
                        <a:t> </a:t>
                      </a:r>
                    </a:p>
                    <a:p>
                      <a:r>
                        <a:rPr lang="en-GB" baseline="0" dirty="0" smtClean="0"/>
                        <a:t>Small Intestine, </a:t>
                      </a:r>
                    </a:p>
                    <a:p>
                      <a:r>
                        <a:rPr lang="en-GB" baseline="0" dirty="0" smtClean="0"/>
                        <a:t>Pericardium, </a:t>
                      </a:r>
                    </a:p>
                    <a:p>
                      <a:r>
                        <a:rPr lang="en-GB" baseline="0" dirty="0" smtClean="0"/>
                        <a:t>Triple Heater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Fire</a:t>
                      </a:r>
                      <a:endParaRPr lang="en-GB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 smtClean="0"/>
                        <a:t>Major yang is symbolized by fire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</a:tr>
              <a:tr h="746760">
                <a:tc>
                  <a:txBody>
                    <a:bodyPr/>
                    <a:lstStyle/>
                    <a:p>
                      <a:r>
                        <a:rPr lang="en-GB" dirty="0" smtClean="0"/>
                        <a:t>Liver, </a:t>
                      </a:r>
                    </a:p>
                    <a:p>
                      <a:r>
                        <a:rPr lang="en-GB" dirty="0" smtClean="0"/>
                        <a:t>Gallbladder</a:t>
                      </a:r>
                      <a:r>
                        <a:rPr lang="en-GB" baseline="0" dirty="0" smtClean="0"/>
                        <a:t>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Wood </a:t>
                      </a:r>
                      <a:endParaRPr lang="en-GB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 smtClean="0"/>
                        <a:t>Minor yang is symbolized by wood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</a:tr>
              <a:tr h="746760">
                <a:tc>
                  <a:txBody>
                    <a:bodyPr/>
                    <a:lstStyle/>
                    <a:p>
                      <a:r>
                        <a:rPr lang="en-GB" dirty="0" smtClean="0"/>
                        <a:t>Spleen, </a:t>
                      </a:r>
                    </a:p>
                    <a:p>
                      <a:r>
                        <a:rPr lang="en-GB" dirty="0" smtClean="0"/>
                        <a:t>Stomach</a:t>
                      </a:r>
                      <a:r>
                        <a:rPr lang="en-GB" baseline="0" dirty="0" smtClean="0"/>
                        <a:t>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Earth</a:t>
                      </a:r>
                      <a:endParaRPr lang="en-GB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 smtClean="0"/>
                        <a:t>Yin-yang is symbolized by earth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</a:tr>
              <a:tr h="746760">
                <a:tc>
                  <a:txBody>
                    <a:bodyPr/>
                    <a:lstStyle/>
                    <a:p>
                      <a:r>
                        <a:rPr lang="en-GB" dirty="0" smtClean="0"/>
                        <a:t>Lung, </a:t>
                      </a:r>
                    </a:p>
                    <a:p>
                      <a:r>
                        <a:rPr lang="en-GB" dirty="0" smtClean="0"/>
                        <a:t>Large Intestine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Metal </a:t>
                      </a:r>
                      <a:endParaRPr lang="en-GB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 smtClean="0"/>
                        <a:t>Minor yin is symbolized by metal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</a:tr>
              <a:tr h="746760">
                <a:tc>
                  <a:txBody>
                    <a:bodyPr/>
                    <a:lstStyle/>
                    <a:p>
                      <a:r>
                        <a:rPr lang="en-GB" dirty="0" smtClean="0"/>
                        <a:t>Kidneys, </a:t>
                      </a:r>
                    </a:p>
                    <a:p>
                      <a:r>
                        <a:rPr lang="en-GB" dirty="0" smtClean="0"/>
                        <a:t>Bladder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Water</a:t>
                      </a:r>
                      <a:endParaRPr lang="en-GB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 smtClean="0"/>
                        <a:t>Major yin is symbolized by water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TCM Self Healing Exercises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b="1" dirty="0" smtClean="0"/>
              <a:t>Health diets and wellbeing lifestyle </a:t>
            </a:r>
          </a:p>
          <a:p>
            <a:endParaRPr lang="en-US" dirty="0" smtClean="0"/>
          </a:p>
          <a:p>
            <a:r>
              <a:rPr lang="en-US" b="1" dirty="0" smtClean="0"/>
              <a:t>Medicine Yangsheng Gong: </a:t>
            </a:r>
          </a:p>
          <a:p>
            <a:r>
              <a:rPr lang="en-US" b="1" dirty="0" smtClean="0">
                <a:solidFill>
                  <a:srgbClr val="FF0000"/>
                </a:solidFill>
              </a:rPr>
              <a:t>Wu Qin Xi</a:t>
            </a:r>
            <a:r>
              <a:rPr lang="en-US" dirty="0" smtClean="0"/>
              <a:t>:  F</a:t>
            </a:r>
            <a:r>
              <a:rPr lang="en-GB" dirty="0" err="1" smtClean="0"/>
              <a:t>rolics</a:t>
            </a:r>
            <a:r>
              <a:rPr lang="en-GB" dirty="0" smtClean="0"/>
              <a:t> of Five Animals</a:t>
            </a:r>
            <a:r>
              <a:rPr lang="en-US" dirty="0" smtClean="0"/>
              <a:t>  </a:t>
            </a:r>
            <a:r>
              <a:rPr lang="zh-CN" altLang="en-US" dirty="0" smtClean="0"/>
              <a:t>（</a:t>
            </a:r>
            <a:r>
              <a:rPr lang="en-US" altLang="zh-CN" dirty="0" smtClean="0"/>
              <a:t>Hua </a:t>
            </a:r>
            <a:r>
              <a:rPr lang="en-US" altLang="zh-CN" dirty="0" err="1" smtClean="0"/>
              <a:t>Tuo</a:t>
            </a:r>
            <a:r>
              <a:rPr lang="en-US" altLang="zh-CN" dirty="0" smtClean="0"/>
              <a:t>) </a:t>
            </a:r>
            <a:endParaRPr lang="en-US" dirty="0" smtClean="0"/>
          </a:p>
          <a:p>
            <a:r>
              <a:rPr lang="en-US" b="1" dirty="0" err="1" smtClean="0">
                <a:solidFill>
                  <a:srgbClr val="FF0000"/>
                </a:solidFill>
              </a:rPr>
              <a:t>Ba</a:t>
            </a:r>
            <a:r>
              <a:rPr lang="en-US" b="1" dirty="0" smtClean="0">
                <a:solidFill>
                  <a:srgbClr val="FF0000"/>
                </a:solidFill>
              </a:rPr>
              <a:t> </a:t>
            </a:r>
            <a:r>
              <a:rPr lang="en-US" b="1" dirty="0" err="1" smtClean="0">
                <a:solidFill>
                  <a:srgbClr val="FF0000"/>
                </a:solidFill>
              </a:rPr>
              <a:t>Duan</a:t>
            </a:r>
            <a:r>
              <a:rPr lang="en-US" b="1" dirty="0" smtClean="0">
                <a:solidFill>
                  <a:srgbClr val="FF0000"/>
                </a:solidFill>
              </a:rPr>
              <a:t> Jin</a:t>
            </a:r>
            <a:r>
              <a:rPr lang="en-US" dirty="0" smtClean="0"/>
              <a:t>: </a:t>
            </a:r>
            <a:r>
              <a:rPr lang="en-GB" dirty="0" smtClean="0"/>
              <a:t>Eight Silken Movements </a:t>
            </a:r>
            <a:r>
              <a:rPr lang="en-US" dirty="0" smtClean="0"/>
              <a:t>; </a:t>
            </a:r>
            <a:r>
              <a:rPr lang="en-GB" dirty="0" smtClean="0"/>
              <a:t>Eight Pieces of Brocade, Eight-Section Brocade (</a:t>
            </a:r>
            <a:r>
              <a:rPr lang="en-GB" dirty="0" err="1" smtClean="0"/>
              <a:t>Zhong</a:t>
            </a:r>
            <a:r>
              <a:rPr lang="en-GB" dirty="0" smtClean="0"/>
              <a:t> </a:t>
            </a:r>
            <a:r>
              <a:rPr lang="en-GB" dirty="0" err="1" smtClean="0"/>
              <a:t>LiQuan</a:t>
            </a:r>
            <a:r>
              <a:rPr lang="en-GB" dirty="0" smtClean="0"/>
              <a:t> &amp; </a:t>
            </a:r>
            <a:r>
              <a:rPr lang="en-GB" dirty="0" err="1" smtClean="0"/>
              <a:t>L</a:t>
            </a:r>
            <a:r>
              <a:rPr lang="en-GB" b="1" dirty="0" err="1" smtClean="0"/>
              <a:t>ü</a:t>
            </a:r>
            <a:r>
              <a:rPr lang="en-GB" b="1" dirty="0" smtClean="0"/>
              <a:t> </a:t>
            </a:r>
            <a:r>
              <a:rPr lang="en-US" dirty="0" err="1" smtClean="0"/>
              <a:t>Dongbin</a:t>
            </a:r>
            <a:r>
              <a:rPr lang="en-GB" dirty="0" smtClean="0"/>
              <a:t>)</a:t>
            </a:r>
          </a:p>
          <a:p>
            <a:r>
              <a:rPr lang="en-GB" dirty="0" smtClean="0"/>
              <a:t> </a:t>
            </a:r>
          </a:p>
          <a:p>
            <a:r>
              <a:rPr lang="en-US" dirty="0" err="1" smtClean="0">
                <a:solidFill>
                  <a:srgbClr val="FF0000"/>
                </a:solidFill>
              </a:rPr>
              <a:t>Daoyin</a:t>
            </a:r>
            <a:r>
              <a:rPr lang="en-US" dirty="0" smtClean="0">
                <a:solidFill>
                  <a:srgbClr val="FF0000"/>
                </a:solidFill>
              </a:rPr>
              <a:t> Qigong: </a:t>
            </a:r>
            <a:r>
              <a:rPr lang="en-GB" i="1" dirty="0" smtClean="0"/>
              <a:t>General Treatise on the Cause and Symptoms of Diseases</a:t>
            </a:r>
            <a:endParaRPr lang="en-GB" i="1" dirty="0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 descr="mawangdui daoyin tu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0" y="914400"/>
            <a:ext cx="9342315" cy="5562600"/>
          </a:xfrm>
          <a:prstGeom prst="rect">
            <a:avLst/>
          </a:prstGeom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Chinese Healing Yangsheng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Healing </a:t>
            </a:r>
            <a:r>
              <a:rPr lang="en-GB" dirty="0" err="1" smtClean="0"/>
              <a:t>yangsheng</a:t>
            </a:r>
            <a:r>
              <a:rPr lang="en-GB" dirty="0" smtClean="0"/>
              <a:t>, is the recovery of essence and replenishing of </a:t>
            </a:r>
            <a:r>
              <a:rPr lang="en-GB" dirty="0" err="1" smtClean="0"/>
              <a:t>qi</a:t>
            </a:r>
            <a:r>
              <a:rPr lang="en-GB" dirty="0" smtClean="0"/>
              <a:t> with medical means such as </a:t>
            </a:r>
          </a:p>
          <a:p>
            <a:r>
              <a:rPr lang="en-GB" dirty="0" smtClean="0"/>
              <a:t>drugs, </a:t>
            </a:r>
          </a:p>
          <a:p>
            <a:r>
              <a:rPr lang="en-GB" dirty="0" smtClean="0"/>
              <a:t>herbs, </a:t>
            </a:r>
          </a:p>
          <a:p>
            <a:r>
              <a:rPr lang="en-GB" dirty="0" smtClean="0"/>
              <a:t>acupuncture, </a:t>
            </a:r>
          </a:p>
          <a:p>
            <a:r>
              <a:rPr lang="en-GB" dirty="0" smtClean="0"/>
              <a:t>massage, </a:t>
            </a:r>
          </a:p>
          <a:p>
            <a:r>
              <a:rPr lang="en-GB" dirty="0" smtClean="0"/>
              <a:t>cupping and </a:t>
            </a:r>
          </a:p>
          <a:p>
            <a:r>
              <a:rPr lang="en-GB" dirty="0" err="1" smtClean="0"/>
              <a:t>Moxibustion</a:t>
            </a:r>
            <a:r>
              <a:rPr lang="en-GB" dirty="0" smtClean="0"/>
              <a:t> , </a:t>
            </a:r>
          </a:p>
          <a:p>
            <a:r>
              <a:rPr lang="en-GB" dirty="0" smtClean="0"/>
              <a:t>from a level of deficiency to a more harmonious state. 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591312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Longevity </a:t>
            </a:r>
            <a:r>
              <a:rPr lang="en-GB" dirty="0" err="1" smtClean="0"/>
              <a:t>Yangsheng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52600"/>
            <a:ext cx="8229600" cy="4953000"/>
          </a:xfrm>
        </p:spPr>
        <p:txBody>
          <a:bodyPr>
            <a:normAutofit fontScale="92500" lnSpcReduction="10000"/>
          </a:bodyPr>
          <a:lstStyle/>
          <a:p>
            <a:r>
              <a:rPr lang="en-GB" b="1" dirty="0" smtClean="0"/>
              <a:t>Aim:</a:t>
            </a:r>
            <a:r>
              <a:rPr lang="en-GB" dirty="0" smtClean="0"/>
              <a:t> </a:t>
            </a:r>
          </a:p>
          <a:p>
            <a:r>
              <a:rPr lang="en-GB" dirty="0" smtClean="0"/>
              <a:t>Through proceeding various longevity </a:t>
            </a:r>
            <a:r>
              <a:rPr lang="en-GB" dirty="0" err="1" smtClean="0"/>
              <a:t>yangsheng</a:t>
            </a:r>
            <a:r>
              <a:rPr lang="en-GB" dirty="0" smtClean="0"/>
              <a:t> exercises  to attain our natural life expectancy, to slow down the process of getting old and increase our vital energy in out old age: </a:t>
            </a:r>
          </a:p>
          <a:p>
            <a:endParaRPr lang="en-GB" dirty="0" smtClean="0"/>
          </a:p>
          <a:p>
            <a:r>
              <a:rPr lang="en-US" b="1" dirty="0" smtClean="0"/>
              <a:t>Methods:</a:t>
            </a:r>
          </a:p>
          <a:p>
            <a:r>
              <a:rPr lang="en-US" dirty="0" smtClean="0"/>
              <a:t>To follow physical exercise such as </a:t>
            </a:r>
            <a:r>
              <a:rPr lang="en-US" dirty="0" err="1" smtClean="0"/>
              <a:t>Taiji</a:t>
            </a:r>
            <a:r>
              <a:rPr lang="en-US" dirty="0" smtClean="0"/>
              <a:t>, and Frolics of the five Animals, </a:t>
            </a:r>
            <a:endParaRPr lang="en-GB" dirty="0" smtClean="0"/>
          </a:p>
          <a:p>
            <a:r>
              <a:rPr lang="en-GB" dirty="0" smtClean="0"/>
              <a:t>To follow specific diets, </a:t>
            </a:r>
          </a:p>
          <a:p>
            <a:r>
              <a:rPr lang="en-GB" dirty="0" smtClean="0"/>
              <a:t>To supplement food with herbs and minerals, </a:t>
            </a:r>
          </a:p>
          <a:p>
            <a:r>
              <a:rPr lang="en-GB" dirty="0" smtClean="0"/>
              <a:t>To undertake breath control and </a:t>
            </a:r>
            <a:r>
              <a:rPr lang="en-GB" dirty="0" err="1" smtClean="0"/>
              <a:t>Daoyin</a:t>
            </a:r>
            <a:r>
              <a:rPr lang="en-GB" dirty="0" smtClean="0"/>
              <a:t> exercises, such as self-massages, sexual hygiene, and meditation.  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 Problem of A Ageing Society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Labour Shortage</a:t>
            </a:r>
          </a:p>
          <a:p>
            <a:endParaRPr lang="en-GB" dirty="0" smtClean="0"/>
          </a:p>
          <a:p>
            <a:r>
              <a:rPr lang="en-GB" dirty="0" smtClean="0"/>
              <a:t>Hospital Cost</a:t>
            </a:r>
          </a:p>
          <a:p>
            <a:endParaRPr lang="en-GB" dirty="0" smtClean="0"/>
          </a:p>
          <a:p>
            <a:r>
              <a:rPr lang="en-GB" dirty="0" err="1" smtClean="0"/>
              <a:t>Daoist</a:t>
            </a:r>
            <a:r>
              <a:rPr lang="en-GB" dirty="0" smtClean="0"/>
              <a:t> Potential Contribution:</a:t>
            </a:r>
          </a:p>
          <a:p>
            <a:r>
              <a:rPr lang="en-GB" dirty="0" smtClean="0"/>
              <a:t>Self Care of Health</a:t>
            </a:r>
          </a:p>
          <a:p>
            <a:r>
              <a:rPr lang="en-GB" dirty="0" smtClean="0"/>
              <a:t>Strengthen physical vitality and spiritual energy</a:t>
            </a:r>
          </a:p>
          <a:p>
            <a:r>
              <a:rPr lang="en-GB" dirty="0" smtClean="0"/>
              <a:t>Simple exercises with </a:t>
            </a:r>
            <a:r>
              <a:rPr lang="en-GB" smtClean="0"/>
              <a:t>soft movements  </a:t>
            </a:r>
            <a:endParaRPr lang="en-GB" dirty="0"/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743712"/>
          </a:xfrm>
        </p:spPr>
        <p:txBody>
          <a:bodyPr>
            <a:normAutofit/>
          </a:bodyPr>
          <a:lstStyle/>
          <a:p>
            <a:r>
              <a:rPr lang="en-GB" sz="3200" b="1" dirty="0" smtClean="0"/>
              <a:t>Daoist View on Health Sustainability </a:t>
            </a:r>
            <a:endParaRPr lang="en-GB" sz="32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76400"/>
            <a:ext cx="8229600" cy="4648200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Individual Health Sustainability:  Harmony between body and mind; physical energy and spiritual vitality   </a:t>
            </a:r>
          </a:p>
          <a:p>
            <a:endParaRPr lang="en-GB" dirty="0" smtClean="0"/>
          </a:p>
          <a:p>
            <a:r>
              <a:rPr lang="en-GB" dirty="0" smtClean="0"/>
              <a:t>Social Sustainability: Harmony between Individual and family and society (Healing function of Morality)</a:t>
            </a:r>
          </a:p>
          <a:p>
            <a:r>
              <a:rPr lang="en-GB" dirty="0" smtClean="0"/>
              <a:t> </a:t>
            </a:r>
          </a:p>
          <a:p>
            <a:r>
              <a:rPr lang="en-GB" dirty="0" smtClean="0"/>
              <a:t>Environmental Sustainability </a:t>
            </a:r>
            <a:r>
              <a:rPr lang="en-US" dirty="0" smtClean="0"/>
              <a:t>: </a:t>
            </a:r>
            <a:r>
              <a:rPr lang="en-GB" dirty="0" smtClean="0"/>
              <a:t>Harmony between individual and natural environment and between human and natural worlds</a:t>
            </a:r>
          </a:p>
          <a:p>
            <a:endParaRPr lang="en-GB" dirty="0" smtClean="0"/>
          </a:p>
          <a:p>
            <a:r>
              <a:rPr lang="en-GB" dirty="0" smtClean="0"/>
              <a:t>Political sustainability</a:t>
            </a:r>
            <a:r>
              <a:rPr lang="en-US" dirty="0" smtClean="0"/>
              <a:t>:</a:t>
            </a:r>
            <a:r>
              <a:rPr lang="en-GB" dirty="0" smtClean="0"/>
              <a:t> Return to the Nature  and Non- Action</a:t>
            </a:r>
            <a:endParaRPr lang="en-GB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Flow">
  <a:themeElements>
    <a:clrScheme name="Flow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Flow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Flow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396</TotalTime>
  <Words>1953</Words>
  <Application>Microsoft Office PowerPoint</Application>
  <PresentationFormat>On-screen Show (4:3)</PresentationFormat>
  <Paragraphs>257</Paragraphs>
  <Slides>27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3" baseType="lpstr">
      <vt:lpstr>隶书</vt:lpstr>
      <vt:lpstr>宋体</vt:lpstr>
      <vt:lpstr>Calibri</vt:lpstr>
      <vt:lpstr>Constantia</vt:lpstr>
      <vt:lpstr>Wingdings 2</vt:lpstr>
      <vt:lpstr>Flow</vt:lpstr>
      <vt:lpstr>Daoism: The Other WAY </vt:lpstr>
      <vt:lpstr>Why Daoism is the Other Way </vt:lpstr>
      <vt:lpstr>Quotations from Thomas Cleary (trans and compiled),  Taoist Meditation: Methods for Cultivating a Healthy Mind and Body, Shambhala, Boston&amp; London, 2000, p.1-2</vt:lpstr>
      <vt:lpstr>Many Facets of Daoism 2</vt:lpstr>
      <vt:lpstr>Many Facets of Daoism 3</vt:lpstr>
      <vt:lpstr>Daoism as a Nature Centred  Philosophy</vt:lpstr>
      <vt:lpstr>Human beings are only part of the natural world</vt:lpstr>
      <vt:lpstr>Daoism, Gentle Environmentalism?</vt:lpstr>
      <vt:lpstr>Daoism and Ecology: Ways Within a Cosmic Landscape  (Girardot 2001),  </vt:lpstr>
      <vt:lpstr>Daoism as a Tradition of Enhancing Femininity and none-action of government </vt:lpstr>
      <vt:lpstr>Daoism as a Tradition to take Healthy, Happy longevity, and inner cultivation of immortality Life as its central focus</vt:lpstr>
      <vt:lpstr>Daoist Contributions to Chinese Medicine and Chinese Yangsheng</vt:lpstr>
      <vt:lpstr>Differences between Modern Medicine and TCM  </vt:lpstr>
      <vt:lpstr>Chinese View on Human Body</vt:lpstr>
      <vt:lpstr>Ge Hong’s View on Human Body</vt:lpstr>
      <vt:lpstr>Body and State</vt:lpstr>
      <vt:lpstr>Qi  and Health &amp; Life </vt:lpstr>
      <vt:lpstr>Qi Channels</vt:lpstr>
      <vt:lpstr>PowerPoint Presentation</vt:lpstr>
      <vt:lpstr>Health and the Balance of the Five Phases within the Body</vt:lpstr>
      <vt:lpstr>Yin-Yang and Five Phases and Internal organs</vt:lpstr>
      <vt:lpstr>TCM Self Healing Exercises</vt:lpstr>
      <vt:lpstr>PowerPoint Presentation</vt:lpstr>
      <vt:lpstr>Chinese Healing Yangsheng </vt:lpstr>
      <vt:lpstr>Longevity Yangsheng </vt:lpstr>
      <vt:lpstr>The Problem of A Ageing Society </vt:lpstr>
      <vt:lpstr>Daoist View on Health Sustainability 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Chinese Access  for Health and Longevity:  How TCM Deals with An Ageing Population</dc:title>
  <dc:creator>Yanxia Zhao</dc:creator>
  <cp:lastModifiedBy>Yanxia Zhao</cp:lastModifiedBy>
  <cp:revision>24</cp:revision>
  <dcterms:created xsi:type="dcterms:W3CDTF">2006-08-16T00:00:00Z</dcterms:created>
  <dcterms:modified xsi:type="dcterms:W3CDTF">2018-07-04T08:37:50Z</dcterms:modified>
</cp:coreProperties>
</file>