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y="8229600" cx="14630400"/>
  <p:notesSz cx="8229600" cy="14630400"/>
  <p:embeddedFontLst>
    <p:embeddedFont>
      <p:font typeface="Outfit ExtraBold"/>
      <p:bold r:id="rId16"/>
    </p:embeddedFont>
    <p:embeddedFont>
      <p:font typeface="Arimo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Arimo-boldItalic.fntdata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font" Target="fonts/Arimo-regular.fntdata"/><Relationship Id="rId16" Type="http://schemas.openxmlformats.org/officeDocument/2006/relationships/font" Target="fonts/OutfitExtraBold-bold.fntdata"/><Relationship Id="rId5" Type="http://schemas.openxmlformats.org/officeDocument/2006/relationships/slide" Target="slides/slide1.xml"/><Relationship Id="rId19" Type="http://schemas.openxmlformats.org/officeDocument/2006/relationships/font" Target="fonts/Arimo-italic.fntdata"/><Relationship Id="rId6" Type="http://schemas.openxmlformats.org/officeDocument/2006/relationships/slide" Target="slides/slide2.xml"/><Relationship Id="rId18" Type="http://schemas.openxmlformats.org/officeDocument/2006/relationships/font" Target="fonts/Arimo-bold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371850" y="1097275"/>
            <a:ext cx="548665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49" name="Google Shape;49;p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" name="Google Shape;50;p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3d7ff8074be_0_0:notes"/>
          <p:cNvSpPr/>
          <p:nvPr>
            <p:ph idx="2" type="sldImg"/>
          </p:nvPr>
        </p:nvSpPr>
        <p:spPr>
          <a:xfrm>
            <a:off x="1371850" y="1097275"/>
            <a:ext cx="548670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3d7ff8074be_0_0:notes"/>
          <p:cNvSpPr txBox="1"/>
          <p:nvPr>
            <p:ph idx="1" type="body"/>
          </p:nvPr>
        </p:nvSpPr>
        <p:spPr>
          <a:xfrm>
            <a:off x="822950" y="6949425"/>
            <a:ext cx="6583800" cy="658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65" name="Google Shape;65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" name="Google Shape;66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4" name="Google Shape;74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" name="Google Shape;75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3" name="Google Shape;93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" name="Google Shape;94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3" name="Google Shape;113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3" name="Google Shape;143;p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" name="Google Shape;144;p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64" name="Google Shape;164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5" name="Google Shape;165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9" name="Google Shape;189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0" name="Google Shape;190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9" name="Google Shape;209;p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0" name="Google Shape;210;p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1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2" name="Google Shape;222;p1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1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 master">
  <p:cSld name="Slide 1 master">
    <p:spTree>
      <p:nvGrpSpPr>
        <p:cNvPr id="6" name="Shape 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7" name="Google Shape;7;p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8;p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9" name="Google Shape;9;p2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 master">
  <p:cSld name="Slide 2 master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1" name="Google Shape;11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12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3" name="Google Shape;13;p3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 master">
  <p:cSld name="Slide 3 master"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5" name="Google Shape;15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7" name="Google Shape;17;p4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 master">
  <p:cSld name="Slide 4 master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9" name="Google Shape;19;p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20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1" name="Google Shape;21;p5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 master">
  <p:cSld name="Slide 5 master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3" name="Google Shape;23;p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24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5" name="Google Shape;25;p6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 master">
  <p:cSld name="Slide 6 master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7" name="Google Shape;27;p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28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9" name="Google Shape;29;p7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 master">
  <p:cSld name="Slide 7 master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1" name="Google Shape;31;p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33" name="Google Shape;33;p8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 master">
  <p:cSld name="Slide 8 mast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5" name="Google Shape;35;p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37" name="Google Shape;37;p9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 master">
  <p:cSld name="Slide 9 master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9" name="Google Shape;39;p1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40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41" name="Google Shape;41;p10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 master">
  <p:cSld name="Slide 10 master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43" name="Google Shape;43;p1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45" name="Google Shape;45;p11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3"/>
          <p:cNvSpPr/>
          <p:nvPr/>
        </p:nvSpPr>
        <p:spPr>
          <a:xfrm>
            <a:off x="12772417" y="7743217"/>
            <a:ext cx="1780162" cy="486383"/>
          </a:xfrm>
          <a:prstGeom prst="rect">
            <a:avLst/>
          </a:prstGeom>
          <a:solidFill>
            <a:srgbClr val="EEEEF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13"/>
          <p:cNvSpPr txBox="1"/>
          <p:nvPr/>
        </p:nvSpPr>
        <p:spPr>
          <a:xfrm>
            <a:off x="996175" y="3538769"/>
            <a:ext cx="12374400" cy="3443700"/>
          </a:xfrm>
          <a:prstGeom prst="rect">
            <a:avLst/>
          </a:prstGeom>
          <a:noFill/>
          <a:ln>
            <a:noFill/>
          </a:ln>
        </p:spPr>
        <p:txBody>
          <a:bodyPr anchorCtr="0" anchor="t" bIns="89675" lIns="179425" spcFirstLastPara="1" rIns="179425" wrap="square" tIns="896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533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Name: </a:t>
            </a:r>
            <a:r>
              <a:rPr lang="en-US" sz="3533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ISHIKA SHIYANI</a:t>
            </a:r>
            <a:endParaRPr sz="3533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Student Id: 2434330</a:t>
            </a:r>
            <a:endParaRPr sz="2748">
              <a:solidFill>
                <a:schemeClr val="dk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Module Name: Research Methods and Professional Development</a:t>
            </a:r>
            <a:endParaRPr sz="2748">
              <a:solidFill>
                <a:schemeClr val="dk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Module Code: (ACFA7004_LON)</a:t>
            </a:r>
            <a:endParaRPr sz="2748">
              <a:solidFill>
                <a:schemeClr val="dk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533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533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close up of a sign&#10;&#10;AI-generated content may be incorrect." id="54" name="Google Shape;54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447238" y="399926"/>
            <a:ext cx="7752222" cy="26582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/>
          <p:nvPr/>
        </p:nvSpPr>
        <p:spPr>
          <a:xfrm>
            <a:off x="2301400" y="2166368"/>
            <a:ext cx="9748500" cy="70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lang="en-US" sz="445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MSc Cybersecurity &amp; Digital Forensics</a:t>
            </a:r>
            <a:endParaRPr sz="4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14"/>
          <p:cNvSpPr/>
          <p:nvPr/>
        </p:nvSpPr>
        <p:spPr>
          <a:xfrm>
            <a:off x="793790" y="4205526"/>
            <a:ext cx="13042800" cy="36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b="1"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Module: Research Methods and Professional Development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14"/>
          <p:cNvSpPr/>
          <p:nvPr/>
        </p:nvSpPr>
        <p:spPr>
          <a:xfrm>
            <a:off x="793790" y="4823579"/>
            <a:ext cx="13042800" cy="36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b="1"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Presentation Date: 20 APRIL 2025</a:t>
            </a:r>
            <a:endParaRPr/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b="1"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Name: Ishika Pravinbhai Shiyani</a:t>
            </a:r>
            <a:endParaRPr/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b="1"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Student Id: 2434330</a:t>
            </a:r>
            <a:endParaRPr/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b="1" sz="1750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14"/>
          <p:cNvSpPr/>
          <p:nvPr/>
        </p:nvSpPr>
        <p:spPr>
          <a:xfrm>
            <a:off x="12593475" y="7771281"/>
            <a:ext cx="1952700" cy="3987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68" name="Google Shape;68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15"/>
          <p:cNvSpPr/>
          <p:nvPr/>
        </p:nvSpPr>
        <p:spPr>
          <a:xfrm>
            <a:off x="6280190" y="2518648"/>
            <a:ext cx="7556421" cy="2126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lang="en-US" sz="445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The Role of Artificial Intelligence in Modern Cybersecurity</a:t>
            </a:r>
            <a:endParaRPr sz="4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15"/>
          <p:cNvSpPr/>
          <p:nvPr/>
        </p:nvSpPr>
        <p:spPr>
          <a:xfrm>
            <a:off x="6280190" y="4985147"/>
            <a:ext cx="7556421" cy="72580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b="1"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 Comparative Study of Machine Learning and Deep Learning Techniques for Malware Detection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15"/>
          <p:cNvSpPr/>
          <p:nvPr/>
        </p:nvSpPr>
        <p:spPr>
          <a:xfrm>
            <a:off x="12772417" y="7743217"/>
            <a:ext cx="1780162" cy="486383"/>
          </a:xfrm>
          <a:prstGeom prst="rect">
            <a:avLst/>
          </a:prstGeom>
          <a:solidFill>
            <a:srgbClr val="EEEEF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77" name="Google Shape;77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16"/>
          <p:cNvSpPr/>
          <p:nvPr/>
        </p:nvSpPr>
        <p:spPr>
          <a:xfrm>
            <a:off x="682228" y="632579"/>
            <a:ext cx="7022068" cy="6091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800"/>
              <a:buFont typeface="Outfit ExtraBold"/>
              <a:buNone/>
            </a:pPr>
            <a:r>
              <a:rPr b="1" lang="en-US" sz="380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Research Context / Background</a:t>
            </a:r>
            <a:endParaRPr sz="3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16"/>
          <p:cNvSpPr/>
          <p:nvPr/>
        </p:nvSpPr>
        <p:spPr>
          <a:xfrm>
            <a:off x="682228" y="1492925"/>
            <a:ext cx="7779544" cy="1274802"/>
          </a:xfrm>
          <a:prstGeom prst="roundRect">
            <a:avLst>
              <a:gd fmla="val 6422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16"/>
          <p:cNvSpPr/>
          <p:nvPr/>
        </p:nvSpPr>
        <p:spPr>
          <a:xfrm>
            <a:off x="884753" y="1802606"/>
            <a:ext cx="97393" cy="97393"/>
          </a:xfrm>
          <a:prstGeom prst="roundRect">
            <a:avLst>
              <a:gd fmla="val 469438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16"/>
          <p:cNvSpPr/>
          <p:nvPr/>
        </p:nvSpPr>
        <p:spPr>
          <a:xfrm>
            <a:off x="1149548" y="1695450"/>
            <a:ext cx="7109698" cy="8697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b="1"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Rapid expansion of digital infrastructure, cloud systems, and interconnected networks has significantly increased the cybersecurity attack surface.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16"/>
          <p:cNvSpPr/>
          <p:nvPr/>
        </p:nvSpPr>
        <p:spPr>
          <a:xfrm>
            <a:off x="682228" y="3102650"/>
            <a:ext cx="7779544" cy="1274802"/>
          </a:xfrm>
          <a:prstGeom prst="roundRect">
            <a:avLst>
              <a:gd fmla="val 6422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83;p16"/>
          <p:cNvSpPr/>
          <p:nvPr/>
        </p:nvSpPr>
        <p:spPr>
          <a:xfrm>
            <a:off x="884753" y="3412331"/>
            <a:ext cx="97393" cy="97393"/>
          </a:xfrm>
          <a:prstGeom prst="roundRect">
            <a:avLst>
              <a:gd fmla="val 469438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" name="Google Shape;84;p16"/>
          <p:cNvSpPr/>
          <p:nvPr/>
        </p:nvSpPr>
        <p:spPr>
          <a:xfrm>
            <a:off x="1149548" y="3305175"/>
            <a:ext cx="7109698" cy="8697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b="1"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Traditional security mechanisms, especially signature-based detection, are becoming ineffective against modern threats like polymorphic and obfuscated malware.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16"/>
          <p:cNvSpPr/>
          <p:nvPr/>
        </p:nvSpPr>
        <p:spPr>
          <a:xfrm>
            <a:off x="682228" y="4712375"/>
            <a:ext cx="7779544" cy="1274802"/>
          </a:xfrm>
          <a:prstGeom prst="roundRect">
            <a:avLst>
              <a:gd fmla="val 6422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6"/>
          <p:cNvSpPr/>
          <p:nvPr/>
        </p:nvSpPr>
        <p:spPr>
          <a:xfrm>
            <a:off x="884753" y="5022056"/>
            <a:ext cx="97393" cy="97393"/>
          </a:xfrm>
          <a:prstGeom prst="roundRect">
            <a:avLst>
              <a:gd fmla="val 469438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16"/>
          <p:cNvSpPr/>
          <p:nvPr/>
        </p:nvSpPr>
        <p:spPr>
          <a:xfrm>
            <a:off x="1149548" y="4914900"/>
            <a:ext cx="7109698" cy="8697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b="1"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Artificial Intelligence (AI), particularly Machine Learning (ML) and Deep Learning (DL), has emerged as a transformative solution for detecting complex and previously unknown threats.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16"/>
          <p:cNvSpPr/>
          <p:nvPr/>
        </p:nvSpPr>
        <p:spPr>
          <a:xfrm>
            <a:off x="682228" y="6322100"/>
            <a:ext cx="7779544" cy="1274802"/>
          </a:xfrm>
          <a:prstGeom prst="roundRect">
            <a:avLst>
              <a:gd fmla="val 6422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6"/>
          <p:cNvSpPr/>
          <p:nvPr/>
        </p:nvSpPr>
        <p:spPr>
          <a:xfrm>
            <a:off x="884753" y="6631781"/>
            <a:ext cx="97393" cy="97393"/>
          </a:xfrm>
          <a:prstGeom prst="roundRect">
            <a:avLst>
              <a:gd fmla="val 469438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16"/>
          <p:cNvSpPr/>
          <p:nvPr/>
        </p:nvSpPr>
        <p:spPr>
          <a:xfrm>
            <a:off x="1149548" y="6524625"/>
            <a:ext cx="7109698" cy="8697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b="1"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Modern malware evolves rapidly, using encryption and code mutation techniques to bypass conventional defenses, demanding intelligent and adaptive detection systems.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7"/>
          <p:cNvSpPr/>
          <p:nvPr/>
        </p:nvSpPr>
        <p:spPr>
          <a:xfrm>
            <a:off x="793790" y="1198840"/>
            <a:ext cx="5670590" cy="708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lang="en-US" sz="445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Research Problem</a:t>
            </a:r>
            <a:endParaRPr sz="4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7"/>
          <p:cNvSpPr/>
          <p:nvPr/>
        </p:nvSpPr>
        <p:spPr>
          <a:xfrm>
            <a:off x="793790" y="2361248"/>
            <a:ext cx="13042821" cy="36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LIMITATIONS OF EXISTING MALWARE DETECTION APPROACHES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17"/>
          <p:cNvSpPr/>
          <p:nvPr/>
        </p:nvSpPr>
        <p:spPr>
          <a:xfrm>
            <a:off x="793790" y="2979301"/>
            <a:ext cx="6407944" cy="1730812"/>
          </a:xfrm>
          <a:prstGeom prst="roundRect">
            <a:avLst>
              <a:gd fmla="val 5504" name="adj"/>
            </a:avLst>
          </a:prstGeom>
          <a:solidFill>
            <a:srgbClr val="FAFAFA">
              <a:alpha val="94901"/>
            </a:srgbClr>
          </a:solidFill>
          <a:ln cap="flat" cmpd="sng" w="3047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17"/>
          <p:cNvSpPr/>
          <p:nvPr/>
        </p:nvSpPr>
        <p:spPr>
          <a:xfrm>
            <a:off x="1051084" y="3236595"/>
            <a:ext cx="4932045" cy="354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b="1" lang="en-US" sz="220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Failure of Signature-Based Detection</a:t>
            </a:r>
            <a:endParaRPr sz="2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7"/>
          <p:cNvSpPr/>
          <p:nvPr/>
        </p:nvSpPr>
        <p:spPr>
          <a:xfrm>
            <a:off x="1051084" y="3727013"/>
            <a:ext cx="5893356" cy="72580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Signature-based detection fails against zero-day and evolving malware variants.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17"/>
          <p:cNvSpPr/>
          <p:nvPr/>
        </p:nvSpPr>
        <p:spPr>
          <a:xfrm>
            <a:off x="7428548" y="2979301"/>
            <a:ext cx="6408063" cy="1730812"/>
          </a:xfrm>
          <a:prstGeom prst="roundRect">
            <a:avLst>
              <a:gd fmla="val 5504" name="adj"/>
            </a:avLst>
          </a:prstGeom>
          <a:solidFill>
            <a:srgbClr val="FAFAFA">
              <a:alpha val="94901"/>
            </a:srgbClr>
          </a:solidFill>
          <a:ln cap="flat" cmpd="sng" w="3047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17"/>
          <p:cNvSpPr/>
          <p:nvPr/>
        </p:nvSpPr>
        <p:spPr>
          <a:xfrm>
            <a:off x="7685842" y="3236595"/>
            <a:ext cx="4526280" cy="354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b="1" lang="en-US" sz="220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High False Positives in ML Systems</a:t>
            </a:r>
            <a:endParaRPr sz="2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7"/>
          <p:cNvSpPr/>
          <p:nvPr/>
        </p:nvSpPr>
        <p:spPr>
          <a:xfrm>
            <a:off x="7685842" y="3727013"/>
            <a:ext cx="5893475" cy="72580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High false positive rates in ML systems reduce reliability and operational efficiency.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17"/>
          <p:cNvSpPr/>
          <p:nvPr/>
        </p:nvSpPr>
        <p:spPr>
          <a:xfrm>
            <a:off x="793790" y="4936927"/>
            <a:ext cx="6407944" cy="2093714"/>
          </a:xfrm>
          <a:prstGeom prst="roundRect">
            <a:avLst>
              <a:gd fmla="val 4550" name="adj"/>
            </a:avLst>
          </a:prstGeom>
          <a:solidFill>
            <a:srgbClr val="FAFAFA">
              <a:alpha val="94901"/>
            </a:srgbClr>
          </a:solidFill>
          <a:ln cap="flat" cmpd="sng" w="3047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17"/>
          <p:cNvSpPr/>
          <p:nvPr/>
        </p:nvSpPr>
        <p:spPr>
          <a:xfrm>
            <a:off x="1051084" y="5194221"/>
            <a:ext cx="5353407" cy="354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b="1" lang="en-US" sz="220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Limitations of Feature Engineering in ML</a:t>
            </a:r>
            <a:endParaRPr sz="2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17"/>
          <p:cNvSpPr/>
          <p:nvPr/>
        </p:nvSpPr>
        <p:spPr>
          <a:xfrm>
            <a:off x="1051084" y="5684639"/>
            <a:ext cx="5893356" cy="108870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Machine Learning models depend heavily on manual feature engineering, limiting their ability to detect complex attack patterns.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17"/>
          <p:cNvSpPr/>
          <p:nvPr/>
        </p:nvSpPr>
        <p:spPr>
          <a:xfrm>
            <a:off x="7428548" y="4936927"/>
            <a:ext cx="6408063" cy="2093714"/>
          </a:xfrm>
          <a:prstGeom prst="roundRect">
            <a:avLst>
              <a:gd fmla="val 4550" name="adj"/>
            </a:avLst>
          </a:prstGeom>
          <a:solidFill>
            <a:srgbClr val="FAFAFA">
              <a:alpha val="94901"/>
            </a:srgbClr>
          </a:solidFill>
          <a:ln cap="flat" cmpd="sng" w="3047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17"/>
          <p:cNvSpPr/>
          <p:nvPr/>
        </p:nvSpPr>
        <p:spPr>
          <a:xfrm>
            <a:off x="7685842" y="5194221"/>
            <a:ext cx="5334714" cy="354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b="1" lang="en-US" sz="220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Lack of Comparative Analysis (ML vs DL)</a:t>
            </a:r>
            <a:endParaRPr sz="2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17"/>
          <p:cNvSpPr/>
          <p:nvPr/>
        </p:nvSpPr>
        <p:spPr>
          <a:xfrm>
            <a:off x="7685842" y="5684639"/>
            <a:ext cx="5893475" cy="72580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lang="en-US" sz="17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Lack of comprehensive comparative analysis between ML and DL approaches in real-world scenarios.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0" name="Google Shape;110;p17"/>
          <p:cNvSpPr/>
          <p:nvPr/>
        </p:nvSpPr>
        <p:spPr>
          <a:xfrm>
            <a:off x="12772417" y="7743217"/>
            <a:ext cx="1780162" cy="486383"/>
          </a:xfrm>
          <a:prstGeom prst="rect">
            <a:avLst/>
          </a:prstGeom>
          <a:solidFill>
            <a:srgbClr val="EEEEF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8"/>
          <p:cNvSpPr/>
          <p:nvPr/>
        </p:nvSpPr>
        <p:spPr>
          <a:xfrm>
            <a:off x="0" y="0"/>
            <a:ext cx="14630400" cy="1196102"/>
          </a:xfrm>
          <a:prstGeom prst="rect">
            <a:avLst/>
          </a:prstGeom>
          <a:solidFill>
            <a:srgbClr val="E9E6FA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17" name="Google Shape;117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561534" y="95607"/>
            <a:ext cx="1507331" cy="1004888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8"/>
          <p:cNvSpPr/>
          <p:nvPr/>
        </p:nvSpPr>
        <p:spPr>
          <a:xfrm>
            <a:off x="712351" y="1745456"/>
            <a:ext cx="6476524" cy="59805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333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750"/>
              <a:buFont typeface="Outfit ExtraBold"/>
              <a:buNone/>
            </a:pPr>
            <a:r>
              <a:rPr b="1" lang="en-US" sz="375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Research Aim and Objectives</a:t>
            </a:r>
            <a:endParaRPr sz="3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18"/>
          <p:cNvSpPr/>
          <p:nvPr/>
        </p:nvSpPr>
        <p:spPr>
          <a:xfrm>
            <a:off x="712351" y="2585680"/>
            <a:ext cx="13205579" cy="2821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To evaluate and compare the effectiveness of Machine Learning and Deep Learning techniques in detecting modern malware. 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18"/>
          <p:cNvSpPr/>
          <p:nvPr/>
        </p:nvSpPr>
        <p:spPr>
          <a:xfrm>
            <a:off x="712351" y="3049429"/>
            <a:ext cx="4294227" cy="2657951"/>
          </a:xfrm>
          <a:prstGeom prst="roundRect">
            <a:avLst>
              <a:gd fmla="val 3024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18"/>
          <p:cNvSpPr/>
          <p:nvPr/>
        </p:nvSpPr>
        <p:spPr>
          <a:xfrm>
            <a:off x="2572345" y="3248382"/>
            <a:ext cx="574119" cy="574119"/>
          </a:xfrm>
          <a:prstGeom prst="roundRect">
            <a:avLst>
              <a:gd fmla="val 15925419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18"/>
          <p:cNvSpPr/>
          <p:nvPr/>
        </p:nvSpPr>
        <p:spPr>
          <a:xfrm>
            <a:off x="2730222" y="3373993"/>
            <a:ext cx="258366" cy="3228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Outfit ExtraBold"/>
              <a:buNone/>
            </a:pPr>
            <a:r>
              <a:rPr b="1" lang="en-US" sz="2000">
                <a:solidFill>
                  <a:srgbClr val="FFFFFF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1</a:t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8"/>
          <p:cNvSpPr/>
          <p:nvPr/>
        </p:nvSpPr>
        <p:spPr>
          <a:xfrm>
            <a:off x="1187887" y="3983950"/>
            <a:ext cx="3343037" cy="2989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702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850"/>
              <a:buFont typeface="Outfit ExtraBold"/>
              <a:buNone/>
            </a:pPr>
            <a:r>
              <a:rPr b="1" lang="en-US" sz="18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Analyse AI Detection Methods</a:t>
            </a:r>
            <a:endParaRPr sz="1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8"/>
          <p:cNvSpPr/>
          <p:nvPr/>
        </p:nvSpPr>
        <p:spPr>
          <a:xfrm>
            <a:off x="911304" y="4379714"/>
            <a:ext cx="3896320" cy="84653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Critically analyse existing ML and DL-based malware detection approaches to determine their respective advantages and weaknesses.       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18"/>
          <p:cNvSpPr/>
          <p:nvPr/>
        </p:nvSpPr>
        <p:spPr>
          <a:xfrm>
            <a:off x="5168027" y="3049429"/>
            <a:ext cx="4294227" cy="2657951"/>
          </a:xfrm>
          <a:prstGeom prst="roundRect">
            <a:avLst>
              <a:gd fmla="val 3024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18"/>
          <p:cNvSpPr/>
          <p:nvPr/>
        </p:nvSpPr>
        <p:spPr>
          <a:xfrm>
            <a:off x="7028021" y="3248382"/>
            <a:ext cx="574119" cy="574119"/>
          </a:xfrm>
          <a:prstGeom prst="roundRect">
            <a:avLst>
              <a:gd fmla="val 15925419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" name="Google Shape;127;p18"/>
          <p:cNvSpPr/>
          <p:nvPr/>
        </p:nvSpPr>
        <p:spPr>
          <a:xfrm>
            <a:off x="7185898" y="3373993"/>
            <a:ext cx="258366" cy="3228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Outfit ExtraBold"/>
              <a:buNone/>
            </a:pPr>
            <a:r>
              <a:rPr b="1" lang="en-US" sz="2000">
                <a:solidFill>
                  <a:srgbClr val="FFFFFF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2</a:t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" name="Google Shape;128;p18"/>
          <p:cNvSpPr/>
          <p:nvPr/>
        </p:nvSpPr>
        <p:spPr>
          <a:xfrm>
            <a:off x="5786199" y="3983950"/>
            <a:ext cx="3057882" cy="2989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702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850"/>
              <a:buFont typeface="Outfit ExtraBold"/>
              <a:buNone/>
            </a:pPr>
            <a:r>
              <a:rPr b="1" lang="en-US" sz="18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Implement Selected Models</a:t>
            </a:r>
            <a:endParaRPr sz="1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18"/>
          <p:cNvSpPr/>
          <p:nvPr/>
        </p:nvSpPr>
        <p:spPr>
          <a:xfrm>
            <a:off x="5366980" y="4379714"/>
            <a:ext cx="3896320" cy="84653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Apply Random Forest, SVM, and Artificial Neural Network models to a publicly available malware dataset under identical conditions.       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0" name="Google Shape;130;p18"/>
          <p:cNvSpPr/>
          <p:nvPr/>
        </p:nvSpPr>
        <p:spPr>
          <a:xfrm>
            <a:off x="9623703" y="3049429"/>
            <a:ext cx="4294227" cy="2657951"/>
          </a:xfrm>
          <a:prstGeom prst="roundRect">
            <a:avLst>
              <a:gd fmla="val 3024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18"/>
          <p:cNvSpPr/>
          <p:nvPr/>
        </p:nvSpPr>
        <p:spPr>
          <a:xfrm>
            <a:off x="11483697" y="3248382"/>
            <a:ext cx="574119" cy="574119"/>
          </a:xfrm>
          <a:prstGeom prst="roundRect">
            <a:avLst>
              <a:gd fmla="val 15925419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18"/>
          <p:cNvSpPr/>
          <p:nvPr/>
        </p:nvSpPr>
        <p:spPr>
          <a:xfrm>
            <a:off x="11641574" y="3373993"/>
            <a:ext cx="258366" cy="3228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Outfit ExtraBold"/>
              <a:buNone/>
            </a:pPr>
            <a:r>
              <a:rPr b="1" lang="en-US" sz="2000">
                <a:solidFill>
                  <a:srgbClr val="FFFFFF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3</a:t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18"/>
          <p:cNvSpPr/>
          <p:nvPr/>
        </p:nvSpPr>
        <p:spPr>
          <a:xfrm>
            <a:off x="10052804" y="3983950"/>
            <a:ext cx="3436025" cy="2989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702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850"/>
              <a:buFont typeface="Outfit ExtraBold"/>
              <a:buNone/>
            </a:pPr>
            <a:r>
              <a:rPr b="1" lang="en-US" sz="18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Compare Performance Metrics</a:t>
            </a:r>
            <a:endParaRPr sz="1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18"/>
          <p:cNvSpPr/>
          <p:nvPr/>
        </p:nvSpPr>
        <p:spPr>
          <a:xfrm>
            <a:off x="9822656" y="4379714"/>
            <a:ext cx="3896320" cy="112871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Evaluate and compare models using accuracy, precision, recall, F1-score, and false positive rate as standardised benchmarks.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5" name="Google Shape;135;p18"/>
          <p:cNvSpPr/>
          <p:nvPr/>
        </p:nvSpPr>
        <p:spPr>
          <a:xfrm>
            <a:off x="712351" y="5868829"/>
            <a:ext cx="13205579" cy="1811417"/>
          </a:xfrm>
          <a:prstGeom prst="roundRect">
            <a:avLst>
              <a:gd fmla="val 4438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18"/>
          <p:cNvSpPr/>
          <p:nvPr/>
        </p:nvSpPr>
        <p:spPr>
          <a:xfrm>
            <a:off x="7028021" y="6067782"/>
            <a:ext cx="574119" cy="574119"/>
          </a:xfrm>
          <a:prstGeom prst="roundRect">
            <a:avLst>
              <a:gd fmla="val 15925419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18"/>
          <p:cNvSpPr/>
          <p:nvPr/>
        </p:nvSpPr>
        <p:spPr>
          <a:xfrm>
            <a:off x="7185898" y="6193393"/>
            <a:ext cx="258366" cy="3228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Outfit ExtraBold"/>
              <a:buNone/>
            </a:pPr>
            <a:r>
              <a:rPr b="1" lang="en-US" sz="2000">
                <a:solidFill>
                  <a:srgbClr val="FFFFFF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4</a:t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18"/>
          <p:cNvSpPr/>
          <p:nvPr/>
        </p:nvSpPr>
        <p:spPr>
          <a:xfrm>
            <a:off x="5366980" y="6803350"/>
            <a:ext cx="3896320" cy="2989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702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850"/>
              <a:buFont typeface="Outfit ExtraBold"/>
              <a:buNone/>
            </a:pPr>
            <a:r>
              <a:rPr b="1" lang="en-US" sz="18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Define Optimal Detection Strategy</a:t>
            </a:r>
            <a:endParaRPr sz="1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p18"/>
          <p:cNvSpPr/>
          <p:nvPr/>
        </p:nvSpPr>
        <p:spPr>
          <a:xfrm>
            <a:off x="911304" y="7199114"/>
            <a:ext cx="12807672" cy="2821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6666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500"/>
              <a:buFont typeface="Arimo"/>
              <a:buNone/>
            </a:pPr>
            <a:r>
              <a:rPr lang="en-US" sz="15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Determine which approach — ML or DL — delivers superior detection of modern and previously unseen malware, and under what conditions.         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18"/>
          <p:cNvSpPr/>
          <p:nvPr/>
        </p:nvSpPr>
        <p:spPr>
          <a:xfrm>
            <a:off x="12772417" y="7743217"/>
            <a:ext cx="1780162" cy="486383"/>
          </a:xfrm>
          <a:prstGeom prst="rect">
            <a:avLst/>
          </a:prstGeom>
          <a:solidFill>
            <a:srgbClr val="EEEEF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46" name="Google Shape;146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443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9"/>
          <p:cNvSpPr/>
          <p:nvPr/>
        </p:nvSpPr>
        <p:spPr>
          <a:xfrm>
            <a:off x="6094214" y="535305"/>
            <a:ext cx="5630347" cy="54268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400"/>
              <a:buFont typeface="Outfit ExtraBold"/>
              <a:buNone/>
            </a:pPr>
            <a:r>
              <a:rPr b="1" lang="en-US" sz="340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Literature Review Summary</a:t>
            </a:r>
            <a:endParaRPr sz="3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19"/>
          <p:cNvSpPr/>
          <p:nvPr/>
        </p:nvSpPr>
        <p:spPr>
          <a:xfrm>
            <a:off x="6094214" y="1277422"/>
            <a:ext cx="7928372" cy="49053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074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350"/>
              <a:buFont typeface="Arimo"/>
              <a:buNone/>
            </a:pPr>
            <a:r>
              <a:rPr lang="en-US" sz="13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      Key findings from academic research highlight the evolving landscape of malware detection using Machine Learning and Deep Learning.     </a:t>
            </a: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19"/>
          <p:cNvSpPr/>
          <p:nvPr/>
        </p:nvSpPr>
        <p:spPr>
          <a:xfrm>
            <a:off x="6071354" y="1917502"/>
            <a:ext cx="7974092" cy="4572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0" name="Google Shape;150;p19"/>
          <p:cNvSpPr/>
          <p:nvPr/>
        </p:nvSpPr>
        <p:spPr>
          <a:xfrm>
            <a:off x="7365683" y="2136815"/>
            <a:ext cx="5385435" cy="2712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3529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00"/>
              <a:buFont typeface="Outfit ExtraBold"/>
              <a:buNone/>
            </a:pPr>
            <a:r>
              <a:rPr b="1" lang="en-US" sz="170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Signature-Based Methods Are Fundamentally Broken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1" name="Google Shape;151;p19"/>
          <p:cNvSpPr/>
          <p:nvPr/>
        </p:nvSpPr>
        <p:spPr>
          <a:xfrm>
            <a:off x="6094214" y="2487811"/>
            <a:ext cx="7928372" cy="49053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074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350"/>
              <a:buFont typeface="Arimo"/>
              <a:buNone/>
            </a:pPr>
            <a:r>
              <a:rPr lang="en-US" sz="13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Traditional detection relies on known malicious signatures — effective against catalogued threats, useless against zero-day attacks, polymorphic code, and obfuscated variants (Kwon et al., 2022).</a:t>
            </a: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19"/>
          <p:cNvSpPr/>
          <p:nvPr/>
        </p:nvSpPr>
        <p:spPr>
          <a:xfrm>
            <a:off x="6071354" y="3244215"/>
            <a:ext cx="7974092" cy="4572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19"/>
          <p:cNvSpPr/>
          <p:nvPr/>
        </p:nvSpPr>
        <p:spPr>
          <a:xfrm>
            <a:off x="8049578" y="3463528"/>
            <a:ext cx="4017645" cy="2712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3529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00"/>
              <a:buFont typeface="Outfit ExtraBold"/>
              <a:buNone/>
            </a:pPr>
            <a:r>
              <a:rPr b="1" lang="en-US" sz="170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ML Improves Detection But Hits a Ceiling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19"/>
          <p:cNvSpPr/>
          <p:nvPr/>
        </p:nvSpPr>
        <p:spPr>
          <a:xfrm>
            <a:off x="6094214" y="3814524"/>
            <a:ext cx="7928372" cy="7358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074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350"/>
              <a:buFont typeface="Arimo"/>
              <a:buNone/>
            </a:pPr>
            <a:r>
              <a:rPr lang="en-US" sz="13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SVM, Decision Trees, and Random Forests outperform signature methods through behavioural analysis — but remain constrained by manual feature engineering and poor generalisation to unseen data (Brown et al., 2024).</a:t>
            </a: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19"/>
          <p:cNvSpPr/>
          <p:nvPr/>
        </p:nvSpPr>
        <p:spPr>
          <a:xfrm>
            <a:off x="6071354" y="4816197"/>
            <a:ext cx="7974092" cy="4572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19"/>
          <p:cNvSpPr/>
          <p:nvPr/>
        </p:nvSpPr>
        <p:spPr>
          <a:xfrm>
            <a:off x="6802636" y="5035510"/>
            <a:ext cx="6511528" cy="2712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3529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00"/>
              <a:buFont typeface="Outfit ExtraBold"/>
              <a:buNone/>
            </a:pPr>
            <a:r>
              <a:rPr b="1" lang="en-US" sz="170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Deep Learning Shows Promise but Lacks Comparative Validation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19"/>
          <p:cNvSpPr/>
          <p:nvPr/>
        </p:nvSpPr>
        <p:spPr>
          <a:xfrm>
            <a:off x="6094214" y="5386507"/>
            <a:ext cx="7928372" cy="7358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074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350"/>
              <a:buFont typeface="Arimo"/>
              <a:buNone/>
            </a:pPr>
            <a:r>
              <a:rPr lang="en-US" sz="13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DNNs and CNNs demonstrate higher accuracy on complex, high-dimensional data with less manual engineering — yet most studies evaluate DL in isolation, not against ML under controlled conditions (Taye, 2023).</a:t>
            </a: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8" name="Google Shape;158;p19"/>
          <p:cNvSpPr/>
          <p:nvPr/>
        </p:nvSpPr>
        <p:spPr>
          <a:xfrm>
            <a:off x="6071354" y="6388179"/>
            <a:ext cx="7974092" cy="45720"/>
          </a:xfrm>
          <a:prstGeom prst="rect">
            <a:avLst/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19"/>
          <p:cNvSpPr/>
          <p:nvPr/>
        </p:nvSpPr>
        <p:spPr>
          <a:xfrm>
            <a:off x="7619524" y="6607492"/>
            <a:ext cx="4877753" cy="2712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3529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00"/>
              <a:buFont typeface="Outfit ExtraBold"/>
              <a:buNone/>
            </a:pPr>
            <a:r>
              <a:rPr b="1" lang="en-US" sz="170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The Research Gap: No Fair Head-to-Head Exists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19"/>
          <p:cNvSpPr/>
          <p:nvPr/>
        </p:nvSpPr>
        <p:spPr>
          <a:xfrm>
            <a:off x="6094214" y="6958489"/>
            <a:ext cx="7928372" cy="7358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074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350"/>
              <a:buFont typeface="Arimo"/>
              <a:buNone/>
            </a:pPr>
            <a:r>
              <a:rPr lang="en-US" sz="13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Literature lacks a single study comparing ML and DL on the same dataset, preprocessing pipeline, and evaluation metrics — making evidence-based model selection impossible for practitioners (Hossain &amp; Islam, 2024).</a:t>
            </a:r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19"/>
          <p:cNvSpPr/>
          <p:nvPr/>
        </p:nvSpPr>
        <p:spPr>
          <a:xfrm>
            <a:off x="12772417" y="7743217"/>
            <a:ext cx="1780162" cy="486383"/>
          </a:xfrm>
          <a:prstGeom prst="rect">
            <a:avLst/>
          </a:prstGeom>
          <a:solidFill>
            <a:srgbClr val="EEEEF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67" name="Google Shape;167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154886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20"/>
          <p:cNvSpPr/>
          <p:nvPr/>
        </p:nvSpPr>
        <p:spPr>
          <a:xfrm>
            <a:off x="632579" y="661273"/>
            <a:ext cx="4821198" cy="56471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3943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550"/>
              <a:buFont typeface="Outfit ExtraBold"/>
              <a:buNone/>
            </a:pPr>
            <a:r>
              <a:rPr b="1" lang="en-US" sz="355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Research Methodology</a:t>
            </a:r>
            <a:endParaRPr sz="3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20"/>
          <p:cNvSpPr/>
          <p:nvPr/>
        </p:nvSpPr>
        <p:spPr>
          <a:xfrm>
            <a:off x="632579" y="1441966"/>
            <a:ext cx="7878842" cy="5195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This research adopts a quantitative experimental design, training and evaluating ML and DL models under identical controlled conditions to enable direct, unbiased performance comparison.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20"/>
          <p:cNvSpPr/>
          <p:nvPr/>
        </p:nvSpPr>
        <p:spPr>
          <a:xfrm>
            <a:off x="768072" y="2123480"/>
            <a:ext cx="22860" cy="5444847"/>
          </a:xfrm>
          <a:prstGeom prst="roundRect">
            <a:avLst>
              <a:gd fmla="val 332093" name="adj"/>
            </a:avLst>
          </a:prstGeom>
          <a:solidFill>
            <a:srgbClr val="BDB8D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20"/>
          <p:cNvSpPr/>
          <p:nvPr/>
        </p:nvSpPr>
        <p:spPr>
          <a:xfrm>
            <a:off x="745212" y="2315289"/>
            <a:ext cx="361474" cy="22860"/>
          </a:xfrm>
          <a:prstGeom prst="roundRect">
            <a:avLst>
              <a:gd fmla="val 332093" name="adj"/>
            </a:avLst>
          </a:prstGeom>
          <a:solidFill>
            <a:srgbClr val="BDB8D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2" name="Google Shape;172;p20"/>
          <p:cNvSpPr/>
          <p:nvPr/>
        </p:nvSpPr>
        <p:spPr>
          <a:xfrm>
            <a:off x="700326" y="2258973"/>
            <a:ext cx="135493" cy="135493"/>
          </a:xfrm>
          <a:prstGeom prst="roundRect">
            <a:avLst>
              <a:gd fmla="val 337434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3" name="Google Shape;173;p20"/>
          <p:cNvSpPr/>
          <p:nvPr/>
        </p:nvSpPr>
        <p:spPr>
          <a:xfrm>
            <a:off x="1491139" y="2185511"/>
            <a:ext cx="2259330" cy="2824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b="1" lang="en-US" sz="17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Research Design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20"/>
          <p:cNvSpPr/>
          <p:nvPr/>
        </p:nvSpPr>
        <p:spPr>
          <a:xfrm>
            <a:off x="1491139" y="2554248"/>
            <a:ext cx="7020282" cy="5195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Quantitative experimental approach — all models tested on the same dataset, preprocessing pipeline, and evaluation metrics to eliminate confounding variables.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20"/>
          <p:cNvSpPr/>
          <p:nvPr/>
        </p:nvSpPr>
        <p:spPr>
          <a:xfrm>
            <a:off x="745212" y="3553658"/>
            <a:ext cx="361474" cy="22860"/>
          </a:xfrm>
          <a:prstGeom prst="roundRect">
            <a:avLst>
              <a:gd fmla="val 332093" name="adj"/>
            </a:avLst>
          </a:prstGeom>
          <a:solidFill>
            <a:srgbClr val="BDB8D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20"/>
          <p:cNvSpPr/>
          <p:nvPr/>
        </p:nvSpPr>
        <p:spPr>
          <a:xfrm>
            <a:off x="700326" y="3497342"/>
            <a:ext cx="135493" cy="135493"/>
          </a:xfrm>
          <a:prstGeom prst="roundRect">
            <a:avLst>
              <a:gd fmla="val 337434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7" name="Google Shape;177;p20"/>
          <p:cNvSpPr/>
          <p:nvPr/>
        </p:nvSpPr>
        <p:spPr>
          <a:xfrm>
            <a:off x="1491139" y="3423880"/>
            <a:ext cx="2680335" cy="2824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b="1" lang="en-US" sz="17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Machine Learning Models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20"/>
          <p:cNvSpPr/>
          <p:nvPr/>
        </p:nvSpPr>
        <p:spPr>
          <a:xfrm>
            <a:off x="1491139" y="3792617"/>
            <a:ext cx="7020282" cy="7793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Random Forest (ensemble learning, handles large datasets, limits overfitting) and SVM (optimal decision boundaries on high-dimensional data) — both standard benchmarks in cybersecurity classification.        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20"/>
          <p:cNvSpPr/>
          <p:nvPr/>
        </p:nvSpPr>
        <p:spPr>
          <a:xfrm>
            <a:off x="745212" y="5051822"/>
            <a:ext cx="361474" cy="22860"/>
          </a:xfrm>
          <a:prstGeom prst="roundRect">
            <a:avLst>
              <a:gd fmla="val 332093" name="adj"/>
            </a:avLst>
          </a:prstGeom>
          <a:solidFill>
            <a:srgbClr val="BDB8D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20"/>
          <p:cNvSpPr/>
          <p:nvPr/>
        </p:nvSpPr>
        <p:spPr>
          <a:xfrm>
            <a:off x="700326" y="4995505"/>
            <a:ext cx="135493" cy="135493"/>
          </a:xfrm>
          <a:prstGeom prst="roundRect">
            <a:avLst>
              <a:gd fmla="val 337434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20"/>
          <p:cNvSpPr/>
          <p:nvPr/>
        </p:nvSpPr>
        <p:spPr>
          <a:xfrm>
            <a:off x="1491139" y="4922044"/>
            <a:ext cx="2259330" cy="2824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b="1" lang="en-US" sz="17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Deep Learning Model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2" name="Google Shape;182;p20"/>
          <p:cNvSpPr/>
          <p:nvPr/>
        </p:nvSpPr>
        <p:spPr>
          <a:xfrm>
            <a:off x="1491139" y="5290780"/>
            <a:ext cx="7020282" cy="7793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Artificial Neural Network (ANN) — automatically learns hierarchical feature representations from raw data, minimising manual feature engineering and improving detection of novel malware.       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3" name="Google Shape;183;p20"/>
          <p:cNvSpPr/>
          <p:nvPr/>
        </p:nvSpPr>
        <p:spPr>
          <a:xfrm>
            <a:off x="745212" y="6549985"/>
            <a:ext cx="361474" cy="22860"/>
          </a:xfrm>
          <a:prstGeom prst="roundRect">
            <a:avLst>
              <a:gd fmla="val 332093" name="adj"/>
            </a:avLst>
          </a:prstGeom>
          <a:solidFill>
            <a:srgbClr val="BDB8DF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20"/>
          <p:cNvSpPr/>
          <p:nvPr/>
        </p:nvSpPr>
        <p:spPr>
          <a:xfrm>
            <a:off x="700326" y="6493669"/>
            <a:ext cx="135493" cy="135493"/>
          </a:xfrm>
          <a:prstGeom prst="roundRect">
            <a:avLst>
              <a:gd fmla="val 337434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20"/>
          <p:cNvSpPr/>
          <p:nvPr/>
        </p:nvSpPr>
        <p:spPr>
          <a:xfrm>
            <a:off x="1491139" y="6420207"/>
            <a:ext cx="2259330" cy="2824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b="1" lang="en-US" sz="17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Evaluation Metrics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20"/>
          <p:cNvSpPr/>
          <p:nvPr/>
        </p:nvSpPr>
        <p:spPr>
          <a:xfrm>
            <a:off x="1491139" y="6788944"/>
            <a:ext cx="7020282" cy="7793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Accuracy, Precision, Recall, F1-score, and False Positive Rate — providing holistic, bias-resistant performance measurement across balanced and imbalanced dataset conditions.   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92" name="Google Shape;192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4630400" cy="2259330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21"/>
          <p:cNvSpPr/>
          <p:nvPr/>
        </p:nvSpPr>
        <p:spPr>
          <a:xfrm>
            <a:off x="1079183" y="2849047"/>
            <a:ext cx="6595110" cy="56471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3943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550"/>
              <a:buFont typeface="Outfit ExtraBold"/>
              <a:buNone/>
            </a:pPr>
            <a:r>
              <a:rPr b="1" lang="en-US" sz="355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Project Planning and Resources</a:t>
            </a:r>
            <a:endParaRPr sz="3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21"/>
          <p:cNvSpPr/>
          <p:nvPr/>
        </p:nvSpPr>
        <p:spPr>
          <a:xfrm>
            <a:off x="1079183" y="3629739"/>
            <a:ext cx="12471916" cy="25979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 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21"/>
          <p:cNvSpPr/>
          <p:nvPr/>
        </p:nvSpPr>
        <p:spPr>
          <a:xfrm>
            <a:off x="1079183" y="4051459"/>
            <a:ext cx="6163985" cy="3588306"/>
          </a:xfrm>
          <a:prstGeom prst="roundRect">
            <a:avLst>
              <a:gd fmla="val 2116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21"/>
          <p:cNvSpPr/>
          <p:nvPr/>
        </p:nvSpPr>
        <p:spPr>
          <a:xfrm>
            <a:off x="3890010" y="4239816"/>
            <a:ext cx="542211" cy="542211"/>
          </a:xfrm>
          <a:prstGeom prst="roundRect">
            <a:avLst>
              <a:gd fmla="val 16862597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preencoded.png" id="197" name="Google Shape;197;p21"/>
          <p:cNvSpPr/>
          <p:nvPr/>
        </p:nvSpPr>
        <p:spPr>
          <a:xfrm>
            <a:off x="4039076" y="4388882"/>
            <a:ext cx="243959" cy="243959"/>
          </a:xfrm>
          <a:prstGeom prst="rect">
            <a:avLst/>
          </a:prstGeom>
          <a:noFill/>
          <a:ln>
            <a:noFill/>
          </a:ln>
        </p:spPr>
      </p:sp>
      <p:sp>
        <p:nvSpPr>
          <p:cNvPr id="198" name="Google Shape;198;p21"/>
          <p:cNvSpPr/>
          <p:nvPr/>
        </p:nvSpPr>
        <p:spPr>
          <a:xfrm>
            <a:off x="3031450" y="4925973"/>
            <a:ext cx="2259330" cy="2824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b="1" lang="en-US" sz="17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Project Timeline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21"/>
          <p:cNvSpPr/>
          <p:nvPr/>
        </p:nvSpPr>
        <p:spPr>
          <a:xfrm>
            <a:off x="1267539" y="5294709"/>
            <a:ext cx="5787271" cy="25979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Six structured phases: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21"/>
          <p:cNvSpPr/>
          <p:nvPr/>
        </p:nvSpPr>
        <p:spPr>
          <a:xfrm>
            <a:off x="1267539" y="5640824"/>
            <a:ext cx="5787271" cy="18105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Char char="•"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1: Literature review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al"/>
              <a:buChar char="•"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 2: Dataset selection and preprocessing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Char char="•"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3: ML model implementation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Char char="•"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4: DL model implementation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Char char="•"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5: Testing and evaluation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Char char="•"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6: Analysis, write-up and final submission.      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1" name="Google Shape;201;p21"/>
          <p:cNvSpPr/>
          <p:nvPr/>
        </p:nvSpPr>
        <p:spPr>
          <a:xfrm>
            <a:off x="7387114" y="4051459"/>
            <a:ext cx="6163985" cy="3588306"/>
          </a:xfrm>
          <a:prstGeom prst="roundRect">
            <a:avLst>
              <a:gd fmla="val 2116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2" name="Google Shape;202;p21"/>
          <p:cNvSpPr/>
          <p:nvPr/>
        </p:nvSpPr>
        <p:spPr>
          <a:xfrm>
            <a:off x="10197941" y="4239816"/>
            <a:ext cx="542211" cy="542211"/>
          </a:xfrm>
          <a:prstGeom prst="roundRect">
            <a:avLst>
              <a:gd fmla="val 16862597" name="adj"/>
            </a:avLst>
          </a:prstGeom>
          <a:solidFill>
            <a:srgbClr val="5E4CE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preencoded.png" id="203" name="Google Shape;203;p21"/>
          <p:cNvSpPr/>
          <p:nvPr/>
        </p:nvSpPr>
        <p:spPr>
          <a:xfrm>
            <a:off x="10347008" y="4388882"/>
            <a:ext cx="243959" cy="243959"/>
          </a:xfrm>
          <a:prstGeom prst="rect">
            <a:avLst/>
          </a:prstGeom>
          <a:noFill/>
          <a:ln>
            <a:noFill/>
          </a:ln>
        </p:spPr>
      </p:sp>
      <p:sp>
        <p:nvSpPr>
          <p:cNvPr id="204" name="Google Shape;204;p21"/>
          <p:cNvSpPr/>
          <p:nvPr/>
        </p:nvSpPr>
        <p:spPr>
          <a:xfrm>
            <a:off x="9288899" y="4925973"/>
            <a:ext cx="2360295" cy="2824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Outfit ExtraBold"/>
              <a:buNone/>
            </a:pPr>
            <a:r>
              <a:rPr b="1" lang="en-US" sz="1750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Key Resources &amp; Tools: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21"/>
          <p:cNvSpPr/>
          <p:nvPr/>
        </p:nvSpPr>
        <p:spPr>
          <a:xfrm>
            <a:off x="7575471" y="5294709"/>
            <a:ext cx="5787271" cy="10391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rPr lang="en-US" sz="14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CICIDS dataset (publicly available, peer-validated); Python with Scikit-learn (ML models), TensorFlow and Keras (ANN); IEEE Xplore and Google Scholar for literature — all accessible via university subscription or open access.  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1"/>
          <p:cNvSpPr/>
          <p:nvPr/>
        </p:nvSpPr>
        <p:spPr>
          <a:xfrm>
            <a:off x="12772417" y="7743217"/>
            <a:ext cx="1780162" cy="486383"/>
          </a:xfrm>
          <a:prstGeom prst="rect">
            <a:avLst/>
          </a:prstGeom>
          <a:solidFill>
            <a:srgbClr val="EEEEF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12" name="Google Shape;212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72800" y="0"/>
            <a:ext cx="36576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2"/>
          <p:cNvSpPr/>
          <p:nvPr/>
        </p:nvSpPr>
        <p:spPr>
          <a:xfrm>
            <a:off x="731758" y="615553"/>
            <a:ext cx="7500104" cy="65341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100"/>
              <a:buFont typeface="Outfit ExtraBold"/>
              <a:buNone/>
            </a:pPr>
            <a:r>
              <a:rPr b="1" lang="en-US" sz="410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Project Impact and Limitations</a:t>
            </a:r>
            <a:endParaRPr sz="4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4" name="Google Shape;214;p22"/>
          <p:cNvSpPr/>
          <p:nvPr/>
        </p:nvSpPr>
        <p:spPr>
          <a:xfrm>
            <a:off x="581263" y="1558052"/>
            <a:ext cx="4800600" cy="6055876"/>
          </a:xfrm>
          <a:prstGeom prst="roundRect">
            <a:avLst>
              <a:gd fmla="val 3136" name="adj"/>
            </a:avLst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22"/>
          <p:cNvSpPr/>
          <p:nvPr/>
        </p:nvSpPr>
        <p:spPr>
          <a:xfrm>
            <a:off x="790337" y="1750814"/>
            <a:ext cx="2613779" cy="32658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2050"/>
              <a:buFont typeface="Outfit ExtraBold"/>
              <a:buNone/>
            </a:pPr>
            <a:r>
              <a:rPr b="1" lang="en-US" sz="205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Project Impact</a:t>
            </a:r>
            <a:endParaRPr sz="2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22"/>
          <p:cNvSpPr/>
          <p:nvPr/>
        </p:nvSpPr>
        <p:spPr>
          <a:xfrm>
            <a:off x="790337" y="2270165"/>
            <a:ext cx="4382453" cy="527637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00"/>
              <a:buFont typeface="Arimo"/>
              <a:buChar char="•"/>
            </a:pPr>
            <a:r>
              <a:rPr b="1"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Evidence-Based Model Selection:</a:t>
            </a:r>
            <a:r>
              <a:rPr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Produces the first methodologically controlled ML vs DL comparison — giving practitioners a reliable basis for choosing detection approaches suited to their environment.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00"/>
              <a:buFont typeface="Arimo"/>
              <a:buChar char="•"/>
            </a:pPr>
            <a:r>
              <a:rPr b="1"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Reduced False Positive Burden:</a:t>
            </a:r>
            <a:r>
              <a:rPr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Identifying which model minimises false positives directly reduces analyst fatigue and operational disruption in real security operations centres.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00"/>
              <a:buFont typeface="Arimo"/>
              <a:buChar char="•"/>
            </a:pPr>
            <a:r>
              <a:rPr b="1"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Scalable Detection Framework:</a:t>
            </a:r>
            <a:r>
              <a:rPr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Findings inform the design of adaptive, continuously improving detection systems capable of handling novel and polymorphic malware variants.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22"/>
          <p:cNvSpPr/>
          <p:nvPr/>
        </p:nvSpPr>
        <p:spPr>
          <a:xfrm>
            <a:off x="5598557" y="1558052"/>
            <a:ext cx="4800600" cy="6055876"/>
          </a:xfrm>
          <a:prstGeom prst="roundRect">
            <a:avLst>
              <a:gd fmla="val 3136" name="adj"/>
            </a:avLst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22"/>
          <p:cNvSpPr/>
          <p:nvPr/>
        </p:nvSpPr>
        <p:spPr>
          <a:xfrm>
            <a:off x="5807631" y="1750814"/>
            <a:ext cx="2613779" cy="32658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390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2050"/>
              <a:buFont typeface="Outfit ExtraBold"/>
              <a:buNone/>
            </a:pPr>
            <a:r>
              <a:rPr b="1" lang="en-US" sz="205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Research Limitations</a:t>
            </a:r>
            <a:endParaRPr sz="2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22"/>
          <p:cNvSpPr/>
          <p:nvPr/>
        </p:nvSpPr>
        <p:spPr>
          <a:xfrm>
            <a:off x="5807631" y="2270165"/>
            <a:ext cx="4382453" cy="527637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00"/>
              <a:buFont typeface="Arimo"/>
              <a:buChar char="•"/>
            </a:pPr>
            <a:r>
              <a:rPr b="1"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Dataset Representativeness:</a:t>
            </a:r>
            <a:r>
              <a:rPr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CI/CDs, while widely validated, may not capture the full diversity of real-world malware — findings may not generalise to all attack types or environments.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00"/>
              <a:buFont typeface="Arimo"/>
              <a:buChar char="•"/>
            </a:pPr>
            <a:r>
              <a:rPr b="1"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Computational Constraints:</a:t>
            </a:r>
            <a:r>
              <a:rPr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Deep learning models are resource-intensive — performance results may differ on hardware-limited systems compared to GPU-accelerated environments.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00"/>
              <a:buFont typeface="Arimo"/>
              <a:buChar char="•"/>
            </a:pPr>
            <a:r>
              <a:rPr b="1"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Reporting Bias in Literature:</a:t>
            </a:r>
            <a:r>
              <a:rPr lang="en-US" sz="160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 Several referenced studies are produced by vendors or motivated researchers — introducing potential bias toward favourable AI detection outcomes that this study attempts to counterbalance.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23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E9E6FA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26" name="Google Shape;226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250323" y="1477923"/>
            <a:ext cx="5273754" cy="5273754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3"/>
          <p:cNvSpPr/>
          <p:nvPr/>
        </p:nvSpPr>
        <p:spPr>
          <a:xfrm>
            <a:off x="744260" y="657344"/>
            <a:ext cx="5316260" cy="66448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301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150"/>
              <a:buFont typeface="Outfit ExtraBold"/>
              <a:buNone/>
            </a:pPr>
            <a:r>
              <a:rPr b="1" lang="en-US" sz="4150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References</a:t>
            </a:r>
            <a:endParaRPr sz="4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23"/>
          <p:cNvSpPr/>
          <p:nvPr/>
        </p:nvSpPr>
        <p:spPr>
          <a:xfrm>
            <a:off x="744260" y="1620798"/>
            <a:ext cx="7655481" cy="595145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50"/>
              <a:buFont typeface="Arimo"/>
              <a:buChar char="•"/>
            </a:pP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[1] W. F. Elsersy, A. Feizollah, and N. B. Anuar, "The rise of obfuscated Android malware and impacts on detection methods," </a:t>
            </a:r>
            <a:r>
              <a:rPr i="1"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PeerJ Computer Science</a:t>
            </a: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, vol. 8, p. e907, Mar. 2022.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50"/>
              <a:buFont typeface="Arimo"/>
              <a:buChar char="•"/>
            </a:pP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[2] H.-Y. Kwon, T. Kim, and M.-K. Lee, "Advanced Intrusion Detection Combining Signature-Based and Behavior-Based Detection Methods," </a:t>
            </a:r>
            <a:r>
              <a:rPr i="1"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Electronics</a:t>
            </a: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, vol. 11, no. 6, p. 867, Mar. 2022.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50"/>
              <a:buFont typeface="Arimo"/>
              <a:buChar char="•"/>
            </a:pP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[3] A. L. Brown, M. Gupta, and M. Abdelsalam, "Automated machine learning for deep learning based malware detection," vol. 137, pp. 103582, Feb. 2024.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50"/>
              <a:buFont typeface="Arimo"/>
              <a:buChar char="•"/>
            </a:pP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[4] M. M. Taye, "Understanding of Machine Learning with Deep Learning: Architectures, Workflow, Applications and Future Directions," </a:t>
            </a:r>
            <a:r>
              <a:rPr i="1"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Computers</a:t>
            </a: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, vol. 12, no. 5, Apr. 2023.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50"/>
              <a:buFont typeface="Arimo"/>
              <a:buChar char="•"/>
            </a:pP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[5] Md. A. Hossain and Md. S. Islam, "Enhanced detection of obfuscated malware in memory dumps: a machine learning approach," </a:t>
            </a:r>
            <a:r>
              <a:rPr i="1"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Cybersecurity</a:t>
            </a: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, vol. 7, no. 1, Jan. 2024.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4545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650"/>
              <a:buFont typeface="Arimo"/>
              <a:buChar char="•"/>
            </a:pP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[6] M. Azeem et al., "Analyzing and comparing the effectiveness of malware detection: A study of machine learning approaches," </a:t>
            </a:r>
            <a:r>
              <a:rPr i="1"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Heliyon</a:t>
            </a:r>
            <a:r>
              <a:rPr lang="en-US" sz="1650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, vol. 10, no. 1, Jan. 2024.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