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05" r:id="rId3"/>
    <p:sldId id="306" r:id="rId4"/>
    <p:sldId id="307" r:id="rId5"/>
    <p:sldId id="308" r:id="rId6"/>
    <p:sldId id="309" r:id="rId7"/>
    <p:sldId id="310" r:id="rId8"/>
    <p:sldId id="311" r:id="rId9"/>
    <p:sldId id="313" r:id="rId10"/>
    <p:sldId id="312" r:id="rId11"/>
    <p:sldId id="293" r:id="rId12"/>
    <p:sldId id="314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39" y="108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11/25/2018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11/25/2018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11/25/2018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11/25/2018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263775"/>
            <a:ext cx="7772400" cy="1470025"/>
          </a:xfrm>
        </p:spPr>
        <p:txBody>
          <a:bodyPr/>
          <a:lstStyle/>
          <a:p>
            <a:r>
              <a:rPr lang="en-GB" dirty="0"/>
              <a:t>Advanced Software Development</a:t>
            </a:r>
          </a:p>
        </p:txBody>
      </p:sp>
    </p:spTree>
    <p:extLst>
      <p:ext uri="{BB962C8B-B14F-4D97-AF65-F5344CB8AC3E}">
        <p14:creationId xmlns:p14="http://schemas.microsoft.com/office/powerpoint/2010/main" val="32236665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Operator Overloading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Operator overloading is simply using an operator for more than one purpose. </a:t>
            </a: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C++ </a:t>
            </a:r>
            <a:r>
              <a:rPr lang="en-GB" sz="2400" dirty="0">
                <a:solidFill>
                  <a:schemeClr val="tx1"/>
                </a:solidFill>
              </a:rPr>
              <a:t>already accomplishes this with various operators. 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33076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Examples of Operator Overloading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The </a:t>
            </a:r>
            <a:r>
              <a:rPr lang="en-GB" sz="2400" dirty="0">
                <a:solidFill>
                  <a:schemeClr val="tx1"/>
                </a:solidFill>
              </a:rPr>
              <a:t>&lt;&lt; operator can be used as the left </a:t>
            </a:r>
            <a:r>
              <a:rPr lang="en-GB" sz="2400" dirty="0" smtClean="0">
                <a:solidFill>
                  <a:schemeClr val="tx1"/>
                </a:solidFill>
              </a:rPr>
              <a:t>bit shift </a:t>
            </a:r>
            <a:r>
              <a:rPr lang="en-GB" sz="2400" dirty="0">
                <a:solidFill>
                  <a:schemeClr val="tx1"/>
                </a:solidFill>
              </a:rPr>
              <a:t>operator or the stream insertion operator (</a:t>
            </a:r>
            <a:r>
              <a:rPr lang="en-GB" sz="2400" dirty="0" err="1">
                <a:solidFill>
                  <a:schemeClr val="tx1"/>
                </a:solidFill>
              </a:rPr>
              <a:t>std</a:t>
            </a:r>
            <a:r>
              <a:rPr lang="en-GB" sz="2400" dirty="0">
                <a:solidFill>
                  <a:schemeClr val="tx1"/>
                </a:solidFill>
              </a:rPr>
              <a:t>::</a:t>
            </a:r>
            <a:r>
              <a:rPr lang="en-GB" sz="2400" dirty="0" err="1">
                <a:solidFill>
                  <a:schemeClr val="tx1"/>
                </a:solidFill>
              </a:rPr>
              <a:t>cin</a:t>
            </a:r>
            <a:r>
              <a:rPr lang="en-GB" sz="2400" dirty="0">
                <a:solidFill>
                  <a:schemeClr val="tx1"/>
                </a:solidFill>
              </a:rPr>
              <a:t>)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The same applies to the &gt;&gt; operator, used to </a:t>
            </a:r>
            <a:r>
              <a:rPr lang="en-GB" sz="2400" dirty="0" smtClean="0">
                <a:solidFill>
                  <a:schemeClr val="tx1"/>
                </a:solidFill>
              </a:rPr>
              <a:t>perform </a:t>
            </a:r>
            <a:r>
              <a:rPr lang="en-GB" sz="2400" dirty="0">
                <a:solidFill>
                  <a:schemeClr val="tx1"/>
                </a:solidFill>
              </a:rPr>
              <a:t>a right </a:t>
            </a:r>
            <a:r>
              <a:rPr lang="en-GB" sz="2400" dirty="0" smtClean="0">
                <a:solidFill>
                  <a:schemeClr val="tx1"/>
                </a:solidFill>
              </a:rPr>
              <a:t>bit shift </a:t>
            </a:r>
            <a:r>
              <a:rPr lang="en-GB" sz="2400" dirty="0">
                <a:solidFill>
                  <a:schemeClr val="tx1"/>
                </a:solidFill>
              </a:rPr>
              <a:t>or stream extraction operator (</a:t>
            </a:r>
            <a:r>
              <a:rPr lang="en-GB" sz="2400" dirty="0" err="1">
                <a:solidFill>
                  <a:schemeClr val="tx1"/>
                </a:solidFill>
              </a:rPr>
              <a:t>std</a:t>
            </a:r>
            <a:r>
              <a:rPr lang="en-GB" sz="2400" dirty="0">
                <a:solidFill>
                  <a:schemeClr val="tx1"/>
                </a:solidFill>
              </a:rPr>
              <a:t>::</a:t>
            </a:r>
            <a:r>
              <a:rPr lang="en-GB" sz="2400" dirty="0" err="1">
                <a:solidFill>
                  <a:schemeClr val="tx1"/>
                </a:solidFill>
              </a:rPr>
              <a:t>cout</a:t>
            </a:r>
            <a:r>
              <a:rPr lang="en-GB" sz="2400" dirty="0">
                <a:solidFill>
                  <a:schemeClr val="tx1"/>
                </a:solidFill>
              </a:rPr>
              <a:t>)</a:t>
            </a: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81592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Context Sensitive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Most other operators can be overloaded to be sensitive to the context in which they are used.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The compiler will generate the most appropriate code based on the manner in which the operator is </a:t>
            </a:r>
            <a:r>
              <a:rPr lang="en-GB" sz="2400" dirty="0" smtClean="0">
                <a:solidFill>
                  <a:schemeClr val="tx1"/>
                </a:solidFill>
              </a:rPr>
              <a:t>used.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NB</a:t>
            </a:r>
            <a:r>
              <a:rPr lang="en-GB" sz="2400" dirty="0">
                <a:solidFill>
                  <a:schemeClr val="tx1"/>
                </a:solidFill>
              </a:rPr>
              <a:t>&gt; Although existing operators can be overloaded, new operators cannot be created.</a:t>
            </a: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91748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Function Name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The overloaded function name becomes operator, followed by the symbol being overloaded as follows:</a:t>
            </a: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886200" y="3458084"/>
            <a:ext cx="17068800" cy="420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93499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Function Name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In </a:t>
            </a:r>
            <a:r>
              <a:rPr lang="en-GB" sz="2400" dirty="0" smtClean="0">
                <a:solidFill>
                  <a:schemeClr val="tx1"/>
                </a:solidFill>
              </a:rPr>
              <a:t>this </a:t>
            </a:r>
            <a:r>
              <a:rPr lang="en-GB" sz="2400" dirty="0">
                <a:solidFill>
                  <a:schemeClr val="tx1"/>
                </a:solidFill>
              </a:rPr>
              <a:t>example, the operator + </a:t>
            </a:r>
            <a:r>
              <a:rPr lang="en-GB" sz="2400" dirty="0" smtClean="0">
                <a:solidFill>
                  <a:schemeClr val="tx1"/>
                </a:solidFill>
              </a:rPr>
              <a:t>can be </a:t>
            </a:r>
            <a:r>
              <a:rPr lang="en-GB" sz="2400" dirty="0">
                <a:solidFill>
                  <a:schemeClr val="tx1"/>
                </a:solidFill>
              </a:rPr>
              <a:t>used within the </a:t>
            </a:r>
            <a:r>
              <a:rPr lang="en-GB" sz="2400" dirty="0" err="1">
                <a:solidFill>
                  <a:schemeClr val="tx1"/>
                </a:solidFill>
              </a:rPr>
              <a:t>cVector</a:t>
            </a:r>
            <a:r>
              <a:rPr lang="en-GB" sz="2400" dirty="0">
                <a:solidFill>
                  <a:schemeClr val="tx1"/>
                </a:solidFill>
              </a:rPr>
              <a:t> class to add two vectors together. The function body for the overloaded operator + may look something like the following:</a:t>
            </a: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600200" y="3783270"/>
            <a:ext cx="12193044" cy="2693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20650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Function Name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Once the overloaded operator + has been defined, the function call could look like the following:</a:t>
            </a: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1684" y="3173670"/>
            <a:ext cx="12193044" cy="2693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52380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Life w</a:t>
            </a:r>
            <a:r>
              <a:rPr lang="en-GB" dirty="0" smtClean="0"/>
              <a:t>ithout Function Overloading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Without function overloading, the addition of the two vectors would look rather cumbersome: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6400" y="2971800"/>
            <a:ext cx="10123547" cy="2982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89732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Operator list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The table below lists operators that can be overloaded: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752600"/>
            <a:ext cx="7586864" cy="541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41996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Restrictions..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Although the majority of operators can be overloaded, there are a few exceptions.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The following list of operators cannot be overloaded: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algn="l"/>
            <a:r>
              <a:rPr lang="en-GB" sz="2400" u="sng" dirty="0">
                <a:solidFill>
                  <a:schemeClr val="tx1"/>
                </a:solidFill>
              </a:rPr>
              <a:t>Reference: </a:t>
            </a:r>
            <a:r>
              <a:rPr lang="en-GB" sz="2000" dirty="0">
                <a:solidFill>
                  <a:schemeClr val="tx1"/>
                </a:solidFill>
              </a:rPr>
              <a:t>https://www.tutorialspoint.com/cplusplus/cpp_overloading.htm</a:t>
            </a: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3304570"/>
            <a:ext cx="8011878" cy="1419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97177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EXERCISES: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r>
              <a:rPr lang="en-US" sz="1800" dirty="0"/>
              <a:t> </a:t>
            </a:r>
            <a:endParaRPr lang="en-GB" sz="18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 </a:t>
            </a:r>
          </a:p>
        </p:txBody>
      </p:sp>
      <p:sp>
        <p:nvSpPr>
          <p:cNvPr id="4" name="Rectangle 3"/>
          <p:cNvSpPr/>
          <p:nvPr/>
        </p:nvSpPr>
        <p:spPr>
          <a:xfrm>
            <a:off x="762000" y="1582341"/>
            <a:ext cx="8077200" cy="51706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Create your own simple vector class and perform the following mathematical operations </a:t>
            </a:r>
            <a:r>
              <a:rPr lang="en-GB" sz="2400" b="1" dirty="0" smtClean="0"/>
              <a:t>without</a:t>
            </a:r>
            <a:r>
              <a:rPr lang="en-GB" sz="2400" dirty="0" smtClean="0"/>
              <a:t> using operator overloading:</a:t>
            </a:r>
          </a:p>
          <a:p>
            <a:pPr algn="ctr"/>
            <a:r>
              <a:rPr lang="en-GB" sz="2400" dirty="0" smtClean="0"/>
              <a:t>+</a:t>
            </a:r>
            <a:r>
              <a:rPr lang="en-GB" sz="2400" dirty="0"/>
              <a:t>	-	*	/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Next, modify your code to overload the four mathematical operators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Further extend your implementation to cater for 2, 3 and 4 component vectors, i.e. (</a:t>
            </a:r>
            <a:r>
              <a:rPr lang="en-GB" sz="2400" dirty="0" err="1" smtClean="0"/>
              <a:t>x,y</a:t>
            </a:r>
            <a:r>
              <a:rPr lang="en-GB" sz="2400" dirty="0" smtClean="0"/>
              <a:t>), (</a:t>
            </a:r>
            <a:r>
              <a:rPr lang="en-GB" sz="2400" dirty="0" err="1" smtClean="0"/>
              <a:t>x,y,z</a:t>
            </a:r>
            <a:r>
              <a:rPr lang="en-GB" sz="2400" dirty="0" smtClean="0"/>
              <a:t>), and (</a:t>
            </a:r>
            <a:r>
              <a:rPr lang="en-GB" sz="2400" dirty="0" err="1" smtClean="0"/>
              <a:t>x,y,z,w</a:t>
            </a:r>
            <a:r>
              <a:rPr lang="en-GB" sz="2400" dirty="0" smtClean="0"/>
              <a:t>) vectors </a:t>
            </a:r>
          </a:p>
          <a:p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19667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EXERCISES: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r>
              <a:rPr lang="en-US" sz="1800" dirty="0"/>
              <a:t> </a:t>
            </a:r>
            <a:endParaRPr lang="en-GB" sz="18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 </a:t>
            </a:r>
          </a:p>
        </p:txBody>
      </p:sp>
      <p:sp>
        <p:nvSpPr>
          <p:cNvPr id="4" name="Rectangle 3"/>
          <p:cNvSpPr/>
          <p:nvPr/>
        </p:nvSpPr>
        <p:spPr>
          <a:xfrm>
            <a:off x="762000" y="1582341"/>
            <a:ext cx="8077200" cy="55399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Overload the addition (+) operator to allow the user to concatenate the input of a forename and surname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Overload the assignment (=) operator to copy the contents of string </a:t>
            </a:r>
            <a:r>
              <a:rPr lang="en-GB" sz="2400" i="1" dirty="0" smtClean="0"/>
              <a:t>A</a:t>
            </a:r>
            <a:r>
              <a:rPr lang="en-GB" sz="2400" dirty="0" smtClean="0"/>
              <a:t> into string </a:t>
            </a:r>
            <a:r>
              <a:rPr lang="en-GB" sz="2400" i="1" dirty="0" smtClean="0"/>
              <a:t>B</a:t>
            </a:r>
            <a:r>
              <a:rPr lang="en-GB" sz="2400" dirty="0" smtClean="0"/>
              <a:t>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NB&gt; </a:t>
            </a:r>
            <a:r>
              <a:rPr lang="en-GB" sz="2400" dirty="0"/>
              <a:t>A</a:t>
            </a:r>
            <a:r>
              <a:rPr lang="en-GB" sz="2400" dirty="0" smtClean="0"/>
              <a:t>dd appropriate error handling to ensure the amount of characters being written can fit within the string B’s memory footprint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How might the ^ operator </a:t>
            </a:r>
            <a:r>
              <a:rPr lang="en-GB" sz="2400" smtClean="0"/>
              <a:t>be overloaded </a:t>
            </a:r>
            <a:r>
              <a:rPr lang="en-GB" sz="2400" dirty="0"/>
              <a:t>to calculate the value of an integer to a given power: 3^2 = 9, 2^8 = 256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60990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286</TotalTime>
  <Words>372</Words>
  <Application>Microsoft Office PowerPoint</Application>
  <PresentationFormat>On-screen Show (4:3)</PresentationFormat>
  <Paragraphs>62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Calibri</vt:lpstr>
      <vt:lpstr>Office Theme</vt:lpstr>
      <vt:lpstr>Advanced Software Development</vt:lpstr>
      <vt:lpstr>Operator Overloading</vt:lpstr>
      <vt:lpstr>Examples of Operator Overloading</vt:lpstr>
      <vt:lpstr>Context Sensitive</vt:lpstr>
      <vt:lpstr>Function Name</vt:lpstr>
      <vt:lpstr>Function Name</vt:lpstr>
      <vt:lpstr>Function Name</vt:lpstr>
      <vt:lpstr>Life without Function Overloading</vt:lpstr>
      <vt:lpstr>Operator list</vt:lpstr>
      <vt:lpstr>Restrictions..</vt:lpstr>
      <vt:lpstr>EXERCISES:</vt:lpstr>
      <vt:lpstr>EXERCISES: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Software Development</dc:title>
  <dc:creator>Andrew Baker</dc:creator>
  <cp:lastModifiedBy>Andrew Baker</cp:lastModifiedBy>
  <cp:revision>31</cp:revision>
  <dcterms:created xsi:type="dcterms:W3CDTF">2006-08-16T00:00:00Z</dcterms:created>
  <dcterms:modified xsi:type="dcterms:W3CDTF">2018-11-25T23:24:16Z</dcterms:modified>
</cp:coreProperties>
</file>