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30"/>
  </p:notesMasterIdLst>
  <p:sldIdLst>
    <p:sldId id="256" r:id="rId2"/>
    <p:sldId id="306" r:id="rId3"/>
    <p:sldId id="285" r:id="rId4"/>
    <p:sldId id="257" r:id="rId5"/>
    <p:sldId id="286" r:id="rId6"/>
    <p:sldId id="298" r:id="rId7"/>
    <p:sldId id="258" r:id="rId8"/>
    <p:sldId id="287" r:id="rId9"/>
    <p:sldId id="299" r:id="rId10"/>
    <p:sldId id="288" r:id="rId11"/>
    <p:sldId id="300" r:id="rId12"/>
    <p:sldId id="260" r:id="rId13"/>
    <p:sldId id="261" r:id="rId14"/>
    <p:sldId id="262" r:id="rId15"/>
    <p:sldId id="263" r:id="rId16"/>
    <p:sldId id="293" r:id="rId17"/>
    <p:sldId id="294" r:id="rId18"/>
    <p:sldId id="295" r:id="rId19"/>
    <p:sldId id="296" r:id="rId20"/>
    <p:sldId id="297" r:id="rId21"/>
    <p:sldId id="266" r:id="rId22"/>
    <p:sldId id="267" r:id="rId23"/>
    <p:sldId id="282" r:id="rId24"/>
    <p:sldId id="272" r:id="rId25"/>
    <p:sldId id="283" r:id="rId26"/>
    <p:sldId id="291" r:id="rId27"/>
    <p:sldId id="270" r:id="rId28"/>
    <p:sldId id="284" r:id="rId2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6A0DBC3-0CAE-4E52-968F-2B172D56C2C6}" v="1" dt="2025-01-21T13:42:12.132"/>
    <p1510:client id="{69A02949-353B-4454-A36C-123BA088E7BA}" v="106" dt="2025-01-21T13:25:08.71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>
        <p:scale>
          <a:sx n="83" d="100"/>
          <a:sy n="83" d="100"/>
        </p:scale>
        <p:origin x="600" y="7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notesMaster" Target="notesMasters/notesMaster1.xml"/><Relationship Id="rId35" Type="http://schemas.microsoft.com/office/2015/10/relationships/revisionInfo" Target="revisionInfo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C865904-FE8E-4D82-AEB3-E7449731AA03}" type="datetimeFigureOut">
              <a:rPr lang="en-GB" smtClean="0"/>
              <a:t>16/01/2026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687033F-54B4-47E5-A269-0322505006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784518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Slide Image Placeholder 1">
            <a:extLst>
              <a:ext uri="{FF2B5EF4-FFF2-40B4-BE49-F238E27FC236}">
                <a16:creationId xmlns:a16="http://schemas.microsoft.com/office/drawing/2014/main" id="{1392FADA-946B-429E-99C4-1D29AB37C7D1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9395" name="Notes Placeholder 2">
            <a:extLst>
              <a:ext uri="{FF2B5EF4-FFF2-40B4-BE49-F238E27FC236}">
                <a16:creationId xmlns:a16="http://schemas.microsoft.com/office/drawing/2014/main" id="{6C59E851-3E98-45CB-B960-1E64E8FC891F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59396" name="Slide Number Placeholder 3">
            <a:extLst>
              <a:ext uri="{FF2B5EF4-FFF2-40B4-BE49-F238E27FC236}">
                <a16:creationId xmlns:a16="http://schemas.microsoft.com/office/drawing/2014/main" id="{20CCD6F7-7F9C-4464-9518-AB4AD572A01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DB0EE059-A8C4-4EE0-B4AA-611EF74D0F53}" type="slidenum">
              <a:rPr lang="en-US" altLang="en-US"/>
              <a:pPr eaLnBrk="1" hangingPunct="1"/>
              <a:t>5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63538695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Slide Image Placeholder 1">
            <a:extLst>
              <a:ext uri="{FF2B5EF4-FFF2-40B4-BE49-F238E27FC236}">
                <a16:creationId xmlns:a16="http://schemas.microsoft.com/office/drawing/2014/main" id="{1392FADA-946B-429E-99C4-1D29AB37C7D1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9395" name="Notes Placeholder 2">
            <a:extLst>
              <a:ext uri="{FF2B5EF4-FFF2-40B4-BE49-F238E27FC236}">
                <a16:creationId xmlns:a16="http://schemas.microsoft.com/office/drawing/2014/main" id="{6C59E851-3E98-45CB-B960-1E64E8FC891F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59396" name="Slide Number Placeholder 3">
            <a:extLst>
              <a:ext uri="{FF2B5EF4-FFF2-40B4-BE49-F238E27FC236}">
                <a16:creationId xmlns:a16="http://schemas.microsoft.com/office/drawing/2014/main" id="{20CCD6F7-7F9C-4464-9518-AB4AD572A01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DB0EE059-A8C4-4EE0-B4AA-611EF74D0F53}" type="slidenum">
              <a:rPr lang="en-US" altLang="en-US"/>
              <a:pPr eaLnBrk="1" hangingPunct="1"/>
              <a:t>6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94425785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E2F6BE-E23B-46FB-8B6A-CA1A68CF0552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59267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Slide Image Placeholder 1">
            <a:extLst>
              <a:ext uri="{FF2B5EF4-FFF2-40B4-BE49-F238E27FC236}">
                <a16:creationId xmlns:a16="http://schemas.microsoft.com/office/drawing/2014/main" id="{C0A8C6E8-9902-4B08-ABC3-B31711A1B709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0419" name="Notes Placeholder 2">
            <a:extLst>
              <a:ext uri="{FF2B5EF4-FFF2-40B4-BE49-F238E27FC236}">
                <a16:creationId xmlns:a16="http://schemas.microsoft.com/office/drawing/2014/main" id="{7C1EAF69-3DC6-4B21-9F79-FD8A0EDF4A01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60420" name="Slide Number Placeholder 3">
            <a:extLst>
              <a:ext uri="{FF2B5EF4-FFF2-40B4-BE49-F238E27FC236}">
                <a16:creationId xmlns:a16="http://schemas.microsoft.com/office/drawing/2014/main" id="{5AD83DB2-0FE1-4176-9433-5B40D833B98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CF7ACDAB-864B-4E07-B346-B8AC38D7BDCC}" type="slidenum">
              <a:rPr lang="en-US" altLang="en-US"/>
              <a:pPr eaLnBrk="1" hangingPunct="1"/>
              <a:t>10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56133798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E2F6BE-E23B-46FB-8B6A-CA1A68CF0552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262686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E2F6BE-E23B-46FB-8B6A-CA1A68CF0552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785879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E2F6BE-E23B-46FB-8B6A-CA1A68CF0552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07312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Slide Image Placeholder 1">
            <a:extLst>
              <a:ext uri="{FF2B5EF4-FFF2-40B4-BE49-F238E27FC236}">
                <a16:creationId xmlns:a16="http://schemas.microsoft.com/office/drawing/2014/main" id="{B3903DC2-6BD3-4E02-93BE-B3E207FB4AB1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3491" name="Notes Placeholder 2">
            <a:extLst>
              <a:ext uri="{FF2B5EF4-FFF2-40B4-BE49-F238E27FC236}">
                <a16:creationId xmlns:a16="http://schemas.microsoft.com/office/drawing/2014/main" id="{B9EA18BE-6C01-491E-9E53-7AC9270EE811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/>
          </a:p>
        </p:txBody>
      </p:sp>
      <p:sp>
        <p:nvSpPr>
          <p:cNvPr id="63492" name="Slide Number Placeholder 3">
            <a:extLst>
              <a:ext uri="{FF2B5EF4-FFF2-40B4-BE49-F238E27FC236}">
                <a16:creationId xmlns:a16="http://schemas.microsoft.com/office/drawing/2014/main" id="{D0F96209-538E-47A3-8B2D-17A5DC49CD0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4C819719-3734-4983-B8D6-3E651AA6C91C}" type="slidenum">
              <a:rPr lang="en-US" altLang="en-US"/>
              <a:pPr eaLnBrk="1" hangingPunct="1"/>
              <a:t>24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2534671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1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E2F6BE-E23B-46FB-8B6A-CA1A68CF0552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268559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E2F6BE-E23B-46FB-8B6A-CA1A68CF0552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185860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1/16/2026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1/16/2026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1/16/2026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1/16/2026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1/16/2026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1/16/2026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1/16/2026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1/16/2026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1/16/2026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1/16/2026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1/16/2026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1/16/2026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1/16/2026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1/16/2026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1/16/2026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1/16/2026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>
            <a:alpha val="18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" name="Group 9"/>
          <p:cNvGrpSpPr/>
          <p:nvPr/>
        </p:nvGrpSpPr>
        <p:grpSpPr>
          <a:xfrm>
            <a:off x="27221" y="157"/>
            <a:ext cx="2356674" cy="6853096"/>
            <a:chOff x="6627813" y="195610"/>
            <a:chExt cx="1952625" cy="5678141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5610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1/16/2026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58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2">
              <a:lumMod val="7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drdavidlewis.com/wellbeing-anxiety-stress/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jpeg"/><Relationship Id="rId13" Type="http://schemas.openxmlformats.org/officeDocument/2006/relationships/hyperlink" Target="https://walkalong.ca/explore/mind-steps/take-bath" TargetMode="External"/><Relationship Id="rId3" Type="http://schemas.openxmlformats.org/officeDocument/2006/relationships/hyperlink" Target="https://depositphotos.com/168749550/stock-photo-sad-patient-with-eyes-closed.html" TargetMode="External"/><Relationship Id="rId7" Type="http://schemas.openxmlformats.org/officeDocument/2006/relationships/hyperlink" Target="https://www.publicdomainpictures.net/en/view-image.php?image=208413&amp;picture=sleeping-woman" TargetMode="External"/><Relationship Id="rId12" Type="http://schemas.openxmlformats.org/officeDocument/2006/relationships/image" Target="../media/image7.jp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jpeg"/><Relationship Id="rId11" Type="http://schemas.openxmlformats.org/officeDocument/2006/relationships/hyperlink" Target="https://www.piqsels.com/en/public-domain-photo-skgyr" TargetMode="External"/><Relationship Id="rId5" Type="http://schemas.openxmlformats.org/officeDocument/2006/relationships/hyperlink" Target="https://commons.wikimedia.org/wiki/File:Dream_beach_-1_(15819221521).jpg" TargetMode="External"/><Relationship Id="rId15" Type="http://schemas.openxmlformats.org/officeDocument/2006/relationships/hyperlink" Target="https://www.youtube.com/watch?v=lhCaZxpjkFc" TargetMode="External"/><Relationship Id="rId10" Type="http://schemas.openxmlformats.org/officeDocument/2006/relationships/image" Target="../media/image6.jpg"/><Relationship Id="rId4" Type="http://schemas.openxmlformats.org/officeDocument/2006/relationships/image" Target="../media/image3.jpg"/><Relationship Id="rId9" Type="http://schemas.openxmlformats.org/officeDocument/2006/relationships/hyperlink" Target="https://pxhere.com/en/photo/601919" TargetMode="External"/><Relationship Id="rId14" Type="http://schemas.openxmlformats.org/officeDocument/2006/relationships/image" Target="../media/image8.jpe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Relationship Id="rId4" Type="http://schemas.openxmlformats.org/officeDocument/2006/relationships/hyperlink" Target="http://www.clipartbest.com/bullying-pictures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coordinacionticepj.blogspot.com/2017/02/mindmaps-una-opcion-mas-para-realizar.html" TargetMode="External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www.youtube.com/watch?v=I7NepUlk8hw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brandmentions.com/wiki/Risk_Avoidance" TargetMode="External"/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cliparting.com/free-telephone-clipart-2-23411/" TargetMode="Externa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cliparting.com/free-telephone-clipart-2-23411/" TargetMode="Externa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cliparting.com/free-telephone-clipart-2-23411/" TargetMode="External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cliparting.com/free-telephone-clipart-2-23411/" TargetMode="External"/><Relationship Id="rId7" Type="http://schemas.openxmlformats.org/officeDocument/2006/relationships/hyperlink" Target="https://www.llyw.cymru/bwlio-yn-yr-ysgol" TargetMode="External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4.xml"/><Relationship Id="rId6" Type="http://schemas.openxmlformats.org/officeDocument/2006/relationships/hyperlink" Target="https://www.gov.wales/school-bullying" TargetMode="External"/><Relationship Id="rId5" Type="http://schemas.openxmlformats.org/officeDocument/2006/relationships/hyperlink" Target="https://proofmart.com/product/question-mark-sign-png-images-transparent-background-free-download/" TargetMode="External"/><Relationship Id="rId4" Type="http://schemas.openxmlformats.org/officeDocument/2006/relationships/image" Target="../media/image21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s://proofmart.com/product/question-mark-sign-png-images-transparent-background-free-download/" TargetMode="External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s://classroom.synonym.com/antibullying-classroom-activities-4677842.html" TargetMode="External"/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lickr.com/photos/lwr/4767461886/" TargetMode="External"/><Relationship Id="rId2" Type="http://schemas.openxmlformats.org/officeDocument/2006/relationships/image" Target="../media/image23.jpg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zhSzeN_bycY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Relationship Id="rId5" Type="http://schemas.openxmlformats.org/officeDocument/2006/relationships/hyperlink" Target="https://www.flickr.com/photos/lwr/4767461886/" TargetMode="External"/><Relationship Id="rId4" Type="http://schemas.openxmlformats.org/officeDocument/2006/relationships/image" Target="../media/image23.jp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www.flickr.com/photos/lwr/4767461886/" TargetMode="Externa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https://llyw.cymru/canllawiau-newydd-i-herio-bwlio-yn-ysgolion-cymru?_ga=2.159619901.1433211443.1643323056-1919286714.1642437827" TargetMode="External"/><Relationship Id="rId2" Type="http://schemas.openxmlformats.org/officeDocument/2006/relationships/hyperlink" Target="https://gov.wales/new-guidance-will-challenge-bullying-welsh-schools" TargetMode="Externa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ngminds.org.uk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FF9CEF5-A50D-4B8B-9852-D76F703786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786"/>
            <a:ext cx="12192000" cy="68540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person standing in a field&#10;&#10;Description automatically generated with medium confidence">
            <a:extLst>
              <a:ext uri="{FF2B5EF4-FFF2-40B4-BE49-F238E27FC236}">
                <a16:creationId xmlns:a16="http://schemas.microsoft.com/office/drawing/2014/main" id="{62E5FFF5-CC2C-4FBC-B7BA-1005B275004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5911" r="10978" b="1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423354E-2D93-4C37-BDB2-EDA4DA1A200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27561" y="1710602"/>
            <a:ext cx="8915399" cy="2262781"/>
          </a:xfrm>
        </p:spPr>
        <p:txBody>
          <a:bodyPr>
            <a:normAutofit fontScale="90000"/>
          </a:bodyPr>
          <a:lstStyle/>
          <a:p>
            <a:pPr>
              <a:lnSpc>
                <a:spcPct val="90000"/>
              </a:lnSpc>
            </a:pPr>
            <a:br>
              <a:rPr lang="en-GB" sz="1400" dirty="0">
                <a:solidFill>
                  <a:schemeClr val="bg1"/>
                </a:solidFill>
              </a:rPr>
            </a:br>
            <a:br>
              <a:rPr lang="en-GB" sz="1400" dirty="0">
                <a:solidFill>
                  <a:schemeClr val="bg1"/>
                </a:solidFill>
              </a:rPr>
            </a:br>
            <a:br>
              <a:rPr lang="en-GB" sz="1400" dirty="0">
                <a:solidFill>
                  <a:schemeClr val="bg1"/>
                </a:solidFill>
              </a:rPr>
            </a:br>
            <a:br>
              <a:rPr lang="en-GB" sz="1400" dirty="0">
                <a:solidFill>
                  <a:schemeClr val="bg1"/>
                </a:solidFill>
              </a:rPr>
            </a:br>
            <a:br>
              <a:rPr lang="en-GB" sz="1400" dirty="0">
                <a:solidFill>
                  <a:schemeClr val="bg1"/>
                </a:solidFill>
              </a:rPr>
            </a:br>
            <a:br>
              <a:rPr lang="en-GB" sz="1400" dirty="0">
                <a:solidFill>
                  <a:schemeClr val="bg1"/>
                </a:solidFill>
              </a:rPr>
            </a:br>
            <a:r>
              <a:rPr lang="en-GB" sz="4000" dirty="0" err="1">
                <a:solidFill>
                  <a:schemeClr val="bg1"/>
                </a:solidFill>
              </a:rPr>
              <a:t>Lles</a:t>
            </a:r>
            <a:r>
              <a:rPr lang="en-GB" sz="4000" dirty="0">
                <a:solidFill>
                  <a:schemeClr val="bg1"/>
                </a:solidFill>
              </a:rPr>
              <a:t> </a:t>
            </a:r>
            <a:r>
              <a:rPr lang="en-GB" sz="4000" dirty="0" err="1">
                <a:solidFill>
                  <a:schemeClr val="bg1"/>
                </a:solidFill>
              </a:rPr>
              <a:t>mewn</a:t>
            </a:r>
            <a:r>
              <a:rPr lang="en-GB" sz="4000" dirty="0">
                <a:solidFill>
                  <a:schemeClr val="bg1"/>
                </a:solidFill>
              </a:rPr>
              <a:t> Addysg / </a:t>
            </a:r>
            <a:br>
              <a:rPr lang="en-GB" sz="4000" dirty="0">
                <a:solidFill>
                  <a:schemeClr val="bg1"/>
                </a:solidFill>
              </a:rPr>
            </a:br>
            <a:r>
              <a:rPr lang="en-GB" sz="4000" dirty="0">
                <a:solidFill>
                  <a:schemeClr val="bg1"/>
                </a:solidFill>
              </a:rPr>
              <a:t>Well-being in Education</a:t>
            </a:r>
            <a:br>
              <a:rPr lang="en-GB" sz="3100" dirty="0">
                <a:solidFill>
                  <a:schemeClr val="bg1"/>
                </a:solidFill>
              </a:rPr>
            </a:br>
            <a:br>
              <a:rPr lang="en-GB" sz="3100" dirty="0">
                <a:solidFill>
                  <a:schemeClr val="bg1"/>
                </a:solidFill>
              </a:rPr>
            </a:br>
            <a:r>
              <a:rPr lang="en-GB" sz="3100" dirty="0">
                <a:solidFill>
                  <a:schemeClr val="bg1"/>
                </a:solidFill>
              </a:rPr>
              <a:t>ECES6012C</a:t>
            </a:r>
            <a:br>
              <a:rPr lang="en-GB" sz="3100" dirty="0">
                <a:solidFill>
                  <a:schemeClr val="bg1"/>
                </a:solidFill>
              </a:rPr>
            </a:br>
            <a:br>
              <a:rPr lang="en-GB" sz="3100" dirty="0">
                <a:solidFill>
                  <a:schemeClr val="bg1"/>
                </a:solidFill>
              </a:rPr>
            </a:br>
            <a:r>
              <a:rPr lang="en-GB" sz="3600" dirty="0" err="1">
                <a:solidFill>
                  <a:schemeClr val="bg1"/>
                </a:solidFill>
              </a:rPr>
              <a:t>Effaith</a:t>
            </a:r>
            <a:r>
              <a:rPr lang="en-GB" sz="3600" dirty="0">
                <a:solidFill>
                  <a:schemeClr val="bg1"/>
                </a:solidFill>
              </a:rPr>
              <a:t> </a:t>
            </a:r>
            <a:r>
              <a:rPr lang="en-GB" sz="3600" dirty="0" err="1">
                <a:solidFill>
                  <a:schemeClr val="bg1"/>
                </a:solidFill>
              </a:rPr>
              <a:t>bwlio</a:t>
            </a:r>
            <a:r>
              <a:rPr lang="en-GB" sz="3600" dirty="0">
                <a:solidFill>
                  <a:schemeClr val="bg1"/>
                </a:solidFill>
              </a:rPr>
              <a:t> </a:t>
            </a:r>
            <a:r>
              <a:rPr lang="en-GB" sz="3600" dirty="0" err="1">
                <a:solidFill>
                  <a:schemeClr val="bg1"/>
                </a:solidFill>
              </a:rPr>
              <a:t>ar</a:t>
            </a:r>
            <a:r>
              <a:rPr lang="en-GB" sz="3600" dirty="0">
                <a:solidFill>
                  <a:schemeClr val="bg1"/>
                </a:solidFill>
              </a:rPr>
              <a:t> les</a:t>
            </a:r>
            <a:br>
              <a:rPr lang="en-GB" sz="3600" dirty="0">
                <a:solidFill>
                  <a:schemeClr val="bg1"/>
                </a:solidFill>
              </a:rPr>
            </a:br>
            <a:r>
              <a:rPr lang="en-GB" sz="3600" dirty="0">
                <a:solidFill>
                  <a:schemeClr val="bg1"/>
                </a:solidFill>
              </a:rPr>
              <a:t>Effect of bullying on well-being</a:t>
            </a:r>
            <a:br>
              <a:rPr lang="en-GB" sz="1400" dirty="0">
                <a:solidFill>
                  <a:schemeClr val="bg1"/>
                </a:solidFill>
              </a:rPr>
            </a:br>
            <a:br>
              <a:rPr lang="en-GB" sz="1400" dirty="0">
                <a:solidFill>
                  <a:schemeClr val="bg1"/>
                </a:solidFill>
              </a:rPr>
            </a:br>
            <a:endParaRPr lang="en-GB" sz="1400" dirty="0">
              <a:solidFill>
                <a:schemeClr val="bg1"/>
              </a:solidFill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0684D86-C9D1-40C3-A9B6-EC935C7312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rgbClr val="585C38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3" name="Freeform 33">
            <a:extLst>
              <a:ext uri="{FF2B5EF4-FFF2-40B4-BE49-F238E27FC236}">
                <a16:creationId xmlns:a16="http://schemas.microsoft.com/office/drawing/2014/main" id="{1EDF7896-F56A-49DA-90F3-F5CE8B9833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474189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E8EDCB-88BC-4BA4-9DE5-168A578A8E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839994" cy="1325563"/>
          </a:xfrm>
        </p:spPr>
        <p:txBody>
          <a:bodyPr/>
          <a:lstStyle/>
          <a:p>
            <a:r>
              <a:rPr lang="en-GB" dirty="0" err="1"/>
              <a:t>Dwy</a:t>
            </a:r>
            <a:r>
              <a:rPr lang="en-GB" dirty="0"/>
              <a:t> </a:t>
            </a:r>
            <a:r>
              <a:rPr lang="en-GB" dirty="0" err="1"/>
              <a:t>funud</a:t>
            </a:r>
            <a:r>
              <a:rPr lang="en-GB" dirty="0"/>
              <a:t> o </a:t>
            </a:r>
            <a:r>
              <a:rPr lang="en-GB" dirty="0" err="1"/>
              <a:t>dawelwch</a:t>
            </a:r>
            <a:r>
              <a:rPr lang="en-GB" dirty="0"/>
              <a:t>/Two minutes of silence</a:t>
            </a:r>
          </a:p>
        </p:txBody>
      </p:sp>
      <p:pic>
        <p:nvPicPr>
          <p:cNvPr id="5" name="Content Placeholder 4" descr="A person sitting on a chair&#10;&#10;Description automatically generated with medium confidence">
            <a:extLst>
              <a:ext uri="{FF2B5EF4-FFF2-40B4-BE49-F238E27FC236}">
                <a16:creationId xmlns:a16="http://schemas.microsoft.com/office/drawing/2014/main" id="{6204BEED-8161-4AB6-A75F-98DB707C048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2832496" y="1825625"/>
            <a:ext cx="6527007" cy="4351338"/>
          </a:xfrm>
        </p:spPr>
      </p:pic>
      <p:pic>
        <p:nvPicPr>
          <p:cNvPr id="7" name="Picture 6" descr="A beach with blue water and a boat in the distance&#10;&#10;Description automatically generated with low confidence">
            <a:extLst>
              <a:ext uri="{FF2B5EF4-FFF2-40B4-BE49-F238E27FC236}">
                <a16:creationId xmlns:a16="http://schemas.microsoft.com/office/drawing/2014/main" id="{51263B10-5E65-4F19-815B-F352349EF16A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9213669" y="1532926"/>
            <a:ext cx="2140130" cy="1301496"/>
          </a:xfrm>
          <a:prstGeom prst="rect">
            <a:avLst/>
          </a:prstGeom>
        </p:spPr>
      </p:pic>
      <p:pic>
        <p:nvPicPr>
          <p:cNvPr id="10" name="Picture 9" descr="A person sleeping in a bed&#10;&#10;Description automatically generated with medium confidence">
            <a:extLst>
              <a:ext uri="{FF2B5EF4-FFF2-40B4-BE49-F238E27FC236}">
                <a16:creationId xmlns:a16="http://schemas.microsoft.com/office/drawing/2014/main" id="{CB83D813-2F49-4312-918E-D8238F347570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1027610" y="1462719"/>
            <a:ext cx="2146324" cy="1430883"/>
          </a:xfrm>
          <a:prstGeom prst="rect">
            <a:avLst/>
          </a:prstGeom>
        </p:spPr>
      </p:pic>
      <p:pic>
        <p:nvPicPr>
          <p:cNvPr id="12" name="Picture 11" descr="A picture containing dog, indoor, mammal&#10;&#10;Description automatically generated">
            <a:extLst>
              <a:ext uri="{FF2B5EF4-FFF2-40B4-BE49-F238E27FC236}">
                <a16:creationId xmlns:a16="http://schemas.microsoft.com/office/drawing/2014/main" id="{8AADF208-5487-40CB-A732-3ABE3E6F2558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9019588" y="5045888"/>
            <a:ext cx="2227529" cy="1348944"/>
          </a:xfrm>
          <a:prstGeom prst="rect">
            <a:avLst/>
          </a:prstGeom>
        </p:spPr>
      </p:pic>
      <p:pic>
        <p:nvPicPr>
          <p:cNvPr id="14" name="Picture 13" descr="A person holding a baby&#10;&#10;Description automatically generated with medium confidence">
            <a:extLst>
              <a:ext uri="{FF2B5EF4-FFF2-40B4-BE49-F238E27FC236}">
                <a16:creationId xmlns:a16="http://schemas.microsoft.com/office/drawing/2014/main" id="{2CBB508F-D862-4A30-8AAE-296DFBF0BCA7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1"/>
              </a:ext>
            </a:extLst>
          </a:blip>
          <a:stretch>
            <a:fillRect/>
          </a:stretch>
        </p:blipFill>
        <p:spPr>
          <a:xfrm>
            <a:off x="838200" y="4958360"/>
            <a:ext cx="2286000" cy="1524000"/>
          </a:xfrm>
          <a:prstGeom prst="rect">
            <a:avLst/>
          </a:prstGeom>
        </p:spPr>
      </p:pic>
      <p:pic>
        <p:nvPicPr>
          <p:cNvPr id="16" name="Picture 15" descr="A person in a bathtub&#10;&#10;Description automatically generated with medium confidence">
            <a:extLst>
              <a:ext uri="{FF2B5EF4-FFF2-40B4-BE49-F238E27FC236}">
                <a16:creationId xmlns:a16="http://schemas.microsoft.com/office/drawing/2014/main" id="{399E96AC-1B42-400F-AFE8-4ECBDFA8169B}"/>
              </a:ext>
            </a:extLst>
          </p:cNvPr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3"/>
              </a:ext>
            </a:extLst>
          </a:blip>
          <a:stretch>
            <a:fillRect/>
          </a:stretch>
        </p:blipFill>
        <p:spPr>
          <a:xfrm>
            <a:off x="803705" y="3175367"/>
            <a:ext cx="2146324" cy="1477596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137F4DA7-745F-4DF0-A29E-AA899F989C2E}"/>
              </a:ext>
            </a:extLst>
          </p:cNvPr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5"/>
              </a:ext>
            </a:extLst>
          </a:blip>
          <a:stretch>
            <a:fillRect/>
          </a:stretch>
        </p:blipFill>
        <p:spPr>
          <a:xfrm>
            <a:off x="8893886" y="3175366"/>
            <a:ext cx="2583372" cy="14531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693950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dirty="0" err="1"/>
              <a:t>Effaith</a:t>
            </a:r>
            <a:r>
              <a:rPr lang="en-GB" dirty="0"/>
              <a:t> </a:t>
            </a:r>
            <a:r>
              <a:rPr lang="en-GB" dirty="0" err="1"/>
              <a:t>Bwlio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Les Plant / </a:t>
            </a:r>
            <a:br>
              <a:rPr lang="en-GB" dirty="0"/>
            </a:br>
            <a:r>
              <a:rPr lang="en-GB" dirty="0"/>
              <a:t>Effect of Bullying on Children’s Well-being</a:t>
            </a:r>
            <a:br>
              <a:rPr lang="en-GB" dirty="0"/>
            </a:br>
            <a:endParaRPr lang="en-GB" i="1" dirty="0">
              <a:solidFill>
                <a:schemeClr val="accent6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089750" y="2133600"/>
            <a:ext cx="4313864" cy="4320988"/>
          </a:xfr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rmAutofit fontScale="85000" lnSpcReduction="20000"/>
          </a:bodyPr>
          <a:lstStyle/>
          <a:p>
            <a:r>
              <a:rPr lang="en-GB" dirty="0"/>
              <a:t>Mae </a:t>
            </a:r>
            <a:r>
              <a:rPr lang="en-GB" dirty="0" err="1"/>
              <a:t>nifer</a:t>
            </a:r>
            <a:r>
              <a:rPr lang="en-GB" dirty="0"/>
              <a:t> o </a:t>
            </a:r>
            <a:r>
              <a:rPr lang="en-GB" dirty="0" err="1"/>
              <a:t>arolygon</a:t>
            </a:r>
            <a:r>
              <a:rPr lang="en-GB" dirty="0"/>
              <a:t> </a:t>
            </a:r>
            <a:r>
              <a:rPr lang="en-GB" dirty="0" err="1"/>
              <a:t>wedi</a:t>
            </a:r>
            <a:r>
              <a:rPr lang="en-GB" dirty="0"/>
              <a:t> nodi </a:t>
            </a:r>
            <a:r>
              <a:rPr lang="en-GB" dirty="0" err="1"/>
              <a:t>bwlio</a:t>
            </a:r>
            <a:r>
              <a:rPr lang="en-GB" dirty="0"/>
              <a:t> </a:t>
            </a:r>
            <a:r>
              <a:rPr lang="en-GB" dirty="0" err="1"/>
              <a:t>fel</a:t>
            </a:r>
            <a:r>
              <a:rPr lang="en-GB" dirty="0"/>
              <a:t> mater </a:t>
            </a:r>
            <a:r>
              <a:rPr lang="en-GB" dirty="0" err="1"/>
              <a:t>allweddol</a:t>
            </a:r>
            <a:r>
              <a:rPr lang="en-GB" dirty="0"/>
              <a:t>:</a:t>
            </a:r>
          </a:p>
          <a:p>
            <a:r>
              <a:rPr lang="en-GB" dirty="0"/>
              <a:t>1,544,000 (34.9%) o </a:t>
            </a:r>
            <a:r>
              <a:rPr lang="en-GB" dirty="0" err="1"/>
              <a:t>blant</a:t>
            </a:r>
            <a:r>
              <a:rPr lang="en-GB" dirty="0"/>
              <a:t> </a:t>
            </a:r>
            <a:r>
              <a:rPr lang="en-GB" dirty="0" err="1"/>
              <a:t>rhwng</a:t>
            </a:r>
            <a:r>
              <a:rPr lang="en-GB" dirty="0"/>
              <a:t> 10 – 15 </a:t>
            </a:r>
            <a:r>
              <a:rPr lang="en-GB" dirty="0" err="1"/>
              <a:t>oed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Lloegr</a:t>
            </a:r>
            <a:r>
              <a:rPr lang="en-GB" dirty="0"/>
              <a:t> a </a:t>
            </a:r>
            <a:r>
              <a:rPr lang="en-GB" dirty="0" err="1"/>
              <a:t>Chymru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y </a:t>
            </a:r>
            <a:r>
              <a:rPr lang="en-GB" dirty="0" err="1"/>
              <a:t>flwyddyn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gorffen</a:t>
            </a:r>
            <a:r>
              <a:rPr lang="en-GB" dirty="0"/>
              <a:t> Mawrth 2023 </a:t>
            </a:r>
            <a:r>
              <a:rPr lang="en-GB" dirty="0" err="1"/>
              <a:t>wedi</a:t>
            </a:r>
            <a:r>
              <a:rPr lang="en-GB" dirty="0"/>
              <a:t> </a:t>
            </a:r>
            <a:r>
              <a:rPr lang="en-GB" dirty="0" err="1"/>
              <a:t>profi</a:t>
            </a:r>
            <a:r>
              <a:rPr lang="en-GB" dirty="0"/>
              <a:t> </a:t>
            </a:r>
            <a:r>
              <a:rPr lang="en-GB" dirty="0" err="1"/>
              <a:t>bwlio</a:t>
            </a:r>
            <a:r>
              <a:rPr lang="en-GB" dirty="0"/>
              <a:t> </a:t>
            </a:r>
            <a:r>
              <a:rPr lang="en-GB" dirty="0" err="1"/>
              <a:t>wyneb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wyneb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ystod y </a:t>
            </a:r>
            <a:r>
              <a:rPr lang="en-GB" dirty="0" err="1"/>
              <a:t>flwyddyn</a:t>
            </a:r>
            <a:r>
              <a:rPr lang="en-GB" dirty="0"/>
              <a:t> </a:t>
            </a:r>
            <a:r>
              <a:rPr lang="en-GB" dirty="0" err="1"/>
              <a:t>ddiwethaf</a:t>
            </a:r>
            <a:r>
              <a:rPr lang="en-GB" dirty="0"/>
              <a:t> (ONS, 2025)</a:t>
            </a:r>
          </a:p>
          <a:p>
            <a:r>
              <a:rPr lang="en-GB" dirty="0"/>
              <a:t>Mae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ddisgyblion</a:t>
            </a:r>
            <a:r>
              <a:rPr lang="en-GB" dirty="0"/>
              <a:t> a </a:t>
            </a:r>
            <a:r>
              <a:rPr lang="en-GB" dirty="0" err="1"/>
              <a:t>fu’n</a:t>
            </a:r>
            <a:r>
              <a:rPr lang="en-GB" dirty="0"/>
              <a:t> </a:t>
            </a:r>
            <a:r>
              <a:rPr lang="en-GB" dirty="0" err="1"/>
              <a:t>cael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bwlio</a:t>
            </a:r>
            <a:r>
              <a:rPr lang="en-GB" dirty="0"/>
              <a:t> </a:t>
            </a:r>
            <a:r>
              <a:rPr lang="en-GB" dirty="0" err="1"/>
              <a:t>sgoriau</a:t>
            </a:r>
            <a:r>
              <a:rPr lang="en-GB" dirty="0"/>
              <a:t> iechyd </a:t>
            </a:r>
            <a:r>
              <a:rPr lang="en-GB" dirty="0" err="1"/>
              <a:t>meddwl</a:t>
            </a:r>
            <a:r>
              <a:rPr lang="en-GB" dirty="0"/>
              <a:t> 3 </a:t>
            </a:r>
            <a:r>
              <a:rPr lang="en-GB" dirty="0" err="1"/>
              <a:t>gwaith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waeth</a:t>
            </a:r>
            <a:r>
              <a:rPr lang="en-GB" dirty="0"/>
              <a:t> </a:t>
            </a:r>
            <a:r>
              <a:rPr lang="en-GB" dirty="0" err="1"/>
              <a:t>na</a:t>
            </a:r>
            <a:r>
              <a:rPr lang="en-GB" dirty="0"/>
              <a:t> </a:t>
            </a:r>
            <a:r>
              <a:rPr lang="en-GB" dirty="0" err="1"/>
              <a:t>phlant</a:t>
            </a:r>
            <a:r>
              <a:rPr lang="en-GB" dirty="0"/>
              <a:t> </a:t>
            </a:r>
            <a:r>
              <a:rPr lang="en-GB" dirty="0" err="1"/>
              <a:t>nad</a:t>
            </a:r>
            <a:r>
              <a:rPr lang="en-GB" dirty="0"/>
              <a:t> </a:t>
            </a:r>
            <a:r>
              <a:rPr lang="en-GB" dirty="0" err="1"/>
              <a:t>ydynt</a:t>
            </a:r>
            <a:r>
              <a:rPr lang="en-GB" dirty="0"/>
              <a:t> </a:t>
            </a:r>
            <a:r>
              <a:rPr lang="en-GB" dirty="0" err="1"/>
              <a:t>wedi</a:t>
            </a:r>
            <a:r>
              <a:rPr lang="en-GB" dirty="0"/>
              <a:t> </a:t>
            </a:r>
            <a:r>
              <a:rPr lang="en-GB" dirty="0" err="1"/>
              <a:t>cael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hadnabod</a:t>
            </a:r>
            <a:r>
              <a:rPr lang="en-GB" dirty="0"/>
              <a:t> </a:t>
            </a:r>
            <a:r>
              <a:rPr lang="en-GB" dirty="0" err="1"/>
              <a:t>fel</a:t>
            </a:r>
            <a:r>
              <a:rPr lang="en-GB" dirty="0"/>
              <a:t> rhai a </a:t>
            </a:r>
            <a:r>
              <a:rPr lang="en-GB" dirty="0" err="1"/>
              <a:t>fu’n</a:t>
            </a:r>
            <a:r>
              <a:rPr lang="en-GB" dirty="0"/>
              <a:t> </a:t>
            </a:r>
            <a:r>
              <a:rPr lang="en-GB" dirty="0" err="1"/>
              <a:t>cael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bwlio</a:t>
            </a:r>
            <a:r>
              <a:rPr lang="en-GB" dirty="0"/>
              <a:t> (Bullying Alliance, 2025)</a:t>
            </a:r>
          </a:p>
          <a:p>
            <a:r>
              <a:rPr lang="en-GB" dirty="0" err="1"/>
              <a:t>Amcangyfrif</a:t>
            </a:r>
            <a:r>
              <a:rPr lang="en-GB" dirty="0"/>
              <a:t> o 371,000 o </a:t>
            </a:r>
            <a:r>
              <a:rPr lang="en-GB" dirty="0" err="1"/>
              <a:t>blant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absennol</a:t>
            </a:r>
            <a:r>
              <a:rPr lang="en-GB" dirty="0"/>
              <a:t> </a:t>
            </a:r>
            <a:r>
              <a:rPr lang="en-GB" dirty="0" err="1"/>
              <a:t>oherwydd</a:t>
            </a:r>
            <a:r>
              <a:rPr lang="en-GB" dirty="0"/>
              <a:t> </a:t>
            </a:r>
            <a:r>
              <a:rPr lang="en-GB" dirty="0" err="1"/>
              <a:t>bwlio</a:t>
            </a:r>
            <a:endParaRPr lang="en-GB" dirty="0"/>
          </a:p>
          <a:p>
            <a:r>
              <a:rPr lang="en-GB" dirty="0" err="1"/>
              <a:t>Amcangyfrifiad</a:t>
            </a:r>
            <a:r>
              <a:rPr lang="en-GB" dirty="0"/>
              <a:t>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nad</a:t>
            </a:r>
            <a:r>
              <a:rPr lang="en-GB" dirty="0"/>
              <a:t> </a:t>
            </a:r>
            <a:r>
              <a:rPr lang="en-GB" dirty="0" err="1"/>
              <a:t>oes</a:t>
            </a:r>
            <a:r>
              <a:rPr lang="en-GB" dirty="0"/>
              <a:t> unrhyw </a:t>
            </a:r>
            <a:r>
              <a:rPr lang="en-GB" dirty="0" err="1"/>
              <a:t>rif</a:t>
            </a:r>
            <a:r>
              <a:rPr lang="en-GB" dirty="0"/>
              <a:t> </a:t>
            </a:r>
            <a:r>
              <a:rPr lang="en-GB" dirty="0" err="1"/>
              <a:t>swyddogol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absenoldeb</a:t>
            </a:r>
            <a:r>
              <a:rPr lang="en-GB" dirty="0"/>
              <a:t> plant </a:t>
            </a:r>
            <a:r>
              <a:rPr lang="en-GB" dirty="0" err="1"/>
              <a:t>rhwng</a:t>
            </a:r>
            <a:r>
              <a:rPr lang="en-GB" dirty="0"/>
              <a:t> 5-8 ac 8-10 </a:t>
            </a:r>
            <a:r>
              <a:rPr lang="en-GB" dirty="0" err="1"/>
              <a:t>oed</a:t>
            </a:r>
            <a:r>
              <a:rPr lang="en-GB" dirty="0"/>
              <a:t>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4328366"/>
          </a:xfr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>
            <a:normAutofit fontScale="85000" lnSpcReduction="20000"/>
          </a:bodyPr>
          <a:lstStyle/>
          <a:p>
            <a:r>
              <a:rPr lang="en-GB" sz="1900" dirty="0"/>
              <a:t>A number of surveys have identified bullying as a key issue:</a:t>
            </a:r>
          </a:p>
          <a:p>
            <a:pPr lvl="1"/>
            <a:r>
              <a:rPr lang="en-GB" sz="1900" dirty="0"/>
              <a:t>1,544,000 (34.9%) children aged 10 – 15 in England and Wales in year ending March 2023 experienced in-person bullying in the past year (ONS, 2025) </a:t>
            </a:r>
          </a:p>
          <a:p>
            <a:pPr lvl="1"/>
            <a:r>
              <a:rPr lang="en-GB" sz="1900" dirty="0"/>
              <a:t>Bullied students have mental health scores 3 x worse than children not identified as being bullied (Bullying Alliance, 2025)</a:t>
            </a:r>
          </a:p>
          <a:p>
            <a:pPr lvl="1"/>
            <a:r>
              <a:rPr lang="en-GB" sz="1900" dirty="0"/>
              <a:t>371,000 </a:t>
            </a:r>
            <a:r>
              <a:rPr lang="en-GB" sz="1900" dirty="0" err="1"/>
              <a:t>esitmated</a:t>
            </a:r>
            <a:r>
              <a:rPr lang="en-GB" sz="1900" dirty="0"/>
              <a:t> </a:t>
            </a:r>
            <a:r>
              <a:rPr lang="en-GB" sz="1900" dirty="0" err="1"/>
              <a:t>numberf</a:t>
            </a:r>
            <a:r>
              <a:rPr lang="en-GB" sz="1900" dirty="0"/>
              <a:t> of children absent because of bullying </a:t>
            </a:r>
          </a:p>
          <a:p>
            <a:pPr lvl="1"/>
            <a:r>
              <a:rPr lang="en-GB" sz="1900" dirty="0"/>
              <a:t>Above estimated as no official number for absences of children between 5-8 and 8-10.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9161261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21C055-B093-4DE8-8E5B-34461813AB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84493E-0390-450C-B7DA-53D51BC200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92112" y="1347107"/>
            <a:ext cx="4812499" cy="4564115"/>
          </a:xfrm>
        </p:spPr>
        <p:txBody>
          <a:bodyPr/>
          <a:lstStyle/>
          <a:p>
            <a:r>
              <a:rPr lang="en-GB" sz="2000" dirty="0"/>
              <a:t>An important factor affecting mental health in children</a:t>
            </a:r>
          </a:p>
          <a:p>
            <a:r>
              <a:rPr lang="en-GB" sz="2000" dirty="0"/>
              <a:t>Not a new phenomenon</a:t>
            </a:r>
          </a:p>
          <a:p>
            <a:r>
              <a:rPr lang="en-GB" sz="2000" dirty="0"/>
              <a:t>Can have substantial effect to both victim and perpetrators</a:t>
            </a:r>
            <a:endParaRPr lang="en-GB" dirty="0"/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040AB08-3B17-4BA8-86D5-DA616D766D3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07732" y="4388560"/>
            <a:ext cx="2724420" cy="128089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A163DE99-7307-4F8E-863D-7FFBF6DBB69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6395" y="4388561"/>
            <a:ext cx="2624866" cy="128089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A04E20B1-B270-4C4F-A72C-8748A9123BD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45505" y="4410075"/>
            <a:ext cx="2452744" cy="1259375"/>
          </a:xfrm>
          <a:prstGeom prst="rect">
            <a:avLst/>
          </a:prstGeom>
        </p:spPr>
      </p:pic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25A96518-797C-4FE0-AA0F-7656FE34C283}"/>
              </a:ext>
            </a:extLst>
          </p:cNvPr>
          <p:cNvSpPr txBox="1">
            <a:spLocks/>
          </p:cNvSpPr>
          <p:nvPr/>
        </p:nvSpPr>
        <p:spPr>
          <a:xfrm>
            <a:off x="1730658" y="1347107"/>
            <a:ext cx="4812499" cy="456411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000" dirty="0" err="1"/>
              <a:t>Ffactor</a:t>
            </a:r>
            <a:r>
              <a:rPr lang="en-GB" sz="2000" dirty="0"/>
              <a:t> </a:t>
            </a:r>
            <a:r>
              <a:rPr lang="en-GB" sz="2000" dirty="0" err="1"/>
              <a:t>pwysig</a:t>
            </a:r>
            <a:r>
              <a:rPr lang="en-GB" sz="2000" dirty="0"/>
              <a:t> </a:t>
            </a:r>
            <a:r>
              <a:rPr lang="en-GB" sz="2000" dirty="0" err="1"/>
              <a:t>sy’n</a:t>
            </a:r>
            <a:r>
              <a:rPr lang="en-GB" sz="2000" dirty="0"/>
              <a:t> </a:t>
            </a:r>
            <a:r>
              <a:rPr lang="en-GB" sz="2000" dirty="0" err="1"/>
              <a:t>effeithio</a:t>
            </a:r>
            <a:r>
              <a:rPr lang="en-GB" sz="2000" dirty="0"/>
              <a:t> iechyd </a:t>
            </a:r>
            <a:r>
              <a:rPr lang="en-GB" sz="2000" dirty="0" err="1"/>
              <a:t>meddwl</a:t>
            </a:r>
            <a:r>
              <a:rPr lang="en-GB" sz="2000" dirty="0"/>
              <a:t> plant </a:t>
            </a:r>
          </a:p>
          <a:p>
            <a:r>
              <a:rPr lang="en-GB" sz="2000" dirty="0"/>
              <a:t>Dim </a:t>
            </a:r>
            <a:r>
              <a:rPr lang="en-GB" sz="2000" dirty="0" err="1"/>
              <a:t>yn</a:t>
            </a:r>
            <a:r>
              <a:rPr lang="en-GB" sz="2000" dirty="0"/>
              <a:t> </a:t>
            </a:r>
            <a:r>
              <a:rPr lang="en-GB" sz="2000" dirty="0" err="1"/>
              <a:t>ffenomenon</a:t>
            </a:r>
            <a:r>
              <a:rPr lang="en-GB" sz="2000" dirty="0"/>
              <a:t> </a:t>
            </a:r>
            <a:r>
              <a:rPr lang="en-GB" sz="2000" dirty="0" err="1"/>
              <a:t>newydd</a:t>
            </a:r>
            <a:endParaRPr lang="en-GB" sz="2000" dirty="0"/>
          </a:p>
          <a:p>
            <a:r>
              <a:rPr lang="en-GB" sz="2000" dirty="0"/>
              <a:t>Yn </a:t>
            </a:r>
            <a:r>
              <a:rPr lang="en-GB" sz="2000" dirty="0" err="1"/>
              <a:t>gallu</a:t>
            </a:r>
            <a:r>
              <a:rPr lang="en-GB" sz="2000" dirty="0"/>
              <a:t> </a:t>
            </a:r>
            <a:r>
              <a:rPr lang="en-GB" sz="2000" dirty="0" err="1"/>
              <a:t>cael</a:t>
            </a:r>
            <a:r>
              <a:rPr lang="en-GB" sz="2000" dirty="0"/>
              <a:t> </a:t>
            </a:r>
            <a:r>
              <a:rPr lang="en-GB" sz="2000" dirty="0" err="1"/>
              <a:t>effaith</a:t>
            </a:r>
            <a:r>
              <a:rPr lang="en-GB" sz="2000" dirty="0"/>
              <a:t> </a:t>
            </a:r>
            <a:r>
              <a:rPr lang="en-GB" sz="2000" dirty="0" err="1"/>
              <a:t>sylweddol</a:t>
            </a:r>
            <a:r>
              <a:rPr lang="en-GB" sz="2000" dirty="0"/>
              <a:t> </a:t>
            </a:r>
            <a:r>
              <a:rPr lang="en-GB" sz="2000" dirty="0" err="1"/>
              <a:t>ar</a:t>
            </a:r>
            <a:r>
              <a:rPr lang="en-GB" sz="2000" dirty="0"/>
              <a:t> y </a:t>
            </a:r>
            <a:r>
              <a:rPr lang="en-GB" sz="2000" dirty="0" err="1"/>
              <a:t>dioddefwyr</a:t>
            </a:r>
            <a:r>
              <a:rPr lang="en-GB" sz="2000" dirty="0"/>
              <a:t> </a:t>
            </a:r>
            <a:r>
              <a:rPr lang="en-GB" sz="2000" dirty="0" err="1"/>
              <a:t>a’r</a:t>
            </a:r>
            <a:r>
              <a:rPr lang="en-GB" sz="2000" dirty="0"/>
              <a:t> </a:t>
            </a:r>
            <a:r>
              <a:rPr lang="en-GB" sz="2000" dirty="0" err="1"/>
              <a:t>cyflawnwyr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8067148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2">
            <a:extLst>
              <a:ext uri="{FF2B5EF4-FFF2-40B4-BE49-F238E27FC236}">
                <a16:creationId xmlns:a16="http://schemas.microsoft.com/office/drawing/2014/main" id="{5E78C8E2-66CF-41E3-855B-BC731B4E974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923639" y="150463"/>
            <a:ext cx="8911687" cy="1280890"/>
          </a:xfrm>
        </p:spPr>
        <p:txBody>
          <a:bodyPr rtlCol="0">
            <a:normAutofit fontScale="90000"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br>
              <a:rPr lang="en-GB" altLang="en-US" sz="4400" i="1" dirty="0">
                <a:solidFill>
                  <a:srgbClr val="FF0000"/>
                </a:solidFill>
                <a:ea typeface="ＭＳ Ｐゴシック" pitchFamily="34" charset="-128"/>
              </a:rPr>
            </a:br>
            <a:r>
              <a:rPr lang="en-GB" altLang="en-US" sz="4400" i="1" dirty="0">
                <a:solidFill>
                  <a:schemeClr val="tx1"/>
                </a:solidFill>
                <a:ea typeface="ＭＳ Ｐゴシック" pitchFamily="34" charset="-128"/>
              </a:rPr>
              <a:t>Beth </a:t>
            </a:r>
            <a:r>
              <a:rPr lang="en-GB" altLang="en-US" sz="4400" i="1" dirty="0" err="1">
                <a:solidFill>
                  <a:schemeClr val="tx1"/>
                </a:solidFill>
                <a:ea typeface="ＭＳ Ｐゴシック" pitchFamily="34" charset="-128"/>
              </a:rPr>
              <a:t>yw</a:t>
            </a:r>
            <a:r>
              <a:rPr lang="en-GB" altLang="en-US" sz="4400" i="1" dirty="0">
                <a:solidFill>
                  <a:schemeClr val="tx1"/>
                </a:solidFill>
                <a:ea typeface="ＭＳ Ｐゴシック" pitchFamily="34" charset="-128"/>
              </a:rPr>
              <a:t> </a:t>
            </a:r>
            <a:r>
              <a:rPr lang="en-GB" altLang="en-US" sz="4400" dirty="0" err="1">
                <a:solidFill>
                  <a:schemeClr val="tx1"/>
                </a:solidFill>
                <a:effectLst/>
                <a:ea typeface="ＭＳ Ｐゴシック" pitchFamily="34" charset="-128"/>
              </a:rPr>
              <a:t>Bwlio</a:t>
            </a:r>
            <a:r>
              <a:rPr lang="en-GB" altLang="en-US" sz="4400" dirty="0">
                <a:solidFill>
                  <a:schemeClr val="tx1"/>
                </a:solidFill>
                <a:effectLst/>
                <a:ea typeface="ＭＳ Ｐゴシック" pitchFamily="34" charset="-128"/>
              </a:rPr>
              <a:t>?/What is </a:t>
            </a:r>
            <a:r>
              <a:rPr lang="en-GB" altLang="en-US" sz="4400" i="1" dirty="0">
                <a:solidFill>
                  <a:schemeClr val="tx1"/>
                </a:solidFill>
                <a:ea typeface="ＭＳ Ｐゴシック" pitchFamily="34" charset="-128"/>
              </a:rPr>
              <a:t>Bullying?</a:t>
            </a:r>
            <a:br>
              <a:rPr lang="en-GB" altLang="en-US" sz="4400" i="1" dirty="0">
                <a:solidFill>
                  <a:schemeClr val="tx1"/>
                </a:solidFill>
                <a:ea typeface="ＭＳ Ｐゴシック" pitchFamily="34" charset="-128"/>
              </a:rPr>
            </a:br>
            <a:r>
              <a:rPr lang="en-GB" sz="4900" i="1" dirty="0">
                <a:effectLst/>
                <a:ea typeface="+mj-ea"/>
                <a:cs typeface="+mj-cs"/>
              </a:rPr>
              <a:t>                                   </a:t>
            </a:r>
          </a:p>
        </p:txBody>
      </p:sp>
      <p:sp>
        <p:nvSpPr>
          <p:cNvPr id="15366" name="Content Placeholder 3">
            <a:extLst>
              <a:ext uri="{FF2B5EF4-FFF2-40B4-BE49-F238E27FC236}">
                <a16:creationId xmlns:a16="http://schemas.microsoft.com/office/drawing/2014/main" id="{EC730308-A698-49D5-9464-CB604279987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2216439"/>
          </a:xfrm>
          <a:ln/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rmAutofit fontScale="85000" lnSpcReduction="10000"/>
          </a:bodyPr>
          <a:lstStyle/>
          <a:p>
            <a:pPr indent="-255270"/>
            <a:r>
              <a:rPr lang="en-GB" altLang="en-US" sz="3200" dirty="0" err="1">
                <a:ea typeface="ＭＳ Ｐゴシック" panose="020B0600070205080204" pitchFamily="34" charset="-128"/>
              </a:rPr>
              <a:t>Mewn</a:t>
            </a:r>
            <a:r>
              <a:rPr lang="en-GB" altLang="en-US" sz="3200" dirty="0">
                <a:ea typeface="ＭＳ Ｐゴシック" panose="020B0600070205080204" pitchFamily="34" charset="-128"/>
              </a:rPr>
              <a:t> </a:t>
            </a:r>
            <a:r>
              <a:rPr lang="en-GB" altLang="en-US" sz="3200" dirty="0" err="1">
                <a:ea typeface="ＭＳ Ｐゴシック" panose="020B0600070205080204" pitchFamily="34" charset="-128"/>
              </a:rPr>
              <a:t>parau</a:t>
            </a:r>
            <a:r>
              <a:rPr lang="en-GB" altLang="en-US" sz="3200" dirty="0">
                <a:ea typeface="ＭＳ Ｐゴシック" panose="020B0600070205080204" pitchFamily="34" charset="-128"/>
              </a:rPr>
              <a:t>, </a:t>
            </a:r>
            <a:r>
              <a:rPr lang="en-GB" altLang="en-US" sz="3200" dirty="0" err="1">
                <a:ea typeface="ＭＳ Ｐゴシック" panose="020B0600070205080204" pitchFamily="34" charset="-128"/>
              </a:rPr>
              <a:t>trafodwch</a:t>
            </a:r>
            <a:r>
              <a:rPr lang="en-GB" altLang="en-US" sz="3200" dirty="0">
                <a:ea typeface="ＭＳ Ｐゴシック" panose="020B0600070205080204" pitchFamily="34" charset="-128"/>
              </a:rPr>
              <a:t>:</a:t>
            </a:r>
            <a:endParaRPr lang="en-US" dirty="0"/>
          </a:p>
          <a:p>
            <a:pPr marL="620395" lvl="1"/>
            <a:r>
              <a:rPr lang="en-GB" altLang="en-US" sz="2800" dirty="0">
                <a:ea typeface="ＭＳ Ｐゴシック" panose="020B0600070205080204" pitchFamily="34" charset="-128"/>
              </a:rPr>
              <a:t>Beth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yw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bwlio</a:t>
            </a:r>
            <a:r>
              <a:rPr lang="en-GB" altLang="en-US" sz="2800" dirty="0">
                <a:ea typeface="ＭＳ Ｐゴシック" panose="020B0600070205080204" pitchFamily="34" charset="-128"/>
              </a:rPr>
              <a:t>?</a:t>
            </a:r>
            <a:endParaRPr lang="en-GB" altLang="en-US" sz="2800" dirty="0">
              <a:ea typeface="ＭＳ Ｐゴシック" panose="020B0600070205080204" pitchFamily="34" charset="-128"/>
              <a:cs typeface="Arial"/>
            </a:endParaRPr>
          </a:p>
          <a:p>
            <a:pPr marL="620395" lvl="1"/>
            <a:r>
              <a:rPr lang="en-GB" altLang="en-US" sz="2800" dirty="0">
                <a:ea typeface="ＭＳ Ｐゴシック" panose="020B0600070205080204" pitchFamily="34" charset="-128"/>
              </a:rPr>
              <a:t>Pa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ffurfiau</a:t>
            </a:r>
            <a:r>
              <a:rPr lang="en-GB" altLang="en-US" sz="2800" dirty="0">
                <a:ea typeface="ＭＳ Ｐゴシック" panose="020B0600070205080204" pitchFamily="34" charset="-128"/>
              </a:rPr>
              <a:t> all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fwlio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gymryd</a:t>
            </a:r>
            <a:r>
              <a:rPr lang="en-GB" altLang="en-US" sz="2800" dirty="0">
                <a:ea typeface="ＭＳ Ｐゴシック" panose="020B0600070205080204" pitchFamily="34" charset="-128"/>
              </a:rPr>
              <a:t>?</a:t>
            </a:r>
          </a:p>
          <a:p>
            <a:pPr marL="620395" lvl="1"/>
            <a:r>
              <a:rPr lang="en-GB" altLang="en-US" sz="2800" dirty="0">
                <a:ea typeface="ＭＳ Ｐゴシック" panose="020B0600070205080204" pitchFamily="34" charset="-128"/>
              </a:rPr>
              <a:t>Sut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allai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bwlio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effeithio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ar</a:t>
            </a:r>
            <a:r>
              <a:rPr lang="en-GB" altLang="en-US" sz="2800" dirty="0">
                <a:ea typeface="ＭＳ Ｐゴシック" panose="020B0600070205080204" pitchFamily="34" charset="-128"/>
              </a:rPr>
              <a:t> les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plentyn</a:t>
            </a:r>
            <a:r>
              <a:rPr lang="en-GB" altLang="en-US" sz="2800" dirty="0">
                <a:ea typeface="ＭＳ Ｐゴシック" panose="020B0600070205080204" pitchFamily="34" charset="-128"/>
              </a:rPr>
              <a:t>? </a:t>
            </a:r>
            <a:endParaRPr lang="en-GB" altLang="en-US" sz="2800" dirty="0">
              <a:ea typeface="ＭＳ Ｐゴシック" panose="020B0600070205080204" pitchFamily="34" charset="-128"/>
              <a:cs typeface="Arial"/>
            </a:endParaRPr>
          </a:p>
        </p:txBody>
      </p:sp>
      <p:pic>
        <p:nvPicPr>
          <p:cNvPr id="15367" name="Content Placeholder 1">
            <a:extLst>
              <a:ext uri="{FF2B5EF4-FFF2-40B4-BE49-F238E27FC236}">
                <a16:creationId xmlns:a16="http://schemas.microsoft.com/office/drawing/2014/main" id="{21675DA5-8A52-4C54-A89C-0C5C9D4B6EAB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29557" y="4594875"/>
            <a:ext cx="2619375" cy="1743075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</p:pic>
      <p:sp>
        <p:nvSpPr>
          <p:cNvPr id="15365" name="Content Placeholder 3">
            <a:extLst>
              <a:ext uri="{FF2B5EF4-FFF2-40B4-BE49-F238E27FC236}">
                <a16:creationId xmlns:a16="http://schemas.microsoft.com/office/drawing/2014/main" id="{B6289051-3F46-4BB6-9E23-FB33A030BB8B}"/>
              </a:ext>
            </a:extLst>
          </p:cNvPr>
          <p:cNvSpPr>
            <a:spLocks noGrp="1"/>
          </p:cNvSpPr>
          <p:nvPr>
            <p:ph sz="quarter" idx="4294967295"/>
          </p:nvPr>
        </p:nvSpPr>
        <p:spPr>
          <a:xfrm>
            <a:off x="6314065" y="1839191"/>
            <a:ext cx="5389562" cy="2192482"/>
          </a:xfrm>
          <a:ln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>
            <a:normAutofit fontScale="77500" lnSpcReduction="20000"/>
          </a:bodyPr>
          <a:lstStyle/>
          <a:p>
            <a:pPr>
              <a:spcBef>
                <a:spcPct val="0"/>
              </a:spcBef>
            </a:pPr>
            <a:r>
              <a:rPr lang="en-US" altLang="en-US" sz="3200" dirty="0">
                <a:ea typeface="ＭＳ Ｐゴシック" panose="020B0600070205080204" pitchFamily="34" charset="-128"/>
              </a:rPr>
              <a:t>In pairs, discuss:</a:t>
            </a:r>
          </a:p>
          <a:p>
            <a:pPr lvl="1"/>
            <a:r>
              <a:rPr lang="en-US" altLang="en-US" sz="2800" dirty="0">
                <a:ea typeface="ＭＳ Ｐゴシック" panose="020B0600070205080204" pitchFamily="34" charset="-128"/>
              </a:rPr>
              <a:t>What is bullying? </a:t>
            </a:r>
          </a:p>
          <a:p>
            <a:pPr lvl="1"/>
            <a:r>
              <a:rPr lang="en-US" altLang="en-US" sz="2800" dirty="0">
                <a:ea typeface="ＭＳ Ｐゴシック" panose="020B0600070205080204" pitchFamily="34" charset="-128"/>
              </a:rPr>
              <a:t>What form might bullying take?</a:t>
            </a:r>
          </a:p>
          <a:p>
            <a:pPr lvl="1"/>
            <a:r>
              <a:rPr lang="en-US" altLang="en-US" sz="2800" dirty="0">
                <a:ea typeface="ＭＳ Ｐゴシック" panose="020B0600070205080204" pitchFamily="34" charset="-128"/>
              </a:rPr>
              <a:t>How could bullying affect a child’s well-being?</a:t>
            </a:r>
          </a:p>
        </p:txBody>
      </p:sp>
    </p:spTree>
    <p:extLst>
      <p:ext uri="{BB962C8B-B14F-4D97-AF65-F5344CB8AC3E}">
        <p14:creationId xmlns:p14="http://schemas.microsoft.com/office/powerpoint/2010/main" val="359372149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2">
            <a:extLst>
              <a:ext uri="{FF2B5EF4-FFF2-40B4-BE49-F238E27FC236}">
                <a16:creationId xmlns:a16="http://schemas.microsoft.com/office/drawing/2014/main" id="{5E78C8E2-66CF-41E3-855B-BC731B4E974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811806" y="-185036"/>
            <a:ext cx="8911687" cy="1280890"/>
          </a:xfrm>
        </p:spPr>
        <p:txBody>
          <a:bodyPr rtlCol="0">
            <a:normAutofit fontScale="90000"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br>
              <a:rPr lang="en-GB" altLang="en-US" sz="4400" i="1" dirty="0">
                <a:solidFill>
                  <a:srgbClr val="FF0000"/>
                </a:solidFill>
                <a:ea typeface="ＭＳ Ｐゴシック" pitchFamily="34" charset="-128"/>
              </a:rPr>
            </a:br>
            <a:r>
              <a:rPr lang="en-GB" altLang="en-US" sz="4400" i="1" dirty="0">
                <a:solidFill>
                  <a:schemeClr val="tx1"/>
                </a:solidFill>
                <a:ea typeface="ＭＳ Ｐゴシック" pitchFamily="34" charset="-128"/>
              </a:rPr>
              <a:t>Sut </a:t>
            </a:r>
            <a:r>
              <a:rPr lang="en-GB" altLang="en-US" sz="4400" i="1" dirty="0" err="1">
                <a:solidFill>
                  <a:schemeClr val="tx1"/>
                </a:solidFill>
                <a:ea typeface="ＭＳ Ｐゴシック" pitchFamily="34" charset="-128"/>
              </a:rPr>
              <a:t>fyddech</a:t>
            </a:r>
            <a:r>
              <a:rPr lang="en-GB" altLang="en-US" sz="4400" i="1" dirty="0">
                <a:solidFill>
                  <a:schemeClr val="tx1"/>
                </a:solidFill>
                <a:ea typeface="ＭＳ Ｐゴシック" pitchFamily="34" charset="-128"/>
              </a:rPr>
              <a:t> chi </a:t>
            </a:r>
            <a:r>
              <a:rPr lang="en-GB" altLang="en-US" sz="4400" i="1" dirty="0" err="1">
                <a:solidFill>
                  <a:schemeClr val="tx1"/>
                </a:solidFill>
                <a:ea typeface="ＭＳ Ｐゴシック" pitchFamily="34" charset="-128"/>
              </a:rPr>
              <a:t>yn</a:t>
            </a:r>
            <a:r>
              <a:rPr lang="en-GB" altLang="en-US" sz="4400" i="1" dirty="0">
                <a:solidFill>
                  <a:schemeClr val="tx1"/>
                </a:solidFill>
                <a:ea typeface="ＭＳ Ｐゴシック" pitchFamily="34" charset="-128"/>
              </a:rPr>
              <a:t> </a:t>
            </a:r>
            <a:r>
              <a:rPr lang="en-GB" altLang="en-US" sz="4400" i="1" dirty="0" err="1">
                <a:solidFill>
                  <a:schemeClr val="tx1"/>
                </a:solidFill>
                <a:ea typeface="ＭＳ Ｐゴシック" pitchFamily="34" charset="-128"/>
              </a:rPr>
              <a:t>diffinio</a:t>
            </a:r>
            <a:r>
              <a:rPr lang="en-GB" altLang="en-US" sz="4400" i="1" dirty="0">
                <a:solidFill>
                  <a:schemeClr val="tx1"/>
                </a:solidFill>
                <a:ea typeface="ＭＳ Ｐゴシック" pitchFamily="34" charset="-128"/>
              </a:rPr>
              <a:t> </a:t>
            </a:r>
            <a:r>
              <a:rPr lang="en-GB" altLang="en-US" sz="4400" i="1" dirty="0" err="1">
                <a:solidFill>
                  <a:schemeClr val="tx1"/>
                </a:solidFill>
                <a:ea typeface="ＭＳ Ｐゴシック" pitchFamily="34" charset="-128"/>
              </a:rPr>
              <a:t>bwlio</a:t>
            </a:r>
            <a:r>
              <a:rPr lang="en-GB" altLang="en-US" sz="4400" dirty="0">
                <a:solidFill>
                  <a:schemeClr val="tx1"/>
                </a:solidFill>
                <a:effectLst/>
                <a:ea typeface="ＭＳ Ｐゴシック" pitchFamily="34" charset="-128"/>
              </a:rPr>
              <a:t>?</a:t>
            </a:r>
            <a:br>
              <a:rPr lang="en-GB" altLang="en-US" sz="4400" dirty="0">
                <a:solidFill>
                  <a:schemeClr val="tx1"/>
                </a:solidFill>
                <a:effectLst/>
                <a:ea typeface="ＭＳ Ｐゴシック" pitchFamily="34" charset="-128"/>
              </a:rPr>
            </a:br>
            <a:r>
              <a:rPr lang="en-GB" altLang="en-US" sz="4400" dirty="0">
                <a:solidFill>
                  <a:schemeClr val="tx1"/>
                </a:solidFill>
                <a:effectLst/>
                <a:ea typeface="ＭＳ Ｐゴシック" pitchFamily="34" charset="-128"/>
              </a:rPr>
              <a:t>How would you define </a:t>
            </a:r>
            <a:r>
              <a:rPr lang="en-GB" altLang="en-US" sz="4400" i="1" dirty="0">
                <a:solidFill>
                  <a:schemeClr val="tx1"/>
                </a:solidFill>
                <a:effectLst/>
                <a:ea typeface="ＭＳ Ｐゴシック" pitchFamily="34" charset="-128"/>
              </a:rPr>
              <a:t>b</a:t>
            </a:r>
            <a:r>
              <a:rPr lang="en-GB" altLang="en-US" sz="4400" i="1" dirty="0">
                <a:solidFill>
                  <a:schemeClr val="tx1"/>
                </a:solidFill>
                <a:ea typeface="ＭＳ Ｐゴシック" pitchFamily="34" charset="-128"/>
              </a:rPr>
              <a:t>ullying?</a:t>
            </a:r>
            <a:br>
              <a:rPr lang="en-GB" altLang="en-US" sz="4400" i="1" dirty="0">
                <a:solidFill>
                  <a:schemeClr val="tx1"/>
                </a:solidFill>
                <a:ea typeface="ＭＳ Ｐゴシック" pitchFamily="34" charset="-128"/>
              </a:rPr>
            </a:br>
            <a:r>
              <a:rPr lang="en-GB" sz="4900" i="1" dirty="0">
                <a:effectLst/>
                <a:ea typeface="+mj-ea"/>
                <a:cs typeface="+mj-cs"/>
              </a:rPr>
              <a:t>                                   </a:t>
            </a:r>
          </a:p>
        </p:txBody>
      </p:sp>
      <p:sp>
        <p:nvSpPr>
          <p:cNvPr id="15366" name="Content Placeholder 3">
            <a:extLst>
              <a:ext uri="{FF2B5EF4-FFF2-40B4-BE49-F238E27FC236}">
                <a16:creationId xmlns:a16="http://schemas.microsoft.com/office/drawing/2014/main" id="{EC730308-A698-49D5-9464-CB604279987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2463503"/>
          </a:xfrm>
          <a:ln/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indent="-255270"/>
            <a:r>
              <a:rPr lang="en-GB" altLang="en-US" sz="2400" dirty="0" err="1">
                <a:ea typeface="ＭＳ Ｐゴシック" panose="020B0600070205080204" pitchFamily="34" charset="-128"/>
              </a:rPr>
              <a:t>Mewn</a:t>
            </a:r>
            <a:r>
              <a:rPr lang="en-GB" altLang="en-US" sz="2400" dirty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>
                <a:ea typeface="ＭＳ Ｐゴシック" panose="020B0600070205080204" pitchFamily="34" charset="-128"/>
              </a:rPr>
              <a:t>parau</a:t>
            </a:r>
            <a:r>
              <a:rPr lang="en-GB" altLang="en-US" sz="2400" dirty="0">
                <a:ea typeface="ＭＳ Ｐゴシック" panose="020B0600070205080204" pitchFamily="34" charset="-128"/>
              </a:rPr>
              <a:t>/</a:t>
            </a:r>
            <a:r>
              <a:rPr lang="en-GB" altLang="en-US" sz="2400" dirty="0" err="1">
                <a:ea typeface="ＭＳ Ｐゴシック" panose="020B0600070205080204" pitchFamily="34" charset="-128"/>
              </a:rPr>
              <a:t>triawdau</a:t>
            </a:r>
            <a:r>
              <a:rPr lang="en-GB" altLang="en-US" sz="2400" dirty="0">
                <a:ea typeface="ＭＳ Ｐゴシック" panose="020B0600070205080204" pitchFamily="34" charset="-128"/>
              </a:rPr>
              <a:t>, c</a:t>
            </a:r>
            <a:r>
              <a:rPr lang="en-US" sz="2400" dirty="0" err="1"/>
              <a:t>ytunwch</a:t>
            </a:r>
            <a:r>
              <a:rPr lang="en-US" sz="2400" dirty="0"/>
              <a:t> </a:t>
            </a:r>
            <a:r>
              <a:rPr lang="en-US" sz="2400" dirty="0" err="1"/>
              <a:t>ar</a:t>
            </a:r>
            <a:r>
              <a:rPr lang="en-US" sz="2400" dirty="0"/>
              <a:t> </a:t>
            </a:r>
            <a:r>
              <a:rPr lang="en-US" sz="2400" dirty="0" err="1"/>
              <a:t>eich</a:t>
            </a:r>
            <a:r>
              <a:rPr lang="en-US" sz="2400" dirty="0"/>
              <a:t> </a:t>
            </a:r>
            <a:r>
              <a:rPr lang="en-US" sz="2400" dirty="0" err="1"/>
              <a:t>diffiniad</a:t>
            </a:r>
            <a:r>
              <a:rPr lang="en-US" sz="2400" dirty="0"/>
              <a:t> chi o </a:t>
            </a:r>
            <a:r>
              <a:rPr lang="en-US" sz="2400" dirty="0" err="1"/>
              <a:t>fwlio</a:t>
            </a:r>
            <a:endParaRPr lang="en-US" sz="2400" dirty="0"/>
          </a:p>
          <a:p>
            <a:pPr marL="620395" lvl="1"/>
            <a:r>
              <a:rPr lang="en-GB" altLang="en-US" sz="2400" dirty="0" err="1">
                <a:ea typeface="ＭＳ Ｐゴシック" panose="020B0600070205080204" pitchFamily="34" charset="-128"/>
              </a:rPr>
              <a:t>Byddwch</a:t>
            </a:r>
            <a:r>
              <a:rPr lang="en-GB" altLang="en-US" sz="2400" dirty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>
                <a:ea typeface="ＭＳ Ｐゴシック" panose="020B0600070205080204" pitchFamily="34" charset="-128"/>
              </a:rPr>
              <a:t>yn</a:t>
            </a:r>
            <a:r>
              <a:rPr lang="en-GB" altLang="en-US" sz="2400" dirty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>
                <a:ea typeface="ＭＳ Ｐゴシック" panose="020B0600070205080204" pitchFamily="34" charset="-128"/>
              </a:rPr>
              <a:t>barod</a:t>
            </a:r>
            <a:r>
              <a:rPr lang="en-GB" altLang="en-US" sz="2400" dirty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>
                <a:ea typeface="ＭＳ Ｐゴシック" panose="020B0600070205080204" pitchFamily="34" charset="-128"/>
              </a:rPr>
              <a:t>i</a:t>
            </a:r>
            <a:r>
              <a:rPr lang="en-GB" altLang="en-US" sz="2400" dirty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>
                <a:ea typeface="ＭＳ Ｐゴシック" panose="020B0600070205080204" pitchFamily="34" charset="-128"/>
              </a:rPr>
              <a:t>gyfiawnhau</a:t>
            </a:r>
            <a:r>
              <a:rPr lang="en-GB" altLang="en-US" sz="2400" dirty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>
                <a:ea typeface="ＭＳ Ｐゴシック" panose="020B0600070205080204" pitchFamily="34" charset="-128"/>
              </a:rPr>
              <a:t>eich</a:t>
            </a:r>
            <a:r>
              <a:rPr lang="en-GB" altLang="en-US" sz="2400" dirty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>
                <a:ea typeface="ＭＳ Ｐゴシック" panose="020B0600070205080204" pitchFamily="34" charset="-128"/>
              </a:rPr>
              <a:t>diffiniad</a:t>
            </a:r>
            <a:r>
              <a:rPr lang="en-GB" altLang="en-US" sz="2400" dirty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>
                <a:ea typeface="ＭＳ Ｐゴシック" panose="020B0600070205080204" pitchFamily="34" charset="-128"/>
              </a:rPr>
              <a:t>gyda’r</a:t>
            </a:r>
            <a:r>
              <a:rPr lang="en-GB" altLang="en-US" sz="2400" dirty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>
                <a:ea typeface="ＭＳ Ｐゴシック" panose="020B0600070205080204" pitchFamily="34" charset="-128"/>
              </a:rPr>
              <a:t>dosbarth</a:t>
            </a:r>
            <a:r>
              <a:rPr lang="en-GB" altLang="en-US" sz="2400" dirty="0">
                <a:ea typeface="ＭＳ Ｐゴシック" panose="020B0600070205080204" pitchFamily="34" charset="-128"/>
              </a:rPr>
              <a:t> </a:t>
            </a:r>
            <a:endParaRPr lang="en-GB" altLang="en-US" sz="2400" dirty="0">
              <a:ea typeface="ＭＳ Ｐゴシック" panose="020B0600070205080204" pitchFamily="34" charset="-128"/>
              <a:cs typeface="Arial"/>
            </a:endParaRPr>
          </a:p>
        </p:txBody>
      </p:sp>
      <p:pic>
        <p:nvPicPr>
          <p:cNvPr id="15367" name="Content Placeholder 1">
            <a:extLst>
              <a:ext uri="{FF2B5EF4-FFF2-40B4-BE49-F238E27FC236}">
                <a16:creationId xmlns:a16="http://schemas.microsoft.com/office/drawing/2014/main" id="{21675DA5-8A52-4C54-A89C-0C5C9D4B6EAB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13753" y="4844855"/>
            <a:ext cx="2619375" cy="1743075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</p:pic>
      <p:sp>
        <p:nvSpPr>
          <p:cNvPr id="15365" name="Content Placeholder 3">
            <a:extLst>
              <a:ext uri="{FF2B5EF4-FFF2-40B4-BE49-F238E27FC236}">
                <a16:creationId xmlns:a16="http://schemas.microsoft.com/office/drawing/2014/main" id="{B6289051-3F46-4BB6-9E23-FB33A030BB8B}"/>
              </a:ext>
            </a:extLst>
          </p:cNvPr>
          <p:cNvSpPr>
            <a:spLocks noGrp="1"/>
          </p:cNvSpPr>
          <p:nvPr>
            <p:ph sz="quarter" idx="4294967295"/>
          </p:nvPr>
        </p:nvSpPr>
        <p:spPr>
          <a:xfrm>
            <a:off x="6314065" y="1839190"/>
            <a:ext cx="5389562" cy="2449938"/>
          </a:xfrm>
          <a:ln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spcBef>
                <a:spcPct val="0"/>
              </a:spcBef>
            </a:pPr>
            <a:r>
              <a:rPr lang="en-US" altLang="en-US" sz="2600" dirty="0">
                <a:ea typeface="ＭＳ Ｐゴシック" panose="020B0600070205080204" pitchFamily="34" charset="-128"/>
              </a:rPr>
              <a:t>In pairs/threes, agree on a clear definition of bullying.</a:t>
            </a:r>
          </a:p>
          <a:p>
            <a:pPr lvl="1"/>
            <a:r>
              <a:rPr lang="en-US" altLang="en-US" sz="2600" dirty="0">
                <a:ea typeface="ＭＳ Ｐゴシック" panose="020B0600070205080204" pitchFamily="34" charset="-128"/>
              </a:rPr>
              <a:t>Be prepared to justify your definition with the class</a:t>
            </a:r>
          </a:p>
        </p:txBody>
      </p:sp>
    </p:spTree>
    <p:extLst>
      <p:ext uri="{BB962C8B-B14F-4D97-AF65-F5344CB8AC3E}">
        <p14:creationId xmlns:p14="http://schemas.microsoft.com/office/powerpoint/2010/main" val="260530386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11D70C-3C6A-4957-A1BF-4B6CE0C50B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>
                <a:solidFill>
                  <a:schemeClr val="tx1"/>
                </a:solidFill>
              </a:rPr>
              <a:t>Diffinio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Bwlio</a:t>
            </a:r>
            <a:r>
              <a:rPr lang="en-GB" dirty="0">
                <a:solidFill>
                  <a:schemeClr val="tx1"/>
                </a:solidFill>
              </a:rPr>
              <a:t> / </a:t>
            </a:r>
            <a:r>
              <a:rPr lang="en-GB" i="1" dirty="0">
                <a:solidFill>
                  <a:schemeClr val="tx1"/>
                </a:solidFill>
              </a:rPr>
              <a:t>Defining Bullying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1CFE7C-D4A0-4D5C-9A56-344EC0C6DD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52467" y="1905000"/>
            <a:ext cx="9452146" cy="4288716"/>
          </a:xfrm>
        </p:spPr>
        <p:txBody>
          <a:bodyPr>
            <a:normAutofit fontScale="70000" lnSpcReduction="20000"/>
          </a:bodyPr>
          <a:lstStyle/>
          <a:p>
            <a:r>
              <a:rPr lang="en-GB" sz="2900" dirty="0"/>
              <a:t>‘Bullying is </a:t>
            </a:r>
            <a:r>
              <a:rPr lang="en-GB" sz="2900" b="1" dirty="0"/>
              <a:t>aggressive behaviour  </a:t>
            </a:r>
            <a:r>
              <a:rPr lang="en-GB" sz="2900" dirty="0"/>
              <a:t>that  intended to </a:t>
            </a:r>
            <a:r>
              <a:rPr lang="en-GB" sz="2900" b="1" dirty="0"/>
              <a:t>harm or disturb </a:t>
            </a:r>
            <a:r>
              <a:rPr lang="en-GB" sz="2900" dirty="0"/>
              <a:t>another person, it occurs </a:t>
            </a:r>
            <a:r>
              <a:rPr lang="en-GB" sz="2900" b="1" dirty="0"/>
              <a:t>repeatedly over time</a:t>
            </a:r>
            <a:r>
              <a:rPr lang="en-GB" sz="2900" dirty="0"/>
              <a:t>, and it involves an imbalance of power such that a more powerful person or group of bullies and a less powerful individual or group.’ </a:t>
            </a:r>
          </a:p>
          <a:p>
            <a:pPr marL="0" indent="0">
              <a:buNone/>
            </a:pPr>
            <a:r>
              <a:rPr lang="en-GB" sz="2900" dirty="0"/>
              <a:t>    (Campfield, 2006)</a:t>
            </a:r>
          </a:p>
          <a:p>
            <a:pPr marL="0" indent="0">
              <a:buNone/>
            </a:pPr>
            <a:endParaRPr lang="en-GB" sz="2900" dirty="0"/>
          </a:p>
          <a:p>
            <a:pPr marL="0" indent="0">
              <a:buNone/>
            </a:pPr>
            <a:endParaRPr lang="en-GB" sz="2900" dirty="0"/>
          </a:p>
          <a:p>
            <a:endParaRPr lang="en-GB" sz="2900" dirty="0"/>
          </a:p>
          <a:p>
            <a:pPr marL="0" lvl="0" indent="0">
              <a:spcBef>
                <a:spcPts val="0"/>
              </a:spcBef>
              <a:buClrTx/>
              <a:buNone/>
              <a:defRPr/>
            </a:pPr>
            <a:r>
              <a:rPr lang="en-GB" sz="2900" dirty="0">
                <a:latin typeface="Segoe UI" panose="020B0502040204020203" pitchFamily="34" charset="0"/>
              </a:rPr>
              <a:t>‘Bullying is </a:t>
            </a:r>
            <a:r>
              <a:rPr lang="en-GB" sz="2900" b="1" dirty="0">
                <a:latin typeface="Segoe UI" panose="020B0502040204020203" pitchFamily="34" charset="0"/>
              </a:rPr>
              <a:t>aggressive goal-directed </a:t>
            </a:r>
            <a:r>
              <a:rPr lang="en-GB" sz="2900" b="1" dirty="0" err="1">
                <a:latin typeface="Segoe UI" panose="020B0502040204020203" pitchFamily="34" charset="0"/>
              </a:rPr>
              <a:t>behavior</a:t>
            </a:r>
            <a:r>
              <a:rPr lang="en-GB" sz="2900" b="1" dirty="0">
                <a:latin typeface="Segoe UI" panose="020B0502040204020203" pitchFamily="34" charset="0"/>
              </a:rPr>
              <a:t> </a:t>
            </a:r>
            <a:r>
              <a:rPr lang="en-GB" sz="2900" dirty="0">
                <a:latin typeface="Segoe UI" panose="020B0502040204020203" pitchFamily="34" charset="0"/>
              </a:rPr>
              <a:t>that </a:t>
            </a:r>
            <a:r>
              <a:rPr lang="en-GB" sz="2900" b="1" dirty="0">
                <a:latin typeface="Segoe UI" panose="020B0502040204020203" pitchFamily="34" charset="0"/>
              </a:rPr>
              <a:t>harms</a:t>
            </a:r>
            <a:r>
              <a:rPr lang="en-GB" sz="2900" dirty="0">
                <a:latin typeface="Segoe UI" panose="020B0502040204020203" pitchFamily="34" charset="0"/>
              </a:rPr>
              <a:t> another individual within the context of a power imbalance.’</a:t>
            </a:r>
          </a:p>
          <a:p>
            <a:pPr marL="0" lvl="0" indent="0">
              <a:spcBef>
                <a:spcPts val="0"/>
              </a:spcBef>
              <a:buClrTx/>
              <a:buNone/>
              <a:defRPr/>
            </a:pPr>
            <a:endParaRPr lang="en-GB" sz="2900" dirty="0">
              <a:latin typeface="Segoe UI" panose="020B0502040204020203" pitchFamily="34" charset="0"/>
            </a:endParaRPr>
          </a:p>
          <a:p>
            <a:pPr marL="0" lvl="0" indent="0">
              <a:spcBef>
                <a:spcPts val="0"/>
              </a:spcBef>
              <a:buClrTx/>
              <a:buNone/>
              <a:defRPr/>
            </a:pPr>
            <a:r>
              <a:rPr lang="en-GB" sz="2900" dirty="0">
                <a:latin typeface="Segoe UI" panose="020B0502040204020203" pitchFamily="34" charset="0"/>
              </a:rPr>
              <a:t>(Volk, Dane a Marini, 2014)</a:t>
            </a:r>
          </a:p>
          <a:p>
            <a:endParaRPr lang="en-GB" sz="2400" dirty="0"/>
          </a:p>
          <a:p>
            <a:pPr marL="0" indent="0">
              <a:buNone/>
            </a:pPr>
            <a:r>
              <a:rPr lang="en-GB" dirty="0"/>
              <a:t>                                            </a:t>
            </a:r>
          </a:p>
        </p:txBody>
      </p:sp>
      <p:pic>
        <p:nvPicPr>
          <p:cNvPr id="4" name="Content Placeholder 4">
            <a:extLst>
              <a:ext uri="{FF2B5EF4-FFF2-40B4-BE49-F238E27FC236}">
                <a16:creationId xmlns:a16="http://schemas.microsoft.com/office/drawing/2014/main" id="{4267B833-CFFD-4603-BE17-88944D302BE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017838" y="5077241"/>
            <a:ext cx="1821868" cy="1531028"/>
          </a:xfrm>
          <a:prstGeom prst="rect">
            <a:avLst/>
          </a:prstGeom>
        </p:spPr>
      </p:pic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5E094632-F6C9-4149-8EE6-F78D9C107962}"/>
              </a:ext>
            </a:extLst>
          </p:cNvPr>
          <p:cNvSpPr txBox="1">
            <a:spLocks/>
          </p:cNvSpPr>
          <p:nvPr/>
        </p:nvSpPr>
        <p:spPr>
          <a:xfrm>
            <a:off x="1859818" y="1905000"/>
            <a:ext cx="4654371" cy="428871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Wingdings 3" charset="2"/>
              <a:buNone/>
            </a:pPr>
            <a:r>
              <a:rPr lang="en-GB" dirty="0"/>
              <a:t>                                            </a:t>
            </a:r>
          </a:p>
        </p:txBody>
      </p:sp>
    </p:spTree>
    <p:extLst>
      <p:ext uri="{BB962C8B-B14F-4D97-AF65-F5344CB8AC3E}">
        <p14:creationId xmlns:p14="http://schemas.microsoft.com/office/powerpoint/2010/main" val="5980609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err="1">
                <a:solidFill>
                  <a:schemeClr val="tx1"/>
                </a:solidFill>
              </a:rPr>
              <a:t>Diffinio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Bwlio</a:t>
            </a:r>
            <a:r>
              <a:rPr lang="en-GB" dirty="0">
                <a:solidFill>
                  <a:schemeClr val="tx1"/>
                </a:solidFill>
              </a:rPr>
              <a:t>  / </a:t>
            </a:r>
            <a:r>
              <a:rPr lang="en-GB" i="1" dirty="0">
                <a:solidFill>
                  <a:schemeClr val="tx1"/>
                </a:solidFill>
              </a:rPr>
              <a:t>Defining Bullying </a:t>
            </a:r>
          </a:p>
        </p:txBody>
      </p:sp>
      <p:sp>
        <p:nvSpPr>
          <p:cNvPr id="16386" name="Content Placeholder 4">
            <a:extLst>
              <a:ext uri="{FF2B5EF4-FFF2-40B4-BE49-F238E27FC236}">
                <a16:creationId xmlns:a16="http://schemas.microsoft.com/office/drawing/2014/main" id="{C3BDFC67-E8BA-43F8-85ED-CD4CD8B746D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845851" y="1627062"/>
            <a:ext cx="4313864" cy="3777622"/>
          </a:xfrm>
          <a:ln/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rmAutofit fontScale="92500"/>
          </a:bodyPr>
          <a:lstStyle/>
          <a:p>
            <a:pPr indent="-255270"/>
            <a:r>
              <a:rPr lang="en-GB" altLang="en-US" sz="2400" dirty="0" err="1">
                <a:ea typeface="ＭＳ Ｐゴシック" panose="020B0600070205080204" pitchFamily="34" charset="-128"/>
              </a:rPr>
              <a:t>Llywodraeth</a:t>
            </a:r>
            <a:r>
              <a:rPr lang="en-GB" altLang="en-US" sz="2400" dirty="0">
                <a:ea typeface="ＭＳ Ｐゴシック" panose="020B0600070205080204" pitchFamily="34" charset="-128"/>
              </a:rPr>
              <a:t> Cymru</a:t>
            </a:r>
            <a:br>
              <a:rPr lang="en-GB" sz="2400" dirty="0"/>
            </a:br>
            <a:br>
              <a:rPr lang="en-GB" sz="2400" dirty="0"/>
            </a:br>
            <a:r>
              <a:rPr lang="en-GB" dirty="0"/>
              <a:t>Dim </a:t>
            </a:r>
            <a:r>
              <a:rPr lang="en-GB" dirty="0" err="1"/>
              <a:t>diffiniad</a:t>
            </a:r>
            <a:r>
              <a:rPr lang="en-GB" dirty="0"/>
              <a:t> </a:t>
            </a:r>
            <a:r>
              <a:rPr lang="en-GB" dirty="0" err="1"/>
              <a:t>cyfreithiol</a:t>
            </a:r>
            <a:r>
              <a:rPr lang="en-GB" dirty="0"/>
              <a:t> </a:t>
            </a:r>
            <a:r>
              <a:rPr lang="en-GB" dirty="0" err="1"/>
              <a:t>ond</a:t>
            </a:r>
            <a:r>
              <a:rPr lang="en-GB" dirty="0"/>
              <a:t> </a:t>
            </a:r>
            <a:r>
              <a:rPr lang="en-GB" dirty="0" err="1"/>
              <a:t>mae'r</a:t>
            </a:r>
            <a:r>
              <a:rPr lang="en-GB" dirty="0"/>
              <a:t> </a:t>
            </a:r>
            <a:r>
              <a:rPr lang="en-GB" dirty="0" err="1"/>
              <a:t>canllawiau</a:t>
            </a:r>
            <a:r>
              <a:rPr lang="en-GB" dirty="0"/>
              <a:t> </a:t>
            </a:r>
            <a:r>
              <a:rPr lang="en-GB" dirty="0" err="1"/>
              <a:t>statudol</a:t>
            </a:r>
            <a:r>
              <a:rPr lang="en-GB" dirty="0"/>
              <a:t> (</a:t>
            </a:r>
            <a:r>
              <a:rPr lang="en-GB" dirty="0" err="1"/>
              <a:t>LlC</a:t>
            </a:r>
            <a:r>
              <a:rPr lang="en-GB" dirty="0"/>
              <a:t>, 2019; </a:t>
            </a:r>
            <a:r>
              <a:rPr lang="en-GB" dirty="0" err="1"/>
              <a:t>wedi’u</a:t>
            </a:r>
            <a:r>
              <a:rPr lang="en-GB" dirty="0"/>
              <a:t> ail </a:t>
            </a:r>
            <a:r>
              <a:rPr lang="en-GB" dirty="0" err="1"/>
              <a:t>gadarnhau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drafftiau</a:t>
            </a:r>
            <a:r>
              <a:rPr lang="en-GB" dirty="0"/>
              <a:t> </a:t>
            </a:r>
            <a:r>
              <a:rPr lang="en-GB" dirty="0" err="1"/>
              <a:t>diweddaru</a:t>
            </a:r>
            <a:r>
              <a:rPr lang="en-GB" dirty="0"/>
              <a:t> 2025)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darparu'r</a:t>
            </a:r>
            <a:r>
              <a:rPr lang="en-GB" dirty="0"/>
              <a:t> </a:t>
            </a:r>
            <a:r>
              <a:rPr lang="en-GB" dirty="0" err="1"/>
              <a:t>diffiniad</a:t>
            </a:r>
            <a:r>
              <a:rPr lang="en-GB" dirty="0"/>
              <a:t> </a:t>
            </a:r>
            <a:r>
              <a:rPr lang="en-GB" dirty="0" err="1"/>
              <a:t>cenedlaethol</a:t>
            </a:r>
            <a:r>
              <a:rPr lang="en-GB" dirty="0"/>
              <a:t> </a:t>
            </a:r>
            <a:r>
              <a:rPr lang="en-GB" dirty="0" err="1"/>
              <a:t>ymarferol</a:t>
            </a:r>
            <a:r>
              <a:rPr lang="en-GB" dirty="0"/>
              <a:t> a </a:t>
            </a:r>
            <a:r>
              <a:rPr lang="en-GB" dirty="0" err="1"/>
              <a:t>ddefnyddir</a:t>
            </a:r>
            <a:r>
              <a:rPr lang="en-GB" dirty="0"/>
              <a:t>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ysgolion</a:t>
            </a:r>
            <a:r>
              <a:rPr lang="en-GB" dirty="0"/>
              <a:t>:</a:t>
            </a:r>
          </a:p>
          <a:p>
            <a:pPr indent="-255270"/>
            <a:r>
              <a:rPr lang="en-GB" dirty="0"/>
              <a:t>“Yn </a:t>
            </a:r>
            <a:r>
              <a:rPr lang="en-GB" dirty="0" err="1"/>
              <a:t>ymddygiad</a:t>
            </a:r>
            <a:r>
              <a:rPr lang="en-GB" dirty="0"/>
              <a:t>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unigolyn</a:t>
            </a:r>
            <a:r>
              <a:rPr lang="en-GB" dirty="0"/>
              <a:t> neu </a:t>
            </a:r>
            <a:r>
              <a:rPr lang="en-GB" dirty="0" err="1"/>
              <a:t>grŵp</a:t>
            </a:r>
            <a:r>
              <a:rPr lang="en-GB" dirty="0"/>
              <a:t>, </a:t>
            </a:r>
            <a:r>
              <a:rPr lang="en-GB" dirty="0" err="1"/>
              <a:t>fel</a:t>
            </a:r>
            <a:r>
              <a:rPr lang="en-GB" dirty="0"/>
              <a:t> </a:t>
            </a:r>
            <a:r>
              <a:rPr lang="en-GB" dirty="0" err="1"/>
              <a:t>arfer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cael</a:t>
            </a:r>
            <a:r>
              <a:rPr lang="en-GB" dirty="0"/>
              <a:t> ei </a:t>
            </a:r>
            <a:r>
              <a:rPr lang="en-GB" dirty="0" err="1"/>
              <a:t>ailadrodd</a:t>
            </a:r>
            <a:r>
              <a:rPr lang="en-GB" dirty="0"/>
              <a:t> </a:t>
            </a:r>
            <a:r>
              <a:rPr lang="en-GB" dirty="0" err="1"/>
              <a:t>dros</a:t>
            </a:r>
            <a:r>
              <a:rPr lang="en-GB" dirty="0"/>
              <a:t> </a:t>
            </a:r>
            <a:r>
              <a:rPr lang="en-GB" dirty="0" err="1"/>
              <a:t>amser</a:t>
            </a:r>
            <a:r>
              <a:rPr lang="en-GB" dirty="0"/>
              <a:t>, sy'n </a:t>
            </a:r>
            <a:r>
              <a:rPr lang="en-GB" dirty="0" err="1"/>
              <a:t>bwriadu</a:t>
            </a:r>
            <a:r>
              <a:rPr lang="en-GB" dirty="0"/>
              <a:t> </a:t>
            </a:r>
            <a:r>
              <a:rPr lang="en-GB" dirty="0" err="1"/>
              <a:t>niweidio</a:t>
            </a:r>
            <a:r>
              <a:rPr lang="en-GB" dirty="0"/>
              <a:t> eraill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gorfforol</a:t>
            </a:r>
            <a:r>
              <a:rPr lang="en-GB" dirty="0"/>
              <a:t> </a:t>
            </a:r>
            <a:r>
              <a:rPr lang="en-GB" dirty="0" err="1"/>
              <a:t>neu'n</a:t>
            </a:r>
            <a:r>
              <a:rPr lang="en-GB" dirty="0"/>
              <a:t> </a:t>
            </a:r>
            <a:r>
              <a:rPr lang="en-GB" dirty="0" err="1"/>
              <a:t>emosiynol</a:t>
            </a:r>
            <a:r>
              <a:rPr lang="en-GB" dirty="0"/>
              <a:t>”.</a:t>
            </a:r>
            <a:endParaRPr lang="en-GB" altLang="en-US" dirty="0">
              <a:ea typeface="ＭＳ Ｐゴシック" panose="020B0600070205080204" pitchFamily="34" charset="-128"/>
              <a:cs typeface="Arial"/>
            </a:endParaRPr>
          </a:p>
        </p:txBody>
      </p:sp>
      <p:sp>
        <p:nvSpPr>
          <p:cNvPr id="16387" name="Content Placeholder 5">
            <a:extLst>
              <a:ext uri="{FF2B5EF4-FFF2-40B4-BE49-F238E27FC236}">
                <a16:creationId xmlns:a16="http://schemas.microsoft.com/office/drawing/2014/main" id="{F1455A32-B24E-454D-A85A-CE17B243E6A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94677" y="1627062"/>
            <a:ext cx="4313864" cy="3777622"/>
          </a:xfrm>
          <a:ln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>
            <a:normAutofit fontScale="92500"/>
          </a:bodyPr>
          <a:lstStyle/>
          <a:p>
            <a:pPr indent="-255270">
              <a:spcBef>
                <a:spcPct val="0"/>
              </a:spcBef>
            </a:pPr>
            <a:r>
              <a:rPr lang="en-GB" altLang="en-US" sz="2400" dirty="0">
                <a:ea typeface="ＭＳ Ｐゴシック" panose="020B0600070205080204" pitchFamily="34" charset="-128"/>
                <a:cs typeface="Arial"/>
              </a:rPr>
              <a:t>Welsh Government </a:t>
            </a:r>
          </a:p>
          <a:p>
            <a:pPr indent="-255270">
              <a:spcBef>
                <a:spcPct val="0"/>
              </a:spcBef>
            </a:pPr>
            <a:endParaRPr lang="en-GB" altLang="en-US" sz="2400" dirty="0">
              <a:ea typeface="ＭＳ Ｐゴシック" panose="020B0600070205080204" pitchFamily="34" charset="-128"/>
              <a:cs typeface="Arial"/>
            </a:endParaRPr>
          </a:p>
          <a:p>
            <a:pPr indent="-255270">
              <a:spcBef>
                <a:spcPct val="0"/>
              </a:spcBef>
            </a:pPr>
            <a:r>
              <a:rPr lang="en-GB" altLang="en-US" dirty="0">
                <a:ea typeface="ＭＳ Ｐゴシック" panose="020B0600070205080204" pitchFamily="34" charset="-128"/>
                <a:cs typeface="Arial"/>
              </a:rPr>
              <a:t>No legal definition but the statutory guidance (WG, 2019; reaffirmed in draft updates 2025) provides the working national definition used by schools:</a:t>
            </a:r>
          </a:p>
          <a:p>
            <a:pPr marL="620395" lvl="1"/>
            <a:r>
              <a:rPr lang="en-GB" altLang="en-US" dirty="0">
                <a:ea typeface="ＭＳ Ｐゴシック" panose="020B0600070205080204" pitchFamily="34" charset="-128"/>
                <a:cs typeface="Arial"/>
              </a:rPr>
              <a:t>“Behaviour by an individual or group, usually repeated over time, that intentionally hurts others either physically or emotionally”.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9215ACB-3109-4E60-A8C5-A92B15F3FBF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5828478" y="5575982"/>
            <a:ext cx="1368311" cy="10649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397439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D8D9E1-2CDC-49E4-AAD0-8C5CB8A3C6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Beth </a:t>
            </a:r>
            <a:r>
              <a:rPr lang="en-GB" dirty="0" err="1">
                <a:solidFill>
                  <a:schemeClr val="tx1"/>
                </a:solidFill>
              </a:rPr>
              <a:t>yw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bwlio</a:t>
            </a:r>
            <a:r>
              <a:rPr lang="en-GB" dirty="0">
                <a:solidFill>
                  <a:schemeClr val="tx1"/>
                </a:solidFill>
              </a:rPr>
              <a:t>?         What is bullying?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E95111-B1C7-4C60-AF4A-1C06FFCFF2A6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parau</a:t>
            </a:r>
            <a:r>
              <a:rPr lang="en-GB" dirty="0"/>
              <a:t>, </a:t>
            </a:r>
            <a:r>
              <a:rPr lang="en-GB" dirty="0" err="1"/>
              <a:t>creuwch</a:t>
            </a:r>
            <a:r>
              <a:rPr lang="en-GB" dirty="0"/>
              <a:t> fap </a:t>
            </a:r>
            <a:r>
              <a:rPr lang="en-GB" dirty="0" err="1"/>
              <a:t>meddwl</a:t>
            </a:r>
            <a:r>
              <a:rPr lang="en-GB" dirty="0"/>
              <a:t> </a:t>
            </a:r>
            <a:r>
              <a:rPr lang="en-GB" dirty="0" err="1"/>
              <a:t>o’r</a:t>
            </a:r>
            <a:r>
              <a:rPr lang="en-GB" dirty="0"/>
              <a:t> </a:t>
            </a:r>
            <a:r>
              <a:rPr lang="en-GB" dirty="0" err="1"/>
              <a:t>ffurfiau</a:t>
            </a:r>
            <a:r>
              <a:rPr lang="en-GB" dirty="0"/>
              <a:t> </a:t>
            </a:r>
            <a:r>
              <a:rPr lang="en-GB" dirty="0" err="1"/>
              <a:t>gwahanol</a:t>
            </a:r>
            <a:r>
              <a:rPr lang="en-GB" dirty="0"/>
              <a:t> y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bwlio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gallu</a:t>
            </a:r>
            <a:r>
              <a:rPr lang="en-GB" dirty="0"/>
              <a:t> </a:t>
            </a:r>
            <a:r>
              <a:rPr lang="en-GB" dirty="0" err="1"/>
              <a:t>cymryd</a:t>
            </a:r>
            <a:r>
              <a:rPr lang="en-GB" dirty="0"/>
              <a:t>?</a:t>
            </a:r>
          </a:p>
          <a:p>
            <a:r>
              <a:rPr lang="en-GB" dirty="0" err="1"/>
              <a:t>Byddwch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barod</a:t>
            </a:r>
            <a:r>
              <a:rPr lang="en-GB" dirty="0"/>
              <a:t> i </a:t>
            </a:r>
            <a:r>
              <a:rPr lang="en-GB" dirty="0" err="1"/>
              <a:t>gyflwyno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map </a:t>
            </a:r>
            <a:r>
              <a:rPr lang="en-GB" dirty="0" err="1"/>
              <a:t>meddwl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weddill</a:t>
            </a:r>
            <a:r>
              <a:rPr lang="en-GB" dirty="0"/>
              <a:t> y </a:t>
            </a:r>
            <a:r>
              <a:rPr lang="en-GB" dirty="0" err="1"/>
              <a:t>dosbarth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CF41E9-B86A-413F-AF8D-A3659F40713A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In pairs, create a mind map of the different forms that bullying can take?</a:t>
            </a:r>
          </a:p>
          <a:p>
            <a:r>
              <a:rPr lang="en-GB" dirty="0"/>
              <a:t>Be prepared to present your mind map to the rest of the class</a:t>
            </a:r>
          </a:p>
        </p:txBody>
      </p:sp>
      <p:pic>
        <p:nvPicPr>
          <p:cNvPr id="6" name="Picture 5" descr="Icon&#10;&#10;Description automatically generated">
            <a:extLst>
              <a:ext uri="{FF2B5EF4-FFF2-40B4-BE49-F238E27FC236}">
                <a16:creationId xmlns:a16="http://schemas.microsoft.com/office/drawing/2014/main" id="{40DEB8EA-F148-4EF2-8E21-5AE5AEB47B4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746144" y="4091129"/>
            <a:ext cx="3350607" cy="25129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631668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2">
            <a:extLst>
              <a:ext uri="{FF2B5EF4-FFF2-40B4-BE49-F238E27FC236}">
                <a16:creationId xmlns:a16="http://schemas.microsoft.com/office/drawing/2014/main" id="{C890362B-699F-4EBC-81B7-39917DD4075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842984" y="492541"/>
            <a:ext cx="8911687" cy="1280890"/>
          </a:xfrm>
        </p:spPr>
        <p:txBody>
          <a:bodyPr rtlCol="0">
            <a:norm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en-GB" altLang="en-US" sz="4400" dirty="0" err="1">
                <a:solidFill>
                  <a:schemeClr val="tx1"/>
                </a:solidFill>
                <a:ea typeface="ＭＳ Ｐゴシック" pitchFamily="34" charset="-128"/>
              </a:rPr>
              <a:t>Bwlio</a:t>
            </a:r>
            <a:r>
              <a:rPr lang="en-GB" altLang="en-US" sz="4400" dirty="0">
                <a:solidFill>
                  <a:schemeClr val="tx1"/>
                </a:solidFill>
                <a:ea typeface="ＭＳ Ｐゴシック" pitchFamily="34" charset="-128"/>
              </a:rPr>
              <a:t> / </a:t>
            </a:r>
            <a:r>
              <a:rPr lang="en-GB" altLang="en-US" sz="4400" i="1" dirty="0">
                <a:solidFill>
                  <a:schemeClr val="tx1"/>
                </a:solidFill>
                <a:ea typeface="ＭＳ Ｐゴシック" pitchFamily="34" charset="-128"/>
              </a:rPr>
              <a:t> Bullying</a:t>
            </a:r>
            <a:r>
              <a:rPr lang="en-GB" sz="4900" i="1" dirty="0">
                <a:solidFill>
                  <a:schemeClr val="tx1"/>
                </a:solidFill>
                <a:effectLst/>
                <a:ea typeface="+mj-ea"/>
                <a:cs typeface="+mj-cs"/>
              </a:rPr>
              <a:t>                                   </a:t>
            </a:r>
          </a:p>
        </p:txBody>
      </p:sp>
      <p:sp>
        <p:nvSpPr>
          <p:cNvPr id="17414" name="Content Placeholder 3">
            <a:extLst>
              <a:ext uri="{FF2B5EF4-FFF2-40B4-BE49-F238E27FC236}">
                <a16:creationId xmlns:a16="http://schemas.microsoft.com/office/drawing/2014/main" id="{CC7C39FF-1BC3-41B1-8B33-8589CE3E313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61555" y="1669761"/>
            <a:ext cx="5181600" cy="4351338"/>
          </a:xfrm>
          <a:ln/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indent="-255270"/>
            <a:r>
              <a:rPr lang="en-GB" altLang="en-US" dirty="0">
                <a:ea typeface="ＭＳ Ｐゴシック" panose="020B0600070205080204" pitchFamily="34" charset="-128"/>
              </a:rPr>
              <a:t>Mae </a:t>
            </a:r>
            <a:r>
              <a:rPr lang="en-GB" altLang="en-US" dirty="0" err="1">
                <a:ea typeface="ＭＳ Ｐゴシック" panose="020B0600070205080204" pitchFamily="34" charset="-128"/>
              </a:rPr>
              <a:t>bwlio</a:t>
            </a:r>
            <a:r>
              <a:rPr lang="en-GB" altLang="en-US" dirty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ea typeface="ＭＳ Ｐゴシック" panose="020B0600070205080204" pitchFamily="34" charset="-128"/>
              </a:rPr>
              <a:t>yn</a:t>
            </a:r>
            <a:r>
              <a:rPr lang="en-GB" altLang="en-US" dirty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ea typeface="ＭＳ Ｐゴシック" panose="020B0600070205080204" pitchFamily="34" charset="-128"/>
              </a:rPr>
              <a:t>cynnwys</a:t>
            </a:r>
            <a:endParaRPr lang="en-US" dirty="0"/>
          </a:p>
          <a:p>
            <a:pPr marL="620395" lvl="1"/>
            <a:r>
              <a:rPr lang="en-GB" altLang="en-US" dirty="0" err="1">
                <a:ea typeface="ＭＳ Ｐゴシック" panose="020B0600070205080204" pitchFamily="34" charset="-128"/>
              </a:rPr>
              <a:t>galw</a:t>
            </a:r>
            <a:r>
              <a:rPr lang="en-GB" altLang="en-US" dirty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ea typeface="ＭＳ Ｐゴシック" panose="020B0600070205080204" pitchFamily="34" charset="-128"/>
              </a:rPr>
              <a:t>enwau</a:t>
            </a:r>
            <a:r>
              <a:rPr lang="en-GB" altLang="en-US" dirty="0">
                <a:ea typeface="ＭＳ Ｐゴシック" panose="020B0600070205080204" pitchFamily="34" charset="-128"/>
              </a:rPr>
              <a:t> a </a:t>
            </a:r>
            <a:r>
              <a:rPr lang="en-GB" altLang="en-US" dirty="0" err="1">
                <a:ea typeface="ＭＳ Ｐゴシック" panose="020B0600070205080204" pitchFamily="34" charset="-128"/>
              </a:rPr>
              <a:t>phoeni</a:t>
            </a:r>
            <a:r>
              <a:rPr lang="en-GB" altLang="en-US" dirty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ea typeface="ＭＳ Ｐゴシック" panose="020B0600070205080204" pitchFamily="34" charset="-128"/>
              </a:rPr>
              <a:t>cas</a:t>
            </a:r>
            <a:endParaRPr lang="en-GB" altLang="en-US" dirty="0">
              <a:ea typeface="ＭＳ Ｐゴシック" panose="020B0600070205080204" pitchFamily="34" charset="-128"/>
              <a:cs typeface="Arial"/>
            </a:endParaRPr>
          </a:p>
          <a:p>
            <a:pPr marL="620395" lvl="1"/>
            <a:r>
              <a:rPr lang="en-GB" altLang="en-US" dirty="0" err="1">
                <a:ea typeface="ＭＳ Ｐゴシック" panose="020B0600070205080204" pitchFamily="34" charset="-128"/>
              </a:rPr>
              <a:t>bygwth</a:t>
            </a:r>
            <a:r>
              <a:rPr lang="en-GB" altLang="en-US" dirty="0">
                <a:ea typeface="ＭＳ Ｐゴシック" panose="020B0600070205080204" pitchFamily="34" charset="-128"/>
              </a:rPr>
              <a:t> a </a:t>
            </a:r>
            <a:r>
              <a:rPr lang="en-GB" altLang="en-US" dirty="0" err="1">
                <a:ea typeface="ＭＳ Ｐゴシック" panose="020B0600070205080204" pitchFamily="34" charset="-128"/>
              </a:rPr>
              <a:t>chribddeiliaeth</a:t>
            </a:r>
            <a:endParaRPr lang="en-GB" altLang="en-US" dirty="0">
              <a:ea typeface="ＭＳ Ｐゴシック" panose="020B0600070205080204" pitchFamily="34" charset="-128"/>
              <a:cs typeface="Arial"/>
            </a:endParaRPr>
          </a:p>
          <a:p>
            <a:pPr marL="620395" lvl="1"/>
            <a:r>
              <a:rPr lang="en-GB" altLang="en-US" dirty="0" err="1">
                <a:ea typeface="ＭＳ Ｐゴシック" panose="020B0600070205080204" pitchFamily="34" charset="-128"/>
              </a:rPr>
              <a:t>trais</a:t>
            </a:r>
            <a:r>
              <a:rPr lang="en-GB" altLang="en-US" dirty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ea typeface="ＭＳ Ｐゴシック" panose="020B0600070205080204" pitchFamily="34" charset="-128"/>
              </a:rPr>
              <a:t>corfforol</a:t>
            </a:r>
            <a:endParaRPr lang="en-GB" altLang="en-US" dirty="0">
              <a:ea typeface="ＭＳ Ｐゴシック" panose="020B0600070205080204" pitchFamily="34" charset="-128"/>
              <a:cs typeface="Arial"/>
            </a:endParaRPr>
          </a:p>
          <a:p>
            <a:pPr marL="620395" lvl="1"/>
            <a:r>
              <a:rPr lang="en-GB" altLang="en-US" dirty="0" err="1">
                <a:ea typeface="ＭＳ Ｐゴシック" panose="020B0600070205080204" pitchFamily="34" charset="-128"/>
              </a:rPr>
              <a:t>niweidio</a:t>
            </a:r>
            <a:r>
              <a:rPr lang="en-GB" altLang="en-US" dirty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ea typeface="ＭＳ Ｐゴシック" panose="020B0600070205080204" pitchFamily="34" charset="-128"/>
              </a:rPr>
              <a:t>eiddo</a:t>
            </a:r>
            <a:endParaRPr lang="en-GB" altLang="en-US" dirty="0">
              <a:ea typeface="ＭＳ Ｐゴシック" panose="020B0600070205080204" pitchFamily="34" charset="-128"/>
              <a:cs typeface="Arial"/>
            </a:endParaRPr>
          </a:p>
          <a:p>
            <a:pPr marL="620395" lvl="1"/>
            <a:r>
              <a:rPr lang="en-GB" altLang="en-US" dirty="0" err="1">
                <a:ea typeface="ＭＳ Ｐゴシック" panose="020B0600070205080204" pitchFamily="34" charset="-128"/>
              </a:rPr>
              <a:t>gadael</a:t>
            </a:r>
            <a:r>
              <a:rPr lang="en-GB" altLang="en-US" dirty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ea typeface="ＭＳ Ｐゴシック" panose="020B0600070205080204" pitchFamily="34" charset="-128"/>
              </a:rPr>
              <a:t>disgyblion</a:t>
            </a:r>
            <a:r>
              <a:rPr lang="en-GB" altLang="en-US" dirty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ea typeface="ＭＳ Ｐゴシック" panose="020B0600070205080204" pitchFamily="34" charset="-128"/>
              </a:rPr>
              <a:t>allan</a:t>
            </a:r>
            <a:r>
              <a:rPr lang="en-GB" altLang="en-US" dirty="0">
                <a:ea typeface="ＭＳ Ｐゴシック" panose="020B0600070205080204" pitchFamily="34" charset="-128"/>
              </a:rPr>
              <a:t> o </a:t>
            </a:r>
            <a:r>
              <a:rPr lang="en-GB" altLang="en-US" dirty="0" err="1">
                <a:ea typeface="ＭＳ Ｐゴシック" panose="020B0600070205080204" pitchFamily="34" charset="-128"/>
              </a:rPr>
              <a:t>weithgareddau</a:t>
            </a:r>
            <a:r>
              <a:rPr lang="en-GB" altLang="en-US" dirty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ea typeface="ＭＳ Ｐゴシック" panose="020B0600070205080204" pitchFamily="34" charset="-128"/>
              </a:rPr>
              <a:t>cymdeithasol</a:t>
            </a:r>
            <a:r>
              <a:rPr lang="en-GB" altLang="en-US" dirty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ea typeface="ＭＳ Ｐゴシック" panose="020B0600070205080204" pitchFamily="34" charset="-128"/>
              </a:rPr>
              <a:t>yn</a:t>
            </a:r>
            <a:r>
              <a:rPr lang="en-GB" altLang="en-US" dirty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ea typeface="ＭＳ Ｐゴシック" panose="020B0600070205080204" pitchFamily="34" charset="-128"/>
              </a:rPr>
              <a:t>aml</a:t>
            </a:r>
            <a:r>
              <a:rPr lang="en-GB" altLang="en-US" dirty="0">
                <a:ea typeface="ＭＳ Ｐゴシック" panose="020B0600070205080204" pitchFamily="34" charset="-128"/>
              </a:rPr>
              <a:t> ac </a:t>
            </a:r>
            <a:r>
              <a:rPr lang="en-GB" altLang="en-US" dirty="0" err="1">
                <a:ea typeface="ＭＳ Ｐゴシック" panose="020B0600070205080204" pitchFamily="34" charset="-128"/>
              </a:rPr>
              <a:t>ar</a:t>
            </a:r>
            <a:r>
              <a:rPr lang="en-GB" altLang="en-US" dirty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ea typeface="ＭＳ Ｐゴシック" panose="020B0600070205080204" pitchFamily="34" charset="-128"/>
              </a:rPr>
              <a:t>bwrpas</a:t>
            </a:r>
            <a:endParaRPr lang="en-GB" altLang="en-US" dirty="0">
              <a:ea typeface="ＭＳ Ｐゴシック" panose="020B0600070205080204" pitchFamily="34" charset="-128"/>
              <a:cs typeface="Arial"/>
            </a:endParaRPr>
          </a:p>
          <a:p>
            <a:pPr marL="620395" lvl="1"/>
            <a:r>
              <a:rPr lang="en-GB" altLang="en-US" dirty="0" err="1">
                <a:ea typeface="ＭＳ Ｐゴシック" panose="020B0600070205080204" pitchFamily="34" charset="-128"/>
              </a:rPr>
              <a:t>bwlio</a:t>
            </a:r>
            <a:r>
              <a:rPr lang="en-GB" altLang="en-US" dirty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ea typeface="ＭＳ Ｐゴシック" panose="020B0600070205080204" pitchFamily="34" charset="-128"/>
              </a:rPr>
              <a:t>seibr</a:t>
            </a:r>
            <a:endParaRPr lang="en-GB" altLang="en-US" dirty="0">
              <a:ea typeface="ＭＳ Ｐゴシック" panose="020B0600070205080204" pitchFamily="34" charset="-128"/>
              <a:cs typeface="Arial"/>
            </a:endParaRPr>
          </a:p>
          <a:p>
            <a:pPr indent="-255270"/>
            <a:r>
              <a:rPr lang="en-GB" altLang="en-US" dirty="0">
                <a:solidFill>
                  <a:schemeClr val="tx1"/>
                </a:solidFill>
                <a:ea typeface="ＭＳ Ｐゴシック" panose="020B0600070205080204" pitchFamily="34" charset="-128"/>
              </a:rPr>
              <a:t>Mae </a:t>
            </a:r>
            <a:r>
              <a:rPr lang="en-GB" altLang="en-US" dirty="0" err="1">
                <a:solidFill>
                  <a:schemeClr val="tx1"/>
                </a:solidFill>
                <a:ea typeface="ＭＳ Ｐゴシック" panose="020B0600070205080204" pitchFamily="34" charset="-128"/>
              </a:rPr>
              <a:t>atal</a:t>
            </a:r>
            <a:r>
              <a:rPr lang="en-GB" altLang="en-US" dirty="0">
                <a:solidFill>
                  <a:schemeClr val="tx1"/>
                </a:solidFill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solidFill>
                  <a:schemeClr val="tx1"/>
                </a:solidFill>
                <a:ea typeface="ＭＳ Ｐゴシック" panose="020B0600070205080204" pitchFamily="34" charset="-128"/>
              </a:rPr>
              <a:t>bwlio</a:t>
            </a:r>
            <a:r>
              <a:rPr lang="en-GB" altLang="en-US" dirty="0">
                <a:solidFill>
                  <a:schemeClr val="tx1"/>
                </a:solidFill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solidFill>
                  <a:schemeClr val="tx1"/>
                </a:solidFill>
                <a:ea typeface="ＭＳ Ｐゴシック" panose="020B0600070205080204" pitchFamily="34" charset="-128"/>
              </a:rPr>
              <a:t>yn</a:t>
            </a:r>
            <a:r>
              <a:rPr lang="en-GB" altLang="en-US" dirty="0">
                <a:solidFill>
                  <a:schemeClr val="tx1"/>
                </a:solidFill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solidFill>
                  <a:schemeClr val="tx1"/>
                </a:solidFill>
                <a:ea typeface="ＭＳ Ｐゴシック" panose="020B0600070205080204" pitchFamily="34" charset="-128"/>
              </a:rPr>
              <a:t>medru</a:t>
            </a:r>
            <a:r>
              <a:rPr lang="en-GB" altLang="en-US" dirty="0">
                <a:solidFill>
                  <a:schemeClr val="tx1"/>
                </a:solidFill>
                <a:ea typeface="ＭＳ Ｐゴシック" panose="020B0600070205080204" pitchFamily="34" charset="-128"/>
              </a:rPr>
              <a:t> bod </a:t>
            </a:r>
            <a:r>
              <a:rPr lang="en-GB" altLang="en-US" dirty="0" err="1">
                <a:solidFill>
                  <a:schemeClr val="tx1"/>
                </a:solidFill>
                <a:ea typeface="ＭＳ Ｐゴシック" panose="020B0600070205080204" pitchFamily="34" charset="-128"/>
              </a:rPr>
              <a:t>yn</a:t>
            </a:r>
            <a:r>
              <a:rPr lang="en-GB" altLang="en-US" dirty="0">
                <a:solidFill>
                  <a:schemeClr val="tx1"/>
                </a:solidFill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solidFill>
                  <a:schemeClr val="tx1"/>
                </a:solidFill>
                <a:ea typeface="ＭＳ Ｐゴシック" panose="020B0600070205080204" pitchFamily="34" charset="-128"/>
              </a:rPr>
              <a:t>sialens</a:t>
            </a:r>
            <a:r>
              <a:rPr lang="en-GB" altLang="en-US" dirty="0">
                <a:solidFill>
                  <a:schemeClr val="tx1"/>
                </a:solidFill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solidFill>
                  <a:schemeClr val="tx1"/>
                </a:solidFill>
                <a:ea typeface="ＭＳ Ｐゴシック" panose="020B0600070205080204" pitchFamily="34" charset="-128"/>
              </a:rPr>
              <a:t>enf</a:t>
            </a:r>
            <a:r>
              <a:rPr lang="en-GB" altLang="en-US" dirty="0" err="1">
                <a:solidFill>
                  <a:schemeClr val="tx1"/>
                </a:solidFill>
                <a:ea typeface="ＭＳ Ｐゴシック" panose="020B0600070205080204" pitchFamily="34" charset="-128"/>
                <a:cs typeface="Arial"/>
              </a:rPr>
              <a:t>awr</a:t>
            </a:r>
            <a:r>
              <a:rPr lang="en-GB" altLang="en-US" dirty="0">
                <a:solidFill>
                  <a:schemeClr val="tx1"/>
                </a:solidFill>
                <a:ea typeface="ＭＳ Ｐゴシック" panose="020B0600070205080204" pitchFamily="34" charset="-128"/>
                <a:cs typeface="Arial"/>
              </a:rPr>
              <a:t> – </a:t>
            </a:r>
            <a:r>
              <a:rPr lang="en-GB" altLang="en-US" dirty="0" err="1">
                <a:solidFill>
                  <a:schemeClr val="tx1"/>
                </a:solidFill>
                <a:ea typeface="ＭＳ Ｐゴシック" panose="020B0600070205080204" pitchFamily="34" charset="-128"/>
                <a:cs typeface="Arial"/>
              </a:rPr>
              <a:t>gweithgaredd</a:t>
            </a:r>
            <a:endParaRPr lang="en-GB" altLang="en-US" dirty="0">
              <a:solidFill>
                <a:schemeClr val="tx1"/>
              </a:solidFill>
              <a:ea typeface="ＭＳ Ｐゴシック" panose="020B0600070205080204" pitchFamily="34" charset="-128"/>
              <a:cs typeface="Arial"/>
            </a:endParaRPr>
          </a:p>
        </p:txBody>
      </p:sp>
      <p:pic>
        <p:nvPicPr>
          <p:cNvPr id="17415" name="Content Placeholder 1">
            <a:extLst>
              <a:ext uri="{FF2B5EF4-FFF2-40B4-BE49-F238E27FC236}">
                <a16:creationId xmlns:a16="http://schemas.microsoft.com/office/drawing/2014/main" id="{D8D45CAC-A0C8-45EB-87EF-A03EE733B95A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91437" y="2929731"/>
            <a:ext cx="2143125" cy="2143125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</p:pic>
      <p:sp>
        <p:nvSpPr>
          <p:cNvPr id="11267" name="Content Placeholder 3">
            <a:extLst>
              <a:ext uri="{FF2B5EF4-FFF2-40B4-BE49-F238E27FC236}">
                <a16:creationId xmlns:a16="http://schemas.microsoft.com/office/drawing/2014/main" id="{D1008AE7-1B0E-4D49-8DA9-5E384DB6ADDB}"/>
              </a:ext>
            </a:extLst>
          </p:cNvPr>
          <p:cNvSpPr>
            <a:spLocks noGrp="1"/>
          </p:cNvSpPr>
          <p:nvPr>
            <p:ph sz="quarter" idx="4294967295"/>
          </p:nvPr>
        </p:nvSpPr>
        <p:spPr>
          <a:xfrm>
            <a:off x="6189374" y="1662834"/>
            <a:ext cx="5389562" cy="4332721"/>
          </a:xfr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/>
          <a:lstStyle/>
          <a:p>
            <a:pPr marL="109537" indent="0">
              <a:buFont typeface="Wingdings 3" panose="05040102010807070707" pitchFamily="18" charset="2"/>
              <a:buNone/>
              <a:defRPr/>
            </a:pPr>
            <a:r>
              <a:rPr lang="en-US" i="1" dirty="0"/>
              <a:t>Bullying </a:t>
            </a:r>
            <a:r>
              <a:rPr lang="en-US" i="1" dirty="0" err="1"/>
              <a:t>behaviour</a:t>
            </a:r>
            <a:r>
              <a:rPr lang="en-US" i="1" dirty="0"/>
              <a:t> includes</a:t>
            </a:r>
          </a:p>
          <a:p>
            <a:pPr lvl="1">
              <a:defRPr/>
            </a:pPr>
            <a:r>
              <a:rPr lang="en-US" i="1" dirty="0"/>
              <a:t>name calling and nasty teasing</a:t>
            </a:r>
          </a:p>
          <a:p>
            <a:pPr lvl="1">
              <a:defRPr/>
            </a:pPr>
            <a:r>
              <a:rPr lang="en-US" i="1" dirty="0"/>
              <a:t>threats and extortion</a:t>
            </a:r>
          </a:p>
          <a:p>
            <a:pPr lvl="1">
              <a:defRPr/>
            </a:pPr>
            <a:r>
              <a:rPr lang="en-US" i="1" dirty="0"/>
              <a:t>physical violence</a:t>
            </a:r>
          </a:p>
          <a:p>
            <a:pPr lvl="1">
              <a:defRPr/>
            </a:pPr>
            <a:r>
              <a:rPr lang="en-US" i="1" dirty="0"/>
              <a:t>damage to belongings</a:t>
            </a:r>
          </a:p>
          <a:p>
            <a:pPr lvl="1">
              <a:defRPr/>
            </a:pPr>
            <a:r>
              <a:rPr lang="en-US" i="1" dirty="0"/>
              <a:t>leaving pupils out of social activities deliberately and frequently</a:t>
            </a:r>
          </a:p>
          <a:p>
            <a:pPr lvl="1">
              <a:defRPr/>
            </a:pPr>
            <a:r>
              <a:rPr lang="en-GB" i="1" dirty="0"/>
              <a:t>cyber bullying</a:t>
            </a:r>
          </a:p>
          <a:p>
            <a:pPr marL="109537" indent="0" algn="ctr">
              <a:buFont typeface="Wingdings 3" panose="05040102010807070707" pitchFamily="18" charset="2"/>
              <a:buNone/>
              <a:defRPr/>
            </a:pPr>
            <a:r>
              <a:rPr lang="en-GB" i="1" dirty="0">
                <a:solidFill>
                  <a:schemeClr val="tx1"/>
                </a:solidFill>
              </a:rPr>
              <a:t>Preventing it can represent a huge challenge </a:t>
            </a:r>
            <a:r>
              <a:rPr lang="en-GB" i="1" dirty="0">
                <a:solidFill>
                  <a:srgbClr val="FF0000"/>
                </a:solidFill>
              </a:rPr>
              <a:t>– </a:t>
            </a:r>
            <a:r>
              <a:rPr lang="en-GB" i="1" dirty="0">
                <a:solidFill>
                  <a:srgbClr val="FF0000"/>
                </a:solidFill>
                <a:hlinkClick r:id="rId4"/>
              </a:rPr>
              <a:t>what would you do?</a:t>
            </a:r>
            <a:endParaRPr lang="en-US" i="1" dirty="0">
              <a:solidFill>
                <a:srgbClr val="FF0000"/>
              </a:solidFill>
            </a:endParaRPr>
          </a:p>
          <a:p>
            <a:pPr>
              <a:defRPr/>
            </a:pPr>
            <a:endParaRPr lang="en-US" altLang="en-US" i="1" dirty="0"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89628176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9D5CD2-8C21-416A-8465-0511F37766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58239" y="252471"/>
            <a:ext cx="8911687" cy="1280890"/>
          </a:xfrm>
        </p:spPr>
        <p:txBody>
          <a:bodyPr/>
          <a:lstStyle/>
          <a:p>
            <a:pPr algn="ctr"/>
            <a:r>
              <a:rPr lang="en-GB" dirty="0" err="1">
                <a:solidFill>
                  <a:schemeClr val="tx1"/>
                </a:solidFill>
              </a:rPr>
              <a:t>Pwy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sydd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mewn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perygl</a:t>
            </a:r>
            <a:r>
              <a:rPr lang="en-GB" dirty="0">
                <a:solidFill>
                  <a:schemeClr val="tx1"/>
                </a:solidFill>
              </a:rPr>
              <a:t>? </a:t>
            </a:r>
            <a:br>
              <a:rPr lang="en-GB" dirty="0">
                <a:solidFill>
                  <a:schemeClr val="tx1"/>
                </a:solidFill>
              </a:rPr>
            </a:br>
            <a:r>
              <a:rPr lang="en-GB" dirty="0">
                <a:solidFill>
                  <a:schemeClr val="tx1"/>
                </a:solidFill>
              </a:rPr>
              <a:t>Who’s at risk?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271912-B8A1-4BB6-8A28-762C2407B6A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668239" y="1533361"/>
            <a:ext cx="5176157" cy="4784893"/>
          </a:xfrm>
        </p:spPr>
        <p:txBody>
          <a:bodyPr>
            <a:normAutofit fontScale="25000" lnSpcReduction="20000"/>
          </a:bodyPr>
          <a:lstStyle/>
          <a:p>
            <a:r>
              <a:rPr lang="en-GB" sz="5600" dirty="0"/>
              <a:t>Gall </a:t>
            </a:r>
            <a:r>
              <a:rPr lang="en-GB" sz="5600" dirty="0" err="1"/>
              <a:t>unrhyw</a:t>
            </a:r>
            <a:r>
              <a:rPr lang="en-GB" sz="5600" dirty="0"/>
              <a:t> </a:t>
            </a:r>
            <a:r>
              <a:rPr lang="en-GB" sz="5600" dirty="0" err="1"/>
              <a:t>blentyn</a:t>
            </a:r>
            <a:r>
              <a:rPr lang="en-GB" sz="5600" dirty="0"/>
              <a:t> </a:t>
            </a:r>
            <a:r>
              <a:rPr lang="en-GB" sz="5600" dirty="0" err="1"/>
              <a:t>gael</a:t>
            </a:r>
            <a:r>
              <a:rPr lang="en-GB" sz="5600" dirty="0"/>
              <a:t> </a:t>
            </a:r>
            <a:r>
              <a:rPr lang="en-GB" sz="5600" dirty="0" err="1"/>
              <a:t>ei</a:t>
            </a:r>
            <a:r>
              <a:rPr lang="en-GB" sz="5600" dirty="0"/>
              <a:t> </a:t>
            </a:r>
            <a:r>
              <a:rPr lang="en-GB" sz="5600" dirty="0" err="1"/>
              <a:t>fwlio</a:t>
            </a:r>
            <a:r>
              <a:rPr lang="en-GB" sz="5600" dirty="0"/>
              <a:t> am </a:t>
            </a:r>
            <a:r>
              <a:rPr lang="en-GB" sz="5600" dirty="0" err="1"/>
              <a:t>unrhyw</a:t>
            </a:r>
            <a:r>
              <a:rPr lang="en-GB" sz="5600" dirty="0"/>
              <a:t> </a:t>
            </a:r>
            <a:r>
              <a:rPr lang="en-GB" sz="5600" dirty="0" err="1"/>
              <a:t>reswm</a:t>
            </a:r>
            <a:r>
              <a:rPr lang="en-GB" sz="5600" dirty="0"/>
              <a:t>. </a:t>
            </a:r>
            <a:r>
              <a:rPr lang="en-GB" sz="5600" dirty="0" err="1"/>
              <a:t>Os</a:t>
            </a:r>
            <a:r>
              <a:rPr lang="en-GB" sz="5600" dirty="0"/>
              <a:t> </a:t>
            </a:r>
            <a:r>
              <a:rPr lang="en-GB" sz="5600" dirty="0" err="1"/>
              <a:t>ystyrir</a:t>
            </a:r>
            <a:r>
              <a:rPr lang="en-GB" sz="5600" dirty="0"/>
              <a:t> bod </a:t>
            </a:r>
            <a:r>
              <a:rPr lang="en-GB" sz="5600" dirty="0" err="1"/>
              <a:t>plentyn</a:t>
            </a:r>
            <a:r>
              <a:rPr lang="en-GB" sz="5600" dirty="0"/>
              <a:t> </a:t>
            </a:r>
            <a:r>
              <a:rPr lang="en-GB" sz="5600" dirty="0" err="1"/>
              <a:t>yn</a:t>
            </a:r>
            <a:r>
              <a:rPr lang="en-GB" sz="5600" dirty="0"/>
              <a:t> </a:t>
            </a:r>
            <a:r>
              <a:rPr lang="en-GB" sz="5600" dirty="0" err="1"/>
              <a:t>wahanol</a:t>
            </a:r>
            <a:r>
              <a:rPr lang="en-GB" sz="5600" dirty="0"/>
              <a:t> </a:t>
            </a:r>
            <a:r>
              <a:rPr lang="en-GB" sz="5600" dirty="0" err="1"/>
              <a:t>mewn</a:t>
            </a:r>
            <a:r>
              <a:rPr lang="en-GB" sz="5600" dirty="0"/>
              <a:t> </a:t>
            </a:r>
            <a:r>
              <a:rPr lang="en-GB" sz="5600" dirty="0" err="1"/>
              <a:t>rhyw</a:t>
            </a:r>
            <a:r>
              <a:rPr lang="en-GB" sz="5600" dirty="0"/>
              <a:t> </a:t>
            </a:r>
            <a:r>
              <a:rPr lang="en-GB" sz="5600" dirty="0" err="1"/>
              <a:t>ffordd</a:t>
            </a:r>
            <a:r>
              <a:rPr lang="en-GB" sz="5600" dirty="0"/>
              <a:t>, </a:t>
            </a:r>
            <a:r>
              <a:rPr lang="en-GB" sz="5600" dirty="0" err="1"/>
              <a:t>neu'n</a:t>
            </a:r>
            <a:r>
              <a:rPr lang="en-GB" sz="5600" dirty="0"/>
              <a:t> </a:t>
            </a:r>
            <a:r>
              <a:rPr lang="en-GB" sz="5600" dirty="0" err="1"/>
              <a:t>cael</a:t>
            </a:r>
            <a:r>
              <a:rPr lang="en-GB" sz="5600" dirty="0"/>
              <a:t> </a:t>
            </a:r>
            <a:r>
              <a:rPr lang="en-GB" sz="5600" dirty="0" err="1"/>
              <a:t>ei</a:t>
            </a:r>
            <a:r>
              <a:rPr lang="en-GB" sz="5600" dirty="0"/>
              <a:t> </a:t>
            </a:r>
            <a:r>
              <a:rPr lang="en-GB" sz="5600" dirty="0" err="1"/>
              <a:t>ystyried</a:t>
            </a:r>
            <a:r>
              <a:rPr lang="en-GB" sz="5600" dirty="0"/>
              <a:t> </a:t>
            </a:r>
            <a:r>
              <a:rPr lang="en-GB" sz="5600" dirty="0" err="1"/>
              <a:t>yn</a:t>
            </a:r>
            <a:r>
              <a:rPr lang="en-GB" sz="5600" dirty="0"/>
              <a:t> </a:t>
            </a:r>
            <a:r>
              <a:rPr lang="en-GB" sz="5600" dirty="0" err="1"/>
              <a:t>darged</a:t>
            </a:r>
            <a:r>
              <a:rPr lang="en-GB" sz="5600" dirty="0"/>
              <a:t> </a:t>
            </a:r>
            <a:r>
              <a:rPr lang="en-GB" sz="5600" dirty="0" err="1"/>
              <a:t>hawdd</a:t>
            </a:r>
            <a:r>
              <a:rPr lang="en-GB" sz="5600" dirty="0"/>
              <a:t>, gallant </a:t>
            </a:r>
            <a:r>
              <a:rPr lang="en-GB" sz="5600" dirty="0" err="1"/>
              <a:t>fod</a:t>
            </a:r>
            <a:r>
              <a:rPr lang="en-GB" sz="5600" dirty="0"/>
              <a:t> </a:t>
            </a:r>
            <a:r>
              <a:rPr lang="en-GB" sz="5600" dirty="0" err="1"/>
              <a:t>mewn</a:t>
            </a:r>
            <a:r>
              <a:rPr lang="en-GB" sz="5600" dirty="0"/>
              <a:t> </a:t>
            </a:r>
            <a:r>
              <a:rPr lang="en-GB" sz="5600" dirty="0" err="1"/>
              <a:t>mwy</a:t>
            </a:r>
            <a:r>
              <a:rPr lang="en-GB" sz="5600" dirty="0"/>
              <a:t> o </a:t>
            </a:r>
            <a:r>
              <a:rPr lang="en-GB" sz="5600" dirty="0" err="1"/>
              <a:t>berygl</a:t>
            </a:r>
            <a:r>
              <a:rPr lang="en-GB" sz="5600" dirty="0"/>
              <a:t>.</a:t>
            </a:r>
          </a:p>
          <a:p>
            <a:r>
              <a:rPr lang="en-GB" sz="5600" dirty="0" err="1"/>
              <a:t>Gallai</a:t>
            </a:r>
            <a:r>
              <a:rPr lang="en-GB" sz="5600" dirty="0"/>
              <a:t> </a:t>
            </a:r>
            <a:r>
              <a:rPr lang="en-GB" sz="5600" dirty="0" err="1"/>
              <a:t>hyn</a:t>
            </a:r>
            <a:r>
              <a:rPr lang="en-GB" sz="5600" dirty="0"/>
              <a:t> </a:t>
            </a:r>
            <a:r>
              <a:rPr lang="en-GB" sz="5600" dirty="0" err="1"/>
              <a:t>fod</a:t>
            </a:r>
            <a:r>
              <a:rPr lang="en-GB" sz="5600" dirty="0"/>
              <a:t> </a:t>
            </a:r>
            <a:r>
              <a:rPr lang="en-GB" sz="5600" dirty="0" err="1"/>
              <a:t>oherwydd</a:t>
            </a:r>
            <a:r>
              <a:rPr lang="en-GB" sz="5600" dirty="0"/>
              <a:t> </a:t>
            </a:r>
            <a:r>
              <a:rPr lang="en-GB" sz="5600" dirty="0" err="1"/>
              <a:t>eu</a:t>
            </a:r>
            <a:r>
              <a:rPr lang="en-GB" sz="5600" dirty="0"/>
              <a:t>:</a:t>
            </a:r>
          </a:p>
          <a:p>
            <a:r>
              <a:rPr lang="en-GB" sz="5600" dirty="0" err="1"/>
              <a:t>hil</a:t>
            </a:r>
            <a:r>
              <a:rPr lang="en-GB" sz="5600" dirty="0"/>
              <a:t> neu </a:t>
            </a:r>
            <a:r>
              <a:rPr lang="en-GB" sz="5600" dirty="0" err="1"/>
              <a:t>gefndir</a:t>
            </a:r>
            <a:r>
              <a:rPr lang="en-GB" sz="5600" dirty="0"/>
              <a:t> </a:t>
            </a:r>
            <a:r>
              <a:rPr lang="en-GB" sz="5600" dirty="0" err="1"/>
              <a:t>ethnig</a:t>
            </a:r>
            <a:endParaRPr lang="en-GB" sz="5600" dirty="0"/>
          </a:p>
          <a:p>
            <a:r>
              <a:rPr lang="en-GB" sz="5600" dirty="0"/>
              <a:t>neu </a:t>
            </a:r>
            <a:r>
              <a:rPr lang="en-GB" sz="5600" dirty="0" err="1"/>
              <a:t>ryw</a:t>
            </a:r>
            <a:endParaRPr lang="en-GB" sz="5600" dirty="0"/>
          </a:p>
          <a:p>
            <a:r>
              <a:rPr lang="en-GB" sz="5600" dirty="0"/>
              <a:t>neu </a:t>
            </a:r>
            <a:r>
              <a:rPr lang="en-GB" sz="5600" dirty="0" err="1"/>
              <a:t>gyfeiriadedd</a:t>
            </a:r>
            <a:r>
              <a:rPr lang="en-GB" sz="5600" dirty="0"/>
              <a:t> </a:t>
            </a:r>
            <a:r>
              <a:rPr lang="en-GB" sz="5600" dirty="0" err="1"/>
              <a:t>rhywiol</a:t>
            </a:r>
            <a:r>
              <a:rPr lang="en-GB" sz="5600" dirty="0"/>
              <a:t>.</a:t>
            </a:r>
          </a:p>
          <a:p>
            <a:r>
              <a:rPr lang="en-GB" sz="5600" dirty="0" err="1"/>
              <a:t>os</a:t>
            </a:r>
            <a:r>
              <a:rPr lang="en-GB" sz="5600" dirty="0"/>
              <a:t> </a:t>
            </a:r>
            <a:r>
              <a:rPr lang="en-GB" sz="5600" dirty="0" err="1"/>
              <a:t>ydynt</a:t>
            </a:r>
            <a:r>
              <a:rPr lang="en-GB" sz="5600" dirty="0"/>
              <a:t> </a:t>
            </a:r>
            <a:r>
              <a:rPr lang="en-GB" sz="5600" dirty="0" err="1"/>
              <a:t>yn</a:t>
            </a:r>
            <a:r>
              <a:rPr lang="en-GB" sz="5600" dirty="0"/>
              <a:t> </a:t>
            </a:r>
            <a:r>
              <a:rPr lang="en-GB" sz="5600" dirty="0" err="1"/>
              <a:t>ymddangos</a:t>
            </a:r>
            <a:r>
              <a:rPr lang="en-GB" sz="5600" dirty="0"/>
              <a:t> </a:t>
            </a:r>
            <a:r>
              <a:rPr lang="en-GB" sz="5600" dirty="0" err="1"/>
              <a:t>yn</a:t>
            </a:r>
            <a:r>
              <a:rPr lang="en-GB" sz="5600" dirty="0"/>
              <a:t> </a:t>
            </a:r>
            <a:r>
              <a:rPr lang="en-GB" sz="5600" dirty="0" err="1"/>
              <a:t>bryderus</a:t>
            </a:r>
            <a:r>
              <a:rPr lang="en-GB" sz="5600" dirty="0"/>
              <a:t> neu </a:t>
            </a:r>
            <a:r>
              <a:rPr lang="en-GB" sz="5600" dirty="0" err="1"/>
              <a:t>os</a:t>
            </a:r>
            <a:r>
              <a:rPr lang="en-GB" sz="5600" dirty="0"/>
              <a:t> </a:t>
            </a:r>
            <a:r>
              <a:rPr lang="en-GB" sz="5600" dirty="0" err="1"/>
              <a:t>oes</a:t>
            </a:r>
            <a:r>
              <a:rPr lang="en-GB" sz="5600" dirty="0"/>
              <a:t> </a:t>
            </a:r>
            <a:r>
              <a:rPr lang="en-GB" sz="5600" dirty="0" err="1"/>
              <a:t>ganddynt</a:t>
            </a:r>
            <a:r>
              <a:rPr lang="en-GB" sz="5600" dirty="0"/>
              <a:t> </a:t>
            </a:r>
            <a:r>
              <a:rPr lang="en-GB" sz="5600" dirty="0" err="1"/>
              <a:t>hunan-barch</a:t>
            </a:r>
            <a:r>
              <a:rPr lang="en-GB" sz="5600" dirty="0"/>
              <a:t> </a:t>
            </a:r>
            <a:r>
              <a:rPr lang="en-GB" sz="5600" dirty="0" err="1"/>
              <a:t>isel</a:t>
            </a:r>
            <a:endParaRPr lang="en-GB" sz="5600" dirty="0"/>
          </a:p>
          <a:p>
            <a:r>
              <a:rPr lang="en-GB" sz="5600" dirty="0" err="1"/>
              <a:t>os</a:t>
            </a:r>
            <a:r>
              <a:rPr lang="en-GB" sz="5600" dirty="0"/>
              <a:t> </a:t>
            </a:r>
            <a:r>
              <a:rPr lang="en-GB" sz="5600" dirty="0" err="1"/>
              <a:t>nad</a:t>
            </a:r>
            <a:r>
              <a:rPr lang="en-GB" sz="5600" dirty="0"/>
              <a:t> </a:t>
            </a:r>
            <a:r>
              <a:rPr lang="en-GB" sz="5600" dirty="0" err="1"/>
              <a:t>oes</a:t>
            </a:r>
            <a:r>
              <a:rPr lang="en-GB" sz="5600" dirty="0"/>
              <a:t> </a:t>
            </a:r>
            <a:r>
              <a:rPr lang="en-GB" sz="5600" dirty="0" err="1"/>
              <a:t>ganddynt</a:t>
            </a:r>
            <a:r>
              <a:rPr lang="en-GB" sz="5600" dirty="0"/>
              <a:t> </a:t>
            </a:r>
            <a:r>
              <a:rPr lang="en-GB" sz="5600" dirty="0" err="1"/>
              <a:t>bendantrwydd</a:t>
            </a:r>
            <a:endParaRPr lang="en-GB" sz="5600" dirty="0"/>
          </a:p>
          <a:p>
            <a:r>
              <a:rPr lang="en-GB" sz="5600" dirty="0" err="1"/>
              <a:t>yn</a:t>
            </a:r>
            <a:r>
              <a:rPr lang="en-GB" sz="5600" dirty="0"/>
              <a:t> </a:t>
            </a:r>
            <a:r>
              <a:rPr lang="en-GB" sz="5600" dirty="0" err="1"/>
              <a:t>swil</a:t>
            </a:r>
            <a:r>
              <a:rPr lang="en-GB" sz="5600" dirty="0"/>
              <a:t> </a:t>
            </a:r>
            <a:r>
              <a:rPr lang="en-GB" sz="5600" dirty="0" err="1"/>
              <a:t>neu'n</a:t>
            </a:r>
            <a:r>
              <a:rPr lang="en-GB" sz="5600" dirty="0"/>
              <a:t> </a:t>
            </a:r>
            <a:r>
              <a:rPr lang="en-GB" sz="5600" dirty="0" err="1"/>
              <a:t>fewnblyg</a:t>
            </a:r>
            <a:r>
              <a:rPr lang="en-GB" sz="5600" dirty="0"/>
              <a:t>.</a:t>
            </a:r>
          </a:p>
          <a:p>
            <a:r>
              <a:rPr lang="en-GB" sz="5600" dirty="0"/>
              <a:t>Mae plant </a:t>
            </a:r>
            <a:r>
              <a:rPr lang="en-GB" sz="5600" dirty="0" err="1"/>
              <a:t>poblogaidd</a:t>
            </a:r>
            <a:r>
              <a:rPr lang="en-GB" sz="5600" dirty="0"/>
              <a:t> neu </a:t>
            </a:r>
            <a:r>
              <a:rPr lang="en-GB" sz="5600" dirty="0" err="1"/>
              <a:t>lwyddiannus</a:t>
            </a:r>
            <a:r>
              <a:rPr lang="en-GB" sz="5600" dirty="0"/>
              <a:t> </a:t>
            </a:r>
            <a:r>
              <a:rPr lang="en-GB" sz="5600" dirty="0" err="1"/>
              <a:t>hefyd</a:t>
            </a:r>
            <a:r>
              <a:rPr lang="en-GB" sz="5600" dirty="0"/>
              <a:t> </a:t>
            </a:r>
            <a:r>
              <a:rPr lang="en-GB" sz="5600" dirty="0" err="1"/>
              <a:t>yn</a:t>
            </a:r>
            <a:r>
              <a:rPr lang="en-GB" sz="5600" dirty="0"/>
              <a:t> </a:t>
            </a:r>
            <a:r>
              <a:rPr lang="en-GB" sz="5600" dirty="0" err="1"/>
              <a:t>cael</a:t>
            </a:r>
            <a:r>
              <a:rPr lang="en-GB" sz="5600" dirty="0"/>
              <a:t> </a:t>
            </a:r>
            <a:r>
              <a:rPr lang="en-GB" sz="5600" dirty="0" err="1"/>
              <a:t>eu</a:t>
            </a:r>
            <a:r>
              <a:rPr lang="en-GB" sz="5600" dirty="0"/>
              <a:t> </a:t>
            </a:r>
            <a:r>
              <a:rPr lang="en-GB" sz="5600" dirty="0" err="1"/>
              <a:t>bwlio</a:t>
            </a:r>
            <a:r>
              <a:rPr lang="en-GB" sz="5600" dirty="0"/>
              <a:t>, </a:t>
            </a:r>
            <a:r>
              <a:rPr lang="en-GB" sz="5600" dirty="0" err="1"/>
              <a:t>weithiau</a:t>
            </a:r>
            <a:r>
              <a:rPr lang="en-GB" sz="5600" dirty="0"/>
              <a:t> am </a:t>
            </a:r>
            <a:r>
              <a:rPr lang="en-GB" sz="5600" dirty="0" err="1"/>
              <a:t>fod</a:t>
            </a:r>
            <a:r>
              <a:rPr lang="en-GB" sz="5600" dirty="0"/>
              <a:t> </a:t>
            </a:r>
            <a:r>
              <a:rPr lang="en-GB" sz="5600" dirty="0" err="1"/>
              <a:t>eraill</a:t>
            </a:r>
            <a:r>
              <a:rPr lang="en-GB" sz="5600" dirty="0"/>
              <a:t> </a:t>
            </a:r>
            <a:r>
              <a:rPr lang="en-GB" sz="5600" dirty="0" err="1"/>
              <a:t>yn</a:t>
            </a:r>
            <a:r>
              <a:rPr lang="en-GB" sz="5600" dirty="0"/>
              <a:t> </a:t>
            </a:r>
            <a:r>
              <a:rPr lang="en-GB" sz="5600" dirty="0" err="1"/>
              <a:t>eiddigeddus</a:t>
            </a:r>
            <a:r>
              <a:rPr lang="en-GB" sz="5600" dirty="0"/>
              <a:t> </a:t>
            </a:r>
            <a:r>
              <a:rPr lang="en-GB" sz="5600" dirty="0" err="1"/>
              <a:t>ohonynt</a:t>
            </a:r>
            <a:r>
              <a:rPr lang="en-GB" sz="5600" dirty="0"/>
              <a:t>. </a:t>
            </a:r>
          </a:p>
          <a:p>
            <a:r>
              <a:rPr lang="en-GB" sz="5600" dirty="0" err="1"/>
              <a:t>Weithiau</a:t>
            </a:r>
            <a:r>
              <a:rPr lang="en-GB" sz="5600" dirty="0"/>
              <a:t> gall </a:t>
            </a:r>
            <a:r>
              <a:rPr lang="en-GB" sz="5600" dirty="0" err="1"/>
              <a:t>amgylchiadau</a:t>
            </a:r>
            <a:r>
              <a:rPr lang="en-GB" sz="5600" dirty="0"/>
              <a:t> </a:t>
            </a:r>
            <a:r>
              <a:rPr lang="en-GB" sz="5600" dirty="0" err="1"/>
              <a:t>teuluol</a:t>
            </a:r>
            <a:r>
              <a:rPr lang="en-GB" sz="5600" dirty="0"/>
              <a:t> neu </a:t>
            </a:r>
            <a:r>
              <a:rPr lang="en-GB" sz="5600" dirty="0" err="1"/>
              <a:t>fywyd</a:t>
            </a:r>
            <a:r>
              <a:rPr lang="en-GB" sz="5600" dirty="0"/>
              <a:t> </a:t>
            </a:r>
            <a:r>
              <a:rPr lang="en-GB" sz="5600" dirty="0" err="1"/>
              <a:t>cartref</a:t>
            </a:r>
            <a:r>
              <a:rPr lang="en-GB" sz="5600" dirty="0"/>
              <a:t> </a:t>
            </a:r>
            <a:r>
              <a:rPr lang="en-GB" sz="5600" dirty="0" err="1"/>
              <a:t>plentyn</a:t>
            </a:r>
            <a:r>
              <a:rPr lang="en-GB" sz="5600" dirty="0"/>
              <a:t> </a:t>
            </a:r>
            <a:r>
              <a:rPr lang="en-GB" sz="5600" dirty="0" err="1"/>
              <a:t>fod</a:t>
            </a:r>
            <a:r>
              <a:rPr lang="en-GB" sz="5600" dirty="0"/>
              <a:t> </a:t>
            </a:r>
            <a:r>
              <a:rPr lang="en-GB" sz="5600" dirty="0" err="1"/>
              <a:t>yn</a:t>
            </a:r>
            <a:r>
              <a:rPr lang="en-GB" sz="5600" dirty="0"/>
              <a:t> </a:t>
            </a:r>
            <a:r>
              <a:rPr lang="en-GB" sz="5600" dirty="0" err="1"/>
              <a:t>rheswm</a:t>
            </a:r>
            <a:r>
              <a:rPr lang="en-GB" sz="5600" dirty="0"/>
              <a:t> </a:t>
            </a:r>
            <a:r>
              <a:rPr lang="en-GB" sz="5600" dirty="0" err="1"/>
              <a:t>dros</a:t>
            </a:r>
            <a:r>
              <a:rPr lang="en-GB" sz="5600" dirty="0"/>
              <a:t> </a:t>
            </a:r>
            <a:r>
              <a:rPr lang="en-GB" sz="5600" dirty="0" err="1"/>
              <a:t>rywun</a:t>
            </a:r>
            <a:r>
              <a:rPr lang="en-GB" sz="5600" dirty="0"/>
              <a:t> </a:t>
            </a:r>
            <a:r>
              <a:rPr lang="en-GB" sz="5600" dirty="0" err="1"/>
              <a:t>yn</a:t>
            </a:r>
            <a:r>
              <a:rPr lang="en-GB" sz="5600" dirty="0"/>
              <a:t> </a:t>
            </a:r>
            <a:r>
              <a:rPr lang="en-GB" sz="5600" dirty="0" err="1"/>
              <a:t>eu</a:t>
            </a:r>
            <a:r>
              <a:rPr lang="en-GB" sz="5600" dirty="0"/>
              <a:t> </a:t>
            </a:r>
            <a:r>
              <a:rPr lang="en-GB" sz="5600" dirty="0" err="1"/>
              <a:t>bwlio</a:t>
            </a:r>
            <a:r>
              <a:rPr lang="en-GB" sz="5600" dirty="0"/>
              <a:t>.</a:t>
            </a:r>
          </a:p>
          <a:p>
            <a:r>
              <a:rPr lang="en-GB" sz="5600" dirty="0"/>
              <a:t>Gall plant </a:t>
            </a:r>
            <a:r>
              <a:rPr lang="en-GB" sz="5600" dirty="0" err="1"/>
              <a:t>anabl</a:t>
            </a:r>
            <a:r>
              <a:rPr lang="en-GB" sz="5600" dirty="0"/>
              <a:t> </a:t>
            </a:r>
            <a:r>
              <a:rPr lang="en-GB" sz="5600" dirty="0" err="1"/>
              <a:t>brofi</a:t>
            </a:r>
            <a:r>
              <a:rPr lang="en-GB" sz="5600" dirty="0"/>
              <a:t> </a:t>
            </a:r>
            <a:r>
              <a:rPr lang="en-GB" sz="5600" dirty="0" err="1"/>
              <a:t>bwlio</a:t>
            </a:r>
            <a:r>
              <a:rPr lang="en-GB" sz="5600" dirty="0"/>
              <a:t> am </a:t>
            </a:r>
            <a:r>
              <a:rPr lang="en-GB" sz="5600" dirty="0" err="1"/>
              <a:t>eu</a:t>
            </a:r>
            <a:r>
              <a:rPr lang="en-GB" sz="5600" dirty="0"/>
              <a:t> bod </a:t>
            </a:r>
            <a:r>
              <a:rPr lang="en-GB" sz="5600" dirty="0" err="1"/>
              <a:t>yn</a:t>
            </a:r>
            <a:r>
              <a:rPr lang="en-GB" sz="5600" dirty="0"/>
              <a:t> </a:t>
            </a:r>
            <a:r>
              <a:rPr lang="en-GB" sz="5600" dirty="0" err="1"/>
              <a:t>ymddangos</a:t>
            </a:r>
            <a:r>
              <a:rPr lang="en-GB" sz="5600" dirty="0"/>
              <a:t> </a:t>
            </a:r>
            <a:r>
              <a:rPr lang="en-GB" sz="5600" dirty="0" err="1"/>
              <a:t>yn</a:t>
            </a:r>
            <a:r>
              <a:rPr lang="en-GB" sz="5600" dirty="0"/>
              <a:t> </a:t>
            </a:r>
            <a:r>
              <a:rPr lang="en-GB" sz="5600" dirty="0" err="1"/>
              <a:t>darged</a:t>
            </a:r>
            <a:r>
              <a:rPr lang="en-GB" sz="5600" dirty="0"/>
              <a:t> </a:t>
            </a:r>
            <a:r>
              <a:rPr lang="en-GB" sz="5600" dirty="0" err="1"/>
              <a:t>hawdd</a:t>
            </a:r>
            <a:r>
              <a:rPr lang="en-GB" sz="5600" dirty="0"/>
              <a:t> ac </a:t>
            </a:r>
            <a:r>
              <a:rPr lang="en-GB" sz="5600" dirty="0" err="1"/>
              <a:t>yn</a:t>
            </a:r>
            <a:r>
              <a:rPr lang="en-GB" sz="5600" dirty="0"/>
              <a:t> </a:t>
            </a:r>
            <a:r>
              <a:rPr lang="en-GB" sz="5600" dirty="0" err="1"/>
              <a:t>llai</a:t>
            </a:r>
            <a:r>
              <a:rPr lang="en-GB" sz="5600" dirty="0"/>
              <a:t> </a:t>
            </a:r>
            <a:r>
              <a:rPr lang="en-GB" sz="5600" dirty="0" err="1"/>
              <a:t>abl</a:t>
            </a:r>
            <a:r>
              <a:rPr lang="en-GB" sz="5600" dirty="0"/>
              <a:t> </a:t>
            </a:r>
            <a:r>
              <a:rPr lang="en-GB" sz="5600" dirty="0" err="1"/>
              <a:t>i</a:t>
            </a:r>
            <a:r>
              <a:rPr lang="en-GB" sz="5600" dirty="0"/>
              <a:t> </a:t>
            </a:r>
            <a:r>
              <a:rPr lang="en-GB" sz="5600" dirty="0" err="1"/>
              <a:t>amddiffyn</a:t>
            </a:r>
            <a:r>
              <a:rPr lang="en-GB" sz="5600" dirty="0"/>
              <a:t> </a:t>
            </a:r>
            <a:r>
              <a:rPr lang="en-GB" sz="5600" dirty="0" err="1"/>
              <a:t>eu</a:t>
            </a:r>
            <a:r>
              <a:rPr lang="en-GB" sz="5600" dirty="0"/>
              <a:t> </a:t>
            </a:r>
            <a:r>
              <a:rPr lang="en-GB" sz="5600" dirty="0" err="1"/>
              <a:t>hunain</a:t>
            </a:r>
            <a:r>
              <a:rPr lang="en-GB" sz="5600" dirty="0"/>
              <a:t>.</a:t>
            </a:r>
          </a:p>
          <a:p>
            <a:r>
              <a:rPr lang="en-GB" sz="4400" dirty="0"/>
              <a:t>NSPCC, 2022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E7D2582-A810-4790-B880-3E83A4BDD1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190746" y="1533361"/>
            <a:ext cx="4704617" cy="4992429"/>
          </a:xfrm>
        </p:spPr>
        <p:txBody>
          <a:bodyPr>
            <a:normAutofit fontScale="25000" lnSpcReduction="20000"/>
          </a:bodyPr>
          <a:lstStyle/>
          <a:p>
            <a:pPr algn="l"/>
            <a:r>
              <a:rPr lang="en-GB" sz="5600" b="0" i="0" u="none" strike="noStrike" dirty="0">
                <a:solidFill>
                  <a:srgbClr val="525455"/>
                </a:solidFill>
                <a:effectLst/>
                <a:latin typeface="Arial" panose="020B0604020202020204" pitchFamily="34" charset="0"/>
              </a:rPr>
              <a:t>Any child can be bullied for any reason. If a child is seen as different in some way, or seen as an easy target they can be more at risk.</a:t>
            </a:r>
          </a:p>
          <a:p>
            <a:pPr algn="l"/>
            <a:r>
              <a:rPr lang="en-GB" sz="5600" b="0" i="0" u="none" strike="noStrike" dirty="0">
                <a:solidFill>
                  <a:srgbClr val="525455"/>
                </a:solidFill>
                <a:effectLst/>
                <a:latin typeface="Arial" panose="020B0604020202020204" pitchFamily="34" charset="0"/>
              </a:rPr>
              <a:t>This might be because of their: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5600" b="0" i="0" u="none" strike="noStrike" dirty="0">
                <a:solidFill>
                  <a:srgbClr val="525455"/>
                </a:solidFill>
                <a:effectLst/>
                <a:latin typeface="Arial" panose="020B0604020202020204" pitchFamily="34" charset="0"/>
              </a:rPr>
              <a:t>race or ethnic background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5600" dirty="0">
                <a:solidFill>
                  <a:srgbClr val="525455"/>
                </a:solidFill>
                <a:latin typeface="Arial" panose="020B0604020202020204" pitchFamily="34" charset="0"/>
              </a:rPr>
              <a:t>o</a:t>
            </a:r>
            <a:r>
              <a:rPr lang="en-GB" sz="5600" b="0" i="0" u="none" strike="noStrike" dirty="0">
                <a:solidFill>
                  <a:srgbClr val="525455"/>
                </a:solidFill>
                <a:effectLst/>
                <a:latin typeface="Arial" panose="020B0604020202020204" pitchFamily="34" charset="0"/>
              </a:rPr>
              <a:t>r gender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5600" dirty="0">
                <a:solidFill>
                  <a:srgbClr val="525455"/>
                </a:solidFill>
                <a:latin typeface="Arial" panose="020B0604020202020204" pitchFamily="34" charset="0"/>
              </a:rPr>
              <a:t>o</a:t>
            </a:r>
            <a:r>
              <a:rPr lang="en-GB" sz="5600" b="0" i="0" u="none" strike="noStrike" dirty="0">
                <a:solidFill>
                  <a:srgbClr val="525455"/>
                </a:solidFill>
                <a:effectLst/>
                <a:latin typeface="Arial" panose="020B0604020202020204" pitchFamily="34" charset="0"/>
              </a:rPr>
              <a:t>r sexual orientation.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5600" dirty="0">
                <a:solidFill>
                  <a:srgbClr val="525455"/>
                </a:solidFill>
                <a:latin typeface="Arial" panose="020B0604020202020204" pitchFamily="34" charset="0"/>
              </a:rPr>
              <a:t>i</a:t>
            </a:r>
            <a:r>
              <a:rPr lang="en-GB" sz="5600" b="0" i="0" u="none" strike="noStrike" dirty="0">
                <a:solidFill>
                  <a:srgbClr val="525455"/>
                </a:solidFill>
                <a:effectLst/>
                <a:latin typeface="Arial" panose="020B0604020202020204" pitchFamily="34" charset="0"/>
              </a:rPr>
              <a:t>f they appear anxious or have low self-esteem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5600" dirty="0">
                <a:solidFill>
                  <a:srgbClr val="525455"/>
                </a:solidFill>
                <a:latin typeface="Arial" panose="020B0604020202020204" pitchFamily="34" charset="0"/>
              </a:rPr>
              <a:t>i</a:t>
            </a:r>
            <a:r>
              <a:rPr lang="en-GB" sz="5600" b="0" i="0" u="none" strike="noStrike" dirty="0">
                <a:solidFill>
                  <a:srgbClr val="525455"/>
                </a:solidFill>
                <a:effectLst/>
                <a:latin typeface="Arial" panose="020B0604020202020204" pitchFamily="34" charset="0"/>
              </a:rPr>
              <a:t>f they lack assertiveness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5600" b="0" i="0" u="none" strike="noStrike" dirty="0">
                <a:solidFill>
                  <a:srgbClr val="525455"/>
                </a:solidFill>
                <a:effectLst/>
                <a:latin typeface="Arial" panose="020B0604020202020204" pitchFamily="34" charset="0"/>
              </a:rPr>
              <a:t>are shy or introverted.</a:t>
            </a:r>
          </a:p>
          <a:p>
            <a:pPr algn="l"/>
            <a:r>
              <a:rPr lang="en-GB" sz="5600" b="0" i="0" u="none" strike="noStrike" dirty="0">
                <a:solidFill>
                  <a:srgbClr val="525455"/>
                </a:solidFill>
                <a:effectLst/>
                <a:latin typeface="Arial" panose="020B0604020202020204" pitchFamily="34" charset="0"/>
              </a:rPr>
              <a:t>Popular or successful children are also bullied, sometimes because others are jealous of them. Sometimes a child's family circumstance or home life can be a reason for someone bullying them.</a:t>
            </a:r>
          </a:p>
          <a:p>
            <a:pPr algn="l"/>
            <a:r>
              <a:rPr lang="en-GB" sz="5600" b="0" i="0" u="none" strike="noStrike" dirty="0">
                <a:solidFill>
                  <a:srgbClr val="525455"/>
                </a:solidFill>
                <a:effectLst/>
                <a:latin typeface="Arial" panose="020B0604020202020204" pitchFamily="34" charset="0"/>
              </a:rPr>
              <a:t>Disabled children can experience bullying because they seem an easy target and less able to defend themselves.</a:t>
            </a:r>
          </a:p>
          <a:p>
            <a:pPr algn="l"/>
            <a:r>
              <a:rPr lang="en-GB" sz="5600" dirty="0">
                <a:solidFill>
                  <a:srgbClr val="525455"/>
                </a:solidFill>
                <a:latin typeface="Arial" panose="020B0604020202020204" pitchFamily="34" charset="0"/>
              </a:rPr>
              <a:t>NSPCC, 2022</a:t>
            </a:r>
            <a:endParaRPr lang="en-GB" sz="5600" b="0" i="0" u="none" strike="noStrike" dirty="0">
              <a:solidFill>
                <a:srgbClr val="525455"/>
              </a:solidFill>
              <a:effectLst/>
              <a:latin typeface="Arial" panose="020B0604020202020204" pitchFamily="34" charset="0"/>
            </a:endParaRPr>
          </a:p>
          <a:p>
            <a:endParaRPr lang="en-GB" dirty="0"/>
          </a:p>
        </p:txBody>
      </p:sp>
      <p:pic>
        <p:nvPicPr>
          <p:cNvPr id="6" name="Picture 5" descr="A picture containing text, clipart&#10;&#10;Description automatically generated">
            <a:extLst>
              <a:ext uri="{FF2B5EF4-FFF2-40B4-BE49-F238E27FC236}">
                <a16:creationId xmlns:a16="http://schemas.microsoft.com/office/drawing/2014/main" id="{A7E94C50-09B9-404E-BDFF-D1ED1BB93AC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965537" y="252471"/>
            <a:ext cx="1556891" cy="10898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739138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F1C215-92A3-4CA3-8E4C-AD60723A60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76174" y="624110"/>
            <a:ext cx="9728438" cy="1280890"/>
          </a:xfrm>
        </p:spPr>
        <p:txBody>
          <a:bodyPr>
            <a:normAutofit fontScale="90000"/>
          </a:bodyPr>
          <a:lstStyle/>
          <a:p>
            <a:r>
              <a:rPr lang="en-GB" dirty="0" err="1">
                <a:solidFill>
                  <a:schemeClr val="tx1"/>
                </a:solidFill>
              </a:rPr>
              <a:t>Bwlio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traddodiadol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wyneb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i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wyneb</a:t>
            </a:r>
            <a:br>
              <a:rPr lang="en-GB" dirty="0">
                <a:solidFill>
                  <a:schemeClr val="tx1"/>
                </a:solidFill>
              </a:rPr>
            </a:br>
            <a:r>
              <a:rPr lang="en-GB" dirty="0">
                <a:solidFill>
                  <a:schemeClr val="tx1"/>
                </a:solidFill>
              </a:rPr>
              <a:t>Traditional/Conventional Face to Face Bullying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1DC8C5C-CB03-49D9-8B33-B72ACF1343B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117919" y="2530823"/>
            <a:ext cx="4313864" cy="3777622"/>
          </a:xfrm>
        </p:spPr>
        <p:txBody>
          <a:bodyPr/>
          <a:lstStyle/>
          <a:p>
            <a:r>
              <a:rPr lang="en-GB" dirty="0"/>
              <a:t>is repeated over time</a:t>
            </a:r>
          </a:p>
          <a:p>
            <a:r>
              <a:rPr lang="en-GB" dirty="0"/>
              <a:t>BUT….</a:t>
            </a:r>
          </a:p>
          <a:p>
            <a:r>
              <a:rPr lang="en-GB" dirty="0"/>
              <a:t>even a one-time incident of severe aggressive behaviour can be considered serious harassment or bullying and can be emotionally disturbing to the victim </a:t>
            </a:r>
          </a:p>
          <a:p>
            <a:r>
              <a:rPr lang="en-GB" dirty="0"/>
              <a:t>(Arora, 1996; Smith &amp; Levan, 1995)</a:t>
            </a:r>
          </a:p>
          <a:p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15FF13E-A2D2-4D0B-AEE6-9DCF106647A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247134" y="2456268"/>
            <a:ext cx="4313864" cy="3777622"/>
          </a:xfrm>
        </p:spPr>
        <p:txBody>
          <a:bodyPr/>
          <a:lstStyle/>
          <a:p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cael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ailadrodd</a:t>
            </a:r>
            <a:r>
              <a:rPr lang="en-GB" dirty="0"/>
              <a:t> </a:t>
            </a:r>
            <a:r>
              <a:rPr lang="en-GB" dirty="0" err="1"/>
              <a:t>dros</a:t>
            </a:r>
            <a:r>
              <a:rPr lang="en-GB" dirty="0"/>
              <a:t> </a:t>
            </a:r>
            <a:r>
              <a:rPr lang="en-GB" dirty="0" err="1"/>
              <a:t>amser</a:t>
            </a:r>
            <a:endParaRPr lang="en-GB" dirty="0"/>
          </a:p>
          <a:p>
            <a:r>
              <a:rPr lang="en-GB" dirty="0"/>
              <a:t>OND....</a:t>
            </a:r>
          </a:p>
          <a:p>
            <a:r>
              <a:rPr lang="en-GB" dirty="0" err="1"/>
              <a:t>gellir</a:t>
            </a:r>
            <a:r>
              <a:rPr lang="en-GB" dirty="0"/>
              <a:t> </a:t>
            </a:r>
            <a:r>
              <a:rPr lang="en-GB" dirty="0" err="1"/>
              <a:t>ystyried</a:t>
            </a:r>
            <a:r>
              <a:rPr lang="en-GB" dirty="0"/>
              <a:t> </a:t>
            </a:r>
            <a:r>
              <a:rPr lang="en-GB" dirty="0" err="1"/>
              <a:t>hyd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oed</a:t>
            </a:r>
            <a:r>
              <a:rPr lang="en-GB" dirty="0"/>
              <a:t> </a:t>
            </a:r>
            <a:r>
              <a:rPr lang="en-GB" dirty="0" err="1"/>
              <a:t>digwyddiad</a:t>
            </a:r>
            <a:r>
              <a:rPr lang="en-GB" dirty="0"/>
              <a:t> un-</a:t>
            </a:r>
            <a:r>
              <a:rPr lang="en-GB" dirty="0" err="1"/>
              <a:t>amser</a:t>
            </a:r>
            <a:r>
              <a:rPr lang="en-GB" dirty="0"/>
              <a:t> o </a:t>
            </a:r>
            <a:r>
              <a:rPr lang="en-GB" dirty="0" err="1"/>
              <a:t>ymddygiad</a:t>
            </a:r>
            <a:r>
              <a:rPr lang="en-GB" dirty="0"/>
              <a:t> </a:t>
            </a:r>
            <a:r>
              <a:rPr lang="en-GB" dirty="0" err="1"/>
              <a:t>ymosodol</a:t>
            </a:r>
            <a:r>
              <a:rPr lang="en-GB" dirty="0"/>
              <a:t> </a:t>
            </a:r>
            <a:r>
              <a:rPr lang="en-GB" dirty="0" err="1"/>
              <a:t>difrifol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aflonyddu</a:t>
            </a:r>
            <a:r>
              <a:rPr lang="en-GB" dirty="0"/>
              <a:t> </a:t>
            </a:r>
            <a:r>
              <a:rPr lang="en-GB" dirty="0" err="1"/>
              <a:t>neu'n</a:t>
            </a:r>
            <a:r>
              <a:rPr lang="en-GB" dirty="0"/>
              <a:t> </a:t>
            </a:r>
            <a:r>
              <a:rPr lang="en-GB" dirty="0" err="1"/>
              <a:t>fwlio</a:t>
            </a:r>
            <a:r>
              <a:rPr lang="en-GB" dirty="0"/>
              <a:t> </a:t>
            </a:r>
            <a:r>
              <a:rPr lang="en-GB" dirty="0" err="1"/>
              <a:t>difrifol</a:t>
            </a:r>
            <a:r>
              <a:rPr lang="en-GB" dirty="0"/>
              <a:t> a gall </a:t>
            </a:r>
            <a:r>
              <a:rPr lang="en-GB" dirty="0" err="1"/>
              <a:t>fod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peri </a:t>
            </a:r>
            <a:r>
              <a:rPr lang="en-GB" dirty="0" err="1"/>
              <a:t>pryder</a:t>
            </a:r>
            <a:r>
              <a:rPr lang="en-GB" dirty="0"/>
              <a:t> </a:t>
            </a:r>
            <a:r>
              <a:rPr lang="en-GB" dirty="0" err="1"/>
              <a:t>emosiynol</a:t>
            </a:r>
            <a:r>
              <a:rPr lang="en-GB" dirty="0"/>
              <a:t> </a:t>
            </a:r>
            <a:r>
              <a:rPr lang="en-GB" dirty="0" err="1"/>
              <a:t>i'r</a:t>
            </a:r>
            <a:r>
              <a:rPr lang="en-GB" dirty="0"/>
              <a:t> </a:t>
            </a:r>
            <a:r>
              <a:rPr lang="en-GB" dirty="0" err="1"/>
              <a:t>dioddefwr</a:t>
            </a:r>
            <a:r>
              <a:rPr lang="en-GB" dirty="0"/>
              <a:t> </a:t>
            </a:r>
          </a:p>
          <a:p>
            <a:r>
              <a:rPr lang="en-GB" dirty="0"/>
              <a:t>(Arora, 1996; Smith &amp; Levan, 1995)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3382297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AE1124-A475-4ADB-99B1-FA72034120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>
                <a:solidFill>
                  <a:schemeClr val="tx1"/>
                </a:solidFill>
              </a:rPr>
              <a:t>Bwlio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Perthynol</a:t>
            </a:r>
            <a:r>
              <a:rPr lang="en-GB" dirty="0">
                <a:solidFill>
                  <a:schemeClr val="tx1"/>
                </a:solidFill>
              </a:rPr>
              <a:t> / Relational Bullying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02760A-E528-4711-A7CE-D0D629E4D7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95925" y="1673111"/>
            <a:ext cx="5087628" cy="4642170"/>
          </a:xfrm>
        </p:spPr>
        <p:txBody>
          <a:bodyPr>
            <a:normAutofit fontScale="92500" lnSpcReduction="20000"/>
          </a:bodyPr>
          <a:lstStyle/>
          <a:p>
            <a:r>
              <a:rPr lang="en-GB" b="1" dirty="0"/>
              <a:t>Relational bullying</a:t>
            </a:r>
            <a:r>
              <a:rPr lang="en-GB" dirty="0"/>
              <a:t>: covert forms of aggression which leaves bruises on the inside, not the outside.</a:t>
            </a:r>
          </a:p>
          <a:p>
            <a:r>
              <a:rPr lang="en-GB" dirty="0"/>
              <a:t>e.g. gossiping or spreading mean rumours about a peer; purposefully excluding a peer from one’s social group or from an activity (Crick &amp; </a:t>
            </a:r>
            <a:r>
              <a:rPr lang="en-GB" dirty="0" err="1"/>
              <a:t>Gropeter</a:t>
            </a:r>
            <a:r>
              <a:rPr lang="en-GB" dirty="0"/>
              <a:t>, 1995).</a:t>
            </a:r>
          </a:p>
          <a:p>
            <a:r>
              <a:rPr lang="en-GB" dirty="0"/>
              <a:t>It is salient in both male and female adolescents</a:t>
            </a:r>
          </a:p>
          <a:p>
            <a:r>
              <a:rPr lang="en-GB" b="1" dirty="0"/>
              <a:t>Relational aggression:</a:t>
            </a:r>
            <a:r>
              <a:rPr lang="en-GB" dirty="0"/>
              <a:t> related to psychosocial distress among victims </a:t>
            </a:r>
          </a:p>
          <a:p>
            <a:r>
              <a:rPr lang="en-GB" dirty="0"/>
              <a:t>The rapidly increasing access to and use of the internet by youth contribute to the phenomenon (</a:t>
            </a:r>
            <a:r>
              <a:rPr lang="en-GB" dirty="0" err="1"/>
              <a:t>Campfield</a:t>
            </a:r>
            <a:r>
              <a:rPr lang="en-GB" dirty="0"/>
              <a:t>, 2008)</a:t>
            </a:r>
          </a:p>
          <a:p>
            <a:r>
              <a:rPr lang="en-GB" b="1" i="0" u="none" strike="noStrike" dirty="0">
                <a:solidFill>
                  <a:srgbClr val="444444"/>
                </a:solidFill>
                <a:effectLst/>
                <a:latin typeface="Segoe UI" panose="020B0502040204020203" pitchFamily="34" charset="0"/>
              </a:rPr>
              <a:t>Effect on well-being: </a:t>
            </a:r>
            <a:r>
              <a:rPr lang="en-GB" b="0" i="0" u="none" strike="noStrike" dirty="0">
                <a:solidFill>
                  <a:srgbClr val="444444"/>
                </a:solidFill>
                <a:effectLst/>
                <a:latin typeface="Segoe UI" panose="020B0502040204020203" pitchFamily="34" charset="0"/>
              </a:rPr>
              <a:t>victims of relational aggression often feel rejected, socially inept, inadequate, unattractive and unlikable.</a:t>
            </a: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B652FE8-1AB7-4DAA-96E5-CC43E9226D48}"/>
              </a:ext>
            </a:extLst>
          </p:cNvPr>
          <p:cNvSpPr txBox="1"/>
          <p:nvPr/>
        </p:nvSpPr>
        <p:spPr>
          <a:xfrm>
            <a:off x="1664339" y="1673111"/>
            <a:ext cx="4650942" cy="538609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1400" b="1" dirty="0" err="1"/>
              <a:t>Bwlio</a:t>
            </a:r>
            <a:r>
              <a:rPr lang="en-GB" sz="1400" b="1" dirty="0"/>
              <a:t> </a:t>
            </a:r>
            <a:r>
              <a:rPr lang="en-GB" sz="1400" b="1" dirty="0" err="1"/>
              <a:t>perthynol</a:t>
            </a:r>
            <a:r>
              <a:rPr lang="en-GB" sz="1400" dirty="0"/>
              <a:t>: </a:t>
            </a:r>
            <a:r>
              <a:rPr lang="en-GB" sz="1400" dirty="0" err="1"/>
              <a:t>mathau</a:t>
            </a:r>
            <a:r>
              <a:rPr lang="en-GB" sz="1400" dirty="0"/>
              <a:t> </a:t>
            </a:r>
            <a:r>
              <a:rPr lang="en-GB" sz="1400" dirty="0" err="1"/>
              <a:t>cudd</a:t>
            </a:r>
            <a:r>
              <a:rPr lang="en-GB" sz="1400" dirty="0"/>
              <a:t> o </a:t>
            </a:r>
            <a:r>
              <a:rPr lang="en-GB" sz="1400" dirty="0" err="1"/>
              <a:t>ymddygiad</a:t>
            </a:r>
            <a:r>
              <a:rPr lang="en-GB" sz="1400" dirty="0"/>
              <a:t> </a:t>
            </a:r>
            <a:r>
              <a:rPr lang="en-GB" sz="1400" dirty="0" err="1"/>
              <a:t>ymosodol</a:t>
            </a:r>
            <a:r>
              <a:rPr lang="en-GB" sz="1400" dirty="0"/>
              <a:t> </a:t>
            </a:r>
            <a:r>
              <a:rPr lang="en-GB" sz="1400" dirty="0" err="1"/>
              <a:t>sy'n</a:t>
            </a:r>
            <a:r>
              <a:rPr lang="en-GB" sz="1400" dirty="0"/>
              <a:t> </a:t>
            </a:r>
            <a:r>
              <a:rPr lang="en-GB" sz="1400" dirty="0" err="1"/>
              <a:t>gadael</a:t>
            </a:r>
            <a:r>
              <a:rPr lang="en-GB" sz="1400" dirty="0"/>
              <a:t> </a:t>
            </a:r>
            <a:r>
              <a:rPr lang="en-GB" sz="1400" dirty="0" err="1"/>
              <a:t>cleisiau</a:t>
            </a:r>
            <a:r>
              <a:rPr lang="en-GB" sz="1400" dirty="0"/>
              <a:t> </a:t>
            </a:r>
            <a:r>
              <a:rPr lang="en-GB" sz="1400" dirty="0" err="1"/>
              <a:t>ar</a:t>
            </a:r>
            <a:r>
              <a:rPr lang="en-GB" sz="1400" dirty="0"/>
              <a:t> y </a:t>
            </a:r>
            <a:r>
              <a:rPr lang="en-GB" sz="1400" dirty="0" err="1"/>
              <a:t>tu</a:t>
            </a:r>
            <a:r>
              <a:rPr lang="en-GB" sz="1400" dirty="0"/>
              <a:t> </a:t>
            </a:r>
            <a:r>
              <a:rPr lang="en-GB" sz="1400" dirty="0" err="1"/>
              <a:t>mewn</a:t>
            </a:r>
            <a:r>
              <a:rPr lang="en-GB" sz="1400" dirty="0"/>
              <a:t>, </a:t>
            </a:r>
            <a:r>
              <a:rPr lang="en-GB" sz="1400" dirty="0" err="1"/>
              <a:t>nid</a:t>
            </a:r>
            <a:r>
              <a:rPr lang="en-GB" sz="1400" dirty="0"/>
              <a:t> y </a:t>
            </a:r>
            <a:r>
              <a:rPr lang="en-GB" sz="1400" dirty="0" err="1"/>
              <a:t>tu</a:t>
            </a:r>
            <a:r>
              <a:rPr lang="en-GB" sz="1400" dirty="0"/>
              <a:t> </a:t>
            </a:r>
            <a:r>
              <a:rPr lang="en-GB" sz="1400" dirty="0" err="1"/>
              <a:t>allan</a:t>
            </a:r>
            <a:r>
              <a:rPr lang="en-GB" sz="1400" dirty="0"/>
              <a:t>.</a:t>
            </a:r>
          </a:p>
          <a:p>
            <a:endParaRPr lang="en-GB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 err="1"/>
              <a:t>e.e.</a:t>
            </a:r>
            <a:r>
              <a:rPr lang="en-GB" sz="1400" dirty="0"/>
              <a:t> </a:t>
            </a:r>
            <a:r>
              <a:rPr lang="en-GB" sz="1400" dirty="0" err="1"/>
              <a:t>cario</a:t>
            </a:r>
            <a:r>
              <a:rPr lang="en-GB" sz="1400" dirty="0"/>
              <a:t> </a:t>
            </a:r>
            <a:r>
              <a:rPr lang="en-GB" sz="1400" dirty="0" err="1"/>
              <a:t>clecs</a:t>
            </a:r>
            <a:r>
              <a:rPr lang="en-GB" sz="1400" dirty="0"/>
              <a:t> neu </a:t>
            </a:r>
            <a:r>
              <a:rPr lang="en-GB" sz="1400" dirty="0" err="1"/>
              <a:t>ledaenu</a:t>
            </a:r>
            <a:r>
              <a:rPr lang="en-GB" sz="1400" dirty="0"/>
              <a:t> </a:t>
            </a:r>
            <a:r>
              <a:rPr lang="en-GB" sz="1400" dirty="0" err="1"/>
              <a:t>sibrydion</a:t>
            </a:r>
            <a:r>
              <a:rPr lang="en-GB" sz="1400" dirty="0"/>
              <a:t> </a:t>
            </a:r>
            <a:r>
              <a:rPr lang="en-GB" sz="1400" dirty="0" err="1"/>
              <a:t>cas</a:t>
            </a:r>
            <a:r>
              <a:rPr lang="en-GB" sz="1400" dirty="0"/>
              <a:t> am </a:t>
            </a:r>
            <a:r>
              <a:rPr lang="en-GB" sz="1400" dirty="0" err="1"/>
              <a:t>gyfoedion</a:t>
            </a:r>
            <a:r>
              <a:rPr lang="en-GB" sz="1400" dirty="0"/>
              <a:t>; </a:t>
            </a:r>
            <a:r>
              <a:rPr lang="en-GB" sz="1400" dirty="0" err="1"/>
              <a:t>eithrio</a:t>
            </a:r>
            <a:r>
              <a:rPr lang="en-GB" sz="1400" dirty="0"/>
              <a:t> </a:t>
            </a:r>
            <a:r>
              <a:rPr lang="en-GB" sz="1400" dirty="0" err="1"/>
              <a:t>cyfoedion</a:t>
            </a:r>
            <a:r>
              <a:rPr lang="en-GB" sz="1400" dirty="0"/>
              <a:t> o </a:t>
            </a:r>
            <a:r>
              <a:rPr lang="en-GB" sz="1400" dirty="0" err="1"/>
              <a:t>grŵp</a:t>
            </a:r>
            <a:r>
              <a:rPr lang="en-GB" sz="1400" dirty="0"/>
              <a:t> </a:t>
            </a:r>
            <a:r>
              <a:rPr lang="en-GB" sz="1400" dirty="0" err="1"/>
              <a:t>cymdeithasol</a:t>
            </a:r>
            <a:r>
              <a:rPr lang="en-GB" sz="1400" dirty="0"/>
              <a:t> neu o </a:t>
            </a:r>
            <a:r>
              <a:rPr lang="en-GB" sz="1400" dirty="0" err="1"/>
              <a:t>weithgaredd</a:t>
            </a:r>
            <a:r>
              <a:rPr lang="en-GB" sz="1400" dirty="0"/>
              <a:t> (Crick &amp; </a:t>
            </a:r>
            <a:r>
              <a:rPr lang="en-GB" sz="1400" dirty="0" err="1"/>
              <a:t>Gropeter</a:t>
            </a:r>
            <a:r>
              <a:rPr lang="en-GB" sz="1400" dirty="0"/>
              <a:t>, 1995).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 err="1"/>
              <a:t>Mae'n</a:t>
            </a:r>
            <a:r>
              <a:rPr lang="en-GB" sz="1400" dirty="0"/>
              <a:t> </a:t>
            </a:r>
            <a:r>
              <a:rPr lang="en-GB" sz="1400" dirty="0" err="1"/>
              <a:t>amlwg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y </a:t>
            </a:r>
            <a:r>
              <a:rPr lang="en-GB" sz="1400" dirty="0" err="1"/>
              <a:t>glasoed</a:t>
            </a:r>
            <a:r>
              <a:rPr lang="en-GB" sz="1400" dirty="0"/>
              <a:t> </a:t>
            </a:r>
            <a:r>
              <a:rPr lang="en-GB" sz="1400" dirty="0" err="1"/>
              <a:t>gwrywaidd</a:t>
            </a:r>
            <a:r>
              <a:rPr lang="en-GB" sz="1400" dirty="0"/>
              <a:t> a </a:t>
            </a:r>
            <a:r>
              <a:rPr lang="en-GB" sz="1400" dirty="0" err="1"/>
              <a:t>benywaidd</a:t>
            </a:r>
            <a:endParaRPr lang="en-GB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1" dirty="0" err="1"/>
              <a:t>Ymddygiad</a:t>
            </a:r>
            <a:r>
              <a:rPr lang="en-GB" sz="1400" b="1" dirty="0"/>
              <a:t> </a:t>
            </a:r>
            <a:r>
              <a:rPr lang="en-GB" sz="1400" b="1" dirty="0" err="1"/>
              <a:t>ymosodol</a:t>
            </a:r>
            <a:r>
              <a:rPr lang="en-GB" sz="1400" b="1" dirty="0"/>
              <a:t> </a:t>
            </a:r>
            <a:r>
              <a:rPr lang="en-GB" sz="1400" b="1" dirty="0" err="1"/>
              <a:t>berthynol</a:t>
            </a:r>
            <a:r>
              <a:rPr lang="en-GB" sz="1400" dirty="0"/>
              <a:t>: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gysylltiedig</a:t>
            </a:r>
            <a:r>
              <a:rPr lang="en-GB" sz="1400" dirty="0"/>
              <a:t> â </a:t>
            </a:r>
            <a:r>
              <a:rPr lang="en-GB" sz="1400" dirty="0" err="1"/>
              <a:t>thrallod</a:t>
            </a:r>
            <a:r>
              <a:rPr lang="en-GB" sz="1400" dirty="0"/>
              <a:t> </a:t>
            </a:r>
            <a:r>
              <a:rPr lang="en-GB" sz="1400" dirty="0" err="1"/>
              <a:t>seicogymdeithasol</a:t>
            </a:r>
            <a:r>
              <a:rPr lang="en-GB" sz="1400" dirty="0"/>
              <a:t> </a:t>
            </a:r>
            <a:r>
              <a:rPr lang="en-GB" sz="1400" dirty="0" err="1"/>
              <a:t>ymhlith</a:t>
            </a:r>
            <a:r>
              <a:rPr lang="en-GB" sz="1400" dirty="0"/>
              <a:t> </a:t>
            </a:r>
            <a:r>
              <a:rPr lang="en-GB" sz="1400" dirty="0" err="1"/>
              <a:t>dioddefwyr</a:t>
            </a:r>
            <a:r>
              <a:rPr lang="en-GB" sz="1400" dirty="0"/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 err="1"/>
              <a:t>Mae'r</a:t>
            </a:r>
            <a:r>
              <a:rPr lang="en-GB" sz="1400" dirty="0"/>
              <a:t> </a:t>
            </a:r>
            <a:r>
              <a:rPr lang="en-GB" sz="1400" dirty="0" err="1"/>
              <a:t>mynediad</a:t>
            </a:r>
            <a:r>
              <a:rPr lang="en-GB" sz="1400" dirty="0"/>
              <a:t> </a:t>
            </a:r>
            <a:r>
              <a:rPr lang="en-GB" sz="1400" dirty="0" err="1"/>
              <a:t>cynyddol</a:t>
            </a:r>
            <a:r>
              <a:rPr lang="en-GB" sz="1400" dirty="0"/>
              <a:t> </a:t>
            </a:r>
            <a:r>
              <a:rPr lang="en-GB" sz="1400" dirty="0" err="1"/>
              <a:t>i'r</a:t>
            </a:r>
            <a:r>
              <a:rPr lang="en-GB" sz="1400" dirty="0"/>
              <a:t> </a:t>
            </a:r>
            <a:r>
              <a:rPr lang="en-GB" sz="1400" dirty="0" err="1"/>
              <a:t>rhyngrwyd</a:t>
            </a:r>
            <a:r>
              <a:rPr lang="en-GB" sz="1400" dirty="0"/>
              <a:t> </a:t>
            </a:r>
            <a:r>
              <a:rPr lang="en-GB" sz="1400" dirty="0" err="1"/>
              <a:t>a'r</a:t>
            </a:r>
            <a:r>
              <a:rPr lang="en-GB" sz="1400" dirty="0"/>
              <a:t> </a:t>
            </a:r>
            <a:r>
              <a:rPr lang="en-GB" sz="1400" dirty="0" err="1"/>
              <a:t>defnydd</a:t>
            </a:r>
            <a:r>
              <a:rPr lang="en-GB" sz="1400" dirty="0"/>
              <a:t> </a:t>
            </a:r>
            <a:r>
              <a:rPr lang="en-GB" sz="1400" dirty="0" err="1"/>
              <a:t>ohono</a:t>
            </a:r>
            <a:r>
              <a:rPr lang="en-GB" sz="1400" dirty="0"/>
              <a:t> </a:t>
            </a:r>
            <a:r>
              <a:rPr lang="en-GB" sz="1400" dirty="0" err="1"/>
              <a:t>gan</a:t>
            </a:r>
            <a:r>
              <a:rPr lang="en-GB" sz="1400" dirty="0"/>
              <a:t> </a:t>
            </a:r>
            <a:r>
              <a:rPr lang="en-GB" sz="1400" dirty="0" err="1"/>
              <a:t>ieuenctid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cyfrannu</a:t>
            </a:r>
            <a:r>
              <a:rPr lang="en-GB" sz="1400" dirty="0"/>
              <a:t> at y </a:t>
            </a:r>
            <a:r>
              <a:rPr lang="en-GB" sz="1400" dirty="0" err="1"/>
              <a:t>ffenomenon</a:t>
            </a:r>
            <a:r>
              <a:rPr lang="en-GB" sz="1400" dirty="0"/>
              <a:t> (</a:t>
            </a:r>
            <a:r>
              <a:rPr lang="en-GB" sz="1400" dirty="0" err="1"/>
              <a:t>Campfield</a:t>
            </a:r>
            <a:r>
              <a:rPr lang="en-GB" sz="1400" dirty="0"/>
              <a:t>, 2008)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1" dirty="0" err="1"/>
              <a:t>Effaith</a:t>
            </a:r>
            <a:r>
              <a:rPr lang="en-GB" sz="1400" b="1" dirty="0"/>
              <a:t> </a:t>
            </a:r>
            <a:r>
              <a:rPr lang="en-GB" sz="1400" b="1" dirty="0" err="1"/>
              <a:t>ar</a:t>
            </a:r>
            <a:r>
              <a:rPr lang="en-GB" sz="1400" b="1" dirty="0"/>
              <a:t> les: </a:t>
            </a:r>
            <a:r>
              <a:rPr lang="en-GB" sz="1400" dirty="0" err="1"/>
              <a:t>mae</a:t>
            </a:r>
            <a:r>
              <a:rPr lang="en-GB" sz="1400" dirty="0"/>
              <a:t> </a:t>
            </a:r>
            <a:r>
              <a:rPr lang="en-GB" sz="1400" dirty="0" err="1"/>
              <a:t>dioddefwyr</a:t>
            </a:r>
            <a:r>
              <a:rPr lang="en-GB" sz="1400" dirty="0"/>
              <a:t> </a:t>
            </a:r>
            <a:r>
              <a:rPr lang="en-GB" sz="1400" dirty="0" err="1"/>
              <a:t>ymddygiad</a:t>
            </a:r>
            <a:r>
              <a:rPr lang="en-GB" sz="1400" dirty="0"/>
              <a:t> </a:t>
            </a:r>
            <a:r>
              <a:rPr lang="en-GB" sz="1400" dirty="0" err="1"/>
              <a:t>ymosodol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aml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teimlo</a:t>
            </a:r>
            <a:r>
              <a:rPr lang="en-GB" sz="1400" dirty="0"/>
              <a:t> </a:t>
            </a:r>
            <a:r>
              <a:rPr lang="en-GB" sz="1400" dirty="0" err="1"/>
              <a:t>eu</a:t>
            </a:r>
            <a:r>
              <a:rPr lang="en-GB" sz="1400" dirty="0"/>
              <a:t> bod </a:t>
            </a:r>
            <a:r>
              <a:rPr lang="en-GB" sz="1400" dirty="0" err="1"/>
              <a:t>wedi'u</a:t>
            </a:r>
            <a:r>
              <a:rPr lang="en-GB" sz="1400" dirty="0"/>
              <a:t> </a:t>
            </a:r>
            <a:r>
              <a:rPr lang="en-GB" sz="1400" dirty="0" err="1"/>
              <a:t>gwrthod</a:t>
            </a:r>
            <a:r>
              <a:rPr lang="en-GB" sz="1400" dirty="0"/>
              <a:t>,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gymdeithasol</a:t>
            </a:r>
            <a:r>
              <a:rPr lang="en-GB" sz="1400" dirty="0"/>
              <a:t>,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annigonol</a:t>
            </a:r>
            <a:r>
              <a:rPr lang="en-GB" sz="1400" dirty="0"/>
              <a:t>,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anneniadol</a:t>
            </a:r>
            <a:r>
              <a:rPr lang="en-GB" sz="1400" dirty="0"/>
              <a:t> ac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annymunol</a:t>
            </a:r>
            <a:r>
              <a:rPr lang="en-GB" sz="1400" dirty="0"/>
              <a:t>.</a:t>
            </a:r>
          </a:p>
          <a:p>
            <a:endParaRPr lang="en-GB" sz="1400" dirty="0"/>
          </a:p>
          <a:p>
            <a:endParaRPr lang="en-GB" sz="1400" dirty="0"/>
          </a:p>
          <a:p>
            <a:endParaRPr lang="en-GB" sz="1400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6177833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2EEA7A-BEAB-48E8-ABED-AF1FE3BC58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>
                <a:solidFill>
                  <a:schemeClr val="tx1"/>
                </a:solidFill>
              </a:rPr>
              <a:t>Seiberfwlio</a:t>
            </a:r>
            <a:r>
              <a:rPr lang="en-GB" dirty="0">
                <a:solidFill>
                  <a:schemeClr val="tx1"/>
                </a:solidFill>
              </a:rPr>
              <a:t> / Cyberbullying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4F5EE6F4-01DE-4AF7-BE58-7414A10F95F3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1955463" y="2074394"/>
            <a:ext cx="3778250" cy="3778250"/>
          </a:xfrm>
          <a:prstGeom prst="rect">
            <a:avLst/>
          </a:prstGeom>
        </p:spPr>
      </p:pic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EE7DF68F-2128-4816-8AA8-5C816D98D450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7038908" y="1712380"/>
            <a:ext cx="3706650" cy="46322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091178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89A88E-8B7F-484B-BCB4-4D8EE5B764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>
                <a:solidFill>
                  <a:schemeClr val="tx1"/>
                </a:solidFill>
              </a:rPr>
              <a:t>Seiberfwlio</a:t>
            </a:r>
            <a:r>
              <a:rPr lang="en-GB" dirty="0">
                <a:solidFill>
                  <a:schemeClr val="tx1"/>
                </a:solidFill>
              </a:rPr>
              <a:t> / Cyberbullying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A33CA0-3C7A-42B4-AB60-A6815C3A31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78824" y="2133600"/>
            <a:ext cx="4925787" cy="3777622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Coined by Canadian educator Bill </a:t>
            </a:r>
            <a:r>
              <a:rPr lang="en-GB" dirty="0" err="1"/>
              <a:t>Belsey</a:t>
            </a:r>
            <a:r>
              <a:rPr lang="en-GB" dirty="0"/>
              <a:t> </a:t>
            </a:r>
          </a:p>
          <a:p>
            <a:r>
              <a:rPr lang="en-GB" dirty="0"/>
              <a:t>"Cyberbullying involves the use of information and communication technologies to support deliberate, repeated, and hostile behaviour by an individual or group, which is intended to harm others." -Bill </a:t>
            </a:r>
            <a:r>
              <a:rPr lang="en-GB" dirty="0" err="1"/>
              <a:t>Belsey</a:t>
            </a:r>
            <a:endParaRPr lang="en-GB" dirty="0"/>
          </a:p>
          <a:p>
            <a:r>
              <a:rPr lang="en-GB" dirty="0"/>
              <a:t>Use of e-mail, text messaging, instant messaging, defamatory web sites, social networks to intentionally humiliate, torment, threaten or harassing an individual or group</a:t>
            </a:r>
          </a:p>
          <a:p>
            <a:r>
              <a:rPr lang="en-GB" dirty="0"/>
              <a:t>(http://www.cyberbullying.ca)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26E0250-FA03-4433-BA52-1AC5E6C36852}"/>
              </a:ext>
            </a:extLst>
          </p:cNvPr>
          <p:cNvSpPr txBox="1"/>
          <p:nvPr/>
        </p:nvSpPr>
        <p:spPr>
          <a:xfrm>
            <a:off x="1622677" y="2022157"/>
            <a:ext cx="4473323" cy="38164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 err="1"/>
              <a:t>Wedi’i</a:t>
            </a:r>
            <a:r>
              <a:rPr lang="en-GB" sz="1600" dirty="0"/>
              <a:t> </a:t>
            </a:r>
            <a:r>
              <a:rPr lang="en-GB" sz="1600" dirty="0" err="1"/>
              <a:t>fathu</a:t>
            </a:r>
            <a:r>
              <a:rPr lang="en-GB" sz="1600" dirty="0"/>
              <a:t> </a:t>
            </a:r>
            <a:r>
              <a:rPr lang="en-GB" sz="1600" dirty="0" err="1"/>
              <a:t>gan</a:t>
            </a:r>
            <a:r>
              <a:rPr lang="en-GB" sz="1600" dirty="0"/>
              <a:t> Bill </a:t>
            </a:r>
            <a:r>
              <a:rPr lang="en-GB" sz="1600" dirty="0" err="1"/>
              <a:t>Belsey</a:t>
            </a:r>
            <a:r>
              <a:rPr lang="en-GB" sz="1600" dirty="0"/>
              <a:t>, </a:t>
            </a:r>
            <a:r>
              <a:rPr lang="en-GB" sz="1600" dirty="0" err="1"/>
              <a:t>addysgwr</a:t>
            </a:r>
            <a:r>
              <a:rPr lang="en-GB" sz="1600" dirty="0"/>
              <a:t> o </a:t>
            </a:r>
            <a:r>
              <a:rPr lang="en-GB" sz="1600" dirty="0" err="1"/>
              <a:t>Ganada</a:t>
            </a:r>
            <a:r>
              <a:rPr lang="en-GB" sz="1600" dirty="0"/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"Mae </a:t>
            </a:r>
            <a:r>
              <a:rPr lang="en-GB" sz="1600" dirty="0" err="1"/>
              <a:t>seiberfwlio</a:t>
            </a:r>
            <a:r>
              <a:rPr lang="en-GB" sz="1600" dirty="0"/>
              <a:t> </a:t>
            </a:r>
            <a:r>
              <a:rPr lang="en-GB" sz="1600" dirty="0" err="1"/>
              <a:t>yn</a:t>
            </a:r>
            <a:r>
              <a:rPr lang="en-GB" sz="1600" dirty="0"/>
              <a:t> </a:t>
            </a:r>
            <a:r>
              <a:rPr lang="en-GB" sz="1600" dirty="0" err="1"/>
              <a:t>golygu</a:t>
            </a:r>
            <a:r>
              <a:rPr lang="en-GB" sz="1600" dirty="0"/>
              <a:t> </a:t>
            </a:r>
            <a:r>
              <a:rPr lang="en-GB" sz="1600" dirty="0" err="1"/>
              <a:t>defnyddio</a:t>
            </a:r>
            <a:r>
              <a:rPr lang="en-GB" sz="1600" dirty="0"/>
              <a:t> </a:t>
            </a:r>
            <a:r>
              <a:rPr lang="en-GB" sz="1600" dirty="0" err="1"/>
              <a:t>technolegau</a:t>
            </a:r>
            <a:r>
              <a:rPr lang="en-GB" sz="1600" dirty="0"/>
              <a:t> </a:t>
            </a:r>
            <a:r>
              <a:rPr lang="en-GB" sz="1600" dirty="0" err="1"/>
              <a:t>gwybodaeth</a:t>
            </a:r>
            <a:r>
              <a:rPr lang="en-GB" sz="1600" dirty="0"/>
              <a:t> a </a:t>
            </a:r>
            <a:r>
              <a:rPr lang="en-GB" sz="1600" dirty="0" err="1"/>
              <a:t>chyfathrebu</a:t>
            </a:r>
            <a:r>
              <a:rPr lang="en-GB" sz="1600" dirty="0"/>
              <a:t> </a:t>
            </a:r>
            <a:r>
              <a:rPr lang="en-GB" sz="1600" dirty="0" err="1"/>
              <a:t>i</a:t>
            </a:r>
            <a:r>
              <a:rPr lang="en-GB" sz="1600" dirty="0"/>
              <a:t> </a:t>
            </a:r>
            <a:r>
              <a:rPr lang="en-GB" sz="1600" dirty="0" err="1"/>
              <a:t>gefnogi</a:t>
            </a:r>
            <a:r>
              <a:rPr lang="en-GB" sz="1600" dirty="0"/>
              <a:t> </a:t>
            </a:r>
            <a:r>
              <a:rPr lang="en-GB" sz="1600" dirty="0" err="1"/>
              <a:t>ymddygiad</a:t>
            </a:r>
            <a:r>
              <a:rPr lang="en-GB" sz="1600" dirty="0"/>
              <a:t> </a:t>
            </a:r>
            <a:r>
              <a:rPr lang="en-GB" sz="1600" dirty="0" err="1"/>
              <a:t>bwriadol</a:t>
            </a:r>
            <a:r>
              <a:rPr lang="en-GB" sz="1600" dirty="0"/>
              <a:t>, </a:t>
            </a:r>
            <a:r>
              <a:rPr lang="en-GB" sz="1600" dirty="0" err="1"/>
              <a:t>mynych</a:t>
            </a:r>
            <a:r>
              <a:rPr lang="en-GB" sz="1600" dirty="0"/>
              <a:t> a </a:t>
            </a:r>
            <a:r>
              <a:rPr lang="en-GB" sz="1600" dirty="0" err="1"/>
              <a:t>gelyniaethus</a:t>
            </a:r>
            <a:r>
              <a:rPr lang="en-GB" sz="1600" dirty="0"/>
              <a:t> </a:t>
            </a:r>
            <a:r>
              <a:rPr lang="en-GB" sz="1600" dirty="0" err="1"/>
              <a:t>gan</a:t>
            </a:r>
            <a:r>
              <a:rPr lang="en-GB" sz="1600" dirty="0"/>
              <a:t> </a:t>
            </a:r>
            <a:r>
              <a:rPr lang="en-GB" sz="1600" dirty="0" err="1"/>
              <a:t>unigolyn</a:t>
            </a:r>
            <a:r>
              <a:rPr lang="en-GB" sz="1600" dirty="0"/>
              <a:t> neu </a:t>
            </a:r>
            <a:r>
              <a:rPr lang="en-GB" sz="1600" dirty="0" err="1"/>
              <a:t>grŵp</a:t>
            </a:r>
            <a:r>
              <a:rPr lang="en-GB" sz="1600" dirty="0"/>
              <a:t>, y </a:t>
            </a:r>
            <a:r>
              <a:rPr lang="en-GB" sz="1600" dirty="0" err="1"/>
              <a:t>bwriedir</a:t>
            </a:r>
            <a:r>
              <a:rPr lang="en-GB" sz="1600" dirty="0"/>
              <a:t> </a:t>
            </a:r>
            <a:r>
              <a:rPr lang="en-GB" sz="1600" dirty="0" err="1"/>
              <a:t>iddo</a:t>
            </a:r>
            <a:r>
              <a:rPr lang="en-GB" sz="1600" dirty="0"/>
              <a:t> </a:t>
            </a:r>
            <a:r>
              <a:rPr lang="en-GB" sz="1600" dirty="0" err="1"/>
              <a:t>niweidio</a:t>
            </a:r>
            <a:r>
              <a:rPr lang="en-GB" sz="1600" dirty="0"/>
              <a:t> </a:t>
            </a:r>
            <a:r>
              <a:rPr lang="en-GB" sz="1600" dirty="0" err="1"/>
              <a:t>eraill</a:t>
            </a:r>
            <a:r>
              <a:rPr lang="en-GB" sz="1600" dirty="0"/>
              <a:t>." -Bill </a:t>
            </a:r>
            <a:r>
              <a:rPr lang="en-GB" sz="1600" dirty="0" err="1"/>
              <a:t>Belsey</a:t>
            </a:r>
            <a:endParaRPr lang="en-GB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 err="1"/>
              <a:t>Defnyddio</a:t>
            </a:r>
            <a:r>
              <a:rPr lang="en-GB" sz="1600" dirty="0"/>
              <a:t> e-</a:t>
            </a:r>
            <a:r>
              <a:rPr lang="en-GB" sz="1600" dirty="0" err="1"/>
              <a:t>bost</a:t>
            </a:r>
            <a:r>
              <a:rPr lang="en-GB" sz="1600" dirty="0"/>
              <a:t>, </a:t>
            </a:r>
            <a:r>
              <a:rPr lang="en-GB" sz="1600" dirty="0" err="1"/>
              <a:t>negeseuon</a:t>
            </a:r>
            <a:r>
              <a:rPr lang="en-GB" sz="1600" dirty="0"/>
              <a:t> </a:t>
            </a:r>
            <a:r>
              <a:rPr lang="en-GB" sz="1600" dirty="0" err="1"/>
              <a:t>testun</a:t>
            </a:r>
            <a:r>
              <a:rPr lang="en-GB" sz="1600" dirty="0"/>
              <a:t>, </a:t>
            </a:r>
            <a:r>
              <a:rPr lang="en-GB" sz="1600" dirty="0" err="1"/>
              <a:t>negeseuon</a:t>
            </a:r>
            <a:r>
              <a:rPr lang="en-GB" sz="1600" dirty="0"/>
              <a:t> </a:t>
            </a:r>
            <a:r>
              <a:rPr lang="en-GB" sz="1600" dirty="0" err="1"/>
              <a:t>gwib</a:t>
            </a:r>
            <a:r>
              <a:rPr lang="en-GB" sz="1600" dirty="0"/>
              <a:t>, </a:t>
            </a:r>
            <a:r>
              <a:rPr lang="en-GB" sz="1600" dirty="0" err="1"/>
              <a:t>gwefannau</a:t>
            </a:r>
            <a:r>
              <a:rPr lang="en-GB" sz="1600" dirty="0"/>
              <a:t> </a:t>
            </a:r>
            <a:r>
              <a:rPr lang="en-GB" sz="1600" dirty="0" err="1"/>
              <a:t>difenwol</a:t>
            </a:r>
            <a:r>
              <a:rPr lang="en-GB" sz="1600" dirty="0"/>
              <a:t>, </a:t>
            </a:r>
            <a:r>
              <a:rPr lang="en-GB" sz="1600" dirty="0" err="1"/>
              <a:t>rhwydweithiau</a:t>
            </a:r>
            <a:r>
              <a:rPr lang="en-GB" sz="1600" dirty="0"/>
              <a:t> </a:t>
            </a:r>
            <a:r>
              <a:rPr lang="en-GB" sz="1600" dirty="0" err="1"/>
              <a:t>cymdeithasol</a:t>
            </a:r>
            <a:r>
              <a:rPr lang="en-GB" sz="1600" dirty="0"/>
              <a:t> </a:t>
            </a:r>
            <a:r>
              <a:rPr lang="en-GB" sz="1600" dirty="0" err="1"/>
              <a:t>i</a:t>
            </a:r>
            <a:r>
              <a:rPr lang="en-GB" sz="1600" dirty="0"/>
              <a:t> </a:t>
            </a:r>
            <a:r>
              <a:rPr lang="en-GB" sz="1600" dirty="0" err="1"/>
              <a:t>fychanu</a:t>
            </a:r>
            <a:r>
              <a:rPr lang="en-GB" sz="1600" dirty="0"/>
              <a:t>, </a:t>
            </a:r>
            <a:r>
              <a:rPr lang="en-GB" sz="1600" dirty="0" err="1"/>
              <a:t>rhwygo</a:t>
            </a:r>
            <a:r>
              <a:rPr lang="en-GB" sz="1600" dirty="0"/>
              <a:t>, </a:t>
            </a:r>
            <a:r>
              <a:rPr lang="en-GB" sz="1600" dirty="0" err="1"/>
              <a:t>bygwth</a:t>
            </a:r>
            <a:r>
              <a:rPr lang="en-GB" sz="1600" dirty="0"/>
              <a:t> neu </a:t>
            </a:r>
            <a:r>
              <a:rPr lang="en-GB" sz="1600" dirty="0" err="1"/>
              <a:t>aflonyddu</a:t>
            </a:r>
            <a:r>
              <a:rPr lang="en-GB" sz="1600" dirty="0"/>
              <a:t> </a:t>
            </a:r>
            <a:r>
              <a:rPr lang="en-GB" sz="1600" dirty="0" err="1"/>
              <a:t>ar</a:t>
            </a:r>
            <a:r>
              <a:rPr lang="en-GB" sz="1600" dirty="0"/>
              <a:t> </a:t>
            </a:r>
            <a:r>
              <a:rPr lang="en-GB" sz="1600" dirty="0" err="1"/>
              <a:t>unigolyn</a:t>
            </a:r>
            <a:r>
              <a:rPr lang="en-GB" sz="1600" dirty="0"/>
              <a:t> neu </a:t>
            </a:r>
            <a:r>
              <a:rPr lang="en-GB" sz="1600" dirty="0" err="1"/>
              <a:t>grŵp</a:t>
            </a:r>
            <a:r>
              <a:rPr lang="en-GB" sz="1600" dirty="0"/>
              <a:t> </a:t>
            </a:r>
            <a:r>
              <a:rPr lang="en-GB" sz="1600" dirty="0" err="1"/>
              <a:t>yn</a:t>
            </a:r>
            <a:r>
              <a:rPr lang="en-GB" sz="1600" dirty="0"/>
              <a:t> </a:t>
            </a:r>
            <a:r>
              <a:rPr lang="en-GB" sz="1600" dirty="0" err="1"/>
              <a:t>fwriadol</a:t>
            </a:r>
            <a:endParaRPr lang="en-GB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(http://www.cyberbullying.ca)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4869635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Beth </a:t>
            </a:r>
            <a:r>
              <a:rPr lang="en-GB" dirty="0" err="1">
                <a:solidFill>
                  <a:schemeClr val="tx1"/>
                </a:solidFill>
              </a:rPr>
              <a:t>yw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Seiberfwlio</a:t>
            </a:r>
            <a:r>
              <a:rPr lang="en-GB" dirty="0">
                <a:solidFill>
                  <a:schemeClr val="tx1"/>
                </a:solidFill>
              </a:rPr>
              <a:t>?</a:t>
            </a:r>
            <a:br>
              <a:rPr lang="en-GB" dirty="0">
                <a:solidFill>
                  <a:schemeClr val="tx1"/>
                </a:solidFill>
              </a:rPr>
            </a:br>
            <a:r>
              <a:rPr lang="en-GB" i="1" dirty="0">
                <a:solidFill>
                  <a:schemeClr val="tx1"/>
                </a:solidFill>
              </a:rPr>
              <a:t>What is Cyberbullying?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878743" y="2390158"/>
            <a:ext cx="4313864" cy="3777622"/>
          </a:xfr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en-GB" dirty="0"/>
              <a:t>“Gall </a:t>
            </a:r>
            <a:r>
              <a:rPr lang="en-GB" dirty="0" err="1"/>
              <a:t>seiberfwlio</a:t>
            </a:r>
            <a:r>
              <a:rPr lang="en-GB" dirty="0"/>
              <a:t> </a:t>
            </a:r>
            <a:r>
              <a:rPr lang="en-GB" dirty="0" err="1"/>
              <a:t>gael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ddiffinio</a:t>
            </a:r>
            <a:r>
              <a:rPr lang="en-GB" dirty="0"/>
              <a:t> </a:t>
            </a:r>
            <a:r>
              <a:rPr lang="en-GB" dirty="0" err="1"/>
              <a:t>fel</a:t>
            </a:r>
            <a:r>
              <a:rPr lang="en-GB" dirty="0"/>
              <a:t> </a:t>
            </a:r>
            <a:r>
              <a:rPr lang="en-GB" dirty="0" err="1"/>
              <a:t>mynd</a:t>
            </a:r>
            <a:r>
              <a:rPr lang="en-GB" dirty="0"/>
              <a:t> </a:t>
            </a:r>
            <a:r>
              <a:rPr lang="en-GB" dirty="0" err="1"/>
              <a:t>ati’n</a:t>
            </a:r>
            <a:r>
              <a:rPr lang="en-GB" dirty="0"/>
              <a:t> </a:t>
            </a:r>
            <a:r>
              <a:rPr lang="en-GB" dirty="0" err="1"/>
              <a:t>fwriadol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ddefnyddio</a:t>
            </a:r>
            <a:r>
              <a:rPr lang="en-GB" dirty="0"/>
              <a:t> </a:t>
            </a:r>
            <a:r>
              <a:rPr lang="en-GB" dirty="0" err="1"/>
              <a:t>technoleg</a:t>
            </a:r>
            <a:r>
              <a:rPr lang="en-GB" dirty="0"/>
              <a:t> </a:t>
            </a:r>
            <a:r>
              <a:rPr lang="en-GB" dirty="0" err="1"/>
              <a:t>gwybodaeth</a:t>
            </a:r>
            <a:r>
              <a:rPr lang="en-GB" dirty="0"/>
              <a:t> a </a:t>
            </a:r>
            <a:r>
              <a:rPr lang="en-GB" dirty="0" err="1"/>
              <a:t>chyfathrebu</a:t>
            </a:r>
            <a:r>
              <a:rPr lang="en-GB" dirty="0"/>
              <a:t> (</a:t>
            </a:r>
            <a:r>
              <a:rPr lang="en-GB" dirty="0" err="1"/>
              <a:t>TGCh</a:t>
            </a:r>
            <a:r>
              <a:rPr lang="en-GB" dirty="0"/>
              <a:t>),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enwedig</a:t>
            </a:r>
            <a:r>
              <a:rPr lang="en-GB" dirty="0"/>
              <a:t> </a:t>
            </a:r>
            <a:r>
              <a:rPr lang="en-GB" dirty="0" err="1"/>
              <a:t>ffonau</a:t>
            </a:r>
            <a:r>
              <a:rPr lang="en-GB" dirty="0"/>
              <a:t> </a:t>
            </a:r>
            <a:r>
              <a:rPr lang="en-GB" dirty="0" err="1"/>
              <a:t>symudol</a:t>
            </a:r>
            <a:r>
              <a:rPr lang="en-GB" dirty="0"/>
              <a:t> </a:t>
            </a:r>
            <a:r>
              <a:rPr lang="en-GB" dirty="0" err="1"/>
              <a:t>a’r</a:t>
            </a:r>
            <a:r>
              <a:rPr lang="en-GB" dirty="0"/>
              <a:t> </a:t>
            </a:r>
            <a:r>
              <a:rPr lang="en-GB" dirty="0" err="1"/>
              <a:t>rhyngrwyd</a:t>
            </a:r>
            <a:r>
              <a:rPr lang="en-GB" dirty="0"/>
              <a:t> (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gynnwys</a:t>
            </a:r>
            <a:r>
              <a:rPr lang="en-GB" dirty="0"/>
              <a:t> </a:t>
            </a:r>
            <a:r>
              <a:rPr lang="en-GB" dirty="0" err="1"/>
              <a:t>safleoedd</a:t>
            </a:r>
            <a:r>
              <a:rPr lang="en-GB" dirty="0"/>
              <a:t> </a:t>
            </a:r>
            <a:r>
              <a:rPr lang="en-GB" dirty="0" err="1"/>
              <a:t>rhwydweithio</a:t>
            </a:r>
            <a:r>
              <a:rPr lang="en-GB" dirty="0"/>
              <a:t> </a:t>
            </a:r>
            <a:r>
              <a:rPr lang="en-GB" dirty="0" err="1"/>
              <a:t>cymdeithasol</a:t>
            </a:r>
            <a:r>
              <a:rPr lang="en-GB" dirty="0"/>
              <a:t>, </a:t>
            </a:r>
            <a:r>
              <a:rPr lang="en-GB" dirty="0" err="1"/>
              <a:t>blogiau</a:t>
            </a:r>
            <a:r>
              <a:rPr lang="en-GB" dirty="0"/>
              <a:t>, e-</a:t>
            </a:r>
            <a:r>
              <a:rPr lang="en-GB" dirty="0" err="1"/>
              <a:t>bost</a:t>
            </a:r>
            <a:r>
              <a:rPr lang="en-GB" dirty="0"/>
              <a:t>, </a:t>
            </a:r>
            <a:r>
              <a:rPr lang="en-GB" dirty="0" err="1"/>
              <a:t>fideo</a:t>
            </a:r>
            <a:r>
              <a:rPr lang="en-GB" dirty="0"/>
              <a:t> a </a:t>
            </a:r>
            <a:r>
              <a:rPr lang="en-GB" dirty="0" err="1"/>
              <a:t>gwibnegeseua</a:t>
            </a:r>
            <a:r>
              <a:rPr lang="en-GB" dirty="0"/>
              <a:t>),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achosi</a:t>
            </a:r>
            <a:r>
              <a:rPr lang="en-GB" dirty="0"/>
              <a:t> </a:t>
            </a:r>
            <a:r>
              <a:rPr lang="en-GB" dirty="0" err="1"/>
              <a:t>gofid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rywun</a:t>
            </a:r>
            <a:r>
              <a:rPr lang="en-GB" dirty="0"/>
              <a:t> </a:t>
            </a:r>
            <a:r>
              <a:rPr lang="en-GB" dirty="0" err="1"/>
              <a:t>arall</a:t>
            </a:r>
            <a:r>
              <a:rPr lang="en-GB" dirty="0"/>
              <a:t>.”</a:t>
            </a:r>
          </a:p>
          <a:p>
            <a:pPr marL="0" indent="0" algn="r">
              <a:buNone/>
            </a:pPr>
            <a:r>
              <a:rPr lang="en-GB" dirty="0" err="1"/>
              <a:t>Llywodraeth</a:t>
            </a:r>
            <a:r>
              <a:rPr lang="en-GB" dirty="0"/>
              <a:t> </a:t>
            </a:r>
            <a:r>
              <a:rPr lang="en-GB" dirty="0" err="1"/>
              <a:t>Cymru</a:t>
            </a:r>
            <a:r>
              <a:rPr lang="en-GB" dirty="0"/>
              <a:t>, 2011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05228" y="2390158"/>
            <a:ext cx="4313864" cy="3777622"/>
          </a:xfr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en-GB" dirty="0"/>
              <a:t>“Cyberbullying can be defined as the use of information and communication technology (ICT), particularly mobile phones and the internet (including social networking sites, blogs, e-mail, video and instant messaging), to deliberately upset someone else.”</a:t>
            </a:r>
          </a:p>
          <a:p>
            <a:pPr algn="r"/>
            <a:r>
              <a:rPr lang="en-GB" dirty="0"/>
              <a:t>Welsh Government, 2011  </a:t>
            </a:r>
          </a:p>
        </p:txBody>
      </p:sp>
    </p:spTree>
    <p:extLst>
      <p:ext uri="{BB962C8B-B14F-4D97-AF65-F5344CB8AC3E}">
        <p14:creationId xmlns:p14="http://schemas.microsoft.com/office/powerpoint/2010/main" val="131730880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57465" y="801292"/>
            <a:ext cx="8911687" cy="1280890"/>
          </a:xfrm>
        </p:spPr>
        <p:txBody>
          <a:bodyPr/>
          <a:lstStyle/>
          <a:p>
            <a:pPr algn="ctr"/>
            <a:r>
              <a:rPr lang="en-GB" dirty="0" err="1">
                <a:solidFill>
                  <a:schemeClr val="tx1"/>
                </a:solidFill>
              </a:rPr>
              <a:t>Effeithiau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Seiberfwlio</a:t>
            </a:r>
            <a:br>
              <a:rPr lang="en-GB" dirty="0">
                <a:solidFill>
                  <a:schemeClr val="tx1"/>
                </a:solidFill>
              </a:rPr>
            </a:br>
            <a:r>
              <a:rPr lang="en-GB" i="1" dirty="0">
                <a:solidFill>
                  <a:schemeClr val="tx1"/>
                </a:solidFill>
              </a:rPr>
              <a:t>Effects of Cyberbullying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44778" y="2848682"/>
            <a:ext cx="5181600" cy="3266070"/>
          </a:xfr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en-GB" dirty="0"/>
              <a:t>Mae </a:t>
            </a:r>
            <a:r>
              <a:rPr lang="en-GB" dirty="0" err="1"/>
              <a:t>effeithiau</a:t>
            </a:r>
            <a:r>
              <a:rPr lang="en-GB" dirty="0"/>
              <a:t> </a:t>
            </a:r>
            <a:r>
              <a:rPr lang="en-GB" dirty="0" err="1"/>
              <a:t>seiberfwlio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debygol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gael</a:t>
            </a:r>
            <a:r>
              <a:rPr lang="en-GB" dirty="0"/>
              <a:t> </a:t>
            </a:r>
            <a:r>
              <a:rPr lang="en-GB" dirty="0" err="1"/>
              <a:t>nifer</a:t>
            </a:r>
            <a:r>
              <a:rPr lang="en-GB" dirty="0"/>
              <a:t> </a:t>
            </a:r>
            <a:r>
              <a:rPr lang="en-GB" dirty="0" err="1"/>
              <a:t>o’r</a:t>
            </a:r>
            <a:r>
              <a:rPr lang="en-GB" dirty="0"/>
              <a:t> un </a:t>
            </a:r>
            <a:r>
              <a:rPr lang="en-GB" dirty="0" err="1"/>
              <a:t>effeithiau</a:t>
            </a:r>
            <a:r>
              <a:rPr lang="en-GB" dirty="0"/>
              <a:t> â </a:t>
            </a:r>
            <a:r>
              <a:rPr lang="en-GB" dirty="0" err="1"/>
              <a:t>bwlio</a:t>
            </a:r>
            <a:r>
              <a:rPr lang="en-GB" dirty="0"/>
              <a:t> ‘</a:t>
            </a:r>
            <a:r>
              <a:rPr lang="en-GB" dirty="0" err="1"/>
              <a:t>traddodiadol</a:t>
            </a:r>
            <a:r>
              <a:rPr lang="en-GB" dirty="0"/>
              <a:t>’ </a:t>
            </a:r>
            <a:r>
              <a:rPr lang="en-GB" dirty="0" err="1"/>
              <a:t>ond</a:t>
            </a:r>
            <a:r>
              <a:rPr lang="en-GB" dirty="0"/>
              <a:t>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hefyd</a:t>
            </a:r>
            <a:r>
              <a:rPr lang="en-GB" dirty="0"/>
              <a:t>:</a:t>
            </a:r>
          </a:p>
          <a:p>
            <a:pPr lvl="1"/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anhysbys</a:t>
            </a:r>
            <a:r>
              <a:rPr lang="en-GB" dirty="0"/>
              <a:t> </a:t>
            </a:r>
          </a:p>
          <a:p>
            <a:pPr lvl="1"/>
            <a:r>
              <a:rPr lang="en-GB" dirty="0"/>
              <a:t>A </a:t>
            </a:r>
            <a:r>
              <a:rPr lang="en-GB" dirty="0" err="1"/>
              <a:t>chynulleidfa</a:t>
            </a:r>
            <a:r>
              <a:rPr lang="en-GB" dirty="0"/>
              <a:t> </a:t>
            </a:r>
            <a:r>
              <a:rPr lang="en-GB" dirty="0" err="1"/>
              <a:t>ehangach</a:t>
            </a:r>
            <a:endParaRPr lang="en-GB" dirty="0"/>
          </a:p>
          <a:p>
            <a:pPr lvl="1"/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gallu</a:t>
            </a:r>
            <a:r>
              <a:rPr lang="en-GB" dirty="0"/>
              <a:t> </a:t>
            </a:r>
            <a:r>
              <a:rPr lang="en-GB" dirty="0" err="1"/>
              <a:t>cymryd</a:t>
            </a:r>
            <a:r>
              <a:rPr lang="en-GB" dirty="0"/>
              <a:t> </a:t>
            </a:r>
            <a:r>
              <a:rPr lang="en-GB" dirty="0" err="1"/>
              <a:t>lle</a:t>
            </a:r>
            <a:r>
              <a:rPr lang="en-GB" dirty="0"/>
              <a:t> </a:t>
            </a:r>
            <a:r>
              <a:rPr lang="en-GB" dirty="0" err="1"/>
              <a:t>unrhywbryd</a:t>
            </a:r>
            <a:r>
              <a:rPr lang="en-GB" dirty="0"/>
              <a:t>, </a:t>
            </a:r>
            <a:r>
              <a:rPr lang="en-GB" dirty="0" err="1"/>
              <a:t>unrhyw</a:t>
            </a:r>
            <a:r>
              <a:rPr lang="en-GB" dirty="0"/>
              <a:t> le</a:t>
            </a:r>
          </a:p>
          <a:p>
            <a:pPr lvl="1"/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gallu</a:t>
            </a:r>
            <a:r>
              <a:rPr lang="en-GB" dirty="0"/>
              <a:t> </a:t>
            </a:r>
            <a:r>
              <a:rPr lang="en-GB" dirty="0" err="1"/>
              <a:t>cymryd</a:t>
            </a:r>
            <a:r>
              <a:rPr lang="en-GB" dirty="0"/>
              <a:t> </a:t>
            </a:r>
            <a:r>
              <a:rPr lang="en-GB" dirty="0" err="1"/>
              <a:t>gwahanol</a:t>
            </a:r>
            <a:r>
              <a:rPr lang="en-GB" dirty="0"/>
              <a:t> </a:t>
            </a:r>
            <a:r>
              <a:rPr lang="en-GB" dirty="0" err="1"/>
              <a:t>ffurf</a:t>
            </a:r>
            <a:r>
              <a:rPr lang="en-GB" dirty="0"/>
              <a:t>: </a:t>
            </a:r>
            <a:r>
              <a:rPr lang="en-GB" dirty="0" err="1"/>
              <a:t>fflamio</a:t>
            </a:r>
            <a:r>
              <a:rPr lang="en-GB" dirty="0"/>
              <a:t>, </a:t>
            </a:r>
            <a:r>
              <a:rPr lang="en-GB" dirty="0" err="1"/>
              <a:t>aflonyddwch</a:t>
            </a:r>
            <a:r>
              <a:rPr lang="en-GB" dirty="0"/>
              <a:t>, </a:t>
            </a:r>
            <a:r>
              <a:rPr lang="en-GB" dirty="0" err="1"/>
              <a:t>personoli</a:t>
            </a:r>
            <a:r>
              <a:rPr lang="en-GB" dirty="0"/>
              <a:t>, </a:t>
            </a:r>
            <a:r>
              <a:rPr lang="en-GB" dirty="0" err="1"/>
              <a:t>rhannu</a:t>
            </a:r>
            <a:r>
              <a:rPr lang="en-GB" dirty="0"/>
              <a:t> </a:t>
            </a:r>
            <a:r>
              <a:rPr lang="en-GB" dirty="0" err="1"/>
              <a:t>wybodaeth</a:t>
            </a:r>
            <a:r>
              <a:rPr lang="en-GB" dirty="0"/>
              <a:t>, </a:t>
            </a:r>
            <a:r>
              <a:rPr lang="en-GB" dirty="0" err="1"/>
              <a:t>twyllo</a:t>
            </a:r>
            <a:r>
              <a:rPr lang="en-GB" dirty="0"/>
              <a:t>, </a:t>
            </a:r>
            <a:r>
              <a:rPr lang="en-GB" dirty="0" err="1"/>
              <a:t>eithrio</a:t>
            </a:r>
            <a:r>
              <a:rPr lang="en-GB" dirty="0"/>
              <a:t>, </a:t>
            </a:r>
            <a:r>
              <a:rPr lang="en-GB" dirty="0" err="1">
                <a:solidFill>
                  <a:schemeClr val="tx1"/>
                </a:solidFill>
              </a:rPr>
              <a:t>seibr-dilyn</a:t>
            </a:r>
            <a:endParaRPr lang="en-GB" dirty="0">
              <a:solidFill>
                <a:schemeClr val="tx1"/>
              </a:solidFill>
            </a:endParaRPr>
          </a:p>
          <a:p>
            <a:pPr marL="457200" lvl="1" indent="0" algn="r">
              <a:buNone/>
            </a:pPr>
            <a:r>
              <a:rPr lang="en-GB" dirty="0"/>
              <a:t>Rogers, 2010 </a:t>
            </a:r>
          </a:p>
          <a:p>
            <a:pPr lvl="1"/>
            <a:endParaRPr lang="en-GB" dirty="0">
              <a:solidFill>
                <a:schemeClr val="tx1"/>
              </a:solidFill>
            </a:endParaRPr>
          </a:p>
          <a:p>
            <a:pPr lvl="1"/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0612" y="2786074"/>
            <a:ext cx="5181600" cy="3318697"/>
          </a:xfr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en-GB" dirty="0"/>
              <a:t>Cyberbullying is likely to have many of the same effects as ‘traditional’ bullying but can also:</a:t>
            </a:r>
          </a:p>
          <a:p>
            <a:pPr lvl="1"/>
            <a:r>
              <a:rPr lang="en-GB" dirty="0"/>
              <a:t>Have an added element of anonymity </a:t>
            </a:r>
          </a:p>
          <a:p>
            <a:pPr lvl="1"/>
            <a:r>
              <a:rPr lang="en-GB" dirty="0"/>
              <a:t>Have a wider audience</a:t>
            </a:r>
          </a:p>
          <a:p>
            <a:pPr lvl="1"/>
            <a:r>
              <a:rPr lang="en-GB" dirty="0"/>
              <a:t>Take place anywhere, anytime</a:t>
            </a:r>
          </a:p>
          <a:p>
            <a:pPr lvl="1"/>
            <a:r>
              <a:rPr lang="en-GB" dirty="0"/>
              <a:t>Take different forms: Flaming, harassment, denigration, impersonation, outing, tricking, exclusion or cyberstalking.  </a:t>
            </a:r>
          </a:p>
          <a:p>
            <a:pPr marL="457200" lvl="1" indent="0" algn="r">
              <a:buNone/>
            </a:pPr>
            <a:r>
              <a:rPr lang="en-GB" dirty="0"/>
              <a:t>Rogers, 2010 </a:t>
            </a:r>
          </a:p>
        </p:txBody>
      </p:sp>
      <p:pic>
        <p:nvPicPr>
          <p:cNvPr id="6" name="Picture 5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EF9DBA6-E9F6-40C4-9C0B-877866A3AE5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9489184" y="473645"/>
            <a:ext cx="2167771" cy="15203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783988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16356" y="367552"/>
            <a:ext cx="8911687" cy="1280890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 err="1">
                <a:solidFill>
                  <a:schemeClr val="tx1"/>
                </a:solidFill>
              </a:rPr>
              <a:t>Rhai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awgrymiadau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i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daclo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seiberfwlio</a:t>
            </a:r>
            <a:br>
              <a:rPr lang="en-GB" dirty="0">
                <a:solidFill>
                  <a:schemeClr val="tx1"/>
                </a:solidFill>
              </a:rPr>
            </a:br>
            <a:r>
              <a:rPr lang="en-GB" i="1" dirty="0">
                <a:solidFill>
                  <a:schemeClr val="tx1"/>
                </a:solidFill>
              </a:rPr>
              <a:t>Some suggestions to tackle cyberbullying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17500" y="1835149"/>
            <a:ext cx="5486400" cy="4856595"/>
          </a:xfr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en-GB" dirty="0" err="1"/>
              <a:t>Creu</a:t>
            </a:r>
            <a:r>
              <a:rPr lang="en-GB" dirty="0"/>
              <a:t> ‘protocol’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lein</a:t>
            </a:r>
            <a:r>
              <a:rPr lang="en-GB" dirty="0"/>
              <a:t> a </a:t>
            </a:r>
            <a:r>
              <a:rPr lang="en-GB" dirty="0" err="1"/>
              <a:t>gofyn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ddysgwyr</a:t>
            </a:r>
            <a:r>
              <a:rPr lang="en-GB" dirty="0"/>
              <a:t> </a:t>
            </a:r>
            <a:r>
              <a:rPr lang="en-GB" dirty="0" err="1"/>
              <a:t>gymryd</a:t>
            </a:r>
            <a:r>
              <a:rPr lang="en-GB" dirty="0"/>
              <a:t> </a:t>
            </a:r>
            <a:r>
              <a:rPr lang="en-GB" dirty="0" err="1"/>
              <a:t>rhan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creu</a:t>
            </a:r>
            <a:r>
              <a:rPr lang="en-GB" dirty="0"/>
              <a:t> a </a:t>
            </a:r>
            <a:r>
              <a:rPr lang="en-GB" dirty="0" err="1"/>
              <a:t>rhannu</a:t>
            </a:r>
            <a:r>
              <a:rPr lang="en-GB" dirty="0"/>
              <a:t> </a:t>
            </a:r>
            <a:r>
              <a:rPr lang="en-GB" dirty="0" err="1"/>
              <a:t>rheolau</a:t>
            </a:r>
            <a:endParaRPr lang="en-GB" dirty="0"/>
          </a:p>
          <a:p>
            <a:r>
              <a:rPr lang="en-GB" dirty="0" err="1"/>
              <a:t>Siarad</a:t>
            </a:r>
            <a:r>
              <a:rPr lang="en-GB" dirty="0"/>
              <a:t> am </a:t>
            </a:r>
            <a:r>
              <a:rPr lang="en-GB" dirty="0" err="1"/>
              <a:t>seiberfwlio’n</a:t>
            </a:r>
            <a:r>
              <a:rPr lang="en-GB" dirty="0"/>
              <a:t> </a:t>
            </a:r>
            <a:r>
              <a:rPr lang="en-GB" dirty="0" err="1"/>
              <a:t>aml</a:t>
            </a:r>
            <a:r>
              <a:rPr lang="en-GB" dirty="0"/>
              <a:t>. Beth </a:t>
            </a:r>
            <a:r>
              <a:rPr lang="en-GB" dirty="0" err="1"/>
              <a:t>yw</a:t>
            </a:r>
            <a:r>
              <a:rPr lang="en-GB" dirty="0"/>
              <a:t> </a:t>
            </a:r>
            <a:r>
              <a:rPr lang="en-GB" dirty="0" err="1"/>
              <a:t>e?Beth</a:t>
            </a:r>
            <a:r>
              <a:rPr lang="en-GB" dirty="0"/>
              <a:t> </a:t>
            </a:r>
            <a:r>
              <a:rPr lang="en-GB" dirty="0" err="1"/>
              <a:t>allwn</a:t>
            </a:r>
            <a:r>
              <a:rPr lang="en-GB" dirty="0"/>
              <a:t> </a:t>
            </a:r>
            <a:r>
              <a:rPr lang="en-GB" dirty="0" err="1"/>
              <a:t>wneud</a:t>
            </a:r>
            <a:r>
              <a:rPr lang="en-GB" dirty="0"/>
              <a:t>? </a:t>
            </a:r>
            <a:r>
              <a:rPr lang="en-GB" dirty="0" err="1"/>
              <a:t>Defnyddiwch</a:t>
            </a:r>
            <a:r>
              <a:rPr lang="en-GB" dirty="0"/>
              <a:t> </a:t>
            </a:r>
            <a:r>
              <a:rPr lang="en-GB" dirty="0" err="1"/>
              <a:t>cyfleodd</a:t>
            </a:r>
            <a:r>
              <a:rPr lang="en-GB" dirty="0"/>
              <a:t> </a:t>
            </a:r>
            <a:r>
              <a:rPr lang="en-GB" dirty="0" err="1"/>
              <a:t>cwricwlwm</a:t>
            </a:r>
            <a:r>
              <a:rPr lang="en-GB" dirty="0"/>
              <a:t>. </a:t>
            </a:r>
          </a:p>
          <a:p>
            <a:pPr algn="r"/>
            <a:r>
              <a:rPr lang="en-GB" dirty="0"/>
              <a:t>Rogers, 2010</a:t>
            </a:r>
          </a:p>
          <a:p>
            <a:pPr marL="0" indent="0" algn="r">
              <a:buNone/>
            </a:pPr>
            <a:endParaRPr lang="en-GB" dirty="0"/>
          </a:p>
          <a:p>
            <a:r>
              <a:rPr lang="en-GB" i="1" dirty="0" err="1"/>
              <a:t>Datblygu</a:t>
            </a:r>
            <a:r>
              <a:rPr lang="en-GB" i="1" dirty="0"/>
              <a:t> </a:t>
            </a:r>
            <a:r>
              <a:rPr lang="en-GB" i="1" dirty="0" err="1"/>
              <a:t>dulliau</a:t>
            </a:r>
            <a:r>
              <a:rPr lang="en-GB" i="1" dirty="0"/>
              <a:t> </a:t>
            </a:r>
            <a:r>
              <a:rPr lang="en-GB" i="1" dirty="0" err="1"/>
              <a:t>ysgol</a:t>
            </a:r>
            <a:r>
              <a:rPr lang="en-GB" i="1" dirty="0"/>
              <a:t> </a:t>
            </a:r>
            <a:r>
              <a:rPr lang="en-GB" i="1" dirty="0" err="1"/>
              <a:t>gyfan</a:t>
            </a:r>
            <a:r>
              <a:rPr lang="en-GB" i="1" dirty="0"/>
              <a:t> </a:t>
            </a:r>
            <a:r>
              <a:rPr lang="en-GB" i="1" dirty="0" err="1"/>
              <a:t>i</a:t>
            </a:r>
            <a:r>
              <a:rPr lang="en-GB" i="1" dirty="0"/>
              <a:t> </a:t>
            </a:r>
            <a:r>
              <a:rPr lang="en-GB" i="1" dirty="0" err="1"/>
              <a:t>daclo</a:t>
            </a:r>
            <a:r>
              <a:rPr lang="en-GB" i="1" dirty="0"/>
              <a:t> </a:t>
            </a:r>
            <a:r>
              <a:rPr lang="en-GB" i="1" dirty="0" err="1"/>
              <a:t>bwlio</a:t>
            </a:r>
            <a:endParaRPr lang="en-GB" i="1" dirty="0"/>
          </a:p>
          <a:p>
            <a:r>
              <a:rPr lang="en-GB" i="1" dirty="0" err="1"/>
              <a:t>Hybu</a:t>
            </a:r>
            <a:r>
              <a:rPr lang="en-GB" i="1" dirty="0"/>
              <a:t> </a:t>
            </a:r>
            <a:r>
              <a:rPr lang="en-GB" i="1" dirty="0" err="1"/>
              <a:t>dealltwriaeth</a:t>
            </a:r>
            <a:r>
              <a:rPr lang="en-GB" i="1" dirty="0"/>
              <a:t> </a:t>
            </a:r>
            <a:r>
              <a:rPr lang="en-GB" i="1" dirty="0" err="1"/>
              <a:t>ymysg</a:t>
            </a:r>
            <a:r>
              <a:rPr lang="en-GB" i="1" dirty="0"/>
              <a:t> </a:t>
            </a:r>
            <a:r>
              <a:rPr lang="en-GB" i="1" dirty="0" err="1"/>
              <a:t>dysgwyr</a:t>
            </a:r>
            <a:r>
              <a:rPr lang="en-GB" i="1" dirty="0"/>
              <a:t> a staff</a:t>
            </a:r>
          </a:p>
          <a:p>
            <a:r>
              <a:rPr lang="en-GB" i="1" dirty="0" err="1"/>
              <a:t>Nodi</a:t>
            </a:r>
            <a:r>
              <a:rPr lang="en-GB" i="1" dirty="0"/>
              <a:t> ac </a:t>
            </a:r>
            <a:r>
              <a:rPr lang="en-GB" i="1" dirty="0" err="1"/>
              <a:t>archwilio</a:t>
            </a:r>
            <a:r>
              <a:rPr lang="en-GB" i="1" dirty="0"/>
              <a:t> </a:t>
            </a:r>
            <a:r>
              <a:rPr lang="en-GB" i="1" dirty="0" err="1"/>
              <a:t>seiberfwlio</a:t>
            </a:r>
            <a:endParaRPr lang="en-GB" i="1" dirty="0"/>
          </a:p>
          <a:p>
            <a:pPr algn="r"/>
            <a:r>
              <a:rPr lang="en-GB" i="1" dirty="0" err="1"/>
              <a:t>Llywodraeth</a:t>
            </a:r>
            <a:r>
              <a:rPr lang="en-GB" i="1" dirty="0"/>
              <a:t> </a:t>
            </a:r>
            <a:r>
              <a:rPr lang="en-GB" i="1" dirty="0" err="1"/>
              <a:t>Cymru</a:t>
            </a:r>
            <a:r>
              <a:rPr lang="en-GB" i="1" dirty="0"/>
              <a:t>, 2011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715000" cy="4866120"/>
          </a:xfr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en-GB" dirty="0"/>
              <a:t>Create online ‘protocols’ and involve pupils in the creation of rules and the sharing of them e.g. screensavers</a:t>
            </a:r>
          </a:p>
          <a:p>
            <a:r>
              <a:rPr lang="en-GB" dirty="0"/>
              <a:t>Talk about it often – what does it look like? What can be done? Use curriculum opportunities. </a:t>
            </a:r>
          </a:p>
          <a:p>
            <a:pPr algn="r"/>
            <a:r>
              <a:rPr lang="en-GB" dirty="0"/>
              <a:t>Rogers, 2010</a:t>
            </a:r>
          </a:p>
          <a:p>
            <a:pPr marL="0" indent="0" algn="r">
              <a:buNone/>
            </a:pPr>
            <a:r>
              <a:rPr lang="en-GB" dirty="0"/>
              <a:t> </a:t>
            </a:r>
          </a:p>
          <a:p>
            <a:r>
              <a:rPr lang="en-GB" i="1" dirty="0"/>
              <a:t>Develop whole school approaches to tackling cyberbullying</a:t>
            </a:r>
          </a:p>
          <a:p>
            <a:r>
              <a:rPr lang="en-GB" i="1" dirty="0"/>
              <a:t>Promote understanding amongst pupils </a:t>
            </a:r>
            <a:r>
              <a:rPr lang="en-GB" b="1" i="1" dirty="0"/>
              <a:t>and staff</a:t>
            </a:r>
            <a:endParaRPr lang="en-GB" i="1" dirty="0"/>
          </a:p>
          <a:p>
            <a:r>
              <a:rPr lang="en-GB" i="1" dirty="0"/>
              <a:t>Record and investigate cyberbullying </a:t>
            </a:r>
          </a:p>
          <a:p>
            <a:pPr algn="r"/>
            <a:r>
              <a:rPr lang="en-GB" i="1" dirty="0"/>
              <a:t>Welsh Government, 2011 </a:t>
            </a:r>
          </a:p>
        </p:txBody>
      </p:sp>
      <p:pic>
        <p:nvPicPr>
          <p:cNvPr id="5" name="Picture 4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19F4A457-12E7-4339-A2E1-5D73D03894A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10403584" y="466227"/>
            <a:ext cx="1229823" cy="8625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061274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94664" y="1701117"/>
            <a:ext cx="5201335" cy="4907499"/>
          </a:xfr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rmAutofit fontScale="92500" lnSpcReduction="10000"/>
          </a:bodyPr>
          <a:lstStyle/>
          <a:p>
            <a:r>
              <a:rPr lang="cy-GB" dirty="0"/>
              <a:t>Dysgwch ynglŷn â e-ddiogelwch drwy TGCh a gwersi personol a chymdeithasol, gwasanaethau a siaradwyr gwadd. </a:t>
            </a:r>
          </a:p>
          <a:p>
            <a:endParaRPr lang="cy-GB" dirty="0"/>
          </a:p>
          <a:p>
            <a:r>
              <a:rPr lang="cy-GB" dirty="0"/>
              <a:t>Sicrhewch bolisi gwrth-fwlio manwl sy’n delio ar wahân a seiberfwlio.</a:t>
            </a:r>
          </a:p>
          <a:p>
            <a:endParaRPr lang="cy-GB" dirty="0"/>
          </a:p>
          <a:p>
            <a:r>
              <a:rPr lang="cy-GB" dirty="0"/>
              <a:t>Gweithredwch ar bob achos o fwlio drwy gefnogi’r dioddefwr ynghyd a gweithio gyda’r rhai sy’n bwlio.</a:t>
            </a:r>
          </a:p>
          <a:p>
            <a:endParaRPr lang="cy-GB" dirty="0"/>
          </a:p>
          <a:p>
            <a:r>
              <a:rPr lang="cy-GB" dirty="0"/>
              <a:t>Defnyddiwch gefnogaeth aml-</a:t>
            </a:r>
            <a:r>
              <a:rPr lang="cy-GB" dirty="0" err="1"/>
              <a:t>asiantaethol</a:t>
            </a:r>
            <a:r>
              <a:rPr lang="cy-GB" dirty="0"/>
              <a:t> (e.e. cysylltu gyda’r heddlu) i ddelio gyda seiberfwlio. </a:t>
            </a:r>
          </a:p>
          <a:p>
            <a:pPr algn="r"/>
            <a:r>
              <a:rPr lang="en-GB" dirty="0"/>
              <a:t>Estyn, 2014 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43239" y="1701115"/>
            <a:ext cx="5287403" cy="4907501"/>
          </a:xfr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>
            <a:normAutofit fontScale="92500" lnSpcReduction="10000"/>
          </a:bodyPr>
          <a:lstStyle/>
          <a:p>
            <a:r>
              <a:rPr lang="en-GB" dirty="0"/>
              <a:t>Be proactive in educating pupils about e-safety through information and communication technology (ICT) and personal and social education lessons, assemblies and talks from outside speakers.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Have a detailed anti-bullying policy which deals separately with cyberbullying.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Act on all reported incidents of bullying by supporting the victim and working with the perpetrator.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Use multi-agency approaches (e.g. </a:t>
            </a:r>
            <a:r>
              <a:rPr lang="en-GB" dirty="0" err="1"/>
              <a:t>liasing</a:t>
            </a:r>
            <a:r>
              <a:rPr lang="en-GB" dirty="0"/>
              <a:t> with the police) to deal with cyberbullying. </a:t>
            </a:r>
          </a:p>
          <a:p>
            <a:pPr algn="r"/>
            <a:r>
              <a:rPr lang="en-GB" dirty="0"/>
              <a:t>Estyn, 2014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EAFFFA8-6653-4C4B-9510-FBD8B015F776}"/>
              </a:ext>
            </a:extLst>
          </p:cNvPr>
          <p:cNvSpPr txBox="1"/>
          <p:nvPr/>
        </p:nvSpPr>
        <p:spPr>
          <a:xfrm>
            <a:off x="2292349" y="249382"/>
            <a:ext cx="7757887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dirty="0" err="1"/>
              <a:t>Rhai</a:t>
            </a:r>
            <a:r>
              <a:rPr lang="en-GB" sz="2800" dirty="0"/>
              <a:t> </a:t>
            </a:r>
            <a:r>
              <a:rPr lang="en-GB" sz="2800" dirty="0" err="1"/>
              <a:t>awgrymiadau</a:t>
            </a:r>
            <a:r>
              <a:rPr lang="en-GB" sz="2800" dirty="0"/>
              <a:t> </a:t>
            </a:r>
            <a:r>
              <a:rPr lang="en-GB" sz="2800" dirty="0" err="1"/>
              <a:t>i</a:t>
            </a:r>
            <a:r>
              <a:rPr lang="en-GB" sz="2800" dirty="0"/>
              <a:t> </a:t>
            </a:r>
            <a:r>
              <a:rPr lang="en-GB" sz="2800" dirty="0" err="1"/>
              <a:t>daclo</a:t>
            </a:r>
            <a:r>
              <a:rPr lang="en-GB" sz="2800" dirty="0"/>
              <a:t> </a:t>
            </a:r>
            <a:r>
              <a:rPr lang="en-GB" sz="2800" dirty="0" err="1"/>
              <a:t>seiberfwlio</a:t>
            </a:r>
            <a:br>
              <a:rPr lang="en-GB" sz="2800" dirty="0"/>
            </a:br>
            <a:r>
              <a:rPr lang="en-GB" sz="2800" i="1" dirty="0"/>
              <a:t>Some suggestions to tackle cyberbullying</a:t>
            </a:r>
            <a:endParaRPr lang="en-GB" sz="2800" dirty="0"/>
          </a:p>
        </p:txBody>
      </p:sp>
      <p:pic>
        <p:nvPicPr>
          <p:cNvPr id="6" name="Picture 5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34F45179-50A9-41C2-8CA8-C6FCC5A568C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0502027" y="317819"/>
            <a:ext cx="1338891" cy="9390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06829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0156" y="570444"/>
            <a:ext cx="8911687" cy="1280890"/>
          </a:xfrm>
        </p:spPr>
        <p:txBody>
          <a:bodyPr/>
          <a:lstStyle/>
          <a:p>
            <a:pPr algn="ctr"/>
            <a:r>
              <a:rPr lang="en-GB" dirty="0" err="1">
                <a:solidFill>
                  <a:schemeClr val="tx1"/>
                </a:solidFill>
              </a:rPr>
              <a:t>Taclo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Seiberfwlio</a:t>
            </a:r>
            <a:br>
              <a:rPr lang="en-GB" dirty="0">
                <a:solidFill>
                  <a:schemeClr val="tx1"/>
                </a:solidFill>
              </a:rPr>
            </a:br>
            <a:r>
              <a:rPr lang="en-GB" i="1" dirty="0">
                <a:solidFill>
                  <a:schemeClr val="tx1"/>
                </a:solidFill>
              </a:rPr>
              <a:t>Tackling Cyberbullying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640156" y="2173071"/>
            <a:ext cx="4313864" cy="3777622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grŵp</a:t>
            </a:r>
            <a:r>
              <a:rPr lang="en-GB" dirty="0"/>
              <a:t> </a:t>
            </a:r>
            <a:r>
              <a:rPr lang="en-GB" dirty="0" err="1"/>
              <a:t>bach</a:t>
            </a:r>
            <a:r>
              <a:rPr lang="en-GB" dirty="0"/>
              <a:t>, </a:t>
            </a:r>
            <a:r>
              <a:rPr lang="en-GB" dirty="0" err="1"/>
              <a:t>edrychwch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esiampl</a:t>
            </a:r>
            <a:r>
              <a:rPr lang="en-GB" dirty="0"/>
              <a:t> o </a:t>
            </a:r>
            <a:r>
              <a:rPr lang="en-GB" dirty="0" err="1"/>
              <a:t>seiberfwlio</a:t>
            </a:r>
            <a:r>
              <a:rPr lang="en-GB" dirty="0"/>
              <a:t>. </a:t>
            </a:r>
            <a:r>
              <a:rPr lang="en-GB" dirty="0" err="1"/>
              <a:t>Trafodwch</a:t>
            </a:r>
            <a:r>
              <a:rPr lang="en-GB" dirty="0"/>
              <a:t>:</a:t>
            </a:r>
          </a:p>
          <a:p>
            <a:pPr lvl="1"/>
            <a:r>
              <a:rPr lang="en-GB" dirty="0"/>
              <a:t>Beth </a:t>
            </a:r>
            <a:r>
              <a:rPr lang="en-GB" dirty="0" err="1"/>
              <a:t>sydd</a:t>
            </a:r>
            <a:r>
              <a:rPr lang="en-GB" dirty="0"/>
              <a:t> </a:t>
            </a:r>
            <a:r>
              <a:rPr lang="en-GB" dirty="0" err="1"/>
              <a:t>angen</a:t>
            </a:r>
            <a:r>
              <a:rPr lang="en-GB" dirty="0"/>
              <a:t> </a:t>
            </a:r>
            <a:r>
              <a:rPr lang="en-GB" dirty="0" err="1"/>
              <a:t>i’r</a:t>
            </a:r>
            <a:r>
              <a:rPr lang="en-GB" dirty="0"/>
              <a:t> </a:t>
            </a:r>
            <a:r>
              <a:rPr lang="en-GB" dirty="0" err="1"/>
              <a:t>ysgol</a:t>
            </a:r>
            <a:r>
              <a:rPr lang="en-GB" dirty="0"/>
              <a:t> </a:t>
            </a:r>
            <a:r>
              <a:rPr lang="en-GB" dirty="0" err="1"/>
              <a:t>i’w</a:t>
            </a:r>
            <a:r>
              <a:rPr lang="en-GB" dirty="0"/>
              <a:t> </a:t>
            </a:r>
            <a:r>
              <a:rPr lang="en-GB" dirty="0" err="1"/>
              <a:t>wneud</a:t>
            </a:r>
            <a:r>
              <a:rPr lang="en-GB" dirty="0"/>
              <a:t>?</a:t>
            </a:r>
          </a:p>
          <a:p>
            <a:pPr lvl="1"/>
            <a:r>
              <a:rPr lang="en-GB" dirty="0"/>
              <a:t>Beth </a:t>
            </a:r>
            <a:r>
              <a:rPr lang="en-GB" dirty="0" err="1"/>
              <a:t>sy’n</a:t>
            </a:r>
            <a:r>
              <a:rPr lang="en-GB" dirty="0"/>
              <a:t> </a:t>
            </a:r>
            <a:r>
              <a:rPr lang="en-GB" dirty="0" err="1"/>
              <a:t>wahanol</a:t>
            </a:r>
            <a:r>
              <a:rPr lang="en-GB" dirty="0"/>
              <a:t> am </a:t>
            </a:r>
            <a:r>
              <a:rPr lang="en-GB" dirty="0" err="1"/>
              <a:t>sut</a:t>
            </a:r>
            <a:r>
              <a:rPr lang="en-GB" dirty="0"/>
              <a:t> </a:t>
            </a:r>
            <a:r>
              <a:rPr lang="en-GB" dirty="0" err="1"/>
              <a:t>byddwch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delio</a:t>
            </a:r>
            <a:r>
              <a:rPr lang="en-GB" dirty="0"/>
              <a:t> </a:t>
            </a:r>
            <a:r>
              <a:rPr lang="en-GB" dirty="0" err="1"/>
              <a:t>gyda’r</a:t>
            </a:r>
            <a:r>
              <a:rPr lang="en-GB" dirty="0"/>
              <a:t> </a:t>
            </a:r>
            <a:r>
              <a:rPr lang="en-GB" dirty="0" err="1"/>
              <a:t>seiberfwlio</a:t>
            </a:r>
            <a:r>
              <a:rPr lang="en-GB" dirty="0"/>
              <a:t> </a:t>
            </a:r>
            <a:r>
              <a:rPr lang="en-GB" dirty="0" err="1"/>
              <a:t>sy’n</a:t>
            </a:r>
            <a:r>
              <a:rPr lang="en-GB" dirty="0"/>
              <a:t> </a:t>
            </a:r>
            <a:r>
              <a:rPr lang="en-GB" dirty="0" err="1"/>
              <a:t>wahanol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ffurf</a:t>
            </a:r>
            <a:r>
              <a:rPr lang="en-GB" dirty="0"/>
              <a:t> </a:t>
            </a:r>
            <a:r>
              <a:rPr lang="en-GB" dirty="0" err="1"/>
              <a:t>eraill</a:t>
            </a:r>
            <a:r>
              <a:rPr lang="en-GB" dirty="0"/>
              <a:t> o </a:t>
            </a:r>
            <a:r>
              <a:rPr lang="en-GB" dirty="0" err="1"/>
              <a:t>fwlio</a:t>
            </a:r>
            <a:r>
              <a:rPr lang="en-GB" dirty="0"/>
              <a:t>?</a:t>
            </a:r>
          </a:p>
          <a:p>
            <a:pPr lvl="1"/>
            <a:r>
              <a:rPr lang="en-GB" dirty="0"/>
              <a:t>Pa </a:t>
            </a:r>
            <a:r>
              <a:rPr lang="en-GB" dirty="0" err="1"/>
              <a:t>heriau</a:t>
            </a:r>
            <a:r>
              <a:rPr lang="en-GB" dirty="0"/>
              <a:t> all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ysgol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wynebu</a:t>
            </a:r>
            <a:r>
              <a:rPr lang="en-GB" dirty="0"/>
              <a:t>? 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en-GB" dirty="0"/>
              <a:t>In small groups, consider your example of cyberbullying. </a:t>
            </a:r>
          </a:p>
          <a:p>
            <a:pPr lvl="1"/>
            <a:r>
              <a:rPr lang="en-GB" dirty="0"/>
              <a:t>What does the school need to do to deal with this situation? </a:t>
            </a:r>
          </a:p>
          <a:p>
            <a:pPr lvl="1"/>
            <a:r>
              <a:rPr lang="en-GB" dirty="0"/>
              <a:t>What strategies could a school adopt? </a:t>
            </a:r>
          </a:p>
          <a:p>
            <a:pPr lvl="1"/>
            <a:r>
              <a:rPr lang="en-GB" dirty="0"/>
              <a:t>What would be different about the way cyberbullying is dealt with compared to other forms of bullying?</a:t>
            </a:r>
          </a:p>
          <a:p>
            <a:pPr lvl="1"/>
            <a:r>
              <a:rPr lang="en-GB" dirty="0"/>
              <a:t>What challenges might a school encounter? </a:t>
            </a:r>
          </a:p>
        </p:txBody>
      </p:sp>
      <p:pic>
        <p:nvPicPr>
          <p:cNvPr id="5" name="Picture 4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397F0CB5-21C8-4DAA-AF78-F368B0C10EA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997554" y="560932"/>
            <a:ext cx="1515321" cy="1062792"/>
          </a:xfrm>
          <a:prstGeom prst="rect">
            <a:avLst/>
          </a:prstGeom>
        </p:spPr>
      </p:pic>
      <p:pic>
        <p:nvPicPr>
          <p:cNvPr id="7" name="Picture 6" descr="Icon&#10;&#10;Description automatically generated">
            <a:extLst>
              <a:ext uri="{FF2B5EF4-FFF2-40B4-BE49-F238E27FC236}">
                <a16:creationId xmlns:a16="http://schemas.microsoft.com/office/drawing/2014/main" id="{926360AE-B32E-4902-A073-0DE854986D7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8402560" y="155650"/>
            <a:ext cx="1890238" cy="1890238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33CAFDB-C996-611D-DFBE-9E011E19DEB9}"/>
              </a:ext>
            </a:extLst>
          </p:cNvPr>
          <p:cNvSpPr txBox="1"/>
          <p:nvPr/>
        </p:nvSpPr>
        <p:spPr>
          <a:xfrm>
            <a:off x="1844168" y="6030282"/>
            <a:ext cx="43277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6"/>
              </a:rPr>
              <a:t>Am </a:t>
            </a:r>
            <a:r>
              <a:rPr lang="en-GB" dirty="0" err="1">
                <a:hlinkClick r:id="rId6"/>
              </a:rPr>
              <a:t>ganllawiau</a:t>
            </a:r>
            <a:r>
              <a:rPr lang="en-GB" dirty="0">
                <a:hlinkClick r:id="rId6"/>
              </a:rPr>
              <a:t> </a:t>
            </a:r>
            <a:r>
              <a:rPr lang="en-GB" dirty="0" err="1">
                <a:hlinkClick r:id="rId6"/>
              </a:rPr>
              <a:t>pellach</a:t>
            </a:r>
            <a:r>
              <a:rPr lang="en-GB" dirty="0">
                <a:hlinkClick r:id="rId6"/>
              </a:rPr>
              <a:t> :</a:t>
            </a:r>
            <a:r>
              <a:rPr lang="en-GB" dirty="0"/>
              <a:t> </a:t>
            </a:r>
            <a:r>
              <a:rPr lang="en-GB" dirty="0" err="1">
                <a:hlinkClick r:id="rId7"/>
              </a:rPr>
              <a:t>Bwlio</a:t>
            </a:r>
            <a:r>
              <a:rPr lang="en-GB" dirty="0">
                <a:hlinkClick r:id="rId7"/>
              </a:rPr>
              <a:t> </a:t>
            </a:r>
            <a:r>
              <a:rPr lang="en-GB" dirty="0" err="1">
                <a:hlinkClick r:id="rId7"/>
              </a:rPr>
              <a:t>yn</a:t>
            </a:r>
            <a:r>
              <a:rPr lang="en-GB" dirty="0">
                <a:hlinkClick r:id="rId7"/>
              </a:rPr>
              <a:t> yr </a:t>
            </a:r>
            <a:r>
              <a:rPr lang="en-GB" dirty="0" err="1">
                <a:hlinkClick r:id="rId7"/>
              </a:rPr>
              <a:t>ysgol</a:t>
            </a:r>
            <a:r>
              <a:rPr lang="en-GB" dirty="0">
                <a:hlinkClick r:id="rId7"/>
              </a:rPr>
              <a:t> | Is-</a:t>
            </a:r>
            <a:r>
              <a:rPr lang="en-GB" dirty="0" err="1">
                <a:hlinkClick r:id="rId7"/>
              </a:rPr>
              <a:t>bwnc</a:t>
            </a:r>
            <a:r>
              <a:rPr lang="en-GB" dirty="0">
                <a:hlinkClick r:id="rId7"/>
              </a:rPr>
              <a:t> | LLYW.CYMRU</a:t>
            </a:r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D0D4036-3DAD-7E84-A080-5DC2CACF5211}"/>
              </a:ext>
            </a:extLst>
          </p:cNvPr>
          <p:cNvSpPr txBox="1"/>
          <p:nvPr/>
        </p:nvSpPr>
        <p:spPr>
          <a:xfrm>
            <a:off x="7513705" y="6136578"/>
            <a:ext cx="43277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6"/>
              </a:rPr>
              <a:t>For further guidance: School bullying | Sub-topic | GOV.WALES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3860969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BAFBCF-DBE8-4E90-AA9B-503DE5CF5E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12700" y="532012"/>
            <a:ext cx="8911687" cy="1280890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tx1"/>
                </a:solidFill>
              </a:rPr>
              <a:t>Pam </a:t>
            </a:r>
            <a:r>
              <a:rPr lang="en-GB" dirty="0" err="1">
                <a:solidFill>
                  <a:schemeClr val="tx1"/>
                </a:solidFill>
              </a:rPr>
              <a:t>poeni</a:t>
            </a:r>
            <a:r>
              <a:rPr lang="en-GB" dirty="0">
                <a:solidFill>
                  <a:schemeClr val="tx1"/>
                </a:solidFill>
              </a:rPr>
              <a:t>? – </a:t>
            </a:r>
            <a:r>
              <a:rPr lang="en-GB" dirty="0" err="1">
                <a:solidFill>
                  <a:schemeClr val="tx1"/>
                </a:solidFill>
              </a:rPr>
              <a:t>cysylltiadau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seicolegol</a:t>
            </a:r>
            <a:br>
              <a:rPr lang="en-GB" dirty="0">
                <a:solidFill>
                  <a:schemeClr val="tx1"/>
                </a:solidFill>
              </a:rPr>
            </a:br>
            <a:r>
              <a:rPr lang="en-GB" dirty="0">
                <a:solidFill>
                  <a:schemeClr val="tx1"/>
                </a:solidFill>
              </a:rPr>
              <a:t>Why worry? – psychological links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1648EB-09FA-4BC5-94A0-2180D23C352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312918" y="2199385"/>
            <a:ext cx="4313864" cy="4054458"/>
          </a:xfrm>
        </p:spPr>
        <p:txBody>
          <a:bodyPr>
            <a:normAutofit fontScale="77500" lnSpcReduction="20000"/>
          </a:bodyPr>
          <a:lstStyle/>
          <a:p>
            <a:r>
              <a:rPr lang="en-GB" sz="2100" dirty="0"/>
              <a:t>Mae plant a </a:t>
            </a:r>
            <a:r>
              <a:rPr lang="en-GB" sz="2100" dirty="0" err="1"/>
              <a:t>phobl</a:t>
            </a:r>
            <a:r>
              <a:rPr lang="en-GB" sz="2100" dirty="0"/>
              <a:t> </a:t>
            </a:r>
            <a:r>
              <a:rPr lang="en-GB" sz="2100" dirty="0" err="1"/>
              <a:t>ifanc</a:t>
            </a:r>
            <a:r>
              <a:rPr lang="en-GB" sz="2100" dirty="0"/>
              <a:t> </a:t>
            </a:r>
            <a:r>
              <a:rPr lang="en-GB" sz="2100" dirty="0" err="1"/>
              <a:t>sy'n</a:t>
            </a:r>
            <a:r>
              <a:rPr lang="en-GB" sz="2100" dirty="0"/>
              <a:t> </a:t>
            </a:r>
            <a:r>
              <a:rPr lang="en-GB" sz="2100" dirty="0" err="1"/>
              <a:t>profi</a:t>
            </a:r>
            <a:r>
              <a:rPr lang="en-GB" sz="2100" dirty="0"/>
              <a:t> </a:t>
            </a:r>
            <a:r>
              <a:rPr lang="en-GB" sz="2100" dirty="0" err="1"/>
              <a:t>bwlio</a:t>
            </a:r>
            <a:r>
              <a:rPr lang="en-GB" sz="2100" dirty="0"/>
              <a:t> </a:t>
            </a:r>
            <a:r>
              <a:rPr lang="en-GB" sz="2100" dirty="0" err="1"/>
              <a:t>yn</a:t>
            </a:r>
            <a:r>
              <a:rPr lang="en-GB" sz="2100" dirty="0"/>
              <a:t> </a:t>
            </a:r>
            <a:r>
              <a:rPr lang="en-GB" sz="2100" dirty="0" err="1"/>
              <a:t>aml</a:t>
            </a:r>
            <a:r>
              <a:rPr lang="en-GB" sz="2100" dirty="0"/>
              <a:t> </a:t>
            </a:r>
            <a:r>
              <a:rPr lang="en-GB" sz="2100" dirty="0" err="1"/>
              <a:t>yn</a:t>
            </a:r>
            <a:r>
              <a:rPr lang="en-GB" sz="2100" dirty="0"/>
              <a:t> </a:t>
            </a:r>
            <a:r>
              <a:rPr lang="en-GB" sz="2100" dirty="0" err="1"/>
              <a:t>llwyddo</a:t>
            </a:r>
            <a:r>
              <a:rPr lang="en-GB" sz="2100" dirty="0"/>
              <a:t> </a:t>
            </a:r>
            <a:r>
              <a:rPr lang="en-GB" sz="2100" dirty="0" err="1"/>
              <a:t>i</a:t>
            </a:r>
            <a:r>
              <a:rPr lang="en-GB" sz="2100" dirty="0"/>
              <a:t> </a:t>
            </a:r>
            <a:r>
              <a:rPr lang="en-GB" sz="2100" dirty="0" err="1"/>
              <a:t>ymdopi</a:t>
            </a:r>
            <a:r>
              <a:rPr lang="en-GB" sz="2100" dirty="0"/>
              <a:t> a </a:t>
            </a:r>
            <a:r>
              <a:rPr lang="en-GB" sz="2100" dirty="0" err="1"/>
              <a:t>mynd</a:t>
            </a:r>
            <a:r>
              <a:rPr lang="en-GB" sz="2100" dirty="0"/>
              <a:t> </a:t>
            </a:r>
            <a:r>
              <a:rPr lang="en-GB" sz="2100" dirty="0" err="1"/>
              <a:t>drwy'r</a:t>
            </a:r>
            <a:r>
              <a:rPr lang="en-GB" sz="2100" dirty="0"/>
              <a:t> </a:t>
            </a:r>
            <a:r>
              <a:rPr lang="en-GB" sz="2100" dirty="0" err="1"/>
              <a:t>profiad</a:t>
            </a:r>
            <a:r>
              <a:rPr lang="en-GB" sz="2100" dirty="0"/>
              <a:t> </a:t>
            </a:r>
            <a:r>
              <a:rPr lang="en-GB" sz="2100" dirty="0" err="1"/>
              <a:t>heb</a:t>
            </a:r>
            <a:r>
              <a:rPr lang="en-GB" sz="2100" dirty="0"/>
              <a:t> </a:t>
            </a:r>
            <a:r>
              <a:rPr lang="en-GB" sz="2100" dirty="0" err="1"/>
              <a:t>effaith</a:t>
            </a:r>
            <a:r>
              <a:rPr lang="en-GB" sz="2100" dirty="0"/>
              <a:t> </a:t>
            </a:r>
            <a:r>
              <a:rPr lang="en-GB" sz="2100" dirty="0" err="1"/>
              <a:t>ddifrifol</a:t>
            </a:r>
            <a:r>
              <a:rPr lang="en-GB" sz="2100" dirty="0"/>
              <a:t>. </a:t>
            </a:r>
          </a:p>
          <a:p>
            <a:r>
              <a:rPr lang="en-GB" sz="2100" dirty="0"/>
              <a:t>OND... </a:t>
            </a:r>
            <a:r>
              <a:rPr lang="en-GB" sz="2100" dirty="0" err="1"/>
              <a:t>i</a:t>
            </a:r>
            <a:r>
              <a:rPr lang="en-GB" sz="2100" dirty="0"/>
              <a:t> rai, gall </a:t>
            </a:r>
            <a:r>
              <a:rPr lang="en-GB" sz="2100" dirty="0" err="1"/>
              <a:t>bwlio</a:t>
            </a:r>
            <a:r>
              <a:rPr lang="en-GB" sz="2100" dirty="0"/>
              <a:t> </a:t>
            </a:r>
            <a:r>
              <a:rPr lang="en-GB" sz="2100" dirty="0" err="1"/>
              <a:t>dros</a:t>
            </a:r>
            <a:r>
              <a:rPr lang="en-GB" sz="2100" dirty="0"/>
              <a:t> </a:t>
            </a:r>
            <a:r>
              <a:rPr lang="en-GB" sz="2100" dirty="0" err="1"/>
              <a:t>gyfnod</a:t>
            </a:r>
            <a:r>
              <a:rPr lang="en-GB" sz="2100" dirty="0"/>
              <a:t> </a:t>
            </a:r>
            <a:r>
              <a:rPr lang="en-GB" sz="2100" dirty="0" err="1"/>
              <a:t>hir</a:t>
            </a:r>
            <a:r>
              <a:rPr lang="en-GB" sz="2100" dirty="0"/>
              <a:t> </a:t>
            </a:r>
            <a:r>
              <a:rPr lang="en-GB" sz="2100" dirty="0" err="1"/>
              <a:t>ddatblygu</a:t>
            </a:r>
            <a:r>
              <a:rPr lang="en-GB" sz="2100" dirty="0"/>
              <a:t> </a:t>
            </a:r>
            <a:r>
              <a:rPr lang="en-GB" sz="2100" dirty="0" err="1"/>
              <a:t>cyflyrau</a:t>
            </a:r>
            <a:r>
              <a:rPr lang="en-GB" sz="2100" dirty="0"/>
              <a:t> </a:t>
            </a:r>
            <a:r>
              <a:rPr lang="en-GB" sz="2100" dirty="0" err="1"/>
              <a:t>meddyliol</a:t>
            </a:r>
            <a:r>
              <a:rPr lang="en-GB" sz="2100" dirty="0"/>
              <a:t> </a:t>
            </a:r>
            <a:r>
              <a:rPr lang="en-GB" sz="2100" dirty="0" err="1"/>
              <a:t>gwaeth</a:t>
            </a:r>
            <a:r>
              <a:rPr lang="en-GB" sz="2100" dirty="0"/>
              <a:t>.  </a:t>
            </a:r>
          </a:p>
          <a:p>
            <a:r>
              <a:rPr lang="en-GB" sz="2100" dirty="0" err="1"/>
              <a:t>teimladau</a:t>
            </a:r>
            <a:r>
              <a:rPr lang="en-GB" sz="2100" dirty="0"/>
              <a:t> o </a:t>
            </a:r>
            <a:r>
              <a:rPr lang="en-GB" sz="2100" dirty="0" err="1"/>
              <a:t>ddiwerth</a:t>
            </a:r>
            <a:endParaRPr lang="en-GB" sz="2100" dirty="0"/>
          </a:p>
          <a:p>
            <a:r>
              <a:rPr lang="en-GB" sz="2100" dirty="0" err="1"/>
              <a:t>hunan-barch</a:t>
            </a:r>
            <a:r>
              <a:rPr lang="en-GB" sz="2100" dirty="0"/>
              <a:t> </a:t>
            </a:r>
            <a:r>
              <a:rPr lang="en-GB" sz="2100" dirty="0" err="1"/>
              <a:t>isel</a:t>
            </a:r>
            <a:r>
              <a:rPr lang="en-GB" sz="2100" dirty="0"/>
              <a:t> </a:t>
            </a:r>
          </a:p>
          <a:p>
            <a:r>
              <a:rPr lang="en-GB" sz="2100" dirty="0" err="1"/>
              <a:t>hunan-gasineb</a:t>
            </a:r>
            <a:endParaRPr lang="en-GB" sz="2100" dirty="0"/>
          </a:p>
          <a:p>
            <a:r>
              <a:rPr lang="en-GB" sz="2100" dirty="0" err="1"/>
              <a:t>hunan-niweidio</a:t>
            </a:r>
            <a:endParaRPr lang="en-GB" sz="2100" dirty="0"/>
          </a:p>
          <a:p>
            <a:r>
              <a:rPr lang="en-GB" sz="2100" dirty="0" err="1"/>
              <a:t>pryder</a:t>
            </a:r>
            <a:endParaRPr lang="en-GB" sz="2100" dirty="0"/>
          </a:p>
          <a:p>
            <a:r>
              <a:rPr lang="en-GB" sz="2100" dirty="0" err="1"/>
              <a:t>iselder</a:t>
            </a:r>
            <a:endParaRPr lang="en-GB" sz="2100" dirty="0"/>
          </a:p>
          <a:p>
            <a:r>
              <a:rPr lang="en-GB" sz="2100" dirty="0" err="1"/>
              <a:t>Hunanladdiad</a:t>
            </a:r>
            <a:endParaRPr lang="en-GB" sz="2100" dirty="0"/>
          </a:p>
          <a:p>
            <a:r>
              <a:rPr lang="en-GB" sz="2100" dirty="0"/>
              <a:t>Burton, </a:t>
            </a:r>
            <a:r>
              <a:rPr lang="en-GB" sz="2100" dirty="0" err="1"/>
              <a:t>Pavord</a:t>
            </a:r>
            <a:r>
              <a:rPr lang="en-GB" sz="2100" dirty="0"/>
              <a:t> &amp; Williams (2014)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C8C3315-08CF-4CCF-A5FE-84A966654AD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048767" y="2133600"/>
            <a:ext cx="4313864" cy="4259036"/>
          </a:xfrm>
        </p:spPr>
        <p:txBody>
          <a:bodyPr>
            <a:normAutofit fontScale="77500" lnSpcReduction="20000"/>
          </a:bodyPr>
          <a:lstStyle/>
          <a:p>
            <a:r>
              <a:rPr lang="en-GB" sz="2000" dirty="0"/>
              <a:t>CYP who experience bullying often manage to cope and get through the experience without severe ill effect. </a:t>
            </a:r>
          </a:p>
          <a:p>
            <a:r>
              <a:rPr lang="en-GB" sz="2000" dirty="0"/>
              <a:t>BUT… for some, bullying over a long period of time can develop worse mental conditions.  </a:t>
            </a:r>
          </a:p>
          <a:p>
            <a:r>
              <a:rPr lang="en-GB" sz="2000" dirty="0"/>
              <a:t>feelings of worthlessness</a:t>
            </a:r>
          </a:p>
          <a:p>
            <a:r>
              <a:rPr lang="en-GB" sz="2000" dirty="0"/>
              <a:t>low self-esteem </a:t>
            </a:r>
          </a:p>
          <a:p>
            <a:r>
              <a:rPr lang="en-GB" sz="2000" dirty="0"/>
              <a:t>self-hatred</a:t>
            </a:r>
          </a:p>
          <a:p>
            <a:r>
              <a:rPr lang="en-GB" sz="2000" dirty="0"/>
              <a:t>self-harm</a:t>
            </a:r>
          </a:p>
          <a:p>
            <a:r>
              <a:rPr lang="en-GB" sz="2000" dirty="0"/>
              <a:t>anxiety</a:t>
            </a:r>
          </a:p>
          <a:p>
            <a:r>
              <a:rPr lang="en-GB" sz="2000" dirty="0"/>
              <a:t>depression</a:t>
            </a:r>
          </a:p>
          <a:p>
            <a:r>
              <a:rPr lang="en-GB" sz="2000" dirty="0"/>
              <a:t>Suicide</a:t>
            </a:r>
          </a:p>
          <a:p>
            <a:r>
              <a:rPr lang="en-GB" sz="2000" dirty="0"/>
              <a:t>Burton, </a:t>
            </a:r>
            <a:r>
              <a:rPr lang="en-GB" sz="2000" dirty="0" err="1"/>
              <a:t>Pavord</a:t>
            </a:r>
            <a:r>
              <a:rPr lang="en-GB" sz="2000" dirty="0"/>
              <a:t> &amp; Williams (2014)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pic>
        <p:nvPicPr>
          <p:cNvPr id="5" name="Picture 4" descr="Icon&#10;&#10;Description automatically generated">
            <a:extLst>
              <a:ext uri="{FF2B5EF4-FFF2-40B4-BE49-F238E27FC236}">
                <a16:creationId xmlns:a16="http://schemas.microsoft.com/office/drawing/2014/main" id="{DD99A40A-880A-4196-8AE7-B525D15852A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0301762" y="105215"/>
            <a:ext cx="1890238" cy="18902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212790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C1AE94-9C31-41AC-B90A-F8EFDA7317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>
                <a:solidFill>
                  <a:schemeClr val="tx1"/>
                </a:solidFill>
              </a:rPr>
              <a:t>Cysylltiadau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seicolegol</a:t>
            </a:r>
            <a:r>
              <a:rPr lang="en-GB" dirty="0">
                <a:solidFill>
                  <a:schemeClr val="tx1"/>
                </a:solidFill>
              </a:rPr>
              <a:t> /</a:t>
            </a:r>
            <a:br>
              <a:rPr lang="en-GB" dirty="0">
                <a:solidFill>
                  <a:schemeClr val="tx1"/>
                </a:solidFill>
              </a:rPr>
            </a:br>
            <a:r>
              <a:rPr lang="en-GB" dirty="0">
                <a:solidFill>
                  <a:schemeClr val="tx1"/>
                </a:solidFill>
              </a:rPr>
              <a:t>Psychological Links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7A54C9-8FA2-4656-9BF0-129449119F6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227399" y="1984490"/>
            <a:ext cx="4313864" cy="4425891"/>
          </a:xfrm>
        </p:spPr>
        <p:txBody>
          <a:bodyPr>
            <a:normAutofit fontScale="55000" lnSpcReduction="20000"/>
          </a:bodyPr>
          <a:lstStyle/>
          <a:p>
            <a:endParaRPr lang="en-GB" dirty="0"/>
          </a:p>
          <a:p>
            <a:r>
              <a:rPr lang="en-GB" sz="2900" dirty="0"/>
              <a:t>A </a:t>
            </a:r>
            <a:r>
              <a:rPr lang="en-GB" sz="2900" dirty="0" err="1"/>
              <a:t>ddylem</a:t>
            </a:r>
            <a:r>
              <a:rPr lang="en-GB" sz="2900" dirty="0"/>
              <a:t> </a:t>
            </a:r>
            <a:r>
              <a:rPr lang="en-GB" sz="2900" dirty="0" err="1"/>
              <a:t>boeni</a:t>
            </a:r>
            <a:r>
              <a:rPr lang="en-GB" sz="2900" dirty="0"/>
              <a:t> am y </a:t>
            </a:r>
            <a:r>
              <a:rPr lang="en-GB" sz="2900" dirty="0" err="1"/>
              <a:t>dioddefwyr</a:t>
            </a:r>
            <a:r>
              <a:rPr lang="en-GB" sz="2900" dirty="0"/>
              <a:t> </a:t>
            </a:r>
            <a:r>
              <a:rPr lang="en-GB" sz="2900" dirty="0" err="1"/>
              <a:t>yn</a:t>
            </a:r>
            <a:r>
              <a:rPr lang="en-GB" sz="2900" dirty="0"/>
              <a:t> </a:t>
            </a:r>
            <a:r>
              <a:rPr lang="en-GB" sz="2900" dirty="0" err="1"/>
              <a:t>unig</a:t>
            </a:r>
            <a:r>
              <a:rPr lang="en-GB" sz="2900" dirty="0"/>
              <a:t>? </a:t>
            </a:r>
          </a:p>
          <a:p>
            <a:r>
              <a:rPr lang="en-GB" sz="2900" dirty="0"/>
              <a:t>NA. </a:t>
            </a:r>
          </a:p>
          <a:p>
            <a:r>
              <a:rPr lang="en-GB" sz="2900" dirty="0"/>
              <a:t>Mae </a:t>
            </a:r>
            <a:r>
              <a:rPr lang="en-GB" sz="2900" dirty="0" err="1"/>
              <a:t>cyflawnwyr</a:t>
            </a:r>
            <a:r>
              <a:rPr lang="en-GB" sz="2900" dirty="0"/>
              <a:t> </a:t>
            </a:r>
            <a:r>
              <a:rPr lang="en-GB" sz="2900" dirty="0" err="1"/>
              <a:t>yn</a:t>
            </a:r>
            <a:r>
              <a:rPr lang="en-GB" sz="2900" dirty="0"/>
              <a:t> </a:t>
            </a:r>
            <a:r>
              <a:rPr lang="en-GB" sz="2900" dirty="0" err="1"/>
              <a:t>debygol</a:t>
            </a:r>
            <a:r>
              <a:rPr lang="en-GB" sz="2900" dirty="0"/>
              <a:t> o </a:t>
            </a:r>
            <a:r>
              <a:rPr lang="en-GB" sz="2900" dirty="0" err="1"/>
              <a:t>fod</a:t>
            </a:r>
            <a:r>
              <a:rPr lang="en-GB" sz="2900" dirty="0"/>
              <a:t> </a:t>
            </a:r>
            <a:r>
              <a:rPr lang="en-GB" sz="2900" dirty="0" err="1"/>
              <a:t>yn</a:t>
            </a:r>
            <a:r>
              <a:rPr lang="en-GB" sz="2900" dirty="0"/>
              <a:t> </a:t>
            </a:r>
            <a:r>
              <a:rPr lang="en-GB" sz="2900" dirty="0" err="1"/>
              <a:t>agored</a:t>
            </a:r>
            <a:r>
              <a:rPr lang="en-GB" sz="2900" dirty="0"/>
              <a:t> </a:t>
            </a:r>
            <a:r>
              <a:rPr lang="en-GB" sz="2900" dirty="0" err="1"/>
              <a:t>i</a:t>
            </a:r>
            <a:r>
              <a:rPr lang="en-GB" sz="2900" dirty="0"/>
              <a:t> </a:t>
            </a:r>
            <a:r>
              <a:rPr lang="en-GB" sz="2900" dirty="0" err="1"/>
              <a:t>ffactorau</a:t>
            </a:r>
            <a:r>
              <a:rPr lang="en-GB" sz="2900" dirty="0"/>
              <a:t> </a:t>
            </a:r>
            <a:r>
              <a:rPr lang="en-GB" sz="2900" dirty="0" err="1"/>
              <a:t>risg</a:t>
            </a:r>
            <a:r>
              <a:rPr lang="en-GB" sz="2900" dirty="0"/>
              <a:t> </a:t>
            </a:r>
            <a:r>
              <a:rPr lang="en-GB" sz="2900" dirty="0" err="1"/>
              <a:t>sydd</a:t>
            </a:r>
            <a:r>
              <a:rPr lang="en-GB" sz="2900" dirty="0"/>
              <a:t> </a:t>
            </a:r>
            <a:r>
              <a:rPr lang="en-GB" sz="2900" dirty="0" err="1"/>
              <a:t>wedi</a:t>
            </a:r>
            <a:r>
              <a:rPr lang="en-GB" sz="2900" dirty="0"/>
              <a:t> </a:t>
            </a:r>
            <a:r>
              <a:rPr lang="en-GB" sz="2900" dirty="0" err="1"/>
              <a:t>arwain</a:t>
            </a:r>
            <a:r>
              <a:rPr lang="en-GB" sz="2900" dirty="0"/>
              <a:t> at </a:t>
            </a:r>
            <a:r>
              <a:rPr lang="en-GB" sz="2900" dirty="0" err="1"/>
              <a:t>eu</a:t>
            </a:r>
            <a:r>
              <a:rPr lang="en-GB" sz="2900" dirty="0"/>
              <a:t> </a:t>
            </a:r>
            <a:r>
              <a:rPr lang="en-GB" sz="2900" dirty="0" err="1"/>
              <a:t>hymddygiad</a:t>
            </a:r>
            <a:r>
              <a:rPr lang="en-GB" sz="2900" dirty="0"/>
              <a:t> </a:t>
            </a:r>
            <a:r>
              <a:rPr lang="en-GB" sz="2900" dirty="0" err="1"/>
              <a:t>niweidiol</a:t>
            </a:r>
            <a:r>
              <a:rPr lang="en-GB" sz="2900" dirty="0"/>
              <a:t> ac </a:t>
            </a:r>
            <a:r>
              <a:rPr lang="en-GB" sz="2900" dirty="0" err="1"/>
              <a:t>anghymdeithasol</a:t>
            </a:r>
            <a:endParaRPr lang="en-GB" sz="2900" dirty="0"/>
          </a:p>
          <a:p>
            <a:r>
              <a:rPr lang="en-GB" sz="2900" dirty="0"/>
              <a:t>Insecure Attachment</a:t>
            </a:r>
          </a:p>
          <a:p>
            <a:r>
              <a:rPr lang="en-GB" sz="2900" dirty="0" err="1"/>
              <a:t>Disgyblaeth</a:t>
            </a:r>
            <a:r>
              <a:rPr lang="en-GB" sz="2900" dirty="0"/>
              <a:t> </a:t>
            </a:r>
            <a:r>
              <a:rPr lang="en-GB" sz="2900" dirty="0" err="1"/>
              <a:t>gorfforol</a:t>
            </a:r>
            <a:r>
              <a:rPr lang="en-GB" sz="2900" dirty="0"/>
              <a:t> </a:t>
            </a:r>
            <a:r>
              <a:rPr lang="en-GB" sz="2900" dirty="0" err="1"/>
              <a:t>lem</a:t>
            </a:r>
            <a:r>
              <a:rPr lang="en-GB" sz="2900" dirty="0"/>
              <a:t> </a:t>
            </a:r>
          </a:p>
          <a:p>
            <a:r>
              <a:rPr lang="en-GB" sz="2900" dirty="0"/>
              <a:t>Bod </a:t>
            </a:r>
            <a:r>
              <a:rPr lang="en-GB" sz="2900" dirty="0" err="1"/>
              <a:t>yn</a:t>
            </a:r>
            <a:r>
              <a:rPr lang="en-GB" sz="2900" dirty="0"/>
              <a:t> </a:t>
            </a:r>
            <a:r>
              <a:rPr lang="en-GB" sz="2900" dirty="0" err="1"/>
              <a:t>ddioddefwr</a:t>
            </a:r>
            <a:r>
              <a:rPr lang="en-GB" sz="2900" dirty="0"/>
              <a:t> </a:t>
            </a:r>
            <a:r>
              <a:rPr lang="en-GB" sz="2900" dirty="0" err="1"/>
              <a:t>rhieni</a:t>
            </a:r>
            <a:r>
              <a:rPr lang="en-GB" sz="2900" dirty="0"/>
              <a:t> </a:t>
            </a:r>
            <a:r>
              <a:rPr lang="en-GB" sz="2900" dirty="0" err="1"/>
              <a:t>sy'n</a:t>
            </a:r>
            <a:r>
              <a:rPr lang="en-GB" sz="2900" dirty="0"/>
              <a:t> </a:t>
            </a:r>
            <a:r>
              <a:rPr lang="en-GB" sz="2900" dirty="0" err="1"/>
              <a:t>gor-ddweud</a:t>
            </a:r>
            <a:endParaRPr lang="en-GB" sz="2900" dirty="0"/>
          </a:p>
          <a:p>
            <a:r>
              <a:rPr lang="en-GB" sz="2900" dirty="0"/>
              <a:t>Cam-</a:t>
            </a:r>
            <a:r>
              <a:rPr lang="en-GB" sz="2900" dirty="0" err="1"/>
              <a:t>drin</a:t>
            </a:r>
            <a:r>
              <a:rPr lang="en-GB" sz="2900" dirty="0"/>
              <a:t> </a:t>
            </a:r>
            <a:r>
              <a:rPr lang="en-GB" sz="2900" dirty="0" err="1"/>
              <a:t>rhieni</a:t>
            </a:r>
            <a:r>
              <a:rPr lang="en-GB" sz="2900" dirty="0"/>
              <a:t>, </a:t>
            </a:r>
            <a:r>
              <a:rPr lang="en-GB" sz="2900" dirty="0" err="1"/>
              <a:t>esgeulustod</a:t>
            </a:r>
            <a:r>
              <a:rPr lang="en-GB" sz="2900" dirty="0"/>
              <a:t>, </a:t>
            </a:r>
            <a:r>
              <a:rPr lang="en-GB" sz="2900" dirty="0" err="1"/>
              <a:t>camdriniaeth</a:t>
            </a:r>
            <a:endParaRPr lang="en-GB" sz="2900" dirty="0"/>
          </a:p>
          <a:p>
            <a:r>
              <a:rPr lang="en-GB" sz="2900" dirty="0"/>
              <a:t>Burton, </a:t>
            </a:r>
            <a:r>
              <a:rPr lang="en-GB" sz="2900" dirty="0" err="1"/>
              <a:t>Pavord</a:t>
            </a:r>
            <a:r>
              <a:rPr lang="en-GB" sz="2900" dirty="0"/>
              <a:t>, &amp; Williams (2014)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ABB263-7D6B-4611-A0B0-B752E78D0B2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118385" y="2632760"/>
            <a:ext cx="4313864" cy="3777622"/>
          </a:xfrm>
        </p:spPr>
        <p:txBody>
          <a:bodyPr>
            <a:normAutofit fontScale="55000" lnSpcReduction="20000"/>
          </a:bodyPr>
          <a:lstStyle/>
          <a:p>
            <a:r>
              <a:rPr lang="en-GB" sz="2900" dirty="0"/>
              <a:t>Should we worry only about the victims? </a:t>
            </a:r>
          </a:p>
          <a:p>
            <a:r>
              <a:rPr lang="en-GB" sz="2900" dirty="0"/>
              <a:t>NO. </a:t>
            </a:r>
          </a:p>
          <a:p>
            <a:r>
              <a:rPr lang="en-GB" sz="2900" dirty="0"/>
              <a:t>Perpetrators are likely exposed to risk factors that have led to their harmful and antisocial behaviour </a:t>
            </a:r>
          </a:p>
          <a:p>
            <a:r>
              <a:rPr lang="en-GB" sz="2900" dirty="0"/>
              <a:t>Insecure Attachment</a:t>
            </a:r>
          </a:p>
          <a:p>
            <a:r>
              <a:rPr lang="en-GB" sz="2900" dirty="0"/>
              <a:t>Harsh physical discipline </a:t>
            </a:r>
          </a:p>
          <a:p>
            <a:r>
              <a:rPr lang="en-GB" sz="2900" dirty="0"/>
              <a:t>Being victim of overprotective parents</a:t>
            </a:r>
          </a:p>
          <a:p>
            <a:r>
              <a:rPr lang="en-GB" sz="2900" dirty="0"/>
              <a:t>Parental maltreatment, neglect, abuse</a:t>
            </a:r>
          </a:p>
          <a:p>
            <a:r>
              <a:rPr lang="en-GB" sz="2900" dirty="0"/>
              <a:t>Burton, </a:t>
            </a:r>
            <a:r>
              <a:rPr lang="en-GB" sz="2900" dirty="0" err="1"/>
              <a:t>Pavord</a:t>
            </a:r>
            <a:r>
              <a:rPr lang="en-GB" sz="2900" dirty="0"/>
              <a:t>, &amp; Williams (2014)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6" name="Picture 5" descr="A picture containing person, child&#10;&#10;Description automatically generated">
            <a:extLst>
              <a:ext uri="{FF2B5EF4-FFF2-40B4-BE49-F238E27FC236}">
                <a16:creationId xmlns:a16="http://schemas.microsoft.com/office/drawing/2014/main" id="{C0174921-C0B4-4E2A-8A43-E63B244ADB3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978797" y="544619"/>
            <a:ext cx="1971607" cy="19716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173260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err="1">
                <a:solidFill>
                  <a:schemeClr val="tx1"/>
                </a:solidFill>
              </a:rPr>
              <a:t>Taclo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Bwlio</a:t>
            </a:r>
            <a:r>
              <a:rPr lang="en-GB" dirty="0">
                <a:solidFill>
                  <a:schemeClr val="tx1"/>
                </a:solidFill>
              </a:rPr>
              <a:t> / </a:t>
            </a:r>
            <a:r>
              <a:rPr lang="en-GB" i="1" dirty="0">
                <a:solidFill>
                  <a:schemeClr val="tx1"/>
                </a:solidFill>
              </a:rPr>
              <a:t>Tackling Bullying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247134" y="2225698"/>
            <a:ext cx="4313864" cy="3777622"/>
          </a:xfr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/>
          <a:lstStyle/>
          <a:p>
            <a:r>
              <a:rPr lang="en-GB" dirty="0" err="1"/>
              <a:t>Cyn</a:t>
            </a:r>
            <a:r>
              <a:rPr lang="en-GB" dirty="0"/>
              <a:t> </a:t>
            </a:r>
            <a:r>
              <a:rPr lang="en-GB" dirty="0" err="1"/>
              <a:t>taclo</a:t>
            </a:r>
            <a:r>
              <a:rPr lang="en-GB" dirty="0"/>
              <a:t> </a:t>
            </a:r>
            <a:r>
              <a:rPr lang="en-GB" dirty="0" err="1"/>
              <a:t>bwlio</a:t>
            </a:r>
            <a:r>
              <a:rPr lang="en-GB" dirty="0"/>
              <a:t>,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angen</a:t>
            </a:r>
            <a:r>
              <a:rPr lang="en-GB" dirty="0"/>
              <a:t> </a:t>
            </a:r>
            <a:r>
              <a:rPr lang="en-GB" dirty="0" err="1"/>
              <a:t>deall</a:t>
            </a:r>
            <a:r>
              <a:rPr lang="en-GB" dirty="0"/>
              <a:t>:</a:t>
            </a:r>
          </a:p>
          <a:p>
            <a:pPr lvl="1"/>
            <a:r>
              <a:rPr lang="en-GB" dirty="0"/>
              <a:t>Pam a </a:t>
            </a:r>
            <a:r>
              <a:rPr lang="en-GB" dirty="0" err="1"/>
              <a:t>sut</a:t>
            </a:r>
            <a:r>
              <a:rPr lang="en-GB" dirty="0"/>
              <a:t>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bwlio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cymryd</a:t>
            </a:r>
            <a:r>
              <a:rPr lang="en-GB" dirty="0"/>
              <a:t> </a:t>
            </a:r>
            <a:r>
              <a:rPr lang="en-GB" dirty="0" err="1"/>
              <a:t>lle</a:t>
            </a:r>
            <a:endParaRPr lang="en-GB" dirty="0"/>
          </a:p>
          <a:p>
            <a:pPr lvl="1"/>
            <a:r>
              <a:rPr lang="en-GB" dirty="0"/>
              <a:t>Bod plant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 ac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arbrofi</a:t>
            </a:r>
            <a:r>
              <a:rPr lang="en-GB" dirty="0"/>
              <a:t> </a:t>
            </a:r>
            <a:r>
              <a:rPr lang="en-GB" dirty="0" err="1"/>
              <a:t>gyda</a:t>
            </a:r>
            <a:r>
              <a:rPr lang="en-GB" dirty="0"/>
              <a:t> </a:t>
            </a:r>
            <a:r>
              <a:rPr lang="en-GB" dirty="0" err="1"/>
              <a:t>hunaniaeth</a:t>
            </a:r>
            <a:r>
              <a:rPr lang="en-GB" dirty="0"/>
              <a:t> </a:t>
            </a:r>
            <a:r>
              <a:rPr lang="en-GB" dirty="0" err="1"/>
              <a:t>bersonol</a:t>
            </a:r>
            <a:endParaRPr lang="en-GB" dirty="0"/>
          </a:p>
          <a:p>
            <a:pPr lvl="1"/>
            <a:r>
              <a:rPr lang="en-GB" dirty="0" err="1"/>
              <a:t>Pwysigrwydd</a:t>
            </a:r>
            <a:r>
              <a:rPr lang="en-GB" dirty="0"/>
              <a:t> </a:t>
            </a:r>
            <a:r>
              <a:rPr lang="en-GB" dirty="0" err="1"/>
              <a:t>perthyn</a:t>
            </a:r>
            <a:r>
              <a:rPr lang="en-GB" dirty="0"/>
              <a:t> a </a:t>
            </a:r>
            <a:r>
              <a:rPr lang="en-GB" dirty="0" err="1"/>
              <a:t>grwpiau</a:t>
            </a:r>
            <a:r>
              <a:rPr lang="en-GB" dirty="0"/>
              <a:t> o </a:t>
            </a:r>
            <a:r>
              <a:rPr lang="en-GB" dirty="0" err="1"/>
              <a:t>ffrindiau</a:t>
            </a:r>
            <a:endParaRPr lang="en-GB" dirty="0"/>
          </a:p>
          <a:p>
            <a:pPr lvl="1"/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947346" y="2225698"/>
            <a:ext cx="4313864" cy="3777622"/>
          </a:xfr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en-GB" dirty="0"/>
              <a:t>Before bullying can be tackled, educators need to understand some key elements:</a:t>
            </a:r>
          </a:p>
          <a:p>
            <a:pPr lvl="1"/>
            <a:r>
              <a:rPr lang="en-GB" dirty="0"/>
              <a:t>How and why bullying takes place</a:t>
            </a:r>
          </a:p>
          <a:p>
            <a:pPr lvl="1"/>
            <a:r>
              <a:rPr lang="en-GB" dirty="0"/>
              <a:t>That children are learning and experimenting with personal identity and sense of self</a:t>
            </a:r>
          </a:p>
          <a:p>
            <a:pPr lvl="1"/>
            <a:r>
              <a:rPr lang="en-GB" dirty="0"/>
              <a:t>The importance of peer-groups and the need for belonging </a:t>
            </a:r>
          </a:p>
          <a:p>
            <a:pPr marL="457200" lvl="1" indent="0" algn="r">
              <a:buNone/>
            </a:pPr>
            <a:r>
              <a:rPr lang="en-GB" sz="2000" dirty="0"/>
              <a:t>(Rivers, Duncan and </a:t>
            </a:r>
            <a:r>
              <a:rPr lang="en-GB" sz="2000" dirty="0" err="1"/>
              <a:t>Besag</a:t>
            </a:r>
            <a:r>
              <a:rPr lang="en-GB" sz="2000" dirty="0"/>
              <a:t>, 2007)</a:t>
            </a:r>
          </a:p>
        </p:txBody>
      </p:sp>
      <p:pic>
        <p:nvPicPr>
          <p:cNvPr id="6" name="Picture 5" descr="A picture containing text, sign, graffiti, painted&#10;&#10;Description automatically generated">
            <a:extLst>
              <a:ext uri="{FF2B5EF4-FFF2-40B4-BE49-F238E27FC236}">
                <a16:creationId xmlns:a16="http://schemas.microsoft.com/office/drawing/2014/main" id="{23BCC138-B6E1-4B71-A487-4479CDD2C04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2247134" y="532852"/>
            <a:ext cx="1062414" cy="10624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661809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4B21D1-EAA6-4622-9FF1-DFCC3F9672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>
              <a:defRPr/>
            </a:pPr>
            <a:r>
              <a:rPr lang="en-GB" dirty="0" err="1">
                <a:solidFill>
                  <a:schemeClr val="tx1"/>
                </a:solidFill>
              </a:rPr>
              <a:t>Taclo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Bwlio</a:t>
            </a:r>
            <a:r>
              <a:rPr lang="en-GB" dirty="0">
                <a:solidFill>
                  <a:schemeClr val="tx1"/>
                </a:solidFill>
              </a:rPr>
              <a:t> / Tackling Bullying 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A1272B8-3724-4452-8AD7-24F2E6AA130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589212" y="2133599"/>
            <a:ext cx="4313864" cy="4011441"/>
          </a:xfr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rmAutofit fontScale="92500"/>
          </a:bodyPr>
          <a:lstStyle/>
          <a:p>
            <a:pPr indent="-255270">
              <a:defRPr/>
            </a:pPr>
            <a:r>
              <a:rPr lang="en-GB" dirty="0" err="1"/>
              <a:t>Agwedd</a:t>
            </a:r>
            <a:r>
              <a:rPr lang="en-GB" dirty="0"/>
              <a:t> </a:t>
            </a:r>
            <a:r>
              <a:rPr lang="en-GB" dirty="0" err="1"/>
              <a:t>ysgol</a:t>
            </a:r>
            <a:r>
              <a:rPr lang="en-GB" dirty="0"/>
              <a:t> </a:t>
            </a:r>
            <a:r>
              <a:rPr lang="en-GB" dirty="0" err="1"/>
              <a:t>gyfan</a:t>
            </a:r>
            <a:endParaRPr lang="en-GB" dirty="0">
              <a:cs typeface="Arial"/>
            </a:endParaRPr>
          </a:p>
          <a:p>
            <a:pPr indent="-255270">
              <a:defRPr/>
            </a:pPr>
            <a:r>
              <a:rPr lang="en-GB" dirty="0" err="1"/>
              <a:t>Mynediad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gwnsela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ysgolion</a:t>
            </a:r>
            <a:endParaRPr lang="en-GB" dirty="0">
              <a:cs typeface="Arial"/>
            </a:endParaRPr>
          </a:p>
          <a:p>
            <a:pPr indent="-255270">
              <a:defRPr/>
            </a:pPr>
            <a:r>
              <a:rPr lang="en-GB" dirty="0" err="1"/>
              <a:t>Addysg</a:t>
            </a:r>
            <a:r>
              <a:rPr lang="en-GB" dirty="0"/>
              <a:t> </a:t>
            </a:r>
            <a:r>
              <a:rPr lang="en-GB" dirty="0" err="1"/>
              <a:t>Bersonol</a:t>
            </a:r>
            <a:r>
              <a:rPr lang="en-GB" dirty="0"/>
              <a:t> a </a:t>
            </a:r>
            <a:r>
              <a:rPr lang="en-GB" dirty="0" err="1"/>
              <a:t>Chymdeithasol</a:t>
            </a:r>
            <a:r>
              <a:rPr lang="en-GB" dirty="0"/>
              <a:t> (</a:t>
            </a:r>
            <a:r>
              <a:rPr lang="en-GB" dirty="0" err="1"/>
              <a:t>ABCh</a:t>
            </a:r>
            <a:r>
              <a:rPr lang="en-GB" dirty="0"/>
              <a:t>)</a:t>
            </a:r>
            <a:endParaRPr lang="en-GB" dirty="0">
              <a:cs typeface="Arial"/>
            </a:endParaRPr>
          </a:p>
          <a:p>
            <a:pPr marL="109220" indent="0" algn="r">
              <a:buFont typeface="Wingdings 3" panose="05040102010807070707" pitchFamily="18" charset="2"/>
              <a:buNone/>
              <a:defRPr/>
            </a:pPr>
            <a:r>
              <a:rPr lang="en-GB" sz="1800" dirty="0" err="1"/>
              <a:t>Llywodraeth</a:t>
            </a:r>
            <a:r>
              <a:rPr lang="en-GB" sz="1800" dirty="0"/>
              <a:t> </a:t>
            </a:r>
            <a:r>
              <a:rPr lang="en-GB" sz="1800" dirty="0" err="1"/>
              <a:t>Cymru</a:t>
            </a:r>
            <a:r>
              <a:rPr lang="en-GB" sz="1800" dirty="0"/>
              <a:t>, 2011</a:t>
            </a:r>
            <a:endParaRPr lang="en-GB" sz="1800" dirty="0">
              <a:cs typeface="Arial"/>
            </a:endParaRPr>
          </a:p>
          <a:p>
            <a:pPr indent="-255270">
              <a:defRPr/>
            </a:pPr>
            <a:endParaRPr lang="en-GB" dirty="0">
              <a:cs typeface="Arial"/>
            </a:endParaRPr>
          </a:p>
          <a:p>
            <a:pPr indent="-255270">
              <a:defRPr/>
            </a:pPr>
            <a:r>
              <a:rPr lang="en-GB" dirty="0" err="1"/>
              <a:t>Gwyliwch</a:t>
            </a:r>
            <a:r>
              <a:rPr lang="en-GB" dirty="0"/>
              <a:t> y </a:t>
            </a:r>
            <a:r>
              <a:rPr lang="en-GB" dirty="0" err="1"/>
              <a:t>fideo</a:t>
            </a:r>
            <a:r>
              <a:rPr lang="en-GB" dirty="0"/>
              <a:t> </a:t>
            </a:r>
            <a:r>
              <a:rPr lang="en-GB" dirty="0" err="1"/>
              <a:t>sy'n</a:t>
            </a:r>
            <a:r>
              <a:rPr lang="en-GB" dirty="0"/>
              <a:t> </a:t>
            </a:r>
            <a:r>
              <a:rPr lang="en-GB" dirty="0" err="1"/>
              <a:t>amlinellu</a:t>
            </a:r>
            <a:r>
              <a:rPr lang="en-GB" dirty="0"/>
              <a:t> </a:t>
            </a:r>
            <a:r>
              <a:rPr lang="en-GB" dirty="0" err="1"/>
              <a:t>agwedd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ysgol</a:t>
            </a:r>
            <a:r>
              <a:rPr lang="en-GB" dirty="0"/>
              <a:t> at </a:t>
            </a:r>
            <a:r>
              <a:rPr lang="en-GB" dirty="0" err="1"/>
              <a:t>fwlio</a:t>
            </a:r>
            <a:r>
              <a:rPr lang="en-GB" dirty="0">
                <a:cs typeface="Arial"/>
              </a:rPr>
              <a:t> </a:t>
            </a:r>
          </a:p>
          <a:p>
            <a:pPr indent="-255270">
              <a:defRPr/>
            </a:pPr>
            <a:r>
              <a:rPr lang="en-GB" dirty="0" err="1"/>
              <a:t>Adlewyrchwch</a:t>
            </a:r>
            <a:r>
              <a:rPr lang="en-GB" dirty="0"/>
              <a:t> pa mor </a:t>
            </a:r>
            <a:r>
              <a:rPr lang="en-GB" dirty="0" err="1"/>
              <a:t>effeithiol</a:t>
            </a:r>
            <a:r>
              <a:rPr lang="en-GB" dirty="0"/>
              <a:t> </a:t>
            </a:r>
            <a:r>
              <a:rPr lang="en-GB" dirty="0" err="1"/>
              <a:t>yw'r</a:t>
            </a:r>
            <a:r>
              <a:rPr lang="en-GB" dirty="0"/>
              <a:t> dull </a:t>
            </a:r>
            <a:r>
              <a:rPr lang="en-GB" dirty="0" err="1"/>
              <a:t>hwn</a:t>
            </a:r>
            <a:r>
              <a:rPr lang="en-GB" dirty="0"/>
              <a:t> </a:t>
            </a:r>
            <a:r>
              <a:rPr lang="en-GB" dirty="0" err="1"/>
              <a:t>drwy</a:t>
            </a:r>
            <a:r>
              <a:rPr lang="en-GB" dirty="0"/>
              <a:t> </a:t>
            </a:r>
            <a:r>
              <a:rPr lang="en-GB" dirty="0" err="1"/>
              <a:t>gysylltu</a:t>
            </a:r>
            <a:r>
              <a:rPr lang="en-GB" dirty="0"/>
              <a:t> </a:t>
            </a:r>
            <a:r>
              <a:rPr lang="en-GB" dirty="0" err="1"/>
              <a:t>gyda’r</a:t>
            </a:r>
            <a:r>
              <a:rPr lang="en-GB" dirty="0"/>
              <a:t> </a:t>
            </a:r>
            <a:r>
              <a:rPr lang="en-GB" dirty="0" err="1"/>
              <a:t>awduron</a:t>
            </a:r>
            <a:r>
              <a:rPr lang="en-GB" dirty="0"/>
              <a:t>/</a:t>
            </a:r>
            <a:r>
              <a:rPr lang="en-GB" dirty="0" err="1"/>
              <a:t>damcaniaethwyr</a:t>
            </a:r>
            <a:r>
              <a:rPr lang="en-GB" dirty="0"/>
              <a:t> </a:t>
            </a:r>
            <a:r>
              <a:rPr lang="en-GB" dirty="0" err="1"/>
              <a:t>rydym</a:t>
            </a:r>
            <a:r>
              <a:rPr lang="en-GB" dirty="0"/>
              <a:t> </a:t>
            </a:r>
            <a:r>
              <a:rPr lang="en-GB" dirty="0" err="1"/>
              <a:t>wedi</a:t>
            </a:r>
            <a:r>
              <a:rPr lang="en-GB" dirty="0"/>
              <a:t> </a:t>
            </a:r>
            <a:r>
              <a:rPr lang="en-GB" dirty="0" err="1"/>
              <a:t>ystyried</a:t>
            </a:r>
            <a:r>
              <a:rPr lang="en-GB" dirty="0"/>
              <a:t> </a:t>
            </a:r>
            <a:r>
              <a:rPr lang="en-GB" dirty="0" err="1"/>
              <a:t>heddiw</a:t>
            </a:r>
            <a:r>
              <a:rPr lang="en-GB" dirty="0"/>
              <a:t>. </a:t>
            </a:r>
            <a:endParaRPr lang="en-GB" dirty="0">
              <a:cs typeface="Arial"/>
            </a:endParaRP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18FCEA8-A09A-4481-9C23-49D2D721A76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190747" y="2126221"/>
            <a:ext cx="4313864" cy="4011441"/>
          </a:xfr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>
            <a:normAutofit fontScale="92500"/>
          </a:bodyPr>
          <a:lstStyle/>
          <a:p>
            <a:pPr>
              <a:defRPr/>
            </a:pPr>
            <a:r>
              <a:rPr lang="en-GB" dirty="0"/>
              <a:t>Whole school approach</a:t>
            </a:r>
          </a:p>
          <a:p>
            <a:pPr>
              <a:defRPr/>
            </a:pPr>
            <a:r>
              <a:rPr lang="en-GB" dirty="0"/>
              <a:t>Access to school counselling </a:t>
            </a:r>
          </a:p>
          <a:p>
            <a:pPr>
              <a:defRPr/>
            </a:pPr>
            <a:r>
              <a:rPr lang="en-GB" dirty="0"/>
              <a:t>PSE curriculum </a:t>
            </a:r>
          </a:p>
          <a:p>
            <a:pPr marL="109537" indent="0" algn="r">
              <a:buFont typeface="Wingdings 3" panose="05040102010807070707" pitchFamily="18" charset="2"/>
              <a:buNone/>
              <a:defRPr/>
            </a:pPr>
            <a:r>
              <a:rPr lang="en-GB" sz="2000" dirty="0"/>
              <a:t>Welsh Government, 2011</a:t>
            </a:r>
          </a:p>
          <a:p>
            <a:pPr marL="109537" indent="0" algn="r">
              <a:buFont typeface="Wingdings 3" panose="05040102010807070707" pitchFamily="18" charset="2"/>
              <a:buNone/>
              <a:defRPr/>
            </a:pPr>
            <a:endParaRPr lang="en-GB" sz="2000" dirty="0"/>
          </a:p>
          <a:p>
            <a:pPr>
              <a:defRPr/>
            </a:pPr>
            <a:r>
              <a:rPr lang="en-GB" dirty="0"/>
              <a:t>Watch the </a:t>
            </a:r>
            <a:r>
              <a:rPr lang="en-GB" dirty="0">
                <a:hlinkClick r:id="rId3"/>
              </a:rPr>
              <a:t>following video </a:t>
            </a:r>
            <a:r>
              <a:rPr lang="en-GB" dirty="0"/>
              <a:t>which outlines one school’s approach to bullying.</a:t>
            </a:r>
          </a:p>
          <a:p>
            <a:pPr>
              <a:defRPr/>
            </a:pPr>
            <a:r>
              <a:rPr lang="en-GB" dirty="0"/>
              <a:t>Reflect on the effectiveness of this approach by linking to the authors/theorists considered today. </a:t>
            </a:r>
            <a:endParaRPr lang="en-GB" sz="2800" dirty="0"/>
          </a:p>
        </p:txBody>
      </p:sp>
      <p:pic>
        <p:nvPicPr>
          <p:cNvPr id="7" name="Picture 6" descr="A picture containing text, sign, graffiti, painted&#10;&#10;Description automatically generated">
            <a:extLst>
              <a:ext uri="{FF2B5EF4-FFF2-40B4-BE49-F238E27FC236}">
                <a16:creationId xmlns:a16="http://schemas.microsoft.com/office/drawing/2014/main" id="{38250E22-C0BA-4796-931F-1F45EF03FD0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2247134" y="532852"/>
            <a:ext cx="1062414" cy="10624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879592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err="1">
                <a:solidFill>
                  <a:schemeClr val="tx1"/>
                </a:solidFill>
              </a:rPr>
              <a:t>Rhai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syniadau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eraill</a:t>
            </a:r>
            <a:r>
              <a:rPr lang="en-GB" dirty="0">
                <a:solidFill>
                  <a:schemeClr val="tx1"/>
                </a:solidFill>
              </a:rPr>
              <a:t>…/</a:t>
            </a:r>
            <a:br>
              <a:rPr lang="en-GB" dirty="0">
                <a:solidFill>
                  <a:schemeClr val="tx1"/>
                </a:solidFill>
              </a:rPr>
            </a:br>
            <a:r>
              <a:rPr lang="en-GB" dirty="0">
                <a:solidFill>
                  <a:schemeClr val="tx1"/>
                </a:solidFill>
              </a:rPr>
              <a:t>Some other ideas…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199" y="2450575"/>
            <a:ext cx="5181600" cy="3476580"/>
          </a:xfr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rmAutofit fontScale="85000" lnSpcReduction="20000"/>
          </a:bodyPr>
          <a:lstStyle/>
          <a:p>
            <a:r>
              <a:rPr lang="en-GB" sz="2400" dirty="0" err="1"/>
              <a:t>Awgryma</a:t>
            </a:r>
            <a:r>
              <a:rPr lang="en-GB" sz="2400" dirty="0"/>
              <a:t> Rivers, Duncan a </a:t>
            </a:r>
            <a:r>
              <a:rPr lang="en-GB" sz="2400" dirty="0" err="1"/>
              <a:t>Besag</a:t>
            </a:r>
            <a:r>
              <a:rPr lang="en-GB" sz="2400" dirty="0"/>
              <a:t> (2007) </a:t>
            </a:r>
            <a:r>
              <a:rPr lang="en-GB" sz="2400" dirty="0" err="1"/>
              <a:t>nifer</a:t>
            </a:r>
            <a:r>
              <a:rPr lang="en-GB" sz="2400" dirty="0"/>
              <a:t> o </a:t>
            </a:r>
            <a:r>
              <a:rPr lang="en-GB" sz="2400" dirty="0" err="1"/>
              <a:t>weithgareddau</a:t>
            </a:r>
            <a:r>
              <a:rPr lang="en-GB" sz="2400" dirty="0"/>
              <a:t> </a:t>
            </a:r>
            <a:r>
              <a:rPr lang="en-GB" sz="2400" dirty="0" err="1"/>
              <a:t>i</a:t>
            </a:r>
            <a:r>
              <a:rPr lang="en-GB" sz="2400" dirty="0"/>
              <a:t> </a:t>
            </a:r>
            <a:r>
              <a:rPr lang="en-GB" sz="2400" dirty="0" err="1"/>
              <a:t>daclo</a:t>
            </a:r>
            <a:r>
              <a:rPr lang="en-GB" sz="2400" dirty="0"/>
              <a:t> </a:t>
            </a:r>
            <a:r>
              <a:rPr lang="en-GB" sz="2400" dirty="0" err="1"/>
              <a:t>bwlio</a:t>
            </a:r>
            <a:r>
              <a:rPr lang="en-GB" sz="2400" dirty="0"/>
              <a:t> </a:t>
            </a:r>
            <a:r>
              <a:rPr lang="en-GB" sz="2400" dirty="0" err="1"/>
              <a:t>mewn</a:t>
            </a:r>
            <a:r>
              <a:rPr lang="en-GB" sz="2400" dirty="0"/>
              <a:t> </a:t>
            </a:r>
            <a:r>
              <a:rPr lang="en-GB" sz="2400" dirty="0" err="1"/>
              <a:t>ysgol</a:t>
            </a:r>
            <a:r>
              <a:rPr lang="en-GB" sz="2400" dirty="0"/>
              <a:t>:</a:t>
            </a:r>
          </a:p>
          <a:p>
            <a:pPr lvl="1"/>
            <a:r>
              <a:rPr lang="en-GB" sz="2400" dirty="0" err="1"/>
              <a:t>Adnabod</a:t>
            </a:r>
            <a:r>
              <a:rPr lang="en-GB" sz="2400" dirty="0"/>
              <a:t> y </a:t>
            </a:r>
            <a:r>
              <a:rPr lang="en-GB" sz="2400" dirty="0" err="1"/>
              <a:t>deinameg</a:t>
            </a:r>
            <a:r>
              <a:rPr lang="en-GB" sz="2400" dirty="0"/>
              <a:t> o </a:t>
            </a:r>
            <a:r>
              <a:rPr lang="en-GB" sz="2400" dirty="0" err="1"/>
              <a:t>bŵer</a:t>
            </a:r>
            <a:r>
              <a:rPr lang="en-GB" sz="2400" dirty="0"/>
              <a:t> </a:t>
            </a:r>
            <a:r>
              <a:rPr lang="en-GB" sz="2400" dirty="0" err="1"/>
              <a:t>yn</a:t>
            </a:r>
            <a:r>
              <a:rPr lang="en-GB" sz="2400" dirty="0"/>
              <a:t> y </a:t>
            </a:r>
            <a:r>
              <a:rPr lang="en-GB" sz="2400" dirty="0" err="1"/>
              <a:t>dosbarth</a:t>
            </a:r>
            <a:endParaRPr lang="en-GB" sz="2400" dirty="0"/>
          </a:p>
          <a:p>
            <a:pPr lvl="1"/>
            <a:r>
              <a:rPr lang="en-GB" sz="2400" dirty="0" err="1"/>
              <a:t>Defnyddio</a:t>
            </a:r>
            <a:r>
              <a:rPr lang="en-GB" sz="2400" dirty="0"/>
              <a:t> </a:t>
            </a:r>
            <a:r>
              <a:rPr lang="en-GB" sz="2400" dirty="0" err="1"/>
              <a:t>cyfleodd</a:t>
            </a:r>
            <a:r>
              <a:rPr lang="en-GB" sz="2400" dirty="0"/>
              <a:t> </a:t>
            </a:r>
            <a:r>
              <a:rPr lang="en-GB" sz="2400" dirty="0" err="1"/>
              <a:t>cwricwlwm</a:t>
            </a:r>
            <a:r>
              <a:rPr lang="en-GB" sz="2400" dirty="0"/>
              <a:t> </a:t>
            </a:r>
            <a:r>
              <a:rPr lang="en-GB" sz="2400" dirty="0" err="1"/>
              <a:t>i</a:t>
            </a:r>
            <a:r>
              <a:rPr lang="en-GB" sz="2400" dirty="0"/>
              <a:t> </a:t>
            </a:r>
            <a:r>
              <a:rPr lang="en-GB" sz="2400" dirty="0" err="1"/>
              <a:t>ddysgu</a:t>
            </a:r>
            <a:r>
              <a:rPr lang="en-GB" sz="2400" dirty="0"/>
              <a:t> ac </a:t>
            </a:r>
            <a:r>
              <a:rPr lang="en-GB" sz="2400" dirty="0" err="1"/>
              <a:t>archwilio</a:t>
            </a:r>
            <a:r>
              <a:rPr lang="en-GB" sz="2400" dirty="0"/>
              <a:t> </a:t>
            </a:r>
            <a:r>
              <a:rPr lang="en-GB" sz="2400" dirty="0" err="1"/>
              <a:t>amrywiaeth</a:t>
            </a:r>
            <a:endParaRPr lang="en-GB" sz="2400" dirty="0"/>
          </a:p>
          <a:p>
            <a:pPr lvl="1"/>
            <a:r>
              <a:rPr lang="en-GB" sz="2400" dirty="0" err="1"/>
              <a:t>Dysgu</a:t>
            </a:r>
            <a:r>
              <a:rPr lang="en-GB" sz="2400" dirty="0"/>
              <a:t> </a:t>
            </a:r>
            <a:r>
              <a:rPr lang="en-GB" sz="2400" dirty="0" err="1"/>
              <a:t>strategaethau</a:t>
            </a:r>
            <a:r>
              <a:rPr lang="en-GB" sz="2400" dirty="0"/>
              <a:t> </a:t>
            </a:r>
            <a:r>
              <a:rPr lang="en-GB" sz="2400" dirty="0" err="1"/>
              <a:t>penodol</a:t>
            </a:r>
            <a:r>
              <a:rPr lang="en-GB" sz="2400" dirty="0"/>
              <a:t> </a:t>
            </a:r>
            <a:r>
              <a:rPr lang="en-GB" sz="2400" dirty="0" err="1"/>
              <a:t>i</a:t>
            </a:r>
            <a:r>
              <a:rPr lang="en-GB" sz="2400" dirty="0"/>
              <a:t> </a:t>
            </a:r>
            <a:r>
              <a:rPr lang="en-GB" sz="2400" dirty="0" err="1"/>
              <a:t>blant</a:t>
            </a:r>
            <a:r>
              <a:rPr lang="en-GB" sz="2400" dirty="0"/>
              <a:t> </a:t>
            </a:r>
            <a:r>
              <a:rPr lang="en-GB" sz="2400" dirty="0" err="1"/>
              <a:t>sy’n</a:t>
            </a:r>
            <a:r>
              <a:rPr lang="en-GB" sz="2400" dirty="0"/>
              <a:t> </a:t>
            </a:r>
            <a:r>
              <a:rPr lang="en-GB" sz="2400" dirty="0" err="1"/>
              <a:t>cael</a:t>
            </a:r>
            <a:r>
              <a:rPr lang="en-GB" sz="2400" dirty="0"/>
              <a:t> </a:t>
            </a:r>
            <a:r>
              <a:rPr lang="en-GB" sz="2400" dirty="0" err="1"/>
              <a:t>eu</a:t>
            </a:r>
            <a:r>
              <a:rPr lang="en-GB" sz="2400" dirty="0"/>
              <a:t> </a:t>
            </a:r>
            <a:r>
              <a:rPr lang="en-GB" sz="2400" dirty="0" err="1"/>
              <a:t>bwlio</a:t>
            </a:r>
            <a:r>
              <a:rPr lang="en-GB" sz="2400" dirty="0"/>
              <a:t> </a:t>
            </a:r>
            <a:r>
              <a:rPr lang="en-GB" sz="2400" dirty="0" err="1"/>
              <a:t>er</a:t>
            </a:r>
            <a:r>
              <a:rPr lang="en-GB" sz="2400" dirty="0"/>
              <a:t> </a:t>
            </a:r>
            <a:r>
              <a:rPr lang="en-GB" sz="2400" dirty="0" err="1"/>
              <a:t>mwyn</a:t>
            </a:r>
            <a:r>
              <a:rPr lang="en-GB" sz="2400" dirty="0"/>
              <a:t> </a:t>
            </a:r>
            <a:r>
              <a:rPr lang="en-GB" sz="2400" dirty="0" err="1"/>
              <a:t>ymdopi</a:t>
            </a:r>
            <a:r>
              <a:rPr lang="en-GB" sz="2400" dirty="0"/>
              <a:t> </a:t>
            </a:r>
          </a:p>
          <a:p>
            <a:pPr lvl="1"/>
            <a:r>
              <a:rPr lang="en-GB" sz="2400" dirty="0" err="1"/>
              <a:t>Negyddu</a:t>
            </a:r>
            <a:r>
              <a:rPr lang="en-GB" sz="2400" dirty="0"/>
              <a:t> </a:t>
            </a:r>
            <a:r>
              <a:rPr lang="en-GB" sz="2400" dirty="0" err="1"/>
              <a:t>pŵer</a:t>
            </a:r>
            <a:r>
              <a:rPr lang="en-GB" sz="2400" dirty="0"/>
              <a:t> y </a:t>
            </a:r>
            <a:r>
              <a:rPr lang="en-GB" sz="2400" dirty="0" err="1"/>
              <a:t>bwli</a:t>
            </a:r>
            <a:r>
              <a:rPr lang="en-GB" sz="2400" dirty="0"/>
              <a:t> 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2" y="2450575"/>
            <a:ext cx="5631873" cy="3476580"/>
          </a:xfr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>
            <a:normAutofit fontScale="85000" lnSpcReduction="20000"/>
          </a:bodyPr>
          <a:lstStyle/>
          <a:p>
            <a:r>
              <a:rPr lang="en-GB" sz="2200" dirty="0"/>
              <a:t>Rivers, Duncan and </a:t>
            </a:r>
            <a:r>
              <a:rPr lang="en-GB" sz="2200" dirty="0" err="1"/>
              <a:t>Besag</a:t>
            </a:r>
            <a:r>
              <a:rPr lang="en-GB" sz="2200" dirty="0"/>
              <a:t> (2007) suggest a wide range of activities to tackle bullying in school:</a:t>
            </a:r>
          </a:p>
          <a:p>
            <a:pPr lvl="1"/>
            <a:r>
              <a:rPr lang="en-GB" sz="2200" dirty="0"/>
              <a:t>Identify power dynamics in the class</a:t>
            </a:r>
          </a:p>
          <a:p>
            <a:pPr lvl="1"/>
            <a:r>
              <a:rPr lang="en-GB" sz="2200" dirty="0"/>
              <a:t>Use curriculum opportunities to teach and explore about diversity</a:t>
            </a:r>
          </a:p>
          <a:p>
            <a:pPr lvl="1"/>
            <a:r>
              <a:rPr lang="en-GB" sz="2200" dirty="0"/>
              <a:t>Actively teach children who are bullied a range of strategies to cope with bullying </a:t>
            </a:r>
          </a:p>
          <a:p>
            <a:pPr lvl="1"/>
            <a:r>
              <a:rPr lang="en-GB" sz="2200" dirty="0"/>
              <a:t>Negate the power of the bully</a:t>
            </a:r>
          </a:p>
        </p:txBody>
      </p:sp>
      <p:pic>
        <p:nvPicPr>
          <p:cNvPr id="5" name="Picture 4" descr="A picture containing text, sign, graffiti, painted&#10;&#10;Description automatically generated">
            <a:extLst>
              <a:ext uri="{FF2B5EF4-FFF2-40B4-BE49-F238E27FC236}">
                <a16:creationId xmlns:a16="http://schemas.microsoft.com/office/drawing/2014/main" id="{A0857CC2-CD06-4ACD-8E07-0D8EDCB2658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1762256" y="427597"/>
            <a:ext cx="1062414" cy="10624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929989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55073" y="744970"/>
            <a:ext cx="5181600" cy="2884921"/>
          </a:xfr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rmAutofit fontScale="92500" lnSpcReduction="10000"/>
          </a:bodyPr>
          <a:lstStyle/>
          <a:p>
            <a:r>
              <a:rPr lang="en-GB" sz="2400" dirty="0" err="1"/>
              <a:t>Dysgu</a:t>
            </a:r>
            <a:r>
              <a:rPr lang="en-GB" sz="2400" dirty="0"/>
              <a:t> </a:t>
            </a:r>
            <a:r>
              <a:rPr lang="en-GB" sz="2400" dirty="0" err="1"/>
              <a:t>sgiliau</a:t>
            </a:r>
            <a:r>
              <a:rPr lang="en-GB" sz="2400" dirty="0"/>
              <a:t> </a:t>
            </a:r>
            <a:r>
              <a:rPr lang="en-GB" sz="2400" dirty="0" err="1"/>
              <a:t>cymdeithasol</a:t>
            </a:r>
            <a:r>
              <a:rPr lang="en-GB" sz="2400" dirty="0"/>
              <a:t> ac </a:t>
            </a:r>
            <a:r>
              <a:rPr lang="en-GB" sz="2400" dirty="0" err="1"/>
              <a:t>emosiynol</a:t>
            </a:r>
            <a:r>
              <a:rPr lang="en-GB" sz="2400" dirty="0"/>
              <a:t> a </a:t>
            </a:r>
            <a:r>
              <a:rPr lang="en-GB" sz="2400" dirty="0" err="1"/>
              <a:t>datblygu</a:t>
            </a:r>
            <a:r>
              <a:rPr lang="en-GB" sz="2400" dirty="0"/>
              <a:t> </a:t>
            </a:r>
            <a:r>
              <a:rPr lang="en-GB" sz="2400" dirty="0" err="1"/>
              <a:t>cyfeillgarwch</a:t>
            </a:r>
            <a:r>
              <a:rPr lang="en-GB" sz="2400" dirty="0"/>
              <a:t> </a:t>
            </a:r>
            <a:r>
              <a:rPr lang="en-GB" sz="2400" dirty="0" err="1"/>
              <a:t>e.e</a:t>
            </a:r>
            <a:r>
              <a:rPr lang="en-GB" sz="2400" dirty="0"/>
              <a:t>. </a:t>
            </a:r>
            <a:r>
              <a:rPr lang="en-GB" sz="2400" dirty="0" err="1"/>
              <a:t>amser</a:t>
            </a:r>
            <a:r>
              <a:rPr lang="en-GB" sz="2400" dirty="0"/>
              <a:t> </a:t>
            </a:r>
            <a:r>
              <a:rPr lang="en-GB" sz="2400" dirty="0" err="1"/>
              <a:t>cylch</a:t>
            </a:r>
            <a:endParaRPr lang="en-GB" sz="2400" dirty="0"/>
          </a:p>
          <a:p>
            <a:r>
              <a:rPr lang="en-GB" sz="2400" dirty="0" err="1"/>
              <a:t>Dulliau</a:t>
            </a:r>
            <a:r>
              <a:rPr lang="en-GB" sz="2400" dirty="0"/>
              <a:t> </a:t>
            </a:r>
            <a:r>
              <a:rPr lang="en-GB" sz="2400" dirty="0" err="1"/>
              <a:t>amlasiantaethol</a:t>
            </a:r>
            <a:r>
              <a:rPr lang="en-GB" sz="2400" dirty="0"/>
              <a:t> </a:t>
            </a:r>
          </a:p>
          <a:p>
            <a:r>
              <a:rPr lang="en-GB" sz="2400" dirty="0" err="1"/>
              <a:t>Cyfryngdod</a:t>
            </a:r>
            <a:r>
              <a:rPr lang="en-GB" sz="2400" dirty="0"/>
              <a:t> a </a:t>
            </a:r>
            <a:r>
              <a:rPr lang="en-GB" sz="2400" dirty="0" err="1"/>
              <a:t>dulliau</a:t>
            </a:r>
            <a:r>
              <a:rPr lang="en-GB" sz="2400" dirty="0"/>
              <a:t> </a:t>
            </a:r>
            <a:r>
              <a:rPr lang="en-GB" sz="2400" dirty="0" err="1"/>
              <a:t>adferol</a:t>
            </a:r>
            <a:r>
              <a:rPr lang="en-GB" sz="2400" dirty="0"/>
              <a:t> 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80018" y="772679"/>
            <a:ext cx="5181600" cy="2857211"/>
          </a:xfr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>
            <a:normAutofit fontScale="92500" lnSpcReduction="10000"/>
          </a:bodyPr>
          <a:lstStyle/>
          <a:p>
            <a:pPr lvl="1"/>
            <a:r>
              <a:rPr lang="en-GB" sz="2800" dirty="0"/>
              <a:t>Teach social and emotional skills and develop friendship skills e.g. circle time</a:t>
            </a:r>
          </a:p>
          <a:p>
            <a:pPr lvl="1"/>
            <a:r>
              <a:rPr lang="en-GB" sz="2800" dirty="0"/>
              <a:t>Multiagency approaches</a:t>
            </a:r>
          </a:p>
          <a:p>
            <a:pPr lvl="1"/>
            <a:r>
              <a:rPr lang="en-GB" sz="2800" dirty="0"/>
              <a:t>Mediation or restorative approaches </a:t>
            </a:r>
          </a:p>
          <a:p>
            <a:endParaRPr lang="en-GB" dirty="0"/>
          </a:p>
        </p:txBody>
      </p:sp>
      <p:sp>
        <p:nvSpPr>
          <p:cNvPr id="5" name="Rounded Rectangle 4"/>
          <p:cNvSpPr/>
          <p:nvPr/>
        </p:nvSpPr>
        <p:spPr>
          <a:xfrm>
            <a:off x="457201" y="4031673"/>
            <a:ext cx="11194472" cy="2230582"/>
          </a:xfrm>
          <a:prstGeom prst="round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i="1" dirty="0"/>
              <a:t>Am </a:t>
            </a:r>
            <a:r>
              <a:rPr lang="en-GB" sz="2400" i="1" dirty="0" err="1"/>
              <a:t>fwy</a:t>
            </a:r>
            <a:r>
              <a:rPr lang="en-GB" sz="2400" i="1" dirty="0"/>
              <a:t> o </a:t>
            </a:r>
            <a:r>
              <a:rPr lang="en-GB" sz="2400" i="1" dirty="0" err="1"/>
              <a:t>wybodaeth</a:t>
            </a:r>
            <a:r>
              <a:rPr lang="en-GB" sz="2400" i="1" dirty="0"/>
              <a:t> </a:t>
            </a:r>
            <a:r>
              <a:rPr lang="en-GB" sz="2400" i="1" dirty="0" err="1"/>
              <a:t>darllennwch</a:t>
            </a:r>
            <a:r>
              <a:rPr lang="en-GB" sz="2400" i="1" dirty="0"/>
              <a:t> </a:t>
            </a:r>
            <a:r>
              <a:rPr lang="en-GB" sz="2400" i="1" dirty="0" err="1"/>
              <a:t>pennod</a:t>
            </a:r>
            <a:r>
              <a:rPr lang="en-GB" sz="2400" i="1" dirty="0"/>
              <a:t> 7:</a:t>
            </a:r>
          </a:p>
          <a:p>
            <a:pPr algn="ctr"/>
            <a:r>
              <a:rPr lang="en-GB" sz="2400" dirty="0"/>
              <a:t>For a range of detailed approaches and activities read Chapter 7:</a:t>
            </a:r>
          </a:p>
          <a:p>
            <a:pPr algn="ctr"/>
            <a:endParaRPr lang="en-GB" sz="2400" dirty="0"/>
          </a:p>
          <a:p>
            <a:pPr algn="ctr"/>
            <a:r>
              <a:rPr lang="en-GB" sz="2000" dirty="0"/>
              <a:t> ‘Challenging Bullying Behaviour in Schools: Current Approaches’ in Rivers, I., Duncan, N. &amp; </a:t>
            </a:r>
            <a:r>
              <a:rPr lang="en-GB" sz="2000" dirty="0" err="1"/>
              <a:t>Besag</a:t>
            </a:r>
            <a:r>
              <a:rPr lang="en-GB" sz="2000" dirty="0"/>
              <a:t>, V. (2007) </a:t>
            </a:r>
            <a:r>
              <a:rPr lang="en-GB" sz="2000" i="1" dirty="0"/>
              <a:t>Bullying: A handbook for parents and educators, </a:t>
            </a:r>
            <a:r>
              <a:rPr lang="en-GB" sz="2000" dirty="0"/>
              <a:t>Westport: </a:t>
            </a:r>
            <a:r>
              <a:rPr lang="en-GB" sz="2000" dirty="0" err="1"/>
              <a:t>Praeger</a:t>
            </a:r>
            <a:r>
              <a:rPr lang="en-GB" sz="2000" dirty="0"/>
              <a:t>. 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369892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DC48C5-7237-457B-8385-8F7DE0142D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err="1">
                <a:solidFill>
                  <a:schemeClr val="tx1"/>
                </a:solidFill>
              </a:rPr>
              <a:t>Canllawiau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Llywodraeth</a:t>
            </a:r>
            <a:r>
              <a:rPr lang="en-GB" dirty="0">
                <a:solidFill>
                  <a:schemeClr val="tx1"/>
                </a:solidFill>
              </a:rPr>
              <a:t> Cymru (2019) </a:t>
            </a:r>
            <a:br>
              <a:rPr lang="en-GB" dirty="0">
                <a:solidFill>
                  <a:schemeClr val="tx1"/>
                </a:solidFill>
              </a:rPr>
            </a:br>
            <a:r>
              <a:rPr lang="en-GB" dirty="0">
                <a:solidFill>
                  <a:schemeClr val="tx1"/>
                </a:solidFill>
              </a:rPr>
              <a:t>Welsh Government Guidelines (2019)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0B7F4A-8B46-4BB9-A474-5541788B4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42878" y="2133599"/>
            <a:ext cx="4761733" cy="4405347"/>
          </a:xfrm>
        </p:spPr>
        <p:txBody>
          <a:bodyPr>
            <a:normAutofit fontScale="85000" lnSpcReduction="10000"/>
          </a:bodyPr>
          <a:lstStyle/>
          <a:p>
            <a:r>
              <a:rPr lang="en-GB" dirty="0">
                <a:hlinkClick r:id="rId2"/>
              </a:rPr>
              <a:t>Welsh Government Guidance (2019)</a:t>
            </a:r>
            <a:endParaRPr lang="en-GB" dirty="0"/>
          </a:p>
          <a:p>
            <a:pPr algn="l"/>
            <a:r>
              <a:rPr lang="en-GB" b="0" i="0" u="none" strike="noStrike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We are committed to ensuring that all our learners feel safe, secure and are properly supported to achieve their full potential.</a:t>
            </a:r>
          </a:p>
          <a:p>
            <a:pPr algn="l"/>
            <a:r>
              <a:rPr lang="en-GB" b="0" i="0" u="none" strike="noStrike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We are determined to address bullying holistically and this is achieved by understanding and dealing with the root causes of unacceptable behaviour.</a:t>
            </a:r>
          </a:p>
          <a:p>
            <a:pPr algn="l"/>
            <a:r>
              <a:rPr lang="en-GB" b="0" i="0" u="none" strike="noStrike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We want our schools to be inclusive and engaging environments where priority is placed on well-being, so learners feel safe and are ready to learn.</a:t>
            </a:r>
          </a:p>
          <a:p>
            <a:pPr algn="l"/>
            <a:r>
              <a:rPr lang="en-GB" b="0" i="0" u="none" strike="noStrike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It is so important that children and young people are taught, both at home and in school, about building and maintaining respectful relationships and this new guidance will help achieve that.</a:t>
            </a:r>
          </a:p>
          <a:p>
            <a:pPr algn="l"/>
            <a:r>
              <a:rPr lang="en-GB" dirty="0">
                <a:solidFill>
                  <a:srgbClr val="1F1F1F"/>
                </a:solidFill>
                <a:latin typeface="Arial" panose="020B0604020202020204" pitchFamily="34" charset="0"/>
              </a:rPr>
              <a:t>Kirsty Williams, Education Minister (2019)</a:t>
            </a:r>
            <a:endParaRPr lang="en-GB" b="0" i="0" u="none" strike="noStrike" dirty="0">
              <a:solidFill>
                <a:srgbClr val="1F1F1F"/>
              </a:solidFill>
              <a:effectLst/>
              <a:latin typeface="Arial" panose="020B0604020202020204" pitchFamily="34" charset="0"/>
            </a:endParaRP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0797ECE6-5557-4BFD-9C5C-4981C9A4A455}"/>
              </a:ext>
            </a:extLst>
          </p:cNvPr>
          <p:cNvSpPr txBox="1">
            <a:spLocks/>
          </p:cNvSpPr>
          <p:nvPr/>
        </p:nvSpPr>
        <p:spPr>
          <a:xfrm>
            <a:off x="1691750" y="2213636"/>
            <a:ext cx="4761733" cy="4405347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10000"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GB" dirty="0" err="1">
                <a:solidFill>
                  <a:srgbClr val="1F1F1F"/>
                </a:solidFill>
                <a:latin typeface="Arial" panose="020B0604020202020204" pitchFamily="34" charset="0"/>
                <a:hlinkClick r:id="rId3"/>
              </a:rPr>
              <a:t>Canllawiau</a:t>
            </a:r>
            <a:r>
              <a:rPr lang="en-GB" dirty="0">
                <a:solidFill>
                  <a:srgbClr val="1F1F1F"/>
                </a:solidFill>
                <a:latin typeface="Arial" panose="020B0604020202020204" pitchFamily="34" charset="0"/>
                <a:hlinkClick r:id="rId3"/>
              </a:rPr>
              <a:t> </a:t>
            </a:r>
            <a:r>
              <a:rPr lang="en-GB" dirty="0" err="1">
                <a:solidFill>
                  <a:srgbClr val="1F1F1F"/>
                </a:solidFill>
                <a:latin typeface="Arial" panose="020B0604020202020204" pitchFamily="34" charset="0"/>
                <a:hlinkClick r:id="rId3"/>
              </a:rPr>
              <a:t>Llywodraeth</a:t>
            </a:r>
            <a:r>
              <a:rPr lang="en-GB" dirty="0">
                <a:solidFill>
                  <a:srgbClr val="1F1F1F"/>
                </a:solidFill>
                <a:latin typeface="Arial" panose="020B0604020202020204" pitchFamily="34" charset="0"/>
                <a:hlinkClick r:id="rId3"/>
              </a:rPr>
              <a:t> Cymru (2019)</a:t>
            </a:r>
            <a:r>
              <a:rPr lang="en-GB" dirty="0">
                <a:solidFill>
                  <a:srgbClr val="1F1F1F"/>
                </a:solidFill>
                <a:latin typeface="Arial" panose="020B0604020202020204" pitchFamily="34" charset="0"/>
              </a:rPr>
              <a:t> </a:t>
            </a:r>
          </a:p>
          <a:p>
            <a:pPr algn="l"/>
            <a:r>
              <a:rPr lang="en-GB" b="0" i="0" u="none" strike="noStrike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Rydyn</a:t>
            </a:r>
            <a:r>
              <a:rPr lang="en-GB" b="0" i="0" u="none" strike="noStrike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u="none" strike="noStrike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ni</a:t>
            </a:r>
            <a:r>
              <a:rPr lang="en-GB" b="0" i="0" u="none" strike="noStrike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u="none" strike="noStrike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wedi</a:t>
            </a:r>
            <a:r>
              <a:rPr lang="en-GB" b="0" i="0" u="none" strike="noStrike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u="none" strike="noStrike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ymroi</a:t>
            </a:r>
            <a:r>
              <a:rPr lang="en-GB" b="0" i="0" u="none" strike="noStrike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u="none" strike="noStrike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i</a:t>
            </a:r>
            <a:r>
              <a:rPr lang="en-GB" b="0" i="0" u="none" strike="noStrike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u="none" strike="noStrike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sicrhau</a:t>
            </a:r>
            <a:r>
              <a:rPr lang="en-GB" b="0" i="0" u="none" strike="noStrike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bod </a:t>
            </a:r>
            <a:r>
              <a:rPr lang="en-GB" b="0" i="0" u="none" strike="noStrike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pob</a:t>
            </a:r>
            <a:r>
              <a:rPr lang="en-GB" b="0" i="0" u="none" strike="noStrike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un </a:t>
            </a:r>
            <a:r>
              <a:rPr lang="en-GB" b="0" i="0" u="none" strike="noStrike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o’n</a:t>
            </a:r>
            <a:r>
              <a:rPr lang="en-GB" b="0" i="0" u="none" strike="noStrike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u="none" strike="noStrike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dysgwyr</a:t>
            </a:r>
            <a:r>
              <a:rPr lang="en-GB" b="0" i="0" u="none" strike="noStrike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u="none" strike="noStrike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yn</a:t>
            </a:r>
            <a:r>
              <a:rPr lang="en-GB" b="0" i="0" u="none" strike="noStrike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u="none" strike="noStrike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teimlo’n</a:t>
            </a:r>
            <a:r>
              <a:rPr lang="en-GB" b="0" i="0" u="none" strike="noStrike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u="none" strike="noStrike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ddiogel</a:t>
            </a:r>
            <a:r>
              <a:rPr lang="en-GB" b="0" i="0" u="none" strike="noStrike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ac </a:t>
            </a:r>
            <a:r>
              <a:rPr lang="en-GB" b="0" i="0" u="none" strike="noStrike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yn</a:t>
            </a:r>
            <a:r>
              <a:rPr lang="en-GB" b="0" i="0" u="none" strike="noStrike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u="none" strike="noStrike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cael</a:t>
            </a:r>
            <a:r>
              <a:rPr lang="en-GB" b="0" i="0" u="none" strike="noStrike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u="none" strike="noStrike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ei</a:t>
            </a:r>
            <a:r>
              <a:rPr lang="en-GB" b="0" i="0" u="none" strike="noStrike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u="none" strike="noStrike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gefnogi’n</a:t>
            </a:r>
            <a:r>
              <a:rPr lang="en-GB" b="0" i="0" u="none" strike="noStrike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u="none" strike="noStrike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iawn</a:t>
            </a:r>
            <a:r>
              <a:rPr lang="en-GB" b="0" i="0" u="none" strike="noStrike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u="none" strike="noStrike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i</a:t>
            </a:r>
            <a:r>
              <a:rPr lang="en-GB" b="0" i="0" u="none" strike="noStrike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u="none" strike="noStrike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wireddu</a:t>
            </a:r>
            <a:r>
              <a:rPr lang="en-GB" b="0" i="0" u="none" strike="noStrike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u="none" strike="noStrike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ei</a:t>
            </a:r>
            <a:r>
              <a:rPr lang="en-GB" b="0" i="0" u="none" strike="noStrike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u="none" strike="noStrike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botensial</a:t>
            </a:r>
            <a:r>
              <a:rPr lang="en-GB" b="0" i="0" u="none" strike="noStrike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u="none" strike="noStrike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yn</a:t>
            </a:r>
            <a:r>
              <a:rPr lang="en-GB" b="0" i="0" u="none" strike="noStrike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u="none" strike="noStrike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llwyr</a:t>
            </a:r>
            <a:r>
              <a:rPr lang="en-GB" b="0" i="0" u="none" strike="noStrike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.</a:t>
            </a:r>
          </a:p>
          <a:p>
            <a:pPr algn="l"/>
            <a:r>
              <a:rPr lang="en-GB" b="0" i="0" u="none" strike="noStrike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Rydyn</a:t>
            </a:r>
            <a:r>
              <a:rPr lang="en-GB" b="0" i="0" u="none" strike="noStrike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u="none" strike="noStrike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ni’n</a:t>
            </a:r>
            <a:r>
              <a:rPr lang="en-GB" b="0" i="0" u="none" strike="noStrike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u="none" strike="noStrike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benderfynol</a:t>
            </a:r>
            <a:r>
              <a:rPr lang="en-GB" b="0" i="0" u="none" strike="noStrike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o </a:t>
            </a:r>
            <a:r>
              <a:rPr lang="en-GB" b="0" i="0" u="none" strike="noStrike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fynd</a:t>
            </a:r>
            <a:r>
              <a:rPr lang="en-GB" b="0" i="0" u="none" strike="noStrike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u="none" strike="noStrike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i’r</a:t>
            </a:r>
            <a:r>
              <a:rPr lang="en-GB" b="0" i="0" u="none" strike="noStrike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u="none" strike="noStrike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afael</a:t>
            </a:r>
            <a:r>
              <a:rPr lang="en-GB" b="0" i="0" u="none" strike="noStrike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â </a:t>
            </a:r>
            <a:r>
              <a:rPr lang="en-GB" b="0" i="0" u="none" strike="noStrike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bwlio</a:t>
            </a:r>
            <a:r>
              <a:rPr lang="en-GB" b="0" i="0" u="none" strike="noStrike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u="none" strike="noStrike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yn</a:t>
            </a:r>
            <a:r>
              <a:rPr lang="en-GB" b="0" i="0" u="none" strike="noStrike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u="none" strike="noStrike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ei</a:t>
            </a:r>
            <a:r>
              <a:rPr lang="en-GB" b="0" i="0" u="none" strike="noStrike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u="none" strike="noStrike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gyfanrwydd</a:t>
            </a:r>
            <a:r>
              <a:rPr lang="en-GB" b="0" i="0" u="none" strike="noStrike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u="none" strike="noStrike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drwy</a:t>
            </a:r>
            <a:r>
              <a:rPr lang="en-GB" b="0" i="0" u="none" strike="noStrike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u="none" strike="noStrike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ddeall</a:t>
            </a:r>
            <a:r>
              <a:rPr lang="en-GB" b="0" i="0" u="none" strike="noStrike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a </a:t>
            </a:r>
            <a:r>
              <a:rPr lang="en-GB" b="0" i="0" u="none" strike="noStrike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mynd</a:t>
            </a:r>
            <a:r>
              <a:rPr lang="en-GB" b="0" i="0" u="none" strike="noStrike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at </a:t>
            </a:r>
            <a:r>
              <a:rPr lang="en-GB" b="0" i="0" u="none" strike="noStrike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wraidd</a:t>
            </a:r>
            <a:r>
              <a:rPr lang="en-GB" b="0" i="0" u="none" strike="noStrike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u="none" strike="noStrike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yr</a:t>
            </a:r>
            <a:r>
              <a:rPr lang="en-GB" b="0" i="0" u="none" strike="noStrike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u="none" strike="noStrike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hyn</a:t>
            </a:r>
            <a:r>
              <a:rPr lang="en-GB" b="0" i="0" u="none" strike="noStrike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u="none" strike="noStrike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sy’n</a:t>
            </a:r>
            <a:r>
              <a:rPr lang="en-GB" b="0" i="0" u="none" strike="noStrike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u="none" strike="noStrike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achosi</a:t>
            </a:r>
            <a:r>
              <a:rPr lang="en-GB" b="0" i="0" u="none" strike="noStrike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u="none" strike="noStrike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ymddygiad</a:t>
            </a:r>
            <a:r>
              <a:rPr lang="en-GB" b="0" i="0" u="none" strike="noStrike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u="none" strike="noStrike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annerbyniol</a:t>
            </a:r>
            <a:r>
              <a:rPr lang="en-GB" b="0" i="0" u="none" strike="noStrike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.</a:t>
            </a:r>
          </a:p>
          <a:p>
            <a:pPr algn="l"/>
            <a:r>
              <a:rPr lang="en-GB" b="0" i="0" u="none" strike="noStrike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Rydyn</a:t>
            </a:r>
            <a:r>
              <a:rPr lang="en-GB" b="0" i="0" u="none" strike="noStrike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u="none" strike="noStrike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ni</a:t>
            </a:r>
            <a:r>
              <a:rPr lang="en-GB" b="0" i="0" u="none" strike="noStrike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u="none" strike="noStrike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eisiau</a:t>
            </a:r>
            <a:r>
              <a:rPr lang="en-GB" b="0" i="0" u="none" strike="noStrike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u="none" strike="noStrike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i’n</a:t>
            </a:r>
            <a:r>
              <a:rPr lang="en-GB" b="0" i="0" u="none" strike="noStrike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u="none" strike="noStrike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hysgolion</a:t>
            </a:r>
            <a:r>
              <a:rPr lang="en-GB" b="0" i="0" u="none" strike="noStrike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u="none" strike="noStrike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fod</a:t>
            </a:r>
            <a:r>
              <a:rPr lang="en-GB" b="0" i="0" u="none" strike="noStrike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u="none" strike="noStrike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yn</a:t>
            </a:r>
            <a:r>
              <a:rPr lang="en-GB" b="0" i="0" u="none" strike="noStrike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u="none" strike="noStrike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amgylcheddau</a:t>
            </a:r>
            <a:r>
              <a:rPr lang="en-GB" b="0" i="0" u="none" strike="noStrike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u="none" strike="noStrike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cynhwysol</a:t>
            </a:r>
            <a:r>
              <a:rPr lang="en-GB" b="0" i="0" u="none" strike="noStrike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a </a:t>
            </a:r>
            <a:r>
              <a:rPr lang="en-GB" b="0" i="0" u="none" strike="noStrike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dengar</a:t>
            </a:r>
            <a:r>
              <a:rPr lang="en-GB" b="0" i="0" u="none" strike="noStrike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, </a:t>
            </a:r>
            <a:r>
              <a:rPr lang="en-GB" b="0" i="0" u="none" strike="noStrike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sy’n</a:t>
            </a:r>
            <a:r>
              <a:rPr lang="en-GB" b="0" i="0" u="none" strike="noStrike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u="none" strike="noStrike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rhoi</a:t>
            </a:r>
            <a:r>
              <a:rPr lang="en-GB" b="0" i="0" u="none" strike="noStrike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u="none" strike="noStrike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pwyslais</a:t>
            </a:r>
            <a:r>
              <a:rPr lang="en-GB" b="0" i="0" u="none" strike="noStrike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u="none" strike="noStrike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ar</a:t>
            </a:r>
            <a:r>
              <a:rPr lang="en-GB" b="0" i="0" u="none" strike="noStrike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u="none" strike="noStrike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lesiant</a:t>
            </a:r>
            <a:r>
              <a:rPr lang="en-GB" b="0" i="0" u="none" strike="noStrike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u="none" strike="noStrike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fel</a:t>
            </a:r>
            <a:r>
              <a:rPr lang="en-GB" b="0" i="0" u="none" strike="noStrike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bod </a:t>
            </a:r>
            <a:r>
              <a:rPr lang="en-GB" b="0" i="0" u="none" strike="noStrike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dysgwyr</a:t>
            </a:r>
            <a:r>
              <a:rPr lang="en-GB" b="0" i="0" u="none" strike="noStrike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u="none" strike="noStrike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yn</a:t>
            </a:r>
            <a:r>
              <a:rPr lang="en-GB" b="0" i="0" u="none" strike="noStrike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u="none" strike="noStrike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teimlo’n</a:t>
            </a:r>
            <a:r>
              <a:rPr lang="en-GB" b="0" i="0" u="none" strike="noStrike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u="none" strike="noStrike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ddiogel</a:t>
            </a:r>
            <a:r>
              <a:rPr lang="en-GB" b="0" i="0" u="none" strike="noStrike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ac </a:t>
            </a:r>
            <a:r>
              <a:rPr lang="en-GB" b="0" i="0" u="none" strike="noStrike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yn</a:t>
            </a:r>
            <a:r>
              <a:rPr lang="en-GB" b="0" i="0" u="none" strike="noStrike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u="none" strike="noStrike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barod</a:t>
            </a:r>
            <a:r>
              <a:rPr lang="en-GB" b="0" i="0" u="none" strike="noStrike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u="none" strike="noStrike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i</a:t>
            </a:r>
            <a:r>
              <a:rPr lang="en-GB" b="0" i="0" u="none" strike="noStrike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u="none" strike="noStrike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ddysgu</a:t>
            </a:r>
            <a:r>
              <a:rPr lang="en-GB" b="0" i="0" u="none" strike="noStrike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.</a:t>
            </a:r>
          </a:p>
          <a:p>
            <a:pPr algn="l"/>
            <a:r>
              <a:rPr lang="en-GB" b="0" i="0" u="none" strike="noStrike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Mae mor </a:t>
            </a:r>
            <a:r>
              <a:rPr lang="en-GB" b="0" i="0" u="none" strike="noStrike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bwysig</a:t>
            </a:r>
            <a:r>
              <a:rPr lang="en-GB" b="0" i="0" u="none" strike="noStrike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u="none" strike="noStrike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fod</a:t>
            </a:r>
            <a:r>
              <a:rPr lang="en-GB" b="0" i="0" u="none" strike="noStrike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plant a </a:t>
            </a:r>
            <a:r>
              <a:rPr lang="en-GB" b="0" i="0" u="none" strike="noStrike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phobl</a:t>
            </a:r>
            <a:r>
              <a:rPr lang="en-GB" b="0" i="0" u="none" strike="noStrike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u="none" strike="noStrike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ifanc</a:t>
            </a:r>
            <a:r>
              <a:rPr lang="en-GB" b="0" i="0" u="none" strike="noStrike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u="none" strike="noStrike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yn</a:t>
            </a:r>
            <a:r>
              <a:rPr lang="en-GB" b="0" i="0" u="none" strike="noStrike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u="none" strike="noStrike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cael</a:t>
            </a:r>
            <a:r>
              <a:rPr lang="en-GB" b="0" i="0" u="none" strike="noStrike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u="none" strike="noStrike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eu</a:t>
            </a:r>
            <a:r>
              <a:rPr lang="en-GB" b="0" i="0" u="none" strike="noStrike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u="none" strike="noStrike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haddysgu</a:t>
            </a:r>
            <a:r>
              <a:rPr lang="en-GB" b="0" i="0" u="none" strike="noStrike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, </a:t>
            </a:r>
            <a:r>
              <a:rPr lang="en-GB" b="0" i="0" u="none" strike="noStrike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yn</a:t>
            </a:r>
            <a:r>
              <a:rPr lang="en-GB" b="0" i="0" u="none" strike="noStrike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y </a:t>
            </a:r>
            <a:r>
              <a:rPr lang="en-GB" b="0" i="0" u="none" strike="noStrike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cartref</a:t>
            </a:r>
            <a:r>
              <a:rPr lang="en-GB" b="0" i="0" u="none" strike="noStrike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ac </a:t>
            </a:r>
            <a:r>
              <a:rPr lang="en-GB" b="0" i="0" u="none" strike="noStrike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yn</a:t>
            </a:r>
            <a:r>
              <a:rPr lang="en-GB" b="0" i="0" u="none" strike="noStrike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u="none" strike="noStrike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yr</a:t>
            </a:r>
            <a:r>
              <a:rPr lang="en-GB" b="0" i="0" u="none" strike="noStrike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u="none" strike="noStrike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ysgol</a:t>
            </a:r>
            <a:r>
              <a:rPr lang="en-GB" b="0" i="0" u="none" strike="noStrike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, am </a:t>
            </a:r>
            <a:r>
              <a:rPr lang="en-GB" b="0" i="0" u="none" strike="noStrike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greu</a:t>
            </a:r>
            <a:r>
              <a:rPr lang="en-GB" b="0" i="0" u="none" strike="noStrike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a </a:t>
            </a:r>
            <a:r>
              <a:rPr lang="en-GB" b="0" i="0" u="none" strike="noStrike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chynnal</a:t>
            </a:r>
            <a:r>
              <a:rPr lang="en-GB" b="0" i="0" u="none" strike="noStrike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u="none" strike="noStrike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cydberthnasau</a:t>
            </a:r>
            <a:r>
              <a:rPr lang="en-GB" b="0" i="0" u="none" strike="noStrike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u="none" strike="noStrike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sy’n</a:t>
            </a:r>
            <a:r>
              <a:rPr lang="en-GB" b="0" i="0" u="none" strike="noStrike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u="none" strike="noStrike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dangos</a:t>
            </a:r>
            <a:r>
              <a:rPr lang="en-GB" b="0" i="0" u="none" strike="noStrike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parch at </a:t>
            </a:r>
            <a:r>
              <a:rPr lang="en-GB" b="0" i="0" u="none" strike="noStrike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eraill</a:t>
            </a:r>
            <a:r>
              <a:rPr lang="en-GB" b="0" i="0" u="none" strike="noStrike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a </a:t>
            </a:r>
            <a:r>
              <a:rPr lang="en-GB" b="0" i="0" u="none" strike="noStrike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bydd</a:t>
            </a:r>
            <a:r>
              <a:rPr lang="en-GB" b="0" i="0" u="none" strike="noStrike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y </a:t>
            </a:r>
            <a:r>
              <a:rPr lang="en-GB" b="0" i="0" u="none" strike="noStrike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canllawiau</a:t>
            </a:r>
            <a:r>
              <a:rPr lang="en-GB" b="0" i="0" u="none" strike="noStrike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u="none" strike="noStrike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newydd</a:t>
            </a:r>
            <a:r>
              <a:rPr lang="en-GB" b="0" i="0" u="none" strike="noStrike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u="none" strike="noStrike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hyn</a:t>
            </a:r>
            <a:r>
              <a:rPr lang="en-GB" b="0" i="0" u="none" strike="noStrike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u="none" strike="noStrike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yn</a:t>
            </a:r>
            <a:r>
              <a:rPr lang="en-GB" b="0" i="0" u="none" strike="noStrike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u="none" strike="noStrike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helpu</a:t>
            </a:r>
            <a:r>
              <a:rPr lang="en-GB" b="0" i="0" u="none" strike="noStrike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u="none" strike="noStrike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i</a:t>
            </a:r>
            <a:r>
              <a:rPr lang="en-GB" b="0" i="0" u="none" strike="noStrike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u="none" strike="noStrike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gyflawni</a:t>
            </a:r>
            <a:r>
              <a:rPr lang="en-GB" b="0" i="0" u="none" strike="noStrike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u="none" strike="noStrike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hynny</a:t>
            </a:r>
            <a:r>
              <a:rPr lang="en-GB" b="0" i="0" u="none" strike="noStrike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.</a:t>
            </a:r>
          </a:p>
          <a:p>
            <a:r>
              <a:rPr lang="en-GB" dirty="0">
                <a:solidFill>
                  <a:srgbClr val="1F1F1F"/>
                </a:solidFill>
                <a:latin typeface="Arial" panose="020B0604020202020204" pitchFamily="34" charset="0"/>
              </a:rPr>
              <a:t>Kirsty Williams, </a:t>
            </a:r>
            <a:r>
              <a:rPr lang="en-GB" dirty="0" err="1">
                <a:solidFill>
                  <a:srgbClr val="1F1F1F"/>
                </a:solidFill>
                <a:latin typeface="Arial" panose="020B0604020202020204" pitchFamily="34" charset="0"/>
              </a:rPr>
              <a:t>Swyddog</a:t>
            </a:r>
            <a:r>
              <a:rPr lang="en-GB" dirty="0">
                <a:solidFill>
                  <a:srgbClr val="1F1F1F"/>
                </a:solidFill>
                <a:latin typeface="Arial" panose="020B0604020202020204" pitchFamily="34" charset="0"/>
              </a:rPr>
              <a:t> </a:t>
            </a:r>
            <a:r>
              <a:rPr lang="en-GB" dirty="0" err="1">
                <a:solidFill>
                  <a:srgbClr val="1F1F1F"/>
                </a:solidFill>
                <a:latin typeface="Arial" panose="020B0604020202020204" pitchFamily="34" charset="0"/>
              </a:rPr>
              <a:t>Addysg</a:t>
            </a:r>
            <a:r>
              <a:rPr lang="en-GB" dirty="0">
                <a:solidFill>
                  <a:srgbClr val="1F1F1F"/>
                </a:solidFill>
                <a:latin typeface="Arial" panose="020B0604020202020204" pitchFamily="34" charset="0"/>
              </a:rPr>
              <a:t> (2019)</a:t>
            </a:r>
          </a:p>
          <a:p>
            <a:pPr marL="0" indent="0">
              <a:buFont typeface="Wingdings 3" charset="2"/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05326644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DF8425-9520-4A5D-BD9B-65BD8A6482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Cyfeirniodau</a:t>
            </a:r>
            <a:r>
              <a:rPr lang="en-GB" dirty="0"/>
              <a:t>/References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2D4C9F-DCB3-4739-8A9D-B63E4E630CB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Office for National Statistics: Insights into children's mental health and well-being (2015) Available at http://backup.ons.gov.uk/2015/10/20/insights-into-childrens-mental-health-and-well-being/ (Accessed 19.11.25)</a:t>
            </a:r>
          </a:p>
          <a:p>
            <a:r>
              <a:rPr lang="en-GB" dirty="0"/>
              <a:t>Welsh Government: Wellbeing of Future Generations (Wales) Act 2015. Available at http://www.legislation.gov.uk/anaw/2015/2/contents/enacted (Accessed 19.11.25)</a:t>
            </a:r>
          </a:p>
          <a:p>
            <a:r>
              <a:rPr lang="en-GB" dirty="0" err="1"/>
              <a:t>Youngminds</a:t>
            </a:r>
            <a:r>
              <a:rPr lang="en-GB" dirty="0"/>
              <a:t> (2015) Available at </a:t>
            </a:r>
            <a:r>
              <a:rPr lang="en-GB" dirty="0">
                <a:hlinkClick r:id="rId2"/>
              </a:rPr>
              <a:t>http://www.youngminds.org.uk/</a:t>
            </a:r>
            <a:r>
              <a:rPr lang="en-GB" dirty="0"/>
              <a:t> (Accessed 19.11.25)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39491224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2E5369"/>
      </a:dk2>
      <a:lt2>
        <a:srgbClr val="CFE2E7"/>
      </a:lt2>
      <a:accent1>
        <a:srgbClr val="353535"/>
      </a:accent1>
      <a:accent2>
        <a:srgbClr val="31B4E6"/>
      </a:accent2>
      <a:accent3>
        <a:srgbClr val="265991"/>
      </a:accent3>
      <a:accent4>
        <a:srgbClr val="7E40CC"/>
      </a:accent4>
      <a:accent5>
        <a:srgbClr val="B927E9"/>
      </a:accent5>
      <a:accent6>
        <a:srgbClr val="E833BF"/>
      </a:accent6>
      <a:hlink>
        <a:srgbClr val="2DA0F1"/>
      </a:hlink>
      <a:folHlink>
        <a:srgbClr val="7ED1E6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4F34B87B-9C7A-41AE-A6CB-48536223DFF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464</TotalTime>
  <Words>3179</Words>
  <Application>Microsoft Office PowerPoint</Application>
  <PresentationFormat>Widescreen</PresentationFormat>
  <Paragraphs>311</Paragraphs>
  <Slides>28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6" baseType="lpstr">
      <vt:lpstr>MS PGothic</vt:lpstr>
      <vt:lpstr>Arial</vt:lpstr>
      <vt:lpstr>Calibri</vt:lpstr>
      <vt:lpstr>Century Gothic</vt:lpstr>
      <vt:lpstr>Segoe UI</vt:lpstr>
      <vt:lpstr>Wingdings</vt:lpstr>
      <vt:lpstr>Wingdings 3</vt:lpstr>
      <vt:lpstr>Wisp</vt:lpstr>
      <vt:lpstr>      Lles mewn Addysg /  Well-being in Education  ECES6012C  Effaith bwlio ar les Effect of bullying on well-being  </vt:lpstr>
      <vt:lpstr>Dwy funud o dawelwch/Two minutes of silence</vt:lpstr>
      <vt:lpstr>Effaith Bwlio ar Les Plant /  Effect of Bullying on Children’s Well-being </vt:lpstr>
      <vt:lpstr> </vt:lpstr>
      <vt:lpstr> Beth yw Bwlio?/What is Bullying?                                    </vt:lpstr>
      <vt:lpstr> Sut fyddech chi yn diffinio bwlio? How would you define bullying?                                    </vt:lpstr>
      <vt:lpstr>Diffinio Bwlio / Defining Bullying</vt:lpstr>
      <vt:lpstr>Diffinio Bwlio  / Defining Bullying </vt:lpstr>
      <vt:lpstr>Beth yw bwlio?         What is bullying?</vt:lpstr>
      <vt:lpstr>Bwlio /  Bullying                                   </vt:lpstr>
      <vt:lpstr>Pwy sydd mewn perygl?  Who’s at risk?</vt:lpstr>
      <vt:lpstr>Bwlio traddodiadol wyneb i wyneb Traditional/Conventional Face to Face Bullying</vt:lpstr>
      <vt:lpstr>Bwlio Perthynol / Relational Bullying</vt:lpstr>
      <vt:lpstr>Seiberfwlio / Cyberbullying</vt:lpstr>
      <vt:lpstr>Seiberfwlio / Cyberbullying</vt:lpstr>
      <vt:lpstr>Beth yw Seiberfwlio? What is Cyberbullying?</vt:lpstr>
      <vt:lpstr>Effeithiau Seiberfwlio Effects of Cyberbullying</vt:lpstr>
      <vt:lpstr>Rhai awgrymiadau i daclo seiberfwlio Some suggestions to tackle cyberbullying</vt:lpstr>
      <vt:lpstr>PowerPoint Presentation</vt:lpstr>
      <vt:lpstr>Taclo Seiberfwlio Tackling Cyberbullying </vt:lpstr>
      <vt:lpstr>Pam poeni? – cysylltiadau seicolegol Why worry? – psychological links</vt:lpstr>
      <vt:lpstr>Cysylltiadau seicolegol / Psychological Links</vt:lpstr>
      <vt:lpstr>Taclo Bwlio / Tackling Bullying </vt:lpstr>
      <vt:lpstr>Taclo Bwlio / Tackling Bullying </vt:lpstr>
      <vt:lpstr>Rhai syniadau eraill…/ Some other ideas… </vt:lpstr>
      <vt:lpstr>PowerPoint Presentation</vt:lpstr>
      <vt:lpstr>Canllawiau Llywodraeth Cymru (2019)  Welsh Government Guidelines (2019)</vt:lpstr>
      <vt:lpstr>Cyfeirniodau/References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SJIE5005– Session 3 – Mental Health Conditions – Diagnosis, and Interventions</dc:title>
  <dc:creator>Cindy Hunt</dc:creator>
  <cp:lastModifiedBy>Helen A Griffiths</cp:lastModifiedBy>
  <cp:revision>14</cp:revision>
  <dcterms:created xsi:type="dcterms:W3CDTF">2020-11-23T11:47:03Z</dcterms:created>
  <dcterms:modified xsi:type="dcterms:W3CDTF">2026-01-16T16:22:51Z</dcterms:modified>
</cp:coreProperties>
</file>