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3" d="100"/>
          <a:sy n="53" d="100"/>
        </p:scale>
        <p:origin x="13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32F820-DC1A-4C45-929F-15AD337964AD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8808DE-9323-43EB-92C0-BF02A9CAE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573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808DE-9323-43EB-92C0-BF02A9CAEC8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924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988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04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091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187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196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333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90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112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898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226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27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C77F83-AF02-4A3B-856F-B5D11E29EAD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C596B-38A6-4936-8AF9-047778AD7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754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www.nice.org.uk/guidance/NG115" TargetMode="External"/><Relationship Id="rId18" Type="http://schemas.openxmlformats.org/officeDocument/2006/relationships/hyperlink" Target="https://doi.org/10.3390/jcm12144815.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12" Type="http://schemas.openxmlformats.org/officeDocument/2006/relationships/hyperlink" Target="https://www.nhs.uk/conditions/chronic-obstructive-pulmonary-disease-copd/" TargetMode="External"/><Relationship Id="rId17" Type="http://schemas.openxmlformats.org/officeDocument/2006/relationships/hyperlink" Target="https://doi.org/10.2147/copd.s104947.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doi.org/10.1186/s12890-025-03769-9.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hyperlink" Target="https://doi.org/10.1371/journal.pone.0150737." TargetMode="External"/><Relationship Id="rId5" Type="http://schemas.openxmlformats.org/officeDocument/2006/relationships/image" Target="../media/image3.png"/><Relationship Id="rId15" Type="http://schemas.openxmlformats.org/officeDocument/2006/relationships/hyperlink" Target="https://doi.org/10.1016/j.chest.2020.10.008." TargetMode="External"/><Relationship Id="rId10" Type="http://schemas.openxmlformats.org/officeDocument/2006/relationships/hyperlink" Target="https://doi.org/10.2147/copd.s172239." TargetMode="External"/><Relationship Id="rId19" Type="http://schemas.openxmlformats.org/officeDocument/2006/relationships/image" Target="../media/image7.jpeg"/><Relationship Id="rId4" Type="http://schemas.openxmlformats.org/officeDocument/2006/relationships/image" Target="../media/image2.jpeg"/><Relationship Id="rId9" Type="http://schemas.openxmlformats.org/officeDocument/2006/relationships/hyperlink" Target="https://doi.org/10.1136/bmjopen-2012-001570." TargetMode="External"/><Relationship Id="rId14" Type="http://schemas.openxmlformats.org/officeDocument/2006/relationships/hyperlink" Target="https://doi.org/10.1164/rccm.202107-1768ed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ealthy lungs – never more importa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9728"/>
            <a:ext cx="12801600" cy="971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23743" y="0"/>
            <a:ext cx="10113163" cy="8309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 smtClean="0"/>
              <a:t>The Impact of Pulmonary Rehabilitation on Quality of Life and Hospital Readmission Rates in Patients with COPD in the UK: A Systematic Review</a:t>
            </a:r>
            <a:endParaRPr lang="en-US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6712" y="1073335"/>
            <a:ext cx="3538728" cy="13234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dirty="0" smtClean="0"/>
              <a:t>Student Name:</a:t>
            </a:r>
            <a:r>
              <a:rPr lang="en-US" sz="1600" dirty="0" smtClean="0"/>
              <a:t> </a:t>
            </a:r>
            <a:r>
              <a:rPr lang="en-US" sz="1600" dirty="0" err="1" smtClean="0"/>
              <a:t>Prathamkumar</a:t>
            </a:r>
            <a:r>
              <a:rPr lang="en-US" sz="1600" dirty="0" smtClean="0"/>
              <a:t> </a:t>
            </a:r>
            <a:r>
              <a:rPr lang="en-US" sz="1600" dirty="0" err="1" smtClean="0"/>
              <a:t>Himmatlal</a:t>
            </a:r>
            <a:r>
              <a:rPr lang="en-US" sz="1600" dirty="0" smtClean="0"/>
              <a:t> Solanki</a:t>
            </a:r>
            <a:br>
              <a:rPr lang="en-US" sz="1600" dirty="0" smtClean="0"/>
            </a:br>
            <a:r>
              <a:rPr lang="en-US" sz="1600" b="1" dirty="0" smtClean="0"/>
              <a:t>Student ID:</a:t>
            </a:r>
            <a:r>
              <a:rPr lang="en-US" sz="1600" dirty="0" smtClean="0"/>
              <a:t> 2430951</a:t>
            </a:r>
            <a:br>
              <a:rPr lang="en-US" sz="1600" dirty="0" smtClean="0"/>
            </a:br>
            <a:r>
              <a:rPr lang="en-US" sz="1600" b="1" dirty="0" err="1" smtClean="0"/>
              <a:t>Programme</a:t>
            </a:r>
            <a:r>
              <a:rPr lang="en-US" sz="1600" b="1" dirty="0" smtClean="0"/>
              <a:t>:</a:t>
            </a:r>
            <a:r>
              <a:rPr lang="en-US" sz="1600" dirty="0" smtClean="0"/>
              <a:t> LCHS7008 Practice-Based Research</a:t>
            </a:r>
            <a:endParaRPr lang="en-US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55106" y="2404421"/>
            <a:ext cx="3601941" cy="529375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Prevalence</a:t>
            </a:r>
            <a:endParaRPr lang="en-US" sz="1400" dirty="0"/>
          </a:p>
          <a:p>
            <a:pPr algn="just"/>
            <a:r>
              <a:rPr lang="en-US" sz="1200" dirty="0"/>
              <a:t>COPD refers to a long-term lung disease</a:t>
            </a:r>
          </a:p>
          <a:p>
            <a:pPr algn="just"/>
            <a:r>
              <a:rPr lang="en-US" sz="1200" dirty="0"/>
              <a:t>(problem) that causes difficulty in breathing</a:t>
            </a:r>
          </a:p>
          <a:p>
            <a:pPr algn="just"/>
            <a:r>
              <a:rPr lang="en-US" sz="1200" dirty="0"/>
              <a:t>and the restriction of the functioning</a:t>
            </a:r>
          </a:p>
          <a:p>
            <a:pPr algn="just"/>
            <a:r>
              <a:rPr lang="en-US" sz="1200" dirty="0"/>
              <a:t>capabilities of the lungs (NHS, 2023). It is</a:t>
            </a:r>
          </a:p>
          <a:p>
            <a:pPr algn="just"/>
            <a:r>
              <a:rPr lang="en-US" sz="1200" dirty="0"/>
              <a:t>among the prevalent chronic diseases that</a:t>
            </a:r>
          </a:p>
          <a:p>
            <a:pPr algn="just"/>
            <a:r>
              <a:rPr lang="en-US" sz="1200" dirty="0"/>
              <a:t>occur in the United Kingdom in adults (</a:t>
            </a:r>
            <a:r>
              <a:rPr lang="en-US" sz="1200" dirty="0" err="1"/>
              <a:t>Nici</a:t>
            </a:r>
            <a:r>
              <a:rPr lang="en-US" sz="1200" dirty="0"/>
              <a:t>,</a:t>
            </a:r>
          </a:p>
          <a:p>
            <a:pPr algn="just"/>
            <a:r>
              <a:rPr lang="en-US" sz="1200" dirty="0"/>
              <a:t>2021). According to the NHS statistics,</a:t>
            </a:r>
          </a:p>
          <a:p>
            <a:pPr algn="just"/>
            <a:r>
              <a:rPr lang="en-US" sz="1200" dirty="0"/>
              <a:t>approximately 1.2 million individuals in the UK</a:t>
            </a:r>
          </a:p>
          <a:p>
            <a:pPr algn="just"/>
            <a:r>
              <a:rPr lang="en-US" sz="1200" dirty="0"/>
              <a:t>have been diagnosed with COPD, yet</a:t>
            </a:r>
          </a:p>
          <a:p>
            <a:pPr algn="just"/>
            <a:r>
              <a:rPr lang="en-US" sz="1200" dirty="0"/>
              <a:t>approximately 2 million individuals might have</a:t>
            </a:r>
          </a:p>
          <a:p>
            <a:pPr algn="just"/>
            <a:r>
              <a:rPr lang="en-US" sz="1200" dirty="0"/>
              <a:t>the disease undiagnosed (NHS, 2023).</a:t>
            </a:r>
          </a:p>
          <a:p>
            <a:pPr algn="just"/>
            <a:r>
              <a:rPr lang="en-US" sz="1200" dirty="0"/>
              <a:t>Approximately one hundred and fifteen</a:t>
            </a:r>
          </a:p>
          <a:p>
            <a:pPr algn="just"/>
            <a:r>
              <a:rPr lang="en-US" sz="1200" dirty="0"/>
              <a:t>thousand hospital admissions in England</a:t>
            </a:r>
          </a:p>
          <a:p>
            <a:pPr algn="just"/>
            <a:r>
              <a:rPr lang="en-US" sz="1200" dirty="0"/>
              <a:t>annually are as a result of COPD, as it ranks</a:t>
            </a:r>
          </a:p>
          <a:p>
            <a:pPr algn="just"/>
            <a:r>
              <a:rPr lang="en-US" sz="1200" dirty="0"/>
              <a:t>among the primary causes of emergency</a:t>
            </a:r>
          </a:p>
          <a:p>
            <a:pPr algn="just"/>
            <a:r>
              <a:rPr lang="en-US" sz="1200" dirty="0"/>
              <a:t>hospitalizations. Researchers also conclude</a:t>
            </a:r>
          </a:p>
          <a:p>
            <a:pPr algn="just"/>
            <a:r>
              <a:rPr lang="en-US" sz="1200" dirty="0"/>
              <a:t>that approximately 20-30 percent of the</a:t>
            </a:r>
          </a:p>
          <a:p>
            <a:pPr algn="just"/>
            <a:r>
              <a:rPr lang="en-US" sz="1200" dirty="0"/>
              <a:t>patients revisit the hospital within 30 days of</a:t>
            </a:r>
          </a:p>
          <a:p>
            <a:pPr algn="just"/>
            <a:r>
              <a:rPr lang="en-US" sz="1200" dirty="0"/>
              <a:t>their discharge after the COPD attack</a:t>
            </a:r>
          </a:p>
          <a:p>
            <a:pPr algn="just"/>
            <a:r>
              <a:rPr lang="en-US" sz="1200" dirty="0"/>
              <a:t>(Guerrero et al., 2016). Such recurrent visits to</a:t>
            </a:r>
          </a:p>
          <a:p>
            <a:pPr algn="just"/>
            <a:r>
              <a:rPr lang="en-US" sz="1200" dirty="0"/>
              <a:t>the hospital increase the health-care expenses</a:t>
            </a:r>
          </a:p>
          <a:p>
            <a:pPr algn="just"/>
            <a:r>
              <a:rPr lang="en-US" sz="1200" dirty="0"/>
              <a:t>and have a poor impact on the quality of life</a:t>
            </a:r>
          </a:p>
          <a:p>
            <a:pPr algn="just"/>
            <a:r>
              <a:rPr lang="en-US" sz="1200" dirty="0"/>
              <a:t>of patients (Tonga and Oliver, 2023).</a:t>
            </a:r>
          </a:p>
          <a:p>
            <a:pPr algn="just"/>
            <a:r>
              <a:rPr lang="en-US" sz="1200" dirty="0"/>
              <a:t>Shortness of breath, fatigue, and loss of</a:t>
            </a:r>
          </a:p>
          <a:p>
            <a:pPr algn="just"/>
            <a:r>
              <a:rPr lang="en-US" sz="1200" dirty="0"/>
              <a:t>physical strength are common in the COPD</a:t>
            </a:r>
          </a:p>
          <a:p>
            <a:pPr algn="just"/>
            <a:r>
              <a:rPr lang="en-US" sz="1200" dirty="0"/>
              <a:t>person and restrict their daily activities and</a:t>
            </a:r>
          </a:p>
          <a:p>
            <a:pPr algn="just"/>
            <a:r>
              <a:rPr lang="en-US" sz="1200" dirty="0"/>
              <a:t>autonomy</a:t>
            </a:r>
            <a:r>
              <a:rPr lang="en-US" sz="1200" dirty="0" smtClean="0"/>
              <a:t>.</a:t>
            </a:r>
            <a:endParaRPr lang="en-US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3675888" y="924071"/>
            <a:ext cx="6252178" cy="307776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Rationale for the Research</a:t>
            </a:r>
            <a:endParaRPr lang="en-US" sz="1400" dirty="0"/>
          </a:p>
          <a:p>
            <a:pPr algn="just"/>
            <a:r>
              <a:rPr lang="en-US" sz="1200" b="1" dirty="0"/>
              <a:t>1. Importance of Pulmonary Rehabilitation </a:t>
            </a:r>
            <a:endParaRPr lang="en-US" sz="1200" dirty="0"/>
          </a:p>
          <a:p>
            <a:pPr algn="just"/>
            <a:r>
              <a:rPr lang="en-US" sz="1200" dirty="0"/>
              <a:t>Pulmonary rehab is one of the lead treatments of COPD and according to the NICE guidelines </a:t>
            </a:r>
          </a:p>
          <a:p>
            <a:pPr algn="just"/>
            <a:r>
              <a:rPr lang="en-US" sz="1200" dirty="0"/>
              <a:t>should be utilized. It assists individuals to breathe better, exercise more and maintain symptoms </a:t>
            </a:r>
          </a:p>
          <a:p>
            <a:pPr algn="just"/>
            <a:r>
              <a:rPr lang="en-US" sz="1200" dirty="0"/>
              <a:t>under control (NICE, 2019). </a:t>
            </a:r>
          </a:p>
          <a:p>
            <a:pPr algn="just"/>
            <a:r>
              <a:rPr lang="en-US" sz="1200" b="1" dirty="0"/>
              <a:t>2. Inconsistent Evidence on Hospital Readmissions </a:t>
            </a:r>
            <a:endParaRPr lang="en-US" sz="1200" dirty="0"/>
          </a:p>
          <a:p>
            <a:pPr algn="just"/>
            <a:r>
              <a:rPr lang="en-US" sz="1200" dirty="0"/>
              <a:t>According to many studies, pulmonary rehabilitation may help improve the quality of life. </a:t>
            </a:r>
          </a:p>
          <a:p>
            <a:pPr algn="just"/>
            <a:r>
              <a:rPr lang="en-US" sz="1200" dirty="0"/>
              <a:t>Nevertheless, it is not clear whether it reduces the hospital readmission rate (</a:t>
            </a:r>
            <a:r>
              <a:rPr lang="en-US" sz="1200" dirty="0" err="1"/>
              <a:t>Nici</a:t>
            </a:r>
            <a:r>
              <a:rPr lang="en-US" sz="1200" dirty="0"/>
              <a:t>, 2021). </a:t>
            </a:r>
          </a:p>
          <a:p>
            <a:pPr algn="just"/>
            <a:r>
              <a:rPr lang="en-US" sz="1200" b="1" dirty="0"/>
              <a:t>3. Barriers to Accessing Pulmonary Rehabilitation </a:t>
            </a:r>
            <a:endParaRPr lang="en-US" sz="1200" dirty="0"/>
          </a:p>
          <a:p>
            <a:pPr algn="just"/>
            <a:r>
              <a:rPr lang="en-US" sz="1200" dirty="0"/>
              <a:t>There are several patients who fail to attend pulmonary rehabilitation </a:t>
            </a:r>
            <a:r>
              <a:rPr lang="en-US" sz="1200" dirty="0" err="1"/>
              <a:t>programmes</a:t>
            </a:r>
            <a:r>
              <a:rPr lang="en-US" sz="1200" dirty="0"/>
              <a:t> due to </a:t>
            </a:r>
          </a:p>
          <a:p>
            <a:pPr algn="just"/>
            <a:r>
              <a:rPr lang="en-US" sz="1200" dirty="0"/>
              <a:t>factors such as delayed referrals, transport issues, lack of accessibility, and lack of motivation </a:t>
            </a:r>
          </a:p>
          <a:p>
            <a:pPr algn="just"/>
            <a:r>
              <a:rPr lang="en-US" sz="1200" dirty="0"/>
              <a:t>(Qin et al., 2025). </a:t>
            </a:r>
          </a:p>
          <a:p>
            <a:pPr algn="just"/>
            <a:r>
              <a:rPr lang="en-US" sz="1200" b="1" dirty="0"/>
              <a:t>4. Need for Evidence-Based Service Improvement </a:t>
            </a:r>
            <a:endParaRPr lang="en-US" sz="1200" dirty="0"/>
          </a:p>
          <a:p>
            <a:pPr algn="just"/>
            <a:r>
              <a:rPr lang="en-US" sz="1200" dirty="0"/>
              <a:t>To improve health services and policy, a systematic review of UK research is required to verify </a:t>
            </a:r>
          </a:p>
          <a:p>
            <a:pPr algn="just"/>
            <a:r>
              <a:rPr lang="en-US" sz="1200" dirty="0"/>
              <a:t>the effectiveness of pulmonary rehabilitation and identify lapses in evidence-based practice </a:t>
            </a:r>
          </a:p>
          <a:p>
            <a:pPr algn="just"/>
            <a:r>
              <a:rPr lang="en-US" sz="1200" dirty="0"/>
              <a:t>(Doyle, Lennox and Bell, 2013).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54" y="7705825"/>
            <a:ext cx="3602444" cy="86177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Research Question</a:t>
            </a:r>
            <a:endParaRPr lang="en-US" sz="1400" dirty="0"/>
          </a:p>
          <a:p>
            <a:pPr algn="just"/>
            <a:r>
              <a:rPr lang="en-US" sz="1200" dirty="0"/>
              <a:t>How does pulmonary rehabilitation affect quality of life and hospital readmission rates in UK patients with COPD?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0" y="8642113"/>
            <a:ext cx="7033619" cy="86177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Research Aim</a:t>
            </a:r>
            <a:endParaRPr lang="en-US" sz="1400" dirty="0"/>
          </a:p>
          <a:p>
            <a:pPr algn="just"/>
            <a:r>
              <a:rPr lang="en-US" sz="1200" dirty="0"/>
              <a:t>To evaluate the effectiveness of pulmonary rehabilitation in improving quality of life and reducing hospital readmissions among patients diagnosed with COPD. To identify areas of weakness and strategies for improvement </a:t>
            </a:r>
            <a:endParaRPr lang="en-US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3675108" y="4120851"/>
            <a:ext cx="3272926" cy="260840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Research Objectives</a:t>
            </a:r>
            <a:endParaRPr lang="en-US" sz="1400" dirty="0"/>
          </a:p>
          <a:p>
            <a:pPr marL="342900" lvl="0" indent="-342900" algn="just">
              <a:buFont typeface="+mj-lt"/>
              <a:buAutoNum type="arabicPeriod"/>
            </a:pPr>
            <a:r>
              <a:rPr lang="en-US" sz="1150" dirty="0" smtClean="0"/>
              <a:t>To </a:t>
            </a:r>
            <a:r>
              <a:rPr lang="en-US" sz="1150" dirty="0"/>
              <a:t>critically </a:t>
            </a:r>
            <a:r>
              <a:rPr lang="en-US" sz="1150" dirty="0" err="1"/>
              <a:t>analyse</a:t>
            </a:r>
            <a:r>
              <a:rPr lang="en-US" sz="1150" dirty="0"/>
              <a:t> pulmonary rehabilitation </a:t>
            </a:r>
            <a:r>
              <a:rPr lang="en-US" sz="1150" dirty="0" err="1"/>
              <a:t>programmes</a:t>
            </a:r>
            <a:r>
              <a:rPr lang="en-US" sz="1150" dirty="0"/>
              <a:t> for people with COPD in the </a:t>
            </a:r>
            <a:r>
              <a:rPr lang="en-US" sz="1150" dirty="0" smtClean="0"/>
              <a:t>UK.</a:t>
            </a:r>
          </a:p>
          <a:p>
            <a:pPr marL="342900" lvl="0" indent="-342900" algn="just">
              <a:buFont typeface="+mj-lt"/>
              <a:buAutoNum type="arabicPeriod"/>
            </a:pPr>
            <a:r>
              <a:rPr lang="en-US" sz="1150" dirty="0"/>
              <a:t>To measure how pulmonary rehabilitation affects patients’ quality of life using tools like the CAT score and the St George’s Respiratory </a:t>
            </a:r>
            <a:r>
              <a:rPr lang="en-US" sz="1150" dirty="0" smtClean="0"/>
              <a:t>Questionnaire</a:t>
            </a:r>
            <a:r>
              <a:rPr lang="en-US" sz="1150" dirty="0" smtClean="0"/>
              <a:t> </a:t>
            </a:r>
            <a:r>
              <a:rPr lang="en-US" sz="1150" dirty="0"/>
              <a:t>(Taniguchi et al., 2016</a:t>
            </a:r>
            <a:r>
              <a:rPr lang="en-US" sz="1150" dirty="0" smtClean="0"/>
              <a:t>).</a:t>
            </a:r>
            <a:endParaRPr lang="en-US" sz="1150" dirty="0"/>
          </a:p>
          <a:p>
            <a:pPr marL="342900" lvl="0" indent="-342900" algn="just">
              <a:buFont typeface="+mj-lt"/>
              <a:buAutoNum type="arabicPeriod"/>
            </a:pPr>
            <a:r>
              <a:rPr lang="en-US" sz="1150" dirty="0"/>
              <a:t>To identify whether pulmonary rehabilitation reduced hospital readmissions within 6–12 months after treatment</a:t>
            </a:r>
            <a:r>
              <a:rPr lang="en-US" sz="1150" dirty="0" smtClean="0"/>
              <a:t>.</a:t>
            </a:r>
          </a:p>
          <a:p>
            <a:pPr marL="342900" lvl="0" indent="-342900" algn="just">
              <a:buFont typeface="+mj-lt"/>
              <a:buAutoNum type="arabicPeriod"/>
            </a:pPr>
            <a:r>
              <a:rPr lang="en-US" sz="1150" dirty="0"/>
              <a:t>To explore what makes it easier or harder for patients to take part in pulmonary rehabilitation </a:t>
            </a:r>
            <a:r>
              <a:rPr lang="en-US" sz="1150" dirty="0" err="1"/>
              <a:t>programmes</a:t>
            </a:r>
            <a:r>
              <a:rPr lang="en-US" sz="1150" dirty="0"/>
              <a:t>. Barriers to </a:t>
            </a:r>
            <a:r>
              <a:rPr lang="en-US" sz="1150" dirty="0" smtClean="0"/>
              <a:t>access</a:t>
            </a:r>
            <a:r>
              <a:rPr lang="en-US" sz="1150" dirty="0" smtClean="0"/>
              <a:t>(Qin et al., 2025).</a:t>
            </a:r>
            <a:endParaRPr lang="en-US" sz="1150" dirty="0"/>
          </a:p>
        </p:txBody>
      </p:sp>
      <p:sp>
        <p:nvSpPr>
          <p:cNvPr id="12" name="TextBox 11"/>
          <p:cNvSpPr txBox="1"/>
          <p:nvPr/>
        </p:nvSpPr>
        <p:spPr>
          <a:xfrm>
            <a:off x="7015767" y="3894304"/>
            <a:ext cx="2876177" cy="233910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Research Impact</a:t>
            </a:r>
            <a:endParaRPr lang="en-US" sz="1400" dirty="0"/>
          </a:p>
          <a:p>
            <a:r>
              <a:rPr lang="en-US" sz="1100" dirty="0"/>
              <a:t>The results of the review can be used to enhance levels of pulmonary</a:t>
            </a:r>
          </a:p>
          <a:p>
            <a:r>
              <a:rPr lang="en-US" sz="1100" dirty="0"/>
              <a:t>rehabilitation programs, referral pathways, and engagement in patients</a:t>
            </a:r>
          </a:p>
          <a:p>
            <a:r>
              <a:rPr lang="en-US" sz="1100" dirty="0"/>
              <a:t>(Early et al., 2018). The research can assist NHS to plan the services, reduce</a:t>
            </a:r>
          </a:p>
          <a:p>
            <a:r>
              <a:rPr lang="en-US" sz="1100" dirty="0"/>
              <a:t>unnecessary hospital </a:t>
            </a:r>
            <a:r>
              <a:rPr lang="en-US" sz="1100" dirty="0" err="1"/>
              <a:t>rehospitalizations</a:t>
            </a:r>
            <a:r>
              <a:rPr lang="en-US" sz="1100" dirty="0"/>
              <a:t>, and enhance the quality of life of</a:t>
            </a:r>
          </a:p>
          <a:p>
            <a:r>
              <a:rPr lang="en-US" sz="1100" dirty="0"/>
              <a:t>COPD patients (Press, Myers and </a:t>
            </a:r>
            <a:r>
              <a:rPr lang="en-US" sz="1100" dirty="0" err="1"/>
              <a:t>Feemster</a:t>
            </a:r>
            <a:r>
              <a:rPr lang="en-US" sz="1100" dirty="0"/>
              <a:t>, 2020). It may also inform</a:t>
            </a:r>
          </a:p>
          <a:p>
            <a:r>
              <a:rPr lang="en-US" sz="1100" dirty="0"/>
              <a:t>policy changes and education of employees in respiratory care.</a:t>
            </a:r>
            <a:endParaRPr lang="en-US" sz="1100" dirty="0"/>
          </a:p>
        </p:txBody>
      </p:sp>
      <p:pic>
        <p:nvPicPr>
          <p:cNvPr id="1030" name="Picture 6" descr="Chronic obstructive pulmonary disease (COPD). Comparison between normal bronchus and alveoli with bronchitis and emphysema. Human respiratory system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681" y="6834009"/>
            <a:ext cx="2363744" cy="172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6688" y="940726"/>
            <a:ext cx="2581578" cy="1799724"/>
          </a:xfrm>
          <a:prstGeom prst="rect">
            <a:avLst/>
          </a:prstGeom>
        </p:spPr>
      </p:pic>
      <p:pic>
        <p:nvPicPr>
          <p:cNvPr id="1036" name="Picture 12" descr="Understanding the early stages of smoking-related lung disease | by  Research at the British Lung Foundation | Medium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04" y="17266"/>
            <a:ext cx="2112137" cy="105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nterview with the British Lung Foundation about World COPD Day - European  Medical Journal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219" y="6834009"/>
            <a:ext cx="910842" cy="163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28066" y="3799240"/>
            <a:ext cx="2857578" cy="238300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066413" y="6270698"/>
            <a:ext cx="5701362" cy="329320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800" b="1" dirty="0"/>
              <a:t>References List</a:t>
            </a:r>
            <a:endParaRPr lang="en-US" sz="800" dirty="0"/>
          </a:p>
          <a:p>
            <a:r>
              <a:rPr lang="en-US" sz="800" dirty="0"/>
              <a:t>Doyle, C., Lennox, L. and Bell, D. (2013). A Systematic Review of Evidence on the Links between Patient Experience and Clinical Safety and Effectiveness. </a:t>
            </a:r>
            <a:r>
              <a:rPr lang="en-US" sz="800" i="1" dirty="0"/>
              <a:t>BMJ Open</a:t>
            </a:r>
            <a:r>
              <a:rPr lang="en-US" sz="800" dirty="0"/>
              <a:t>, [online] 3(1).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9"/>
              </a:rPr>
              <a:t>https</a:t>
            </a:r>
            <a:r>
              <a:rPr lang="en-US" sz="800" u="sng" dirty="0">
                <a:hlinkClick r:id="rId9"/>
              </a:rPr>
              <a:t>://doi.org/10.1136/bmjopen-2012-001570.</a:t>
            </a:r>
            <a:endParaRPr lang="en-US" sz="800" dirty="0"/>
          </a:p>
          <a:p>
            <a:r>
              <a:rPr lang="en-US" sz="800" dirty="0"/>
              <a:t>Early, F., </a:t>
            </a:r>
            <a:r>
              <a:rPr lang="en-US" sz="800" dirty="0" err="1"/>
              <a:t>Wellwood</a:t>
            </a:r>
            <a:r>
              <a:rPr lang="en-US" sz="800" dirty="0"/>
              <a:t>, I., Kuhn, I., Deaton, C. and Fuld, J. (2018). Interventions to increase referral and uptake to pulmonary rehabilitation in people with COPD: A systematic review. </a:t>
            </a:r>
            <a:r>
              <a:rPr lang="en-US" sz="800" i="1" dirty="0"/>
              <a:t>International Journal of Chronic Obstructive Pulmonary Disease</a:t>
            </a:r>
            <a:r>
              <a:rPr lang="en-US" sz="800" dirty="0"/>
              <a:t>, [online] Volume 13(1), pp.3571–3586.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10"/>
              </a:rPr>
              <a:t>https</a:t>
            </a:r>
            <a:r>
              <a:rPr lang="en-US" sz="800" u="sng" dirty="0">
                <a:hlinkClick r:id="rId10"/>
              </a:rPr>
              <a:t>://doi.org/10.2147/copd.s172239.</a:t>
            </a:r>
            <a:endParaRPr lang="en-US" sz="800" dirty="0"/>
          </a:p>
          <a:p>
            <a:r>
              <a:rPr lang="en-US" sz="800" dirty="0"/>
              <a:t>Guerrero, M., </a:t>
            </a:r>
            <a:r>
              <a:rPr lang="en-US" sz="800" dirty="0" err="1"/>
              <a:t>Crisafulli</a:t>
            </a:r>
            <a:r>
              <a:rPr lang="en-US" sz="800" dirty="0"/>
              <a:t>, E., </a:t>
            </a:r>
            <a:r>
              <a:rPr lang="en-US" sz="800" dirty="0" err="1"/>
              <a:t>Liapikou</a:t>
            </a:r>
            <a:r>
              <a:rPr lang="en-US" sz="800" dirty="0"/>
              <a:t>, A., Huerta, A., </a:t>
            </a:r>
            <a:r>
              <a:rPr lang="en-US" sz="800" dirty="0" err="1"/>
              <a:t>Gabarrús</a:t>
            </a:r>
            <a:r>
              <a:rPr lang="en-US" sz="800" dirty="0"/>
              <a:t>, A., </a:t>
            </a:r>
            <a:r>
              <a:rPr lang="en-US" sz="800" dirty="0" err="1"/>
              <a:t>Chetta</a:t>
            </a:r>
            <a:r>
              <a:rPr lang="en-US" sz="800" dirty="0"/>
              <a:t>, A., </a:t>
            </a:r>
            <a:r>
              <a:rPr lang="en-US" sz="800" dirty="0" err="1"/>
              <a:t>Soler</a:t>
            </a:r>
            <a:r>
              <a:rPr lang="en-US" sz="800" dirty="0"/>
              <a:t>, N. and Torres, A. (2016). Readmission for Acute Exacerbation within 30 Days of Discharge Is Associated with a Subsequent Progressive Increase in Mortality Risk in COPD Patients: A Long-Term Observational Study. </a:t>
            </a:r>
            <a:r>
              <a:rPr lang="en-US" sz="800" i="1" dirty="0"/>
              <a:t>PLOS ONE</a:t>
            </a:r>
            <a:r>
              <a:rPr lang="en-US" sz="800" dirty="0"/>
              <a:t>, 11(3), p.e0150737.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11"/>
              </a:rPr>
              <a:t>https</a:t>
            </a:r>
            <a:r>
              <a:rPr lang="en-US" sz="800" u="sng" dirty="0">
                <a:hlinkClick r:id="rId11"/>
              </a:rPr>
              <a:t>://doi.org/10.1371/journal.pone.0150737.</a:t>
            </a:r>
            <a:r>
              <a:rPr lang="en-US" sz="800" dirty="0"/>
              <a:t> </a:t>
            </a:r>
          </a:p>
          <a:p>
            <a:r>
              <a:rPr lang="en-US" sz="800" dirty="0"/>
              <a:t>NHS (2023). </a:t>
            </a:r>
            <a:r>
              <a:rPr lang="en-US" sz="800" i="1" dirty="0"/>
              <a:t>Chronic obstructive pulmonary disease (COPD)</a:t>
            </a:r>
            <a:r>
              <a:rPr lang="en-US" sz="800" dirty="0"/>
              <a:t>. [online] NHS. Available at: </a:t>
            </a:r>
            <a:r>
              <a:rPr lang="en-US" sz="800" u="sng" dirty="0">
                <a:hlinkClick r:id="rId12"/>
              </a:rPr>
              <a:t>https://www.nhs.uk/conditions/chronic-obstructive-pulmonary-disease-copd/</a:t>
            </a:r>
            <a:r>
              <a:rPr lang="en-US" sz="800" dirty="0"/>
              <a:t>. </a:t>
            </a:r>
          </a:p>
          <a:p>
            <a:r>
              <a:rPr lang="en-US" sz="800" dirty="0"/>
              <a:t>NICE (2019). </a:t>
            </a:r>
            <a:r>
              <a:rPr lang="en-US" sz="800" i="1" dirty="0"/>
              <a:t>Chronic Obstructive Pulmonary Disease in over 16s: Diagnosis and Management | Guidance and Guidelines | NICE</a:t>
            </a:r>
            <a:r>
              <a:rPr lang="en-US" sz="800" dirty="0"/>
              <a:t>. [online] NICE. Available at: </a:t>
            </a:r>
            <a:r>
              <a:rPr lang="en-US" sz="800" u="sng" dirty="0">
                <a:hlinkClick r:id="rId13"/>
              </a:rPr>
              <a:t>https://www.nice.org.uk/guidance/NG115</a:t>
            </a:r>
            <a:r>
              <a:rPr lang="en-US" sz="800" dirty="0"/>
              <a:t>. </a:t>
            </a:r>
          </a:p>
          <a:p>
            <a:r>
              <a:rPr lang="en-US" sz="800" dirty="0" err="1"/>
              <a:t>Nici</a:t>
            </a:r>
            <a:r>
              <a:rPr lang="en-US" sz="800" dirty="0"/>
              <a:t>, L. (2021). Pulmonary rehabilitation after a COPD exacerbation: Impact on readmission risk in a real-world setting. </a:t>
            </a:r>
            <a:r>
              <a:rPr lang="en-US" sz="800" i="1" dirty="0"/>
              <a:t>American Journal of Respiratory and Critical Care Medicine</a:t>
            </a:r>
            <a:r>
              <a:rPr lang="en-US" sz="800" dirty="0"/>
              <a:t>, 204(9).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14"/>
              </a:rPr>
              <a:t>https</a:t>
            </a:r>
            <a:r>
              <a:rPr lang="en-US" sz="800" u="sng" dirty="0">
                <a:hlinkClick r:id="rId14"/>
              </a:rPr>
              <a:t>://doi.org/10.1164/rccm.202107-1768ed.</a:t>
            </a:r>
            <a:endParaRPr lang="en-US" sz="800" dirty="0"/>
          </a:p>
          <a:p>
            <a:r>
              <a:rPr lang="en-US" sz="800" dirty="0"/>
              <a:t>Press, V.G., Myers, L.C. and </a:t>
            </a:r>
            <a:r>
              <a:rPr lang="en-US" sz="800" dirty="0" err="1"/>
              <a:t>Feemster</a:t>
            </a:r>
            <a:r>
              <a:rPr lang="en-US" sz="800" dirty="0"/>
              <a:t>, L.C. (2020). Preventing COPD readmissions under the Hospital Readmissions Reduction Program: How far have they come? </a:t>
            </a:r>
            <a:r>
              <a:rPr lang="en-US" sz="800" i="1" dirty="0"/>
              <a:t>Chest</a:t>
            </a:r>
            <a:r>
              <a:rPr lang="en-US" sz="800" dirty="0"/>
              <a:t>, 159(3).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15"/>
              </a:rPr>
              <a:t>https</a:t>
            </a:r>
            <a:r>
              <a:rPr lang="en-US" sz="800" u="sng" dirty="0">
                <a:hlinkClick r:id="rId15"/>
              </a:rPr>
              <a:t>://doi.org/10.1016/j.chest.2020.10.008.</a:t>
            </a:r>
            <a:endParaRPr lang="en-US" sz="800" dirty="0"/>
          </a:p>
          <a:p>
            <a:r>
              <a:rPr lang="en-US" sz="800" dirty="0"/>
              <a:t>Qin, H., </a:t>
            </a:r>
            <a:r>
              <a:rPr lang="en-US" sz="800" dirty="0" err="1"/>
              <a:t>Jia</a:t>
            </a:r>
            <a:r>
              <a:rPr lang="en-US" sz="800" dirty="0"/>
              <a:t>, P., Yan, Q., Li, X., Zhang, Y., Jiang, H., Yang, H. and Li, L. (2025). Barriers and facilitators to pulmonary rehabilitation in COPD: a mixed-methods systematic review. </a:t>
            </a:r>
            <a:r>
              <a:rPr lang="en-US" sz="800" i="1" dirty="0"/>
              <a:t>BMC Pulmonary Medicine</a:t>
            </a:r>
            <a:r>
              <a:rPr lang="en-US" sz="800" dirty="0"/>
              <a:t>, 25(1).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16"/>
              </a:rPr>
              <a:t>https</a:t>
            </a:r>
            <a:r>
              <a:rPr lang="en-US" sz="800" u="sng" dirty="0">
                <a:hlinkClick r:id="rId16"/>
              </a:rPr>
              <a:t>://doi.org/10.1186/s12890-025-03769-9.</a:t>
            </a:r>
            <a:endParaRPr lang="en-US" sz="800" dirty="0"/>
          </a:p>
          <a:p>
            <a:r>
              <a:rPr lang="en-US" sz="800" dirty="0"/>
              <a:t>Taniguchi, H., </a:t>
            </a:r>
            <a:r>
              <a:rPr lang="en-US" sz="800" dirty="0" err="1"/>
              <a:t>Morishita</a:t>
            </a:r>
            <a:r>
              <a:rPr lang="en-US" sz="800" dirty="0"/>
              <a:t>, M., Nishimura, K., Kimura, T., </a:t>
            </a:r>
            <a:r>
              <a:rPr lang="en-US" sz="800" dirty="0" err="1"/>
              <a:t>Kondoh</a:t>
            </a:r>
            <a:r>
              <a:rPr lang="en-US" sz="800" dirty="0"/>
              <a:t>, Y., </a:t>
            </a:r>
            <a:r>
              <a:rPr lang="en-US" sz="800" dirty="0" err="1"/>
              <a:t>Kataoka</a:t>
            </a:r>
            <a:r>
              <a:rPr lang="en-US" sz="800" dirty="0"/>
              <a:t>, K., Ogawa, T., Watanabe, F., </a:t>
            </a:r>
            <a:r>
              <a:rPr lang="en-US" sz="800" dirty="0" err="1"/>
              <a:t>Arizono</a:t>
            </a:r>
            <a:r>
              <a:rPr lang="en-US" sz="800" dirty="0"/>
              <a:t>, S., </a:t>
            </a:r>
            <a:r>
              <a:rPr lang="en-US" sz="800" dirty="0" err="1"/>
              <a:t>Nishiyama</a:t>
            </a:r>
            <a:r>
              <a:rPr lang="en-US" sz="800" dirty="0"/>
              <a:t>, O., </a:t>
            </a:r>
            <a:r>
              <a:rPr lang="en-US" sz="800" dirty="0" err="1"/>
              <a:t>Nakayasu</a:t>
            </a:r>
            <a:r>
              <a:rPr lang="en-US" sz="800" dirty="0"/>
              <a:t>, K., </a:t>
            </a:r>
            <a:r>
              <a:rPr lang="en-US" sz="800" dirty="0" err="1"/>
              <a:t>Imaizumi</a:t>
            </a:r>
            <a:r>
              <a:rPr lang="en-US" sz="800" dirty="0"/>
              <a:t>, K. and Hasegawa, Y. (2016). The COPD assessment test and St George’s Respiratory Questionnaire: are they equivalent in subjects with COPD? </a:t>
            </a:r>
            <a:r>
              <a:rPr lang="en-US" sz="800" i="1" dirty="0"/>
              <a:t>International Journal of Chronic Obstructive Pulmonary Disease</a:t>
            </a:r>
            <a:r>
              <a:rPr lang="en-US" sz="800" dirty="0"/>
              <a:t>, [online] Volume 11, pp.1543–1551.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17"/>
              </a:rPr>
              <a:t>https</a:t>
            </a:r>
            <a:r>
              <a:rPr lang="en-US" sz="800" u="sng" dirty="0">
                <a:hlinkClick r:id="rId17"/>
              </a:rPr>
              <a:t>://doi.org/10.2147/copd.s104947.</a:t>
            </a:r>
            <a:endParaRPr lang="en-US" sz="800" dirty="0"/>
          </a:p>
          <a:p>
            <a:r>
              <a:rPr lang="en-US" sz="800" dirty="0"/>
              <a:t>Tonga, K.O. and Oliver, B.G. (2023). Effectiveness of Pulmonary Rehabilitation for Chronic Obstructive Pulmonary Disease Therapy: Focusing on Traditional Medical Practices. </a:t>
            </a:r>
            <a:r>
              <a:rPr lang="en-US" sz="800" i="1" dirty="0"/>
              <a:t>Journal of Clinical Medicine</a:t>
            </a:r>
            <a:r>
              <a:rPr lang="en-US" sz="800" dirty="0"/>
              <a:t>, [online] 12(14), p.4815. </a:t>
            </a:r>
            <a:r>
              <a:rPr lang="en-US" sz="800" dirty="0" err="1"/>
              <a:t>doi:</a:t>
            </a:r>
            <a:r>
              <a:rPr lang="en-US" sz="800" u="sng" dirty="0" err="1">
                <a:hlinkClick r:id="rId18"/>
              </a:rPr>
              <a:t>https</a:t>
            </a:r>
            <a:r>
              <a:rPr lang="en-US" sz="800" u="sng" dirty="0">
                <a:hlinkClick r:id="rId18"/>
              </a:rPr>
              <a:t>://doi.org/10.3390/jcm12144815</a:t>
            </a:r>
            <a:r>
              <a:rPr lang="en-US" sz="800" u="sng" dirty="0" smtClean="0">
                <a:hlinkClick r:id="rId18"/>
              </a:rPr>
              <a:t>.</a:t>
            </a:r>
            <a:endParaRPr lang="en-US" sz="800" dirty="0"/>
          </a:p>
        </p:txBody>
      </p:sp>
      <p:pic>
        <p:nvPicPr>
          <p:cNvPr id="3" name="Picture 2" descr="Pulmonary Rehabilitation Week - Global Allergy &amp; Airways Patient Platform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688" y="2803136"/>
            <a:ext cx="2622919" cy="92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81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1142</Words>
  <Application>Microsoft Office PowerPoint</Application>
  <PresentationFormat>A3 Paper (297x420 mm)</PresentationFormat>
  <Paragraphs>74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2026-03-03T10:21:52Z</dcterms:created>
  <dcterms:modified xsi:type="dcterms:W3CDTF">2026-03-06T10:19:11Z</dcterms:modified>
</cp:coreProperties>
</file>