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19.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20.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tags/tag21.xml" ContentType="application/vnd.openxmlformats-officedocument.presentationml.tags+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tags/tag22.xml" ContentType="application/vnd.openxmlformats-officedocument.presentationml.tags+xml"/>
  <Override PartName="/ppt/notesSlides/notesSlide41.xml" ContentType="application/vnd.openxmlformats-officedocument.presentationml.notesSlide+xml"/>
  <Override PartName="/ppt/tags/tag23.xml" ContentType="application/vnd.openxmlformats-officedocument.presentationml.tags+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tags/tag24.xml" ContentType="application/vnd.openxmlformats-officedocument.presentationml.tags+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2"/>
  </p:notesMasterIdLst>
  <p:sldIdLst>
    <p:sldId id="394" r:id="rId2"/>
    <p:sldId id="396" r:id="rId3"/>
    <p:sldId id="268" r:id="rId4"/>
    <p:sldId id="397" r:id="rId5"/>
    <p:sldId id="323" r:id="rId6"/>
    <p:sldId id="398" r:id="rId7"/>
    <p:sldId id="399" r:id="rId8"/>
    <p:sldId id="400" r:id="rId9"/>
    <p:sldId id="401" r:id="rId10"/>
    <p:sldId id="402" r:id="rId11"/>
    <p:sldId id="403" r:id="rId12"/>
    <p:sldId id="404" r:id="rId13"/>
    <p:sldId id="395" r:id="rId14"/>
    <p:sldId id="386" r:id="rId15"/>
    <p:sldId id="258" r:id="rId16"/>
    <p:sldId id="286" r:id="rId17"/>
    <p:sldId id="287" r:id="rId18"/>
    <p:sldId id="288" r:id="rId19"/>
    <p:sldId id="289" r:id="rId20"/>
    <p:sldId id="290" r:id="rId21"/>
    <p:sldId id="291" r:id="rId22"/>
    <p:sldId id="292" r:id="rId23"/>
    <p:sldId id="293" r:id="rId24"/>
    <p:sldId id="294" r:id="rId25"/>
    <p:sldId id="295" r:id="rId26"/>
    <p:sldId id="388" r:id="rId27"/>
    <p:sldId id="389" r:id="rId28"/>
    <p:sldId id="391" r:id="rId29"/>
    <p:sldId id="390" r:id="rId30"/>
    <p:sldId id="285" r:id="rId31"/>
    <p:sldId id="393" r:id="rId32"/>
    <p:sldId id="302" r:id="rId33"/>
    <p:sldId id="303" r:id="rId34"/>
    <p:sldId id="305" r:id="rId35"/>
    <p:sldId id="306" r:id="rId36"/>
    <p:sldId id="307" r:id="rId37"/>
    <p:sldId id="308" r:id="rId38"/>
    <p:sldId id="309" r:id="rId39"/>
    <p:sldId id="310" r:id="rId40"/>
    <p:sldId id="313" r:id="rId41"/>
    <p:sldId id="314" r:id="rId42"/>
    <p:sldId id="330" r:id="rId43"/>
    <p:sldId id="331" r:id="rId44"/>
    <p:sldId id="332" r:id="rId45"/>
    <p:sldId id="315" r:id="rId46"/>
    <p:sldId id="316" r:id="rId47"/>
    <p:sldId id="320" r:id="rId48"/>
    <p:sldId id="321" r:id="rId49"/>
    <p:sldId id="407" r:id="rId50"/>
    <p:sldId id="40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700"/>
    <p:restoredTop sz="68427"/>
  </p:normalViewPr>
  <p:slideViewPr>
    <p:cSldViewPr snapToGrid="0" snapToObjects="1">
      <p:cViewPr varScale="1">
        <p:scale>
          <a:sx n="107" d="100"/>
          <a:sy n="107" d="100"/>
        </p:scale>
        <p:origin x="114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C1F36E-F060-6F48-80C5-9F13C6F8DC9D}" type="datetimeFigureOut">
              <a:rPr lang="en-US" smtClean="0"/>
              <a:t>11/27/22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7DF076-F32E-A04A-AA24-DAA9DF4E32E6}" type="slidenum">
              <a:rPr lang="en-US" smtClean="0"/>
              <a:t>‹#›</a:t>
            </a:fld>
            <a:endParaRPr lang="en-US"/>
          </a:p>
        </p:txBody>
      </p:sp>
    </p:spTree>
    <p:extLst>
      <p:ext uri="{BB962C8B-B14F-4D97-AF65-F5344CB8AC3E}">
        <p14:creationId xmlns:p14="http://schemas.microsoft.com/office/powerpoint/2010/main" val="3012462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hailstone/legalweb/D2906.htm"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99293F-F3C1-4DBE-9ABE-39D87F4D905F}" type="slidenum">
              <a:rPr lang="en-GB" smtClean="0"/>
              <a:t>3</a:t>
            </a:fld>
            <a:endParaRPr lang="en-GB"/>
          </a:p>
        </p:txBody>
      </p:sp>
    </p:spTree>
    <p:extLst>
      <p:ext uri="{BB962C8B-B14F-4D97-AF65-F5344CB8AC3E}">
        <p14:creationId xmlns:p14="http://schemas.microsoft.com/office/powerpoint/2010/main" val="39012557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28788" y="163513"/>
            <a:ext cx="3171825" cy="1784350"/>
          </a:xfrm>
        </p:spPr>
      </p:sp>
      <p:sp>
        <p:nvSpPr>
          <p:cNvPr id="3" name="Notes Placeholder 2"/>
          <p:cNvSpPr>
            <a:spLocks noGrp="1"/>
          </p:cNvSpPr>
          <p:nvPr>
            <p:ph type="body" idx="1"/>
          </p:nvPr>
        </p:nvSpPr>
        <p:spPr>
          <a:xfrm>
            <a:off x="674914" y="2201635"/>
            <a:ext cx="5486400" cy="6637565"/>
          </a:xfrm>
        </p:spPr>
        <p:txBody>
          <a:bodyPr/>
          <a:lstStyle/>
          <a:p>
            <a:pPr>
              <a:defRPr/>
            </a:pPr>
            <a:endParaRPr lang="en-GB" altLang="en-US" sz="1100" dirty="0">
              <a:latin typeface="Arial" charset="0"/>
              <a:ea typeface="ＭＳ Ｐゴシック" pitchFamily="34" charset="-128"/>
            </a:endParaRPr>
          </a:p>
          <a:p>
            <a:pPr>
              <a:defRPr/>
            </a:pPr>
            <a:endParaRPr lang="en-GB" altLang="en-US" sz="1100" dirty="0">
              <a:latin typeface="Arial" charset="0"/>
              <a:ea typeface="ＭＳ Ｐゴシック" pitchFamily="34" charset="-128"/>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4</a:t>
            </a:fld>
            <a:endParaRPr lang="en-GB"/>
          </a:p>
        </p:txBody>
      </p:sp>
    </p:spTree>
    <p:extLst>
      <p:ext uri="{BB962C8B-B14F-4D97-AF65-F5344CB8AC3E}">
        <p14:creationId xmlns:p14="http://schemas.microsoft.com/office/powerpoint/2010/main" val="2743989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282575"/>
            <a:ext cx="5486400" cy="3086100"/>
          </a:xfrm>
        </p:spPr>
      </p:sp>
      <p:sp>
        <p:nvSpPr>
          <p:cNvPr id="4" name="Slide Number Placeholder 3"/>
          <p:cNvSpPr>
            <a:spLocks noGrp="1"/>
          </p:cNvSpPr>
          <p:nvPr>
            <p:ph type="sldNum" sz="quarter" idx="10"/>
          </p:nvPr>
        </p:nvSpPr>
        <p:spPr/>
        <p:txBody>
          <a:bodyPr/>
          <a:lstStyle/>
          <a:p>
            <a:fld id="{9399293F-F3C1-4DBE-9ABE-39D87F4D905F}" type="slidenum">
              <a:rPr lang="en-GB" smtClean="0"/>
              <a:t>5</a:t>
            </a:fld>
            <a:endParaRPr lang="en-GB"/>
          </a:p>
        </p:txBody>
      </p:sp>
      <p:sp>
        <p:nvSpPr>
          <p:cNvPr id="5" name="Notes Placeholder 4"/>
          <p:cNvSpPr>
            <a:spLocks noGrp="1"/>
          </p:cNvSpPr>
          <p:nvPr>
            <p:ph type="body" sz="quarter" idx="11"/>
          </p:nvPr>
        </p:nvSpPr>
        <p:spPr>
          <a:xfrm>
            <a:off x="685800" y="3595007"/>
            <a:ext cx="5486400" cy="4601936"/>
          </a:xfrm>
        </p:spPr>
        <p:txBody>
          <a:bodyPr/>
          <a:lstStyle/>
          <a:p>
            <a:endParaRPr lang="en-GB" dirty="0"/>
          </a:p>
        </p:txBody>
      </p:sp>
    </p:spTree>
    <p:extLst>
      <p:ext uri="{BB962C8B-B14F-4D97-AF65-F5344CB8AC3E}">
        <p14:creationId xmlns:p14="http://schemas.microsoft.com/office/powerpoint/2010/main" val="2370377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99293F-F3C1-4DBE-9ABE-39D87F4D905F}" type="slidenum">
              <a:rPr lang="en-GB" smtClean="0"/>
              <a:t>6</a:t>
            </a:fld>
            <a:endParaRPr lang="en-GB"/>
          </a:p>
        </p:txBody>
      </p:sp>
    </p:spTree>
    <p:extLst>
      <p:ext uri="{BB962C8B-B14F-4D97-AF65-F5344CB8AC3E}">
        <p14:creationId xmlns:p14="http://schemas.microsoft.com/office/powerpoint/2010/main" val="14545213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4625"/>
            <a:ext cx="3751262" cy="2111375"/>
          </a:xfrm>
        </p:spPr>
      </p:sp>
      <p:sp>
        <p:nvSpPr>
          <p:cNvPr id="3" name="Notes Placeholder 2"/>
          <p:cNvSpPr>
            <a:spLocks noGrp="1"/>
          </p:cNvSpPr>
          <p:nvPr>
            <p:ph type="body" idx="1"/>
          </p:nvPr>
        </p:nvSpPr>
        <p:spPr>
          <a:xfrm>
            <a:off x="696685" y="2473779"/>
            <a:ext cx="5486400" cy="579936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a:t>
            </a:fld>
            <a:endParaRPr lang="en-GB"/>
          </a:p>
        </p:txBody>
      </p:sp>
    </p:spTree>
    <p:extLst>
      <p:ext uri="{BB962C8B-B14F-4D97-AF65-F5344CB8AC3E}">
        <p14:creationId xmlns:p14="http://schemas.microsoft.com/office/powerpoint/2010/main" val="27389289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4625"/>
            <a:ext cx="3751262" cy="2111375"/>
          </a:xfrm>
        </p:spPr>
      </p:sp>
      <p:sp>
        <p:nvSpPr>
          <p:cNvPr id="3" name="Notes Placeholder 2"/>
          <p:cNvSpPr>
            <a:spLocks noGrp="1"/>
          </p:cNvSpPr>
          <p:nvPr>
            <p:ph type="body" idx="1"/>
          </p:nvPr>
        </p:nvSpPr>
        <p:spPr>
          <a:xfrm>
            <a:off x="696685" y="2473779"/>
            <a:ext cx="5486400" cy="579936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8</a:t>
            </a:fld>
            <a:endParaRPr lang="en-GB"/>
          </a:p>
        </p:txBody>
      </p:sp>
    </p:spTree>
    <p:extLst>
      <p:ext uri="{BB962C8B-B14F-4D97-AF65-F5344CB8AC3E}">
        <p14:creationId xmlns:p14="http://schemas.microsoft.com/office/powerpoint/2010/main" val="112211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4625"/>
            <a:ext cx="3751262" cy="2111375"/>
          </a:xfrm>
        </p:spPr>
      </p:sp>
      <p:sp>
        <p:nvSpPr>
          <p:cNvPr id="3" name="Notes Placeholder 2"/>
          <p:cNvSpPr>
            <a:spLocks noGrp="1"/>
          </p:cNvSpPr>
          <p:nvPr>
            <p:ph type="body" idx="1"/>
          </p:nvPr>
        </p:nvSpPr>
        <p:spPr>
          <a:xfrm>
            <a:off x="696685" y="2473779"/>
            <a:ext cx="5486400" cy="579936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9</a:t>
            </a:fld>
            <a:endParaRPr lang="en-GB"/>
          </a:p>
        </p:txBody>
      </p:sp>
    </p:spTree>
    <p:extLst>
      <p:ext uri="{BB962C8B-B14F-4D97-AF65-F5344CB8AC3E}">
        <p14:creationId xmlns:p14="http://schemas.microsoft.com/office/powerpoint/2010/main" val="505557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4625"/>
            <a:ext cx="3751262" cy="2111375"/>
          </a:xfrm>
        </p:spPr>
      </p:sp>
      <p:sp>
        <p:nvSpPr>
          <p:cNvPr id="3" name="Notes Placeholder 2"/>
          <p:cNvSpPr>
            <a:spLocks noGrp="1"/>
          </p:cNvSpPr>
          <p:nvPr>
            <p:ph type="body" idx="1"/>
          </p:nvPr>
        </p:nvSpPr>
        <p:spPr>
          <a:xfrm>
            <a:off x="696685" y="2473779"/>
            <a:ext cx="5486400" cy="579936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10</a:t>
            </a:fld>
            <a:endParaRPr lang="en-GB">
              <a:solidFill>
                <a:prstClr val="black"/>
              </a:solidFill>
            </a:endParaRPr>
          </a:p>
        </p:txBody>
      </p:sp>
    </p:spTree>
    <p:extLst>
      <p:ext uri="{BB962C8B-B14F-4D97-AF65-F5344CB8AC3E}">
        <p14:creationId xmlns:p14="http://schemas.microsoft.com/office/powerpoint/2010/main" val="1583745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11</a:t>
            </a:fld>
            <a:endParaRPr lang="en-GB"/>
          </a:p>
        </p:txBody>
      </p:sp>
    </p:spTree>
    <p:extLst>
      <p:ext uri="{BB962C8B-B14F-4D97-AF65-F5344CB8AC3E}">
        <p14:creationId xmlns:p14="http://schemas.microsoft.com/office/powerpoint/2010/main" val="34485155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282575"/>
            <a:ext cx="5486400" cy="30861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685800" y="3595007"/>
            <a:ext cx="5486400" cy="3600450"/>
          </a:xfrm>
        </p:spPr>
        <p:txBody>
          <a:bodyPr/>
          <a:lstStyle/>
          <a:p>
            <a:endParaRPr lang="en-GB" altLang="en-US" dirty="0">
              <a:ea typeface="ＭＳ Ｐゴシック" panose="020B0600070205080204" pitchFamily="34" charset="-128"/>
            </a:endParaRPr>
          </a:p>
          <a:p>
            <a:endParaRPr lang="en-GB" altLang="en-US" dirty="0">
              <a:ea typeface="ＭＳ Ｐゴシック" panose="020B0600070205080204" pitchFamily="34" charset="-128"/>
            </a:endParaRPr>
          </a:p>
          <a:p>
            <a:endParaRPr lang="en-GB" altLang="en-US" dirty="0">
              <a:ea typeface="ＭＳ Ｐゴシック" panose="020B0600070205080204" pitchFamily="34" charset="-128"/>
            </a:endParaRPr>
          </a:p>
          <a:p>
            <a:endParaRPr lang="en-GB" dirty="0"/>
          </a:p>
        </p:txBody>
      </p:sp>
    </p:spTree>
    <p:extLst>
      <p:ext uri="{BB962C8B-B14F-4D97-AF65-F5344CB8AC3E}">
        <p14:creationId xmlns:p14="http://schemas.microsoft.com/office/powerpoint/2010/main" val="24340991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B7DF076-F32E-A04A-AA24-DAA9DF4E32E6}" type="slidenum">
              <a:rPr lang="en-US" smtClean="0"/>
              <a:t>14</a:t>
            </a:fld>
            <a:endParaRPr lang="en-US"/>
          </a:p>
        </p:txBody>
      </p:sp>
    </p:spTree>
    <p:extLst>
      <p:ext uri="{BB962C8B-B14F-4D97-AF65-F5344CB8AC3E}">
        <p14:creationId xmlns:p14="http://schemas.microsoft.com/office/powerpoint/2010/main" val="7038076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2238" y="128588"/>
            <a:ext cx="3990975" cy="2246312"/>
          </a:xfrm>
        </p:spPr>
      </p:sp>
      <p:sp>
        <p:nvSpPr>
          <p:cNvPr id="3" name="Notes Placeholder 2"/>
          <p:cNvSpPr>
            <a:spLocks noGrp="1"/>
          </p:cNvSpPr>
          <p:nvPr>
            <p:ph type="body" idx="1"/>
          </p:nvPr>
        </p:nvSpPr>
        <p:spPr>
          <a:xfrm>
            <a:off x="798456" y="2529544"/>
            <a:ext cx="5438140" cy="7160746"/>
          </a:xfrm>
        </p:spPr>
        <p:txBody>
          <a:bodyPr/>
          <a:lstStyle/>
          <a:p>
            <a:endParaRPr lang="en-GB" sz="1400" dirty="0"/>
          </a:p>
        </p:txBody>
      </p:sp>
      <p:sp>
        <p:nvSpPr>
          <p:cNvPr id="4" name="Slide Number Placeholder 3"/>
          <p:cNvSpPr>
            <a:spLocks noGrp="1"/>
          </p:cNvSpPr>
          <p:nvPr>
            <p:ph type="sldNum" sz="quarter" idx="10"/>
          </p:nvPr>
        </p:nvSpPr>
        <p:spPr/>
        <p:txBody>
          <a:bodyPr/>
          <a:lstStyle/>
          <a:p>
            <a:fld id="{9399293F-F3C1-4DBE-9ABE-39D87F4D905F}" type="slidenum">
              <a:rPr lang="en-GB" smtClean="0"/>
              <a:t>16</a:t>
            </a:fld>
            <a:endParaRPr lang="en-GB"/>
          </a:p>
        </p:txBody>
      </p:sp>
    </p:spTree>
    <p:extLst>
      <p:ext uri="{BB962C8B-B14F-4D97-AF65-F5344CB8AC3E}">
        <p14:creationId xmlns:p14="http://schemas.microsoft.com/office/powerpoint/2010/main" val="31596395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81138" y="141288"/>
            <a:ext cx="3382962" cy="1903412"/>
          </a:xfrm>
        </p:spPr>
      </p:sp>
      <p:sp>
        <p:nvSpPr>
          <p:cNvPr id="3" name="Notes Placeholder 2"/>
          <p:cNvSpPr>
            <a:spLocks noGrp="1"/>
          </p:cNvSpPr>
          <p:nvPr>
            <p:ph type="body" idx="1"/>
          </p:nvPr>
        </p:nvSpPr>
        <p:spPr>
          <a:xfrm>
            <a:off x="496337" y="2189178"/>
            <a:ext cx="5438140" cy="7524746"/>
          </a:xfrm>
        </p:spPr>
        <p:txBody>
          <a:bodyPr/>
          <a:lstStyle/>
          <a:p>
            <a:pPr>
              <a:defRPr/>
            </a:pP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17</a:t>
            </a:fld>
            <a:endParaRPr lang="en-GB"/>
          </a:p>
        </p:txBody>
      </p:sp>
    </p:spTree>
    <p:extLst>
      <p:ext uri="{BB962C8B-B14F-4D97-AF65-F5344CB8AC3E}">
        <p14:creationId xmlns:p14="http://schemas.microsoft.com/office/powerpoint/2010/main" val="16634942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223838"/>
            <a:ext cx="5956300" cy="3351212"/>
          </a:xfrm>
        </p:spPr>
      </p:sp>
      <p:sp>
        <p:nvSpPr>
          <p:cNvPr id="3" name="Notes Placeholder 2"/>
          <p:cNvSpPr>
            <a:spLocks noGrp="1"/>
          </p:cNvSpPr>
          <p:nvPr>
            <p:ph type="body" idx="1"/>
          </p:nvPr>
        </p:nvSpPr>
        <p:spPr>
          <a:xfrm>
            <a:off x="604238" y="3997244"/>
            <a:ext cx="5438140" cy="3908614"/>
          </a:xfrm>
        </p:spPr>
        <p:txBody>
          <a:bodyPr/>
          <a:lstStyle/>
          <a:p>
            <a:endParaRPr lang="en-GB" altLang="en-US"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18</a:t>
            </a:fld>
            <a:endParaRPr lang="en-GB"/>
          </a:p>
        </p:txBody>
      </p:sp>
    </p:spTree>
    <p:extLst>
      <p:ext uri="{BB962C8B-B14F-4D97-AF65-F5344CB8AC3E}">
        <p14:creationId xmlns:p14="http://schemas.microsoft.com/office/powerpoint/2010/main" val="2007457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6075" y="295275"/>
            <a:ext cx="5954713" cy="3349625"/>
          </a:xfrm>
        </p:spPr>
      </p:sp>
      <p:sp>
        <p:nvSpPr>
          <p:cNvPr id="3" name="Notes Placeholder 2"/>
          <p:cNvSpPr>
            <a:spLocks noGrp="1"/>
          </p:cNvSpPr>
          <p:nvPr>
            <p:ph type="body" idx="1"/>
          </p:nvPr>
        </p:nvSpPr>
        <p:spPr>
          <a:xfrm>
            <a:off x="604238" y="3831801"/>
            <a:ext cx="5438140" cy="5314887"/>
          </a:xfrm>
        </p:spPr>
        <p:txBody>
          <a:bodyPr/>
          <a:lstStyle/>
          <a:p>
            <a:endParaRPr lang="en-GB" altLang="en-US" sz="1400" dirty="0">
              <a:ea typeface="ＭＳ Ｐゴシック" panose="020B0600070205080204" pitchFamily="34" charset="-128"/>
            </a:endParaRPr>
          </a:p>
          <a:p>
            <a:endParaRPr lang="en-GB" altLang="en-US" sz="1400"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19</a:t>
            </a:fld>
            <a:endParaRPr lang="en-GB"/>
          </a:p>
        </p:txBody>
      </p:sp>
    </p:spTree>
    <p:extLst>
      <p:ext uri="{BB962C8B-B14F-4D97-AF65-F5344CB8AC3E}">
        <p14:creationId xmlns:p14="http://schemas.microsoft.com/office/powerpoint/2010/main" val="31651284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3300" y="153988"/>
            <a:ext cx="4348163" cy="2446337"/>
          </a:xfrm>
        </p:spPr>
      </p:sp>
      <p:sp>
        <p:nvSpPr>
          <p:cNvPr id="3" name="Notes Placeholder 2"/>
          <p:cNvSpPr>
            <a:spLocks noGrp="1"/>
          </p:cNvSpPr>
          <p:nvPr>
            <p:ph type="body" idx="1"/>
          </p:nvPr>
        </p:nvSpPr>
        <p:spPr>
          <a:xfrm>
            <a:off x="615027" y="2815501"/>
            <a:ext cx="5438140" cy="6201195"/>
          </a:xfrm>
        </p:spPr>
        <p:txBody>
          <a:bodyPr/>
          <a:lstStyle/>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a:t>
            </a:r>
          </a:p>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20</a:t>
            </a:fld>
            <a:endParaRPr lang="en-GB"/>
          </a:p>
        </p:txBody>
      </p:sp>
    </p:spTree>
    <p:extLst>
      <p:ext uri="{BB962C8B-B14F-4D97-AF65-F5344CB8AC3E}">
        <p14:creationId xmlns:p14="http://schemas.microsoft.com/office/powerpoint/2010/main" val="30030755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236538"/>
            <a:ext cx="5953125" cy="3349625"/>
          </a:xfrm>
        </p:spPr>
      </p:sp>
      <p:sp>
        <p:nvSpPr>
          <p:cNvPr id="3" name="Notes Placeholder 2"/>
          <p:cNvSpPr>
            <a:spLocks noGrp="1"/>
          </p:cNvSpPr>
          <p:nvPr>
            <p:ph type="body" idx="1"/>
          </p:nvPr>
        </p:nvSpPr>
        <p:spPr>
          <a:xfrm>
            <a:off x="679768" y="4009062"/>
            <a:ext cx="5438140" cy="5054904"/>
          </a:xfrm>
        </p:spPr>
        <p:txBody>
          <a:bodyPr/>
          <a:lstStyle/>
          <a:p>
            <a:pPr>
              <a:buFontTx/>
              <a:buChar char="•"/>
              <a:defRPr/>
            </a:pPr>
            <a:endParaRPr lang="en-GB" altLang="en-US" sz="1100" dirty="0">
              <a:latin typeface="Arial"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21</a:t>
            </a:fld>
            <a:endParaRPr lang="en-GB"/>
          </a:p>
        </p:txBody>
      </p:sp>
    </p:spTree>
    <p:extLst>
      <p:ext uri="{BB962C8B-B14F-4D97-AF65-F5344CB8AC3E}">
        <p14:creationId xmlns:p14="http://schemas.microsoft.com/office/powerpoint/2010/main" val="40756654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306388"/>
            <a:ext cx="5956300" cy="3351212"/>
          </a:xfrm>
        </p:spPr>
      </p:sp>
      <p:sp>
        <p:nvSpPr>
          <p:cNvPr id="3" name="Notes Placeholder 2"/>
          <p:cNvSpPr>
            <a:spLocks noGrp="1"/>
          </p:cNvSpPr>
          <p:nvPr>
            <p:ph type="body" idx="1"/>
          </p:nvPr>
        </p:nvSpPr>
        <p:spPr>
          <a:xfrm>
            <a:off x="679768" y="3997244"/>
            <a:ext cx="5438140" cy="5586688"/>
          </a:xfrm>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22</a:t>
            </a:fld>
            <a:endParaRPr lang="en-GB"/>
          </a:p>
        </p:txBody>
      </p:sp>
    </p:spTree>
    <p:extLst>
      <p:ext uri="{BB962C8B-B14F-4D97-AF65-F5344CB8AC3E}">
        <p14:creationId xmlns:p14="http://schemas.microsoft.com/office/powerpoint/2010/main" val="13565588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08000" y="201613"/>
            <a:ext cx="5954713" cy="3349625"/>
          </a:xfrm>
        </p:spPr>
      </p:sp>
      <p:sp>
        <p:nvSpPr>
          <p:cNvPr id="3" name="Notes Placeholder 2"/>
          <p:cNvSpPr>
            <a:spLocks noGrp="1"/>
          </p:cNvSpPr>
          <p:nvPr>
            <p:ph type="body" idx="1"/>
          </p:nvPr>
        </p:nvSpPr>
        <p:spPr>
          <a:xfrm>
            <a:off x="766086" y="3784530"/>
            <a:ext cx="5438140" cy="5775767"/>
          </a:xfrm>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23</a:t>
            </a:fld>
            <a:endParaRPr lang="en-GB"/>
          </a:p>
        </p:txBody>
      </p:sp>
    </p:spTree>
    <p:extLst>
      <p:ext uri="{BB962C8B-B14F-4D97-AF65-F5344CB8AC3E}">
        <p14:creationId xmlns:p14="http://schemas.microsoft.com/office/powerpoint/2010/main" val="9325328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212725"/>
            <a:ext cx="5953125" cy="3349625"/>
          </a:xfrm>
        </p:spPr>
      </p:sp>
      <p:sp>
        <p:nvSpPr>
          <p:cNvPr id="3" name="Notes Placeholder 2"/>
          <p:cNvSpPr>
            <a:spLocks noGrp="1"/>
          </p:cNvSpPr>
          <p:nvPr>
            <p:ph type="body" idx="1"/>
          </p:nvPr>
        </p:nvSpPr>
        <p:spPr>
          <a:xfrm>
            <a:off x="679768" y="3843617"/>
            <a:ext cx="5438140" cy="390861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24</a:t>
            </a:fld>
            <a:endParaRPr lang="en-GB"/>
          </a:p>
        </p:txBody>
      </p:sp>
    </p:spTree>
    <p:extLst>
      <p:ext uri="{BB962C8B-B14F-4D97-AF65-F5344CB8AC3E}">
        <p14:creationId xmlns:p14="http://schemas.microsoft.com/office/powerpoint/2010/main" val="33474562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223838"/>
            <a:ext cx="5956300" cy="3351212"/>
          </a:xfrm>
        </p:spPr>
      </p:sp>
      <p:sp>
        <p:nvSpPr>
          <p:cNvPr id="3" name="Notes Placeholder 2"/>
          <p:cNvSpPr>
            <a:spLocks noGrp="1"/>
          </p:cNvSpPr>
          <p:nvPr>
            <p:ph type="body" idx="1"/>
          </p:nvPr>
        </p:nvSpPr>
        <p:spPr>
          <a:xfrm>
            <a:off x="679768" y="3997244"/>
            <a:ext cx="5438140" cy="5184896"/>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25</a:t>
            </a:fld>
            <a:endParaRPr lang="en-GB"/>
          </a:p>
        </p:txBody>
      </p:sp>
    </p:spTree>
    <p:extLst>
      <p:ext uri="{BB962C8B-B14F-4D97-AF65-F5344CB8AC3E}">
        <p14:creationId xmlns:p14="http://schemas.microsoft.com/office/powerpoint/2010/main" val="27491634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4250" y="330200"/>
            <a:ext cx="4829175" cy="2717800"/>
          </a:xfrm>
        </p:spPr>
      </p:sp>
      <p:sp>
        <p:nvSpPr>
          <p:cNvPr id="4" name="Slide Number Placeholder 3"/>
          <p:cNvSpPr>
            <a:spLocks noGrp="1"/>
          </p:cNvSpPr>
          <p:nvPr>
            <p:ph type="sldNum" sz="quarter" idx="10"/>
          </p:nvPr>
        </p:nvSpPr>
        <p:spPr/>
        <p:txBody>
          <a:bodyPr/>
          <a:lstStyle/>
          <a:p>
            <a:fld id="{9399293F-F3C1-4DBE-9ABE-39D87F4D905F}" type="slidenum">
              <a:rPr lang="en-GB" smtClean="0"/>
              <a:t>26</a:t>
            </a:fld>
            <a:endParaRPr lang="en-GB"/>
          </a:p>
        </p:txBody>
      </p:sp>
      <p:sp>
        <p:nvSpPr>
          <p:cNvPr id="5" name="Notes Placeholder 4"/>
          <p:cNvSpPr>
            <a:spLocks noGrp="1"/>
          </p:cNvSpPr>
          <p:nvPr>
            <p:ph type="body" sz="quarter" idx="11"/>
          </p:nvPr>
        </p:nvSpPr>
        <p:spPr>
          <a:xfrm>
            <a:off x="679768" y="3370921"/>
            <a:ext cx="5438140" cy="3908614"/>
          </a:xfrm>
        </p:spPr>
        <p:txBody>
          <a:bodyPr/>
          <a:lstStyle/>
          <a:p>
            <a:endParaRPr lang="en-GB" dirty="0"/>
          </a:p>
        </p:txBody>
      </p:sp>
    </p:spTree>
    <p:extLst>
      <p:ext uri="{BB962C8B-B14F-4D97-AF65-F5344CB8AC3E}">
        <p14:creationId xmlns:p14="http://schemas.microsoft.com/office/powerpoint/2010/main" val="15698654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4250" y="330200"/>
            <a:ext cx="4829175" cy="2717800"/>
          </a:xfrm>
        </p:spPr>
      </p:sp>
      <p:sp>
        <p:nvSpPr>
          <p:cNvPr id="3" name="Notes Placeholder 2"/>
          <p:cNvSpPr>
            <a:spLocks noGrp="1"/>
          </p:cNvSpPr>
          <p:nvPr>
            <p:ph type="body" idx="1"/>
          </p:nvPr>
        </p:nvSpPr>
        <p:spPr>
          <a:xfrm>
            <a:off x="679768" y="3229113"/>
            <a:ext cx="5438140" cy="6295733"/>
          </a:xfrm>
        </p:spPr>
        <p:txBody>
          <a:bodyPr/>
          <a:lstStyle/>
          <a:p>
            <a:endParaRPr lang="en-US" altLang="en-US"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27</a:t>
            </a:fld>
            <a:endParaRPr lang="en-GB"/>
          </a:p>
        </p:txBody>
      </p:sp>
    </p:spTree>
    <p:extLst>
      <p:ext uri="{BB962C8B-B14F-4D97-AF65-F5344CB8AC3E}">
        <p14:creationId xmlns:p14="http://schemas.microsoft.com/office/powerpoint/2010/main" val="13636356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4250" y="330200"/>
            <a:ext cx="4829175" cy="27178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679768" y="3370921"/>
            <a:ext cx="5438140" cy="3908614"/>
          </a:xfrm>
        </p:spPr>
        <p:txBody>
          <a:bodyPr/>
          <a:lstStyle/>
          <a:p>
            <a:endParaRPr lang="en-GB" dirty="0"/>
          </a:p>
        </p:txBody>
      </p:sp>
    </p:spTree>
    <p:extLst>
      <p:ext uri="{BB962C8B-B14F-4D97-AF65-F5344CB8AC3E}">
        <p14:creationId xmlns:p14="http://schemas.microsoft.com/office/powerpoint/2010/main" val="34978658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85775" y="153988"/>
            <a:ext cx="5954713" cy="3349625"/>
          </a:xfrm>
        </p:spPr>
      </p:sp>
      <p:sp>
        <p:nvSpPr>
          <p:cNvPr id="3" name="Notes Placeholder 2"/>
          <p:cNvSpPr>
            <a:spLocks noGrp="1"/>
          </p:cNvSpPr>
          <p:nvPr>
            <p:ph type="body" idx="1"/>
          </p:nvPr>
        </p:nvSpPr>
        <p:spPr>
          <a:xfrm>
            <a:off x="744507" y="3666356"/>
            <a:ext cx="5438140" cy="588212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29</a:t>
            </a:fld>
            <a:endParaRPr lang="en-GB"/>
          </a:p>
        </p:txBody>
      </p:sp>
    </p:spTree>
    <p:extLst>
      <p:ext uri="{BB962C8B-B14F-4D97-AF65-F5344CB8AC3E}">
        <p14:creationId xmlns:p14="http://schemas.microsoft.com/office/powerpoint/2010/main" val="40103762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319088"/>
            <a:ext cx="5953125" cy="3349625"/>
          </a:xfrm>
        </p:spPr>
      </p:sp>
      <p:sp>
        <p:nvSpPr>
          <p:cNvPr id="3" name="Notes Placeholder 2"/>
          <p:cNvSpPr>
            <a:spLocks noGrp="1"/>
          </p:cNvSpPr>
          <p:nvPr>
            <p:ph type="body" idx="1"/>
          </p:nvPr>
        </p:nvSpPr>
        <p:spPr>
          <a:xfrm>
            <a:off x="679768" y="3914522"/>
            <a:ext cx="5438140" cy="3908614"/>
          </a:xfrm>
        </p:spPr>
        <p:txBody>
          <a:bodyPr/>
          <a:lstStyle/>
          <a:p>
            <a:endParaRPr lang="en-GB" sz="1400" dirty="0"/>
          </a:p>
        </p:txBody>
      </p:sp>
      <p:sp>
        <p:nvSpPr>
          <p:cNvPr id="4" name="Slide Number Placeholder 3"/>
          <p:cNvSpPr>
            <a:spLocks noGrp="1"/>
          </p:cNvSpPr>
          <p:nvPr>
            <p:ph type="sldNum" sz="quarter" idx="10"/>
          </p:nvPr>
        </p:nvSpPr>
        <p:spPr/>
        <p:txBody>
          <a:bodyPr/>
          <a:lstStyle/>
          <a:p>
            <a:fld id="{9399293F-F3C1-4DBE-9ABE-39D87F4D905F}" type="slidenum">
              <a:rPr lang="en-GB" smtClean="0"/>
              <a:t>30</a:t>
            </a:fld>
            <a:endParaRPr lang="en-GB"/>
          </a:p>
        </p:txBody>
      </p:sp>
    </p:spTree>
    <p:extLst>
      <p:ext uri="{BB962C8B-B14F-4D97-AF65-F5344CB8AC3E}">
        <p14:creationId xmlns:p14="http://schemas.microsoft.com/office/powerpoint/2010/main" val="41962903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28863" y="177800"/>
            <a:ext cx="2139950" cy="1204913"/>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787667" y="1503766"/>
            <a:ext cx="5438140" cy="8044714"/>
          </a:xfrm>
        </p:spPr>
        <p:txBody>
          <a:bodyPr/>
          <a:lstStyle/>
          <a:p>
            <a:endParaRPr lang="en-GB" sz="1000" dirty="0"/>
          </a:p>
        </p:txBody>
      </p:sp>
    </p:spTree>
    <p:extLst>
      <p:ext uri="{BB962C8B-B14F-4D97-AF65-F5344CB8AC3E}">
        <p14:creationId xmlns:p14="http://schemas.microsoft.com/office/powerpoint/2010/main" val="2083247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177800"/>
            <a:ext cx="4638675" cy="260985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17532" y="3179256"/>
            <a:ext cx="5438140" cy="3908614"/>
          </a:xfrm>
        </p:spPr>
        <p:txBody>
          <a:bodyPr/>
          <a:lstStyle/>
          <a:p>
            <a:endParaRPr lang="en-GB" dirty="0"/>
          </a:p>
        </p:txBody>
      </p:sp>
    </p:spTree>
    <p:extLst>
      <p:ext uri="{BB962C8B-B14F-4D97-AF65-F5344CB8AC3E}">
        <p14:creationId xmlns:p14="http://schemas.microsoft.com/office/powerpoint/2010/main" val="27925282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177800"/>
            <a:ext cx="4638675" cy="260985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809247" y="3205477"/>
            <a:ext cx="5438140" cy="3908614"/>
          </a:xfrm>
        </p:spPr>
        <p:txBody>
          <a:bodyPr/>
          <a:lstStyle/>
          <a:p>
            <a:endParaRPr lang="en-GB" dirty="0"/>
          </a:p>
        </p:txBody>
      </p:sp>
    </p:spTree>
    <p:extLst>
      <p:ext uri="{BB962C8B-B14F-4D97-AF65-F5344CB8AC3E}">
        <p14:creationId xmlns:p14="http://schemas.microsoft.com/office/powerpoint/2010/main" val="36825681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177800"/>
            <a:ext cx="4638675" cy="260985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47397" y="3016397"/>
            <a:ext cx="5438140" cy="5657593"/>
          </a:xfrm>
        </p:spPr>
        <p:txBody>
          <a:bodyPr/>
          <a:lstStyle/>
          <a:p>
            <a:endParaRPr lang="en-GB" altLang="en-US" dirty="0">
              <a:ea typeface="ＭＳ Ｐゴシック" panose="020B0600070205080204" pitchFamily="34" charset="-128"/>
            </a:endParaRPr>
          </a:p>
          <a:p>
            <a:endParaRPr lang="en-GB" altLang="en-US" dirty="0">
              <a:ea typeface="ＭＳ Ｐゴシック" panose="020B0600070205080204" pitchFamily="34" charset="-128"/>
            </a:endParaRPr>
          </a:p>
          <a:p>
            <a:endParaRPr lang="en-GB" dirty="0"/>
          </a:p>
        </p:txBody>
      </p:sp>
    </p:spTree>
    <p:extLst>
      <p:ext uri="{BB962C8B-B14F-4D97-AF65-F5344CB8AC3E}">
        <p14:creationId xmlns:p14="http://schemas.microsoft.com/office/powerpoint/2010/main" val="11443561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7800"/>
            <a:ext cx="3549650" cy="19970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17532" y="2375303"/>
            <a:ext cx="5438140" cy="6484813"/>
          </a:xfrm>
        </p:spPr>
        <p:txBody>
          <a:bodyPr/>
          <a:lstStyle/>
          <a:p>
            <a:pPr>
              <a:defRPr/>
            </a:pPr>
            <a:endParaRPr lang="en-GB" altLang="en-US" dirty="0">
              <a:ea typeface="ＭＳ Ｐゴシック" panose="020B0600070205080204" pitchFamily="34" charset="-128"/>
            </a:endParaRPr>
          </a:p>
          <a:p>
            <a:endParaRPr lang="en-GB" dirty="0"/>
          </a:p>
        </p:txBody>
      </p:sp>
    </p:spTree>
    <p:extLst>
      <p:ext uri="{BB962C8B-B14F-4D97-AF65-F5344CB8AC3E}">
        <p14:creationId xmlns:p14="http://schemas.microsoft.com/office/powerpoint/2010/main" val="27775040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7800"/>
            <a:ext cx="3549650" cy="19970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17532" y="2174898"/>
            <a:ext cx="5438140" cy="7515391"/>
          </a:xfrm>
        </p:spPr>
        <p:txBody>
          <a:bodyPr/>
          <a:lstStyle/>
          <a:p>
            <a:endParaRPr lang="en-GB" sz="1600" dirty="0"/>
          </a:p>
        </p:txBody>
      </p:sp>
    </p:spTree>
    <p:extLst>
      <p:ext uri="{BB962C8B-B14F-4D97-AF65-F5344CB8AC3E}">
        <p14:creationId xmlns:p14="http://schemas.microsoft.com/office/powerpoint/2010/main" val="13322666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90558" y="3512729"/>
            <a:ext cx="5438140" cy="3908614"/>
          </a:xfrm>
        </p:spPr>
        <p:txBody>
          <a:bodyPr/>
          <a:lstStyle/>
          <a:p>
            <a:endParaRPr lang="en-GB" sz="1800" dirty="0"/>
          </a:p>
        </p:txBody>
      </p:sp>
    </p:spTree>
    <p:extLst>
      <p:ext uri="{BB962C8B-B14F-4D97-AF65-F5344CB8AC3E}">
        <p14:creationId xmlns:p14="http://schemas.microsoft.com/office/powerpoint/2010/main" val="35370259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8" y="3548181"/>
            <a:ext cx="5438140" cy="4794921"/>
          </a:xfrm>
        </p:spPr>
        <p:txBody>
          <a:bodyPr/>
          <a:lstStyle/>
          <a:p>
            <a:endParaRPr lang="en-GB" altLang="en-US" sz="1800" dirty="0">
              <a:ea typeface="ＭＳ Ｐゴシック" panose="020B0600070205080204" pitchFamily="34" charset="-128"/>
            </a:endParaRPr>
          </a:p>
          <a:p>
            <a:endParaRPr lang="en-GB" sz="1800" dirty="0"/>
          </a:p>
        </p:txBody>
      </p:sp>
    </p:spTree>
    <p:extLst>
      <p:ext uri="{BB962C8B-B14F-4D97-AF65-F5344CB8AC3E}">
        <p14:creationId xmlns:p14="http://schemas.microsoft.com/office/powerpoint/2010/main" val="13517678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8" y="3548181"/>
            <a:ext cx="5438140" cy="4794921"/>
          </a:xfrm>
        </p:spPr>
        <p:txBody>
          <a:bodyPr/>
          <a:lstStyle/>
          <a:p>
            <a:endParaRPr lang="en-GB" altLang="en-US" sz="1800" dirty="0">
              <a:ea typeface="ＭＳ Ｐゴシック" panose="020B0600070205080204" pitchFamily="34" charset="-128"/>
            </a:endParaRPr>
          </a:p>
          <a:p>
            <a:endParaRPr lang="en-GB" sz="1800" dirty="0"/>
          </a:p>
        </p:txBody>
      </p:sp>
    </p:spTree>
    <p:extLst>
      <p:ext uri="{BB962C8B-B14F-4D97-AF65-F5344CB8AC3E}">
        <p14:creationId xmlns:p14="http://schemas.microsoft.com/office/powerpoint/2010/main" val="18367666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722926" y="3240930"/>
            <a:ext cx="5438140" cy="5905758"/>
          </a:xfrm>
        </p:spPr>
        <p:txBody>
          <a:bodyPr/>
          <a:lstStyle/>
          <a:p>
            <a:endParaRPr lang="en-GB" sz="1600" dirty="0"/>
          </a:p>
        </p:txBody>
      </p:sp>
    </p:spTree>
    <p:extLst>
      <p:ext uri="{BB962C8B-B14F-4D97-AF65-F5344CB8AC3E}">
        <p14:creationId xmlns:p14="http://schemas.microsoft.com/office/powerpoint/2010/main" val="37965404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7" y="3406373"/>
            <a:ext cx="5438140" cy="3908614"/>
          </a:xfrm>
        </p:spPr>
        <p:txBody>
          <a:bodyPr/>
          <a:lstStyle/>
          <a:p>
            <a:endParaRPr lang="en-GB" altLang="en-US" sz="1600" dirty="0">
              <a:ea typeface="ＭＳ Ｐゴシック" panose="020B0600070205080204" pitchFamily="34" charset="-128"/>
            </a:endParaRPr>
          </a:p>
          <a:p>
            <a:endParaRPr lang="en-GB" sz="1600" dirty="0"/>
          </a:p>
        </p:txBody>
      </p:sp>
    </p:spTree>
    <p:extLst>
      <p:ext uri="{BB962C8B-B14F-4D97-AF65-F5344CB8AC3E}">
        <p14:creationId xmlns:p14="http://schemas.microsoft.com/office/powerpoint/2010/main" val="4156588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282575"/>
            <a:ext cx="3570288" cy="20097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25593" y="2815501"/>
            <a:ext cx="5438140" cy="3908614"/>
          </a:xfrm>
        </p:spPr>
        <p:txBody>
          <a:bodyPr/>
          <a:lstStyle/>
          <a:p>
            <a:r>
              <a:rPr lang="en-GB" altLang="en-US" dirty="0"/>
              <a:t>, </a:t>
            </a:r>
          </a:p>
          <a:p>
            <a:endParaRPr lang="en-GB" dirty="0"/>
          </a:p>
        </p:txBody>
      </p:sp>
    </p:spTree>
    <p:extLst>
      <p:ext uri="{BB962C8B-B14F-4D97-AF65-F5344CB8AC3E}">
        <p14:creationId xmlns:p14="http://schemas.microsoft.com/office/powerpoint/2010/main" val="27427424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282575"/>
            <a:ext cx="3570288" cy="20097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25593" y="2815501"/>
            <a:ext cx="5438140" cy="3908614"/>
          </a:xfrm>
        </p:spPr>
        <p:txBody>
          <a:bodyPr/>
          <a:lstStyle/>
          <a:p>
            <a:r>
              <a:rPr lang="en-GB" altLang="en-US" dirty="0"/>
              <a:t>, </a:t>
            </a:r>
          </a:p>
          <a:p>
            <a:endParaRPr lang="en-GB" dirty="0"/>
          </a:p>
        </p:txBody>
      </p:sp>
    </p:spTree>
    <p:extLst>
      <p:ext uri="{BB962C8B-B14F-4D97-AF65-F5344CB8AC3E}">
        <p14:creationId xmlns:p14="http://schemas.microsoft.com/office/powerpoint/2010/main" val="16459359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59000" y="109538"/>
            <a:ext cx="2370138" cy="13335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25593" y="2815501"/>
            <a:ext cx="5438140" cy="3908614"/>
          </a:xfrm>
        </p:spPr>
        <p:txBody>
          <a:bodyPr/>
          <a:lstStyle/>
          <a:p>
            <a:r>
              <a:rPr lang="en-GB" altLang="en-US" dirty="0"/>
              <a:t>, </a:t>
            </a:r>
          </a:p>
          <a:p>
            <a:endParaRPr lang="en-GB" dirty="0"/>
          </a:p>
        </p:txBody>
      </p:sp>
      <p:sp>
        <p:nvSpPr>
          <p:cNvPr id="5" name="Rectangle 4"/>
          <p:cNvSpPr/>
          <p:nvPr/>
        </p:nvSpPr>
        <p:spPr>
          <a:xfrm>
            <a:off x="317965" y="1578560"/>
            <a:ext cx="6053168" cy="7136787"/>
          </a:xfrm>
          <a:prstGeom prst="rect">
            <a:avLst/>
          </a:prstGeom>
        </p:spPr>
        <p:txBody>
          <a:bodyPr wrap="square">
            <a:spAutoFit/>
          </a:bodyPr>
          <a:lstStyle/>
          <a:p>
            <a:pPr>
              <a:lnSpc>
                <a:spcPct val="90000"/>
              </a:lnSpc>
            </a:pPr>
            <a:r>
              <a:rPr lang="en-GB" altLang="en-US" sz="1200" dirty="0">
                <a:solidFill>
                  <a:srgbClr val="000000"/>
                </a:solidFill>
                <a:ea typeface="ＭＳ Ｐゴシック" panose="020B0600070205080204" pitchFamily="34" charset="-128"/>
              </a:rPr>
              <a:t>It is for the </a:t>
            </a:r>
            <a:r>
              <a:rPr lang="en-GB" altLang="en-US" sz="1200" dirty="0">
                <a:solidFill>
                  <a:srgbClr val="0000FF"/>
                </a:solidFill>
                <a:ea typeface="ＭＳ Ｐゴシック" panose="020B0600070205080204" pitchFamily="34" charset="-128"/>
              </a:rPr>
              <a:t>Constable </a:t>
            </a:r>
            <a:r>
              <a:rPr lang="en-GB" altLang="en-US" sz="1200" dirty="0">
                <a:solidFill>
                  <a:srgbClr val="000000"/>
                </a:solidFill>
                <a:ea typeface="ＭＳ Ｐゴシック" panose="020B0600070205080204" pitchFamily="34" charset="-128"/>
              </a:rPr>
              <a:t>to decide whether the specimen will be </a:t>
            </a:r>
            <a:r>
              <a:rPr lang="en-GB" altLang="en-US" sz="1200" b="1" dirty="0">
                <a:solidFill>
                  <a:srgbClr val="FF3300"/>
                </a:solidFill>
                <a:ea typeface="ＭＳ Ｐゴシック" panose="020B0600070205080204" pitchFamily="34" charset="-128"/>
              </a:rPr>
              <a:t>BLOOD</a:t>
            </a:r>
            <a:r>
              <a:rPr lang="en-GB" altLang="en-US" sz="1200" dirty="0">
                <a:solidFill>
                  <a:srgbClr val="000000"/>
                </a:solidFill>
                <a:ea typeface="ＭＳ Ｐゴシック" panose="020B0600070205080204" pitchFamily="34" charset="-128"/>
              </a:rPr>
              <a:t> or </a:t>
            </a:r>
            <a:r>
              <a:rPr lang="en-GB" altLang="en-US" sz="1200" b="1" dirty="0">
                <a:solidFill>
                  <a:srgbClr val="FF3300"/>
                </a:solidFill>
                <a:ea typeface="ＭＳ Ｐゴシック" panose="020B0600070205080204" pitchFamily="34" charset="-128"/>
              </a:rPr>
              <a:t>URINE</a:t>
            </a:r>
            <a:r>
              <a:rPr lang="en-GB" altLang="en-US" sz="1200" dirty="0">
                <a:solidFill>
                  <a:srgbClr val="000000"/>
                </a:solidFill>
                <a:ea typeface="ＭＳ Ｐゴシック" panose="020B0600070205080204" pitchFamily="34" charset="-128"/>
              </a:rPr>
              <a:t>, </a:t>
            </a:r>
            <a:r>
              <a:rPr lang="en-GB" altLang="en-US" sz="1200" b="1" dirty="0">
                <a:solidFill>
                  <a:srgbClr val="0000FF"/>
                </a:solidFill>
                <a:ea typeface="ＭＳ Ｐゴシック" panose="020B0600070205080204" pitchFamily="34" charset="-128"/>
              </a:rPr>
              <a:t>UNLESS</a:t>
            </a:r>
            <a:r>
              <a:rPr lang="en-GB" altLang="en-US" sz="1200" dirty="0">
                <a:solidFill>
                  <a:srgbClr val="000000"/>
                </a:solidFill>
                <a:ea typeface="ＭＳ Ｐゴシック" panose="020B0600070205080204" pitchFamily="34" charset="-128"/>
              </a:rPr>
              <a:t>, </a:t>
            </a:r>
            <a:r>
              <a:rPr lang="en-GB" altLang="en-US" sz="1200" b="1" dirty="0">
                <a:solidFill>
                  <a:srgbClr val="000000"/>
                </a:solidFill>
                <a:ea typeface="ＭＳ Ｐゴシック" panose="020B0600070205080204" pitchFamily="34" charset="-128"/>
              </a:rPr>
              <a:t>in a doctor’s opinion, there are medical grounds for not providing blood</a:t>
            </a:r>
            <a:r>
              <a:rPr lang="en-GB" altLang="en-US" sz="1200" dirty="0">
                <a:solidFill>
                  <a:srgbClr val="000000"/>
                </a:solidFill>
                <a:ea typeface="ＭＳ Ｐゴシック" panose="020B0600070205080204" pitchFamily="34" charset="-128"/>
              </a:rPr>
              <a:t>, such as anaemia -  </a:t>
            </a:r>
          </a:p>
          <a:p>
            <a:pPr>
              <a:lnSpc>
                <a:spcPct val="90000"/>
              </a:lnSpc>
            </a:pPr>
            <a:r>
              <a:rPr lang="en-GB" altLang="en-US" sz="1200" b="1" dirty="0">
                <a:solidFill>
                  <a:srgbClr val="000000"/>
                </a:solidFill>
                <a:ea typeface="ＭＳ Ｐゴシック" panose="020B0600070205080204" pitchFamily="34" charset="-128"/>
              </a:rPr>
              <a:t>However, the following stated cases should be borne in mind </a:t>
            </a:r>
            <a:r>
              <a:rPr lang="en-GB" altLang="en-US" sz="1200" dirty="0">
                <a:solidFill>
                  <a:srgbClr val="000000"/>
                </a:solidFill>
                <a:ea typeface="ＭＳ Ｐゴシック" panose="020B0600070205080204" pitchFamily="34" charset="-128"/>
              </a:rPr>
              <a:t>– </a:t>
            </a:r>
          </a:p>
          <a:p>
            <a:pPr>
              <a:lnSpc>
                <a:spcPct val="90000"/>
              </a:lnSpc>
            </a:pPr>
            <a:r>
              <a:rPr lang="en-GB" altLang="en-US" sz="1200" dirty="0">
                <a:solidFill>
                  <a:srgbClr val="0000FF"/>
                </a:solidFill>
                <a:ea typeface="ＭＳ Ｐゴシック" panose="020B0600070205080204" pitchFamily="34" charset="-128"/>
              </a:rPr>
              <a:t>Joseph v DPP (2003)</a:t>
            </a:r>
          </a:p>
          <a:p>
            <a:pPr>
              <a:lnSpc>
                <a:spcPct val="90000"/>
              </a:lnSpc>
            </a:pPr>
            <a:r>
              <a:rPr lang="en-GB" altLang="en-US" sz="1200" dirty="0">
                <a:ea typeface="ＭＳ Ｐゴシック" panose="020B0600070205080204" pitchFamily="34" charset="-128"/>
              </a:rPr>
              <a:t>J, a Rastafarian , provided two specimens of breath for analysis having been arrested on suspicion of driving a motor vehicle after consuming alcohol in excess of the statutory limit. The lower reading was 40 microgrammes in 100ml of breath, it was indicated that he would have to follow the statutory option of requiring an alternative sample. J indicated, before the formal process began that he would not be able to give blood due to his religion and the officer then stated that if that was the case then there would be no option left but to charge him. </a:t>
            </a:r>
          </a:p>
          <a:p>
            <a:pPr>
              <a:lnSpc>
                <a:spcPct val="90000"/>
              </a:lnSpc>
            </a:pPr>
            <a:r>
              <a:rPr lang="en-GB" altLang="en-US" sz="1200" dirty="0">
                <a:ea typeface="ＭＳ Ｐゴシック" panose="020B0600070205080204" pitchFamily="34" charset="-128"/>
              </a:rPr>
              <a:t>The formal process then began and due to the previous conversation J restated that he could not give blood because of his religion, and as this could not be seen as a medical reason he was charged, using the lower of the two breath tests as the reason.</a:t>
            </a:r>
          </a:p>
          <a:p>
            <a:pPr>
              <a:lnSpc>
                <a:spcPct val="90000"/>
              </a:lnSpc>
            </a:pPr>
            <a:r>
              <a:rPr lang="en-GB" altLang="en-US" sz="1200" dirty="0">
                <a:ea typeface="ＭＳ Ｐゴシック" panose="020B0600070205080204" pitchFamily="34" charset="-128"/>
              </a:rPr>
              <a:t>No mention was made of the alternative of a sample of urine. J was found guilty at Magistrates Court and the decision was supported by the Crown Court. J appealed by way of case stated:-</a:t>
            </a:r>
          </a:p>
          <a:p>
            <a:pPr>
              <a:lnSpc>
                <a:spcPct val="90000"/>
              </a:lnSpc>
            </a:pPr>
            <a:r>
              <a:rPr lang="en-GB" altLang="en-US" sz="1200" dirty="0">
                <a:ea typeface="ＭＳ Ｐゴシック" panose="020B0600070205080204" pitchFamily="34" charset="-128"/>
              </a:rPr>
              <a:t>HELD (allowing the appeal) the court gave the following reasons in these exceptional circumstances:-</a:t>
            </a:r>
          </a:p>
          <a:p>
            <a:pPr>
              <a:lnSpc>
                <a:spcPct val="90000"/>
              </a:lnSpc>
            </a:pPr>
            <a:endParaRPr lang="en-GB" altLang="en-US" sz="1200" dirty="0">
              <a:ea typeface="ＭＳ Ｐゴシック" panose="020B0600070205080204" pitchFamily="34" charset="-128"/>
            </a:endParaRPr>
          </a:p>
          <a:p>
            <a:pPr>
              <a:lnSpc>
                <a:spcPct val="90000"/>
              </a:lnSpc>
            </a:pPr>
            <a:r>
              <a:rPr lang="en-GB" altLang="en-US" sz="1200" dirty="0">
                <a:ea typeface="ＭＳ Ｐゴシック" panose="020B0600070205080204" pitchFamily="34" charset="-128"/>
              </a:rPr>
              <a:t>In a case brought under </a:t>
            </a:r>
            <a:r>
              <a:rPr lang="en-GB" altLang="en-US" sz="1200" dirty="0">
                <a:ea typeface="ＭＳ Ｐゴシック" panose="020B0600070205080204" pitchFamily="34" charset="-128"/>
                <a:hlinkClick r:id="rId3"/>
              </a:rPr>
              <a:t>section 8(2) </a:t>
            </a:r>
            <a:r>
              <a:rPr lang="en-GB" altLang="en-US" sz="1200" dirty="0">
                <a:ea typeface="ＭＳ Ｐゴシック" panose="020B0600070205080204" pitchFamily="34" charset="-128"/>
              </a:rPr>
              <a:t>of the Road Traffic Act 1988 there is no reason for a driver to be invited to state whether he wishes to give blood or urine. The choice is the constable's, it is a statutory discretion and if tested should be done on the basis of the </a:t>
            </a:r>
            <a:r>
              <a:rPr lang="en-GB" altLang="en-US" sz="1200" dirty="0" err="1">
                <a:ea typeface="ＭＳ Ｐゴシック" panose="020B0600070205080204" pitchFamily="34" charset="-128"/>
              </a:rPr>
              <a:t>Wednesbury</a:t>
            </a:r>
            <a:r>
              <a:rPr lang="en-GB" altLang="en-US" sz="1200" dirty="0">
                <a:ea typeface="ＭＳ Ｐゴシック" panose="020B0600070205080204" pitchFamily="34" charset="-128"/>
              </a:rPr>
              <a:t> Principles.</a:t>
            </a:r>
          </a:p>
          <a:p>
            <a:pPr>
              <a:lnSpc>
                <a:spcPct val="90000"/>
              </a:lnSpc>
            </a:pPr>
            <a:r>
              <a:rPr lang="en-GB" altLang="en-US" sz="1200" dirty="0">
                <a:ea typeface="ＭＳ Ｐゴシック" panose="020B0600070205080204" pitchFamily="34" charset="-128"/>
              </a:rPr>
              <a:t>However the present case is unusual in that before the officer made his choice he was aware that J would not be able to give blood, regardless of whether or not Rastafarianism is a religion and these reasons should have been taken into consideration when requesting the alternative. In those circumstances the officer, not having any reason not to choose urine, should have chosen urine instead of blood.</a:t>
            </a:r>
            <a:endParaRPr lang="en-GB" altLang="en-US" sz="1200" dirty="0">
              <a:solidFill>
                <a:srgbClr val="000000"/>
              </a:solidFill>
              <a:ea typeface="ＭＳ Ｐゴシック" panose="020B0600070205080204" pitchFamily="34" charset="-128"/>
            </a:endParaRPr>
          </a:p>
          <a:p>
            <a:pPr>
              <a:lnSpc>
                <a:spcPct val="90000"/>
              </a:lnSpc>
            </a:pPr>
            <a:endParaRPr lang="en-US" altLang="en-US" sz="1200" dirty="0">
              <a:solidFill>
                <a:srgbClr val="000000"/>
              </a:solidFill>
              <a:ea typeface="ＭＳ Ｐゴシック" panose="020B0600070205080204" pitchFamily="34" charset="-128"/>
            </a:endParaRPr>
          </a:p>
          <a:p>
            <a:pPr>
              <a:lnSpc>
                <a:spcPct val="90000"/>
              </a:lnSpc>
            </a:pPr>
            <a:r>
              <a:rPr lang="en-GB" altLang="en-US" sz="1200" dirty="0">
                <a:solidFill>
                  <a:srgbClr val="000000"/>
                </a:solidFill>
                <a:ea typeface="ＭＳ Ｐゴシック" panose="020B0600070205080204" pitchFamily="34" charset="-128"/>
              </a:rPr>
              <a:t>Blood will </a:t>
            </a:r>
            <a:r>
              <a:rPr lang="en-GB" altLang="en-US" sz="1200" b="1" dirty="0">
                <a:solidFill>
                  <a:srgbClr val="FF3300"/>
                </a:solidFill>
                <a:ea typeface="ＭＳ Ｐゴシック" panose="020B0600070205080204" pitchFamily="34" charset="-128"/>
              </a:rPr>
              <a:t>ALWAYS </a:t>
            </a:r>
            <a:r>
              <a:rPr lang="en-GB" altLang="en-US" sz="1200" dirty="0">
                <a:solidFill>
                  <a:srgbClr val="000000"/>
                </a:solidFill>
                <a:ea typeface="ＭＳ Ｐゴシック" panose="020B0600070205080204" pitchFamily="34" charset="-128"/>
              </a:rPr>
              <a:t>be taken by a </a:t>
            </a:r>
            <a:r>
              <a:rPr lang="en-GB" altLang="en-US" sz="1200" b="1" dirty="0">
                <a:solidFill>
                  <a:srgbClr val="0000FF"/>
                </a:solidFill>
                <a:ea typeface="ＭＳ Ｐゴシック" panose="020B0600070205080204" pitchFamily="34" charset="-128"/>
              </a:rPr>
              <a:t>DOCTOR</a:t>
            </a:r>
            <a:r>
              <a:rPr lang="en-GB" altLang="en-US" sz="1200" dirty="0">
                <a:solidFill>
                  <a:srgbClr val="000000"/>
                </a:solidFill>
                <a:ea typeface="ＭＳ Ｐゴシック" panose="020B0600070205080204" pitchFamily="34" charset="-128"/>
              </a:rPr>
              <a:t> – the </a:t>
            </a:r>
            <a:r>
              <a:rPr lang="en-GB" altLang="en-US" sz="1200" b="1" dirty="0">
                <a:solidFill>
                  <a:srgbClr val="0000FF"/>
                </a:solidFill>
                <a:ea typeface="ＭＳ Ｐゴシック" panose="020B0600070205080204" pitchFamily="34" charset="-128"/>
              </a:rPr>
              <a:t>POLICE SURGEON</a:t>
            </a:r>
          </a:p>
          <a:p>
            <a:pPr>
              <a:lnSpc>
                <a:spcPct val="90000"/>
              </a:lnSpc>
            </a:pPr>
            <a:r>
              <a:rPr lang="en-GB" altLang="en-US" sz="1200" dirty="0">
                <a:solidFill>
                  <a:srgbClr val="000000"/>
                </a:solidFill>
                <a:ea typeface="ＭＳ Ｐゴシック" panose="020B0600070205080204" pitchFamily="34" charset="-128"/>
              </a:rPr>
              <a:t>The suspect </a:t>
            </a:r>
            <a:r>
              <a:rPr lang="en-GB" altLang="en-US" sz="1200" b="1" dirty="0">
                <a:solidFill>
                  <a:srgbClr val="FF3300"/>
                </a:solidFill>
                <a:ea typeface="ＭＳ Ｐゴシック" panose="020B0600070205080204" pitchFamily="34" charset="-128"/>
              </a:rPr>
              <a:t>MUST CONSENT</a:t>
            </a:r>
            <a:r>
              <a:rPr lang="en-GB" altLang="en-US" sz="1200" dirty="0">
                <a:solidFill>
                  <a:srgbClr val="000000"/>
                </a:solidFill>
                <a:ea typeface="ＭＳ Ｐゴシック" panose="020B0600070205080204" pitchFamily="34" charset="-128"/>
              </a:rPr>
              <a:t> to the blood being taken, otherwise it is an </a:t>
            </a:r>
            <a:r>
              <a:rPr lang="en-GB" altLang="en-US" sz="1200" b="1" dirty="0">
                <a:solidFill>
                  <a:srgbClr val="FF3300"/>
                </a:solidFill>
                <a:ea typeface="ＭＳ Ｐゴシック" panose="020B0600070205080204" pitchFamily="34" charset="-128"/>
              </a:rPr>
              <a:t>ASSAULT </a:t>
            </a:r>
          </a:p>
          <a:p>
            <a:pPr>
              <a:lnSpc>
                <a:spcPct val="90000"/>
              </a:lnSpc>
            </a:pPr>
            <a:r>
              <a:rPr lang="en-GB" altLang="en-US" sz="1200" dirty="0">
                <a:solidFill>
                  <a:srgbClr val="000000"/>
                </a:solidFill>
                <a:ea typeface="ＭＳ Ｐゴシック" panose="020B0600070205080204" pitchFamily="34" charset="-128"/>
              </a:rPr>
              <a:t>Urine </a:t>
            </a:r>
            <a:r>
              <a:rPr lang="en-GB" altLang="en-US" sz="1200" b="1" dirty="0">
                <a:solidFill>
                  <a:srgbClr val="0000FF"/>
                </a:solidFill>
                <a:ea typeface="ＭＳ Ｐゴシック" panose="020B0600070205080204" pitchFamily="34" charset="-128"/>
              </a:rPr>
              <a:t>MAY</a:t>
            </a:r>
            <a:r>
              <a:rPr lang="en-GB" altLang="en-US" sz="1200" dirty="0">
                <a:solidFill>
                  <a:srgbClr val="000000"/>
                </a:solidFill>
                <a:ea typeface="ＭＳ Ｐゴシック" panose="020B0600070205080204" pitchFamily="34" charset="-128"/>
              </a:rPr>
              <a:t> be taken by a </a:t>
            </a:r>
            <a:r>
              <a:rPr lang="en-GB" altLang="en-US" sz="1200" b="1" dirty="0">
                <a:solidFill>
                  <a:srgbClr val="0000FF"/>
                </a:solidFill>
                <a:ea typeface="ＭＳ Ｐゴシック" panose="020B0600070205080204" pitchFamily="34" charset="-128"/>
              </a:rPr>
              <a:t>POLICE OFFICER</a:t>
            </a:r>
          </a:p>
          <a:p>
            <a:pPr>
              <a:lnSpc>
                <a:spcPct val="90000"/>
              </a:lnSpc>
            </a:pPr>
            <a:r>
              <a:rPr lang="en-GB" altLang="en-US" sz="1200" dirty="0">
                <a:solidFill>
                  <a:srgbClr val="000000"/>
                </a:solidFill>
                <a:ea typeface="ＭＳ Ｐゴシック" panose="020B0600070205080204" pitchFamily="34" charset="-128"/>
              </a:rPr>
              <a:t>The suspect will be required to provide </a:t>
            </a:r>
            <a:r>
              <a:rPr lang="en-GB" altLang="en-US" sz="1200" b="1" dirty="0">
                <a:solidFill>
                  <a:srgbClr val="FF3300"/>
                </a:solidFill>
                <a:ea typeface="ＭＳ Ｐゴシック" panose="020B0600070205080204" pitchFamily="34" charset="-128"/>
              </a:rPr>
              <a:t>2 SAMPLES</a:t>
            </a:r>
            <a:r>
              <a:rPr lang="en-GB" altLang="en-US" sz="1200" dirty="0">
                <a:solidFill>
                  <a:srgbClr val="000000"/>
                </a:solidFill>
                <a:ea typeface="ＭＳ Ｐゴシック" panose="020B0600070205080204" pitchFamily="34" charset="-128"/>
              </a:rPr>
              <a:t> </a:t>
            </a:r>
            <a:r>
              <a:rPr lang="en-GB" altLang="en-US" sz="1200" b="1" dirty="0">
                <a:solidFill>
                  <a:srgbClr val="000000"/>
                </a:solidFill>
                <a:ea typeface="ＭＳ Ｐゴシック" panose="020B0600070205080204" pitchFamily="34" charset="-128"/>
              </a:rPr>
              <a:t>within </a:t>
            </a:r>
            <a:r>
              <a:rPr lang="en-GB" altLang="en-US" sz="1200" b="1" dirty="0">
                <a:solidFill>
                  <a:srgbClr val="FF3300"/>
                </a:solidFill>
                <a:ea typeface="ＭＳ Ｐゴシック" panose="020B0600070205080204" pitchFamily="34" charset="-128"/>
              </a:rPr>
              <a:t>ONE HOUR</a:t>
            </a:r>
            <a:r>
              <a:rPr lang="en-GB" altLang="en-US" sz="1200" dirty="0">
                <a:solidFill>
                  <a:srgbClr val="000000"/>
                </a:solidFill>
                <a:ea typeface="ＭＳ Ｐゴシック" panose="020B0600070205080204" pitchFamily="34" charset="-128"/>
              </a:rPr>
              <a:t>. </a:t>
            </a:r>
            <a:r>
              <a:rPr lang="en-GB" altLang="en-US" sz="1200" b="1" dirty="0">
                <a:solidFill>
                  <a:srgbClr val="000000"/>
                </a:solidFill>
                <a:ea typeface="ＭＳ Ｐゴシック" panose="020B0600070205080204" pitchFamily="34" charset="-128"/>
              </a:rPr>
              <a:t>The first sample will be discarded, and the second one used</a:t>
            </a:r>
          </a:p>
          <a:p>
            <a:pPr>
              <a:lnSpc>
                <a:spcPct val="90000"/>
              </a:lnSpc>
            </a:pPr>
            <a:endParaRPr lang="en-GB" altLang="en-US" sz="1200" b="1" dirty="0">
              <a:solidFill>
                <a:srgbClr val="000000"/>
              </a:solidFill>
              <a:ea typeface="ＭＳ Ｐゴシック" panose="020B0600070205080204" pitchFamily="34" charset="-128"/>
            </a:endParaRPr>
          </a:p>
          <a:p>
            <a:pPr>
              <a:lnSpc>
                <a:spcPct val="90000"/>
              </a:lnSpc>
            </a:pPr>
            <a:r>
              <a:rPr lang="en-GB" altLang="en-US" sz="1200" dirty="0">
                <a:solidFill>
                  <a:srgbClr val="000000"/>
                </a:solidFill>
                <a:ea typeface="ＭＳ Ｐゴシック" panose="020B0600070205080204" pitchFamily="34" charset="-128"/>
              </a:rPr>
              <a:t>If this option is NOT taken then the suspect will be charged with the appropriate offence.</a:t>
            </a:r>
          </a:p>
          <a:p>
            <a:pPr>
              <a:lnSpc>
                <a:spcPct val="90000"/>
              </a:lnSpc>
            </a:pPr>
            <a:endParaRPr lang="en-GB" altLang="en-US" sz="1200" dirty="0">
              <a:solidFill>
                <a:srgbClr val="000000"/>
              </a:solidFill>
              <a:ea typeface="ＭＳ Ｐゴシック" panose="020B0600070205080204" pitchFamily="34" charset="-128"/>
            </a:endParaRPr>
          </a:p>
          <a:p>
            <a:pPr>
              <a:lnSpc>
                <a:spcPct val="90000"/>
              </a:lnSpc>
            </a:pPr>
            <a:r>
              <a:rPr lang="en-GB" altLang="en-US" sz="1200" dirty="0">
                <a:solidFill>
                  <a:srgbClr val="000000"/>
                </a:solidFill>
                <a:ea typeface="ＭＳ Ｐゴシック" panose="020B0600070205080204" pitchFamily="34" charset="-128"/>
              </a:rPr>
              <a:t>If the option is taken the suspect will be bailed pending the results of the analysis of the blood/urine sample provided.</a:t>
            </a:r>
          </a:p>
          <a:p>
            <a:pPr>
              <a:lnSpc>
                <a:spcPct val="90000"/>
              </a:lnSpc>
            </a:pPr>
            <a:endParaRPr lang="en-GB" altLang="en-US" sz="1200" dirty="0">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20774434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7" y="3406373"/>
            <a:ext cx="5438140" cy="3908614"/>
          </a:xfrm>
        </p:spPr>
        <p:txBody>
          <a:bodyPr/>
          <a:lstStyle/>
          <a:p>
            <a:endParaRPr lang="en-GB" sz="1600" dirty="0"/>
          </a:p>
        </p:txBody>
      </p:sp>
    </p:spTree>
    <p:extLst>
      <p:ext uri="{BB962C8B-B14F-4D97-AF65-F5344CB8AC3E}">
        <p14:creationId xmlns:p14="http://schemas.microsoft.com/office/powerpoint/2010/main" val="334234159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7" y="3406373"/>
            <a:ext cx="5438140" cy="5421245"/>
          </a:xfrm>
        </p:spPr>
        <p:txBody>
          <a:bodyPr/>
          <a:lstStyle/>
          <a:p>
            <a:endParaRPr lang="en-GB" sz="1600" dirty="0"/>
          </a:p>
        </p:txBody>
      </p:sp>
    </p:spTree>
    <p:extLst>
      <p:ext uri="{BB962C8B-B14F-4D97-AF65-F5344CB8AC3E}">
        <p14:creationId xmlns:p14="http://schemas.microsoft.com/office/powerpoint/2010/main" val="325435891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6863" y="388938"/>
            <a:ext cx="5967412" cy="3357562"/>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566473" y="4056331"/>
            <a:ext cx="5438140" cy="3908614"/>
          </a:xfrm>
        </p:spPr>
        <p:txBody>
          <a:bodyPr/>
          <a:lstStyle/>
          <a:p>
            <a:endParaRPr lang="en-GB" sz="1800" dirty="0"/>
          </a:p>
        </p:txBody>
      </p:sp>
    </p:spTree>
    <p:extLst>
      <p:ext uri="{BB962C8B-B14F-4D97-AF65-F5344CB8AC3E}">
        <p14:creationId xmlns:p14="http://schemas.microsoft.com/office/powerpoint/2010/main" val="271728360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6863" y="388938"/>
            <a:ext cx="5967412" cy="3357562"/>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566473" y="4056330"/>
            <a:ext cx="5438140" cy="5633959"/>
          </a:xfrm>
        </p:spPr>
        <p:txBody>
          <a:bodyPr/>
          <a:lstStyle/>
          <a:p>
            <a:endParaRPr lang="en-GB" sz="1800" dirty="0"/>
          </a:p>
        </p:txBody>
      </p:sp>
    </p:spTree>
    <p:extLst>
      <p:ext uri="{BB962C8B-B14F-4D97-AF65-F5344CB8AC3E}">
        <p14:creationId xmlns:p14="http://schemas.microsoft.com/office/powerpoint/2010/main" val="7552753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B7DF076-F32E-A04A-AA24-DAA9DF4E32E6}" type="slidenum">
              <a:rPr lang="en-US" smtClean="0"/>
              <a:t>50</a:t>
            </a:fld>
            <a:endParaRPr lang="en-US"/>
          </a:p>
        </p:txBody>
      </p:sp>
    </p:spTree>
    <p:extLst>
      <p:ext uri="{BB962C8B-B14F-4D97-AF65-F5344CB8AC3E}">
        <p14:creationId xmlns:p14="http://schemas.microsoft.com/office/powerpoint/2010/main" val="1158864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6B050-2C71-F242-8065-BAE6A48C10C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F5BF0CB-1ECB-D244-A498-D20F22F751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40234C0-9980-1A4A-9D78-1378E2C2617A}"/>
              </a:ext>
            </a:extLst>
          </p:cNvPr>
          <p:cNvSpPr>
            <a:spLocks noGrp="1"/>
          </p:cNvSpPr>
          <p:nvPr>
            <p:ph type="dt" sz="half" idx="10"/>
          </p:nvPr>
        </p:nvSpPr>
        <p:spPr/>
        <p:txBody>
          <a:bodyPr/>
          <a:lstStyle/>
          <a:p>
            <a:fld id="{2855A200-E041-214D-AE88-5DE10601C591}" type="datetimeFigureOut">
              <a:rPr lang="en-US" smtClean="0"/>
              <a:t>11/27/22</a:t>
            </a:fld>
            <a:endParaRPr lang="en-US"/>
          </a:p>
        </p:txBody>
      </p:sp>
      <p:sp>
        <p:nvSpPr>
          <p:cNvPr id="5" name="Footer Placeholder 4">
            <a:extLst>
              <a:ext uri="{FF2B5EF4-FFF2-40B4-BE49-F238E27FC236}">
                <a16:creationId xmlns:a16="http://schemas.microsoft.com/office/drawing/2014/main" id="{7DC6A9BC-CA8C-0A45-B442-4F2D283679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A2CE62-5CEA-A349-9053-4F3DA090E17D}"/>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1283010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406D4-174A-F343-BBA2-A70D5A4546E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C971D07-C3F0-9649-9871-711B2E7D334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05449A7-415A-2F4E-AC78-9EBC90D5BF35}"/>
              </a:ext>
            </a:extLst>
          </p:cNvPr>
          <p:cNvSpPr>
            <a:spLocks noGrp="1"/>
          </p:cNvSpPr>
          <p:nvPr>
            <p:ph type="dt" sz="half" idx="10"/>
          </p:nvPr>
        </p:nvSpPr>
        <p:spPr/>
        <p:txBody>
          <a:bodyPr/>
          <a:lstStyle/>
          <a:p>
            <a:fld id="{2855A200-E041-214D-AE88-5DE10601C591}" type="datetimeFigureOut">
              <a:rPr lang="en-US" smtClean="0"/>
              <a:t>11/27/22</a:t>
            </a:fld>
            <a:endParaRPr lang="en-US"/>
          </a:p>
        </p:txBody>
      </p:sp>
      <p:sp>
        <p:nvSpPr>
          <p:cNvPr id="5" name="Footer Placeholder 4">
            <a:extLst>
              <a:ext uri="{FF2B5EF4-FFF2-40B4-BE49-F238E27FC236}">
                <a16:creationId xmlns:a16="http://schemas.microsoft.com/office/drawing/2014/main" id="{E93C68F5-B332-334A-9963-7C7DC8DF19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98913-2C63-8F45-94DA-109F1CAB5719}"/>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404029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B09E6-659F-CA4B-8BC0-27EA65EBAA3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C51164D-0DF8-264C-88E1-EA56526BF7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7DC9007-255A-9746-9417-F476EF046460}"/>
              </a:ext>
            </a:extLst>
          </p:cNvPr>
          <p:cNvSpPr>
            <a:spLocks noGrp="1"/>
          </p:cNvSpPr>
          <p:nvPr>
            <p:ph type="dt" sz="half" idx="10"/>
          </p:nvPr>
        </p:nvSpPr>
        <p:spPr/>
        <p:txBody>
          <a:bodyPr/>
          <a:lstStyle/>
          <a:p>
            <a:fld id="{2855A200-E041-214D-AE88-5DE10601C591}" type="datetimeFigureOut">
              <a:rPr lang="en-US" smtClean="0"/>
              <a:t>11/27/22</a:t>
            </a:fld>
            <a:endParaRPr lang="en-US"/>
          </a:p>
        </p:txBody>
      </p:sp>
      <p:sp>
        <p:nvSpPr>
          <p:cNvPr id="5" name="Footer Placeholder 4">
            <a:extLst>
              <a:ext uri="{FF2B5EF4-FFF2-40B4-BE49-F238E27FC236}">
                <a16:creationId xmlns:a16="http://schemas.microsoft.com/office/drawing/2014/main" id="{C30C9CB5-0D6B-5E4A-B8CD-2AE6C36954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BA57F7-C9E0-D44C-8F2A-1C89A285BCE2}"/>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39181870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03510-C116-0642-8DE1-555673684B4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04B78-AB7D-3441-B54B-76D612C9D0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05AE08C-020A-5D45-A029-4460A6DB26F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09FB244-BEF5-394D-8E17-4D47CB182A3F}"/>
              </a:ext>
            </a:extLst>
          </p:cNvPr>
          <p:cNvSpPr>
            <a:spLocks noGrp="1"/>
          </p:cNvSpPr>
          <p:nvPr>
            <p:ph type="dt" sz="half" idx="10"/>
          </p:nvPr>
        </p:nvSpPr>
        <p:spPr/>
        <p:txBody>
          <a:bodyPr/>
          <a:lstStyle/>
          <a:p>
            <a:fld id="{2855A200-E041-214D-AE88-5DE10601C591}" type="datetimeFigureOut">
              <a:rPr lang="en-US" smtClean="0"/>
              <a:t>11/27/22</a:t>
            </a:fld>
            <a:endParaRPr lang="en-US"/>
          </a:p>
        </p:txBody>
      </p:sp>
      <p:sp>
        <p:nvSpPr>
          <p:cNvPr id="6" name="Footer Placeholder 5">
            <a:extLst>
              <a:ext uri="{FF2B5EF4-FFF2-40B4-BE49-F238E27FC236}">
                <a16:creationId xmlns:a16="http://schemas.microsoft.com/office/drawing/2014/main" id="{ADDEF203-4ACB-D647-ACAA-7EF1A165E86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B455E7-E302-A44F-97EB-F5D37475397F}"/>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189379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B96B0-35B5-284C-BF94-6BD7B003F04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096ED59-5890-FF45-A3B3-A0326ABA02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8129F6C-18EE-D146-8D8A-712E3483004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4A946FA-3144-274C-89F6-2EF364FE96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F756CBB-818E-8C40-A410-E0EC12F364A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6312189-3355-784A-B213-0FCF4530F2FC}"/>
              </a:ext>
            </a:extLst>
          </p:cNvPr>
          <p:cNvSpPr>
            <a:spLocks noGrp="1"/>
          </p:cNvSpPr>
          <p:nvPr>
            <p:ph type="dt" sz="half" idx="10"/>
          </p:nvPr>
        </p:nvSpPr>
        <p:spPr/>
        <p:txBody>
          <a:bodyPr/>
          <a:lstStyle/>
          <a:p>
            <a:fld id="{2855A200-E041-214D-AE88-5DE10601C591}" type="datetimeFigureOut">
              <a:rPr lang="en-US" smtClean="0"/>
              <a:t>11/27/22</a:t>
            </a:fld>
            <a:endParaRPr lang="en-US"/>
          </a:p>
        </p:txBody>
      </p:sp>
      <p:sp>
        <p:nvSpPr>
          <p:cNvPr id="8" name="Footer Placeholder 7">
            <a:extLst>
              <a:ext uri="{FF2B5EF4-FFF2-40B4-BE49-F238E27FC236}">
                <a16:creationId xmlns:a16="http://schemas.microsoft.com/office/drawing/2014/main" id="{335F369D-0D3A-094E-A184-179FFBB69B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6DBDE7B-AD93-B944-AB55-5917CEE744A9}"/>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995603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DF863-A447-5C4B-AA0E-84ACA806BF8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A86033D-18B2-064F-A60A-8DD9C4D23B58}"/>
              </a:ext>
            </a:extLst>
          </p:cNvPr>
          <p:cNvSpPr>
            <a:spLocks noGrp="1"/>
          </p:cNvSpPr>
          <p:nvPr>
            <p:ph type="dt" sz="half" idx="10"/>
          </p:nvPr>
        </p:nvSpPr>
        <p:spPr/>
        <p:txBody>
          <a:bodyPr/>
          <a:lstStyle/>
          <a:p>
            <a:fld id="{2855A200-E041-214D-AE88-5DE10601C591}" type="datetimeFigureOut">
              <a:rPr lang="en-US" smtClean="0"/>
              <a:t>11/27/22</a:t>
            </a:fld>
            <a:endParaRPr lang="en-US"/>
          </a:p>
        </p:txBody>
      </p:sp>
      <p:sp>
        <p:nvSpPr>
          <p:cNvPr id="4" name="Footer Placeholder 3">
            <a:extLst>
              <a:ext uri="{FF2B5EF4-FFF2-40B4-BE49-F238E27FC236}">
                <a16:creationId xmlns:a16="http://schemas.microsoft.com/office/drawing/2014/main" id="{E93041A6-2B6D-0C4C-B962-4ED9F5CC85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9B3363E-91D3-D64C-98E4-3F7BC802532C}"/>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1071112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3B2F3C9-FFDC-4443-84B1-38598CF8D01E}"/>
              </a:ext>
            </a:extLst>
          </p:cNvPr>
          <p:cNvSpPr>
            <a:spLocks noGrp="1"/>
          </p:cNvSpPr>
          <p:nvPr>
            <p:ph type="dt" sz="half" idx="10"/>
          </p:nvPr>
        </p:nvSpPr>
        <p:spPr/>
        <p:txBody>
          <a:bodyPr/>
          <a:lstStyle/>
          <a:p>
            <a:fld id="{2855A200-E041-214D-AE88-5DE10601C591}" type="datetimeFigureOut">
              <a:rPr lang="en-US" smtClean="0"/>
              <a:t>11/27/22</a:t>
            </a:fld>
            <a:endParaRPr lang="en-US"/>
          </a:p>
        </p:txBody>
      </p:sp>
      <p:sp>
        <p:nvSpPr>
          <p:cNvPr id="3" name="Footer Placeholder 2">
            <a:extLst>
              <a:ext uri="{FF2B5EF4-FFF2-40B4-BE49-F238E27FC236}">
                <a16:creationId xmlns:a16="http://schemas.microsoft.com/office/drawing/2014/main" id="{E44FA682-2205-B445-A4DF-A8628F7F8FE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B8F7F6-D853-EC4B-B668-08EE580060FE}"/>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3992978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42C7C-2B1F-0440-92FF-9E5B7F2843C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411A052-39FA-5C46-BAF3-972A7195E1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0901482-571F-3348-A377-15DAAD5E04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7ABB188-D779-C64F-8816-A1882ABD3431}"/>
              </a:ext>
            </a:extLst>
          </p:cNvPr>
          <p:cNvSpPr>
            <a:spLocks noGrp="1"/>
          </p:cNvSpPr>
          <p:nvPr>
            <p:ph type="dt" sz="half" idx="10"/>
          </p:nvPr>
        </p:nvSpPr>
        <p:spPr/>
        <p:txBody>
          <a:bodyPr/>
          <a:lstStyle/>
          <a:p>
            <a:fld id="{2855A200-E041-214D-AE88-5DE10601C591}" type="datetimeFigureOut">
              <a:rPr lang="en-US" smtClean="0"/>
              <a:t>11/27/22</a:t>
            </a:fld>
            <a:endParaRPr lang="en-US"/>
          </a:p>
        </p:txBody>
      </p:sp>
      <p:sp>
        <p:nvSpPr>
          <p:cNvPr id="6" name="Footer Placeholder 5">
            <a:extLst>
              <a:ext uri="{FF2B5EF4-FFF2-40B4-BE49-F238E27FC236}">
                <a16:creationId xmlns:a16="http://schemas.microsoft.com/office/drawing/2014/main" id="{E4923DF7-94D9-584D-B1EA-D0B52A8CA2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38C044-3C72-5C43-B58B-D3DF631CC728}"/>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898077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C112E-77CE-1444-AE6F-17A0BB71CC8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9DD753B-97D3-CC46-A4DB-96FEC94CCB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2E07D7C-137D-5F4F-BDD9-BA808D00AC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3368570-2BAB-4047-8C0B-C3C3C33D1E49}"/>
              </a:ext>
            </a:extLst>
          </p:cNvPr>
          <p:cNvSpPr>
            <a:spLocks noGrp="1"/>
          </p:cNvSpPr>
          <p:nvPr>
            <p:ph type="dt" sz="half" idx="10"/>
          </p:nvPr>
        </p:nvSpPr>
        <p:spPr/>
        <p:txBody>
          <a:bodyPr/>
          <a:lstStyle/>
          <a:p>
            <a:fld id="{2855A200-E041-214D-AE88-5DE10601C591}" type="datetimeFigureOut">
              <a:rPr lang="en-US" smtClean="0"/>
              <a:t>11/27/22</a:t>
            </a:fld>
            <a:endParaRPr lang="en-US"/>
          </a:p>
        </p:txBody>
      </p:sp>
      <p:sp>
        <p:nvSpPr>
          <p:cNvPr id="6" name="Footer Placeholder 5">
            <a:extLst>
              <a:ext uri="{FF2B5EF4-FFF2-40B4-BE49-F238E27FC236}">
                <a16:creationId xmlns:a16="http://schemas.microsoft.com/office/drawing/2014/main" id="{E8D6BB74-12E7-C543-BA92-2BDEC73783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A12491-0B38-3F47-9FEA-0B9F8083FD2F}"/>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047484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982B7-F969-C44E-82E3-68D343894F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747BC86-3382-1443-8EDE-08153FCDF22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398E173-7E2A-0844-9965-CB29D694B5FF}"/>
              </a:ext>
            </a:extLst>
          </p:cNvPr>
          <p:cNvSpPr>
            <a:spLocks noGrp="1"/>
          </p:cNvSpPr>
          <p:nvPr>
            <p:ph type="dt" sz="half" idx="10"/>
          </p:nvPr>
        </p:nvSpPr>
        <p:spPr/>
        <p:txBody>
          <a:bodyPr/>
          <a:lstStyle/>
          <a:p>
            <a:fld id="{2855A200-E041-214D-AE88-5DE10601C591}" type="datetimeFigureOut">
              <a:rPr lang="en-US" smtClean="0"/>
              <a:t>11/27/22</a:t>
            </a:fld>
            <a:endParaRPr lang="en-US"/>
          </a:p>
        </p:txBody>
      </p:sp>
      <p:sp>
        <p:nvSpPr>
          <p:cNvPr id="5" name="Footer Placeholder 4">
            <a:extLst>
              <a:ext uri="{FF2B5EF4-FFF2-40B4-BE49-F238E27FC236}">
                <a16:creationId xmlns:a16="http://schemas.microsoft.com/office/drawing/2014/main" id="{E344540C-CC99-E146-BB00-E8A8A8DA7A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C3F3C-9DE2-3E4E-AE6E-75BAC7AE0482}"/>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872992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8E57817-B26B-184A-90E4-5A3B4C5686A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90A42D-6F2C-704D-AB80-967E0BF3F8D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AB6DB8-F726-224F-A1D4-B79349F7C632}"/>
              </a:ext>
            </a:extLst>
          </p:cNvPr>
          <p:cNvSpPr>
            <a:spLocks noGrp="1"/>
          </p:cNvSpPr>
          <p:nvPr>
            <p:ph type="dt" sz="half" idx="10"/>
          </p:nvPr>
        </p:nvSpPr>
        <p:spPr/>
        <p:txBody>
          <a:bodyPr/>
          <a:lstStyle/>
          <a:p>
            <a:fld id="{2855A200-E041-214D-AE88-5DE10601C591}" type="datetimeFigureOut">
              <a:rPr lang="en-US" smtClean="0"/>
              <a:t>11/27/22</a:t>
            </a:fld>
            <a:endParaRPr lang="en-US"/>
          </a:p>
        </p:txBody>
      </p:sp>
      <p:sp>
        <p:nvSpPr>
          <p:cNvPr id="5" name="Footer Placeholder 4">
            <a:extLst>
              <a:ext uri="{FF2B5EF4-FFF2-40B4-BE49-F238E27FC236}">
                <a16:creationId xmlns:a16="http://schemas.microsoft.com/office/drawing/2014/main" id="{6492EC51-4E38-FD47-B800-F37B520C10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D3F193-6C69-7644-AE09-CF3FF382B593}"/>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726751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13F94B-AA23-E549-B025-536E3885B6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687A3C4-C8A6-E644-AAB9-422AC0D86A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EE5E85A-1776-074F-9644-156A812944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55A200-E041-214D-AE88-5DE10601C591}" type="datetimeFigureOut">
              <a:rPr lang="en-US" smtClean="0"/>
              <a:t>11/27/22</a:t>
            </a:fld>
            <a:endParaRPr lang="en-US"/>
          </a:p>
        </p:txBody>
      </p:sp>
      <p:sp>
        <p:nvSpPr>
          <p:cNvPr id="5" name="Footer Placeholder 4">
            <a:extLst>
              <a:ext uri="{FF2B5EF4-FFF2-40B4-BE49-F238E27FC236}">
                <a16:creationId xmlns:a16="http://schemas.microsoft.com/office/drawing/2014/main" id="{24624427-A35C-9E42-A9FB-6330B614AA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FBA9957-7366-314F-82AB-4D9330A26D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4E1F1C-413B-C04F-BA57-F969358E8A5C}" type="slidenum">
              <a:rPr lang="en-US" smtClean="0"/>
              <a:t>‹#›</a:t>
            </a:fld>
            <a:endParaRPr lang="en-US"/>
          </a:p>
        </p:txBody>
      </p:sp>
    </p:spTree>
    <p:extLst>
      <p:ext uri="{BB962C8B-B14F-4D97-AF65-F5344CB8AC3E}">
        <p14:creationId xmlns:p14="http://schemas.microsoft.com/office/powerpoint/2010/main" val="415462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tags" Target="../tags/tag3.xml"/><Relationship Id="rId7" Type="http://schemas.openxmlformats.org/officeDocument/2006/relationships/image" Target="../media/image9.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notesSlide" Target="../notesSlides/notesSlide5.xml"/><Relationship Id="rId5" Type="http://schemas.openxmlformats.org/officeDocument/2006/relationships/slideLayout" Target="../slideLayouts/slideLayout7.xml"/><Relationship Id="rId10" Type="http://schemas.openxmlformats.org/officeDocument/2006/relationships/image" Target="../media/image12.png"/><Relationship Id="rId4" Type="http://schemas.openxmlformats.org/officeDocument/2006/relationships/tags" Target="../tags/tag4.xml"/><Relationship Id="rId9"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tags" Target="../tags/tag12.xml"/><Relationship Id="rId13" Type="http://schemas.openxmlformats.org/officeDocument/2006/relationships/image" Target="../media/image20.png"/><Relationship Id="rId18" Type="http://schemas.openxmlformats.org/officeDocument/2006/relationships/image" Target="../media/image25.png"/><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image" Target="../media/image19.png"/><Relationship Id="rId17" Type="http://schemas.openxmlformats.org/officeDocument/2006/relationships/image" Target="../media/image24.png"/><Relationship Id="rId2" Type="http://schemas.openxmlformats.org/officeDocument/2006/relationships/tags" Target="../tags/tag6.xml"/><Relationship Id="rId16" Type="http://schemas.openxmlformats.org/officeDocument/2006/relationships/image" Target="../media/image23.png"/><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image" Target="../media/image18.png"/><Relationship Id="rId5" Type="http://schemas.openxmlformats.org/officeDocument/2006/relationships/tags" Target="../tags/tag9.xml"/><Relationship Id="rId15" Type="http://schemas.openxmlformats.org/officeDocument/2006/relationships/image" Target="../media/image22.png"/><Relationship Id="rId10" Type="http://schemas.openxmlformats.org/officeDocument/2006/relationships/notesSlide" Target="../notesSlides/notesSlide10.xml"/><Relationship Id="rId4" Type="http://schemas.openxmlformats.org/officeDocument/2006/relationships/tags" Target="../tags/tag8.xml"/><Relationship Id="rId9" Type="http://schemas.openxmlformats.org/officeDocument/2006/relationships/slideLayout" Target="../slideLayouts/slideLayout7.xml"/><Relationship Id="rId14" Type="http://schemas.openxmlformats.org/officeDocument/2006/relationships/image" Target="../media/image21.png"/></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4.png"/><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15.xml"/><Relationship Id="rId7" Type="http://schemas.openxmlformats.org/officeDocument/2006/relationships/image" Target="../media/image10.png"/><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image" Target="../media/image9.png"/><Relationship Id="rId5" Type="http://schemas.openxmlformats.org/officeDocument/2006/relationships/notesSlide" Target="../notesSlides/notesSlide15.xml"/><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tags" Target="../tags/tag18.xml"/><Relationship Id="rId7" Type="http://schemas.openxmlformats.org/officeDocument/2006/relationships/image" Target="../media/image39.pn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38.png"/><Relationship Id="rId5" Type="http://schemas.openxmlformats.org/officeDocument/2006/relationships/notesSlide" Target="../notesSlides/notesSlide21.xml"/><Relationship Id="rId4"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docid=Lg3HhFHMxAV9QM&amp;tbnid=nbxHcU5gSfbcWM:&amp;ved=0CAUQjRw&amp;url=http://en.wikipedia.org/wiki/Recreational_use_of_ketamine&amp;ei=AgbNUuGtPKLO0AXX-IDQDg&amp;bvm=bv.58187178,d.ZG4&amp;psig=AFQjCNHOvgO2It4OFlrSgKHlm5S6sd_Sng&amp;ust=1389254442060233" TargetMode="External"/><Relationship Id="rId7"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jpeg"/></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49.jpeg"/></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55.png"/></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59.png"/></Relationships>
</file>

<file path=ppt/slides/_rels/slide4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66.jpeg"/><Relationship Id="rId4" Type="http://schemas.openxmlformats.org/officeDocument/2006/relationships/image" Target="../media/image65.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7.xml"/><Relationship Id="rId1" Type="http://schemas.openxmlformats.org/officeDocument/2006/relationships/tags" Target="../tags/tag23.xml"/><Relationship Id="rId4" Type="http://schemas.openxmlformats.org/officeDocument/2006/relationships/image" Target="../media/image67.png"/></Relationships>
</file>

<file path=ppt/slides/_rels/slide4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image" Target="../media/image69.jpeg"/></Relationships>
</file>

<file path=ppt/slides/_rels/slide4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7.xml"/><Relationship Id="rId4" Type="http://schemas.openxmlformats.org/officeDocument/2006/relationships/image" Target="../media/image72.jpeg"/></Relationships>
</file>

<file path=ppt/slides/_rels/slide50.xml.rels><?xml version="1.0" encoding="UTF-8" standalone="yes"?>
<Relationships xmlns="http://schemas.openxmlformats.org/package/2006/relationships"><Relationship Id="rId8" Type="http://schemas.openxmlformats.org/officeDocument/2006/relationships/image" Target="../media/image78.gif"/><Relationship Id="rId3" Type="http://schemas.openxmlformats.org/officeDocument/2006/relationships/image" Target="../media/image73.gif"/><Relationship Id="rId7" Type="http://schemas.openxmlformats.org/officeDocument/2006/relationships/image" Target="../media/image77.gif"/><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76.gif"/><Relationship Id="rId5" Type="http://schemas.openxmlformats.org/officeDocument/2006/relationships/image" Target="../media/image75.gif"/><Relationship Id="rId4" Type="http://schemas.openxmlformats.org/officeDocument/2006/relationships/image" Target="../media/image74.g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34348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035" name="Straight Connector 1034">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144863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028" name="Picture 4" descr="Brake comments on 2020 drink driving provisional figures | Brake">
            <a:extLst>
              <a:ext uri="{FF2B5EF4-FFF2-40B4-BE49-F238E27FC236}">
                <a16:creationId xmlns:a16="http://schemas.microsoft.com/office/drawing/2014/main" id="{1E24D852-BF3D-D0E1-C2D9-2A844CF392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088" y="2736850"/>
            <a:ext cx="6032500" cy="3543300"/>
          </a:xfrm>
          <a:prstGeom prst="rect">
            <a:avLst/>
          </a:prstGeom>
          <a:extLst>
            <a:ext uri="{909E8E84-426E-40DD-AFC4-6F175D3DCCD1}">
              <a14:hiddenFill xmlns:a14="http://schemas.microsoft.com/office/drawing/2010/main">
                <a:solidFill>
                  <a:srgbClr val="FFFFFF"/>
                </a:solidFill>
              </a14:hiddenFill>
            </a:ext>
          </a:extLst>
        </p:spPr>
      </p:pic>
      <p:pic>
        <p:nvPicPr>
          <p:cNvPr id="1026" name="Picture 2" descr="How long after drinking can I drive? | mustard.co.uk">
            <a:extLst>
              <a:ext uri="{FF2B5EF4-FFF2-40B4-BE49-F238E27FC236}">
                <a16:creationId xmlns:a16="http://schemas.microsoft.com/office/drawing/2014/main" id="{CCCE1280-B88F-394C-1D91-E2A5A831A7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9375" y="2736850"/>
            <a:ext cx="5384800" cy="3543300"/>
          </a:xfrm>
          <a:prstGeom prst="rect">
            <a:avLst/>
          </a:prstGeom>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2211D48-D87F-3C88-73C8-0378F6F7CD4C}"/>
              </a:ext>
            </a:extLst>
          </p:cNvPr>
          <p:cNvSpPr>
            <a:spLocks noGrp="1"/>
          </p:cNvSpPr>
          <p:nvPr>
            <p:ph type="ctrTitle"/>
          </p:nvPr>
        </p:nvSpPr>
        <p:spPr>
          <a:xfrm>
            <a:off x="526073" y="466578"/>
            <a:ext cx="11139854" cy="930447"/>
          </a:xfrm>
        </p:spPr>
        <p:txBody>
          <a:bodyPr>
            <a:normAutofit/>
          </a:bodyPr>
          <a:lstStyle/>
          <a:p>
            <a:r>
              <a:rPr lang="en-US" sz="5400">
                <a:solidFill>
                  <a:srgbClr val="FFFFFF"/>
                </a:solidFill>
              </a:rPr>
              <a:t>BMPL4010 – Response Policing </a:t>
            </a:r>
          </a:p>
        </p:txBody>
      </p:sp>
      <p:sp>
        <p:nvSpPr>
          <p:cNvPr id="3" name="Subtitle 2">
            <a:extLst>
              <a:ext uri="{FF2B5EF4-FFF2-40B4-BE49-F238E27FC236}">
                <a16:creationId xmlns:a16="http://schemas.microsoft.com/office/drawing/2014/main" id="{74B0D5DC-F84B-C5C9-A59A-B080F5FB6BEC}"/>
              </a:ext>
            </a:extLst>
          </p:cNvPr>
          <p:cNvSpPr>
            <a:spLocks noGrp="1"/>
          </p:cNvSpPr>
          <p:nvPr>
            <p:ph type="subTitle" idx="1"/>
          </p:nvPr>
        </p:nvSpPr>
        <p:spPr>
          <a:xfrm>
            <a:off x="1524000" y="1525638"/>
            <a:ext cx="9144000" cy="420001"/>
          </a:xfrm>
        </p:spPr>
        <p:txBody>
          <a:bodyPr>
            <a:normAutofit/>
          </a:bodyPr>
          <a:lstStyle/>
          <a:p>
            <a:r>
              <a:rPr lang="en-US" sz="2000" dirty="0">
                <a:solidFill>
                  <a:srgbClr val="E5A845"/>
                </a:solidFill>
              </a:rPr>
              <a:t>Drink/ Drug Driving  </a:t>
            </a:r>
          </a:p>
        </p:txBody>
      </p:sp>
    </p:spTree>
    <p:extLst>
      <p:ext uri="{BB962C8B-B14F-4D97-AF65-F5344CB8AC3E}">
        <p14:creationId xmlns:p14="http://schemas.microsoft.com/office/powerpoint/2010/main" val="2479971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Rectangle 3078">
            <a:extLst>
              <a:ext uri="{FF2B5EF4-FFF2-40B4-BE49-F238E27FC236}">
                <a16:creationId xmlns:a16="http://schemas.microsoft.com/office/drawing/2014/main" id="{3A397E3E-B90C-4D82-BAAA-36F7AC6A45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081" name="Group 3080">
            <a:extLst>
              <a:ext uri="{FF2B5EF4-FFF2-40B4-BE49-F238E27FC236}">
                <a16:creationId xmlns:a16="http://schemas.microsoft.com/office/drawing/2014/main" id="{0F0C2E5D-B08F-4A99-9D15-59D33148FE0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47167"/>
            <a:ext cx="1861854" cy="717514"/>
            <a:chOff x="0" y="238499"/>
            <a:chExt cx="1861854" cy="717514"/>
          </a:xfrm>
          <a:solidFill>
            <a:schemeClr val="bg1"/>
          </a:solidFill>
        </p:grpSpPr>
        <p:grpSp>
          <p:nvGrpSpPr>
            <p:cNvPr id="3082" name="Group 3081">
              <a:extLst>
                <a:ext uri="{FF2B5EF4-FFF2-40B4-BE49-F238E27FC236}">
                  <a16:creationId xmlns:a16="http://schemas.microsoft.com/office/drawing/2014/main" id="{07B8F35D-FB89-4C40-8A99-E46DDA02132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238499"/>
              <a:ext cx="1861854" cy="717514"/>
              <a:chOff x="0" y="604259"/>
              <a:chExt cx="1861854" cy="717514"/>
            </a:xfrm>
            <a:grpFill/>
          </p:grpSpPr>
          <p:sp>
            <p:nvSpPr>
              <p:cNvPr id="3086" name="Freeform: Shape 3085">
                <a:extLst>
                  <a:ext uri="{FF2B5EF4-FFF2-40B4-BE49-F238E27FC236}">
                    <a16:creationId xmlns:a16="http://schemas.microsoft.com/office/drawing/2014/main" id="{E16C8D8F-10E9-4498-ABDB-0F923F8B6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604259"/>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3087" name="Freeform: Shape 3086">
                <a:extLst>
                  <a:ext uri="{FF2B5EF4-FFF2-40B4-BE49-F238E27FC236}">
                    <a16:creationId xmlns:a16="http://schemas.microsoft.com/office/drawing/2014/main" id="{1E5A83E3-8A11-4492-BB6E-F5F2240316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043994"/>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grpSp>
          <p:nvGrpSpPr>
            <p:cNvPr id="3083" name="Group 3082">
              <a:extLst>
                <a:ext uri="{FF2B5EF4-FFF2-40B4-BE49-F238E27FC236}">
                  <a16:creationId xmlns:a16="http://schemas.microsoft.com/office/drawing/2014/main" id="{55FC669C-CD13-4F4A-AFFF-4029D34F2DB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238499"/>
              <a:ext cx="1861854" cy="717514"/>
              <a:chOff x="0" y="604259"/>
              <a:chExt cx="1861854" cy="717514"/>
            </a:xfrm>
            <a:grpFill/>
          </p:grpSpPr>
          <p:sp>
            <p:nvSpPr>
              <p:cNvPr id="3084" name="Freeform: Shape 3083">
                <a:extLst>
                  <a:ext uri="{FF2B5EF4-FFF2-40B4-BE49-F238E27FC236}">
                    <a16:creationId xmlns:a16="http://schemas.microsoft.com/office/drawing/2014/main" id="{6617B5AA-8A0D-41D3-B2EF-8BC53E3B7D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604259"/>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3085" name="Freeform: Shape 3084">
                <a:extLst>
                  <a:ext uri="{FF2B5EF4-FFF2-40B4-BE49-F238E27FC236}">
                    <a16:creationId xmlns:a16="http://schemas.microsoft.com/office/drawing/2014/main" id="{572EB308-9A4E-4332-A908-22F2978D7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043994"/>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grpSp>
      <p:grpSp>
        <p:nvGrpSpPr>
          <p:cNvPr id="3089" name="Group 3088">
            <a:extLst>
              <a:ext uri="{FF2B5EF4-FFF2-40B4-BE49-F238E27FC236}">
                <a16:creationId xmlns:a16="http://schemas.microsoft.com/office/drawing/2014/main" id="{5499343D-E927-41D0-B997-E44A300C68D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9725" y="1119591"/>
            <a:ext cx="4965868" cy="4598497"/>
            <a:chOff x="579725" y="1119591"/>
            <a:chExt cx="4965868" cy="4598497"/>
          </a:xfrm>
        </p:grpSpPr>
        <p:sp>
          <p:nvSpPr>
            <p:cNvPr id="3090" name="Rectangle 3089">
              <a:extLst>
                <a:ext uri="{FF2B5EF4-FFF2-40B4-BE49-F238E27FC236}">
                  <a16:creationId xmlns:a16="http://schemas.microsoft.com/office/drawing/2014/main" id="{2C1D3151-5F97-4860-B56C-C98BD62CC2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725" y="1119591"/>
              <a:ext cx="4965868" cy="4598497"/>
            </a:xfrm>
            <a:prstGeom prst="rect">
              <a:avLst/>
            </a:prstGeom>
            <a:solidFill>
              <a:srgbClr val="FFFFFF"/>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1" name="Rectangle 3090">
              <a:extLst>
                <a:ext uri="{FF2B5EF4-FFF2-40B4-BE49-F238E27FC236}">
                  <a16:creationId xmlns:a16="http://schemas.microsoft.com/office/drawing/2014/main" id="{DAD33695-C117-4AEE-9AF5-65F13C6CC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725" y="1119591"/>
              <a:ext cx="4965868" cy="4598497"/>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93" name="Rectangle 3092">
            <a:extLst>
              <a:ext uri="{FF2B5EF4-FFF2-40B4-BE49-F238E27FC236}">
                <a16:creationId xmlns:a16="http://schemas.microsoft.com/office/drawing/2014/main" id="{90A7F83A-9728-4030-8E45-9ECF1ABCCC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039" y="1073782"/>
            <a:ext cx="4860256" cy="4529266"/>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CA54FA-2FF9-9E9B-C858-EB668DC744A3}"/>
              </a:ext>
            </a:extLst>
          </p:cNvPr>
          <p:cNvSpPr>
            <a:spLocks noGrp="1"/>
          </p:cNvSpPr>
          <p:nvPr>
            <p:ph type="title"/>
          </p:nvPr>
        </p:nvSpPr>
        <p:spPr>
          <a:xfrm>
            <a:off x="838200" y="1254952"/>
            <a:ext cx="4324642" cy="2939655"/>
          </a:xfrm>
        </p:spPr>
        <p:txBody>
          <a:bodyPr vert="horz" lIns="91440" tIns="45720" rIns="91440" bIns="45720" rtlCol="0" anchor="b">
            <a:normAutofit/>
          </a:bodyPr>
          <a:lstStyle/>
          <a:p>
            <a:pPr algn="ctr"/>
            <a:r>
              <a:rPr lang="en-US" sz="5400">
                <a:solidFill>
                  <a:schemeClr val="bg1"/>
                </a:solidFill>
              </a:rPr>
              <a:t>First – Recap! </a:t>
            </a:r>
          </a:p>
        </p:txBody>
      </p:sp>
      <p:pic>
        <p:nvPicPr>
          <p:cNvPr id="3074" name="Picture 2" descr="Road policing unit review reveals investigation 'failures' - BBC News">
            <a:extLst>
              <a:ext uri="{FF2B5EF4-FFF2-40B4-BE49-F238E27FC236}">
                <a16:creationId xmlns:a16="http://schemas.microsoft.com/office/drawing/2014/main" id="{9ED2B750-4A29-B629-6685-9B1D063DD48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44" r="19162"/>
          <a:stretch/>
        </p:blipFill>
        <p:spPr bwMode="auto">
          <a:xfrm>
            <a:off x="6094114" y="1321031"/>
            <a:ext cx="5428611" cy="4210940"/>
          </a:xfrm>
          <a:prstGeom prst="rect">
            <a:avLst/>
          </a:prstGeom>
          <a:noFill/>
          <a:ln w="28575">
            <a:noFill/>
          </a:ln>
          <a:extLst>
            <a:ext uri="{909E8E84-426E-40DD-AFC4-6F175D3DCCD1}">
              <a14:hiddenFill xmlns:a14="http://schemas.microsoft.com/office/drawing/2010/main">
                <a:solidFill>
                  <a:srgbClr val="FFFFFF"/>
                </a:solidFill>
              </a14:hiddenFill>
            </a:ext>
          </a:extLst>
        </p:spPr>
      </p:pic>
      <p:sp>
        <p:nvSpPr>
          <p:cNvPr id="3095" name="Freeform: Shape 3094">
            <a:extLst>
              <a:ext uri="{FF2B5EF4-FFF2-40B4-BE49-F238E27FC236}">
                <a16:creationId xmlns:a16="http://schemas.microsoft.com/office/drawing/2014/main" id="{A2B5CBEA-F125-49B6-8335-227C325B11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0790119" y="0"/>
            <a:ext cx="1401881" cy="1345036"/>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097" name="Freeform: Shape 3096">
            <a:extLst>
              <a:ext uri="{FF2B5EF4-FFF2-40B4-BE49-F238E27FC236}">
                <a16:creationId xmlns:a16="http://schemas.microsoft.com/office/drawing/2014/main" id="{FEA9761C-7BB2-45E5-A5DB-A0B353624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0790119" y="0"/>
            <a:ext cx="1401881" cy="1345036"/>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2">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099" name="Oval 3098">
            <a:extLst>
              <a:ext uri="{FF2B5EF4-FFF2-40B4-BE49-F238E27FC236}">
                <a16:creationId xmlns:a16="http://schemas.microsoft.com/office/drawing/2014/main" id="{4D1A5E71-B6B6-486A-8CDC-C7ABD9B90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634" y="4727300"/>
            <a:ext cx="319941" cy="319941"/>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101" name="Oval 3100">
            <a:extLst>
              <a:ext uri="{FF2B5EF4-FFF2-40B4-BE49-F238E27FC236}">
                <a16:creationId xmlns:a16="http://schemas.microsoft.com/office/drawing/2014/main" id="{8E44D629-6B8E-4D88-A77E-149C0ED03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634" y="4727300"/>
            <a:ext cx="319941" cy="31994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103" name="Graphic 185">
            <a:extLst>
              <a:ext uri="{FF2B5EF4-FFF2-40B4-BE49-F238E27FC236}">
                <a16:creationId xmlns:a16="http://schemas.microsoft.com/office/drawing/2014/main" id="{FB9739EB-7F66-433D-841F-AB3CD18700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503907" y="5801515"/>
            <a:ext cx="1054466" cy="469689"/>
            <a:chOff x="9841624" y="4115729"/>
            <a:chExt cx="602169" cy="268223"/>
          </a:xfrm>
          <a:solidFill>
            <a:srgbClr val="FFFFFF"/>
          </a:solidFill>
        </p:grpSpPr>
        <p:sp>
          <p:nvSpPr>
            <p:cNvPr id="3104" name="Freeform: Shape 3103">
              <a:extLst>
                <a:ext uri="{FF2B5EF4-FFF2-40B4-BE49-F238E27FC236}">
                  <a16:creationId xmlns:a16="http://schemas.microsoft.com/office/drawing/2014/main" id="{104F2BBD-A005-4DCB-9566-F2351050B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05" name="Freeform: Shape 3104">
              <a:extLst>
                <a:ext uri="{FF2B5EF4-FFF2-40B4-BE49-F238E27FC236}">
                  <a16:creationId xmlns:a16="http://schemas.microsoft.com/office/drawing/2014/main" id="{8B00DEC7-198B-49D1-98FD-018F3ECFC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06" name="Freeform: Shape 3105">
              <a:extLst>
                <a:ext uri="{FF2B5EF4-FFF2-40B4-BE49-F238E27FC236}">
                  <a16:creationId xmlns:a16="http://schemas.microsoft.com/office/drawing/2014/main" id="{F14DFC82-B3B3-468E-91B3-1302CFC68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07" name="Freeform: Shape 3106">
              <a:extLst>
                <a:ext uri="{FF2B5EF4-FFF2-40B4-BE49-F238E27FC236}">
                  <a16:creationId xmlns:a16="http://schemas.microsoft.com/office/drawing/2014/main" id="{D3250EFE-214E-4B8E-AF96-036A514FF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08" name="Freeform: Shape 3107">
              <a:extLst>
                <a:ext uri="{FF2B5EF4-FFF2-40B4-BE49-F238E27FC236}">
                  <a16:creationId xmlns:a16="http://schemas.microsoft.com/office/drawing/2014/main" id="{AD058EBE-D4A5-4C43-B170-6A451F87A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grpSp>
        <p:nvGrpSpPr>
          <p:cNvPr id="3110" name="Graphic 185">
            <a:extLst>
              <a:ext uri="{FF2B5EF4-FFF2-40B4-BE49-F238E27FC236}">
                <a16:creationId xmlns:a16="http://schemas.microsoft.com/office/drawing/2014/main" id="{8B6BCBAB-41A5-4D6D-8C9B-55E3AA6FCC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503907" y="5801515"/>
            <a:ext cx="1054466" cy="469689"/>
            <a:chOff x="9841624" y="4115729"/>
            <a:chExt cx="602169" cy="268223"/>
          </a:xfrm>
          <a:solidFill>
            <a:schemeClr val="bg1"/>
          </a:solidFill>
        </p:grpSpPr>
        <p:sp>
          <p:nvSpPr>
            <p:cNvPr id="3111" name="Freeform: Shape 3110">
              <a:extLst>
                <a:ext uri="{FF2B5EF4-FFF2-40B4-BE49-F238E27FC236}">
                  <a16:creationId xmlns:a16="http://schemas.microsoft.com/office/drawing/2014/main" id="{755217F1-B506-4443-A399-CFFA441CD6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12" name="Freeform: Shape 3111">
              <a:extLst>
                <a:ext uri="{FF2B5EF4-FFF2-40B4-BE49-F238E27FC236}">
                  <a16:creationId xmlns:a16="http://schemas.microsoft.com/office/drawing/2014/main" id="{CB8C0F31-7A0C-4630-A379-0B4719A1F7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13" name="Freeform: Shape 3112">
              <a:extLst>
                <a:ext uri="{FF2B5EF4-FFF2-40B4-BE49-F238E27FC236}">
                  <a16:creationId xmlns:a16="http://schemas.microsoft.com/office/drawing/2014/main" id="{12D43873-56D9-4AC1-AB59-A1E78D6797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14" name="Freeform: Shape 3113">
              <a:extLst>
                <a:ext uri="{FF2B5EF4-FFF2-40B4-BE49-F238E27FC236}">
                  <a16:creationId xmlns:a16="http://schemas.microsoft.com/office/drawing/2014/main" id="{1B2197D5-22E1-47CC-83CF-9E64CCD57C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15" name="Freeform: Shape 3114">
              <a:extLst>
                <a:ext uri="{FF2B5EF4-FFF2-40B4-BE49-F238E27FC236}">
                  <a16:creationId xmlns:a16="http://schemas.microsoft.com/office/drawing/2014/main" id="{05DC5D97-506B-47F6-B9A7-D8FA26C885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3143511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9091" r="25589" b="1"/>
          <a:stretch/>
        </p:blipFill>
        <p:spPr bwMode="auto">
          <a:xfrm>
            <a:off x="3522468" y="10"/>
            <a:ext cx="8669532" cy="685799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2"/>
          <p:cNvSpPr txBox="1">
            <a:spLocks noChangeArrowheads="1"/>
          </p:cNvSpPr>
          <p:nvPr/>
        </p:nvSpPr>
        <p:spPr>
          <a:xfrm>
            <a:off x="371094" y="1161288"/>
            <a:ext cx="3438144" cy="112471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sz="2800" b="1"/>
              <a:t>Driver</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p:cNvSpPr/>
          <p:nvPr/>
        </p:nvSpPr>
        <p:spPr>
          <a:xfrm>
            <a:off x="371094" y="2718054"/>
            <a:ext cx="3438906" cy="320725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altLang="en-US" sz="1700" dirty="0"/>
              <a:t>Includes a person who takes a vehicle out on a road, and remains the driver until s/he finishes their journey</a:t>
            </a:r>
            <a:endParaRPr lang="en-US" altLang="en-US" sz="1700"/>
          </a:p>
          <a:p>
            <a:pPr indent="-228600">
              <a:lnSpc>
                <a:spcPct val="90000"/>
              </a:lnSpc>
              <a:spcAft>
                <a:spcPts val="600"/>
              </a:spcAft>
              <a:buFont typeface="Arial" panose="020B0604020202020204" pitchFamily="34" charset="0"/>
              <a:buChar char="•"/>
            </a:pPr>
            <a:endParaRPr lang="en-US" altLang="en-US" sz="1700" dirty="0"/>
          </a:p>
          <a:p>
            <a:pPr indent="-228600">
              <a:lnSpc>
                <a:spcPct val="90000"/>
              </a:lnSpc>
              <a:spcAft>
                <a:spcPts val="600"/>
              </a:spcAft>
              <a:buFont typeface="Arial" panose="020B0604020202020204" pitchFamily="34" charset="0"/>
              <a:buChar char="•"/>
            </a:pPr>
            <a:endParaRPr lang="en-US" altLang="en-US" sz="1700" dirty="0"/>
          </a:p>
          <a:p>
            <a:pPr indent="-228600">
              <a:lnSpc>
                <a:spcPct val="90000"/>
              </a:lnSpc>
              <a:spcAft>
                <a:spcPts val="600"/>
              </a:spcAft>
              <a:buFont typeface="Arial" panose="020B0604020202020204" pitchFamily="34" charset="0"/>
              <a:buChar char="•"/>
            </a:pPr>
            <a:r>
              <a:rPr lang="en-US" altLang="en-US" sz="1700" dirty="0"/>
              <a:t>A person can still be a driver even though they have stopped and switched off the engine </a:t>
            </a:r>
            <a:endParaRPr lang="en-US" altLang="en-US" sz="1700"/>
          </a:p>
        </p:txBody>
      </p:sp>
    </p:spTree>
    <p:extLst>
      <p:ext uri="{BB962C8B-B14F-4D97-AF65-F5344CB8AC3E}">
        <p14:creationId xmlns:p14="http://schemas.microsoft.com/office/powerpoint/2010/main" val="104748368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2"/>
          <p:cNvSpPr txBox="1">
            <a:spLocks noChangeArrowheads="1"/>
          </p:cNvSpPr>
          <p:nvPr/>
        </p:nvSpPr>
        <p:spPr>
          <a:xfrm>
            <a:off x="946521" y="396117"/>
            <a:ext cx="5217172" cy="11588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b="1" kern="1200">
                <a:solidFill>
                  <a:schemeClr val="bg1"/>
                </a:solidFill>
                <a:latin typeface="+mj-lt"/>
                <a:ea typeface="+mj-ea"/>
                <a:cs typeface="+mj-cs"/>
              </a:rPr>
              <a:t>Driving</a:t>
            </a:r>
          </a:p>
        </p:txBody>
      </p:sp>
      <p:sp>
        <p:nvSpPr>
          <p:cNvPr id="11" name="Graphic 212">
            <a:extLst>
              <a:ext uri="{FF2B5EF4-FFF2-40B4-BE49-F238E27FC236}">
                <a16:creationId xmlns:a16="http://schemas.microsoft.com/office/drawing/2014/main" id="{52D7FCC1-2D52-49CE-A986-EE6E0CA649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3" name="Graphic 212">
            <a:extLst>
              <a:ext uri="{FF2B5EF4-FFF2-40B4-BE49-F238E27FC236}">
                <a16:creationId xmlns:a16="http://schemas.microsoft.com/office/drawing/2014/main" id="{28C3CACD-E5A7-4AAC-AE47-75CF7D30F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4" name="Rectangle 3"/>
          <p:cNvSpPr txBox="1">
            <a:spLocks noChangeArrowheads="1"/>
          </p:cNvSpPr>
          <p:nvPr/>
        </p:nvSpPr>
        <p:spPr>
          <a:xfrm>
            <a:off x="946520" y="1747592"/>
            <a:ext cx="521717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en-US" b="1">
              <a:solidFill>
                <a:schemeClr val="bg1"/>
              </a:solidFill>
            </a:endParaRPr>
          </a:p>
          <a:p>
            <a:r>
              <a:rPr lang="en-US" altLang="en-US" b="1">
                <a:solidFill>
                  <a:schemeClr val="bg1"/>
                </a:solidFill>
              </a:rPr>
              <a:t>Not defined under Road Traffic Act 1988</a:t>
            </a:r>
          </a:p>
          <a:p>
            <a:endParaRPr lang="en-US" altLang="en-US" b="1">
              <a:solidFill>
                <a:schemeClr val="bg1"/>
              </a:solidFill>
            </a:endParaRPr>
          </a:p>
          <a:p>
            <a:r>
              <a:rPr lang="en-US" altLang="en-US" b="1">
                <a:solidFill>
                  <a:schemeClr val="bg1"/>
                </a:solidFill>
              </a:rPr>
              <a:t>… means in control of the propulsion AND the steering of the vehicle</a:t>
            </a:r>
          </a:p>
        </p:txBody>
      </p:sp>
      <p:grpSp>
        <p:nvGrpSpPr>
          <p:cNvPr id="15" name="Group 14">
            <a:extLst>
              <a:ext uri="{FF2B5EF4-FFF2-40B4-BE49-F238E27FC236}">
                <a16:creationId xmlns:a16="http://schemas.microsoft.com/office/drawing/2014/main" id="{3A35C15A-135A-4FD3-BA11-A046CFA3907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91531" y="1226111"/>
            <a:ext cx="1598829" cy="531293"/>
            <a:chOff x="6491531" y="1420258"/>
            <a:chExt cx="1598829" cy="531293"/>
          </a:xfrm>
          <a:solidFill>
            <a:schemeClr val="bg1"/>
          </a:solidFill>
        </p:grpSpPr>
        <p:grpSp>
          <p:nvGrpSpPr>
            <p:cNvPr id="16" name="Graphic 190">
              <a:extLst>
                <a:ext uri="{FF2B5EF4-FFF2-40B4-BE49-F238E27FC236}">
                  <a16:creationId xmlns:a16="http://schemas.microsoft.com/office/drawing/2014/main" id="{61E65A99-85A2-448D-AA1F-7690BD01A72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491531" y="1420258"/>
              <a:ext cx="1598829" cy="531293"/>
              <a:chOff x="2504802" y="1755501"/>
              <a:chExt cx="1598829" cy="531293"/>
            </a:xfrm>
            <a:grpFill/>
          </p:grpSpPr>
          <p:sp>
            <p:nvSpPr>
              <p:cNvPr id="20" name="Freeform: Shape 19">
                <a:extLst>
                  <a:ext uri="{FF2B5EF4-FFF2-40B4-BE49-F238E27FC236}">
                    <a16:creationId xmlns:a16="http://schemas.microsoft.com/office/drawing/2014/main" id="{A127EC05-3250-408F-8F9F-A73F8B9B1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E6D9B8D4-23BB-4CD2-A0FF-95423AFEB0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dirty="0"/>
              </a:p>
            </p:txBody>
          </p:sp>
        </p:grpSp>
        <p:grpSp>
          <p:nvGrpSpPr>
            <p:cNvPr id="17" name="Graphic 190">
              <a:extLst>
                <a:ext uri="{FF2B5EF4-FFF2-40B4-BE49-F238E27FC236}">
                  <a16:creationId xmlns:a16="http://schemas.microsoft.com/office/drawing/2014/main" id="{91DC38B0-ED19-4BAC-A009-485461F23D8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491531" y="1420258"/>
              <a:ext cx="1598829" cy="531293"/>
              <a:chOff x="2504802" y="1755501"/>
              <a:chExt cx="1598829" cy="531293"/>
            </a:xfrm>
            <a:grpFill/>
          </p:grpSpPr>
          <p:sp>
            <p:nvSpPr>
              <p:cNvPr id="18" name="Freeform: Shape 17">
                <a:extLst>
                  <a:ext uri="{FF2B5EF4-FFF2-40B4-BE49-F238E27FC236}">
                    <a16:creationId xmlns:a16="http://schemas.microsoft.com/office/drawing/2014/main" id="{1A2C10C3-E625-41E2-8047-2AE4A87F33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0F0340A9-BD8A-4ABB-9AC1-7A14DF22EE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dirty="0"/>
              </a:p>
            </p:txBody>
          </p:sp>
        </p:grpSp>
      </p:grpSp>
      <p:pic>
        <p:nvPicPr>
          <p:cNvPr id="3" name="Picture 9"/>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a:xfrm>
            <a:off x="7253021" y="2280176"/>
            <a:ext cx="3555043" cy="2297648"/>
          </a:xfrm>
          <a:prstGeom prst="rect">
            <a:avLst/>
          </a:prstGeom>
          <a:noFill/>
          <a:extLs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grpSp>
        <p:nvGrpSpPr>
          <p:cNvPr id="23" name="Group 22">
            <a:extLst>
              <a:ext uri="{FF2B5EF4-FFF2-40B4-BE49-F238E27FC236}">
                <a16:creationId xmlns:a16="http://schemas.microsoft.com/office/drawing/2014/main" id="{03AF83E4-4DE2-499C-9F36-0279E7E4FB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154385" y="4452524"/>
            <a:ext cx="1443404" cy="1443428"/>
            <a:chOff x="10154385" y="4452524"/>
            <a:chExt cx="1443404" cy="1443428"/>
          </a:xfrm>
          <a:solidFill>
            <a:schemeClr val="bg1"/>
          </a:solidFill>
        </p:grpSpPr>
        <p:grpSp>
          <p:nvGrpSpPr>
            <p:cNvPr id="24" name="Graphic 4">
              <a:extLst>
                <a:ext uri="{FF2B5EF4-FFF2-40B4-BE49-F238E27FC236}">
                  <a16:creationId xmlns:a16="http://schemas.microsoft.com/office/drawing/2014/main" id="{0B09EB4D-4323-43F4-9970-42885A83A87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0154385" y="4452524"/>
              <a:ext cx="1443404" cy="1443428"/>
              <a:chOff x="5734037" y="3067039"/>
              <a:chExt cx="724483" cy="724489"/>
            </a:xfrm>
            <a:grpFill/>
          </p:grpSpPr>
          <p:sp>
            <p:nvSpPr>
              <p:cNvPr id="195" name="Freeform: Shape 194">
                <a:extLst>
                  <a:ext uri="{FF2B5EF4-FFF2-40B4-BE49-F238E27FC236}">
                    <a16:creationId xmlns:a16="http://schemas.microsoft.com/office/drawing/2014/main" id="{BA9C6284-1137-47FE-9471-23CA82494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A00A6D3C-23F9-41D9-B891-14D8E2E98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8F8D96F5-1ED7-4891-8D8B-A24E72DA7C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0E9A3A72-EC37-423D-B309-A6487A86C7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EBE630AB-13C0-44A2-80CA-C07483E93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B7768337-3D65-4FE5-8E1A-D79219E0A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968E4331-550E-4929-ACE8-D2ED2D6EA3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768D8817-CAEE-45BB-820E-A67C68D48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350A8C31-0139-4ABD-967A-139738E88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9855AEE1-1C1C-4832-8B4C-042F59E029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A41C5A32-BD0A-4457-9CF7-97467FA2B7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93C14A20-2E3C-49F8-AF55-C384FEB955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DB167719-0D82-4ABF-9BC8-B073A84741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660582DE-E250-4561-9298-E4FADEB90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820B635A-6E81-4D8A-98A3-141E57A6FF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3909A0ED-D070-4792-A2EE-CCEB6BA63C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4619A19C-3B55-4085-8668-458999628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87D16772-2B59-486E-BE47-65D591C088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1D6A06B8-1E4A-497F-B977-F78E5D7D00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4" name="Freeform: Shape 213">
                <a:extLst>
                  <a:ext uri="{FF2B5EF4-FFF2-40B4-BE49-F238E27FC236}">
                    <a16:creationId xmlns:a16="http://schemas.microsoft.com/office/drawing/2014/main" id="{55BC53AD-5249-4FB1-AB74-3F71AAEB5A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15" name="Freeform: Shape 214">
                <a:extLst>
                  <a:ext uri="{FF2B5EF4-FFF2-40B4-BE49-F238E27FC236}">
                    <a16:creationId xmlns:a16="http://schemas.microsoft.com/office/drawing/2014/main" id="{36F8561A-874A-48BB-BCC2-07F002ED4F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6" name="Freeform: Shape 215">
                <a:extLst>
                  <a:ext uri="{FF2B5EF4-FFF2-40B4-BE49-F238E27FC236}">
                    <a16:creationId xmlns:a16="http://schemas.microsoft.com/office/drawing/2014/main" id="{BA6B1B8F-9695-447F-BF2F-9010D40A07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7" name="Freeform: Shape 216">
                <a:extLst>
                  <a:ext uri="{FF2B5EF4-FFF2-40B4-BE49-F238E27FC236}">
                    <a16:creationId xmlns:a16="http://schemas.microsoft.com/office/drawing/2014/main" id="{454192F9-26C5-4212-BA60-CADA662AFE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8" name="Freeform: Shape 217">
                <a:extLst>
                  <a:ext uri="{FF2B5EF4-FFF2-40B4-BE49-F238E27FC236}">
                    <a16:creationId xmlns:a16="http://schemas.microsoft.com/office/drawing/2014/main" id="{BFBDA013-4858-422E-AE7A-614BF71FB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9" name="Freeform: Shape 218">
                <a:extLst>
                  <a:ext uri="{FF2B5EF4-FFF2-40B4-BE49-F238E27FC236}">
                    <a16:creationId xmlns:a16="http://schemas.microsoft.com/office/drawing/2014/main" id="{42BA261C-0C75-431D-9FD5-2C3AA241BE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0" name="Freeform: Shape 219">
                <a:extLst>
                  <a:ext uri="{FF2B5EF4-FFF2-40B4-BE49-F238E27FC236}">
                    <a16:creationId xmlns:a16="http://schemas.microsoft.com/office/drawing/2014/main" id="{0F8709D9-2655-4A39-9228-BCFCBF4122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1" name="Freeform: Shape 220">
                <a:extLst>
                  <a:ext uri="{FF2B5EF4-FFF2-40B4-BE49-F238E27FC236}">
                    <a16:creationId xmlns:a16="http://schemas.microsoft.com/office/drawing/2014/main" id="{9653F80B-5CF7-45EF-889B-FD0AAF4835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id="{2A1DA86A-7442-4897-88A4-EDD18A01C5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3" name="Freeform: Shape 222">
                <a:extLst>
                  <a:ext uri="{FF2B5EF4-FFF2-40B4-BE49-F238E27FC236}">
                    <a16:creationId xmlns:a16="http://schemas.microsoft.com/office/drawing/2014/main" id="{39623279-A4CE-49AC-B5FA-CD224324B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EB9D8B4D-1BE5-4CD9-A592-D0D3D76911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769A47A3-F5B7-4BF0-B920-21A62F96F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6E5DCDE9-48A4-41BA-987D-CC72C62B3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0F51F840-3DBF-444E-BC79-718416C51D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2DFD2B64-98D0-4E59-AE1F-693872F36D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CF09CB65-8B7E-426C-A3FE-DD20196FC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43149294-A5BC-4E62-A167-3CD55E05B3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DB99FCDF-C9A0-40F7-ABDE-7247B2238D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0CE59751-EC07-43C1-A5F5-AF5D30EBBE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4573CCF2-67F2-4BD1-A01C-1D064B908F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1C60C662-612D-485A-A50D-E938C6E499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0048F63C-A2BB-4D89-9649-91EC2045C0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1C29F96C-43D4-4F0F-A76D-4CED9C610C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B660107F-776B-455F-AC78-225F21B81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EB1DB332-7265-477D-9A04-EDB3799DE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EBBEFE2D-1654-40D8-A838-45728A168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190211E2-64DF-4171-811B-B8A0CD87B9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5F7CDCE8-8B48-4859-BDFE-FCB7BC6F58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B770A8C4-614E-4295-A937-718CC61B25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A699ADB6-675C-44B0-B96E-EDD7AC1F96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64875E98-2AA1-4001-90EA-2F3D9E017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5BEC7219-356F-4141-B57B-8BCD85BF77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564D4AAB-BB2C-4A77-BB45-94EEC66CD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CE9CF29A-81CA-4A03-8B04-55F566882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52FEFF22-7798-4730-9C0B-EC7EAFCD01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00149276-D167-4D2B-93F1-FD2958302B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E7DC22D5-A39C-4789-A952-D891488772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7BA51EF1-15F0-4193-AB83-F8C8A64D6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3FB75ADB-F020-4C56-91C6-9AB462985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DBCE5CDF-BBF6-4E67-8CCE-9482D7EB4F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2138BABC-E51C-4F80-972E-CF44385C16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96B0C850-272E-4B08-8779-B872DCAA37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2EEE54AF-B9C2-494D-9E02-2F67FEF7A2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D21349A4-F7C9-492C-A658-EA9F7538B6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D88D1ED8-AC07-4621-9933-E10CE61220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6FD21FCD-1DA9-45C2-9AB5-548EE0E6E6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C8BDD8CA-1442-470F-A5D3-FC8A87A103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3B8DF094-690E-4C13-8284-7A7C97441A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FE0B926C-A114-444D-BA51-FECE28B03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00BDE6CC-5F54-4752-ACC4-E3BCF2BEEA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6E28F857-CCD8-4222-84C0-A0B415E7BD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CD2687E0-0214-44E6-8BB1-34F6B7BA89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7F1236AA-FC17-487E-83B1-D71BCB2A87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623384AA-72EF-4BCF-9137-1944405836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1BD81D1B-2270-4FBE-B437-F0DBB8DDF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6411E268-F8CA-4C78-82ED-DDCF28B0BE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D48F8732-5205-4843-A2EB-3E0EB18F9F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DC5966DA-8E1A-43FF-A1A4-C6879B4564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E3BEFD3E-662F-4B38-859E-093A14241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06C52F63-F17B-4356-A3AE-9707D93D29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85706A28-0822-4064-AD3E-2A1F4E1C9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348A813F-1672-44DB-A207-F3494E7C28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6FC8AEBA-4BD5-4BB0-B004-A8B06B6A4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71ED8D8F-0325-426C-9257-1A5048211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0FF054DF-85C2-466A-9D64-EB6D95AA82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2D01FA60-E77D-41EE-8228-CFB979E3D5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AC8D6F02-E0C8-4EF5-9D41-E75C16C16E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BD111AAF-4EE4-4A89-84D2-4201F035D7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E8F4C133-3F54-4715-A7D6-4261B9A998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0BAA2E6B-E393-45EA-8AE6-A775AA69CC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7DB4F953-9FE8-4B8D-A62B-CB20A7037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9D918AF2-85FB-436F-99DB-622B076646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6" name="Freeform: Shape 285">
                <a:extLst>
                  <a:ext uri="{FF2B5EF4-FFF2-40B4-BE49-F238E27FC236}">
                    <a16:creationId xmlns:a16="http://schemas.microsoft.com/office/drawing/2014/main" id="{1F078C58-0893-4D64-B685-BCB70CAC62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87" name="Freeform: Shape 286">
                <a:extLst>
                  <a:ext uri="{FF2B5EF4-FFF2-40B4-BE49-F238E27FC236}">
                    <a16:creationId xmlns:a16="http://schemas.microsoft.com/office/drawing/2014/main" id="{AEDA3784-7618-477C-A8B0-36FA393D64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8" name="Freeform: Shape 287">
                <a:extLst>
                  <a:ext uri="{FF2B5EF4-FFF2-40B4-BE49-F238E27FC236}">
                    <a16:creationId xmlns:a16="http://schemas.microsoft.com/office/drawing/2014/main" id="{0AC49727-CA00-439E-82D4-B446B78965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9" name="Freeform: Shape 288">
                <a:extLst>
                  <a:ext uri="{FF2B5EF4-FFF2-40B4-BE49-F238E27FC236}">
                    <a16:creationId xmlns:a16="http://schemas.microsoft.com/office/drawing/2014/main" id="{6B67B441-65C8-4A53-968B-C56CB4086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0" name="Freeform: Shape 289">
                <a:extLst>
                  <a:ext uri="{FF2B5EF4-FFF2-40B4-BE49-F238E27FC236}">
                    <a16:creationId xmlns:a16="http://schemas.microsoft.com/office/drawing/2014/main" id="{94CEDDB5-CC85-4A9E-A73C-85D7B714FA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1" name="Freeform: Shape 290">
                <a:extLst>
                  <a:ext uri="{FF2B5EF4-FFF2-40B4-BE49-F238E27FC236}">
                    <a16:creationId xmlns:a16="http://schemas.microsoft.com/office/drawing/2014/main" id="{80BF7883-770D-4CA2-BE01-C5F4B102B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92" name="Freeform: Shape 291">
                <a:extLst>
                  <a:ext uri="{FF2B5EF4-FFF2-40B4-BE49-F238E27FC236}">
                    <a16:creationId xmlns:a16="http://schemas.microsoft.com/office/drawing/2014/main" id="{7DF07BC6-9560-430C-86FA-AFA6F7DF0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3" name="Freeform: Shape 292">
                <a:extLst>
                  <a:ext uri="{FF2B5EF4-FFF2-40B4-BE49-F238E27FC236}">
                    <a16:creationId xmlns:a16="http://schemas.microsoft.com/office/drawing/2014/main" id="{9B085920-7744-44C8-AF91-D2F16C997D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4" name="Freeform: Shape 293">
                <a:extLst>
                  <a:ext uri="{FF2B5EF4-FFF2-40B4-BE49-F238E27FC236}">
                    <a16:creationId xmlns:a16="http://schemas.microsoft.com/office/drawing/2014/main" id="{22308C0A-08FC-4AAA-87B2-1E57033E4A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5" name="Freeform: Shape 294">
                <a:extLst>
                  <a:ext uri="{FF2B5EF4-FFF2-40B4-BE49-F238E27FC236}">
                    <a16:creationId xmlns:a16="http://schemas.microsoft.com/office/drawing/2014/main" id="{AB727BDA-993C-4BB5-8CED-8D50C55F7A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6" name="Freeform: Shape 295">
                <a:extLst>
                  <a:ext uri="{FF2B5EF4-FFF2-40B4-BE49-F238E27FC236}">
                    <a16:creationId xmlns:a16="http://schemas.microsoft.com/office/drawing/2014/main" id="{1BB192D1-56DC-4342-911C-7D80A9084D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337ADC5A-E225-4E91-B940-2DD15330E7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8" name="Freeform: Shape 297">
                <a:extLst>
                  <a:ext uri="{FF2B5EF4-FFF2-40B4-BE49-F238E27FC236}">
                    <a16:creationId xmlns:a16="http://schemas.microsoft.com/office/drawing/2014/main" id="{0D170CF5-349D-4588-8AD3-373D47A4EC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9" name="Freeform: Shape 298">
                <a:extLst>
                  <a:ext uri="{FF2B5EF4-FFF2-40B4-BE49-F238E27FC236}">
                    <a16:creationId xmlns:a16="http://schemas.microsoft.com/office/drawing/2014/main" id="{297A6982-5B80-4376-A9D2-C11E9B0843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0B14F779-546D-4011-8459-2E8E34C50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01" name="Freeform: Shape 300">
                <a:extLst>
                  <a:ext uri="{FF2B5EF4-FFF2-40B4-BE49-F238E27FC236}">
                    <a16:creationId xmlns:a16="http://schemas.microsoft.com/office/drawing/2014/main" id="{35AE6943-22C6-405D-A071-F8EC29DAB0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2" name="Freeform: Shape 301">
                <a:extLst>
                  <a:ext uri="{FF2B5EF4-FFF2-40B4-BE49-F238E27FC236}">
                    <a16:creationId xmlns:a16="http://schemas.microsoft.com/office/drawing/2014/main" id="{2464DBFD-1DA1-456F-8427-CF66CD4C8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3" name="Freeform: Shape 302">
                <a:extLst>
                  <a:ext uri="{FF2B5EF4-FFF2-40B4-BE49-F238E27FC236}">
                    <a16:creationId xmlns:a16="http://schemas.microsoft.com/office/drawing/2014/main" id="{C9CA1114-00C4-448B-BF9A-9D70C709B0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4" name="Freeform: Shape 303">
                <a:extLst>
                  <a:ext uri="{FF2B5EF4-FFF2-40B4-BE49-F238E27FC236}">
                    <a16:creationId xmlns:a16="http://schemas.microsoft.com/office/drawing/2014/main" id="{2101A885-A4A8-4AFE-9905-E510D58C8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5" name="Freeform: Shape 304">
                <a:extLst>
                  <a:ext uri="{FF2B5EF4-FFF2-40B4-BE49-F238E27FC236}">
                    <a16:creationId xmlns:a16="http://schemas.microsoft.com/office/drawing/2014/main" id="{661E165D-4826-43AD-AD75-1C965A71A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6" name="Freeform: Shape 305">
                <a:extLst>
                  <a:ext uri="{FF2B5EF4-FFF2-40B4-BE49-F238E27FC236}">
                    <a16:creationId xmlns:a16="http://schemas.microsoft.com/office/drawing/2014/main" id="{C1F2231A-5945-44AF-95E4-6D14529C86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7" name="Freeform: Shape 306">
                <a:extLst>
                  <a:ext uri="{FF2B5EF4-FFF2-40B4-BE49-F238E27FC236}">
                    <a16:creationId xmlns:a16="http://schemas.microsoft.com/office/drawing/2014/main" id="{1998F14A-698C-4220-92B8-2EC10C356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08" name="Freeform: Shape 307">
                <a:extLst>
                  <a:ext uri="{FF2B5EF4-FFF2-40B4-BE49-F238E27FC236}">
                    <a16:creationId xmlns:a16="http://schemas.microsoft.com/office/drawing/2014/main" id="{496E0BBF-D595-4DAE-91C6-4EB179C693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9" name="Freeform: Shape 308">
                <a:extLst>
                  <a:ext uri="{FF2B5EF4-FFF2-40B4-BE49-F238E27FC236}">
                    <a16:creationId xmlns:a16="http://schemas.microsoft.com/office/drawing/2014/main" id="{E31F1BC0-CB0A-4386-BE5E-7972AFB050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B1575BDE-4CFA-4FAD-9F64-692A6DBFF5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1" name="Freeform: Shape 310">
                <a:extLst>
                  <a:ext uri="{FF2B5EF4-FFF2-40B4-BE49-F238E27FC236}">
                    <a16:creationId xmlns:a16="http://schemas.microsoft.com/office/drawing/2014/main" id="{9D32D2E3-5D5B-4751-A477-A26860AC17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2" name="Freeform: Shape 311">
                <a:extLst>
                  <a:ext uri="{FF2B5EF4-FFF2-40B4-BE49-F238E27FC236}">
                    <a16:creationId xmlns:a16="http://schemas.microsoft.com/office/drawing/2014/main" id="{92009233-25F1-4029-B170-318CBBA00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3" name="Freeform: Shape 312">
                <a:extLst>
                  <a:ext uri="{FF2B5EF4-FFF2-40B4-BE49-F238E27FC236}">
                    <a16:creationId xmlns:a16="http://schemas.microsoft.com/office/drawing/2014/main" id="{CCBFA5E5-8384-4D58-BD73-BA36E23E80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4" name="Freeform: Shape 313">
                <a:extLst>
                  <a:ext uri="{FF2B5EF4-FFF2-40B4-BE49-F238E27FC236}">
                    <a16:creationId xmlns:a16="http://schemas.microsoft.com/office/drawing/2014/main" id="{3ACBBAC3-185E-4C28-81AB-C9BE2A88D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225AF996-F3FB-4AF2-B954-BDF79069E7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6" name="Freeform: Shape 315">
                <a:extLst>
                  <a:ext uri="{FF2B5EF4-FFF2-40B4-BE49-F238E27FC236}">
                    <a16:creationId xmlns:a16="http://schemas.microsoft.com/office/drawing/2014/main" id="{E10B0127-17D3-4B62-8708-9558A79455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7" name="Freeform: Shape 316">
                <a:extLst>
                  <a:ext uri="{FF2B5EF4-FFF2-40B4-BE49-F238E27FC236}">
                    <a16:creationId xmlns:a16="http://schemas.microsoft.com/office/drawing/2014/main" id="{A36A9D1B-B750-446F-99FF-E3280E32AD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8" name="Freeform: Shape 317">
                <a:extLst>
                  <a:ext uri="{FF2B5EF4-FFF2-40B4-BE49-F238E27FC236}">
                    <a16:creationId xmlns:a16="http://schemas.microsoft.com/office/drawing/2014/main" id="{C078DB92-DE53-4BEC-BBD4-B5966EAA16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9" name="Freeform: Shape 318">
                <a:extLst>
                  <a:ext uri="{FF2B5EF4-FFF2-40B4-BE49-F238E27FC236}">
                    <a16:creationId xmlns:a16="http://schemas.microsoft.com/office/drawing/2014/main" id="{7334AD7D-F850-4E92-89F9-49EE6E3AA7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0" name="Freeform: Shape 319">
                <a:extLst>
                  <a:ext uri="{FF2B5EF4-FFF2-40B4-BE49-F238E27FC236}">
                    <a16:creationId xmlns:a16="http://schemas.microsoft.com/office/drawing/2014/main" id="{14D983A3-96A9-4BB8-90D5-93B0E625F8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43A1FFE3-BB5F-4455-B23F-DA56AE791E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C34E69E0-4115-4CAA-86FB-1D5A8830D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E5707C7C-BEB2-4920-9D44-8AF218FFB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D95D2E5E-6D1E-43FC-A231-E28A08296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DB511D52-FE0D-4F8D-AC2F-6806904C67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E4D31CC7-D38B-4566-A6F9-5CB84EEAAD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7" name="Freeform: Shape 326">
                <a:extLst>
                  <a:ext uri="{FF2B5EF4-FFF2-40B4-BE49-F238E27FC236}">
                    <a16:creationId xmlns:a16="http://schemas.microsoft.com/office/drawing/2014/main" id="{48116577-FA2A-434D-83D4-213A1497D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8" name="Freeform: Shape 327">
                <a:extLst>
                  <a:ext uri="{FF2B5EF4-FFF2-40B4-BE49-F238E27FC236}">
                    <a16:creationId xmlns:a16="http://schemas.microsoft.com/office/drawing/2014/main" id="{02288414-AA9B-4065-A506-AE5ED2ABC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9" name="Freeform: Shape 328">
                <a:extLst>
                  <a:ext uri="{FF2B5EF4-FFF2-40B4-BE49-F238E27FC236}">
                    <a16:creationId xmlns:a16="http://schemas.microsoft.com/office/drawing/2014/main" id="{92EAF5E5-70A0-4FE6-B906-6BCF9C49F7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0" name="Freeform: Shape 329">
                <a:extLst>
                  <a:ext uri="{FF2B5EF4-FFF2-40B4-BE49-F238E27FC236}">
                    <a16:creationId xmlns:a16="http://schemas.microsoft.com/office/drawing/2014/main" id="{3DA12971-2CD2-4DE8-8B05-8B11B5614B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331" name="Freeform: Shape 330">
                <a:extLst>
                  <a:ext uri="{FF2B5EF4-FFF2-40B4-BE49-F238E27FC236}">
                    <a16:creationId xmlns:a16="http://schemas.microsoft.com/office/drawing/2014/main" id="{B9486073-CABC-45A3-B442-5959E5CE6D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2" name="Freeform: Shape 331">
                <a:extLst>
                  <a:ext uri="{FF2B5EF4-FFF2-40B4-BE49-F238E27FC236}">
                    <a16:creationId xmlns:a16="http://schemas.microsoft.com/office/drawing/2014/main" id="{3EEB7953-85A2-4391-931C-CE88AC053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333" name="Freeform: Shape 332">
                <a:extLst>
                  <a:ext uri="{FF2B5EF4-FFF2-40B4-BE49-F238E27FC236}">
                    <a16:creationId xmlns:a16="http://schemas.microsoft.com/office/drawing/2014/main" id="{1BF2EBC9-4A08-4A35-8C75-15E51BA0AB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34" name="Freeform: Shape 333">
                <a:extLst>
                  <a:ext uri="{FF2B5EF4-FFF2-40B4-BE49-F238E27FC236}">
                    <a16:creationId xmlns:a16="http://schemas.microsoft.com/office/drawing/2014/main" id="{1686BEF1-7F1A-40F6-BC3F-24221ACECC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5" name="Freeform: Shape 334">
                <a:extLst>
                  <a:ext uri="{FF2B5EF4-FFF2-40B4-BE49-F238E27FC236}">
                    <a16:creationId xmlns:a16="http://schemas.microsoft.com/office/drawing/2014/main" id="{5D2D2281-DA3F-41A6-B56E-2EE507826A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6" name="Freeform: Shape 335">
                <a:extLst>
                  <a:ext uri="{FF2B5EF4-FFF2-40B4-BE49-F238E27FC236}">
                    <a16:creationId xmlns:a16="http://schemas.microsoft.com/office/drawing/2014/main" id="{B1EBA419-056B-478C-A25C-B349F4DDD9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37" name="Freeform: Shape 336">
                <a:extLst>
                  <a:ext uri="{FF2B5EF4-FFF2-40B4-BE49-F238E27FC236}">
                    <a16:creationId xmlns:a16="http://schemas.microsoft.com/office/drawing/2014/main" id="{3DE38383-61B3-4E4E-B781-1C7DA04D65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8" name="Freeform: Shape 337">
                <a:extLst>
                  <a:ext uri="{FF2B5EF4-FFF2-40B4-BE49-F238E27FC236}">
                    <a16:creationId xmlns:a16="http://schemas.microsoft.com/office/drawing/2014/main" id="{F62AD048-154B-4830-A46F-263BA35AA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636A730F-15EE-440C-84B5-0541AE9546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31AF286F-6D0E-447F-B4D1-24729E0D62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36F64061-98E4-477D-BABF-CC6BA8D67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1C601616-D38B-4ED2-BD55-F5AEA36AB0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E0593B16-48EE-41A8-B4AF-E03A74CBB8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26B2406B-8A3A-4381-8D69-1178F16C4D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DF1F792D-BA16-4D8F-99C3-E5E6959A51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AA77D5AF-6FFE-4577-BC40-BA19023071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08F16A01-2EE8-4E4F-83CD-2000577D1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18ACB7FF-8D64-44A2-8571-7DB441D97E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E15E0D81-20B6-4D4C-9B7C-4D5A01B6AA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8F687395-0ADA-4504-B6D0-D55493AB66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94D99C3F-4701-403D-A69E-EE345B0E41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0C6D9CF1-A535-4742-B2CF-B61ADC55E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E9EB265F-CF4E-4485-88F1-AE3CE1BE37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9B354D37-6517-4AF4-8195-9A7B43D20C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2A3087FA-3C5B-4898-9FE2-633DAA0B74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C8D7AB32-147E-4110-ABBE-7F1FB68942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57" name="Freeform: Shape 356">
                <a:extLst>
                  <a:ext uri="{FF2B5EF4-FFF2-40B4-BE49-F238E27FC236}">
                    <a16:creationId xmlns:a16="http://schemas.microsoft.com/office/drawing/2014/main" id="{542ED17E-A6FC-4BC6-B7FE-EF9BC5B15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8" name="Freeform: Shape 357">
                <a:extLst>
                  <a:ext uri="{FF2B5EF4-FFF2-40B4-BE49-F238E27FC236}">
                    <a16:creationId xmlns:a16="http://schemas.microsoft.com/office/drawing/2014/main" id="{4610CFBC-B173-4CBE-BBD7-7E859FCAB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9" name="Freeform: Shape 358">
                <a:extLst>
                  <a:ext uri="{FF2B5EF4-FFF2-40B4-BE49-F238E27FC236}">
                    <a16:creationId xmlns:a16="http://schemas.microsoft.com/office/drawing/2014/main" id="{7578019C-8AAF-4A81-84C4-155EB43FAF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0" name="Freeform: Shape 359">
                <a:extLst>
                  <a:ext uri="{FF2B5EF4-FFF2-40B4-BE49-F238E27FC236}">
                    <a16:creationId xmlns:a16="http://schemas.microsoft.com/office/drawing/2014/main" id="{46936191-0661-4BD8-9A61-D00FAC97D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61" name="Freeform: Shape 360">
                <a:extLst>
                  <a:ext uri="{FF2B5EF4-FFF2-40B4-BE49-F238E27FC236}">
                    <a16:creationId xmlns:a16="http://schemas.microsoft.com/office/drawing/2014/main" id="{F7BC1D8F-F88B-4A19-B640-8DCC739927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2" name="Freeform: Shape 361">
                <a:extLst>
                  <a:ext uri="{FF2B5EF4-FFF2-40B4-BE49-F238E27FC236}">
                    <a16:creationId xmlns:a16="http://schemas.microsoft.com/office/drawing/2014/main" id="{47D77817-943A-4D8A-82EE-C309FC9FF0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63" name="Freeform: Shape 362">
                <a:extLst>
                  <a:ext uri="{FF2B5EF4-FFF2-40B4-BE49-F238E27FC236}">
                    <a16:creationId xmlns:a16="http://schemas.microsoft.com/office/drawing/2014/main" id="{BF86E220-D031-40B7-B3A2-0C723E3A91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nvGrpSpPr>
            <p:cNvPr id="25" name="Graphic 4">
              <a:extLst>
                <a:ext uri="{FF2B5EF4-FFF2-40B4-BE49-F238E27FC236}">
                  <a16:creationId xmlns:a16="http://schemas.microsoft.com/office/drawing/2014/main" id="{226E1D80-1BFB-4A13-8F3C-94D54398C5F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0154385" y="4452524"/>
              <a:ext cx="1443404" cy="1443428"/>
              <a:chOff x="5734037" y="3067039"/>
              <a:chExt cx="724483" cy="724489"/>
            </a:xfrm>
            <a:grpFill/>
          </p:grpSpPr>
          <p:sp>
            <p:nvSpPr>
              <p:cNvPr id="26" name="Freeform: Shape 25">
                <a:extLst>
                  <a:ext uri="{FF2B5EF4-FFF2-40B4-BE49-F238E27FC236}">
                    <a16:creationId xmlns:a16="http://schemas.microsoft.com/office/drawing/2014/main" id="{3DCC1C21-CB11-4506-90E4-37DCD97AFC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68177170-8FD3-4752-B1DB-0186ADF9B1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8CAA5FB4-9073-4612-99F5-95E1C6D06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DE021324-18DD-4114-8992-9652707C1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6ECBC33B-D8EB-4804-9EA3-57C07B57C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D03927C7-0E45-4B61-844A-4A626FDF6A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AC6AF6E8-E748-47F7-B35C-567D5FBA6C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1EC671E5-B299-470C-9C7A-A50106E51B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7410EBDF-623D-41EF-82A4-9FB938A7B6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B6F866F8-B429-471B-9C2B-051BDCBAFE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883B4FBD-06C8-4D5D-B0D9-755E4CD1A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DE3FD149-0B2F-4DA0-9721-59B9FEE8E0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4D26DB48-036E-4616-BA8B-C606A7B58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8D6F6275-06AB-4316-B8C4-927E53487C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8E8CABF3-9C76-46A0-8DE9-F055C94A93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01A12ED9-6299-4ABD-9827-DD52FE22B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C0ADA37A-E396-4F92-AB19-D6994E0DD5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6A96001A-BD0F-4CF9-A22B-545ED4F863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BD9ACB13-4C6C-4347-9F65-1309B33A17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1F17BE4A-72F8-4529-8558-E62103AEA7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806708C3-D03F-4605-8C6F-AE8EDA083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D520ADFA-68AE-4CE4-913A-F070A2817D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3C6C63AD-C87A-403E-ADB5-4EDD034438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9370EAC6-89F0-4826-90D1-E55C334479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1FB61DD4-AB7B-417A-AE96-B1D9CBAC10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B4AD18D2-11BA-4192-9845-206C033F3E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85892E2D-483A-4C0A-87C7-6FFA2EB5E2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A4037ACD-005D-4907-942F-D565AF6C8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AA8FD84E-39BE-456B-84C5-E03698AAC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B2FC47C2-6EF5-4D17-8703-527F28609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DD29BC8A-00E1-481E-8BA4-1AA7F4AA12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5AF6ABE5-726A-495B-A832-3851CB9115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F8E250A7-0600-440B-BEBC-61B2D4D7B1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CC36BEB1-881D-4496-AD7F-1CC4B46FA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371DFE25-AF37-409C-B032-5F47D7150F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39AF97A7-FC44-49BF-ABD1-59DB48B898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3939D792-9C64-48CF-8607-C7873A563A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2F69E48F-45D8-4A8A-A101-5DF775A539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EE47C3F3-8AC5-414F-8E20-25DA306C55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F09CB222-24C1-414A-B56E-EA3617D05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7FC26844-A93E-4C55-8619-F58615B4A2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3EA8BA8A-4848-4084-A841-501CECF28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34BC148C-3116-4C75-89DF-2BF3484297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1F3F7CB-7B69-49A3-A09E-D206488312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58072F8C-2347-472F-9D9A-F5511BA40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322C76E0-8D4F-4788-9856-B1AB15B209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63A9EC23-E263-4098-AC45-E628E1A297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B72211D0-3733-443C-999F-6CE736381C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CEC069AD-6364-4585-A8F1-931648A1BF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39361719-49F1-40E3-9ABA-2FE9D78364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737F2D47-03EF-4AE6-ABB9-36506DF5A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554F257-3BD2-493C-A5F1-FCC2C64C35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4D297D55-4523-4CE1-9A0F-3EA6B27F79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605D1D96-783B-407F-BF8C-B0773589EB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95D03B3C-A55A-4738-A6FF-8F2DA5B99E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D41CE56E-C4C8-427A-9E82-C1EEF78E84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72359086-D108-47DE-B6EA-0BEE1835D7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6FA49818-F2EA-427C-B93C-15E320DA1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E435C1E1-0D80-4B30-8CAC-C6EDE1DE7B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30FCB137-01B0-4770-AFC3-003DF7897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7D03298B-8D34-487C-9DF0-DB9AC8307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4698B28F-FFEF-44BA-B657-E59F80990F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900A4B40-BCFB-46E4-AE4F-FCC5C6509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914CE6AE-7FAB-4A5D-8EA2-861CAF598A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FF0F3D4A-D39F-48EE-934D-C73834DC56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09B630BB-5848-4C72-9F5A-FC8EBE7A6B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F662A334-5814-480B-861F-17661B60F7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DC0FC730-550F-42A2-AE79-EEA30B11C7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3054F4A-43DC-46A1-89D0-87DA8F315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5F66EF36-2C9F-49B2-B972-1BA82C8F36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47955EF8-6501-4579-B85F-DE5C0815FF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E0BA4174-EBEB-40DA-8B1D-6A7851E38C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50512C7C-98D6-45AD-8CA4-1BEB01262D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416CB557-0CE9-4015-A920-C6766A0664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5EA7B3B4-3BF2-4B69-B300-5D86CCB0A0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D887DF00-5D34-4A8B-9A84-C40D336238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EADE921C-83B0-4521-916F-E7EC5CFDAD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5CEDA6FA-EB55-47AE-A005-BF546085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9DAC0C40-EF50-4632-B781-ACDAE95AF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582AAB43-E3D9-4272-8809-5F70B30206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28C7D300-E0BD-4C12-92B1-0801266F02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CCA3ED35-2344-4402-B61B-3932E69457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949146BF-06FF-41BB-BDD3-B80BABB3AA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393A6A5F-F75B-4BBC-AADC-A84DA758EE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77B21059-EA9B-4329-968B-81F7966D27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BFF9C99F-41B4-4789-934B-8BF03EA94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C180277F-7E18-4896-AE91-960B379D2C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C95FE437-DA37-44C9-B975-96C6DD9DE0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A2A5369E-5DB7-4854-BBEC-D043F3A5F2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B6B0D6D9-913A-4804-83B5-5A9858F570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29B4FACF-EF13-4EFA-86D3-D5B2B6703A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7BD767A9-D2A3-4942-B654-34DDDFD60B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0C97F02F-13B9-4D7E-B916-BC8713CC0D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99C0654B-0803-40FA-BF28-D8EA65F58C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D44F31B6-3657-4241-A94E-EEDBFF0C9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3557624B-3CCB-43DA-998B-B1EC599C75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75B0CCD4-215D-456D-808C-F96ABB74D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FE4E038E-23E6-43BE-9A3B-523A28DF73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A686F1FD-4135-414B-8575-ED97CC8DBF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36FBC8D5-B3FE-4E26-8B4F-5D5668A8A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33A60C97-778A-4251-A66B-49769F0C20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0CC04E3B-2AC3-4A7B-A425-DDABEA8AF3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CEF7D0E1-459C-4A15-9F05-545F6430B6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D5797445-BFB3-4EB2-8B44-4BF2C9E915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E27FB1FC-477D-45B3-82B0-0F49364698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D94CF442-4FF2-41B3-8870-097DBAF46C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A24927C8-A42E-4B8D-84A4-50A58968BC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5379CB96-0D3A-4582-8650-A909955BA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531F84F2-CE93-4841-9AA6-BC9E35579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D1BED9D2-07EF-452E-AFA1-9A1E80AE24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2C75A1A5-0A11-42EA-AF4E-FF52721258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4275A1C7-FA96-4BBB-A7EF-A7ED02814E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8CA8B3B4-73BE-41D5-900B-42FBF6AA72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B0264B0D-E150-4641-BBB1-58080670E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BCC2D199-EF36-4077-A50C-D9FC99331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C6DCCA13-7F75-46F9-97B3-A9DA4C2173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56C76EEB-75A4-418F-9FE0-CC513BC3C2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1E952CEF-EC1B-4714-8900-D2DFAEF30F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2B899198-ADCC-4613-957B-7A40B17B15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5581AF7F-95DB-4163-B608-C04A61FB92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5616F834-835A-42B4-B51B-5AD285E283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EF598AFA-5F8F-4191-8881-1DE91BB2B0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6623A080-F2C6-4664-B99C-99A9C287B4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330E7091-D82F-490A-8F32-DE8745212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2B340B39-E421-434F-AF1A-DAD7E7802D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6C2ED568-9809-4A18-A06A-87018A987E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A6C26F4B-6369-4557-B6D4-A1B448B1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42CEA830-FB77-4EA5-9BAB-64B6F500F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E5A9B88C-3ADF-40D8-9E9B-42439F8520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CC9DEE2F-0410-4B1A-BED8-D1371CE8B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8A66E75A-959E-436D-B1F1-DBD1E460E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B35526DB-3749-43FA-84BA-E73EE1D1DB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6503C90B-19EF-4925-A08A-AE40956A26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B98692DC-F401-45BC-ABC7-421F3391C3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8629B1A4-7BFC-4F45-9FAD-BB035C4E47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A2F92592-AB8B-4732-BEE7-3E2B830EA3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9C3644DC-02D1-43FF-8ED1-0ECBBA4B30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4DC12AE3-E70C-4CD8-9A74-7567F99C46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0E0DDE12-8B48-4D21-8863-06298ED8B8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C611F1DE-AF40-48FC-8A1E-0A175D439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34C2CAED-22FC-4450-8BBC-7811F7DF9B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F89E6B45-A41C-4735-A7F5-E4EFD5DCFD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44BFE35C-5487-42E8-AC30-01FC1E4F51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3575E1A5-C3CB-4081-A394-36172B7DB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C9C6DF24-803A-44A1-B29A-B90297D393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22A7B096-566C-4312-AF19-D9A3B6BC0E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8B429767-12DD-4020-BC3E-9944CF36F6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FF510776-417B-4B74-9082-ED3915450A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FEF51D3D-E951-49CE-BCE4-D444BEF6B2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B27BA73E-E784-4961-884D-F507DDE38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2849019E-0178-4A1C-A5D8-DC3DFC572B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0B49676D-9D41-4B2D-8FF9-69AC31CFDC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6BDFE3E8-9647-4400-B019-8EDD4E688B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EDD57B95-ED61-4561-9ADF-38126BADCE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3744F230-BFBA-41B0-9FE2-481D1EAFFF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C32022D3-12E0-4BC1-8085-D6CBF3CDD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D1AED37F-874A-4B21-A522-FEBCB38F4C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5BB466E2-3497-4A3B-8777-FAA0AAEE2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A924D178-36E4-4E29-86E8-7716F3B4A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D0DF84E5-BB3D-4120-8FD3-98ECDA31BB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E5B29635-10AC-481E-A2DE-80E9DE6128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AAB430CA-3259-463F-85F9-B6E180323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8EF18909-FC9F-4845-B1DC-027E82B219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EFCE2389-D574-49C1-89EB-D8C7308883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D44B35A5-5216-45FC-8F0F-D80E383B42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9470F10A-F708-41AA-A910-5C288B3556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CD73E13B-910B-40D2-B53F-6614C098BA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8267FC95-0200-40B3-B043-D33BEA60D0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9F14022C-37CD-4CDD-ACD1-86161EF00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spTree>
    <p:extLst>
      <p:ext uri="{BB962C8B-B14F-4D97-AF65-F5344CB8AC3E}">
        <p14:creationId xmlns:p14="http://schemas.microsoft.com/office/powerpoint/2010/main" val="2737136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6" name="Rectangle 5135">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5BFEF46-26E1-EA4A-66E2-A1DA954AEFCB}"/>
              </a:ext>
            </a:extLst>
          </p:cNvPr>
          <p:cNvSpPr txBox="1"/>
          <p:nvPr/>
        </p:nvSpPr>
        <p:spPr>
          <a:xfrm>
            <a:off x="838200" y="3146400"/>
            <a:ext cx="4391024" cy="2862288"/>
          </a:xfrm>
          <a:prstGeom prst="rect">
            <a:avLst/>
          </a:prstGeom>
        </p:spPr>
        <p:txBody>
          <a:bodyPr vert="horz" lIns="91440" tIns="45720" rIns="91440" bIns="45720" rtlCol="0">
            <a:normAutofit/>
          </a:bodyPr>
          <a:lstStyle/>
          <a:p>
            <a:pPr>
              <a:lnSpc>
                <a:spcPct val="90000"/>
              </a:lnSpc>
              <a:spcAft>
                <a:spcPts val="600"/>
              </a:spcAft>
            </a:pPr>
            <a:r>
              <a:rPr lang="en-US" sz="3600" dirty="0">
                <a:solidFill>
                  <a:schemeClr val="bg1">
                    <a:alpha val="80000"/>
                  </a:schemeClr>
                </a:solidFill>
              </a:rPr>
              <a:t>Public Place </a:t>
            </a:r>
          </a:p>
          <a:p>
            <a:pPr indent="-228600">
              <a:lnSpc>
                <a:spcPct val="90000"/>
              </a:lnSpc>
              <a:spcAft>
                <a:spcPts val="600"/>
              </a:spcAft>
              <a:buFont typeface="Arial" panose="020B0604020202020204" pitchFamily="34" charset="0"/>
              <a:buChar char="•"/>
            </a:pPr>
            <a:endParaRPr lang="en-US" sz="2400" dirty="0">
              <a:solidFill>
                <a:schemeClr val="bg1">
                  <a:alpha val="80000"/>
                </a:schemeClr>
              </a:solidFill>
            </a:endParaRPr>
          </a:p>
          <a:p>
            <a:pPr indent="-228600">
              <a:lnSpc>
                <a:spcPct val="90000"/>
              </a:lnSpc>
              <a:spcAft>
                <a:spcPts val="600"/>
              </a:spcAft>
              <a:buFont typeface="Arial" panose="020B0604020202020204" pitchFamily="34" charset="0"/>
              <a:buChar char="•"/>
            </a:pPr>
            <a:r>
              <a:rPr lang="en-US" altLang="en-US" sz="2400" b="0" dirty="0">
                <a:solidFill>
                  <a:schemeClr val="bg1">
                    <a:alpha val="80000"/>
                  </a:schemeClr>
                </a:solidFill>
              </a:rPr>
              <a:t>Any place to which the public have access whether on payment or otherwise</a:t>
            </a:r>
          </a:p>
          <a:p>
            <a:pPr indent="-228600">
              <a:lnSpc>
                <a:spcPct val="90000"/>
              </a:lnSpc>
              <a:spcAft>
                <a:spcPts val="600"/>
              </a:spcAft>
              <a:buFont typeface="Arial" panose="020B0604020202020204" pitchFamily="34" charset="0"/>
              <a:buChar char="•"/>
            </a:pPr>
            <a:endParaRPr lang="en-US" sz="2400" dirty="0">
              <a:solidFill>
                <a:schemeClr val="bg1">
                  <a:alpha val="80000"/>
                </a:schemeClr>
              </a:solidFill>
            </a:endParaRPr>
          </a:p>
        </p:txBody>
      </p:sp>
      <p:pic>
        <p:nvPicPr>
          <p:cNvPr id="5122" name="Picture 2" descr="What is a &quot;public place&quot; in the context of the Road Traffic Act 1988? — .">
            <a:extLst>
              <a:ext uri="{FF2B5EF4-FFF2-40B4-BE49-F238E27FC236}">
                <a16:creationId xmlns:a16="http://schemas.microsoft.com/office/drawing/2014/main" id="{F5947331-AE67-CFBB-4688-9D3494587CF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075" r="4556" b="1"/>
          <a:stretch/>
        </p:blipFill>
        <p:spPr bwMode="auto">
          <a:xfrm>
            <a:off x="6096000" y="841375"/>
            <a:ext cx="5260975" cy="464502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grpSp>
        <p:nvGrpSpPr>
          <p:cNvPr id="5138" name="Group 5137">
            <a:extLst>
              <a:ext uri="{FF2B5EF4-FFF2-40B4-BE49-F238E27FC236}">
                <a16:creationId xmlns:a16="http://schemas.microsoft.com/office/drawing/2014/main" id="{23705FF7-CAB4-430F-A07B-AF2245F17F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5139" name="Freeform: Shape 5138">
              <a:extLst>
                <a:ext uri="{FF2B5EF4-FFF2-40B4-BE49-F238E27FC236}">
                  <a16:creationId xmlns:a16="http://schemas.microsoft.com/office/drawing/2014/main" id="{6BFFE2ED-DBB9-4090-905D-1939650FC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40" name="Freeform: Shape 5139">
              <a:extLst>
                <a:ext uri="{FF2B5EF4-FFF2-40B4-BE49-F238E27FC236}">
                  <a16:creationId xmlns:a16="http://schemas.microsoft.com/office/drawing/2014/main" id="{E4D1EC16-E672-4366-A091-73675BE54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3308798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3CF550C-ED6D-3F05-EF52-ABB28C6C152E}"/>
              </a:ext>
            </a:extLst>
          </p:cNvPr>
          <p:cNvPicPr>
            <a:picLocks noChangeAspect="1"/>
          </p:cNvPicPr>
          <p:nvPr/>
        </p:nvPicPr>
        <p:blipFill rotWithShape="1">
          <a:blip r:embed="rId3"/>
          <a:srcRect t="7754" r="35356" b="1337"/>
          <a:stretch/>
        </p:blipFill>
        <p:spPr>
          <a:xfrm>
            <a:off x="3522468" y="10"/>
            <a:ext cx="8669532" cy="6857990"/>
          </a:xfrm>
          <a:prstGeom prst="rect">
            <a:avLst/>
          </a:prstGeom>
        </p:spPr>
      </p:pic>
      <p:sp>
        <p:nvSpPr>
          <p:cNvPr id="12" name="Rectangle 11">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2"/>
          <p:cNvSpPr txBox="1">
            <a:spLocks noChangeArrowheads="1"/>
          </p:cNvSpPr>
          <p:nvPr/>
        </p:nvSpPr>
        <p:spPr>
          <a:xfrm>
            <a:off x="371094" y="1161288"/>
            <a:ext cx="3438144" cy="112471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sz="2800" b="1"/>
              <a:t>Vehicle</a:t>
            </a:r>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2"/>
          <p:cNvSpPr/>
          <p:nvPr/>
        </p:nvSpPr>
        <p:spPr>
          <a:xfrm>
            <a:off x="371094" y="2718054"/>
            <a:ext cx="2906496" cy="320725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altLang="en-US" sz="1700" dirty="0"/>
              <a:t>A vehicle is any kind of carriage or conveyance, and includes:</a:t>
            </a:r>
          </a:p>
          <a:p>
            <a:pPr indent="-228600">
              <a:lnSpc>
                <a:spcPct val="90000"/>
              </a:lnSpc>
              <a:spcAft>
                <a:spcPts val="600"/>
              </a:spcAft>
              <a:buFont typeface="Arial" panose="020B0604020202020204" pitchFamily="34" charset="0"/>
              <a:buChar char="•"/>
            </a:pPr>
            <a:r>
              <a:rPr lang="en-US" altLang="en-US" sz="1700" dirty="0"/>
              <a:t>Coach</a:t>
            </a:r>
          </a:p>
          <a:p>
            <a:pPr indent="-228600">
              <a:lnSpc>
                <a:spcPct val="90000"/>
              </a:lnSpc>
              <a:spcAft>
                <a:spcPts val="600"/>
              </a:spcAft>
              <a:buFont typeface="Arial" panose="020B0604020202020204" pitchFamily="34" charset="0"/>
              <a:buChar char="•"/>
            </a:pPr>
            <a:r>
              <a:rPr lang="en-US" altLang="en-US" sz="1700" dirty="0"/>
              <a:t>Car</a:t>
            </a:r>
          </a:p>
          <a:p>
            <a:pPr indent="-228600">
              <a:lnSpc>
                <a:spcPct val="90000"/>
              </a:lnSpc>
              <a:spcAft>
                <a:spcPts val="600"/>
              </a:spcAft>
              <a:buFont typeface="Arial" panose="020B0604020202020204" pitchFamily="34" charset="0"/>
              <a:buChar char="•"/>
            </a:pPr>
            <a:r>
              <a:rPr lang="en-US" altLang="en-US" sz="1700" dirty="0"/>
              <a:t>Motorcycle</a:t>
            </a:r>
          </a:p>
          <a:p>
            <a:pPr indent="-228600">
              <a:lnSpc>
                <a:spcPct val="90000"/>
              </a:lnSpc>
              <a:spcAft>
                <a:spcPts val="600"/>
              </a:spcAft>
              <a:buFont typeface="Arial" panose="020B0604020202020204" pitchFamily="34" charset="0"/>
              <a:buChar char="•"/>
            </a:pPr>
            <a:r>
              <a:rPr lang="en-US" altLang="en-US" sz="1700" dirty="0"/>
              <a:t>Bicycle</a:t>
            </a:r>
          </a:p>
          <a:p>
            <a:pPr indent="-228600">
              <a:lnSpc>
                <a:spcPct val="90000"/>
              </a:lnSpc>
              <a:spcAft>
                <a:spcPts val="600"/>
              </a:spcAft>
              <a:buFont typeface="Arial" panose="020B0604020202020204" pitchFamily="34" charset="0"/>
              <a:buChar char="•"/>
            </a:pPr>
            <a:r>
              <a:rPr lang="en-US" altLang="en-US" sz="1700" dirty="0"/>
              <a:t>Horse Drawn Cart</a:t>
            </a:r>
          </a:p>
        </p:txBody>
      </p:sp>
    </p:spTree>
    <p:extLst>
      <p:ext uri="{BB962C8B-B14F-4D97-AF65-F5344CB8AC3E}">
        <p14:creationId xmlns:p14="http://schemas.microsoft.com/office/powerpoint/2010/main" val="3729307071"/>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19CA33E-4E61-2D38-14BD-A75439FB272E}"/>
              </a:ext>
            </a:extLst>
          </p:cNvPr>
          <p:cNvSpPr/>
          <p:nvPr/>
        </p:nvSpPr>
        <p:spPr>
          <a:xfrm>
            <a:off x="1878698" y="2006167"/>
            <a:ext cx="7802880" cy="215759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2"/>
          <p:cNvSpPr txBox="1">
            <a:spLocks noChangeArrowheads="1"/>
          </p:cNvSpPr>
          <p:nvPr/>
        </p:nvSpPr>
        <p:spPr>
          <a:xfrm>
            <a:off x="3633132" y="924697"/>
            <a:ext cx="459242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000" b="1" dirty="0">
                <a:solidFill>
                  <a:srgbClr val="F10F0F"/>
                </a:solidFill>
                <a:latin typeface="+mn-lt"/>
              </a:rPr>
              <a:t>Motor Vehicle</a:t>
            </a:r>
          </a:p>
        </p:txBody>
      </p:sp>
      <p:pic>
        <p:nvPicPr>
          <p:cNvPr id="4" name="Picture 5" descr="\\Client\G$\CKP Images\Traffic\MPV 4.jpg"/>
          <p:cNvPicPr>
            <a:picLocks noChangeAspect="1" noChangeArrowheads="1"/>
          </p:cNvPicPr>
          <p:nvPr>
            <p:custDataLst>
              <p:tags r:id="rId1"/>
            </p:custDataLst>
          </p:nvPr>
        </p:nvPicPr>
        <p:blipFill>
          <a:blip r:embed="rId7">
            <a:extLst>
              <a:ext uri="{28A0092B-C50C-407E-A947-70E740481C1C}">
                <a14:useLocalDpi xmlns:a14="http://schemas.microsoft.com/office/drawing/2010/main" val="0"/>
              </a:ext>
            </a:extLst>
          </a:blip>
          <a:srcRect/>
          <a:stretch>
            <a:fillRect/>
          </a:stretch>
        </p:blipFill>
        <p:spPr bwMode="auto">
          <a:xfrm>
            <a:off x="438040" y="422452"/>
            <a:ext cx="2689225" cy="1373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lient\G$\CKP Images\Traffic\MPV 2.png"/>
          <p:cNvPicPr>
            <a:picLocks noChangeAspect="1" noChangeArrowheads="1"/>
          </p:cNvPicPr>
          <p:nvPr>
            <p:custDataLst>
              <p:tags r:id="rId2"/>
            </p:custDataLst>
          </p:nvPr>
        </p:nvPicPr>
        <p:blipFill>
          <a:blip r:embed="rId8">
            <a:extLst>
              <a:ext uri="{28A0092B-C50C-407E-A947-70E740481C1C}">
                <a14:useLocalDpi xmlns:a14="http://schemas.microsoft.com/office/drawing/2010/main" val="0"/>
              </a:ext>
            </a:extLst>
          </a:blip>
          <a:srcRect/>
          <a:stretch>
            <a:fillRect/>
          </a:stretch>
        </p:blipFill>
        <p:spPr bwMode="auto">
          <a:xfrm>
            <a:off x="9064736" y="318788"/>
            <a:ext cx="2589212" cy="1498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lient\G$\CKP Images\Traffic\motor cycle.png"/>
          <p:cNvPicPr>
            <a:picLocks noChangeAspect="1" noChangeArrowheads="1"/>
          </p:cNvPicPr>
          <p:nvPr>
            <p:custDataLst>
              <p:tags r:id="rId3"/>
            </p:custDataLst>
          </p:nvPr>
        </p:nvPicPr>
        <p:blipFill>
          <a:blip r:embed="rId9" cstate="print">
            <a:extLst>
              <a:ext uri="{28A0092B-C50C-407E-A947-70E740481C1C}">
                <a14:useLocalDpi xmlns:a14="http://schemas.microsoft.com/office/drawing/2010/main" val="0"/>
              </a:ext>
            </a:extLst>
          </a:blip>
          <a:srcRect/>
          <a:stretch>
            <a:fillRect/>
          </a:stretch>
        </p:blipFill>
        <p:spPr bwMode="auto">
          <a:xfrm>
            <a:off x="442805" y="4790303"/>
            <a:ext cx="2871787" cy="165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lient\G$\CKP Images\Traffic\Van.png"/>
          <p:cNvPicPr>
            <a:picLocks noChangeAspect="1" noChangeArrowheads="1"/>
          </p:cNvPicPr>
          <p:nvPr>
            <p:custDataLst>
              <p:tags r:id="rId4"/>
            </p:custDataLst>
          </p:nvPr>
        </p:nvPicPr>
        <p:blipFill>
          <a:blip r:embed="rId10">
            <a:extLst>
              <a:ext uri="{28A0092B-C50C-407E-A947-70E740481C1C}">
                <a14:useLocalDpi xmlns:a14="http://schemas.microsoft.com/office/drawing/2010/main" val="0"/>
              </a:ext>
            </a:extLst>
          </a:blip>
          <a:srcRect/>
          <a:stretch>
            <a:fillRect/>
          </a:stretch>
        </p:blipFill>
        <p:spPr bwMode="auto">
          <a:xfrm>
            <a:off x="8877410" y="4352153"/>
            <a:ext cx="2776538" cy="209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4"/>
          <p:cNvSpPr txBox="1">
            <a:spLocks noChangeArrowheads="1"/>
          </p:cNvSpPr>
          <p:nvPr/>
        </p:nvSpPr>
        <p:spPr bwMode="auto">
          <a:xfrm>
            <a:off x="1878699" y="2334355"/>
            <a:ext cx="777398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chemeClr val="bg1"/>
                </a:solidFill>
              </a:rPr>
              <a:t>A mechanically propelled vehicle intended or adapted for use on roads</a:t>
            </a:r>
          </a:p>
        </p:txBody>
      </p:sp>
    </p:spTree>
    <p:extLst>
      <p:ext uri="{BB962C8B-B14F-4D97-AF65-F5344CB8AC3E}">
        <p14:creationId xmlns:p14="http://schemas.microsoft.com/office/powerpoint/2010/main" val="183950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Client\G$\CKP Images\Traffic\motor cycle.png"/>
          <p:cNvPicPr>
            <a:picLocks noChangeAspect="1" noChangeArrowheads="1"/>
          </p:cNvPicPr>
          <p:nvPr/>
        </p:nvPicPr>
        <p:blipFill rotWithShape="1">
          <a:blip r:embed="rId3">
            <a:extLst>
              <a:ext uri="{28A0092B-C50C-407E-A947-70E740481C1C}">
                <a14:useLocalDpi xmlns:a14="http://schemas.microsoft.com/office/drawing/2010/main" val="0"/>
              </a:ext>
            </a:extLst>
          </a:blip>
          <a:srcRect t="32700" r="1" b="24513"/>
          <a:stretch/>
        </p:blipFill>
        <p:spPr bwMode="auto">
          <a:xfrm>
            <a:off x="5369284" y="1"/>
            <a:ext cx="6822716" cy="240841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descr="\\Client\G$\CKP Images\Traffic\MPV 3.png"/>
          <p:cNvPicPr>
            <a:picLocks noChangeAspect="1" noChangeArrowheads="1"/>
          </p:cNvPicPr>
          <p:nvPr/>
        </p:nvPicPr>
        <p:blipFill rotWithShape="1">
          <a:blip r:embed="rId4">
            <a:extLst>
              <a:ext uri="{28A0092B-C50C-407E-A947-70E740481C1C}">
                <a14:useLocalDpi xmlns:a14="http://schemas.microsoft.com/office/drawing/2010/main" val="0"/>
              </a:ext>
            </a:extLst>
          </a:blip>
          <a:srcRect l="32828" r="12226" b="-1"/>
          <a:stretch/>
        </p:blipFill>
        <p:spPr bwMode="auto">
          <a:xfrm>
            <a:off x="5369283" y="2391337"/>
            <a:ext cx="3400848" cy="448374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lient\G$\CKP Images\Traffic\MPV 1.png"/>
          <p:cNvPicPr>
            <a:picLocks noChangeAspect="1" noChangeArrowheads="1"/>
          </p:cNvPicPr>
          <p:nvPr/>
        </p:nvPicPr>
        <p:blipFill rotWithShape="1">
          <a:blip r:embed="rId5">
            <a:extLst>
              <a:ext uri="{28A0092B-C50C-407E-A947-70E740481C1C}">
                <a14:useLocalDpi xmlns:a14="http://schemas.microsoft.com/office/drawing/2010/main" val="0"/>
              </a:ext>
            </a:extLst>
          </a:blip>
          <a:srcRect l="7278" r="5923" b="2"/>
          <a:stretch/>
        </p:blipFill>
        <p:spPr bwMode="auto">
          <a:xfrm>
            <a:off x="8770132" y="2391337"/>
            <a:ext cx="3421868" cy="448374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2"/>
          <p:cNvSpPr txBox="1">
            <a:spLocks noChangeArrowheads="1"/>
          </p:cNvSpPr>
          <p:nvPr/>
        </p:nvSpPr>
        <p:spPr>
          <a:xfrm>
            <a:off x="368630" y="616843"/>
            <a:ext cx="4518134" cy="146645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altLang="en-US" b="1" kern="1200" dirty="0">
                <a:latin typeface="+mj-lt"/>
                <a:ea typeface="+mj-ea"/>
                <a:cs typeface="+mj-cs"/>
              </a:rPr>
              <a:t>Mechanically Propelled  Vehicle</a:t>
            </a:r>
          </a:p>
        </p:txBody>
      </p:sp>
      <p:sp>
        <p:nvSpPr>
          <p:cNvPr id="12" name="TextBox 2"/>
          <p:cNvSpPr txBox="1">
            <a:spLocks noChangeArrowheads="1"/>
          </p:cNvSpPr>
          <p:nvPr/>
        </p:nvSpPr>
        <p:spPr bwMode="auto">
          <a:xfrm>
            <a:off x="368630" y="2492080"/>
            <a:ext cx="4518134" cy="301584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nSpc>
                <a:spcPct val="90000"/>
              </a:lnSpc>
              <a:spcBef>
                <a:spcPct val="0"/>
              </a:spcBef>
              <a:spcAft>
                <a:spcPts val="600"/>
              </a:spcAft>
              <a:buNone/>
            </a:pPr>
            <a:r>
              <a:rPr lang="en-US" altLang="en-US" sz="1700" dirty="0">
                <a:solidFill>
                  <a:schemeClr val="tx1"/>
                </a:solidFill>
                <a:latin typeface="+mn-lt"/>
                <a:ea typeface="+mn-ea"/>
              </a:rPr>
              <a:t>A vehicle that is constructed so that it can be propelled mechanically</a:t>
            </a:r>
          </a:p>
          <a:p>
            <a:pPr indent="-228600">
              <a:lnSpc>
                <a:spcPct val="90000"/>
              </a:lnSpc>
              <a:spcBef>
                <a:spcPct val="0"/>
              </a:spcBef>
              <a:spcAft>
                <a:spcPts val="600"/>
              </a:spcAft>
              <a:buFont typeface="Arial" panose="020B0604020202020204" pitchFamily="34" charset="0"/>
              <a:buChar char="•"/>
            </a:pPr>
            <a:endParaRPr lang="en-US" altLang="en-US" sz="17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Steam</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Electric</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Petrol</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Diesel</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Oil</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Gas</a:t>
            </a:r>
          </a:p>
          <a:p>
            <a:pPr indent="-228600">
              <a:lnSpc>
                <a:spcPct val="90000"/>
              </a:lnSpc>
              <a:spcBef>
                <a:spcPct val="0"/>
              </a:spcBef>
              <a:spcAft>
                <a:spcPts val="600"/>
              </a:spcAft>
              <a:buFont typeface="Arial" panose="020B0604020202020204" pitchFamily="34" charset="0"/>
              <a:buChar char="•"/>
            </a:pPr>
            <a:endParaRPr lang="en-US" altLang="en-US" sz="1700" dirty="0">
              <a:solidFill>
                <a:schemeClr val="bg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1700" dirty="0">
              <a:solidFill>
                <a:schemeClr val="bg1"/>
              </a:solidFill>
              <a:latin typeface="+mn-lt"/>
              <a:ea typeface="+mn-ea"/>
            </a:endParaRPr>
          </a:p>
        </p:txBody>
      </p:sp>
    </p:spTree>
    <p:extLst>
      <p:ext uri="{BB962C8B-B14F-4D97-AF65-F5344CB8AC3E}">
        <p14:creationId xmlns:p14="http://schemas.microsoft.com/office/powerpoint/2010/main" val="611142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2"/>
          <p:cNvSpPr txBox="1">
            <a:spLocks noChangeArrowheads="1"/>
          </p:cNvSpPr>
          <p:nvPr/>
        </p:nvSpPr>
        <p:spPr>
          <a:xfrm>
            <a:off x="838200" y="1641752"/>
            <a:ext cx="4391024" cy="1323439"/>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sz="4000" b="1" kern="1200">
                <a:solidFill>
                  <a:schemeClr val="bg1"/>
                </a:solidFill>
                <a:latin typeface="+mj-lt"/>
                <a:ea typeface="+mj-ea"/>
                <a:cs typeface="+mj-cs"/>
              </a:rPr>
              <a:t>Mechanically Propelled  Vehicle</a:t>
            </a:r>
          </a:p>
        </p:txBody>
      </p:sp>
      <p:sp>
        <p:nvSpPr>
          <p:cNvPr id="7" name="Rectangle 3"/>
          <p:cNvSpPr txBox="1">
            <a:spLocks noChangeArrowheads="1"/>
          </p:cNvSpPr>
          <p:nvPr/>
        </p:nvSpPr>
        <p:spPr>
          <a:xfrm>
            <a:off x="838200" y="3146400"/>
            <a:ext cx="4391024" cy="24543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r>
              <a:rPr lang="en-US" altLang="en-US" sz="1000">
                <a:solidFill>
                  <a:schemeClr val="bg1">
                    <a:alpha val="80000"/>
                  </a:schemeClr>
                </a:solidFill>
              </a:rPr>
              <a:t>This refers to any source of mechanical power:</a:t>
            </a:r>
          </a:p>
          <a:p>
            <a:r>
              <a:rPr lang="en-US" altLang="en-US" sz="1000" b="1">
                <a:solidFill>
                  <a:schemeClr val="bg1">
                    <a:alpha val="80000"/>
                  </a:schemeClr>
                </a:solidFill>
              </a:rPr>
              <a:t>S</a:t>
            </a:r>
            <a:r>
              <a:rPr lang="en-US" altLang="en-US" sz="1000">
                <a:solidFill>
                  <a:schemeClr val="bg1">
                    <a:alpha val="80000"/>
                  </a:schemeClr>
                </a:solidFill>
              </a:rPr>
              <a:t> - Steam</a:t>
            </a:r>
          </a:p>
          <a:p>
            <a:r>
              <a:rPr lang="en-US" altLang="en-US" sz="1000" b="1">
                <a:solidFill>
                  <a:schemeClr val="bg1">
                    <a:alpha val="80000"/>
                  </a:schemeClr>
                </a:solidFill>
              </a:rPr>
              <a:t>E - </a:t>
            </a:r>
            <a:r>
              <a:rPr lang="en-US" altLang="en-US" sz="1000">
                <a:solidFill>
                  <a:schemeClr val="bg1">
                    <a:alpha val="80000"/>
                  </a:schemeClr>
                </a:solidFill>
              </a:rPr>
              <a:t> Electricity</a:t>
            </a:r>
          </a:p>
          <a:p>
            <a:r>
              <a:rPr lang="en-US" altLang="en-US" sz="1000" b="1">
                <a:solidFill>
                  <a:schemeClr val="bg1">
                    <a:alpha val="80000"/>
                  </a:schemeClr>
                </a:solidFill>
              </a:rPr>
              <a:t>P</a:t>
            </a:r>
            <a:r>
              <a:rPr lang="en-US" altLang="en-US" sz="1000">
                <a:solidFill>
                  <a:schemeClr val="bg1">
                    <a:alpha val="80000"/>
                  </a:schemeClr>
                </a:solidFill>
              </a:rPr>
              <a:t>  - Petrol</a:t>
            </a:r>
          </a:p>
          <a:p>
            <a:r>
              <a:rPr lang="en-US" altLang="en-US" sz="1000" b="1">
                <a:solidFill>
                  <a:schemeClr val="bg1">
                    <a:alpha val="80000"/>
                  </a:schemeClr>
                </a:solidFill>
              </a:rPr>
              <a:t>D</a:t>
            </a:r>
            <a:r>
              <a:rPr lang="en-US" altLang="en-US" sz="1000">
                <a:solidFill>
                  <a:schemeClr val="bg1">
                    <a:alpha val="80000"/>
                  </a:schemeClr>
                </a:solidFill>
              </a:rPr>
              <a:t>  - Diesel</a:t>
            </a:r>
          </a:p>
          <a:p>
            <a:r>
              <a:rPr lang="en-US" altLang="en-US" sz="1000" b="1">
                <a:solidFill>
                  <a:schemeClr val="bg1">
                    <a:alpha val="80000"/>
                  </a:schemeClr>
                </a:solidFill>
              </a:rPr>
              <a:t>O - </a:t>
            </a:r>
            <a:r>
              <a:rPr lang="en-US" altLang="en-US" sz="1000">
                <a:solidFill>
                  <a:schemeClr val="bg1">
                    <a:alpha val="80000"/>
                  </a:schemeClr>
                </a:solidFill>
              </a:rPr>
              <a:t> Oil</a:t>
            </a:r>
          </a:p>
          <a:p>
            <a:r>
              <a:rPr lang="en-US" altLang="en-US" sz="1000" b="1">
                <a:solidFill>
                  <a:schemeClr val="bg1">
                    <a:alpha val="80000"/>
                  </a:schemeClr>
                </a:solidFill>
              </a:rPr>
              <a:t>G -  </a:t>
            </a:r>
            <a:r>
              <a:rPr lang="en-US" altLang="en-US" sz="1000">
                <a:solidFill>
                  <a:schemeClr val="bg1">
                    <a:alpha val="80000"/>
                  </a:schemeClr>
                </a:solidFill>
              </a:rPr>
              <a:t>Gas                               </a:t>
            </a:r>
          </a:p>
          <a:p>
            <a:endParaRPr lang="en-US" altLang="en-US" sz="1000">
              <a:solidFill>
                <a:schemeClr val="bg1">
                  <a:alpha val="80000"/>
                </a:schemeClr>
              </a:solidFill>
            </a:endParaRPr>
          </a:p>
          <a:p>
            <a:pPr marL="0"/>
            <a:r>
              <a:rPr lang="en-US" altLang="en-US" sz="1000">
                <a:solidFill>
                  <a:schemeClr val="bg1">
                    <a:alpha val="80000"/>
                  </a:schemeClr>
                </a:solidFill>
              </a:rPr>
              <a:t>  Remember ‘</a:t>
            </a:r>
            <a:r>
              <a:rPr lang="en-US" altLang="en-US" sz="1000" i="1">
                <a:solidFill>
                  <a:schemeClr val="bg1">
                    <a:alpha val="80000"/>
                  </a:schemeClr>
                </a:solidFill>
              </a:rPr>
              <a:t>SEP</a:t>
            </a:r>
            <a:r>
              <a:rPr lang="en-US" altLang="en-US" sz="1000">
                <a:solidFill>
                  <a:schemeClr val="bg1">
                    <a:alpha val="80000"/>
                  </a:schemeClr>
                </a:solidFill>
              </a:rPr>
              <a:t> the </a:t>
            </a:r>
            <a:r>
              <a:rPr lang="en-US" altLang="en-US" sz="1000" i="1">
                <a:solidFill>
                  <a:schemeClr val="bg1">
                    <a:alpha val="80000"/>
                  </a:schemeClr>
                </a:solidFill>
              </a:rPr>
              <a:t>DOG</a:t>
            </a:r>
            <a:r>
              <a:rPr lang="en-US" altLang="en-US" sz="1000">
                <a:solidFill>
                  <a:schemeClr val="bg1">
                    <a:alpha val="80000"/>
                  </a:schemeClr>
                </a:solidFill>
              </a:rPr>
              <a:t>’</a:t>
            </a:r>
          </a:p>
        </p:txBody>
      </p:sp>
      <p:grpSp>
        <p:nvGrpSpPr>
          <p:cNvPr id="4105" name="Group 4104">
            <a:extLst>
              <a:ext uri="{FF2B5EF4-FFF2-40B4-BE49-F238E27FC236}">
                <a16:creationId xmlns:a16="http://schemas.microsoft.com/office/drawing/2014/main" id="{D44E3F87-3D58-4B03-86B2-15A5C5B9C9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841376"/>
            <a:ext cx="5260976" cy="4707593"/>
            <a:chOff x="6096000" y="841376"/>
            <a:chExt cx="5260976" cy="4707593"/>
          </a:xfrm>
          <a:effectLst>
            <a:outerShdw blurRad="381000" dist="152400" dir="5400000" algn="ctr" rotWithShape="0">
              <a:srgbClr val="000000">
                <a:alpha val="10000"/>
              </a:srgbClr>
            </a:outerShdw>
          </a:effectLst>
        </p:grpSpPr>
        <p:grpSp>
          <p:nvGrpSpPr>
            <p:cNvPr id="4106" name="Group 4105">
              <a:extLst>
                <a:ext uri="{FF2B5EF4-FFF2-40B4-BE49-F238E27FC236}">
                  <a16:creationId xmlns:a16="http://schemas.microsoft.com/office/drawing/2014/main" id="{B4D09509-F6FC-47A6-B196-CCCFD8E8305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1" y="841376"/>
              <a:ext cx="5260975" cy="4707593"/>
              <a:chOff x="6096001" y="841376"/>
              <a:chExt cx="5260975" cy="4707593"/>
            </a:xfrm>
          </p:grpSpPr>
          <p:sp>
            <p:nvSpPr>
              <p:cNvPr id="4110" name="Freeform: Shape 4109">
                <a:extLst>
                  <a:ext uri="{FF2B5EF4-FFF2-40B4-BE49-F238E27FC236}">
                    <a16:creationId xmlns:a16="http://schemas.microsoft.com/office/drawing/2014/main" id="{BA5B9D66-192D-4F12-964D-2B23A1D27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11" name="Freeform: Shape 4110">
                <a:extLst>
                  <a:ext uri="{FF2B5EF4-FFF2-40B4-BE49-F238E27FC236}">
                    <a16:creationId xmlns:a16="http://schemas.microsoft.com/office/drawing/2014/main" id="{C9C14E68-C469-4A71-AF08-169DB545FC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4107" name="Group 4106">
              <a:extLst>
                <a:ext uri="{FF2B5EF4-FFF2-40B4-BE49-F238E27FC236}">
                  <a16:creationId xmlns:a16="http://schemas.microsoft.com/office/drawing/2014/main" id="{B2C18990-7F62-45E8-B68F-47E95E4812F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4108" name="Freeform: Shape 4107">
                <a:extLst>
                  <a:ext uri="{FF2B5EF4-FFF2-40B4-BE49-F238E27FC236}">
                    <a16:creationId xmlns:a16="http://schemas.microsoft.com/office/drawing/2014/main" id="{AC206BB2-3759-4DF0-9932-7445B6367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09" name="Freeform: Shape 4108">
                <a:extLst>
                  <a:ext uri="{FF2B5EF4-FFF2-40B4-BE49-F238E27FC236}">
                    <a16:creationId xmlns:a16="http://schemas.microsoft.com/office/drawing/2014/main" id="{381FA6FA-3CB6-4F57-8871-82DDE5BE86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4098" name="Picture 2" descr="SPCA's driving dogs | Financial Times">
            <a:extLst>
              <a:ext uri="{FF2B5EF4-FFF2-40B4-BE49-F238E27FC236}">
                <a16:creationId xmlns:a16="http://schemas.microsoft.com/office/drawing/2014/main" id="{70042757-83C2-01B4-30B8-1DACB4A6CEC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541932" y="1655064"/>
            <a:ext cx="4369112" cy="2454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767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838200" y="448721"/>
            <a:ext cx="4707671" cy="122565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sz="3800" b="1" kern="1200" dirty="0">
                <a:latin typeface="+mj-lt"/>
                <a:ea typeface="+mj-ea"/>
                <a:cs typeface="+mj-cs"/>
              </a:rPr>
              <a:t>Road</a:t>
            </a:r>
          </a:p>
        </p:txBody>
      </p:sp>
      <p:sp>
        <p:nvSpPr>
          <p:cNvPr id="10" name="Rectangle 3"/>
          <p:cNvSpPr txBox="1">
            <a:spLocks noChangeArrowheads="1"/>
          </p:cNvSpPr>
          <p:nvPr/>
        </p:nvSpPr>
        <p:spPr>
          <a:xfrm>
            <a:off x="838200" y="2538584"/>
            <a:ext cx="4586513" cy="364771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t>…any highway and any other road to which the public has access, and includes bridges over which a road passes.</a:t>
            </a:r>
          </a:p>
          <a:p>
            <a:r>
              <a:rPr lang="en-US" altLang="en-US" sz="2000" dirty="0"/>
              <a:t>Sec.192(1) of the Road Traffic Act </a:t>
            </a:r>
            <a:r>
              <a:rPr lang="en-US" altLang="en-US" sz="2000" dirty="0">
                <a:solidFill>
                  <a:schemeClr val="bg1"/>
                </a:solidFill>
              </a:rPr>
              <a:t>1988</a:t>
            </a:r>
            <a:r>
              <a:rPr lang="en-US" altLang="en-US" sz="2000" b="1" dirty="0">
                <a:solidFill>
                  <a:schemeClr val="bg1"/>
                </a:solidFill>
              </a:rPr>
              <a:t>.</a:t>
            </a:r>
          </a:p>
        </p:txBody>
      </p:sp>
      <p:pic>
        <p:nvPicPr>
          <p:cNvPr id="9" name="Picture 9"/>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a:xfrm>
            <a:off x="6525453" y="0"/>
            <a:ext cx="5277172" cy="6858000"/>
          </a:xfrm>
          <a:prstGeom prst="rect">
            <a:avLst/>
          </a:prstGeom>
          <a:noFill/>
          <a:extLs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186489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2"/>
          <p:cNvSpPr txBox="1">
            <a:spLocks noChangeArrowheads="1"/>
          </p:cNvSpPr>
          <p:nvPr/>
        </p:nvSpPr>
        <p:spPr bwMode="auto">
          <a:xfrm>
            <a:off x="719846" y="844050"/>
            <a:ext cx="10700425"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b="0" dirty="0">
                <a:solidFill>
                  <a:srgbClr val="FF0000"/>
                </a:solidFill>
                <a:latin typeface="+mn-lt"/>
                <a:ea typeface="Segoe UI Black" panose="020B0A02040204020203" pitchFamily="34" charset="0"/>
                <a:cs typeface="Segoe UI Black" panose="020B0A02040204020203" pitchFamily="34" charset="0"/>
              </a:rPr>
              <a:t>Owing to the presence </a:t>
            </a:r>
            <a:r>
              <a:rPr lang="en-GB" altLang="en-US" b="0" dirty="0">
                <a:solidFill>
                  <a:schemeClr val="tx1"/>
                </a:solidFill>
                <a:latin typeface="+mn-lt"/>
                <a:ea typeface="Segoe UI Black" panose="020B0A02040204020203" pitchFamily="34" charset="0"/>
                <a:cs typeface="Segoe UI Black" panose="020B0A02040204020203" pitchFamily="34" charset="0"/>
              </a:rPr>
              <a:t>of a </a:t>
            </a:r>
            <a:r>
              <a:rPr lang="en-GB" altLang="en-US" b="0" dirty="0">
                <a:solidFill>
                  <a:srgbClr val="FF0000"/>
                </a:solidFill>
                <a:latin typeface="+mn-lt"/>
                <a:ea typeface="Segoe UI Black" panose="020B0A02040204020203" pitchFamily="34" charset="0"/>
                <a:cs typeface="Segoe UI Black" panose="020B0A02040204020203" pitchFamily="34" charset="0"/>
              </a:rPr>
              <a:t>mechanically propelled vehicle (MPV) </a:t>
            </a:r>
            <a:r>
              <a:rPr lang="en-GB" altLang="en-US" b="0" dirty="0">
                <a:solidFill>
                  <a:schemeClr val="tx1"/>
                </a:solidFill>
                <a:latin typeface="+mn-lt"/>
                <a:ea typeface="Segoe UI Black" panose="020B0A02040204020203" pitchFamily="34" charset="0"/>
                <a:cs typeface="Segoe UI Black" panose="020B0A02040204020203" pitchFamily="34" charset="0"/>
              </a:rPr>
              <a:t>on a</a:t>
            </a:r>
            <a:r>
              <a:rPr lang="en-GB" altLang="en-US" b="0" dirty="0">
                <a:solidFill>
                  <a:srgbClr val="FF0000"/>
                </a:solidFill>
                <a:latin typeface="+mn-lt"/>
                <a:ea typeface="Segoe UI Black" panose="020B0A02040204020203" pitchFamily="34" charset="0"/>
                <a:cs typeface="Segoe UI Black" panose="020B0A02040204020203" pitchFamily="34" charset="0"/>
              </a:rPr>
              <a:t> road </a:t>
            </a:r>
            <a:r>
              <a:rPr lang="en-GB" altLang="en-US" b="0" dirty="0">
                <a:solidFill>
                  <a:schemeClr val="tx1"/>
                </a:solidFill>
                <a:latin typeface="+mn-lt"/>
                <a:ea typeface="Segoe UI Black" panose="020B0A02040204020203" pitchFamily="34" charset="0"/>
                <a:cs typeface="Segoe UI Black" panose="020B0A02040204020203" pitchFamily="34" charset="0"/>
              </a:rPr>
              <a:t>or </a:t>
            </a:r>
            <a:r>
              <a:rPr lang="en-GB" altLang="en-US" b="0" dirty="0">
                <a:solidFill>
                  <a:srgbClr val="FF0000"/>
                </a:solidFill>
                <a:latin typeface="+mn-lt"/>
                <a:ea typeface="Segoe UI Black" panose="020B0A02040204020203" pitchFamily="34" charset="0"/>
                <a:cs typeface="Segoe UI Black" panose="020B0A02040204020203" pitchFamily="34" charset="0"/>
              </a:rPr>
              <a:t>other public place, </a:t>
            </a:r>
            <a:r>
              <a:rPr lang="en-GB" altLang="en-US" b="0" dirty="0">
                <a:solidFill>
                  <a:schemeClr val="tx1"/>
                </a:solidFill>
                <a:latin typeface="+mn-lt"/>
                <a:ea typeface="Segoe UI Black" panose="020B0A02040204020203" pitchFamily="34" charset="0"/>
                <a:cs typeface="Segoe UI Black" panose="020B0A02040204020203" pitchFamily="34" charset="0"/>
              </a:rPr>
              <a:t>an accident occurs whereby;</a:t>
            </a:r>
          </a:p>
          <a:p>
            <a:pPr algn="ctr" eaLnBrk="1" hangingPunct="1">
              <a:spcBef>
                <a:spcPct val="0"/>
              </a:spcBef>
              <a:buFontTx/>
              <a:buNone/>
            </a:pPr>
            <a:r>
              <a:rPr lang="en-GB" altLang="en-US" b="0" dirty="0">
                <a:solidFill>
                  <a:srgbClr val="FF0000"/>
                </a:solidFill>
                <a:latin typeface="+mn-lt"/>
                <a:ea typeface="Segoe UI Black" panose="020B0A02040204020203" pitchFamily="34" charset="0"/>
                <a:cs typeface="Segoe UI Black" panose="020B0A02040204020203" pitchFamily="34" charset="0"/>
              </a:rPr>
              <a:t>personal injury </a:t>
            </a:r>
            <a:r>
              <a:rPr lang="en-GB" altLang="en-US" b="0" dirty="0">
                <a:solidFill>
                  <a:schemeClr val="tx1"/>
                </a:solidFill>
                <a:latin typeface="+mn-lt"/>
                <a:ea typeface="Segoe UI Black" panose="020B0A02040204020203" pitchFamily="34" charset="0"/>
                <a:cs typeface="Segoe UI Black" panose="020B0A02040204020203" pitchFamily="34" charset="0"/>
              </a:rPr>
              <a:t>is caused to a person (other than the driver of that MPV)             </a:t>
            </a:r>
          </a:p>
          <a:p>
            <a:pPr algn="ctr" eaLnBrk="1" hangingPunct="1">
              <a:spcBef>
                <a:spcPct val="0"/>
              </a:spcBef>
              <a:buFontTx/>
              <a:buNone/>
            </a:pPr>
            <a:r>
              <a:rPr lang="en-GB" altLang="en-US" b="1" dirty="0">
                <a:solidFill>
                  <a:srgbClr val="FF0000"/>
                </a:solidFill>
                <a:latin typeface="+mn-lt"/>
                <a:ea typeface="Segoe UI Black" panose="020B0A02040204020203" pitchFamily="34" charset="0"/>
                <a:cs typeface="Segoe UI Black" panose="020B0A02040204020203" pitchFamily="34" charset="0"/>
              </a:rPr>
              <a:t>OR</a:t>
            </a:r>
          </a:p>
          <a:p>
            <a:pPr algn="ctr" eaLnBrk="1" hangingPunct="1">
              <a:spcBef>
                <a:spcPct val="0"/>
              </a:spcBef>
              <a:buFontTx/>
              <a:buNone/>
            </a:pPr>
            <a:r>
              <a:rPr lang="en-GB" altLang="en-US" dirty="0">
                <a:solidFill>
                  <a:srgbClr val="FF0000"/>
                </a:solidFill>
                <a:latin typeface="+mn-lt"/>
                <a:ea typeface="Segoe UI Black" panose="020B0A02040204020203" pitchFamily="34" charset="0"/>
                <a:cs typeface="Segoe UI Black" panose="020B0A02040204020203" pitchFamily="34" charset="0"/>
              </a:rPr>
              <a:t>d</a:t>
            </a:r>
            <a:r>
              <a:rPr lang="en-GB" altLang="en-US" b="0" dirty="0">
                <a:solidFill>
                  <a:srgbClr val="FF0000"/>
                </a:solidFill>
                <a:latin typeface="+mn-lt"/>
                <a:ea typeface="Segoe UI Black" panose="020B0A02040204020203" pitchFamily="34" charset="0"/>
                <a:cs typeface="Segoe UI Black" panose="020B0A02040204020203" pitchFamily="34" charset="0"/>
              </a:rPr>
              <a:t>amage</a:t>
            </a:r>
            <a:r>
              <a:rPr lang="en-GB" altLang="en-US" b="0" dirty="0">
                <a:solidFill>
                  <a:schemeClr val="tx1"/>
                </a:solidFill>
                <a:latin typeface="+mn-lt"/>
                <a:ea typeface="Segoe UI Black" panose="020B0A02040204020203" pitchFamily="34" charset="0"/>
                <a:cs typeface="Segoe UI Black" panose="020B0A02040204020203" pitchFamily="34" charset="0"/>
              </a:rPr>
              <a:t> is caused to:</a:t>
            </a:r>
          </a:p>
          <a:p>
            <a:pPr algn="ctr" eaLnBrk="1" hangingPunct="1">
              <a:spcBef>
                <a:spcPct val="0"/>
              </a:spcBef>
              <a:buFontTx/>
              <a:buNone/>
            </a:pPr>
            <a:r>
              <a:rPr lang="en-GB" altLang="en-US" b="0" dirty="0">
                <a:solidFill>
                  <a:srgbClr val="0033CC"/>
                </a:solidFill>
                <a:latin typeface="+mn-lt"/>
                <a:ea typeface="Segoe UI Black" panose="020B0A02040204020203" pitchFamily="34" charset="0"/>
                <a:cs typeface="Segoe UI Black" panose="020B0A02040204020203" pitchFamily="34" charset="0"/>
              </a:rPr>
              <a:t> </a:t>
            </a:r>
            <a:r>
              <a:rPr lang="en-GB" altLang="en-US" b="0" dirty="0">
                <a:solidFill>
                  <a:schemeClr val="tx1"/>
                </a:solidFill>
                <a:latin typeface="+mn-lt"/>
                <a:ea typeface="Segoe UI Black" panose="020B0A02040204020203" pitchFamily="34" charset="0"/>
                <a:cs typeface="Segoe UI Black" panose="020B0A02040204020203" pitchFamily="34" charset="0"/>
              </a:rPr>
              <a:t>a </a:t>
            </a:r>
            <a:r>
              <a:rPr lang="en-GB" altLang="en-US" b="0" dirty="0">
                <a:solidFill>
                  <a:srgbClr val="FF0000"/>
                </a:solidFill>
                <a:latin typeface="+mn-lt"/>
                <a:ea typeface="Segoe UI Black" panose="020B0A02040204020203" pitchFamily="34" charset="0"/>
                <a:cs typeface="Segoe UI Black" panose="020B0A02040204020203" pitchFamily="34" charset="0"/>
              </a:rPr>
              <a:t>vehicle</a:t>
            </a:r>
            <a:r>
              <a:rPr lang="en-GB" altLang="en-US" b="0" dirty="0">
                <a:solidFill>
                  <a:schemeClr val="tx1"/>
                </a:solidFill>
                <a:latin typeface="+mn-lt"/>
                <a:ea typeface="Segoe UI Black" panose="020B0A02040204020203" pitchFamily="34" charset="0"/>
                <a:cs typeface="Segoe UI Black" panose="020B0A02040204020203" pitchFamily="34" charset="0"/>
              </a:rPr>
              <a:t> (other than the MPV or any trailer drawn by it)</a:t>
            </a:r>
          </a:p>
          <a:p>
            <a:pPr algn="ctr" eaLnBrk="1" hangingPunct="1">
              <a:spcBef>
                <a:spcPct val="0"/>
              </a:spcBef>
              <a:buFontTx/>
              <a:buNone/>
            </a:pPr>
            <a:r>
              <a:rPr lang="en-GB" altLang="en-US" b="0" dirty="0">
                <a:solidFill>
                  <a:srgbClr val="FF0000"/>
                </a:solidFill>
                <a:latin typeface="+mn-lt"/>
                <a:ea typeface="Segoe UI Black" panose="020B0A02040204020203" pitchFamily="34" charset="0"/>
                <a:cs typeface="Segoe UI Black" panose="020B0A02040204020203" pitchFamily="34" charset="0"/>
              </a:rPr>
              <a:t>   </a:t>
            </a:r>
            <a:r>
              <a:rPr lang="en-GB" altLang="en-US" b="1" dirty="0">
                <a:solidFill>
                  <a:srgbClr val="FF0000"/>
                </a:solidFill>
                <a:latin typeface="+mn-lt"/>
                <a:ea typeface="Segoe UI Black" panose="020B0A02040204020203" pitchFamily="34" charset="0"/>
                <a:cs typeface="Segoe UI Black" panose="020B0A02040204020203" pitchFamily="34" charset="0"/>
              </a:rPr>
              <a:t>OR</a:t>
            </a:r>
          </a:p>
          <a:p>
            <a:pPr algn="ctr" eaLnBrk="1" hangingPunct="1">
              <a:spcBef>
                <a:spcPct val="0"/>
              </a:spcBef>
              <a:buFontTx/>
              <a:buNone/>
            </a:pPr>
            <a:r>
              <a:rPr lang="en-GB" altLang="en-US" b="0" dirty="0">
                <a:solidFill>
                  <a:srgbClr val="0033CC"/>
                </a:solidFill>
                <a:latin typeface="+mn-lt"/>
                <a:ea typeface="Segoe UI Black" panose="020B0A02040204020203" pitchFamily="34" charset="0"/>
                <a:cs typeface="Segoe UI Black" panose="020B0A02040204020203" pitchFamily="34" charset="0"/>
              </a:rPr>
              <a:t> </a:t>
            </a:r>
            <a:r>
              <a:rPr lang="en-GB" altLang="en-US" b="0" dirty="0">
                <a:solidFill>
                  <a:schemeClr val="tx1"/>
                </a:solidFill>
                <a:latin typeface="+mn-lt"/>
                <a:ea typeface="Segoe UI Black" panose="020B0A02040204020203" pitchFamily="34" charset="0"/>
                <a:cs typeface="Segoe UI Black" panose="020B0A02040204020203" pitchFamily="34" charset="0"/>
              </a:rPr>
              <a:t>an </a:t>
            </a:r>
            <a:r>
              <a:rPr lang="en-GB" altLang="en-US" b="0" dirty="0">
                <a:solidFill>
                  <a:srgbClr val="FF0000"/>
                </a:solidFill>
                <a:latin typeface="+mn-lt"/>
                <a:ea typeface="Segoe UI Black" panose="020B0A02040204020203" pitchFamily="34" charset="0"/>
                <a:cs typeface="Segoe UI Black" panose="020B0A02040204020203" pitchFamily="34" charset="0"/>
              </a:rPr>
              <a:t>animal</a:t>
            </a:r>
            <a:r>
              <a:rPr lang="en-GB" altLang="en-US" b="0" dirty="0">
                <a:solidFill>
                  <a:schemeClr val="tx1"/>
                </a:solidFill>
                <a:latin typeface="+mn-lt"/>
                <a:ea typeface="Segoe UI Black" panose="020B0A02040204020203" pitchFamily="34" charset="0"/>
                <a:cs typeface="Segoe UI Black" panose="020B0A02040204020203" pitchFamily="34" charset="0"/>
              </a:rPr>
              <a:t> (other than one in or on that MPV or any trailer drawn by it)</a:t>
            </a:r>
          </a:p>
          <a:p>
            <a:pPr algn="ctr" eaLnBrk="1" hangingPunct="1">
              <a:spcBef>
                <a:spcPct val="0"/>
              </a:spcBef>
              <a:buFontTx/>
              <a:buNone/>
            </a:pPr>
            <a:r>
              <a:rPr lang="en-GB" altLang="en-US" b="1" dirty="0">
                <a:solidFill>
                  <a:srgbClr val="FF0000"/>
                </a:solidFill>
                <a:latin typeface="+mn-lt"/>
                <a:ea typeface="Segoe UI Black" panose="020B0A02040204020203" pitchFamily="34" charset="0"/>
                <a:cs typeface="Segoe UI Black" panose="020B0A02040204020203" pitchFamily="34" charset="0"/>
              </a:rPr>
              <a:t>   OR</a:t>
            </a:r>
          </a:p>
          <a:p>
            <a:pPr algn="ctr" eaLnBrk="1" hangingPunct="1">
              <a:spcBef>
                <a:spcPct val="0"/>
              </a:spcBef>
              <a:buFontTx/>
              <a:buNone/>
            </a:pPr>
            <a:r>
              <a:rPr lang="en-GB" altLang="en-US" b="0" dirty="0">
                <a:solidFill>
                  <a:schemeClr val="tx1"/>
                </a:solidFill>
                <a:latin typeface="+mn-lt"/>
                <a:ea typeface="Segoe UI Black" panose="020B0A02040204020203" pitchFamily="34" charset="0"/>
                <a:cs typeface="Segoe UI Black" panose="020B0A02040204020203" pitchFamily="34" charset="0"/>
              </a:rPr>
              <a:t>any other </a:t>
            </a:r>
            <a:r>
              <a:rPr lang="en-GB" altLang="en-US" b="0" dirty="0">
                <a:solidFill>
                  <a:srgbClr val="FF0000"/>
                </a:solidFill>
                <a:latin typeface="+mn-lt"/>
                <a:ea typeface="Segoe UI Black" panose="020B0A02040204020203" pitchFamily="34" charset="0"/>
                <a:cs typeface="Segoe UI Black" panose="020B0A02040204020203" pitchFamily="34" charset="0"/>
              </a:rPr>
              <a:t>property, constructed on, fixed to, growing in </a:t>
            </a:r>
            <a:r>
              <a:rPr lang="en-GB" altLang="en-US" b="0" dirty="0">
                <a:solidFill>
                  <a:schemeClr val="tx1"/>
                </a:solidFill>
                <a:latin typeface="+mn-lt"/>
                <a:ea typeface="Segoe UI Black" panose="020B0A02040204020203" pitchFamily="34" charset="0"/>
                <a:cs typeface="Segoe UI Black" panose="020B0A02040204020203" pitchFamily="34" charset="0"/>
              </a:rPr>
              <a:t>or</a:t>
            </a:r>
            <a:r>
              <a:rPr lang="en-GB" altLang="en-US" b="0" dirty="0">
                <a:solidFill>
                  <a:srgbClr val="0033CC"/>
                </a:solidFill>
                <a:latin typeface="+mn-lt"/>
                <a:ea typeface="Segoe UI Black" panose="020B0A02040204020203" pitchFamily="34" charset="0"/>
                <a:cs typeface="Segoe UI Black" panose="020B0A02040204020203" pitchFamily="34" charset="0"/>
              </a:rPr>
              <a:t> </a:t>
            </a:r>
            <a:r>
              <a:rPr lang="en-GB" altLang="en-US" b="0" dirty="0">
                <a:solidFill>
                  <a:srgbClr val="FF0000"/>
                </a:solidFill>
                <a:latin typeface="+mn-lt"/>
                <a:ea typeface="Segoe UI Black" panose="020B0A02040204020203" pitchFamily="34" charset="0"/>
                <a:cs typeface="Segoe UI Black" panose="020B0A02040204020203" pitchFamily="34" charset="0"/>
              </a:rPr>
              <a:t>otherwise forming part of the land</a:t>
            </a:r>
            <a:r>
              <a:rPr lang="en-GB" altLang="en-US" b="0" dirty="0">
                <a:solidFill>
                  <a:srgbClr val="0070C0"/>
                </a:solidFill>
                <a:latin typeface="+mn-lt"/>
                <a:ea typeface="Segoe UI Black" panose="020B0A02040204020203" pitchFamily="34" charset="0"/>
                <a:cs typeface="Segoe UI Black" panose="020B0A02040204020203" pitchFamily="34" charset="0"/>
              </a:rPr>
              <a:t> </a:t>
            </a:r>
            <a:r>
              <a:rPr lang="en-GB" altLang="en-US" b="0" dirty="0">
                <a:solidFill>
                  <a:schemeClr val="tx1"/>
                </a:solidFill>
                <a:latin typeface="+mn-lt"/>
                <a:ea typeface="Segoe UI Black" panose="020B0A02040204020203" pitchFamily="34" charset="0"/>
                <a:cs typeface="Segoe UI Black" panose="020B0A02040204020203" pitchFamily="34" charset="0"/>
              </a:rPr>
              <a:t>on which the road or other place in question is situated or land adjacent to such land. </a:t>
            </a:r>
          </a:p>
        </p:txBody>
      </p:sp>
      <p:sp>
        <p:nvSpPr>
          <p:cNvPr id="6" name="TextBox 5"/>
          <p:cNvSpPr txBox="1"/>
          <p:nvPr/>
        </p:nvSpPr>
        <p:spPr>
          <a:xfrm>
            <a:off x="719846" y="197719"/>
            <a:ext cx="10700425" cy="584775"/>
          </a:xfrm>
          <a:prstGeom prst="rect">
            <a:avLst/>
          </a:prstGeom>
          <a:solidFill>
            <a:srgbClr val="002060"/>
          </a:solidFill>
        </p:spPr>
        <p:txBody>
          <a:bodyPr wrap="square" rtlCol="0">
            <a:spAutoFit/>
          </a:bodyPr>
          <a:lstStyle/>
          <a:p>
            <a:pPr algn="ctr"/>
            <a:r>
              <a:rPr lang="en-GB" sz="3200" b="1" dirty="0">
                <a:solidFill>
                  <a:schemeClr val="bg1"/>
                </a:solidFill>
              </a:rPr>
              <a:t>Definition: Road Traffic Collisions</a:t>
            </a:r>
          </a:p>
        </p:txBody>
      </p:sp>
      <p:sp>
        <p:nvSpPr>
          <p:cNvPr id="2" name="Rectangle 1"/>
          <p:cNvSpPr/>
          <p:nvPr/>
        </p:nvSpPr>
        <p:spPr>
          <a:xfrm>
            <a:off x="3685784" y="5429306"/>
            <a:ext cx="4768548" cy="461665"/>
          </a:xfrm>
          <a:prstGeom prst="rect">
            <a:avLst/>
          </a:prstGeom>
          <a:solidFill>
            <a:schemeClr val="accent1">
              <a:lumMod val="20000"/>
              <a:lumOff val="80000"/>
            </a:schemeClr>
          </a:solidFill>
        </p:spPr>
        <p:txBody>
          <a:bodyPr wrap="none">
            <a:spAutoFit/>
          </a:bodyPr>
          <a:lstStyle/>
          <a:p>
            <a:pPr algn="ctr">
              <a:spcBef>
                <a:spcPct val="0"/>
              </a:spcBef>
            </a:pPr>
            <a:r>
              <a:rPr lang="en-GB" altLang="en-US" sz="2400" b="1" dirty="0">
                <a:solidFill>
                  <a:srgbClr val="002060"/>
                </a:solidFill>
                <a:ea typeface="Segoe UI Black" panose="020B0A02040204020203" pitchFamily="34" charset="0"/>
                <a:cs typeface="Segoe UI Black" panose="020B0A02040204020203" pitchFamily="34" charset="0"/>
              </a:rPr>
              <a:t>Section 170(1) Road Traffic Act 1988</a:t>
            </a:r>
          </a:p>
        </p:txBody>
      </p:sp>
    </p:spTree>
    <p:extLst>
      <p:ext uri="{BB962C8B-B14F-4D97-AF65-F5344CB8AC3E}">
        <p14:creationId xmlns:p14="http://schemas.microsoft.com/office/powerpoint/2010/main" val="991742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lient\G$\CKP Images\Traffic\Cattle.png"/>
          <p:cNvPicPr>
            <a:picLocks noChangeAspect="1" noChangeArrowheads="1"/>
          </p:cNvPicPr>
          <p:nvPr>
            <p:custDataLst>
              <p:tags r:id="rId1"/>
            </p:custDataLst>
          </p:nvPr>
        </p:nvPicPr>
        <p:blipFill>
          <a:blip r:embed="rId11">
            <a:extLst>
              <a:ext uri="{28A0092B-C50C-407E-A947-70E740481C1C}">
                <a14:useLocalDpi xmlns:a14="http://schemas.microsoft.com/office/drawing/2010/main" val="0"/>
              </a:ext>
            </a:extLst>
          </a:blip>
          <a:srcRect/>
          <a:stretch>
            <a:fillRect/>
          </a:stretch>
        </p:blipFill>
        <p:spPr bwMode="auto">
          <a:xfrm>
            <a:off x="363538" y="941538"/>
            <a:ext cx="2152650" cy="1223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lient\G$\CKP Images\Traffic\Horse.png"/>
          <p:cNvPicPr>
            <a:picLocks noChangeAspect="1" noChangeArrowheads="1"/>
          </p:cNvPicPr>
          <p:nvPr>
            <p:custDataLst>
              <p:tags r:id="rId2"/>
            </p:custDataLst>
          </p:nvPr>
        </p:nvPicPr>
        <p:blipFill>
          <a:blip r:embed="rId12">
            <a:extLst>
              <a:ext uri="{28A0092B-C50C-407E-A947-70E740481C1C}">
                <a14:useLocalDpi xmlns:a14="http://schemas.microsoft.com/office/drawing/2010/main" val="0"/>
              </a:ext>
            </a:extLst>
          </a:blip>
          <a:srcRect/>
          <a:stretch>
            <a:fillRect/>
          </a:stretch>
        </p:blipFill>
        <p:spPr bwMode="auto">
          <a:xfrm>
            <a:off x="4949536" y="942473"/>
            <a:ext cx="2362200" cy="1313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Client\G$\CKP Images\Traffic\Donkey.png"/>
          <p:cNvPicPr>
            <a:picLocks noChangeAspect="1" noChangeArrowheads="1"/>
          </p:cNvPicPr>
          <p:nvPr>
            <p:custDataLst>
              <p:tags r:id="rId3"/>
            </p:custDataLst>
          </p:nvPr>
        </p:nvPicPr>
        <p:blipFill>
          <a:blip r:embed="rId13">
            <a:extLst>
              <a:ext uri="{28A0092B-C50C-407E-A947-70E740481C1C}">
                <a14:useLocalDpi xmlns:a14="http://schemas.microsoft.com/office/drawing/2010/main" val="0"/>
              </a:ext>
            </a:extLst>
          </a:blip>
          <a:srcRect/>
          <a:stretch>
            <a:fillRect/>
          </a:stretch>
        </p:blipFill>
        <p:spPr bwMode="auto">
          <a:xfrm>
            <a:off x="8902441" y="941538"/>
            <a:ext cx="2247900" cy="131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descr="\\Client\G$\CKP Images\Traffic\Mule.png"/>
          <p:cNvPicPr>
            <a:picLocks noChangeAspect="1" noChangeArrowheads="1"/>
          </p:cNvPicPr>
          <p:nvPr>
            <p:custDataLst>
              <p:tags r:id="rId4"/>
            </p:custDataLst>
          </p:nvPr>
        </p:nvPicPr>
        <p:blipFill>
          <a:blip r:embed="rId14">
            <a:extLst>
              <a:ext uri="{28A0092B-C50C-407E-A947-70E740481C1C}">
                <a14:useLocalDpi xmlns:a14="http://schemas.microsoft.com/office/drawing/2010/main" val="0"/>
              </a:ext>
            </a:extLst>
          </a:blip>
          <a:srcRect/>
          <a:stretch>
            <a:fillRect/>
          </a:stretch>
        </p:blipFill>
        <p:spPr bwMode="auto">
          <a:xfrm>
            <a:off x="2445630" y="2634037"/>
            <a:ext cx="1997075" cy="111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6" descr="\\Client\G$\CKP Images\Traffic\Pig.png"/>
          <p:cNvPicPr>
            <a:picLocks noChangeAspect="1" noChangeArrowheads="1"/>
          </p:cNvPicPr>
          <p:nvPr>
            <p:custDataLst>
              <p:tags r:id="rId5"/>
            </p:custDataLst>
          </p:nvPr>
        </p:nvPicPr>
        <p:blipFill>
          <a:blip r:embed="rId15">
            <a:extLst>
              <a:ext uri="{28A0092B-C50C-407E-A947-70E740481C1C}">
                <a14:useLocalDpi xmlns:a14="http://schemas.microsoft.com/office/drawing/2010/main" val="0"/>
              </a:ext>
            </a:extLst>
          </a:blip>
          <a:srcRect/>
          <a:stretch>
            <a:fillRect/>
          </a:stretch>
        </p:blipFill>
        <p:spPr bwMode="auto">
          <a:xfrm>
            <a:off x="7135726" y="2665206"/>
            <a:ext cx="2160240" cy="1127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7" descr="\\Client\G$\CKP Images\Traffic\Sheep.png"/>
          <p:cNvPicPr>
            <a:picLocks noChangeAspect="1" noChangeArrowheads="1"/>
          </p:cNvPicPr>
          <p:nvPr>
            <p:custDataLst>
              <p:tags r:id="rId6"/>
            </p:custDataLst>
          </p:nvPr>
        </p:nvPicPr>
        <p:blipFill>
          <a:blip r:embed="rId16">
            <a:extLst>
              <a:ext uri="{28A0092B-C50C-407E-A947-70E740481C1C}">
                <a14:useLocalDpi xmlns:a14="http://schemas.microsoft.com/office/drawing/2010/main" val="0"/>
              </a:ext>
            </a:extLst>
          </a:blip>
          <a:srcRect/>
          <a:stretch>
            <a:fillRect/>
          </a:stretch>
        </p:blipFill>
        <p:spPr bwMode="auto">
          <a:xfrm>
            <a:off x="1225261" y="4417176"/>
            <a:ext cx="2054227" cy="113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9" descr="\\Client\G$\CKP Images\Traffic\Dog.png"/>
          <p:cNvPicPr>
            <a:picLocks noChangeAspect="1" noChangeArrowheads="1"/>
          </p:cNvPicPr>
          <p:nvPr>
            <p:custDataLst>
              <p:tags r:id="rId7"/>
            </p:custDataLst>
          </p:nvPr>
        </p:nvPicPr>
        <p:blipFill>
          <a:blip r:embed="rId17">
            <a:extLst>
              <a:ext uri="{28A0092B-C50C-407E-A947-70E740481C1C}">
                <a14:useLocalDpi xmlns:a14="http://schemas.microsoft.com/office/drawing/2010/main" val="0"/>
              </a:ext>
            </a:extLst>
          </a:blip>
          <a:srcRect/>
          <a:stretch>
            <a:fillRect/>
          </a:stretch>
        </p:blipFill>
        <p:spPr bwMode="auto">
          <a:xfrm>
            <a:off x="4629584" y="4417176"/>
            <a:ext cx="2106612" cy="113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8" descr="\\Client\G$\CKP Images\Traffic\Goat.png"/>
          <p:cNvPicPr>
            <a:picLocks noChangeAspect="1" noChangeArrowheads="1"/>
          </p:cNvPicPr>
          <p:nvPr>
            <p:custDataLst>
              <p:tags r:id="rId8"/>
            </p:custDataLst>
          </p:nvPr>
        </p:nvPicPr>
        <p:blipFill>
          <a:blip r:embed="rId18">
            <a:extLst>
              <a:ext uri="{28A0092B-C50C-407E-A947-70E740481C1C}">
                <a14:useLocalDpi xmlns:a14="http://schemas.microsoft.com/office/drawing/2010/main" val="0"/>
              </a:ext>
            </a:extLst>
          </a:blip>
          <a:srcRect/>
          <a:stretch>
            <a:fillRect/>
          </a:stretch>
        </p:blipFill>
        <p:spPr bwMode="auto">
          <a:xfrm>
            <a:off x="8501930" y="4417176"/>
            <a:ext cx="1914525" cy="1052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4"/>
          <p:cNvSpPr txBox="1">
            <a:spLocks noChangeArrowheads="1"/>
          </p:cNvSpPr>
          <p:nvPr/>
        </p:nvSpPr>
        <p:spPr bwMode="auto">
          <a:xfrm>
            <a:off x="647700" y="2172074"/>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dirty="0">
                <a:solidFill>
                  <a:srgbClr val="FF0000"/>
                </a:solidFill>
              </a:rPr>
              <a:t>C</a:t>
            </a:r>
            <a:r>
              <a:rPr lang="en-GB" altLang="en-US" dirty="0">
                <a:solidFill>
                  <a:schemeClr val="tx1"/>
                </a:solidFill>
              </a:rPr>
              <a:t>attle</a:t>
            </a:r>
          </a:p>
        </p:txBody>
      </p:sp>
      <p:sp>
        <p:nvSpPr>
          <p:cNvPr id="18" name="TextBox 13"/>
          <p:cNvSpPr txBox="1">
            <a:spLocks noChangeArrowheads="1"/>
          </p:cNvSpPr>
          <p:nvPr/>
        </p:nvSpPr>
        <p:spPr bwMode="auto">
          <a:xfrm>
            <a:off x="5551401" y="2259533"/>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dirty="0">
                <a:solidFill>
                  <a:srgbClr val="FF0000"/>
                </a:solidFill>
              </a:rPr>
              <a:t>H</a:t>
            </a:r>
            <a:r>
              <a:rPr lang="en-GB" altLang="en-US" dirty="0">
                <a:solidFill>
                  <a:schemeClr val="tx1"/>
                </a:solidFill>
              </a:rPr>
              <a:t>orse</a:t>
            </a:r>
          </a:p>
        </p:txBody>
      </p:sp>
      <p:sp>
        <p:nvSpPr>
          <p:cNvPr id="19" name="TextBox 14"/>
          <p:cNvSpPr txBox="1">
            <a:spLocks noChangeArrowheads="1"/>
          </p:cNvSpPr>
          <p:nvPr/>
        </p:nvSpPr>
        <p:spPr bwMode="auto">
          <a:xfrm>
            <a:off x="9353117" y="2255989"/>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A</a:t>
            </a:r>
            <a:r>
              <a:rPr lang="en-GB" altLang="en-US" dirty="0">
                <a:solidFill>
                  <a:schemeClr val="tx1"/>
                </a:solidFill>
              </a:rPr>
              <a:t>ss</a:t>
            </a:r>
          </a:p>
        </p:txBody>
      </p:sp>
      <p:sp>
        <p:nvSpPr>
          <p:cNvPr id="20" name="TextBox 15"/>
          <p:cNvSpPr txBox="1">
            <a:spLocks noChangeArrowheads="1"/>
          </p:cNvSpPr>
          <p:nvPr/>
        </p:nvSpPr>
        <p:spPr bwMode="auto">
          <a:xfrm>
            <a:off x="2516188" y="3799200"/>
            <a:ext cx="1584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M</a:t>
            </a:r>
            <a:r>
              <a:rPr lang="en-GB" altLang="en-US" dirty="0">
                <a:solidFill>
                  <a:schemeClr val="tx1"/>
                </a:solidFill>
              </a:rPr>
              <a:t>ule</a:t>
            </a:r>
          </a:p>
        </p:txBody>
      </p:sp>
      <p:sp>
        <p:nvSpPr>
          <p:cNvPr id="21" name="TextBox 16"/>
          <p:cNvSpPr txBox="1">
            <a:spLocks noChangeArrowheads="1"/>
          </p:cNvSpPr>
          <p:nvPr/>
        </p:nvSpPr>
        <p:spPr bwMode="auto">
          <a:xfrm>
            <a:off x="7423683" y="3798405"/>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P</a:t>
            </a:r>
            <a:r>
              <a:rPr lang="en-GB" altLang="en-US" dirty="0">
                <a:solidFill>
                  <a:schemeClr val="tx1"/>
                </a:solidFill>
              </a:rPr>
              <a:t>ig</a:t>
            </a:r>
          </a:p>
        </p:txBody>
      </p:sp>
      <p:sp>
        <p:nvSpPr>
          <p:cNvPr id="22" name="TextBox 17"/>
          <p:cNvSpPr txBox="1">
            <a:spLocks noChangeArrowheads="1"/>
          </p:cNvSpPr>
          <p:nvPr/>
        </p:nvSpPr>
        <p:spPr bwMode="auto">
          <a:xfrm>
            <a:off x="1338767" y="5582339"/>
            <a:ext cx="1827214"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S</a:t>
            </a:r>
            <a:r>
              <a:rPr lang="en-GB" altLang="en-US" dirty="0">
                <a:solidFill>
                  <a:schemeClr val="tx1"/>
                </a:solidFill>
              </a:rPr>
              <a:t>heep</a:t>
            </a:r>
          </a:p>
        </p:txBody>
      </p:sp>
      <p:sp>
        <p:nvSpPr>
          <p:cNvPr id="23" name="TextBox 18"/>
          <p:cNvSpPr txBox="1">
            <a:spLocks noChangeArrowheads="1"/>
          </p:cNvSpPr>
          <p:nvPr/>
        </p:nvSpPr>
        <p:spPr bwMode="auto">
          <a:xfrm>
            <a:off x="4808970" y="5582339"/>
            <a:ext cx="1747839"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D</a:t>
            </a:r>
            <a:r>
              <a:rPr lang="en-GB" altLang="en-US" dirty="0">
                <a:solidFill>
                  <a:schemeClr val="tx1"/>
                </a:solidFill>
              </a:rPr>
              <a:t>og</a:t>
            </a:r>
          </a:p>
        </p:txBody>
      </p:sp>
      <p:sp>
        <p:nvSpPr>
          <p:cNvPr id="24" name="TextBox 19"/>
          <p:cNvSpPr txBox="1">
            <a:spLocks noChangeArrowheads="1"/>
          </p:cNvSpPr>
          <p:nvPr/>
        </p:nvSpPr>
        <p:spPr bwMode="auto">
          <a:xfrm>
            <a:off x="8667029" y="5573657"/>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G</a:t>
            </a:r>
            <a:r>
              <a:rPr lang="en-GB" altLang="en-US" dirty="0">
                <a:solidFill>
                  <a:schemeClr val="tx1"/>
                </a:solidFill>
              </a:rPr>
              <a:t>oat</a:t>
            </a:r>
          </a:p>
        </p:txBody>
      </p:sp>
      <p:sp>
        <p:nvSpPr>
          <p:cNvPr id="25" name="TextBox 24"/>
          <p:cNvSpPr txBox="1"/>
          <p:nvPr/>
        </p:nvSpPr>
        <p:spPr>
          <a:xfrm>
            <a:off x="363538" y="197719"/>
            <a:ext cx="11406930" cy="523220"/>
          </a:xfrm>
          <a:prstGeom prst="rect">
            <a:avLst/>
          </a:prstGeom>
          <a:solidFill>
            <a:srgbClr val="002060"/>
          </a:solidFill>
        </p:spPr>
        <p:txBody>
          <a:bodyPr wrap="square" rtlCol="0">
            <a:spAutoFit/>
          </a:bodyPr>
          <a:lstStyle/>
          <a:p>
            <a:pPr algn="ctr"/>
            <a:r>
              <a:rPr lang="en-GB" sz="2800" b="1" dirty="0">
                <a:solidFill>
                  <a:schemeClr val="bg1"/>
                </a:solidFill>
              </a:rPr>
              <a:t>Damage is caused to an animal other than one in or on the MPV or trailer</a:t>
            </a:r>
          </a:p>
        </p:txBody>
      </p:sp>
    </p:spTree>
    <p:extLst>
      <p:ext uri="{BB962C8B-B14F-4D97-AF65-F5344CB8AC3E}">
        <p14:creationId xmlns:p14="http://schemas.microsoft.com/office/powerpoint/2010/main" val="1689984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9" name="Rectangle 2054">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0" name="Rectangle 2056">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45D9A8-6B9D-C43C-1610-D61DD678E250}"/>
              </a:ext>
            </a:extLst>
          </p:cNvPr>
          <p:cNvSpPr>
            <a:spLocks noGrp="1"/>
          </p:cNvSpPr>
          <p:nvPr>
            <p:ph type="title"/>
          </p:nvPr>
        </p:nvSpPr>
        <p:spPr>
          <a:xfrm>
            <a:off x="838200" y="585216"/>
            <a:ext cx="10515600" cy="1325563"/>
          </a:xfrm>
        </p:spPr>
        <p:txBody>
          <a:bodyPr vert="horz" lIns="91440" tIns="45720" rIns="91440" bIns="45720" rtlCol="0" anchor="ctr">
            <a:normAutofit/>
          </a:bodyPr>
          <a:lstStyle/>
          <a:p>
            <a:r>
              <a:rPr lang="en-US" dirty="0">
                <a:solidFill>
                  <a:schemeClr val="bg1"/>
                </a:solidFill>
              </a:rPr>
              <a:t>Today’s Learning Outcomes </a:t>
            </a:r>
          </a:p>
        </p:txBody>
      </p:sp>
      <p:pic>
        <p:nvPicPr>
          <p:cNvPr id="2050" name="Picture 2" descr="Drink Driving, Have You Been Caught? – Drinkdriving.org">
            <a:extLst>
              <a:ext uri="{FF2B5EF4-FFF2-40B4-BE49-F238E27FC236}">
                <a16:creationId xmlns:a16="http://schemas.microsoft.com/office/drawing/2014/main" id="{211FF1B5-922C-CD20-965C-4373A4416F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184" r="1" b="1415"/>
          <a:stretch/>
        </p:blipFill>
        <p:spPr bwMode="auto">
          <a:xfrm>
            <a:off x="841248" y="2516777"/>
            <a:ext cx="6236208" cy="36601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A9A2000-BE54-EE6F-94F4-C6D8260B09A6}"/>
              </a:ext>
            </a:extLst>
          </p:cNvPr>
          <p:cNvSpPr txBox="1"/>
          <p:nvPr/>
        </p:nvSpPr>
        <p:spPr>
          <a:xfrm>
            <a:off x="7546848" y="2516777"/>
            <a:ext cx="3803904" cy="3660185"/>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altLang="en-US" sz="1400" b="0" baseline="0" dirty="0"/>
          </a:p>
          <a:p>
            <a:pPr marL="228600" lvl="0" indent="-228600">
              <a:lnSpc>
                <a:spcPct val="90000"/>
              </a:lnSpc>
              <a:spcAft>
                <a:spcPts val="600"/>
              </a:spcAft>
              <a:buFont typeface="Arial" panose="020B0604020202020204" pitchFamily="34" charset="0"/>
              <a:buChar char="•"/>
            </a:pPr>
            <a:r>
              <a:rPr lang="en-US" sz="1400" b="0" dirty="0">
                <a:effectLst/>
              </a:rPr>
              <a:t>Identify the principles of legislation under Section 4 Road Traffic Act 1988, Section 5 Road Traffic Act 1988 and Section 6 Road Traffic Act 1988.</a:t>
            </a:r>
          </a:p>
          <a:p>
            <a:pPr marL="228600" lvl="0" indent="-228600">
              <a:lnSpc>
                <a:spcPct val="90000"/>
              </a:lnSpc>
              <a:spcAft>
                <a:spcPts val="600"/>
              </a:spcAft>
              <a:buFont typeface="Arial" panose="020B0604020202020204" pitchFamily="34" charset="0"/>
              <a:buChar char="•"/>
            </a:pPr>
            <a:r>
              <a:rPr lang="en-US" sz="1400" b="0" dirty="0">
                <a:effectLst/>
              </a:rPr>
              <a:t>State the Powers of Arrest that are available to officers under Section 6 Road Traffic Act 1988.</a:t>
            </a:r>
          </a:p>
          <a:p>
            <a:pPr marL="228600" lvl="0" indent="-228600">
              <a:lnSpc>
                <a:spcPct val="90000"/>
              </a:lnSpc>
              <a:spcAft>
                <a:spcPts val="600"/>
              </a:spcAft>
              <a:buFont typeface="Arial" panose="020B0604020202020204" pitchFamily="34" charset="0"/>
              <a:buChar char="•"/>
            </a:pPr>
            <a:r>
              <a:rPr lang="en-US" sz="1400" b="0" dirty="0">
                <a:effectLst/>
              </a:rPr>
              <a:t>Explain the Police Station procedure including blood and urine samples should they be required under Section 7 Road Traffic Act 1988.</a:t>
            </a:r>
          </a:p>
          <a:p>
            <a:pPr marL="228600" lvl="0" indent="-228600">
              <a:lnSpc>
                <a:spcPct val="90000"/>
              </a:lnSpc>
              <a:spcAft>
                <a:spcPts val="600"/>
              </a:spcAft>
              <a:buFont typeface="Arial" panose="020B0604020202020204" pitchFamily="34" charset="0"/>
              <a:buChar char="•"/>
            </a:pPr>
            <a:r>
              <a:rPr lang="en-US" sz="1400" b="0" dirty="0">
                <a:effectLst/>
              </a:rPr>
              <a:t>Explain the Hospital Procedure in relation to persons suspected of drink or drug driving.</a:t>
            </a:r>
          </a:p>
          <a:p>
            <a:pPr marL="228600" lvl="0" indent="-228600">
              <a:lnSpc>
                <a:spcPct val="90000"/>
              </a:lnSpc>
              <a:spcAft>
                <a:spcPts val="600"/>
              </a:spcAft>
              <a:buFont typeface="Arial" panose="020B0604020202020204" pitchFamily="34" charset="0"/>
              <a:buChar char="•"/>
            </a:pPr>
            <a:r>
              <a:rPr lang="en-US" sz="1400" b="0" dirty="0">
                <a:effectLst/>
              </a:rPr>
              <a:t>Describe the Powers of Entry that are available to officers under Section 6 Road Traffic Act 1988.</a:t>
            </a:r>
          </a:p>
          <a:p>
            <a:pPr indent="-228600">
              <a:lnSpc>
                <a:spcPct val="90000"/>
              </a:lnSpc>
              <a:spcAft>
                <a:spcPts val="600"/>
              </a:spcAft>
              <a:buFont typeface="Arial" panose="020B0604020202020204" pitchFamily="34" charset="0"/>
              <a:buChar char="•"/>
            </a:pPr>
            <a:endParaRPr lang="en-US" altLang="en-US" sz="1400" baseline="0" dirty="0"/>
          </a:p>
        </p:txBody>
      </p:sp>
    </p:spTree>
    <p:extLst>
      <p:ext uri="{BB962C8B-B14F-4D97-AF65-F5344CB8AC3E}">
        <p14:creationId xmlns:p14="http://schemas.microsoft.com/office/powerpoint/2010/main" val="2979352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B261C8-A02C-AD40-AEB0-23CACA823802}"/>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a:solidFill>
                  <a:srgbClr val="FFFFFF"/>
                </a:solidFill>
              </a:rPr>
              <a:t>Drink / Drug Driving Investigations</a:t>
            </a:r>
          </a:p>
        </p:txBody>
      </p:sp>
      <p:sp>
        <p:nvSpPr>
          <p:cNvPr id="3" name="Content Placeholder 2">
            <a:extLst>
              <a:ext uri="{FF2B5EF4-FFF2-40B4-BE49-F238E27FC236}">
                <a16:creationId xmlns:a16="http://schemas.microsoft.com/office/drawing/2014/main" id="{25757062-5A6B-9845-8B9A-CB39559B8DE0}"/>
              </a:ext>
            </a:extLst>
          </p:cNvPr>
          <p:cNvSpPr>
            <a:spLocks noGrp="1"/>
          </p:cNvSpPr>
          <p:nvPr>
            <p:ph idx="1"/>
          </p:nvPr>
        </p:nvSpPr>
        <p:spPr>
          <a:xfrm>
            <a:off x="1544278" y="1645723"/>
            <a:ext cx="9144000" cy="420001"/>
          </a:xfrm>
        </p:spPr>
        <p:txBody>
          <a:bodyPr vert="horz" lIns="91440" tIns="45720" rIns="91440" bIns="45720" rtlCol="0">
            <a:normAutofit fontScale="92500" lnSpcReduction="10000"/>
          </a:bodyPr>
          <a:lstStyle/>
          <a:p>
            <a:pPr marL="0" indent="0" algn="ctr">
              <a:buNone/>
            </a:pPr>
            <a:r>
              <a:rPr lang="en-US" dirty="0">
                <a:solidFill>
                  <a:srgbClr val="FF7F60"/>
                </a:solidFill>
              </a:rPr>
              <a:t>What do we already know? </a:t>
            </a:r>
          </a:p>
        </p:txBody>
      </p:sp>
      <p:cxnSp>
        <p:nvCxnSpPr>
          <p:cNvPr id="75" name="Straight Connector 74">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0244" name="Picture 4" descr="Suspected Barrow drug driver hit taxi after running red light - court | The  Mail">
            <a:extLst>
              <a:ext uri="{FF2B5EF4-FFF2-40B4-BE49-F238E27FC236}">
                <a16:creationId xmlns:a16="http://schemas.microsoft.com/office/drawing/2014/main" id="{17BAF933-91EA-C943-9BA7-416B8027179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31567" y="2649520"/>
            <a:ext cx="5455917" cy="3552233"/>
          </a:xfrm>
          <a:prstGeom prst="rect">
            <a:avLst/>
          </a:prstGeom>
          <a:noFill/>
          <a:extLst>
            <a:ext uri="{909E8E84-426E-40DD-AFC4-6F175D3DCCD1}">
              <a14:hiddenFill xmlns:a14="http://schemas.microsoft.com/office/drawing/2010/main">
                <a:solidFill>
                  <a:srgbClr val="FFFFFF"/>
                </a:solidFill>
              </a14:hiddenFill>
            </a:ext>
          </a:extLst>
        </p:spPr>
      </p:pic>
      <p:cxnSp>
        <p:nvCxnSpPr>
          <p:cNvPr id="77" name="Straight Connector 76">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10242" name="Picture 2" descr="WYPTheCost - Drink/Drug Drive Campaign | West Yorkshire Police">
            <a:extLst>
              <a:ext uri="{FF2B5EF4-FFF2-40B4-BE49-F238E27FC236}">
                <a16:creationId xmlns:a16="http://schemas.microsoft.com/office/drawing/2014/main" id="{48E9C163-F2F4-664C-A5EA-C4C1766460AC}"/>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445073" y="2897980"/>
            <a:ext cx="5455917" cy="3055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946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84B0CB2-6DAC-D544-85FE-78C0CE1225D9}"/>
              </a:ext>
            </a:extLst>
          </p:cNvPr>
          <p:cNvSpPr txBox="1"/>
          <p:nvPr/>
        </p:nvSpPr>
        <p:spPr>
          <a:xfrm>
            <a:off x="4661253" y="156910"/>
            <a:ext cx="5331832" cy="2165145"/>
          </a:xfrm>
          <a:prstGeom prst="rect">
            <a:avLst/>
          </a:prstGeom>
          <a:solidFill>
            <a:schemeClr val="accent6">
              <a:lumMod val="60000"/>
              <a:lumOff val="40000"/>
            </a:schemeClr>
          </a:solidFill>
        </p:spPr>
        <p:txBody>
          <a:bodyPr wrap="square">
            <a:spAutoFit/>
          </a:bodyPr>
          <a:lstStyle/>
          <a:p>
            <a:pPr algn="ctr">
              <a:lnSpc>
                <a:spcPct val="107000"/>
              </a:lnSpc>
              <a:spcAft>
                <a:spcPts val="800"/>
              </a:spcAft>
            </a:pPr>
            <a:r>
              <a:rPr lang="en-GB" sz="1800" b="1" u="sng"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Group A:</a:t>
            </a: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4 of the Road Traffic Act 1988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Task: </a:t>
            </a:r>
            <a:r>
              <a:rPr lang="en-GB" sz="1800" dirty="0">
                <a:effectLst/>
                <a:latin typeface="Calibri" panose="020F0502020204030204" pitchFamily="34" charset="0"/>
                <a:ea typeface="Calibri" panose="020F0502020204030204" pitchFamily="34" charset="0"/>
                <a:cs typeface="Times New Roman" panose="02020603050405020304" pitchFamily="18" charset="0"/>
              </a:rPr>
              <a:t>To research the principles of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4 Road Traffic Act 1988</a:t>
            </a:r>
            <a:r>
              <a:rPr lang="en-GB" sz="1800" dirty="0">
                <a:effectLst/>
                <a:latin typeface="Calibri" panose="020F0502020204030204" pitchFamily="34" charset="0"/>
                <a:ea typeface="Calibri" panose="020F0502020204030204" pitchFamily="34" charset="0"/>
                <a:cs typeface="Times New Roman" panose="02020603050405020304" pitchFamily="18" charset="0"/>
              </a:rPr>
              <a:t>, including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points to prove</a:t>
            </a:r>
            <a:r>
              <a:rPr lang="en-GB" sz="18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any defences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that may exist.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F414B616-BD29-474A-9DD5-8110FC7519B9}"/>
              </a:ext>
            </a:extLst>
          </p:cNvPr>
          <p:cNvSpPr txBox="1"/>
          <p:nvPr/>
        </p:nvSpPr>
        <p:spPr>
          <a:xfrm>
            <a:off x="5941621" y="1943941"/>
            <a:ext cx="5589319" cy="2662908"/>
          </a:xfrm>
          <a:prstGeom prst="rect">
            <a:avLst/>
          </a:prstGeom>
          <a:solidFill>
            <a:schemeClr val="accent4">
              <a:lumMod val="60000"/>
              <a:lumOff val="40000"/>
            </a:schemeClr>
          </a:solidFill>
        </p:spPr>
        <p:txBody>
          <a:bodyPr wrap="square">
            <a:spAutoFit/>
          </a:bodyPr>
          <a:lstStyle/>
          <a:p>
            <a:pPr>
              <a:lnSpc>
                <a:spcPct val="107000"/>
              </a:lnSpc>
              <a:spcAft>
                <a:spcPts val="800"/>
              </a:spcAft>
            </a:pPr>
            <a:r>
              <a:rPr lang="en-GB"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u="sng"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Group B:</a:t>
            </a: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5/5A of the Road Traffic Act 1988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Task: </a:t>
            </a:r>
            <a:r>
              <a:rPr lang="en-GB" sz="1800" dirty="0">
                <a:effectLst/>
                <a:latin typeface="Calibri" panose="020F0502020204030204" pitchFamily="34" charset="0"/>
                <a:ea typeface="Calibri" panose="020F0502020204030204" pitchFamily="34" charset="0"/>
                <a:cs typeface="Times New Roman" panose="02020603050405020304" pitchFamily="18" charset="0"/>
              </a:rPr>
              <a:t>To research the principles of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5 Road Traffic Act 1988</a:t>
            </a:r>
            <a:r>
              <a:rPr lang="en-GB" sz="1800" dirty="0">
                <a:effectLst/>
                <a:latin typeface="Calibri" panose="020F0502020204030204" pitchFamily="34" charset="0"/>
                <a:ea typeface="Calibri" panose="020F0502020204030204" pitchFamily="34" charset="0"/>
                <a:cs typeface="Times New Roman" panose="02020603050405020304" pitchFamily="18" charset="0"/>
              </a:rPr>
              <a:t>, including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points to prove</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prescribed limits</a:t>
            </a:r>
            <a:r>
              <a:rPr lang="en-GB" sz="18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any defences</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or case law</a:t>
            </a:r>
            <a:r>
              <a:rPr lang="en-GB" sz="1800" dirty="0">
                <a:effectLst/>
                <a:latin typeface="Calibri" panose="020F0502020204030204" pitchFamily="34" charset="0"/>
                <a:ea typeface="Calibri" panose="020F0502020204030204" pitchFamily="34" charset="0"/>
                <a:cs typeface="Times New Roman" panose="02020603050405020304" pitchFamily="18" charset="0"/>
              </a:rPr>
              <a:t> that may be relevant.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643B8E0-6A2D-F243-A290-B2410C13BB48}"/>
              </a:ext>
            </a:extLst>
          </p:cNvPr>
          <p:cNvSpPr txBox="1"/>
          <p:nvPr/>
        </p:nvSpPr>
        <p:spPr>
          <a:xfrm>
            <a:off x="5486400" y="4606849"/>
            <a:ext cx="5082281" cy="2165145"/>
          </a:xfrm>
          <a:prstGeom prst="rect">
            <a:avLst/>
          </a:prstGeom>
          <a:solidFill>
            <a:schemeClr val="accent2">
              <a:alpha val="50941"/>
            </a:schemeClr>
          </a:solidFill>
        </p:spPr>
        <p:txBody>
          <a:bodyPr wrap="square">
            <a:spAutoFit/>
          </a:bodyPr>
          <a:lstStyle/>
          <a:p>
            <a:pPr algn="ctr">
              <a:lnSpc>
                <a:spcPct val="107000"/>
              </a:lnSpc>
              <a:spcAft>
                <a:spcPts val="800"/>
              </a:spcAft>
            </a:pPr>
            <a:r>
              <a:rPr lang="en-GB" sz="1800" b="1" u="sng"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Group C:</a:t>
            </a: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6 of the Road Traffic Act 1988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Task: </a:t>
            </a:r>
            <a:r>
              <a:rPr lang="en-GB" sz="1800" dirty="0">
                <a:effectLst/>
                <a:latin typeface="Calibri" panose="020F0502020204030204" pitchFamily="34" charset="0"/>
                <a:ea typeface="Calibri" panose="020F0502020204030204" pitchFamily="34" charset="0"/>
                <a:cs typeface="Times New Roman" panose="02020603050405020304" pitchFamily="18" charset="0"/>
              </a:rPr>
              <a:t>To research all aspects of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6 Road Traffic Act 1988</a:t>
            </a:r>
            <a:r>
              <a:rPr lang="en-GB" sz="18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what action</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police officers can take </a:t>
            </a:r>
            <a:r>
              <a:rPr lang="en-GB" sz="1800" dirty="0">
                <a:effectLst/>
                <a:latin typeface="Calibri" panose="020F0502020204030204" pitchFamily="34" charset="0"/>
                <a:ea typeface="Calibri" panose="020F0502020204030204" pitchFamily="34" charset="0"/>
                <a:cs typeface="Times New Roman" panose="02020603050405020304" pitchFamily="18" charset="0"/>
              </a:rPr>
              <a:t>under this Section.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804D3058-5FF1-1643-BE9B-F76BA2679BAA}"/>
              </a:ext>
            </a:extLst>
          </p:cNvPr>
          <p:cNvSpPr txBox="1"/>
          <p:nvPr/>
        </p:nvSpPr>
        <p:spPr>
          <a:xfrm>
            <a:off x="273133" y="992729"/>
            <a:ext cx="5213267" cy="646331"/>
          </a:xfrm>
          <a:prstGeom prst="rect">
            <a:avLst/>
          </a:prstGeom>
          <a:noFill/>
        </p:spPr>
        <p:txBody>
          <a:bodyPr wrap="square" rtlCol="0">
            <a:spAutoFit/>
          </a:bodyPr>
          <a:lstStyle/>
          <a:p>
            <a:r>
              <a:rPr lang="en-US" sz="3600" u="sng" dirty="0"/>
              <a:t>Research Task </a:t>
            </a:r>
          </a:p>
        </p:txBody>
      </p:sp>
      <p:pic>
        <p:nvPicPr>
          <p:cNvPr id="11266" name="Picture 2" descr="Christmas Anti-Drink And Drug Driving Campaign Launches | Road Safety Wales">
            <a:extLst>
              <a:ext uri="{FF2B5EF4-FFF2-40B4-BE49-F238E27FC236}">
                <a16:creationId xmlns:a16="http://schemas.microsoft.com/office/drawing/2014/main" id="{1B9F7067-9C36-B94A-84B1-D87C07B04D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120" y="2524029"/>
            <a:ext cx="2895600" cy="2806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88160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6"/>
          <p:cNvSpPr txBox="1">
            <a:spLocks noChangeArrowheads="1"/>
          </p:cNvSpPr>
          <p:nvPr/>
        </p:nvSpPr>
        <p:spPr bwMode="auto">
          <a:xfrm>
            <a:off x="0" y="1187923"/>
            <a:ext cx="5507664" cy="2862322"/>
          </a:xfrm>
          <a:prstGeom prst="rect">
            <a:avLst/>
          </a:prstGeom>
          <a:solidFill>
            <a:schemeClr val="accent6">
              <a:lumMod val="60000"/>
              <a:lumOff val="40000"/>
            </a:schemeClr>
          </a:solidFill>
          <a:ln>
            <a:noFill/>
          </a:ln>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600" b="1" dirty="0">
                <a:solidFill>
                  <a:srgbClr val="FF0000"/>
                </a:solidFill>
                <a:latin typeface="+mn-lt"/>
                <a:cs typeface="Arial" panose="020B0604020202020204" pitchFamily="34" charset="0"/>
              </a:rPr>
              <a:t>Intention</a:t>
            </a:r>
            <a:r>
              <a:rPr lang="en-GB" altLang="en-US" sz="3600" dirty="0">
                <a:solidFill>
                  <a:srgbClr val="002060"/>
                </a:solidFill>
                <a:latin typeface="+mn-lt"/>
                <a:cs typeface="Arial" panose="020B0604020202020204" pitchFamily="34" charset="0"/>
              </a:rPr>
              <a:t> + </a:t>
            </a:r>
            <a:r>
              <a:rPr lang="en-GB" altLang="en-US" sz="3600" b="1" dirty="0">
                <a:solidFill>
                  <a:srgbClr val="FF0000"/>
                </a:solidFill>
                <a:latin typeface="+mn-lt"/>
                <a:cs typeface="Arial" panose="020B0604020202020204" pitchFamily="34" charset="0"/>
              </a:rPr>
              <a:t>Actions</a:t>
            </a:r>
          </a:p>
          <a:p>
            <a:pPr algn="ctr" eaLnBrk="1" hangingPunct="1">
              <a:spcBef>
                <a:spcPct val="0"/>
              </a:spcBef>
              <a:buFontTx/>
              <a:buNone/>
            </a:pPr>
            <a:endParaRPr lang="en-GB" altLang="en-US" sz="3600" dirty="0">
              <a:solidFill>
                <a:srgbClr val="002060"/>
              </a:solidFill>
              <a:latin typeface="+mn-lt"/>
              <a:cs typeface="Arial" panose="020B0604020202020204" pitchFamily="34" charset="0"/>
            </a:endParaRPr>
          </a:p>
          <a:p>
            <a:pPr algn="ctr" eaLnBrk="1" hangingPunct="1">
              <a:spcBef>
                <a:spcPct val="0"/>
              </a:spcBef>
              <a:buFontTx/>
              <a:buNone/>
            </a:pPr>
            <a:r>
              <a:rPr lang="en-GB" altLang="en-US" sz="3600" dirty="0">
                <a:solidFill>
                  <a:srgbClr val="002060"/>
                </a:solidFill>
                <a:latin typeface="+mn-lt"/>
                <a:cs typeface="Arial" panose="020B0604020202020204" pitchFamily="34" charset="0"/>
              </a:rPr>
              <a:t>Not necessary to prove person was capable of achieving it</a:t>
            </a:r>
          </a:p>
        </p:txBody>
      </p:sp>
      <p:sp>
        <p:nvSpPr>
          <p:cNvPr id="6" name="TextBox 5"/>
          <p:cNvSpPr txBox="1"/>
          <p:nvPr/>
        </p:nvSpPr>
        <p:spPr>
          <a:xfrm>
            <a:off x="0" y="155170"/>
            <a:ext cx="9189069" cy="830997"/>
          </a:xfrm>
          <a:prstGeom prst="rect">
            <a:avLst/>
          </a:prstGeom>
          <a:solidFill>
            <a:schemeClr val="accent6">
              <a:lumMod val="60000"/>
              <a:lumOff val="40000"/>
            </a:schemeClr>
          </a:solidFill>
        </p:spPr>
        <p:txBody>
          <a:bodyPr wrap="square" rtlCol="0">
            <a:spAutoFit/>
          </a:bodyPr>
          <a:lstStyle/>
          <a:p>
            <a:r>
              <a:rPr lang="en-GB" sz="4800" b="1" dirty="0">
                <a:solidFill>
                  <a:schemeClr val="bg1"/>
                </a:solidFill>
              </a:rPr>
              <a:t>Attempt to Drive</a:t>
            </a:r>
          </a:p>
        </p:txBody>
      </p:sp>
      <p:sp>
        <p:nvSpPr>
          <p:cNvPr id="7" name="TextBox 6">
            <a:extLst>
              <a:ext uri="{FF2B5EF4-FFF2-40B4-BE49-F238E27FC236}">
                <a16:creationId xmlns:a16="http://schemas.microsoft.com/office/drawing/2014/main" id="{738FE5F1-3711-1642-ABD0-92BA5723C5C6}"/>
              </a:ext>
            </a:extLst>
          </p:cNvPr>
          <p:cNvSpPr txBox="1"/>
          <p:nvPr/>
        </p:nvSpPr>
        <p:spPr>
          <a:xfrm>
            <a:off x="6611587" y="6213408"/>
            <a:ext cx="6097978" cy="369332"/>
          </a:xfrm>
          <a:prstGeom prst="rect">
            <a:avLst/>
          </a:prstGeom>
          <a:noFill/>
        </p:spPr>
        <p:txBody>
          <a:bodyPr wrap="square">
            <a:spAutoFit/>
          </a:bodyPr>
          <a:lstStyle/>
          <a:p>
            <a:r>
              <a:rPr lang="en-GB" sz="1800" b="1" i="1" dirty="0">
                <a:solidFill>
                  <a:srgbClr val="FF0000"/>
                </a:solidFill>
                <a:latin typeface="Arial" panose="020B0604020202020204" pitchFamily="34" charset="0"/>
                <a:cs typeface="Arial" panose="020B0604020202020204" pitchFamily="34" charset="0"/>
              </a:rPr>
              <a:t>‘…more than merely preparatory…’ </a:t>
            </a:r>
            <a:endParaRPr lang="en-US" i="1" dirty="0">
              <a:solidFill>
                <a:srgbClr val="FF0000"/>
              </a:solidFill>
            </a:endParaRPr>
          </a:p>
        </p:txBody>
      </p:sp>
      <p:sp>
        <p:nvSpPr>
          <p:cNvPr id="8" name="TextBox 7">
            <a:extLst>
              <a:ext uri="{FF2B5EF4-FFF2-40B4-BE49-F238E27FC236}">
                <a16:creationId xmlns:a16="http://schemas.microsoft.com/office/drawing/2014/main" id="{279FC243-CC8D-8949-B86D-0D5619F41E32}"/>
              </a:ext>
            </a:extLst>
          </p:cNvPr>
          <p:cNvSpPr txBox="1"/>
          <p:nvPr/>
        </p:nvSpPr>
        <p:spPr>
          <a:xfrm>
            <a:off x="6684338" y="1187923"/>
            <a:ext cx="3850038" cy="4801314"/>
          </a:xfrm>
          <a:prstGeom prst="rect">
            <a:avLst/>
          </a:prstGeom>
          <a:noFill/>
        </p:spPr>
        <p:txBody>
          <a:bodyPr wrap="square">
            <a:spAutoFit/>
          </a:bodyPr>
          <a:lstStyle/>
          <a:p>
            <a:pPr algn="ct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algn="ctr"/>
            <a:r>
              <a:rPr lang="en-GB" altLang="en-US" sz="1800" dirty="0">
                <a:latin typeface="Arial" panose="020B0604020202020204" pitchFamily="34" charset="0"/>
                <a:ea typeface="ＭＳ Ｐゴシック" panose="020B0600070205080204" pitchFamily="34" charset="-128"/>
                <a:cs typeface="Arial" panose="020B0604020202020204" pitchFamily="34" charset="0"/>
              </a:rPr>
              <a:t>A person sitting at the wheel of a car trying to get a key into the ignition, could be ‘attempting’, even if the keys being used were the wrong ones for the car.  </a:t>
            </a:r>
            <a:br>
              <a:rPr lang="en-GB" altLang="en-US" sz="1800" dirty="0">
                <a:latin typeface="Arial" panose="020B0604020202020204" pitchFamily="34" charset="0"/>
                <a:ea typeface="ＭＳ Ｐゴシック" panose="020B0600070205080204" pitchFamily="34" charset="-128"/>
                <a:cs typeface="Arial" panose="020B0604020202020204" pitchFamily="34" charset="0"/>
              </a:rPr>
            </a:br>
            <a:r>
              <a:rPr lang="en-GB" altLang="en-US" sz="1800" dirty="0">
                <a:latin typeface="Arial" panose="020B0604020202020204" pitchFamily="34" charset="0"/>
                <a:ea typeface="ＭＳ Ｐゴシック" panose="020B0600070205080204" pitchFamily="34" charset="-128"/>
                <a:cs typeface="Arial" panose="020B0604020202020204" pitchFamily="34" charset="0"/>
              </a:rPr>
              <a:t>(</a:t>
            </a:r>
            <a:r>
              <a:rPr lang="en-GB" altLang="en-US" sz="1800" i="1" dirty="0">
                <a:latin typeface="Arial" panose="020B0604020202020204" pitchFamily="34" charset="0"/>
                <a:ea typeface="ＭＳ Ｐゴシック" panose="020B0600070205080204" pitchFamily="34" charset="-128"/>
                <a:cs typeface="Arial" panose="020B0604020202020204" pitchFamily="34" charset="0"/>
              </a:rPr>
              <a:t>Kelly v Hogan (1982)</a:t>
            </a:r>
            <a:br>
              <a:rPr lang="en-GB" altLang="en-US" sz="1800" i="1" dirty="0">
                <a:latin typeface="Arial" panose="020B0604020202020204" pitchFamily="34" charset="0"/>
                <a:ea typeface="ＭＳ Ｐゴシック" panose="020B0600070205080204" pitchFamily="34" charset="-128"/>
                <a:cs typeface="Arial" panose="020B0604020202020204" pitchFamily="34" charset="0"/>
              </a:rPr>
            </a:br>
            <a:endParaRPr lang="en-GB" altLang="en-US" sz="1800" i="1" dirty="0">
              <a:latin typeface="Arial" panose="020B0604020202020204" pitchFamily="34" charset="0"/>
              <a:ea typeface="ＭＳ Ｐゴシック" panose="020B0600070205080204" pitchFamily="34" charset="-128"/>
              <a:cs typeface="Arial" panose="020B0604020202020204" pitchFamily="34" charset="0"/>
            </a:endParaRPr>
          </a:p>
          <a:p>
            <a:endParaRPr lang="en-GB" altLang="en-US" sz="1800" i="1" dirty="0">
              <a:latin typeface="Arial" panose="020B0604020202020204" pitchFamily="34" charset="0"/>
              <a:ea typeface="ＭＳ Ｐゴシック" panose="020B0600070205080204" pitchFamily="34" charset="-128"/>
              <a:cs typeface="Arial" panose="020B0604020202020204" pitchFamily="34" charset="0"/>
            </a:endParaRPr>
          </a:p>
          <a:p>
            <a:pPr algn="ct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algn="ctr"/>
            <a:r>
              <a:rPr lang="en-GB" altLang="en-US" sz="1800" dirty="0">
                <a:latin typeface="Arial" panose="020B0604020202020204" pitchFamily="34" charset="0"/>
                <a:ea typeface="ＭＳ Ｐゴシック" panose="020B0600070205080204" pitchFamily="34" charset="-128"/>
                <a:cs typeface="Arial" panose="020B0604020202020204" pitchFamily="34" charset="0"/>
              </a:rPr>
              <a:t>A motorcyclist could be convicted of ‘attempting’ to drive whilst disqualified when he pushed his motor cycle 6 yards towards the entrance of a public road where he was about to ride it </a:t>
            </a:r>
            <a:br>
              <a:rPr lang="en-GB" altLang="en-US" sz="1800" dirty="0">
                <a:latin typeface="Arial" panose="020B0604020202020204" pitchFamily="34" charset="0"/>
                <a:ea typeface="ＭＳ Ｐゴシック" panose="020B0600070205080204" pitchFamily="34" charset="-128"/>
                <a:cs typeface="Arial" panose="020B0604020202020204" pitchFamily="34" charset="0"/>
              </a:rPr>
            </a:br>
            <a:r>
              <a:rPr lang="en-GB" altLang="en-US" sz="1800" dirty="0">
                <a:latin typeface="Arial" panose="020B0604020202020204" pitchFamily="34" charset="0"/>
                <a:ea typeface="ＭＳ Ｐゴシック" panose="020B0600070205080204" pitchFamily="34" charset="-128"/>
                <a:cs typeface="Arial" panose="020B0604020202020204" pitchFamily="34" charset="0"/>
              </a:rPr>
              <a:t>(Shaw v </a:t>
            </a:r>
            <a:r>
              <a:rPr lang="en-GB" altLang="en-US" sz="1800" dirty="0" err="1">
                <a:latin typeface="Arial" panose="020B0604020202020204" pitchFamily="34" charset="0"/>
                <a:ea typeface="ＭＳ Ｐゴシック" panose="020B0600070205080204" pitchFamily="34" charset="-128"/>
                <a:cs typeface="Arial" panose="020B0604020202020204" pitchFamily="34" charset="0"/>
              </a:rPr>
              <a:t>Knill</a:t>
            </a:r>
            <a:r>
              <a:rPr lang="en-GB" altLang="en-US" sz="1800" dirty="0">
                <a:latin typeface="Arial" panose="020B0604020202020204" pitchFamily="34" charset="0"/>
                <a:ea typeface="ＭＳ Ｐゴシック" panose="020B0600070205080204" pitchFamily="34" charset="-128"/>
                <a:cs typeface="Arial" panose="020B0604020202020204" pitchFamily="34" charset="0"/>
              </a:rPr>
              <a:t> (1974). </a:t>
            </a:r>
          </a:p>
        </p:txBody>
      </p:sp>
      <p:sp>
        <p:nvSpPr>
          <p:cNvPr id="10" name="TextBox 9">
            <a:extLst>
              <a:ext uri="{FF2B5EF4-FFF2-40B4-BE49-F238E27FC236}">
                <a16:creationId xmlns:a16="http://schemas.microsoft.com/office/drawing/2014/main" id="{755540A8-B03E-3847-8B11-1C90BAC8B565}"/>
              </a:ext>
            </a:extLst>
          </p:cNvPr>
          <p:cNvSpPr txBox="1"/>
          <p:nvPr/>
        </p:nvSpPr>
        <p:spPr>
          <a:xfrm>
            <a:off x="1043812" y="4459082"/>
            <a:ext cx="3550722" cy="1754326"/>
          </a:xfrm>
          <a:prstGeom prst="rect">
            <a:avLst/>
          </a:prstGeom>
          <a:noFill/>
        </p:spPr>
        <p:txBody>
          <a:bodyPr wrap="square">
            <a:spAutoFit/>
          </a:bodyPr>
          <a:lstStyle/>
          <a:p>
            <a:pPr algn="ctr"/>
            <a:r>
              <a:rPr lang="en-GB" altLang="en-US" sz="1800" dirty="0">
                <a:latin typeface="Arial" panose="020B0604020202020204" pitchFamily="34" charset="0"/>
                <a:ea typeface="ＭＳ Ｐゴシック" panose="020B0600070205080204" pitchFamily="34" charset="-128"/>
                <a:cs typeface="Arial" panose="020B0604020202020204" pitchFamily="34" charset="0"/>
              </a:rPr>
              <a:t>The fact that a vehicle is incapable of being driven, say because of a mechanical fault, will not prevent a charge involving an attempt to drive (</a:t>
            </a:r>
            <a:r>
              <a:rPr lang="en-GB" altLang="en-US" sz="1800" i="1" dirty="0">
                <a:latin typeface="Arial" panose="020B0604020202020204" pitchFamily="34" charset="0"/>
                <a:ea typeface="ＭＳ Ｐゴシック" panose="020B0600070205080204" pitchFamily="34" charset="-128"/>
                <a:cs typeface="Arial" panose="020B0604020202020204" pitchFamily="34" charset="0"/>
              </a:rPr>
              <a:t>R v </a:t>
            </a:r>
            <a:r>
              <a:rPr lang="en-GB" altLang="en-US" sz="1800" i="1" dirty="0" err="1">
                <a:latin typeface="Arial" panose="020B0604020202020204" pitchFamily="34" charset="0"/>
                <a:ea typeface="ＭＳ Ｐゴシック" panose="020B0600070205080204" pitchFamily="34" charset="-128"/>
                <a:cs typeface="Arial" panose="020B0604020202020204" pitchFamily="34" charset="0"/>
              </a:rPr>
              <a:t>Farrance</a:t>
            </a:r>
            <a:r>
              <a:rPr lang="en-GB" altLang="en-US" sz="1800" i="1" dirty="0">
                <a:latin typeface="Arial" panose="020B0604020202020204" pitchFamily="34" charset="0"/>
                <a:ea typeface="ＭＳ Ｐゴシック" panose="020B0600070205080204" pitchFamily="34" charset="-128"/>
                <a:cs typeface="Arial" panose="020B0604020202020204" pitchFamily="34" charset="0"/>
              </a:rPr>
              <a:t> 1978)</a:t>
            </a: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16615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a:spLocks noChangeArrowheads="1"/>
          </p:cNvSpPr>
          <p:nvPr/>
        </p:nvSpPr>
        <p:spPr bwMode="auto">
          <a:xfrm>
            <a:off x="0" y="1116725"/>
            <a:ext cx="4738808"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sz="2800" dirty="0">
                <a:solidFill>
                  <a:srgbClr val="002060"/>
                </a:solidFill>
                <a:latin typeface="Calibri" panose="020F0502020204030204" pitchFamily="34" charset="0"/>
                <a:cs typeface="Calibri" panose="020F0502020204030204" pitchFamily="34" charset="0"/>
              </a:rPr>
              <a:t>Not clearly defined under </a:t>
            </a:r>
          </a:p>
          <a:p>
            <a:pPr eaLnBrk="1" hangingPunct="1">
              <a:spcBef>
                <a:spcPct val="0"/>
              </a:spcBef>
              <a:buFontTx/>
              <a:buNone/>
            </a:pPr>
            <a:r>
              <a:rPr lang="en-GB" altLang="en-US" sz="2800" dirty="0">
                <a:solidFill>
                  <a:srgbClr val="002060"/>
                </a:solidFill>
                <a:latin typeface="Calibri" panose="020F0502020204030204" pitchFamily="34" charset="0"/>
                <a:cs typeface="Calibri" panose="020F0502020204030204" pitchFamily="34" charset="0"/>
              </a:rPr>
              <a:t>Road Traffic Act 1988</a:t>
            </a:r>
          </a:p>
          <a:p>
            <a:pPr eaLnBrk="1" hangingPunct="1">
              <a:spcBef>
                <a:spcPct val="0"/>
              </a:spcBef>
              <a:buNone/>
            </a:pPr>
            <a:endParaRPr lang="en-GB" altLang="en-US" sz="2800" dirty="0">
              <a:solidFill>
                <a:srgbClr val="002060"/>
              </a:solidFill>
              <a:latin typeface="Calibri" panose="020F0502020204030204" pitchFamily="34" charset="0"/>
              <a:cs typeface="Calibri" panose="020F0502020204030204" pitchFamily="34" charset="0"/>
            </a:endParaRPr>
          </a:p>
          <a:p>
            <a:pPr eaLnBrk="1" hangingPunct="1">
              <a:spcBef>
                <a:spcPct val="0"/>
              </a:spcBef>
              <a:buNone/>
            </a:pPr>
            <a:endParaRPr lang="en-GB" altLang="en-US" sz="2800" dirty="0">
              <a:solidFill>
                <a:srgbClr val="002060"/>
              </a:solidFill>
              <a:latin typeface="Calibri" panose="020F0502020204030204" pitchFamily="34" charset="0"/>
              <a:cs typeface="Calibri" panose="020F0502020204030204" pitchFamily="34" charset="0"/>
            </a:endParaRPr>
          </a:p>
          <a:p>
            <a:pPr eaLnBrk="1" hangingPunct="1">
              <a:spcBef>
                <a:spcPct val="0"/>
              </a:spcBef>
              <a:buNone/>
            </a:pPr>
            <a:r>
              <a:rPr lang="en-GB" altLang="en-US" sz="2800" dirty="0">
                <a:solidFill>
                  <a:srgbClr val="002060"/>
                </a:solidFill>
                <a:latin typeface="Calibri" panose="020F0502020204030204" pitchFamily="34" charset="0"/>
                <a:cs typeface="Calibri" panose="020F0502020204030204" pitchFamily="34" charset="0"/>
              </a:rPr>
              <a:t>A close connection between  the defendant and control of the vehicle is required</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27" y="5012580"/>
            <a:ext cx="4407824" cy="1845420"/>
          </a:xfrm>
          <a:prstGeom prst="rect">
            <a:avLst/>
          </a:prstGeom>
        </p:spPr>
      </p:pic>
      <p:sp>
        <p:nvSpPr>
          <p:cNvPr id="8" name="TextBox 7"/>
          <p:cNvSpPr txBox="1"/>
          <p:nvPr/>
        </p:nvSpPr>
        <p:spPr>
          <a:xfrm>
            <a:off x="0" y="202537"/>
            <a:ext cx="8417397"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In Charge</a:t>
            </a:r>
          </a:p>
        </p:txBody>
      </p:sp>
      <p:sp>
        <p:nvSpPr>
          <p:cNvPr id="9" name="TextBox 8">
            <a:extLst>
              <a:ext uri="{FF2B5EF4-FFF2-40B4-BE49-F238E27FC236}">
                <a16:creationId xmlns:a16="http://schemas.microsoft.com/office/drawing/2014/main" id="{6BF75ED5-5E99-3146-A6CD-6B71D4123F11}"/>
              </a:ext>
            </a:extLst>
          </p:cNvPr>
          <p:cNvSpPr txBox="1"/>
          <p:nvPr/>
        </p:nvSpPr>
        <p:spPr>
          <a:xfrm>
            <a:off x="7453194" y="2796912"/>
            <a:ext cx="4407823" cy="3693319"/>
          </a:xfrm>
          <a:prstGeom prst="rect">
            <a:avLst/>
          </a:prstGeom>
          <a:solidFill>
            <a:schemeClr val="accent6">
              <a:lumMod val="60000"/>
              <a:lumOff val="40000"/>
            </a:schemeClr>
          </a:solidFill>
        </p:spPr>
        <p:txBody>
          <a:bodyPr wrap="square">
            <a:spAutoFit/>
          </a:bodyPr>
          <a:lstStyle/>
          <a:p>
            <a:pPr>
              <a:defRPr/>
            </a:pPr>
            <a:r>
              <a:rPr lang="en-GB" sz="1800" dirty="0">
                <a:latin typeface="Arial" panose="020B0604020202020204" pitchFamily="34" charset="0"/>
                <a:cs typeface="Arial" panose="020B0604020202020204" pitchFamily="34" charset="0"/>
              </a:rPr>
              <a:t>To determine whether a person can be deemed to be ‘in charge’ of a vehicle the following would be relevant:</a:t>
            </a:r>
          </a:p>
          <a:p>
            <a:pPr>
              <a:defRPr/>
            </a:pPr>
            <a:endParaRPr lang="en-GB" sz="1800" dirty="0">
              <a:latin typeface="Arial" panose="020B0604020202020204" pitchFamily="34" charset="0"/>
              <a:cs typeface="Arial" panose="020B0604020202020204" pitchFamily="34" charset="0"/>
            </a:endParaRPr>
          </a:p>
          <a:p>
            <a:pPr marL="172667" indent="-172667">
              <a:buFont typeface="Arial" panose="020B0604020202020204" pitchFamily="34" charset="0"/>
              <a:buChar char="•"/>
              <a:defRPr/>
            </a:pPr>
            <a:r>
              <a:rPr lang="en-GB" sz="1800" dirty="0">
                <a:solidFill>
                  <a:srgbClr val="0033CC"/>
                </a:solidFill>
                <a:latin typeface="Arial" panose="020B0604020202020204" pitchFamily="34" charset="0"/>
                <a:cs typeface="Arial" panose="020B0604020202020204" pitchFamily="34" charset="0"/>
              </a:rPr>
              <a:t>Whether the defendant had the keys for the vehicle</a:t>
            </a:r>
          </a:p>
          <a:p>
            <a:pPr>
              <a:defRPr/>
            </a:pPr>
            <a:endParaRPr lang="en-GB" sz="1800" dirty="0">
              <a:solidFill>
                <a:srgbClr val="0033CC"/>
              </a:solidFill>
              <a:latin typeface="Arial" panose="020B0604020202020204" pitchFamily="34" charset="0"/>
              <a:cs typeface="Arial" panose="020B0604020202020204" pitchFamily="34" charset="0"/>
            </a:endParaRPr>
          </a:p>
          <a:p>
            <a:pPr marL="172667" indent="-172667">
              <a:buFont typeface="Arial" panose="020B0604020202020204" pitchFamily="34" charset="0"/>
              <a:buChar char="•"/>
              <a:defRPr/>
            </a:pPr>
            <a:r>
              <a:rPr lang="en-GB" sz="1800" dirty="0">
                <a:solidFill>
                  <a:srgbClr val="0033CC"/>
                </a:solidFill>
                <a:latin typeface="Arial" panose="020B0604020202020204" pitchFamily="34" charset="0"/>
                <a:cs typeface="Arial" panose="020B0604020202020204" pitchFamily="34" charset="0"/>
              </a:rPr>
              <a:t>Where the defendant was in relation to the vehicle at the time</a:t>
            </a:r>
          </a:p>
          <a:p>
            <a:pPr>
              <a:defRPr/>
            </a:pPr>
            <a:endParaRPr lang="en-GB" sz="1800" dirty="0">
              <a:solidFill>
                <a:srgbClr val="0033CC"/>
              </a:solidFill>
              <a:latin typeface="Arial" panose="020B0604020202020204" pitchFamily="34" charset="0"/>
              <a:cs typeface="Arial" panose="020B0604020202020204" pitchFamily="34" charset="0"/>
            </a:endParaRPr>
          </a:p>
          <a:p>
            <a:pPr marL="172667" indent="-172667">
              <a:buFont typeface="Arial" panose="020B0604020202020204" pitchFamily="34" charset="0"/>
              <a:buChar char="•"/>
              <a:defRPr/>
            </a:pPr>
            <a:r>
              <a:rPr lang="en-GB" sz="1800" dirty="0">
                <a:solidFill>
                  <a:srgbClr val="0033CC"/>
                </a:solidFill>
                <a:latin typeface="Arial" panose="020B0604020202020204" pitchFamily="34" charset="0"/>
                <a:cs typeface="Arial" panose="020B0604020202020204" pitchFamily="34" charset="0"/>
              </a:rPr>
              <a:t>What evidence there is of the defendant’s intention to take control of the vehicle</a:t>
            </a:r>
          </a:p>
        </p:txBody>
      </p:sp>
      <p:pic>
        <p:nvPicPr>
          <p:cNvPr id="12290" name="Picture 2" descr="Sleeping In The Car: How To Stay Legal and Safe - Moonbow by DubsLabs">
            <a:extLst>
              <a:ext uri="{FF2B5EF4-FFF2-40B4-BE49-F238E27FC236}">
                <a16:creationId xmlns:a16="http://schemas.microsoft.com/office/drawing/2014/main" id="{D3E30961-A186-874C-85DB-40A7ED6011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1302" y="1208974"/>
            <a:ext cx="2714385" cy="227330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Majority of drivers wrongly judge drink-drive limit | RAC Drive">
            <a:extLst>
              <a:ext uri="{FF2B5EF4-FFF2-40B4-BE49-F238E27FC236}">
                <a16:creationId xmlns:a16="http://schemas.microsoft.com/office/drawing/2014/main" id="{911277EA-64F7-B74E-8304-B26DE8B3567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08299" y="494924"/>
            <a:ext cx="2808690" cy="1845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193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lient\G$\CKP Images\Traffic\MPV 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6289" y="1324940"/>
            <a:ext cx="2156500" cy="185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lient\G$\CKP Images\Traffic\motor cycl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2597" y="2437351"/>
            <a:ext cx="2019964" cy="2073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Client\G$\CKP Images\Traffic\MPV 3.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6289" y="3583005"/>
            <a:ext cx="2156501" cy="2229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2"/>
          <p:cNvSpPr txBox="1">
            <a:spLocks noChangeArrowheads="1"/>
          </p:cNvSpPr>
          <p:nvPr/>
        </p:nvSpPr>
        <p:spPr bwMode="auto">
          <a:xfrm>
            <a:off x="6402619" y="1324940"/>
            <a:ext cx="518589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sz="2800" dirty="0">
                <a:solidFill>
                  <a:srgbClr val="002060"/>
                </a:solidFill>
                <a:latin typeface="Calibri" panose="020F0502020204030204" pitchFamily="34" charset="0"/>
                <a:cs typeface="Calibri" panose="020F0502020204030204" pitchFamily="34" charset="0"/>
              </a:rPr>
              <a:t>A vehicle that is constructed so that it can be propelled mechanically:</a:t>
            </a:r>
          </a:p>
          <a:p>
            <a:pPr algn="ctr" eaLnBrk="1" hangingPunct="1">
              <a:spcBef>
                <a:spcPct val="0"/>
              </a:spcBef>
              <a:buFontTx/>
              <a:buNone/>
            </a:pPr>
            <a:endParaRPr lang="en-GB" altLang="en-US" sz="2800" dirty="0">
              <a:solidFill>
                <a:srgbClr val="002060"/>
              </a:solidFill>
              <a:latin typeface="Calibri" panose="020F0502020204030204" pitchFamily="34" charset="0"/>
              <a:cs typeface="Calibri" panose="020F0502020204030204" pitchFamily="34" charset="0"/>
            </a:endParaRP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S</a:t>
            </a:r>
            <a:r>
              <a:rPr lang="en-GB" altLang="en-US" sz="2800" b="1" dirty="0">
                <a:solidFill>
                  <a:srgbClr val="002060"/>
                </a:solidFill>
                <a:latin typeface="Calibri" panose="020F0502020204030204" pitchFamily="34" charset="0"/>
                <a:cs typeface="Calibri" panose="020F0502020204030204" pitchFamily="34" charset="0"/>
              </a:rPr>
              <a:t>team</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E</a:t>
            </a:r>
            <a:r>
              <a:rPr lang="en-GB" altLang="en-US" sz="2800" b="1" dirty="0">
                <a:solidFill>
                  <a:srgbClr val="002060"/>
                </a:solidFill>
                <a:latin typeface="Calibri" panose="020F0502020204030204" pitchFamily="34" charset="0"/>
                <a:cs typeface="Calibri" panose="020F0502020204030204" pitchFamily="34" charset="0"/>
              </a:rPr>
              <a:t>lectric</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P</a:t>
            </a:r>
            <a:r>
              <a:rPr lang="en-GB" altLang="en-US" sz="2800" b="1" dirty="0">
                <a:solidFill>
                  <a:srgbClr val="002060"/>
                </a:solidFill>
                <a:latin typeface="Calibri" panose="020F0502020204030204" pitchFamily="34" charset="0"/>
                <a:cs typeface="Calibri" panose="020F0502020204030204" pitchFamily="34" charset="0"/>
              </a:rPr>
              <a:t>etrol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D</a:t>
            </a:r>
            <a:r>
              <a:rPr lang="en-GB" altLang="en-US" sz="2800" b="1" dirty="0">
                <a:solidFill>
                  <a:srgbClr val="002060"/>
                </a:solidFill>
                <a:latin typeface="Calibri" panose="020F0502020204030204" pitchFamily="34" charset="0"/>
                <a:cs typeface="Calibri" panose="020F0502020204030204" pitchFamily="34" charset="0"/>
              </a:rPr>
              <a:t>iesel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O</a:t>
            </a:r>
            <a:r>
              <a:rPr lang="en-GB" altLang="en-US" sz="2800" b="1" dirty="0">
                <a:solidFill>
                  <a:srgbClr val="002060"/>
                </a:solidFill>
                <a:latin typeface="Calibri" panose="020F0502020204030204" pitchFamily="34" charset="0"/>
                <a:cs typeface="Calibri" panose="020F0502020204030204" pitchFamily="34" charset="0"/>
              </a:rPr>
              <a:t>il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G</a:t>
            </a:r>
            <a:r>
              <a:rPr lang="en-GB" altLang="en-US" sz="2800" b="1" dirty="0">
                <a:solidFill>
                  <a:srgbClr val="002060"/>
                </a:solidFill>
                <a:latin typeface="Calibri" panose="020F0502020204030204" pitchFamily="34" charset="0"/>
                <a:cs typeface="Calibri" panose="020F0502020204030204" pitchFamily="34" charset="0"/>
              </a:rPr>
              <a:t>as</a:t>
            </a:r>
          </a:p>
        </p:txBody>
      </p:sp>
      <p:sp>
        <p:nvSpPr>
          <p:cNvPr id="7" name="TextBox 6"/>
          <p:cNvSpPr txBox="1"/>
          <p:nvPr/>
        </p:nvSpPr>
        <p:spPr>
          <a:xfrm>
            <a:off x="0" y="248046"/>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Mechanically Propelled Vehicle</a:t>
            </a:r>
          </a:p>
        </p:txBody>
      </p:sp>
      <p:pic>
        <p:nvPicPr>
          <p:cNvPr id="13314" name="Picture 2" descr="SPCA's driving dogs | Financial Times">
            <a:extLst>
              <a:ext uri="{FF2B5EF4-FFF2-40B4-BE49-F238E27FC236}">
                <a16:creationId xmlns:a16="http://schemas.microsoft.com/office/drawing/2014/main" id="{1BF6310A-F570-1B47-8B5E-C88754016A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29678" y="3678887"/>
            <a:ext cx="2757522"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05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5" descr="\\Client\G$\CKP Images\Traffic\MPV 4.jpg"/>
          <p:cNvPicPr>
            <a:picLocks noChangeAspect="1" noChangeArrowheads="1"/>
          </p:cNvPicPr>
          <p:nvPr>
            <p:custDataLst>
              <p:tags r:id="rId1"/>
            </p:custDataLst>
          </p:nvPr>
        </p:nvPicPr>
        <p:blipFill>
          <a:blip r:embed="rId6">
            <a:extLst>
              <a:ext uri="{28A0092B-C50C-407E-A947-70E740481C1C}">
                <a14:useLocalDpi xmlns:a14="http://schemas.microsoft.com/office/drawing/2010/main" val="0"/>
              </a:ext>
            </a:extLst>
          </a:blip>
          <a:srcRect/>
          <a:stretch>
            <a:fillRect/>
          </a:stretch>
        </p:blipFill>
        <p:spPr bwMode="auto">
          <a:xfrm>
            <a:off x="1433217" y="1212344"/>
            <a:ext cx="2689225" cy="168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 descr="\\Client\G$\CKP Images\Traffic\MPV 2.png"/>
          <p:cNvPicPr>
            <a:picLocks noChangeAspect="1" noChangeArrowheads="1"/>
          </p:cNvPicPr>
          <p:nvPr>
            <p:custDataLst>
              <p:tags r:id="rId2"/>
            </p:custDataLst>
          </p:nvPr>
        </p:nvPicPr>
        <p:blipFill>
          <a:blip r:embed="rId7">
            <a:extLst>
              <a:ext uri="{28A0092B-C50C-407E-A947-70E740481C1C}">
                <a14:useLocalDpi xmlns:a14="http://schemas.microsoft.com/office/drawing/2010/main" val="0"/>
              </a:ext>
            </a:extLst>
          </a:blip>
          <a:srcRect/>
          <a:stretch>
            <a:fillRect/>
          </a:stretch>
        </p:blipFill>
        <p:spPr bwMode="auto">
          <a:xfrm>
            <a:off x="8047793" y="1238947"/>
            <a:ext cx="2689225" cy="171200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3" descr="\\Client\G$\CKP Images\Traffic\Van.png"/>
          <p:cNvPicPr>
            <a:picLocks noChangeAspect="1" noChangeArrowheads="1"/>
          </p:cNvPicPr>
          <p:nvPr>
            <p:custDataLst>
              <p:tags r:id="rId3"/>
            </p:custDataLst>
          </p:nvPr>
        </p:nvPicPr>
        <p:blipFill>
          <a:blip r:embed="rId8">
            <a:extLst>
              <a:ext uri="{28A0092B-C50C-407E-A947-70E740481C1C}">
                <a14:useLocalDpi xmlns:a14="http://schemas.microsoft.com/office/drawing/2010/main" val="0"/>
              </a:ext>
            </a:extLst>
          </a:blip>
          <a:srcRect/>
          <a:stretch>
            <a:fillRect/>
          </a:stretch>
        </p:blipFill>
        <p:spPr bwMode="auto">
          <a:xfrm>
            <a:off x="7960480" y="4245841"/>
            <a:ext cx="2776538" cy="168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4"/>
          <p:cNvSpPr txBox="1">
            <a:spLocks noChangeArrowheads="1"/>
          </p:cNvSpPr>
          <p:nvPr/>
        </p:nvSpPr>
        <p:spPr bwMode="auto">
          <a:xfrm>
            <a:off x="838667" y="4183496"/>
            <a:ext cx="5490881"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800" dirty="0">
                <a:solidFill>
                  <a:srgbClr val="002060"/>
                </a:solidFill>
                <a:latin typeface="+mn-lt"/>
                <a:cs typeface="Arial" panose="020B0604020202020204" pitchFamily="34" charset="0"/>
              </a:rPr>
              <a:t>A mechanically propelled vehicle </a:t>
            </a:r>
          </a:p>
          <a:p>
            <a:pPr algn="ctr" eaLnBrk="1" hangingPunct="1">
              <a:spcBef>
                <a:spcPct val="0"/>
              </a:spcBef>
              <a:buFontTx/>
              <a:buNone/>
            </a:pPr>
            <a:r>
              <a:rPr lang="en-GB" altLang="en-US" sz="2800" dirty="0">
                <a:solidFill>
                  <a:srgbClr val="002060"/>
                </a:solidFill>
                <a:latin typeface="+mn-lt"/>
                <a:cs typeface="Arial" panose="020B0604020202020204" pitchFamily="34" charset="0"/>
              </a:rPr>
              <a:t>intended or adapted for use on roads</a:t>
            </a:r>
          </a:p>
        </p:txBody>
      </p:sp>
      <p:sp>
        <p:nvSpPr>
          <p:cNvPr id="8" name="TextBox 7"/>
          <p:cNvSpPr txBox="1"/>
          <p:nvPr/>
        </p:nvSpPr>
        <p:spPr>
          <a:xfrm>
            <a:off x="0" y="231340"/>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Motor Vehicle</a:t>
            </a:r>
          </a:p>
        </p:txBody>
      </p:sp>
    </p:spTree>
    <p:extLst>
      <p:ext uri="{BB962C8B-B14F-4D97-AF65-F5344CB8AC3E}">
        <p14:creationId xmlns:p14="http://schemas.microsoft.com/office/powerpoint/2010/main" val="112612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30936" y="639520"/>
            <a:ext cx="3429000" cy="171907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kern="1200">
                <a:solidFill>
                  <a:schemeClr val="tx1"/>
                </a:solidFill>
                <a:latin typeface="+mj-lt"/>
                <a:ea typeface="+mj-ea"/>
                <a:cs typeface="+mj-cs"/>
              </a:rPr>
              <a:t>Road</a:t>
            </a:r>
          </a:p>
        </p:txBody>
      </p:sp>
      <p:sp>
        <p:nvSpPr>
          <p:cNvPr id="73"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3"/>
          <p:cNvSpPr txBox="1">
            <a:spLocks noChangeArrowheads="1"/>
          </p:cNvSpPr>
          <p:nvPr/>
        </p:nvSpPr>
        <p:spPr bwMode="auto">
          <a:xfrm>
            <a:off x="630936" y="2807208"/>
            <a:ext cx="3429000" cy="3410712"/>
          </a:xfrm>
          <a:prstGeom prst="rect">
            <a:avLst/>
          </a:prstGeom>
        </p:spPr>
        <p:txBody>
          <a:bodyPr vert="horz" lIns="91440" tIns="45720" rIns="91440" bIns="45720" rtlCol="0" anchor="t">
            <a:normAutofit/>
          </a:bodyPr>
          <a:lst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indent="-228600" algn="ctr" eaLnBrk="1" hangingPunct="1">
              <a:lnSpc>
                <a:spcPct val="90000"/>
              </a:lnSpc>
              <a:buFont typeface="Arial" panose="020B0604020202020204" pitchFamily="34" charset="0"/>
              <a:buChar char="•"/>
              <a:defRPr/>
            </a:pPr>
            <a:endParaRPr lang="en-US" sz="2200" b="1" dirty="0">
              <a:solidFill>
                <a:schemeClr val="tx1"/>
              </a:solidFill>
              <a:ea typeface="+mn-ea"/>
              <a:cs typeface="+mn-cs"/>
            </a:endParaRPr>
          </a:p>
          <a:p>
            <a:pPr marL="0" indent="0" algn="ctr" eaLnBrk="1" hangingPunct="1">
              <a:lnSpc>
                <a:spcPct val="90000"/>
              </a:lnSpc>
              <a:buNone/>
              <a:defRPr/>
            </a:pPr>
            <a:r>
              <a:rPr lang="en-US" sz="2200" b="1" dirty="0">
                <a:solidFill>
                  <a:schemeClr val="tx1"/>
                </a:solidFill>
                <a:ea typeface="+mn-ea"/>
                <a:cs typeface="+mn-cs"/>
              </a:rPr>
              <a:t>‘Any highway and any other road to which the public has access, and includes bridges over which the road passes’</a:t>
            </a:r>
          </a:p>
        </p:txBody>
      </p:sp>
      <p:pic>
        <p:nvPicPr>
          <p:cNvPr id="14338" name="Picture 2" descr="Section 172 Road Traffic Act - Universal Motoring Lawyers">
            <a:extLst>
              <a:ext uri="{FF2B5EF4-FFF2-40B4-BE49-F238E27FC236}">
                <a16:creationId xmlns:a16="http://schemas.microsoft.com/office/drawing/2014/main" id="{E7F359FA-4310-B146-8EBE-012FA2BA85F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54296" y="843437"/>
            <a:ext cx="6903720" cy="5171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090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
          <p:cNvSpPr txBox="1">
            <a:spLocks noChangeArrowheads="1"/>
          </p:cNvSpPr>
          <p:nvPr/>
        </p:nvSpPr>
        <p:spPr bwMode="auto">
          <a:xfrm>
            <a:off x="6418454" y="2211674"/>
            <a:ext cx="3673878"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rgbClr val="002060"/>
                </a:solidFill>
                <a:latin typeface="+mn-lt"/>
                <a:cs typeface="Arial" panose="020B0604020202020204" pitchFamily="34" charset="0"/>
              </a:rPr>
              <a:t>‘Any place to which the public have access whether on payment or otherwise’</a:t>
            </a:r>
          </a:p>
        </p:txBody>
      </p:sp>
      <p:sp>
        <p:nvSpPr>
          <p:cNvPr id="5" name="TextBox 4"/>
          <p:cNvSpPr txBox="1"/>
          <p:nvPr/>
        </p:nvSpPr>
        <p:spPr>
          <a:xfrm>
            <a:off x="0" y="267271"/>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Public Place</a:t>
            </a:r>
          </a:p>
        </p:txBody>
      </p:sp>
      <p:pic>
        <p:nvPicPr>
          <p:cNvPr id="15362" name="Picture 2" descr="Safetipin | What makes a public space safe?">
            <a:extLst>
              <a:ext uri="{FF2B5EF4-FFF2-40B4-BE49-F238E27FC236}">
                <a16:creationId xmlns:a16="http://schemas.microsoft.com/office/drawing/2014/main" id="{3CC0BA04-852D-024E-8A28-24CC895422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9668" y="2273300"/>
            <a:ext cx="3517900" cy="231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5378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txBox="1">
            <a:spLocks/>
          </p:cNvSpPr>
          <p:nvPr/>
        </p:nvSpPr>
        <p:spPr>
          <a:xfrm>
            <a:off x="130964" y="1230166"/>
            <a:ext cx="8280920" cy="35935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buFontTx/>
              <a:buNone/>
            </a:pPr>
            <a:r>
              <a:rPr lang="en-GB" altLang="en-US" sz="3200" dirty="0">
                <a:solidFill>
                  <a:srgbClr val="002060"/>
                </a:solidFill>
                <a:cs typeface="Arial" panose="020B0604020202020204" pitchFamily="34" charset="0"/>
              </a:rPr>
              <a:t>A person who </a:t>
            </a:r>
            <a:r>
              <a:rPr lang="en-GB" altLang="en-US" sz="3200" dirty="0">
                <a:solidFill>
                  <a:srgbClr val="FF0000"/>
                </a:solidFill>
                <a:cs typeface="Arial" panose="020B0604020202020204" pitchFamily="34" charset="0"/>
              </a:rPr>
              <a:t>drives</a:t>
            </a:r>
            <a:r>
              <a:rPr lang="en-GB" altLang="en-US" sz="3200" dirty="0">
                <a:solidFill>
                  <a:srgbClr val="0070C0"/>
                </a:solidFill>
                <a:cs typeface="Arial" panose="020B0604020202020204" pitchFamily="34" charset="0"/>
              </a:rPr>
              <a:t> </a:t>
            </a:r>
            <a:r>
              <a:rPr lang="en-GB" altLang="en-US" sz="3200" dirty="0">
                <a:solidFill>
                  <a:srgbClr val="002060"/>
                </a:solidFill>
                <a:cs typeface="Arial" panose="020B0604020202020204" pitchFamily="34" charset="0"/>
              </a:rPr>
              <a:t>or </a:t>
            </a:r>
          </a:p>
          <a:p>
            <a:pPr algn="ctr">
              <a:spcBef>
                <a:spcPct val="0"/>
              </a:spcBef>
              <a:buFontTx/>
              <a:buNone/>
            </a:pPr>
            <a:r>
              <a:rPr lang="en-GB" altLang="en-US" sz="3200" dirty="0">
                <a:solidFill>
                  <a:srgbClr val="FF0000"/>
                </a:solidFill>
                <a:cs typeface="Arial" panose="020B0604020202020204" pitchFamily="34" charset="0"/>
              </a:rPr>
              <a:t> attempts to drive </a:t>
            </a:r>
            <a:r>
              <a:rPr lang="en-GB" altLang="en-US" sz="3200" dirty="0">
                <a:solidFill>
                  <a:srgbClr val="002060"/>
                </a:solidFill>
                <a:cs typeface="Arial" panose="020B0604020202020204" pitchFamily="34" charset="0"/>
              </a:rPr>
              <a:t>or </a:t>
            </a:r>
          </a:p>
          <a:p>
            <a:pPr algn="ctr">
              <a:spcBef>
                <a:spcPct val="0"/>
              </a:spcBef>
              <a:buFontTx/>
              <a:buNone/>
            </a:pPr>
            <a:r>
              <a:rPr lang="en-GB" altLang="en-US" sz="3200" dirty="0">
                <a:solidFill>
                  <a:srgbClr val="0070C0"/>
                </a:solidFill>
                <a:cs typeface="Arial" panose="020B0604020202020204" pitchFamily="34" charset="0"/>
              </a:rPr>
              <a:t> </a:t>
            </a:r>
            <a:r>
              <a:rPr lang="en-GB" altLang="en-US" sz="3200" dirty="0">
                <a:solidFill>
                  <a:srgbClr val="FF0000"/>
                </a:solidFill>
                <a:cs typeface="Arial" panose="020B0604020202020204" pitchFamily="34" charset="0"/>
              </a:rPr>
              <a:t>is in charge </a:t>
            </a:r>
          </a:p>
          <a:p>
            <a:pPr algn="ctr">
              <a:spcBef>
                <a:spcPct val="0"/>
              </a:spcBef>
              <a:buFontTx/>
              <a:buNone/>
            </a:pPr>
            <a:r>
              <a:rPr lang="en-GB" altLang="en-US" sz="3200" dirty="0">
                <a:solidFill>
                  <a:srgbClr val="002060"/>
                </a:solidFill>
                <a:cs typeface="Arial" panose="020B0604020202020204" pitchFamily="34" charset="0"/>
              </a:rPr>
              <a:t>of a  </a:t>
            </a:r>
            <a:r>
              <a:rPr lang="en-GB" altLang="en-US" sz="3200" dirty="0">
                <a:solidFill>
                  <a:srgbClr val="FF0000"/>
                </a:solidFill>
                <a:cs typeface="Arial" panose="020B0604020202020204" pitchFamily="34" charset="0"/>
              </a:rPr>
              <a:t>mechanically propelled vehicle</a:t>
            </a:r>
          </a:p>
          <a:p>
            <a:pPr algn="ctr">
              <a:spcBef>
                <a:spcPct val="0"/>
              </a:spcBef>
              <a:buFontTx/>
              <a:buNone/>
            </a:pPr>
            <a:r>
              <a:rPr lang="en-GB" altLang="en-US" sz="3200" dirty="0">
                <a:solidFill>
                  <a:srgbClr val="002060"/>
                </a:solidFill>
                <a:cs typeface="Arial" panose="020B0604020202020204" pitchFamily="34" charset="0"/>
              </a:rPr>
              <a:t> on a </a:t>
            </a:r>
            <a:r>
              <a:rPr lang="en-GB" altLang="en-US" sz="3200" dirty="0">
                <a:solidFill>
                  <a:srgbClr val="FF0000"/>
                </a:solidFill>
                <a:cs typeface="Arial" panose="020B0604020202020204" pitchFamily="34" charset="0"/>
              </a:rPr>
              <a:t>road</a:t>
            </a:r>
            <a:r>
              <a:rPr lang="en-GB" altLang="en-US" sz="3200" dirty="0">
                <a:cs typeface="Arial" panose="020B0604020202020204" pitchFamily="34" charset="0"/>
              </a:rPr>
              <a:t> o</a:t>
            </a:r>
            <a:r>
              <a:rPr lang="en-GB" altLang="en-US" sz="3200" dirty="0">
                <a:solidFill>
                  <a:srgbClr val="002060"/>
                </a:solidFill>
                <a:cs typeface="Arial" panose="020B0604020202020204" pitchFamily="34" charset="0"/>
              </a:rPr>
              <a:t>r other </a:t>
            </a:r>
            <a:r>
              <a:rPr lang="en-GB" altLang="en-US" sz="3200" dirty="0">
                <a:solidFill>
                  <a:srgbClr val="FF0000"/>
                </a:solidFill>
                <a:cs typeface="Arial" panose="020B0604020202020204" pitchFamily="34" charset="0"/>
              </a:rPr>
              <a:t>public place, </a:t>
            </a:r>
          </a:p>
          <a:p>
            <a:pPr algn="ctr">
              <a:spcBef>
                <a:spcPct val="0"/>
              </a:spcBef>
              <a:buFontTx/>
              <a:buNone/>
            </a:pPr>
            <a:r>
              <a:rPr lang="en-GB" altLang="en-US" sz="3200" dirty="0">
                <a:cs typeface="Arial" panose="020B0604020202020204" pitchFamily="34" charset="0"/>
              </a:rPr>
              <a:t> </a:t>
            </a:r>
            <a:r>
              <a:rPr lang="en-GB" altLang="en-US" sz="3200" dirty="0">
                <a:solidFill>
                  <a:srgbClr val="002060"/>
                </a:solidFill>
                <a:cs typeface="Arial" panose="020B0604020202020204" pitchFamily="34" charset="0"/>
              </a:rPr>
              <a:t>whilst unfit to drive through</a:t>
            </a:r>
          </a:p>
          <a:p>
            <a:pPr algn="ctr">
              <a:spcBef>
                <a:spcPct val="0"/>
              </a:spcBef>
              <a:buFontTx/>
              <a:buNone/>
            </a:pPr>
            <a:r>
              <a:rPr lang="en-GB" altLang="en-US" sz="3200" dirty="0">
                <a:solidFill>
                  <a:srgbClr val="002060"/>
                </a:solidFill>
                <a:cs typeface="Arial" panose="020B0604020202020204" pitchFamily="34" charset="0"/>
              </a:rPr>
              <a:t> drink or drugs </a:t>
            </a:r>
          </a:p>
          <a:p>
            <a:pPr algn="ctr">
              <a:spcBef>
                <a:spcPct val="0"/>
              </a:spcBef>
              <a:buFontTx/>
              <a:buNone/>
            </a:pPr>
            <a:r>
              <a:rPr lang="en-GB" altLang="en-US" sz="3200" dirty="0">
                <a:solidFill>
                  <a:srgbClr val="002060"/>
                </a:solidFill>
                <a:cs typeface="Arial" panose="020B0604020202020204" pitchFamily="34" charset="0"/>
              </a:rPr>
              <a:t> commits an offence</a:t>
            </a:r>
          </a:p>
        </p:txBody>
      </p:sp>
      <p:sp>
        <p:nvSpPr>
          <p:cNvPr id="4" name="TextBox 3"/>
          <p:cNvSpPr txBox="1"/>
          <p:nvPr/>
        </p:nvSpPr>
        <p:spPr>
          <a:xfrm>
            <a:off x="0" y="183207"/>
            <a:ext cx="8280920" cy="584775"/>
          </a:xfrm>
          <a:prstGeom prst="rect">
            <a:avLst/>
          </a:prstGeom>
          <a:solidFill>
            <a:schemeClr val="accent2"/>
          </a:solidFill>
          <a:ln>
            <a:solidFill>
              <a:schemeClr val="accent2"/>
            </a:solidFill>
          </a:ln>
        </p:spPr>
        <p:txBody>
          <a:bodyPr wrap="square" rtlCol="0">
            <a:spAutoFit/>
          </a:bodyPr>
          <a:lstStyle/>
          <a:p>
            <a:pPr algn="ctr"/>
            <a:r>
              <a:rPr lang="en-GB" sz="3200" b="1" dirty="0">
                <a:solidFill>
                  <a:schemeClr val="bg1"/>
                </a:solidFill>
              </a:rPr>
              <a:t>‘Unfit through Drink or Drugs’</a:t>
            </a:r>
          </a:p>
        </p:txBody>
      </p:sp>
      <p:sp>
        <p:nvSpPr>
          <p:cNvPr id="2" name="Rectangle 1"/>
          <p:cNvSpPr/>
          <p:nvPr/>
        </p:nvSpPr>
        <p:spPr>
          <a:xfrm>
            <a:off x="2208896" y="5516387"/>
            <a:ext cx="4457566" cy="461665"/>
          </a:xfrm>
          <a:prstGeom prst="rect">
            <a:avLst/>
          </a:prstGeom>
          <a:solidFill>
            <a:schemeClr val="accent2"/>
          </a:solidFill>
          <a:ln>
            <a:solidFill>
              <a:schemeClr val="accent2"/>
            </a:solidFill>
          </a:ln>
        </p:spPr>
        <p:txBody>
          <a:bodyPr wrap="none">
            <a:spAutoFit/>
          </a:bodyPr>
          <a:lstStyle/>
          <a:p>
            <a:pPr algn="ctr">
              <a:spcBef>
                <a:spcPct val="0"/>
              </a:spcBef>
              <a:buFontTx/>
              <a:buNone/>
            </a:pPr>
            <a:r>
              <a:rPr lang="en-GB" altLang="en-US" sz="2400" b="1" dirty="0">
                <a:solidFill>
                  <a:schemeClr val="bg1"/>
                </a:solidFill>
                <a:cs typeface="Arial" panose="020B0604020202020204" pitchFamily="34" charset="0"/>
              </a:rPr>
              <a:t>Section 4(1) Road Traffic Act 1988</a:t>
            </a:r>
          </a:p>
        </p:txBody>
      </p:sp>
      <p:pic>
        <p:nvPicPr>
          <p:cNvPr id="16386" name="Picture 2">
            <a:extLst>
              <a:ext uri="{FF2B5EF4-FFF2-40B4-BE49-F238E27FC236}">
                <a16:creationId xmlns:a16="http://schemas.microsoft.com/office/drawing/2014/main" id="{A1C7C61D-5D98-C34E-B8BA-03FC16999B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5524" y="1922035"/>
            <a:ext cx="36830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893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38200" y="365125"/>
            <a:ext cx="10515600"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400" b="1" kern="1200">
                <a:solidFill>
                  <a:schemeClr val="tx1"/>
                </a:solidFill>
                <a:latin typeface="+mj-lt"/>
                <a:ea typeface="+mj-ea"/>
                <a:cs typeface="+mj-cs"/>
              </a:rPr>
              <a:t>Points to Prove</a:t>
            </a:r>
          </a:p>
        </p:txBody>
      </p:sp>
      <p:sp>
        <p:nvSpPr>
          <p:cNvPr id="12"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p:cNvSpPr txBox="1">
            <a:spLocks/>
          </p:cNvSpPr>
          <p:nvPr/>
        </p:nvSpPr>
        <p:spPr>
          <a:xfrm>
            <a:off x="838200" y="1929384"/>
            <a:ext cx="5158839" cy="4251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pPr>
            <a:r>
              <a:rPr lang="en-US" altLang="en-US" sz="2200" dirty="0"/>
              <a:t>Sufficient to prove that the person’s ability to drive was impaired because of consumption of drink (alcohol) or drugs</a:t>
            </a:r>
          </a:p>
          <a:p>
            <a:pPr>
              <a:spcBef>
                <a:spcPct val="0"/>
              </a:spcBef>
            </a:pPr>
            <a:endParaRPr lang="en-US" altLang="en-US" sz="2200" dirty="0"/>
          </a:p>
          <a:p>
            <a:pPr>
              <a:spcBef>
                <a:spcPct val="0"/>
              </a:spcBef>
            </a:pPr>
            <a:r>
              <a:rPr lang="en-US" altLang="en-US" sz="2200" dirty="0"/>
              <a:t>Evidence required is similar to that required to prove drunkenness</a:t>
            </a:r>
          </a:p>
          <a:p>
            <a:pPr>
              <a:spcBef>
                <a:spcPct val="0"/>
              </a:spcBef>
            </a:pPr>
            <a:endParaRPr lang="en-US" altLang="en-US" sz="2200" dirty="0"/>
          </a:p>
          <a:p>
            <a:pPr>
              <a:spcBef>
                <a:spcPct val="0"/>
              </a:spcBef>
            </a:pPr>
            <a:r>
              <a:rPr lang="en-US" altLang="en-US" sz="2200" dirty="0"/>
              <a:t>Doctor’s opinion and your observations will be important</a:t>
            </a:r>
          </a:p>
          <a:p>
            <a:pPr marL="0"/>
            <a:endParaRPr lang="en-US" sz="2200" dirty="0"/>
          </a:p>
        </p:txBody>
      </p:sp>
      <p:pic>
        <p:nvPicPr>
          <p:cNvPr id="17410" name="Picture 2" descr="Driving Whilst Unfit Through Drugs or Drink | Driving Defences">
            <a:extLst>
              <a:ext uri="{FF2B5EF4-FFF2-40B4-BE49-F238E27FC236}">
                <a16:creationId xmlns:a16="http://schemas.microsoft.com/office/drawing/2014/main" id="{9684BEB6-9D87-8E4A-B94E-BFFB5EE22F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2994" y="2286000"/>
            <a:ext cx="355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774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474678" y="1137967"/>
            <a:ext cx="8280920" cy="3833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buFontTx/>
              <a:buNone/>
            </a:pPr>
            <a:r>
              <a:rPr lang="en-GB" altLang="en-US" dirty="0">
                <a:solidFill>
                  <a:srgbClr val="002060"/>
                </a:solidFill>
                <a:cs typeface="Arial" panose="020B0604020202020204" pitchFamily="34" charset="0"/>
              </a:rPr>
              <a:t>A person who</a:t>
            </a:r>
            <a:r>
              <a:rPr lang="en-GB" altLang="en-US" dirty="0">
                <a:solidFill>
                  <a:srgbClr val="FF0000"/>
                </a:solidFill>
                <a:cs typeface="Arial" panose="020B0604020202020204" pitchFamily="34" charset="0"/>
              </a:rPr>
              <a:t> drives</a:t>
            </a:r>
          </a:p>
          <a:p>
            <a:pPr algn="ctr">
              <a:spcBef>
                <a:spcPct val="0"/>
              </a:spcBef>
              <a:buFontTx/>
              <a:buNone/>
            </a:pPr>
            <a:r>
              <a:rPr lang="en-GB" altLang="en-US" dirty="0">
                <a:solidFill>
                  <a:srgbClr val="002060"/>
                </a:solidFill>
                <a:cs typeface="Arial" panose="020B0604020202020204" pitchFamily="34" charset="0"/>
              </a:rPr>
              <a:t> </a:t>
            </a:r>
            <a:r>
              <a:rPr lang="en-GB" altLang="en-US" b="1" dirty="0">
                <a:solidFill>
                  <a:srgbClr val="002060"/>
                </a:solidFill>
                <a:cs typeface="Arial" panose="020B0604020202020204" pitchFamily="34" charset="0"/>
              </a:rPr>
              <a:t>or</a:t>
            </a:r>
            <a:r>
              <a:rPr lang="en-GB" altLang="en-US" dirty="0">
                <a:solidFill>
                  <a:srgbClr val="002060"/>
                </a:solidFill>
                <a:cs typeface="Arial" panose="020B0604020202020204" pitchFamily="34" charset="0"/>
              </a:rPr>
              <a:t> </a:t>
            </a:r>
          </a:p>
          <a:p>
            <a:pPr algn="ctr">
              <a:spcBef>
                <a:spcPct val="0"/>
              </a:spcBef>
              <a:buFontTx/>
              <a:buNone/>
            </a:pPr>
            <a:r>
              <a:rPr lang="en-GB" altLang="en-US" dirty="0">
                <a:solidFill>
                  <a:srgbClr val="FF0000"/>
                </a:solidFill>
                <a:cs typeface="Arial" panose="020B0604020202020204" pitchFamily="34" charset="0"/>
              </a:rPr>
              <a:t> attempts to drive </a:t>
            </a:r>
          </a:p>
          <a:p>
            <a:pPr algn="ctr">
              <a:spcBef>
                <a:spcPct val="0"/>
              </a:spcBef>
              <a:buFontTx/>
              <a:buNone/>
            </a:pPr>
            <a:r>
              <a:rPr lang="en-GB" altLang="en-US" b="1" dirty="0">
                <a:solidFill>
                  <a:srgbClr val="002060"/>
                </a:solidFill>
                <a:cs typeface="Arial" panose="020B0604020202020204" pitchFamily="34" charset="0"/>
              </a:rPr>
              <a:t>or </a:t>
            </a:r>
          </a:p>
          <a:p>
            <a:pPr algn="ctr">
              <a:spcBef>
                <a:spcPct val="0"/>
              </a:spcBef>
              <a:buFontTx/>
              <a:buNone/>
            </a:pPr>
            <a:r>
              <a:rPr lang="en-GB" altLang="en-US" dirty="0">
                <a:solidFill>
                  <a:srgbClr val="0070C0"/>
                </a:solidFill>
                <a:cs typeface="Arial" panose="020B0604020202020204" pitchFamily="34" charset="0"/>
              </a:rPr>
              <a:t> </a:t>
            </a:r>
            <a:r>
              <a:rPr lang="en-GB" altLang="en-US" dirty="0">
                <a:solidFill>
                  <a:srgbClr val="FF0000"/>
                </a:solidFill>
                <a:cs typeface="Arial" panose="020B0604020202020204" pitchFamily="34" charset="0"/>
              </a:rPr>
              <a:t>is in charge </a:t>
            </a:r>
            <a:r>
              <a:rPr lang="en-GB" altLang="en-US" dirty="0">
                <a:solidFill>
                  <a:srgbClr val="002060"/>
                </a:solidFill>
                <a:cs typeface="Arial" panose="020B0604020202020204" pitchFamily="34" charset="0"/>
              </a:rPr>
              <a:t>of a  </a:t>
            </a:r>
            <a:r>
              <a:rPr lang="en-GB" altLang="en-US" dirty="0">
                <a:solidFill>
                  <a:srgbClr val="FF0000"/>
                </a:solidFill>
                <a:cs typeface="Arial" panose="020B0604020202020204" pitchFamily="34" charset="0"/>
              </a:rPr>
              <a:t>motor vehicle </a:t>
            </a:r>
            <a:r>
              <a:rPr lang="en-GB" altLang="en-US" dirty="0">
                <a:solidFill>
                  <a:srgbClr val="002060"/>
                </a:solidFill>
                <a:cs typeface="Arial" panose="020B0604020202020204" pitchFamily="34" charset="0"/>
              </a:rPr>
              <a:t>on</a:t>
            </a:r>
            <a:r>
              <a:rPr lang="en-GB" altLang="en-US" b="1" dirty="0">
                <a:solidFill>
                  <a:srgbClr val="002060"/>
                </a:solidFill>
                <a:cs typeface="Arial" panose="020B0604020202020204" pitchFamily="34" charset="0"/>
              </a:rPr>
              <a:t> </a:t>
            </a:r>
          </a:p>
          <a:p>
            <a:pPr algn="ctr">
              <a:spcBef>
                <a:spcPct val="0"/>
              </a:spcBef>
              <a:buFontTx/>
              <a:buNone/>
            </a:pPr>
            <a:r>
              <a:rPr lang="en-GB" altLang="en-US" dirty="0">
                <a:solidFill>
                  <a:srgbClr val="002060"/>
                </a:solidFill>
                <a:cs typeface="Arial" panose="020B0604020202020204" pitchFamily="34" charset="0"/>
              </a:rPr>
              <a:t>a </a:t>
            </a:r>
            <a:r>
              <a:rPr lang="en-GB" altLang="en-US" dirty="0">
                <a:solidFill>
                  <a:srgbClr val="FF0000"/>
                </a:solidFill>
                <a:cs typeface="Arial" panose="020B0604020202020204" pitchFamily="34" charset="0"/>
              </a:rPr>
              <a:t>road </a:t>
            </a:r>
            <a:r>
              <a:rPr lang="en-GB" altLang="en-US" dirty="0">
                <a:solidFill>
                  <a:srgbClr val="002060"/>
                </a:solidFill>
                <a:cs typeface="Arial" panose="020B0604020202020204" pitchFamily="34" charset="0"/>
              </a:rPr>
              <a:t>or other </a:t>
            </a:r>
            <a:r>
              <a:rPr lang="en-GB" altLang="en-US" dirty="0">
                <a:solidFill>
                  <a:srgbClr val="FF0000"/>
                </a:solidFill>
                <a:cs typeface="Arial" panose="020B0604020202020204" pitchFamily="34" charset="0"/>
              </a:rPr>
              <a:t>public place</a:t>
            </a:r>
          </a:p>
          <a:p>
            <a:pPr algn="ctr">
              <a:spcBef>
                <a:spcPct val="0"/>
              </a:spcBef>
              <a:buFontTx/>
              <a:buNone/>
            </a:pPr>
            <a:r>
              <a:rPr lang="en-GB" altLang="en-US" dirty="0">
                <a:solidFill>
                  <a:srgbClr val="002060"/>
                </a:solidFill>
                <a:cs typeface="Arial" panose="020B0604020202020204" pitchFamily="34" charset="0"/>
              </a:rPr>
              <a:t>after consuming so much alcohol</a:t>
            </a:r>
          </a:p>
          <a:p>
            <a:pPr algn="ctr">
              <a:spcBef>
                <a:spcPct val="0"/>
              </a:spcBef>
              <a:buFontTx/>
              <a:buNone/>
            </a:pPr>
            <a:r>
              <a:rPr lang="en-GB" altLang="en-US" dirty="0">
                <a:solidFill>
                  <a:srgbClr val="002060"/>
                </a:solidFill>
                <a:cs typeface="Arial" panose="020B0604020202020204" pitchFamily="34" charset="0"/>
              </a:rPr>
              <a:t>that the proportion of it in their</a:t>
            </a:r>
          </a:p>
          <a:p>
            <a:pPr algn="ctr">
              <a:spcBef>
                <a:spcPct val="0"/>
              </a:spcBef>
              <a:buFontTx/>
              <a:buNone/>
            </a:pPr>
            <a:r>
              <a:rPr lang="en-GB" altLang="en-US" dirty="0">
                <a:solidFill>
                  <a:srgbClr val="002060"/>
                </a:solidFill>
                <a:cs typeface="Arial" panose="020B0604020202020204" pitchFamily="34" charset="0"/>
              </a:rPr>
              <a:t> breath, blood or urine exceeds the</a:t>
            </a:r>
          </a:p>
          <a:p>
            <a:pPr algn="ctr">
              <a:spcBef>
                <a:spcPct val="0"/>
              </a:spcBef>
              <a:buFontTx/>
              <a:buNone/>
            </a:pPr>
            <a:r>
              <a:rPr lang="en-GB" altLang="en-US" dirty="0">
                <a:solidFill>
                  <a:srgbClr val="002060"/>
                </a:solidFill>
                <a:cs typeface="Arial" panose="020B0604020202020204" pitchFamily="34" charset="0"/>
              </a:rPr>
              <a:t> prescribed limit commits an offence</a:t>
            </a:r>
          </a:p>
          <a:p>
            <a:pPr marL="0" indent="0">
              <a:buFont typeface="Arial" panose="020B0604020202020204" pitchFamily="34" charset="0"/>
              <a:buNone/>
            </a:pPr>
            <a:endParaRPr lang="en-GB" dirty="0"/>
          </a:p>
        </p:txBody>
      </p:sp>
      <p:sp>
        <p:nvSpPr>
          <p:cNvPr id="4" name="TextBox 3"/>
          <p:cNvSpPr txBox="1"/>
          <p:nvPr/>
        </p:nvSpPr>
        <p:spPr>
          <a:xfrm>
            <a:off x="0" y="311716"/>
            <a:ext cx="8280920" cy="584775"/>
          </a:xfrm>
          <a:prstGeom prst="rect">
            <a:avLst/>
          </a:prstGeom>
          <a:solidFill>
            <a:schemeClr val="accent5">
              <a:lumMod val="60000"/>
              <a:lumOff val="40000"/>
            </a:schemeClr>
          </a:solidFill>
        </p:spPr>
        <p:txBody>
          <a:bodyPr wrap="square" rtlCol="0">
            <a:spAutoFit/>
          </a:bodyPr>
          <a:lstStyle/>
          <a:p>
            <a:pPr algn="ctr"/>
            <a:r>
              <a:rPr lang="en-GB" sz="3200" b="1" dirty="0">
                <a:solidFill>
                  <a:schemeClr val="bg1"/>
                </a:solidFill>
              </a:rPr>
              <a:t>Being over the prescribed limit: Alcohol</a:t>
            </a:r>
          </a:p>
        </p:txBody>
      </p:sp>
      <p:sp>
        <p:nvSpPr>
          <p:cNvPr id="2" name="Rectangle 1"/>
          <p:cNvSpPr/>
          <p:nvPr/>
        </p:nvSpPr>
        <p:spPr>
          <a:xfrm>
            <a:off x="1610924" y="5720033"/>
            <a:ext cx="4109715" cy="461665"/>
          </a:xfrm>
          <a:prstGeom prst="rect">
            <a:avLst/>
          </a:prstGeom>
          <a:solidFill>
            <a:schemeClr val="accent1">
              <a:lumMod val="20000"/>
              <a:lumOff val="80000"/>
            </a:schemeClr>
          </a:solidFill>
        </p:spPr>
        <p:txBody>
          <a:bodyPr wrap="none">
            <a:spAutoFit/>
          </a:bodyPr>
          <a:lstStyle/>
          <a:p>
            <a:pPr algn="ctr">
              <a:spcBef>
                <a:spcPct val="0"/>
              </a:spcBef>
              <a:buFontTx/>
              <a:buNone/>
            </a:pPr>
            <a:r>
              <a:rPr lang="en-GB" altLang="en-US" sz="2400" b="1" dirty="0">
                <a:solidFill>
                  <a:srgbClr val="002060"/>
                </a:solidFill>
                <a:cs typeface="Arial" panose="020B0604020202020204" pitchFamily="34" charset="0"/>
              </a:rPr>
              <a:t>Section 5 Road Traffic Act 1988</a:t>
            </a:r>
          </a:p>
        </p:txBody>
      </p:sp>
      <p:pic>
        <p:nvPicPr>
          <p:cNvPr id="18434" name="Picture 2" descr="Driving the day after drinking - How long does alcohol stay in your system?  | Express.co.uk">
            <a:extLst>
              <a:ext uri="{FF2B5EF4-FFF2-40B4-BE49-F238E27FC236}">
                <a16:creationId xmlns:a16="http://schemas.microsoft.com/office/drawing/2014/main" id="{4853ABD0-6EDE-A640-80A0-5B380A32E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2506" y="2330450"/>
            <a:ext cx="3708400" cy="219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562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6">
                                            <p:txEl>
                                              <p:pRg st="7" end="7"/>
                                            </p:txEl>
                                          </p:spTgt>
                                        </p:tgtEl>
                                        <p:attrNameLst>
                                          <p:attrName>style.visibility</p:attrName>
                                        </p:attrNameLst>
                                      </p:cBhvr>
                                      <p:to>
                                        <p:strVal val="visible"/>
                                      </p:to>
                                    </p:set>
                                    <p:animEffect transition="in" filter="fade">
                                      <p:cBhvr>
                                        <p:cTn id="40" dur="500"/>
                                        <p:tgtEl>
                                          <p:spTgt spid="6">
                                            <p:txEl>
                                              <p:pRg st="7" end="7"/>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animEffect transition="in" filter="fade">
                                      <p:cBhvr>
                                        <p:cTn id="43" dur="500"/>
                                        <p:tgtEl>
                                          <p:spTgt spid="6">
                                            <p:txEl>
                                              <p:pRg st="8" end="8"/>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6">
                                            <p:txEl>
                                              <p:pRg st="9" end="9"/>
                                            </p:txEl>
                                          </p:spTgt>
                                        </p:tgtEl>
                                        <p:attrNameLst>
                                          <p:attrName>style.visibility</p:attrName>
                                        </p:attrNameLst>
                                      </p:cBhvr>
                                      <p:to>
                                        <p:strVal val="visible"/>
                                      </p:to>
                                    </p:set>
                                    <p:animEffect transition="in" filter="fade">
                                      <p:cBhvr>
                                        <p:cTn id="46" dur="500"/>
                                        <p:tgtEl>
                                          <p:spTgt spid="6">
                                            <p:txEl>
                                              <p:pRg st="9" end="9"/>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lient\G$\CKP Images\Traffic\Breath limit.png"/>
          <p:cNvPicPr>
            <a:picLocks noChangeAspect="1" noChangeArrowheads="1"/>
          </p:cNvPicPr>
          <p:nvPr>
            <p:custDataLst>
              <p:tags r:id="rId1"/>
            </p:custDataLst>
          </p:nvPr>
        </p:nvPicPr>
        <p:blipFill>
          <a:blip r:embed="rId6">
            <a:extLst>
              <a:ext uri="{28A0092B-C50C-407E-A947-70E740481C1C}">
                <a14:useLocalDpi xmlns:a14="http://schemas.microsoft.com/office/drawing/2010/main" val="0"/>
              </a:ext>
            </a:extLst>
          </a:blip>
          <a:srcRect/>
          <a:stretch>
            <a:fillRect/>
          </a:stretch>
        </p:blipFill>
        <p:spPr bwMode="auto">
          <a:xfrm>
            <a:off x="4857338" y="4167402"/>
            <a:ext cx="1666011" cy="250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Client\G$\CKP Images\Traffic\Blood Limit.png"/>
          <p:cNvPicPr>
            <a:picLocks noChangeAspect="1" noChangeArrowheads="1"/>
          </p:cNvPicPr>
          <p:nvPr>
            <p:custDataLst>
              <p:tags r:id="rId2"/>
            </p:custDataLst>
          </p:nvPr>
        </p:nvPicPr>
        <p:blipFill>
          <a:blip r:embed="rId7">
            <a:extLst>
              <a:ext uri="{28A0092B-C50C-407E-A947-70E740481C1C}">
                <a14:useLocalDpi xmlns:a14="http://schemas.microsoft.com/office/drawing/2010/main" val="0"/>
              </a:ext>
            </a:extLst>
          </a:blip>
          <a:srcRect/>
          <a:stretch>
            <a:fillRect/>
          </a:stretch>
        </p:blipFill>
        <p:spPr bwMode="auto">
          <a:xfrm>
            <a:off x="7120874" y="4167402"/>
            <a:ext cx="1666011" cy="2530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Client\G$\CKP Images\Traffic\Urine limit.png"/>
          <p:cNvPicPr>
            <a:picLocks noChangeAspect="1" noChangeArrowheads="1"/>
          </p:cNvPicPr>
          <p:nvPr>
            <p:custDataLst>
              <p:tags r:id="rId3"/>
            </p:custDataLst>
          </p:nvPr>
        </p:nvPicPr>
        <p:blipFill>
          <a:blip r:embed="rId8">
            <a:extLst>
              <a:ext uri="{28A0092B-C50C-407E-A947-70E740481C1C}">
                <a14:useLocalDpi xmlns:a14="http://schemas.microsoft.com/office/drawing/2010/main" val="0"/>
              </a:ext>
            </a:extLst>
          </a:blip>
          <a:srcRect/>
          <a:stretch>
            <a:fillRect/>
          </a:stretch>
        </p:blipFill>
        <p:spPr bwMode="auto">
          <a:xfrm>
            <a:off x="9473045" y="4167402"/>
            <a:ext cx="1666010" cy="258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0" y="279146"/>
            <a:ext cx="8280920" cy="584775"/>
          </a:xfrm>
          <a:prstGeom prst="rect">
            <a:avLst/>
          </a:prstGeom>
          <a:solidFill>
            <a:schemeClr val="accent5">
              <a:lumMod val="60000"/>
              <a:lumOff val="40000"/>
            </a:schemeClr>
          </a:solidFill>
        </p:spPr>
        <p:txBody>
          <a:bodyPr wrap="square" rtlCol="0">
            <a:spAutoFit/>
          </a:bodyPr>
          <a:lstStyle/>
          <a:p>
            <a:pPr algn="ctr"/>
            <a:r>
              <a:rPr lang="en-GB" sz="3200" b="1" dirty="0">
                <a:solidFill>
                  <a:schemeClr val="bg1"/>
                </a:solidFill>
              </a:rPr>
              <a:t>Prescribed Limit: Alcohol</a:t>
            </a:r>
          </a:p>
        </p:txBody>
      </p:sp>
      <p:sp>
        <p:nvSpPr>
          <p:cNvPr id="8" name="TextBox 7">
            <a:extLst>
              <a:ext uri="{FF2B5EF4-FFF2-40B4-BE49-F238E27FC236}">
                <a16:creationId xmlns:a16="http://schemas.microsoft.com/office/drawing/2014/main" id="{DDD17152-0981-E842-B155-E011C4DF9F64}"/>
              </a:ext>
            </a:extLst>
          </p:cNvPr>
          <p:cNvSpPr txBox="1"/>
          <p:nvPr/>
        </p:nvSpPr>
        <p:spPr>
          <a:xfrm>
            <a:off x="241633" y="1743416"/>
            <a:ext cx="10897422" cy="1938992"/>
          </a:xfrm>
          <a:prstGeom prst="rect">
            <a:avLst/>
          </a:prstGeom>
          <a:noFill/>
        </p:spPr>
        <p:txBody>
          <a:bodyPr wrap="square">
            <a:spAutoFit/>
          </a:bodyPr>
          <a:lstStyle/>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Breath</a:t>
            </a:r>
            <a:r>
              <a:rPr lang="en-GB" altLang="en-US" sz="2400"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35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microgrammes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breath</a:t>
            </a:r>
          </a:p>
          <a:p>
            <a:endParaRPr lang="en-GB" altLang="en-US" sz="24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Blood</a:t>
            </a:r>
            <a:r>
              <a:rPr lang="en-GB" altLang="en-US" sz="2400"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80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milligrammes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blood</a:t>
            </a:r>
          </a:p>
          <a:p>
            <a:endParaRPr lang="en-GB" altLang="en-US" sz="24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Urine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107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milligrammes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urine</a:t>
            </a:r>
          </a:p>
        </p:txBody>
      </p:sp>
    </p:spTree>
    <p:extLst>
      <p:ext uri="{BB962C8B-B14F-4D97-AF65-F5344CB8AC3E}">
        <p14:creationId xmlns:p14="http://schemas.microsoft.com/office/powerpoint/2010/main" val="290997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94102" y="1584958"/>
            <a:ext cx="5355436" cy="4401205"/>
          </a:xfrm>
          <a:prstGeom prst="rect">
            <a:avLst/>
          </a:prstGeom>
        </p:spPr>
        <p:txBody>
          <a:bodyPr wrap="square">
            <a:spAutoFit/>
          </a:bodyPr>
          <a:lstStyle/>
          <a:p>
            <a:pPr algn="ctr"/>
            <a:r>
              <a:rPr lang="en-GB" sz="2800" dirty="0">
                <a:solidFill>
                  <a:srgbClr val="002060"/>
                </a:solidFill>
              </a:rPr>
              <a:t>It is a defence for a person charged with an offence to prove that at the time he is alleged to have committed the offence the circumstances were such that there was no likelihood of him driving the vehicle whilst the proportion of alcohol in his breath, blood or urine remained likely to exceed the prescribed limit.</a:t>
            </a:r>
          </a:p>
        </p:txBody>
      </p:sp>
      <p:sp>
        <p:nvSpPr>
          <p:cNvPr id="5" name="TextBox 4"/>
          <p:cNvSpPr txBox="1"/>
          <p:nvPr/>
        </p:nvSpPr>
        <p:spPr>
          <a:xfrm>
            <a:off x="0" y="283045"/>
            <a:ext cx="8280920" cy="584775"/>
          </a:xfrm>
          <a:prstGeom prst="rect">
            <a:avLst/>
          </a:prstGeom>
          <a:solidFill>
            <a:schemeClr val="accent5">
              <a:lumMod val="60000"/>
              <a:lumOff val="40000"/>
            </a:schemeClr>
          </a:solidFill>
        </p:spPr>
        <p:txBody>
          <a:bodyPr wrap="square" rtlCol="0">
            <a:spAutoFit/>
          </a:bodyPr>
          <a:lstStyle/>
          <a:p>
            <a:pPr algn="ctr"/>
            <a:r>
              <a:rPr lang="en-GB" sz="3200" b="1" dirty="0">
                <a:solidFill>
                  <a:schemeClr val="bg1"/>
                </a:solidFill>
              </a:rPr>
              <a:t>Section 5 Road Traffic Act 1988: Defence</a:t>
            </a:r>
          </a:p>
        </p:txBody>
      </p:sp>
      <p:pic>
        <p:nvPicPr>
          <p:cNvPr id="19460" name="Picture 4" descr="VILAS COUNTY TEEN COURT – Extension Vilas County">
            <a:extLst>
              <a:ext uri="{FF2B5EF4-FFF2-40B4-BE49-F238E27FC236}">
                <a16:creationId xmlns:a16="http://schemas.microsoft.com/office/drawing/2014/main" id="{4690AA7E-1B10-7C4E-9333-20F4965DE1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9168" y="1584958"/>
            <a:ext cx="3758704" cy="3661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558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0" y="1305460"/>
            <a:ext cx="8467106" cy="32470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Where a person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drives</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attempts to drive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is in charge </a:t>
            </a: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of a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motor vehicle</a:t>
            </a:r>
            <a:r>
              <a:rPr kumimoji="0" lang="en-GB" altLang="en-US" sz="2800" b="0" i="0" u="none" strike="noStrike" kern="1200" cap="none" spc="0" normalizeH="0" noProof="0" dirty="0">
                <a:ln>
                  <a:noFill/>
                </a:ln>
                <a:solidFill>
                  <a:srgbClr val="FF0000"/>
                </a:solidFill>
                <a:effectLst/>
                <a:uLnTx/>
                <a:uFillTx/>
                <a:latin typeface="Calibri" panose="020F0502020204030204"/>
                <a:ea typeface="+mn-ea"/>
                <a:cs typeface="Arial" panose="020B0604020202020204" pitchFamily="34" charset="0"/>
              </a:rPr>
              <a:t> </a:t>
            </a:r>
            <a:r>
              <a:rPr kumimoji="0" lang="en-GB" altLang="en-US" sz="280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on</a:t>
            </a:r>
            <a:r>
              <a:rPr kumimoji="0" lang="en-GB" altLang="en-US"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a</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road</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other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public place</a:t>
            </a:r>
            <a:endParaRPr kumimoji="0" lang="en-GB" altLang="en-US" sz="2800" b="0" i="0" u="none" strike="noStrike" kern="1200" cap="none" spc="0" normalizeH="0" baseline="0" noProof="0" dirty="0">
              <a:ln>
                <a:noFill/>
              </a:ln>
              <a:solidFill>
                <a:srgbClr val="FFFF00"/>
              </a:solidFill>
              <a:effectLst/>
              <a:uLnTx/>
              <a:uFillTx/>
              <a:latin typeface="Calibri" panose="020F0502020204030204"/>
              <a:ea typeface="+mn-ea"/>
              <a:cs typeface="Arial" panose="020B0604020202020204" pitchFamily="34" charset="0"/>
            </a:endParaRP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and there is in that person’s body a specified controlled drug,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they</a:t>
            </a:r>
            <a:r>
              <a:rPr kumimoji="0" lang="en-GB" altLang="en-US" sz="2800" b="0" i="0" u="none" strike="noStrike" kern="1200" cap="none" spc="0" normalizeH="0" noProof="0" dirty="0">
                <a:ln>
                  <a:noFill/>
                </a:ln>
                <a:solidFill>
                  <a:srgbClr val="002060"/>
                </a:solidFill>
                <a:effectLst/>
                <a:uLnTx/>
                <a:uFillTx/>
                <a:latin typeface="Calibri" panose="020F0502020204030204"/>
                <a:ea typeface="+mn-ea"/>
                <a:cs typeface="Arial" panose="020B0604020202020204" pitchFamily="34" charset="0"/>
              </a:rPr>
              <a:t> are guilty of an offence if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noProof="0" dirty="0">
                <a:ln>
                  <a:noFill/>
                </a:ln>
                <a:solidFill>
                  <a:srgbClr val="002060"/>
                </a:solidFill>
                <a:effectLst/>
                <a:uLnTx/>
                <a:uFillTx/>
                <a:latin typeface="Calibri" panose="020F0502020204030204"/>
                <a:ea typeface="+mn-ea"/>
                <a:cs typeface="Arial" panose="020B0604020202020204" pitchFamily="34" charset="0"/>
              </a:rPr>
              <a:t>the proportion of the drug in their blood or urine exceeds the specified limit for that drug</a:t>
            </a:r>
            <a:endPar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endParaRPr>
          </a:p>
        </p:txBody>
      </p:sp>
      <p:sp>
        <p:nvSpPr>
          <p:cNvPr id="4" name="TextBox 3"/>
          <p:cNvSpPr txBox="1"/>
          <p:nvPr/>
        </p:nvSpPr>
        <p:spPr>
          <a:xfrm>
            <a:off x="0" y="244145"/>
            <a:ext cx="8280920" cy="584775"/>
          </a:xfrm>
          <a:prstGeom prst="rect">
            <a:avLst/>
          </a:prstGeom>
          <a:solidFill>
            <a:schemeClr val="accent6">
              <a:lumMod val="60000"/>
              <a:lumOff val="40000"/>
            </a:schemeClr>
          </a:solidFill>
        </p:spPr>
        <p:txBody>
          <a:bodyPr wrap="square" rtlCol="0">
            <a:spAutoFit/>
          </a:bodyPr>
          <a:lstStyle/>
          <a:p>
            <a:pPr algn="ctr"/>
            <a:r>
              <a:rPr lang="en-GB" sz="3200" b="1" dirty="0">
                <a:solidFill>
                  <a:schemeClr val="bg1"/>
                </a:solidFill>
              </a:rPr>
              <a:t>Being over the prescribed limit: Drugs</a:t>
            </a:r>
          </a:p>
        </p:txBody>
      </p:sp>
      <p:sp>
        <p:nvSpPr>
          <p:cNvPr id="2" name="Rectangle 1"/>
          <p:cNvSpPr/>
          <p:nvPr/>
        </p:nvSpPr>
        <p:spPr>
          <a:xfrm>
            <a:off x="1008804" y="5814591"/>
            <a:ext cx="6096000" cy="424732"/>
          </a:xfrm>
          <a:prstGeom prst="rect">
            <a:avLst/>
          </a:prstGeom>
          <a:solidFill>
            <a:schemeClr val="accent6">
              <a:lumMod val="60000"/>
              <a:lumOff val="40000"/>
            </a:schemeClr>
          </a:solidFill>
        </p:spPr>
        <p:txBody>
          <a:bodyPr>
            <a:spAutoFit/>
          </a:bodyPr>
          <a:lstStyle/>
          <a:p>
            <a:pPr marL="228600" lvl="0" indent="-228600" algn="ctr">
              <a:lnSpc>
                <a:spcPct val="90000"/>
              </a:lnSpc>
              <a:spcBef>
                <a:spcPct val="0"/>
              </a:spcBef>
              <a:defRPr/>
            </a:pPr>
            <a:r>
              <a:rPr lang="en-GB" altLang="en-US" sz="2400" b="1" dirty="0">
                <a:solidFill>
                  <a:srgbClr val="002060"/>
                </a:solidFill>
                <a:cs typeface="Arial" panose="020B0604020202020204" pitchFamily="34" charset="0"/>
              </a:rPr>
              <a:t>Section 5A Road Traffic Act 1988</a:t>
            </a:r>
          </a:p>
        </p:txBody>
      </p:sp>
      <p:pic>
        <p:nvPicPr>
          <p:cNvPr id="20482" name="Picture 2" descr="Drug-driving laws: what you need to know | RAC Drive">
            <a:extLst>
              <a:ext uri="{FF2B5EF4-FFF2-40B4-BE49-F238E27FC236}">
                <a16:creationId xmlns:a16="http://schemas.microsoft.com/office/drawing/2014/main" id="{C2E6C932-4370-084D-AE52-CC4B2BBF5D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3579" y="149760"/>
            <a:ext cx="3517900" cy="231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46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ontent Placeholder 2"/>
          <p:cNvSpPr txBox="1">
            <a:spLocks/>
          </p:cNvSpPr>
          <p:nvPr/>
        </p:nvSpPr>
        <p:spPr>
          <a:xfrm>
            <a:off x="463138" y="1272961"/>
            <a:ext cx="10455071"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defRPr/>
            </a:pPr>
            <a:r>
              <a:rPr lang="en-GB" sz="2400" dirty="0">
                <a:solidFill>
                  <a:srgbClr val="002060"/>
                </a:solidFill>
              </a:rPr>
              <a:t>It is a defence for a person charged with an offence under this section to show that – </a:t>
            </a:r>
          </a:p>
          <a:p>
            <a:pPr marL="457200" indent="-457200">
              <a:buFontTx/>
              <a:buAutoNum type="alphaLcParenR"/>
              <a:defRPr/>
            </a:pPr>
            <a:r>
              <a:rPr lang="en-GB" sz="2400" dirty="0">
                <a:solidFill>
                  <a:srgbClr val="002060"/>
                </a:solidFill>
              </a:rPr>
              <a:t>The specified controlled drug had been prescribed or supplied to him for medical or dental purposes,</a:t>
            </a:r>
          </a:p>
          <a:p>
            <a:pPr marL="0" indent="0">
              <a:buNone/>
              <a:defRPr/>
            </a:pPr>
            <a:endParaRPr lang="en-GB" sz="2400" dirty="0">
              <a:solidFill>
                <a:srgbClr val="002060"/>
              </a:solidFill>
            </a:endParaRPr>
          </a:p>
          <a:p>
            <a:pPr marL="0" indent="0">
              <a:buNone/>
              <a:defRPr/>
            </a:pPr>
            <a:r>
              <a:rPr lang="en-GB" sz="2400" dirty="0">
                <a:solidFill>
                  <a:srgbClr val="002060"/>
                </a:solidFill>
              </a:rPr>
              <a:t>b)   He took the drug in accordance with any directions given by the person whom the drug was prescribed or supplied, and with any accompanying instructions given by the manufacturer or distributor of the drug, and</a:t>
            </a:r>
          </a:p>
        </p:txBody>
      </p:sp>
      <p:sp>
        <p:nvSpPr>
          <p:cNvPr id="21" name="Content Placeholder 2"/>
          <p:cNvSpPr txBox="1">
            <a:spLocks/>
          </p:cNvSpPr>
          <p:nvPr/>
        </p:nvSpPr>
        <p:spPr>
          <a:xfrm>
            <a:off x="463138" y="4616335"/>
            <a:ext cx="10455071" cy="2241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pPr>
            <a:r>
              <a:rPr lang="en-GB" altLang="en-US" sz="2400" dirty="0">
                <a:solidFill>
                  <a:srgbClr val="002060"/>
                </a:solidFill>
              </a:rPr>
              <a:t>c)  His possession of the drug immediately before taking it was not unlawful under Section 5(1) of the Misuse of Drugs Act 1971 (restriction of possession  of controlled drugs) because of an exemption in regulations made under Section 7 of that Act (authorisation of activities otherwise unlawful under foregoing provisions).</a:t>
            </a:r>
          </a:p>
        </p:txBody>
      </p:sp>
      <p:sp>
        <p:nvSpPr>
          <p:cNvPr id="5" name="TextBox 4"/>
          <p:cNvSpPr txBox="1"/>
          <p:nvPr/>
        </p:nvSpPr>
        <p:spPr>
          <a:xfrm>
            <a:off x="1865484" y="139647"/>
            <a:ext cx="8280920" cy="584775"/>
          </a:xfrm>
          <a:prstGeom prst="rect">
            <a:avLst/>
          </a:prstGeom>
          <a:solidFill>
            <a:schemeClr val="accent6">
              <a:lumMod val="60000"/>
              <a:lumOff val="40000"/>
            </a:schemeClr>
          </a:solidFill>
        </p:spPr>
        <p:txBody>
          <a:bodyPr wrap="square" rtlCol="0">
            <a:spAutoFit/>
          </a:bodyPr>
          <a:lstStyle/>
          <a:p>
            <a:pPr algn="ctr"/>
            <a:r>
              <a:rPr lang="en-GB" sz="3200" b="1" dirty="0">
                <a:solidFill>
                  <a:schemeClr val="bg1"/>
                </a:solidFill>
              </a:rPr>
              <a:t>Section 5A Road Traffic Act 1988: Defences</a:t>
            </a:r>
          </a:p>
        </p:txBody>
      </p:sp>
    </p:spTree>
    <p:extLst>
      <p:ext uri="{BB962C8B-B14F-4D97-AF65-F5344CB8AC3E}">
        <p14:creationId xmlns:p14="http://schemas.microsoft.com/office/powerpoint/2010/main" val="2422025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rc_mi" descr="http://upload.wikimedia.org/wikipedia/commons/3/37/Ketamine.JPG">
            <a:hlinkClick r:id="rId3"/>
          </p:cNvPr>
          <p:cNvPicPr>
            <a:picLocks/>
          </p:cNvPicPr>
          <p:nvPr/>
        </p:nvPicPr>
        <p:blipFill>
          <a:blip r:embed="rId4" cstate="print">
            <a:extLst>
              <a:ext uri="{28A0092B-C50C-407E-A947-70E740481C1C}">
                <a14:useLocalDpi xmlns:a14="http://schemas.microsoft.com/office/drawing/2010/main" val="0"/>
              </a:ext>
            </a:extLst>
          </a:blip>
          <a:srcRect/>
          <a:stretch>
            <a:fillRect/>
          </a:stretch>
        </p:blipFill>
        <p:spPr>
          <a:xfrm>
            <a:off x="1562848" y="1309688"/>
            <a:ext cx="2329256" cy="1961167"/>
          </a:xfrm>
          <a:prstGeom prst="rect">
            <a:avLst/>
          </a:prstGeom>
        </p:spPr>
      </p:pic>
      <p:pic>
        <p:nvPicPr>
          <p:cNvPr id="11" name="Picture 2054" descr="C:\FrontPage Webs\1\mjleaf.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62848" y="3979641"/>
            <a:ext cx="2340462" cy="1765780"/>
          </a:xfrm>
          <a:prstGeom prst="rect">
            <a:avLst/>
          </a:prstGeom>
          <a:noFill/>
          <a:ln w="57150" cmpd="thinThick">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148193" y="1997882"/>
            <a:ext cx="1585862" cy="584775"/>
          </a:xfrm>
          <a:prstGeom prst="rect">
            <a:avLst/>
          </a:prstGeom>
          <a:noFill/>
        </p:spPr>
        <p:txBody>
          <a:bodyPr wrap="square" rtlCol="0">
            <a:spAutoFit/>
          </a:bodyPr>
          <a:lstStyle/>
          <a:p>
            <a:pPr algn="ctr"/>
            <a:r>
              <a:rPr lang="en-GB" sz="3200" b="1" dirty="0">
                <a:solidFill>
                  <a:srgbClr val="002060"/>
                </a:solidFill>
              </a:rPr>
              <a:t>Cocaine</a:t>
            </a: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84593" y="1309685"/>
            <a:ext cx="1944215" cy="1961167"/>
          </a:xfrm>
          <a:prstGeom prst="rect">
            <a:avLst/>
          </a:prstGeom>
        </p:spPr>
      </p:pic>
      <p:sp>
        <p:nvSpPr>
          <p:cNvPr id="14" name="TextBox 13"/>
          <p:cNvSpPr txBox="1"/>
          <p:nvPr/>
        </p:nvSpPr>
        <p:spPr>
          <a:xfrm>
            <a:off x="4148193" y="3806857"/>
            <a:ext cx="3891517" cy="1858970"/>
          </a:xfrm>
          <a:prstGeom prst="rect">
            <a:avLst/>
          </a:prstGeom>
          <a:noFill/>
        </p:spPr>
        <p:txBody>
          <a:bodyPr wrap="square" rtlCol="0">
            <a:spAutoFit/>
          </a:bodyPr>
          <a:lstStyle/>
          <a:p>
            <a:pPr eaLnBrk="1" hangingPunct="1">
              <a:lnSpc>
                <a:spcPct val="90000"/>
              </a:lnSpc>
              <a:spcBef>
                <a:spcPct val="50000"/>
              </a:spcBef>
              <a:buFontTx/>
              <a:buNone/>
            </a:pPr>
            <a:r>
              <a:rPr lang="en-US" altLang="en-US" sz="2800" b="1" dirty="0">
                <a:solidFill>
                  <a:srgbClr val="002060"/>
                </a:solidFill>
              </a:rPr>
              <a:t>Delta-9 Tetrahydrocannabinol (THC)</a:t>
            </a:r>
          </a:p>
          <a:p>
            <a:pPr eaLnBrk="1" hangingPunct="1">
              <a:lnSpc>
                <a:spcPct val="90000"/>
              </a:lnSpc>
              <a:spcBef>
                <a:spcPct val="50000"/>
              </a:spcBef>
              <a:buFontTx/>
              <a:buNone/>
            </a:pPr>
            <a:r>
              <a:rPr lang="en-US" altLang="en-US" sz="2800" b="1" dirty="0">
                <a:solidFill>
                  <a:srgbClr val="002060"/>
                </a:solidFill>
              </a:rPr>
              <a:t>‘Cannabis’</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84593" y="3870445"/>
            <a:ext cx="1944216" cy="1825265"/>
          </a:xfrm>
          <a:prstGeom prst="rect">
            <a:avLst/>
          </a:prstGeom>
        </p:spPr>
      </p:pic>
      <p:sp>
        <p:nvSpPr>
          <p:cNvPr id="9" name="TextBox 8"/>
          <p:cNvSpPr txBox="1"/>
          <p:nvPr/>
        </p:nvSpPr>
        <p:spPr>
          <a:xfrm>
            <a:off x="7733" y="188907"/>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Prescribed Limit: Drugs</a:t>
            </a:r>
          </a:p>
        </p:txBody>
      </p:sp>
    </p:spTree>
    <p:extLst>
      <p:ext uri="{BB962C8B-B14F-4D97-AF65-F5344CB8AC3E}">
        <p14:creationId xmlns:p14="http://schemas.microsoft.com/office/powerpoint/2010/main" val="841551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279146"/>
            <a:ext cx="8280920" cy="584775"/>
          </a:xfrm>
          <a:prstGeom prst="rect">
            <a:avLst/>
          </a:prstGeom>
          <a:solidFill>
            <a:srgbClr val="7030A0"/>
          </a:solidFill>
        </p:spPr>
        <p:txBody>
          <a:bodyPr wrap="square" rtlCol="0">
            <a:spAutoFit/>
          </a:bodyPr>
          <a:lstStyle/>
          <a:p>
            <a:r>
              <a:rPr lang="en-GB" sz="3200" b="1" dirty="0">
                <a:solidFill>
                  <a:schemeClr val="bg1"/>
                </a:solidFill>
              </a:rPr>
              <a:t>Power to Require Preliminary Tests</a:t>
            </a:r>
          </a:p>
        </p:txBody>
      </p:sp>
      <p:sp>
        <p:nvSpPr>
          <p:cNvPr id="8" name="Rectangle 7"/>
          <p:cNvSpPr/>
          <p:nvPr/>
        </p:nvSpPr>
        <p:spPr>
          <a:xfrm>
            <a:off x="0" y="5402376"/>
            <a:ext cx="4781244" cy="523220"/>
          </a:xfrm>
          <a:prstGeom prst="rect">
            <a:avLst/>
          </a:prstGeom>
          <a:solidFill>
            <a:srgbClr val="7030A0"/>
          </a:solidFill>
        </p:spPr>
        <p:txBody>
          <a:bodyPr wrap="none">
            <a:spAutoFit/>
          </a:bodyPr>
          <a:lstStyle/>
          <a:p>
            <a:pPr algn="ctr">
              <a:spcBef>
                <a:spcPct val="0"/>
              </a:spcBef>
            </a:pPr>
            <a:r>
              <a:rPr lang="en-GB" altLang="en-US" sz="2800" b="1" dirty="0">
                <a:solidFill>
                  <a:schemeClr val="bg1"/>
                </a:solidFill>
                <a:cs typeface="Arial" panose="020B0604020202020204" pitchFamily="34" charset="0"/>
              </a:rPr>
              <a:t>Section 6 Road Traffic Act 1988</a:t>
            </a:r>
          </a:p>
        </p:txBody>
      </p:sp>
      <p:sp>
        <p:nvSpPr>
          <p:cNvPr id="6" name="TextBox 5">
            <a:extLst>
              <a:ext uri="{FF2B5EF4-FFF2-40B4-BE49-F238E27FC236}">
                <a16:creationId xmlns:a16="http://schemas.microsoft.com/office/drawing/2014/main" id="{0226FDF5-8EB4-414D-A018-BBE5D1133EF4}"/>
              </a:ext>
            </a:extLst>
          </p:cNvPr>
          <p:cNvSpPr txBox="1"/>
          <p:nvPr/>
        </p:nvSpPr>
        <p:spPr>
          <a:xfrm>
            <a:off x="5011387" y="1397675"/>
            <a:ext cx="6477575" cy="2031325"/>
          </a:xfrm>
          <a:prstGeom prst="rect">
            <a:avLst/>
          </a:prstGeom>
          <a:noFill/>
        </p:spPr>
        <p:txBody>
          <a:bodyPr wrap="square">
            <a:spAutoFit/>
          </a:bodyPr>
          <a:lstStyle/>
          <a:p>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Breath specimens at the road side give a preliminary reading and are not evidential to the case. </a:t>
            </a:r>
          </a:p>
          <a:p>
            <a:endParaRPr lang="en-GB" altLang="en-US"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Breath samples for evidence are analysed by approved devices at designated police stations and operated by specially trained staff.</a:t>
            </a:r>
          </a:p>
        </p:txBody>
      </p:sp>
      <p:pic>
        <p:nvPicPr>
          <p:cNvPr id="21506" name="Picture 2" descr="Blood Sample if Breath Test between 40 &amp; 50 mcg - Drinkdriving.org">
            <a:extLst>
              <a:ext uri="{FF2B5EF4-FFF2-40B4-BE49-F238E27FC236}">
                <a16:creationId xmlns:a16="http://schemas.microsoft.com/office/drawing/2014/main" id="{6996DBB7-95B8-9545-9736-D03439E019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038" y="1771034"/>
            <a:ext cx="3479800" cy="2336800"/>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Police Breathalyser Procedure: Evidential Alcohol Breath Testing">
            <a:extLst>
              <a:ext uri="{FF2B5EF4-FFF2-40B4-BE49-F238E27FC236}">
                <a16:creationId xmlns:a16="http://schemas.microsoft.com/office/drawing/2014/main" id="{F5D2935B-7CFD-114B-9E2C-35194BFCD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1449" y="3721354"/>
            <a:ext cx="406302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6995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3" name="Rectangle 2"/>
          <p:cNvSpPr/>
          <p:nvPr/>
        </p:nvSpPr>
        <p:spPr>
          <a:xfrm>
            <a:off x="295799" y="210617"/>
            <a:ext cx="11364079" cy="523220"/>
          </a:xfrm>
          <a:prstGeom prst="rect">
            <a:avLst/>
          </a:prstGeom>
          <a:solidFill>
            <a:srgbClr val="7030A0"/>
          </a:solidFill>
        </p:spPr>
        <p:txBody>
          <a:bodyPr wrap="square">
            <a:spAutoFit/>
          </a:bodyPr>
          <a:lstStyle/>
          <a:p>
            <a:r>
              <a:rPr lang="en-GB" sz="2700" b="1" dirty="0">
                <a:solidFill>
                  <a:schemeClr val="bg1"/>
                </a:solidFill>
              </a:rPr>
              <a:t>Require a test in 4 circumstances - Section 6 (2),(3),(4),(5) Road Traffic Act 1988</a:t>
            </a:r>
            <a:endParaRPr lang="en-GB" sz="2700" dirty="0">
              <a:solidFill>
                <a:schemeClr val="bg1"/>
              </a:solidFill>
            </a:endParaRPr>
          </a:p>
        </p:txBody>
      </p:sp>
      <p:sp>
        <p:nvSpPr>
          <p:cNvPr id="9" name="Content Placeholder 2"/>
          <p:cNvSpPr txBox="1">
            <a:spLocks/>
          </p:cNvSpPr>
          <p:nvPr/>
        </p:nvSpPr>
        <p:spPr>
          <a:xfrm>
            <a:off x="201881" y="1487617"/>
            <a:ext cx="5077693" cy="4582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200" b="1" dirty="0"/>
              <a:t>6(2)  </a:t>
            </a:r>
            <a:r>
              <a:rPr lang="en-GB" sz="2200" b="1" dirty="0">
                <a:solidFill>
                  <a:srgbClr val="FF0000"/>
                </a:solidFill>
              </a:rPr>
              <a:t>Driving</a:t>
            </a:r>
            <a:r>
              <a:rPr lang="en-GB" sz="2200" b="1" dirty="0">
                <a:solidFill>
                  <a:srgbClr val="0033CC"/>
                </a:solidFill>
              </a:rPr>
              <a:t> </a:t>
            </a:r>
            <a:r>
              <a:rPr lang="en-GB" sz="2200" b="1" dirty="0"/>
              <a:t>with alcohol/drug in body</a:t>
            </a:r>
          </a:p>
          <a:p>
            <a:pPr marL="0" indent="0">
              <a:buFont typeface="Arial" panose="020B0604020202020204" pitchFamily="34" charset="0"/>
              <a:buNone/>
            </a:pPr>
            <a:endParaRPr lang="en-GB" sz="2200" b="1" dirty="0">
              <a:solidFill>
                <a:srgbClr val="0033CC"/>
              </a:solidFill>
            </a:endParaRPr>
          </a:p>
          <a:p>
            <a:pPr marL="0" indent="0">
              <a:buFont typeface="Arial" panose="020B0604020202020204" pitchFamily="34" charset="0"/>
              <a:buNone/>
            </a:pPr>
            <a:r>
              <a:rPr lang="en-GB" sz="2200" b="1" dirty="0"/>
              <a:t>6(3)  </a:t>
            </a:r>
            <a:r>
              <a:rPr lang="en-GB" sz="2200" b="1" dirty="0">
                <a:solidFill>
                  <a:srgbClr val="FF0000"/>
                </a:solidFill>
              </a:rPr>
              <a:t>Has been </a:t>
            </a:r>
            <a:r>
              <a:rPr lang="en-GB" sz="2200" b="1" dirty="0"/>
              <a:t>driving with alcohol /drug in body</a:t>
            </a:r>
          </a:p>
          <a:p>
            <a:pPr marL="0" indent="0">
              <a:buFont typeface="Arial" panose="020B0604020202020204" pitchFamily="34" charset="0"/>
              <a:buNone/>
            </a:pPr>
            <a:endParaRPr lang="en-GB" sz="2200" b="1" dirty="0">
              <a:solidFill>
                <a:srgbClr val="0033CC"/>
              </a:solidFill>
            </a:endParaRPr>
          </a:p>
          <a:p>
            <a:pPr marL="0" indent="0">
              <a:buFont typeface="Arial" panose="020B0604020202020204" pitchFamily="34" charset="0"/>
              <a:buNone/>
            </a:pPr>
            <a:r>
              <a:rPr lang="en-GB" sz="2200" b="1" dirty="0"/>
              <a:t>6(4)  Is or has been driving and committed a moving</a:t>
            </a:r>
            <a:r>
              <a:rPr lang="en-GB" sz="2200" b="1" dirty="0">
                <a:solidFill>
                  <a:srgbClr val="0033CC"/>
                </a:solidFill>
              </a:rPr>
              <a:t> </a:t>
            </a:r>
            <a:r>
              <a:rPr lang="en-GB" sz="2200" b="1" dirty="0">
                <a:solidFill>
                  <a:srgbClr val="FF0000"/>
                </a:solidFill>
              </a:rPr>
              <a:t>traffic offence </a:t>
            </a:r>
          </a:p>
          <a:p>
            <a:pPr marL="0" indent="0">
              <a:buFont typeface="Arial" panose="020B0604020202020204" pitchFamily="34" charset="0"/>
              <a:buNone/>
            </a:pPr>
            <a:endParaRPr lang="en-GB" sz="2200" b="1" dirty="0">
              <a:solidFill>
                <a:srgbClr val="FF0000"/>
              </a:solidFill>
            </a:endParaRPr>
          </a:p>
          <a:p>
            <a:pPr marL="0" indent="0">
              <a:buFont typeface="Arial" panose="020B0604020202020204" pitchFamily="34" charset="0"/>
              <a:buNone/>
            </a:pPr>
            <a:r>
              <a:rPr lang="en-GB" sz="2200" b="1" dirty="0"/>
              <a:t>6(5)  Driving at the time an </a:t>
            </a:r>
            <a:r>
              <a:rPr lang="en-GB" sz="2200" b="1" dirty="0">
                <a:solidFill>
                  <a:srgbClr val="FF3300"/>
                </a:solidFill>
              </a:rPr>
              <a:t>accident</a:t>
            </a:r>
            <a:r>
              <a:rPr lang="en-GB" sz="2200" b="1" dirty="0">
                <a:solidFill>
                  <a:srgbClr val="0033CC"/>
                </a:solidFill>
              </a:rPr>
              <a:t> </a:t>
            </a:r>
            <a:r>
              <a:rPr lang="en-GB" sz="2200" b="1" dirty="0"/>
              <a:t>occurred</a:t>
            </a:r>
          </a:p>
        </p:txBody>
      </p:sp>
      <p:sp>
        <p:nvSpPr>
          <p:cNvPr id="10" name="TextBox 9"/>
          <p:cNvSpPr txBox="1"/>
          <p:nvPr/>
        </p:nvSpPr>
        <p:spPr>
          <a:xfrm>
            <a:off x="5743612" y="1006955"/>
            <a:ext cx="729712" cy="5078313"/>
          </a:xfrm>
          <a:prstGeom prst="rect">
            <a:avLst/>
          </a:prstGeom>
          <a:noFill/>
        </p:spPr>
        <p:txBody>
          <a:bodyPr wrap="square" rtlCol="0">
            <a:spAutoFit/>
          </a:bodyPr>
          <a:lstStyle/>
          <a:p>
            <a:r>
              <a:rPr lang="en-GB" b="1" dirty="0">
                <a:solidFill>
                  <a:srgbClr val="FF0000"/>
                </a:solidFill>
              </a:rPr>
              <a:t>R</a:t>
            </a:r>
          </a:p>
          <a:p>
            <a:r>
              <a:rPr lang="en-GB" b="1" dirty="0">
                <a:solidFill>
                  <a:srgbClr val="FF0000"/>
                </a:solidFill>
              </a:rPr>
              <a:t>E</a:t>
            </a:r>
          </a:p>
          <a:p>
            <a:r>
              <a:rPr lang="en-GB" b="1" dirty="0">
                <a:solidFill>
                  <a:srgbClr val="FF0000"/>
                </a:solidFill>
              </a:rPr>
              <a:t>A</a:t>
            </a:r>
          </a:p>
          <a:p>
            <a:r>
              <a:rPr lang="en-GB" b="1" dirty="0">
                <a:solidFill>
                  <a:srgbClr val="FF0000"/>
                </a:solidFill>
              </a:rPr>
              <a:t>S</a:t>
            </a:r>
          </a:p>
          <a:p>
            <a:r>
              <a:rPr lang="en-GB" b="1" dirty="0">
                <a:solidFill>
                  <a:srgbClr val="FF0000"/>
                </a:solidFill>
              </a:rPr>
              <a:t>O</a:t>
            </a:r>
          </a:p>
          <a:p>
            <a:r>
              <a:rPr lang="en-GB" b="1" dirty="0">
                <a:solidFill>
                  <a:srgbClr val="FF0000"/>
                </a:solidFill>
              </a:rPr>
              <a:t>N</a:t>
            </a:r>
          </a:p>
          <a:p>
            <a:r>
              <a:rPr lang="en-GB" b="1" dirty="0">
                <a:solidFill>
                  <a:srgbClr val="FF0000"/>
                </a:solidFill>
              </a:rPr>
              <a:t>A</a:t>
            </a:r>
          </a:p>
          <a:p>
            <a:r>
              <a:rPr lang="en-GB" b="1" dirty="0">
                <a:solidFill>
                  <a:srgbClr val="FF0000"/>
                </a:solidFill>
              </a:rPr>
              <a:t>B</a:t>
            </a:r>
          </a:p>
          <a:p>
            <a:r>
              <a:rPr lang="en-GB" b="1" dirty="0">
                <a:solidFill>
                  <a:srgbClr val="FF0000"/>
                </a:solidFill>
              </a:rPr>
              <a:t>L</a:t>
            </a:r>
          </a:p>
          <a:p>
            <a:r>
              <a:rPr lang="en-GB" b="1" dirty="0">
                <a:solidFill>
                  <a:srgbClr val="FF0000"/>
                </a:solidFill>
              </a:rPr>
              <a:t>E</a:t>
            </a:r>
          </a:p>
          <a:p>
            <a:endParaRPr lang="en-GB" b="1" dirty="0">
              <a:solidFill>
                <a:srgbClr val="FF0000"/>
              </a:solidFill>
            </a:endParaRPr>
          </a:p>
          <a:p>
            <a:r>
              <a:rPr lang="en-GB" b="1" dirty="0">
                <a:solidFill>
                  <a:srgbClr val="FF0000"/>
                </a:solidFill>
              </a:rPr>
              <a:t>G</a:t>
            </a:r>
          </a:p>
          <a:p>
            <a:r>
              <a:rPr lang="en-GB" b="1" dirty="0">
                <a:solidFill>
                  <a:srgbClr val="FF0000"/>
                </a:solidFill>
              </a:rPr>
              <a:t>R</a:t>
            </a:r>
          </a:p>
          <a:p>
            <a:r>
              <a:rPr lang="en-GB" b="1" dirty="0">
                <a:solidFill>
                  <a:srgbClr val="FF0000"/>
                </a:solidFill>
              </a:rPr>
              <a:t>O</a:t>
            </a:r>
          </a:p>
          <a:p>
            <a:r>
              <a:rPr lang="en-GB" b="1" dirty="0">
                <a:solidFill>
                  <a:srgbClr val="FF0000"/>
                </a:solidFill>
              </a:rPr>
              <a:t>U</a:t>
            </a:r>
          </a:p>
          <a:p>
            <a:r>
              <a:rPr lang="en-GB" b="1" dirty="0">
                <a:solidFill>
                  <a:srgbClr val="FF0000"/>
                </a:solidFill>
              </a:rPr>
              <a:t>N</a:t>
            </a:r>
          </a:p>
          <a:p>
            <a:r>
              <a:rPr lang="en-GB" b="1" dirty="0">
                <a:solidFill>
                  <a:srgbClr val="FF0000"/>
                </a:solidFill>
              </a:rPr>
              <a:t>D</a:t>
            </a:r>
          </a:p>
          <a:p>
            <a:r>
              <a:rPr lang="en-GB" b="1" dirty="0">
                <a:solidFill>
                  <a:srgbClr val="FF0000"/>
                </a:solidFill>
              </a:rPr>
              <a:t>S</a:t>
            </a:r>
          </a:p>
        </p:txBody>
      </p:sp>
      <p:pic>
        <p:nvPicPr>
          <p:cNvPr id="11" name="Picture 2" descr="\\Client\R$\SWPKDIVLDSEPF\Shared\Pre-join\Images\decision.jpg"/>
          <p:cNvPicPr>
            <a:picLocks noChangeAspect="1" noChangeArrowheads="1"/>
          </p:cNvPicPr>
          <p:nvPr>
            <p:custDataLst>
              <p:tags r:id="rId1"/>
            </p:custDataLst>
          </p:nvPr>
        </p:nvPicPr>
        <p:blipFill>
          <a:blip r:embed="rId4" cstate="print">
            <a:extLst>
              <a:ext uri="{28A0092B-C50C-407E-A947-70E740481C1C}">
                <a14:useLocalDpi xmlns:a14="http://schemas.microsoft.com/office/drawing/2010/main" val="0"/>
              </a:ext>
            </a:extLst>
          </a:blip>
          <a:srcRect/>
          <a:stretch>
            <a:fillRect/>
          </a:stretch>
        </p:blipFill>
        <p:spPr bwMode="auto">
          <a:xfrm>
            <a:off x="7716037" y="2226889"/>
            <a:ext cx="2376263" cy="22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7278816" y="1006955"/>
            <a:ext cx="3250704" cy="4678204"/>
          </a:xfrm>
          <a:prstGeom prst="rect">
            <a:avLst/>
          </a:prstGeom>
          <a:noFill/>
        </p:spPr>
        <p:txBody>
          <a:bodyPr wrap="square" rtlCol="0">
            <a:spAutoFit/>
          </a:bodyPr>
          <a:lstStyle/>
          <a:p>
            <a:pPr algn="ctr"/>
            <a:endParaRPr lang="en-GB" dirty="0">
              <a:solidFill>
                <a:schemeClr val="tx1"/>
              </a:solidFill>
            </a:endParaRPr>
          </a:p>
          <a:p>
            <a:pPr algn="ctr"/>
            <a:r>
              <a:rPr lang="en-GB" sz="2400" dirty="0">
                <a:solidFill>
                  <a:srgbClr val="0033CC"/>
                </a:solidFill>
              </a:rPr>
              <a:t>SUSPECT</a:t>
            </a:r>
          </a:p>
          <a:p>
            <a:pPr algn="ctr"/>
            <a:r>
              <a:rPr lang="en-GB" sz="2400" dirty="0">
                <a:solidFill>
                  <a:srgbClr val="0033CC"/>
                </a:solidFill>
              </a:rPr>
              <a:t>(Uniform)</a:t>
            </a:r>
          </a:p>
          <a:p>
            <a:pPr algn="ctr"/>
            <a:endParaRPr lang="en-GB" sz="2800" dirty="0">
              <a:solidFill>
                <a:srgbClr val="0033CC"/>
              </a:solidFill>
            </a:endParaRPr>
          </a:p>
          <a:p>
            <a:pPr algn="ctr"/>
            <a:endParaRPr lang="en-GB" sz="2800" dirty="0">
              <a:solidFill>
                <a:srgbClr val="0033CC"/>
              </a:solidFill>
            </a:endParaRPr>
          </a:p>
          <a:p>
            <a:pPr algn="ctr"/>
            <a:endParaRPr lang="en-GB" sz="2800" dirty="0">
              <a:solidFill>
                <a:srgbClr val="0033CC"/>
              </a:solidFill>
            </a:endParaRPr>
          </a:p>
          <a:p>
            <a:pPr algn="ctr"/>
            <a:endParaRPr lang="en-GB" sz="2800" dirty="0">
              <a:solidFill>
                <a:srgbClr val="0033CC"/>
              </a:solidFill>
            </a:endParaRPr>
          </a:p>
          <a:p>
            <a:pPr algn="ctr"/>
            <a:endParaRPr lang="en-GB" sz="2400" dirty="0">
              <a:solidFill>
                <a:srgbClr val="0033CC"/>
              </a:solidFill>
            </a:endParaRPr>
          </a:p>
          <a:p>
            <a:pPr algn="ctr"/>
            <a:endParaRPr lang="en-GB" sz="2400" dirty="0">
              <a:solidFill>
                <a:srgbClr val="0033CC"/>
              </a:solidFill>
            </a:endParaRPr>
          </a:p>
          <a:p>
            <a:pPr algn="ctr"/>
            <a:endParaRPr lang="en-GB" sz="2400" dirty="0">
              <a:solidFill>
                <a:srgbClr val="0033CC"/>
              </a:solidFill>
            </a:endParaRPr>
          </a:p>
          <a:p>
            <a:pPr algn="ctr"/>
            <a:r>
              <a:rPr lang="en-GB" sz="2400" dirty="0">
                <a:solidFill>
                  <a:srgbClr val="0033CC"/>
                </a:solidFill>
              </a:rPr>
              <a:t>BELIEVE</a:t>
            </a:r>
          </a:p>
          <a:p>
            <a:pPr algn="ctr"/>
            <a:r>
              <a:rPr lang="en-GB" sz="2400" dirty="0">
                <a:solidFill>
                  <a:srgbClr val="0033CC"/>
                </a:solidFill>
              </a:rPr>
              <a:t>(Non uniform)</a:t>
            </a:r>
          </a:p>
        </p:txBody>
      </p:sp>
      <p:sp>
        <p:nvSpPr>
          <p:cNvPr id="13" name="Right Brace 12"/>
          <p:cNvSpPr/>
          <p:nvPr/>
        </p:nvSpPr>
        <p:spPr>
          <a:xfrm>
            <a:off x="5279574" y="1022659"/>
            <a:ext cx="216024" cy="324036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4000" dirty="0"/>
          </a:p>
        </p:txBody>
      </p:sp>
    </p:spTree>
    <p:extLst>
      <p:ext uri="{BB962C8B-B14F-4D97-AF65-F5344CB8AC3E}">
        <p14:creationId xmlns:p14="http://schemas.microsoft.com/office/powerpoint/2010/main" val="3099577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2">
                                            <p:txEl>
                                              <p:pRg st="1" end="1"/>
                                            </p:txEl>
                                          </p:spTgt>
                                        </p:tgtEl>
                                        <p:attrNameLst>
                                          <p:attrName>style.visibility</p:attrName>
                                        </p:attrNameLst>
                                      </p:cBhvr>
                                      <p:to>
                                        <p:strVal val="visible"/>
                                      </p:to>
                                    </p:set>
                                    <p:animEffect transition="in" filter="fade">
                                      <p:cBhvr>
                                        <p:cTn id="38" dur="500"/>
                                        <p:tgtEl>
                                          <p:spTgt spid="12">
                                            <p:txEl>
                                              <p:pRg st="1" end="1"/>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12">
                                            <p:txEl>
                                              <p:pRg st="2" end="2"/>
                                            </p:txEl>
                                          </p:spTgt>
                                        </p:tgtEl>
                                        <p:attrNameLst>
                                          <p:attrName>style.visibility</p:attrName>
                                        </p:attrNameLst>
                                      </p:cBhvr>
                                      <p:to>
                                        <p:strVal val="visible"/>
                                      </p:to>
                                    </p:set>
                                    <p:animEffect transition="in" filter="fade">
                                      <p:cBhvr>
                                        <p:cTn id="41" dur="500"/>
                                        <p:tgtEl>
                                          <p:spTgt spid="12">
                                            <p:txEl>
                                              <p:pRg st="2" end="2"/>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2">
                                            <p:txEl>
                                              <p:pRg st="10" end="10"/>
                                            </p:txEl>
                                          </p:spTgt>
                                        </p:tgtEl>
                                        <p:attrNameLst>
                                          <p:attrName>style.visibility</p:attrName>
                                        </p:attrNameLst>
                                      </p:cBhvr>
                                      <p:to>
                                        <p:strVal val="visible"/>
                                      </p:to>
                                    </p:set>
                                    <p:animEffect transition="in" filter="fade">
                                      <p:cBhvr>
                                        <p:cTn id="46" dur="500"/>
                                        <p:tgtEl>
                                          <p:spTgt spid="12">
                                            <p:txEl>
                                              <p:pRg st="10" end="10"/>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12">
                                            <p:txEl>
                                              <p:pRg st="11" end="11"/>
                                            </p:txEl>
                                          </p:spTgt>
                                        </p:tgtEl>
                                        <p:attrNameLst>
                                          <p:attrName>style.visibility</p:attrName>
                                        </p:attrNameLst>
                                      </p:cBhvr>
                                      <p:to>
                                        <p:strVal val="visible"/>
                                      </p:to>
                                    </p:set>
                                    <p:animEffect transition="in" filter="fade">
                                      <p:cBhvr>
                                        <p:cTn id="49" dur="500"/>
                                        <p:tgtEl>
                                          <p:spTgt spid="1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P spid="10" grpId="0"/>
      <p:bldP spid="12" grpId="0"/>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A car and a stop sign&#10;&#10;Description automatically generated with medium confidence">
            <a:extLst>
              <a:ext uri="{FF2B5EF4-FFF2-40B4-BE49-F238E27FC236}">
                <a16:creationId xmlns:a16="http://schemas.microsoft.com/office/drawing/2014/main" id="{3F611EB9-B27F-0E4B-BB15-F782FF56BA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239" b="2"/>
          <a:stretch/>
        </p:blipFill>
        <p:spPr bwMode="auto">
          <a:xfrm>
            <a:off x="841248" y="2516777"/>
            <a:ext cx="5013287" cy="366018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
          <p:cNvSpPr txBox="1">
            <a:spLocks noChangeArrowheads="1"/>
          </p:cNvSpPr>
          <p:nvPr/>
        </p:nvSpPr>
        <p:spPr bwMode="auto">
          <a:xfrm>
            <a:off x="6096001" y="2516777"/>
            <a:ext cx="5254752" cy="366018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S</a:t>
            </a:r>
            <a:r>
              <a:rPr lang="en-US" altLang="en-US" b="0" dirty="0">
                <a:solidFill>
                  <a:schemeClr val="tx1"/>
                </a:solidFill>
                <a:latin typeface="+mn-lt"/>
                <a:ea typeface="+mn-ea"/>
              </a:rPr>
              <a:t>uspect driver may be under the influence of alcohol/drugs</a:t>
            </a:r>
          </a:p>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A</a:t>
            </a:r>
            <a:r>
              <a:rPr lang="en-US" altLang="en-US" b="0" dirty="0">
                <a:solidFill>
                  <a:schemeClr val="tx1"/>
                </a:solidFill>
                <a:latin typeface="+mn-lt"/>
                <a:ea typeface="+mn-ea"/>
              </a:rPr>
              <a:t>ccident occurs where the vehicle has been involved in a Road Traffic Collision (RTC)</a:t>
            </a:r>
          </a:p>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M</a:t>
            </a:r>
            <a:r>
              <a:rPr lang="en-US" altLang="en-US" b="0" dirty="0">
                <a:solidFill>
                  <a:schemeClr val="tx1"/>
                </a:solidFill>
                <a:latin typeface="+mn-lt"/>
                <a:ea typeface="+mn-ea"/>
              </a:rPr>
              <a:t>oving traffic offence has been committed</a:t>
            </a:r>
          </a:p>
        </p:txBody>
      </p:sp>
      <p:sp>
        <p:nvSpPr>
          <p:cNvPr id="6" name="Content Placeholder 2"/>
          <p:cNvSpPr txBox="1">
            <a:spLocks/>
          </p:cNvSpPr>
          <p:nvPr/>
        </p:nvSpPr>
        <p:spPr>
          <a:xfrm>
            <a:off x="2116431" y="347471"/>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TextBox 8">
            <a:extLst>
              <a:ext uri="{FF2B5EF4-FFF2-40B4-BE49-F238E27FC236}">
                <a16:creationId xmlns:a16="http://schemas.microsoft.com/office/drawing/2014/main" id="{B0F29AAC-7BF6-C144-8989-82BD91085F4A}"/>
              </a:ext>
            </a:extLst>
          </p:cNvPr>
          <p:cNvSpPr txBox="1"/>
          <p:nvPr/>
        </p:nvSpPr>
        <p:spPr>
          <a:xfrm>
            <a:off x="542545" y="706304"/>
            <a:ext cx="5905756" cy="1089529"/>
          </a:xfrm>
          <a:prstGeom prst="rect">
            <a:avLst/>
          </a:prstGeom>
          <a:noFill/>
        </p:spPr>
        <p:txBody>
          <a:bodyPr wrap="square">
            <a:spAutoFit/>
          </a:bodyPr>
          <a:lstStyle/>
          <a:p>
            <a:pPr>
              <a:lnSpc>
                <a:spcPct val="90000"/>
              </a:lnSpc>
              <a:spcBef>
                <a:spcPct val="0"/>
              </a:spcBef>
              <a:spcAft>
                <a:spcPts val="600"/>
              </a:spcAft>
            </a:pPr>
            <a:r>
              <a:rPr lang="en-US" altLang="en-US" sz="3600" b="0" dirty="0">
                <a:solidFill>
                  <a:schemeClr val="bg1"/>
                </a:solidFill>
                <a:latin typeface="+mn-lt"/>
                <a:ea typeface="+mn-ea"/>
              </a:rPr>
              <a:t>Police Officers can only test a person for alcohol or drugs if: </a:t>
            </a:r>
          </a:p>
        </p:txBody>
      </p:sp>
    </p:spTree>
    <p:extLst>
      <p:ext uri="{BB962C8B-B14F-4D97-AF65-F5344CB8AC3E}">
        <p14:creationId xmlns:p14="http://schemas.microsoft.com/office/powerpoint/2010/main" val="244289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4654296" y="329184"/>
            <a:ext cx="6894576" cy="178308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Preliminary Tests</a:t>
            </a:r>
          </a:p>
        </p:txBody>
      </p:sp>
      <p:pic>
        <p:nvPicPr>
          <p:cNvPr id="23554" name="Picture 2" descr="Police forces unite to clamp down on Christmas drink-driving">
            <a:extLst>
              <a:ext uri="{FF2B5EF4-FFF2-40B4-BE49-F238E27FC236}">
                <a16:creationId xmlns:a16="http://schemas.microsoft.com/office/drawing/2014/main" id="{4A7F3291-2854-8041-8667-DA8E708A18E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97" r="1566"/>
          <a:stretch/>
        </p:blipFill>
        <p:spPr bwMode="auto">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73"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4"/>
          <p:cNvSpPr txBox="1">
            <a:spLocks noChangeArrowheads="1"/>
          </p:cNvSpPr>
          <p:nvPr/>
        </p:nvSpPr>
        <p:spPr bwMode="auto">
          <a:xfrm>
            <a:off x="4654296" y="2706624"/>
            <a:ext cx="6894576" cy="34838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marL="457200"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Roadside breath test</a:t>
            </a:r>
          </a:p>
          <a:p>
            <a:pPr marL="457200"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Approved by Secretary of State</a:t>
            </a:r>
          </a:p>
          <a:p>
            <a:pPr marL="457200"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Indicates if proportion of alcohol in breath exceeds the prescribed limit</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892612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838201" y="345810"/>
            <a:ext cx="5120561"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u="sng" kern="1200" dirty="0">
                <a:solidFill>
                  <a:schemeClr val="accent2"/>
                </a:solidFill>
                <a:latin typeface="+mj-lt"/>
                <a:ea typeface="+mj-ea"/>
                <a:cs typeface="+mj-cs"/>
              </a:rPr>
              <a:t>Considerations</a:t>
            </a:r>
          </a:p>
        </p:txBody>
      </p:sp>
      <p:sp>
        <p:nvSpPr>
          <p:cNvPr id="12" name="TextBox 4"/>
          <p:cNvSpPr txBox="1">
            <a:spLocks noChangeArrowheads="1"/>
          </p:cNvSpPr>
          <p:nvPr/>
        </p:nvSpPr>
        <p:spPr bwMode="auto">
          <a:xfrm>
            <a:off x="413986" y="1825624"/>
            <a:ext cx="5092194" cy="435133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When did they last consume alcohol?</a:t>
            </a:r>
          </a:p>
          <a:p>
            <a:pPr algn="ctr">
              <a:lnSpc>
                <a:spcPct val="90000"/>
              </a:lnSpc>
              <a:spcBef>
                <a:spcPct val="0"/>
              </a:spcBef>
              <a:spcAft>
                <a:spcPts val="600"/>
              </a:spcAft>
              <a:buNone/>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Have they used any ‘breath freshening’ sprays recently?</a:t>
            </a:r>
          </a:p>
          <a:p>
            <a:pPr indent="-228600" algn="ctr">
              <a:lnSpc>
                <a:spcPct val="90000"/>
              </a:lnSpc>
              <a:spcBef>
                <a:spcPct val="0"/>
              </a:spcBef>
              <a:spcAft>
                <a:spcPts val="600"/>
              </a:spcAft>
              <a:buFont typeface="Arial" panose="020B0604020202020204" pitchFamily="34" charset="0"/>
              <a:buChar char="•"/>
            </a:pPr>
            <a:endParaRPr lang="en-US" altLang="en-US" sz="2800" dirty="0">
              <a:solidFill>
                <a:schemeClr val="tx1"/>
              </a:solidFill>
              <a:latin typeface="+mn-lt"/>
              <a:ea typeface="+mn-ea"/>
            </a:endParaRPr>
          </a:p>
          <a:p>
            <a:pPr algn="ctr">
              <a:lnSpc>
                <a:spcPct val="90000"/>
              </a:lnSpc>
              <a:spcBef>
                <a:spcPct val="0"/>
              </a:spcBef>
              <a:spcAft>
                <a:spcPts val="600"/>
              </a:spcAft>
              <a:buNone/>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Have they smoked recently?</a:t>
            </a:r>
          </a:p>
        </p:txBody>
      </p:sp>
      <p:sp>
        <p:nvSpPr>
          <p:cNvPr id="75" name="Oval 7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24578" name="Picture 2" descr="A Few Reasons Why Writing Just 20 Minutes a Day is Good For You | Telling  HerStories: The Broad View">
            <a:extLst>
              <a:ext uri="{FF2B5EF4-FFF2-40B4-BE49-F238E27FC236}">
                <a16:creationId xmlns:a16="http://schemas.microsoft.com/office/drawing/2014/main" id="{13E2876B-3666-F34A-94A0-F03742A535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249" r="2" b="8958"/>
          <a:stretch/>
        </p:blipFill>
        <p:spPr bwMode="auto">
          <a:xfrm>
            <a:off x="7713796" y="-1"/>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77" name="Arc 76">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24580" name="Picture 4" descr="344 Deep Breathing Illustrations &amp; Clip Art - iStock">
            <a:extLst>
              <a:ext uri="{FF2B5EF4-FFF2-40B4-BE49-F238E27FC236}">
                <a16:creationId xmlns:a16="http://schemas.microsoft.com/office/drawing/2014/main" id="{8A99AD0F-D9B9-D54F-834C-A97561B3184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939" r="-2" b="8590"/>
          <a:stretch/>
        </p:blipFill>
        <p:spPr bwMode="auto">
          <a:xfrm>
            <a:off x="8443403" y="385009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60244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Alcohol Consumed after the Event</a:t>
            </a:r>
          </a:p>
        </p:txBody>
      </p:sp>
      <p:sp>
        <p:nvSpPr>
          <p:cNvPr id="7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4"/>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000" dirty="0">
                <a:solidFill>
                  <a:schemeClr val="tx1"/>
                </a:solidFill>
                <a:latin typeface="+mn-lt"/>
                <a:ea typeface="+mn-ea"/>
              </a:rPr>
              <a:t>If the driver drinks alcohol  while still driving </a:t>
            </a:r>
          </a:p>
          <a:p>
            <a:pPr>
              <a:lnSpc>
                <a:spcPct val="90000"/>
              </a:lnSpc>
              <a:spcBef>
                <a:spcPct val="0"/>
              </a:spcBef>
              <a:spcAft>
                <a:spcPts val="600"/>
              </a:spcAft>
              <a:buNone/>
            </a:pPr>
            <a:r>
              <a:rPr lang="en-US" altLang="en-US" sz="2000" dirty="0">
                <a:solidFill>
                  <a:schemeClr val="tx1"/>
                </a:solidFill>
                <a:latin typeface="+mn-lt"/>
                <a:ea typeface="+mn-ea"/>
              </a:rPr>
              <a:t>(**</a:t>
            </a:r>
            <a:r>
              <a:rPr lang="en-US" altLang="en-US" sz="2000" b="1" dirty="0">
                <a:solidFill>
                  <a:schemeClr val="tx1"/>
                </a:solidFill>
                <a:latin typeface="+mn-lt"/>
                <a:ea typeface="+mn-ea"/>
              </a:rPr>
              <a:t>Remember</a:t>
            </a:r>
            <a:r>
              <a:rPr lang="en-US" altLang="en-US" sz="2000" dirty="0">
                <a:solidFill>
                  <a:schemeClr val="tx1"/>
                </a:solidFill>
                <a:latin typeface="+mn-lt"/>
                <a:ea typeface="+mn-ea"/>
              </a:rPr>
              <a:t> to wait </a:t>
            </a:r>
            <a:r>
              <a:rPr lang="en-US" altLang="en-US" sz="2000" b="1" dirty="0">
                <a:solidFill>
                  <a:schemeClr val="tx1"/>
                </a:solidFill>
                <a:latin typeface="+mn-lt"/>
                <a:ea typeface="+mn-ea"/>
              </a:rPr>
              <a:t>20 mins </a:t>
            </a:r>
            <a:r>
              <a:rPr lang="en-US" altLang="en-US" sz="2000" dirty="0">
                <a:solidFill>
                  <a:schemeClr val="tx1"/>
                </a:solidFill>
                <a:latin typeface="+mn-lt"/>
                <a:ea typeface="+mn-ea"/>
              </a:rPr>
              <a:t>from time of last drink**)</a:t>
            </a: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dirty="0">
                <a:solidFill>
                  <a:schemeClr val="tx1"/>
                </a:solidFill>
                <a:latin typeface="+mn-lt"/>
                <a:ea typeface="+mn-ea"/>
              </a:rPr>
              <a:t>If person has stopped driving then try and prevent them from drinking.</a:t>
            </a: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dirty="0">
                <a:solidFill>
                  <a:schemeClr val="tx1"/>
                </a:solidFill>
                <a:latin typeface="+mn-lt"/>
                <a:ea typeface="+mn-ea"/>
              </a:rPr>
              <a:t>If person alleges they have had a drink since the incident gather evidence to assist with ‘back calculation’.</a:t>
            </a:r>
          </a:p>
        </p:txBody>
      </p:sp>
      <p:pic>
        <p:nvPicPr>
          <p:cNvPr id="25602" name="Picture 2" descr="Can you smoke or eat while driving and other driving myths answered | RAC  Drive">
            <a:extLst>
              <a:ext uri="{FF2B5EF4-FFF2-40B4-BE49-F238E27FC236}">
                <a16:creationId xmlns:a16="http://schemas.microsoft.com/office/drawing/2014/main" id="{B15F0612-8958-7446-92E8-A9F8AB2A03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466" r="22322"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84601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Preliminary Impairment Tests</a:t>
            </a:r>
          </a:p>
        </p:txBody>
      </p:sp>
      <p:sp>
        <p:nvSpPr>
          <p:cNvPr id="2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4"/>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Unfit to drive through drink or drugs</a:t>
            </a:r>
          </a:p>
          <a:p>
            <a:pPr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Series of physical and psychomotor tests administered by specially trained officers</a:t>
            </a:r>
          </a:p>
          <a:p>
            <a:pPr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Test may be carried out at the scene or at a police station</a:t>
            </a:r>
          </a:p>
        </p:txBody>
      </p:sp>
      <p:pic>
        <p:nvPicPr>
          <p:cNvPr id="8" name="Picture 2" descr="\\Client\G$\CKP Images\Traffic\Field impairment test.pn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23952" r="1"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19608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F37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524256" y="516804"/>
            <a:ext cx="6594189" cy="162521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a:solidFill>
                  <a:srgbClr val="FFFFFF"/>
                </a:solidFill>
                <a:latin typeface="+mj-lt"/>
                <a:ea typeface="+mj-ea"/>
                <a:cs typeface="+mj-cs"/>
              </a:rPr>
              <a:t>Preliminary Drug Tests</a:t>
            </a:r>
          </a:p>
        </p:txBody>
      </p:sp>
      <p:sp>
        <p:nvSpPr>
          <p:cNvPr id="73" name="Rectangle 72">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Drug-driving limits and roadside testing to be introduced - BBC News">
            <a:extLst>
              <a:ext uri="{FF2B5EF4-FFF2-40B4-BE49-F238E27FC236}">
                <a16:creationId xmlns:a16="http://schemas.microsoft.com/office/drawing/2014/main" id="{8C3BDBE7-9D33-AC46-926C-3030A6C6687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0550" y="2660287"/>
            <a:ext cx="6512298" cy="3646887"/>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4"/>
          <p:cNvSpPr txBox="1">
            <a:spLocks noChangeArrowheads="1"/>
          </p:cNvSpPr>
          <p:nvPr/>
        </p:nvSpPr>
        <p:spPr bwMode="auto">
          <a:xfrm>
            <a:off x="8029319" y="917725"/>
            <a:ext cx="3424739" cy="485236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3600" dirty="0">
                <a:solidFill>
                  <a:srgbClr val="FFFFFF"/>
                </a:solidFill>
                <a:latin typeface="+mn-lt"/>
                <a:ea typeface="+mn-ea"/>
              </a:rPr>
              <a:t>Sweat or saliva samples</a:t>
            </a:r>
          </a:p>
          <a:p>
            <a:pPr indent="-228600">
              <a:lnSpc>
                <a:spcPct val="90000"/>
              </a:lnSpc>
              <a:spcBef>
                <a:spcPct val="0"/>
              </a:spcBef>
              <a:spcAft>
                <a:spcPts val="600"/>
              </a:spcAft>
              <a:buFont typeface="Arial" panose="020B0604020202020204" pitchFamily="34" charset="0"/>
              <a:buChar char="•"/>
            </a:pPr>
            <a:endParaRPr lang="en-US" altLang="en-US" sz="3600" dirty="0">
              <a:solidFill>
                <a:srgbClr val="FFFFFF"/>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3600" dirty="0">
              <a:solidFill>
                <a:srgbClr val="FFFFFF"/>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3600" dirty="0">
                <a:solidFill>
                  <a:srgbClr val="FFFFFF"/>
                </a:solidFill>
                <a:latin typeface="+mn-lt"/>
                <a:ea typeface="+mn-ea"/>
              </a:rPr>
              <a:t>Test may be administered at the scene or at a police station</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299990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838200" y="585216"/>
            <a:ext cx="10515600"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a:solidFill>
                  <a:schemeClr val="bg1"/>
                </a:solidFill>
                <a:latin typeface="+mj-lt"/>
                <a:ea typeface="+mj-ea"/>
                <a:cs typeface="+mj-cs"/>
              </a:rPr>
              <a:t>Section 6(6) Road Traffic Act 1988</a:t>
            </a:r>
          </a:p>
        </p:txBody>
      </p:sp>
      <p:pic>
        <p:nvPicPr>
          <p:cNvPr id="27650" name="Picture 2" descr="119 drunk drivers arrested within 24 hours">
            <a:extLst>
              <a:ext uri="{FF2B5EF4-FFF2-40B4-BE49-F238E27FC236}">
                <a16:creationId xmlns:a16="http://schemas.microsoft.com/office/drawing/2014/main" id="{93144102-5435-4A4B-A353-767AFBBC94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82" r="3506" b="1"/>
          <a:stretch/>
        </p:blipFill>
        <p:spPr bwMode="auto">
          <a:xfrm>
            <a:off x="841248" y="2516777"/>
            <a:ext cx="6236208" cy="366018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5"/>
          <p:cNvSpPr txBox="1">
            <a:spLocks noChangeArrowheads="1"/>
          </p:cNvSpPr>
          <p:nvPr/>
        </p:nvSpPr>
        <p:spPr bwMode="auto">
          <a:xfrm>
            <a:off x="7534486" y="1966012"/>
            <a:ext cx="3803904" cy="366018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a:lnSpc>
                <a:spcPct val="90000"/>
              </a:lnSpc>
              <a:spcBef>
                <a:spcPct val="0"/>
              </a:spcBef>
              <a:spcAft>
                <a:spcPts val="600"/>
              </a:spcAft>
              <a:buNone/>
            </a:pPr>
            <a:r>
              <a:rPr lang="en-US" altLang="en-US" sz="2200" dirty="0">
                <a:solidFill>
                  <a:schemeClr val="tx1"/>
                </a:solidFill>
                <a:latin typeface="+mn-lt"/>
                <a:ea typeface="+mn-ea"/>
              </a:rPr>
              <a:t>A person commits an offence if, without </a:t>
            </a:r>
            <a:r>
              <a:rPr lang="en-US" altLang="en-US" sz="2200" b="1" dirty="0">
                <a:solidFill>
                  <a:schemeClr val="tx1"/>
                </a:solidFill>
                <a:latin typeface="+mn-lt"/>
                <a:ea typeface="+mn-ea"/>
              </a:rPr>
              <a:t>reasonable excuse, </a:t>
            </a:r>
            <a:r>
              <a:rPr lang="en-US" altLang="en-US" sz="2200" dirty="0">
                <a:solidFill>
                  <a:schemeClr val="tx1"/>
                </a:solidFill>
                <a:latin typeface="+mn-lt"/>
                <a:ea typeface="+mn-ea"/>
              </a:rPr>
              <a:t>they </a:t>
            </a:r>
            <a:r>
              <a:rPr lang="en-US" altLang="en-US" sz="2200" dirty="0">
                <a:latin typeface="+mn-lt"/>
                <a:ea typeface="+mn-ea"/>
              </a:rPr>
              <a:t>fail to co-operate </a:t>
            </a:r>
            <a:r>
              <a:rPr lang="en-US" altLang="en-US" sz="2200" dirty="0">
                <a:solidFill>
                  <a:schemeClr val="tx1"/>
                </a:solidFill>
                <a:latin typeface="+mn-lt"/>
                <a:ea typeface="+mn-ea"/>
              </a:rPr>
              <a:t>with a preliminary test in pursuance of a requirement imposed under this section.</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pic>
        <p:nvPicPr>
          <p:cNvPr id="27652" name="Picture 4" descr="Niton Equipment 999 Hiatt Rigid Handcuffs Nickel Police, Security, Tactical  Kit, Clothing &amp; Footwear">
            <a:extLst>
              <a:ext uri="{FF2B5EF4-FFF2-40B4-BE49-F238E27FC236}">
                <a16:creationId xmlns:a16="http://schemas.microsoft.com/office/drawing/2014/main" id="{C64CF007-BFA0-724F-8D90-13EAA76460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74139" y="139647"/>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8BD2E876-1972-DF46-82F3-9E2B63A21841}"/>
              </a:ext>
            </a:extLst>
          </p:cNvPr>
          <p:cNvSpPr txBox="1"/>
          <p:nvPr/>
        </p:nvSpPr>
        <p:spPr>
          <a:xfrm>
            <a:off x="7918704" y="5626197"/>
            <a:ext cx="3292433" cy="1415772"/>
          </a:xfrm>
          <a:prstGeom prst="rect">
            <a:avLst/>
          </a:prstGeom>
          <a:noFill/>
        </p:spPr>
        <p:txBody>
          <a:bodyPr wrap="square">
            <a:spAutoFit/>
          </a:bodyPr>
          <a:lstStyle/>
          <a:p>
            <a:pPr algn="ctr" eaLnBrk="0" fontAlgn="base" hangingPunct="0">
              <a:spcBef>
                <a:spcPct val="30000"/>
              </a:spcBef>
              <a:spcAft>
                <a:spcPct val="0"/>
              </a:spcAft>
              <a:defRPr/>
            </a:pPr>
            <a:r>
              <a:rPr lang="en-GB" altLang="en-US" sz="1800"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A person may not be arrested under Section 6D while at hospital as a patient.</a:t>
            </a:r>
          </a:p>
          <a:p>
            <a:endParaRPr lang="en-GB" altLang="en-US" sz="3200" dirty="0">
              <a:ea typeface="ＭＳ Ｐゴシック" panose="020B0600070205080204" pitchFamily="34" charset="-128"/>
            </a:endParaRPr>
          </a:p>
        </p:txBody>
      </p:sp>
    </p:spTree>
    <p:extLst>
      <p:ext uri="{BB962C8B-B14F-4D97-AF65-F5344CB8AC3E}">
        <p14:creationId xmlns:p14="http://schemas.microsoft.com/office/powerpoint/2010/main" val="2881406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4"/>
          <p:cNvSpPr txBox="1">
            <a:spLocks noChangeArrowheads="1"/>
          </p:cNvSpPr>
          <p:nvPr/>
        </p:nvSpPr>
        <p:spPr bwMode="auto">
          <a:xfrm>
            <a:off x="1678675" y="1753491"/>
            <a:ext cx="4807184"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rgbClr val="002060"/>
                </a:solidFill>
                <a:latin typeface="+mn-lt"/>
                <a:cs typeface="Arial" panose="020B0604020202020204" pitchFamily="34" charset="0"/>
              </a:rPr>
              <a:t>Physical or mental inability to undertake the test</a:t>
            </a:r>
          </a:p>
          <a:p>
            <a:pPr algn="ctr" eaLnBrk="1" hangingPunct="1">
              <a:spcBef>
                <a:spcPct val="0"/>
              </a:spcBef>
              <a:buFontTx/>
              <a:buNone/>
            </a:pPr>
            <a:endParaRPr lang="en-GB" altLang="en-US" sz="3200" dirty="0">
              <a:solidFill>
                <a:srgbClr val="002060"/>
              </a:solidFill>
              <a:latin typeface="+mn-lt"/>
              <a:cs typeface="Arial" panose="020B0604020202020204" pitchFamily="34" charset="0"/>
            </a:endParaRPr>
          </a:p>
          <a:p>
            <a:pPr algn="ctr" eaLnBrk="1" hangingPunct="1">
              <a:spcBef>
                <a:spcPct val="0"/>
              </a:spcBef>
              <a:buFontTx/>
              <a:buNone/>
            </a:pPr>
            <a:endParaRPr lang="en-GB" altLang="en-US" sz="3200" dirty="0">
              <a:solidFill>
                <a:srgbClr val="002060"/>
              </a:solidFill>
              <a:latin typeface="+mn-lt"/>
              <a:cs typeface="Arial" panose="020B0604020202020204" pitchFamily="34" charset="0"/>
            </a:endParaRPr>
          </a:p>
          <a:p>
            <a:pPr algn="ctr" eaLnBrk="1" hangingPunct="1">
              <a:spcBef>
                <a:spcPct val="0"/>
              </a:spcBef>
              <a:buFontTx/>
              <a:buNone/>
            </a:pPr>
            <a:r>
              <a:rPr lang="en-GB" altLang="en-US" sz="3200" dirty="0">
                <a:solidFill>
                  <a:srgbClr val="002060"/>
                </a:solidFill>
                <a:latin typeface="+mn-lt"/>
                <a:cs typeface="Arial" panose="020B0604020202020204" pitchFamily="34" charset="0"/>
              </a:rPr>
              <a:t>Unable to understand the requirement to take the test</a:t>
            </a:r>
          </a:p>
        </p:txBody>
      </p:sp>
      <p:pic>
        <p:nvPicPr>
          <p:cNvPr id="10" name="Picture 2" descr="\\Client\G$\CKP Images\Searching Individuals\Reasonable 1.jp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t="35198"/>
          <a:stretch/>
        </p:blipFill>
        <p:spPr bwMode="auto">
          <a:xfrm rot="1493688">
            <a:off x="6834988" y="1992501"/>
            <a:ext cx="4456788" cy="29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0" y="267271"/>
            <a:ext cx="8280920" cy="584775"/>
          </a:xfrm>
          <a:prstGeom prst="rect">
            <a:avLst/>
          </a:prstGeom>
          <a:solidFill>
            <a:srgbClr val="7030A0"/>
          </a:solidFill>
        </p:spPr>
        <p:txBody>
          <a:bodyPr wrap="square" rtlCol="0">
            <a:spAutoFit/>
          </a:bodyPr>
          <a:lstStyle/>
          <a:p>
            <a:pPr algn="ctr"/>
            <a:r>
              <a:rPr lang="en-GB" sz="3200" b="1" dirty="0">
                <a:solidFill>
                  <a:schemeClr val="bg1"/>
                </a:solidFill>
              </a:rPr>
              <a:t>‘Reasonable Excuse’</a:t>
            </a:r>
          </a:p>
        </p:txBody>
      </p:sp>
    </p:spTree>
    <p:extLst>
      <p:ext uri="{BB962C8B-B14F-4D97-AF65-F5344CB8AC3E}">
        <p14:creationId xmlns:p14="http://schemas.microsoft.com/office/powerpoint/2010/main" val="1048251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12" name="TextBox 4"/>
          <p:cNvSpPr txBox="1">
            <a:spLocks noChangeArrowheads="1"/>
          </p:cNvSpPr>
          <p:nvPr/>
        </p:nvSpPr>
        <p:spPr bwMode="auto">
          <a:xfrm>
            <a:off x="183148" y="2052387"/>
            <a:ext cx="713205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rgbClr val="002060"/>
                </a:solidFill>
                <a:latin typeface="+mn-lt"/>
                <a:cs typeface="Arial" panose="020B0604020202020204" pitchFamily="34" charset="0"/>
              </a:rPr>
              <a:t>A constable may arrest a person without warrant if, as a result of a preliminary breath test, the constable</a:t>
            </a:r>
            <a:r>
              <a:rPr lang="en-GB" altLang="en-US" sz="3200" b="1" dirty="0">
                <a:solidFill>
                  <a:srgbClr val="002060"/>
                </a:solidFill>
                <a:latin typeface="+mn-lt"/>
                <a:cs typeface="Arial" panose="020B0604020202020204" pitchFamily="34" charset="0"/>
              </a:rPr>
              <a:t> </a:t>
            </a:r>
            <a:r>
              <a:rPr lang="en-GB" altLang="en-US" sz="3200" b="1" dirty="0">
                <a:solidFill>
                  <a:srgbClr val="FF0000"/>
                </a:solidFill>
                <a:latin typeface="+mn-lt"/>
                <a:cs typeface="Arial" panose="020B0604020202020204" pitchFamily="34" charset="0"/>
              </a:rPr>
              <a:t>reasonably suspects </a:t>
            </a:r>
            <a:r>
              <a:rPr lang="en-GB" altLang="en-US" sz="3200" dirty="0">
                <a:solidFill>
                  <a:srgbClr val="002060"/>
                </a:solidFill>
                <a:latin typeface="+mn-lt"/>
                <a:cs typeface="Arial" panose="020B0604020202020204" pitchFamily="34" charset="0"/>
              </a:rPr>
              <a:t>that the proportion of alcohol in the person’s breath or blood </a:t>
            </a:r>
            <a:r>
              <a:rPr lang="en-GB" altLang="en-US" sz="3200" b="1" dirty="0">
                <a:solidFill>
                  <a:srgbClr val="FF0000"/>
                </a:solidFill>
                <a:latin typeface="+mn-lt"/>
                <a:cs typeface="Arial" panose="020B0604020202020204" pitchFamily="34" charset="0"/>
              </a:rPr>
              <a:t>exceeds the prescribed limit</a:t>
            </a:r>
          </a:p>
        </p:txBody>
      </p:sp>
      <p:sp>
        <p:nvSpPr>
          <p:cNvPr id="7" name="TextBox 6"/>
          <p:cNvSpPr txBox="1"/>
          <p:nvPr/>
        </p:nvSpPr>
        <p:spPr>
          <a:xfrm>
            <a:off x="0" y="279145"/>
            <a:ext cx="8280920" cy="584775"/>
          </a:xfrm>
          <a:prstGeom prst="rect">
            <a:avLst/>
          </a:prstGeom>
          <a:solidFill>
            <a:srgbClr val="7030A0"/>
          </a:solidFill>
        </p:spPr>
        <p:txBody>
          <a:bodyPr wrap="square" rtlCol="0">
            <a:spAutoFit/>
          </a:bodyPr>
          <a:lstStyle/>
          <a:p>
            <a:pPr algn="ctr"/>
            <a:r>
              <a:rPr lang="en-GB" sz="3200" b="1" dirty="0">
                <a:solidFill>
                  <a:schemeClr val="bg1"/>
                </a:solidFill>
              </a:rPr>
              <a:t>Powers of Arrest</a:t>
            </a:r>
          </a:p>
        </p:txBody>
      </p:sp>
      <p:sp>
        <p:nvSpPr>
          <p:cNvPr id="2" name="Rectangle 1"/>
          <p:cNvSpPr/>
          <p:nvPr/>
        </p:nvSpPr>
        <p:spPr>
          <a:xfrm>
            <a:off x="342490" y="5795399"/>
            <a:ext cx="4651530" cy="461665"/>
          </a:xfrm>
          <a:prstGeom prst="rect">
            <a:avLst/>
          </a:prstGeom>
          <a:solidFill>
            <a:srgbClr val="7030A0"/>
          </a:solidFill>
          <a:ln>
            <a:solidFill>
              <a:schemeClr val="tx1"/>
            </a:solidFill>
          </a:ln>
        </p:spPr>
        <p:txBody>
          <a:bodyPr wrap="none">
            <a:spAutoFit/>
          </a:bodyPr>
          <a:lstStyle/>
          <a:p>
            <a:r>
              <a:rPr lang="en-GB" altLang="en-US" sz="2400" b="1" dirty="0">
                <a:solidFill>
                  <a:schemeClr val="bg1"/>
                </a:solidFill>
                <a:cs typeface="Arial" panose="020B0604020202020204" pitchFamily="34" charset="0"/>
              </a:rPr>
              <a:t>Section 6D(1) Road Traffic Act 1988</a:t>
            </a:r>
            <a:endParaRPr lang="en-GB" sz="2400" b="1" dirty="0">
              <a:solidFill>
                <a:schemeClr val="bg1"/>
              </a:solidFill>
            </a:endParaRPr>
          </a:p>
        </p:txBody>
      </p:sp>
      <p:pic>
        <p:nvPicPr>
          <p:cNvPr id="28674" name="Picture 2" descr="Handcuffs Batons Restraint Equipment - TCH UK - Total Control Handcuffs">
            <a:extLst>
              <a:ext uri="{FF2B5EF4-FFF2-40B4-BE49-F238E27FC236}">
                <a16:creationId xmlns:a16="http://schemas.microsoft.com/office/drawing/2014/main" id="{F0E7D130-5E02-304E-A445-9DF6FC09B2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1672" y="2197100"/>
            <a:ext cx="3289300" cy="246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7461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7" name="TextBox 4"/>
          <p:cNvSpPr txBox="1">
            <a:spLocks noChangeArrowheads="1"/>
          </p:cNvSpPr>
          <p:nvPr/>
        </p:nvSpPr>
        <p:spPr bwMode="auto">
          <a:xfrm>
            <a:off x="313776" y="1659285"/>
            <a:ext cx="7439891"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800" b="0" dirty="0">
                <a:solidFill>
                  <a:srgbClr val="002060"/>
                </a:solidFill>
                <a:latin typeface="+mn-lt"/>
                <a:cs typeface="Arial" panose="020B0604020202020204" pitchFamily="34" charset="0"/>
              </a:rPr>
              <a:t>A constable may arrest a person without warrant if, </a:t>
            </a:r>
          </a:p>
          <a:p>
            <a:pPr algn="ctr" eaLnBrk="1" hangingPunct="1">
              <a:spcBef>
                <a:spcPct val="0"/>
              </a:spcBef>
              <a:buFontTx/>
              <a:buNone/>
            </a:pPr>
            <a:endParaRPr lang="en-GB" altLang="en-US" sz="2800" b="0" dirty="0">
              <a:solidFill>
                <a:srgbClr val="002060"/>
              </a:solidFill>
              <a:latin typeface="+mn-lt"/>
              <a:cs typeface="Arial" panose="020B0604020202020204" pitchFamily="34" charset="0"/>
            </a:endParaRPr>
          </a:p>
          <a:p>
            <a:pPr algn="ctr" eaLnBrk="1" hangingPunct="1">
              <a:spcBef>
                <a:spcPct val="0"/>
              </a:spcBef>
              <a:buFontTx/>
              <a:buNone/>
            </a:pPr>
            <a:r>
              <a:rPr lang="en-GB" altLang="en-US" sz="2800" b="0" dirty="0">
                <a:solidFill>
                  <a:srgbClr val="002060"/>
                </a:solidFill>
                <a:latin typeface="+mn-lt"/>
                <a:cs typeface="Arial" panose="020B0604020202020204" pitchFamily="34" charset="0"/>
              </a:rPr>
              <a:t>the person </a:t>
            </a:r>
            <a:r>
              <a:rPr lang="en-GB" altLang="en-US" sz="2800" dirty="0">
                <a:solidFill>
                  <a:srgbClr val="FF0000"/>
                </a:solidFill>
                <a:latin typeface="+mn-lt"/>
                <a:cs typeface="Arial" panose="020B0604020202020204" pitchFamily="34" charset="0"/>
              </a:rPr>
              <a:t>fails to co-operate </a:t>
            </a:r>
            <a:r>
              <a:rPr lang="en-GB" altLang="en-US" sz="2800" b="0" dirty="0">
                <a:solidFill>
                  <a:srgbClr val="002060"/>
                </a:solidFill>
                <a:latin typeface="+mn-lt"/>
                <a:cs typeface="Arial" panose="020B0604020202020204" pitchFamily="34" charset="0"/>
              </a:rPr>
              <a:t>with a preliminary test in pursuance of a requirement imposed under Sec 6</a:t>
            </a:r>
          </a:p>
          <a:p>
            <a:pPr algn="ctr" eaLnBrk="1" hangingPunct="1">
              <a:spcBef>
                <a:spcPct val="0"/>
              </a:spcBef>
              <a:buFontTx/>
              <a:buNone/>
            </a:pPr>
            <a:r>
              <a:rPr lang="en-GB" altLang="en-US" sz="2800" dirty="0">
                <a:solidFill>
                  <a:srgbClr val="FF0000"/>
                </a:solidFill>
                <a:latin typeface="+mn-lt"/>
                <a:cs typeface="Arial" panose="020B0604020202020204" pitchFamily="34" charset="0"/>
              </a:rPr>
              <a:t>and</a:t>
            </a:r>
          </a:p>
          <a:p>
            <a:pPr algn="ctr" eaLnBrk="1" hangingPunct="1">
              <a:spcBef>
                <a:spcPct val="0"/>
              </a:spcBef>
              <a:buFontTx/>
              <a:buNone/>
            </a:pPr>
            <a:r>
              <a:rPr lang="en-GB" altLang="en-US" sz="2800" b="0" dirty="0">
                <a:solidFill>
                  <a:srgbClr val="002060"/>
                </a:solidFill>
                <a:latin typeface="+mn-lt"/>
                <a:cs typeface="Arial" panose="020B0604020202020204" pitchFamily="34" charset="0"/>
              </a:rPr>
              <a:t>the constable </a:t>
            </a:r>
            <a:r>
              <a:rPr lang="en-GB" altLang="en-US" sz="2800" dirty="0">
                <a:solidFill>
                  <a:srgbClr val="FF0000"/>
                </a:solidFill>
                <a:latin typeface="+mn-lt"/>
                <a:cs typeface="Arial" panose="020B0604020202020204" pitchFamily="34" charset="0"/>
              </a:rPr>
              <a:t>reasonably suspects </a:t>
            </a:r>
            <a:r>
              <a:rPr lang="en-GB" altLang="en-US" sz="2800" b="0" dirty="0">
                <a:solidFill>
                  <a:srgbClr val="002060"/>
                </a:solidFill>
                <a:latin typeface="+mn-lt"/>
                <a:cs typeface="Arial" panose="020B0604020202020204" pitchFamily="34" charset="0"/>
              </a:rPr>
              <a:t>that the person has alcohol or a drug in his body or is under the influence of a drug</a:t>
            </a:r>
          </a:p>
        </p:txBody>
      </p:sp>
      <p:sp>
        <p:nvSpPr>
          <p:cNvPr id="8" name="TextBox 7"/>
          <p:cNvSpPr txBox="1"/>
          <p:nvPr/>
        </p:nvSpPr>
        <p:spPr>
          <a:xfrm>
            <a:off x="0" y="383138"/>
            <a:ext cx="8280920" cy="646331"/>
          </a:xfrm>
          <a:prstGeom prst="rect">
            <a:avLst/>
          </a:prstGeom>
          <a:solidFill>
            <a:srgbClr val="7030A0"/>
          </a:solidFill>
        </p:spPr>
        <p:txBody>
          <a:bodyPr wrap="square" rtlCol="0">
            <a:spAutoFit/>
          </a:bodyPr>
          <a:lstStyle/>
          <a:p>
            <a:pPr algn="ctr"/>
            <a:r>
              <a:rPr lang="en-GB" sz="3600" b="1" dirty="0">
                <a:solidFill>
                  <a:schemeClr val="bg1"/>
                </a:solidFill>
              </a:rPr>
              <a:t>Powers of Arrest</a:t>
            </a:r>
          </a:p>
        </p:txBody>
      </p:sp>
      <p:sp>
        <p:nvSpPr>
          <p:cNvPr id="2" name="Rectangle 1"/>
          <p:cNvSpPr/>
          <p:nvPr/>
        </p:nvSpPr>
        <p:spPr>
          <a:xfrm>
            <a:off x="1814695" y="6318714"/>
            <a:ext cx="4651530" cy="461665"/>
          </a:xfrm>
          <a:prstGeom prst="rect">
            <a:avLst/>
          </a:prstGeom>
          <a:solidFill>
            <a:srgbClr val="7030A0"/>
          </a:solidFill>
          <a:ln>
            <a:solidFill>
              <a:schemeClr val="tx1"/>
            </a:solidFill>
          </a:ln>
        </p:spPr>
        <p:txBody>
          <a:bodyPr wrap="none">
            <a:spAutoFit/>
          </a:bodyPr>
          <a:lstStyle/>
          <a:p>
            <a:pPr algn="ctr">
              <a:spcBef>
                <a:spcPct val="0"/>
              </a:spcBef>
            </a:pPr>
            <a:r>
              <a:rPr lang="en-GB" altLang="en-US" sz="2400" b="1" dirty="0">
                <a:solidFill>
                  <a:schemeClr val="bg1"/>
                </a:solidFill>
                <a:cs typeface="Arial" panose="020B0604020202020204" pitchFamily="34" charset="0"/>
              </a:rPr>
              <a:t>Section 6D(2) Road Traffic Act 1988</a:t>
            </a:r>
          </a:p>
        </p:txBody>
      </p:sp>
      <p:pic>
        <p:nvPicPr>
          <p:cNvPr id="29698" name="Picture 2" descr="Handcuffs on the Belt of a UK Security G... | Stock Video | Pond5">
            <a:extLst>
              <a:ext uri="{FF2B5EF4-FFF2-40B4-BE49-F238E27FC236}">
                <a16:creationId xmlns:a16="http://schemas.microsoft.com/office/drawing/2014/main" id="{97CC16B1-0485-F745-844C-C0B946BF10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0688" y="2083659"/>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682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Rectangle 3"/>
          <p:cNvSpPr txBox="1">
            <a:spLocks noChangeArrowheads="1"/>
          </p:cNvSpPr>
          <p:nvPr/>
        </p:nvSpPr>
        <p:spPr>
          <a:xfrm>
            <a:off x="699049" y="1329360"/>
            <a:ext cx="6347161" cy="46942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defRPr/>
            </a:pPr>
            <a:r>
              <a:rPr lang="en-GB" sz="2400" dirty="0">
                <a:solidFill>
                  <a:srgbClr val="002060"/>
                </a:solidFill>
              </a:rPr>
              <a:t>BLOOD or URINE can </a:t>
            </a:r>
            <a:r>
              <a:rPr lang="en-GB" sz="2400" b="1" dirty="0">
                <a:solidFill>
                  <a:srgbClr val="FF0000"/>
                </a:solidFill>
              </a:rPr>
              <a:t>only</a:t>
            </a:r>
            <a:r>
              <a:rPr lang="en-GB" sz="2400" dirty="0">
                <a:solidFill>
                  <a:srgbClr val="FF0000"/>
                </a:solidFill>
              </a:rPr>
              <a:t> </a:t>
            </a:r>
            <a:r>
              <a:rPr lang="en-GB" sz="2400" dirty="0">
                <a:solidFill>
                  <a:srgbClr val="002060"/>
                </a:solidFill>
              </a:rPr>
              <a:t>be required where:</a:t>
            </a:r>
          </a:p>
          <a:p>
            <a:pPr>
              <a:lnSpc>
                <a:spcPct val="100000"/>
              </a:lnSpc>
              <a:defRPr/>
            </a:pPr>
            <a:r>
              <a:rPr lang="en-GB" sz="2400" dirty="0">
                <a:solidFill>
                  <a:srgbClr val="002060"/>
                </a:solidFill>
              </a:rPr>
              <a:t>The constable making the requirement has reasonable cause to believe that for medical reasons a specimen of breath could/should not be provided</a:t>
            </a:r>
          </a:p>
          <a:p>
            <a:pPr>
              <a:lnSpc>
                <a:spcPct val="100000"/>
              </a:lnSpc>
              <a:defRPr/>
            </a:pPr>
            <a:r>
              <a:rPr lang="en-GB" sz="2400" dirty="0">
                <a:solidFill>
                  <a:srgbClr val="002060"/>
                </a:solidFill>
              </a:rPr>
              <a:t>An approved device is not available at the police station or is not practical to use such a device</a:t>
            </a:r>
          </a:p>
          <a:p>
            <a:pPr>
              <a:lnSpc>
                <a:spcPct val="100000"/>
              </a:lnSpc>
              <a:defRPr/>
            </a:pPr>
            <a:r>
              <a:rPr lang="en-GB" sz="2400" dirty="0">
                <a:solidFill>
                  <a:srgbClr val="002060"/>
                </a:solidFill>
              </a:rPr>
              <a:t>An approved device has been used but the constable has reasonable cause to believe that the readings produced are unreliable</a:t>
            </a:r>
          </a:p>
        </p:txBody>
      </p:sp>
      <p:sp>
        <p:nvSpPr>
          <p:cNvPr id="7" name="TextBox 6"/>
          <p:cNvSpPr txBox="1"/>
          <p:nvPr/>
        </p:nvSpPr>
        <p:spPr>
          <a:xfrm>
            <a:off x="0" y="196046"/>
            <a:ext cx="8280920" cy="584775"/>
          </a:xfrm>
          <a:prstGeom prst="rect">
            <a:avLst/>
          </a:prstGeom>
          <a:solidFill>
            <a:schemeClr val="accent6"/>
          </a:solidFill>
        </p:spPr>
        <p:txBody>
          <a:bodyPr wrap="square" rtlCol="0">
            <a:spAutoFit/>
          </a:bodyPr>
          <a:lstStyle/>
          <a:p>
            <a:r>
              <a:rPr lang="en-GB" sz="3200" b="1" dirty="0">
                <a:solidFill>
                  <a:schemeClr val="bg1"/>
                </a:solidFill>
              </a:rPr>
              <a:t>Police Station Procedure</a:t>
            </a:r>
          </a:p>
        </p:txBody>
      </p:sp>
      <p:pic>
        <p:nvPicPr>
          <p:cNvPr id="30722" name="Picture 2" descr="Contesting Blood and Urine samples - Ashworth Motoring Law">
            <a:extLst>
              <a:ext uri="{FF2B5EF4-FFF2-40B4-BE49-F238E27FC236}">
                <a16:creationId xmlns:a16="http://schemas.microsoft.com/office/drawing/2014/main" id="{DC74AB3C-2149-6548-BC96-16395D4CAA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072" y="2266950"/>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388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fade">
                                      <p:cBhvr>
                                        <p:cTn id="11" dur="500"/>
                                        <p:tgtEl>
                                          <p:spTgt spid="9">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9">
                                            <p:txEl>
                                              <p:pRg st="2" end="2"/>
                                            </p:txEl>
                                          </p:spTgt>
                                        </p:tgtEl>
                                        <p:attrNameLst>
                                          <p:attrName>style.visibility</p:attrName>
                                        </p:attrNameLst>
                                      </p:cBhvr>
                                      <p:to>
                                        <p:strVal val="visible"/>
                                      </p:to>
                                    </p:set>
                                    <p:animEffect transition="in" filter="fade">
                                      <p:cBhvr>
                                        <p:cTn id="16" dur="500"/>
                                        <p:tgtEl>
                                          <p:spTgt spid="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animEffect transition="in" filter="fade">
                                      <p:cBhvr>
                                        <p:cTn id="21"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Rectangle 3"/>
          <p:cNvSpPr txBox="1">
            <a:spLocks noChangeArrowheads="1"/>
          </p:cNvSpPr>
          <p:nvPr/>
        </p:nvSpPr>
        <p:spPr>
          <a:xfrm>
            <a:off x="358209" y="1846076"/>
            <a:ext cx="7693261" cy="39259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defRPr/>
            </a:pPr>
            <a:r>
              <a:rPr lang="en-GB" sz="2400" dirty="0">
                <a:solidFill>
                  <a:srgbClr val="002060"/>
                </a:solidFill>
              </a:rPr>
              <a:t>BLOOD or URINE can </a:t>
            </a:r>
            <a:r>
              <a:rPr lang="en-GB" sz="2400" b="1" dirty="0">
                <a:solidFill>
                  <a:srgbClr val="FF0000"/>
                </a:solidFill>
              </a:rPr>
              <a:t>only</a:t>
            </a:r>
            <a:r>
              <a:rPr lang="en-GB" sz="2400" dirty="0">
                <a:solidFill>
                  <a:srgbClr val="002060"/>
                </a:solidFill>
              </a:rPr>
              <a:t> be required where:</a:t>
            </a:r>
          </a:p>
          <a:p>
            <a:pPr marL="0" indent="0">
              <a:buFontTx/>
              <a:buNone/>
              <a:defRPr/>
            </a:pPr>
            <a:endParaRPr lang="en-GB" sz="2400" dirty="0">
              <a:solidFill>
                <a:srgbClr val="002060"/>
              </a:solidFill>
            </a:endParaRPr>
          </a:p>
          <a:p>
            <a:pPr marL="0" indent="0">
              <a:buFontTx/>
              <a:buNone/>
              <a:defRPr/>
            </a:pPr>
            <a:r>
              <a:rPr lang="en-GB" sz="2400" dirty="0">
                <a:solidFill>
                  <a:srgbClr val="002060"/>
                </a:solidFill>
              </a:rPr>
              <a:t>A preliminary drug test has been administered and the constable has reasonable cause to believe that the person has a drug in his/her body</a:t>
            </a:r>
          </a:p>
          <a:p>
            <a:pPr marL="0" indent="0">
              <a:buFontTx/>
              <a:buNone/>
              <a:defRPr/>
            </a:pPr>
            <a:endParaRPr lang="en-GB" sz="2400" dirty="0">
              <a:solidFill>
                <a:srgbClr val="002060"/>
              </a:solidFill>
            </a:endParaRPr>
          </a:p>
          <a:p>
            <a:pPr marL="0" indent="0">
              <a:buFontTx/>
              <a:buNone/>
              <a:defRPr/>
            </a:pPr>
            <a:r>
              <a:rPr lang="en-GB" sz="2400" dirty="0">
                <a:solidFill>
                  <a:srgbClr val="002060"/>
                </a:solidFill>
              </a:rPr>
              <a:t>The suspected offence is one under Sec 3A, 4 or 5A and a medical practitioner has advised that the condition of  person required to provide a specimen might be due to some drug.</a:t>
            </a:r>
          </a:p>
        </p:txBody>
      </p:sp>
      <p:sp>
        <p:nvSpPr>
          <p:cNvPr id="7" name="TextBox 6"/>
          <p:cNvSpPr txBox="1"/>
          <p:nvPr/>
        </p:nvSpPr>
        <p:spPr>
          <a:xfrm>
            <a:off x="0" y="413916"/>
            <a:ext cx="8280920" cy="584775"/>
          </a:xfrm>
          <a:prstGeom prst="rect">
            <a:avLst/>
          </a:prstGeom>
          <a:solidFill>
            <a:schemeClr val="accent6"/>
          </a:solidFill>
        </p:spPr>
        <p:txBody>
          <a:bodyPr wrap="square" rtlCol="0">
            <a:spAutoFit/>
          </a:bodyPr>
          <a:lstStyle/>
          <a:p>
            <a:r>
              <a:rPr lang="en-GB" sz="3200" b="1" dirty="0">
                <a:solidFill>
                  <a:schemeClr val="bg1"/>
                </a:solidFill>
              </a:rPr>
              <a:t>Police Station Procedure</a:t>
            </a:r>
          </a:p>
        </p:txBody>
      </p:sp>
      <p:pic>
        <p:nvPicPr>
          <p:cNvPr id="31746" name="Picture 2" descr="Drink or Drug Driving - The Second Sample – O'Garra Cohen Cramer">
            <a:extLst>
              <a:ext uri="{FF2B5EF4-FFF2-40B4-BE49-F238E27FC236}">
                <a16:creationId xmlns:a16="http://schemas.microsoft.com/office/drawing/2014/main" id="{EE17E700-5059-3149-8011-61E9227EFD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1470" y="1846076"/>
            <a:ext cx="3505200" cy="231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9253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fade">
                                      <p:cBhvr>
                                        <p:cTn id="7" dur="500"/>
                                        <p:tgtEl>
                                          <p:spTgt spid="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4" end="4"/>
                                            </p:txEl>
                                          </p:spTgt>
                                        </p:tgtEl>
                                        <p:attrNameLst>
                                          <p:attrName>style.visibility</p:attrName>
                                        </p:attrNameLst>
                                      </p:cBhvr>
                                      <p:to>
                                        <p:strVal val="visible"/>
                                      </p:to>
                                    </p:set>
                                    <p:animEffect transition="in" filter="fade">
                                      <p:cBhvr>
                                        <p:cTn id="1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1" name="TextBox 10"/>
          <p:cNvSpPr txBox="1"/>
          <p:nvPr/>
        </p:nvSpPr>
        <p:spPr>
          <a:xfrm>
            <a:off x="5745274" y="450426"/>
            <a:ext cx="6056631"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dirty="0">
                <a:latin typeface="+mj-lt"/>
                <a:ea typeface="+mj-ea"/>
                <a:cs typeface="+mj-cs"/>
              </a:rPr>
              <a:t>Police Station Procedure</a:t>
            </a:r>
          </a:p>
        </p:txBody>
      </p:sp>
      <p:sp>
        <p:nvSpPr>
          <p:cNvPr id="71" name="Freeform: Shape 7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2770" name="Picture 2" descr="Reading M4 lorry driver caught three times over the limit - Berkshire Live">
            <a:extLst>
              <a:ext uri="{FF2B5EF4-FFF2-40B4-BE49-F238E27FC236}">
                <a16:creationId xmlns:a16="http://schemas.microsoft.com/office/drawing/2014/main" id="{8DE7BD5E-D781-5A4E-AE2E-2F0EE44BA1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800" r="32161" b="-1"/>
          <a:stretch/>
        </p:blipFill>
        <p:spPr bwMode="auto">
          <a:xfrm>
            <a:off x="2" y="-2"/>
            <a:ext cx="5441859"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234330" y="2279018"/>
            <a:ext cx="3978450" cy="3375920"/>
          </a:xfrm>
          <a:prstGeom prst="rect">
            <a:avLst/>
          </a:prstGeom>
        </p:spPr>
        <p:txBody>
          <a:bodyPr vert="horz" lIns="91440" tIns="45720" rIns="91440" bIns="45720" rtlCol="0" anchor="t">
            <a:normAutofit/>
          </a:bodyPr>
          <a:lstStyle/>
          <a:p>
            <a:pPr>
              <a:lnSpc>
                <a:spcPct val="90000"/>
              </a:lnSpc>
              <a:spcAft>
                <a:spcPts val="600"/>
              </a:spcAft>
            </a:pPr>
            <a:r>
              <a:rPr lang="en-US" altLang="en-US" dirty="0"/>
              <a:t>If a specimen of breath is provided and the reading is in excess of the prescribed limit (35 micrograms) but contains </a:t>
            </a:r>
            <a:r>
              <a:rPr lang="en-US" altLang="en-US" b="1" dirty="0"/>
              <a:t>NO MORE THAN </a:t>
            </a:r>
            <a:r>
              <a:rPr lang="en-US" altLang="en-US" dirty="0"/>
              <a:t>50 micrograms of alcohol in 100 milliliters of breath.</a:t>
            </a:r>
          </a:p>
          <a:p>
            <a:pPr indent="-228600">
              <a:lnSpc>
                <a:spcPct val="90000"/>
              </a:lnSpc>
              <a:spcAft>
                <a:spcPts val="600"/>
              </a:spcAft>
              <a:buFont typeface="Arial" panose="020B0604020202020204" pitchFamily="34" charset="0"/>
              <a:buChar char="•"/>
            </a:pPr>
            <a:endParaRPr lang="en-US" altLang="en-US" dirty="0"/>
          </a:p>
          <a:p>
            <a:pPr>
              <a:lnSpc>
                <a:spcPct val="90000"/>
              </a:lnSpc>
              <a:spcAft>
                <a:spcPts val="600"/>
              </a:spcAft>
            </a:pPr>
            <a:r>
              <a:rPr lang="en-US" altLang="en-US" dirty="0"/>
              <a:t>The suspect will be given the option of replacing the breath test reading with a  specimen of blood or urine.</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Rectangle 3"/>
          <p:cNvSpPr txBox="1">
            <a:spLocks noChangeArrowheads="1"/>
          </p:cNvSpPr>
          <p:nvPr/>
        </p:nvSpPr>
        <p:spPr>
          <a:xfrm>
            <a:off x="303415" y="858660"/>
            <a:ext cx="7020098" cy="46942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n-GB" sz="2000" dirty="0">
              <a:solidFill>
                <a:srgbClr val="0000FF"/>
              </a:solidFill>
            </a:endParaRPr>
          </a:p>
        </p:txBody>
      </p:sp>
    </p:spTree>
    <p:extLst>
      <p:ext uri="{BB962C8B-B14F-4D97-AF65-F5344CB8AC3E}">
        <p14:creationId xmlns:p14="http://schemas.microsoft.com/office/powerpoint/2010/main" val="131002694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94E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a:spLocks noChangeArrowheads="1"/>
          </p:cNvSpPr>
          <p:nvPr/>
        </p:nvSpPr>
        <p:spPr bwMode="auto">
          <a:xfrm>
            <a:off x="8790656" y="-1454746"/>
            <a:ext cx="3421775" cy="4794567"/>
          </a:xfrm>
          <a:prstGeom prst="rect">
            <a:avLst/>
          </a:prstGeom>
        </p:spPr>
        <p:txBody>
          <a:bodyPr vert="horz" lIns="91440" tIns="45720" rIns="91440" bIns="45720" rtlCol="0" anchor="ctr">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nSpc>
                <a:spcPct val="90000"/>
              </a:lnSpc>
              <a:spcBef>
                <a:spcPct val="0"/>
              </a:spcBef>
              <a:spcAft>
                <a:spcPts val="600"/>
              </a:spcAft>
              <a:buNone/>
            </a:pPr>
            <a:r>
              <a:rPr lang="en-US" altLang="en-US" sz="2800" b="1" dirty="0">
                <a:solidFill>
                  <a:srgbClr val="FFFFFF"/>
                </a:solidFill>
                <a:latin typeface="+mj-lt"/>
                <a:ea typeface="+mj-ea"/>
                <a:cs typeface="+mj-cs"/>
              </a:rPr>
              <a:t>Section 9 -  </a:t>
            </a:r>
            <a:br>
              <a:rPr lang="en-US" altLang="en-US" sz="2800" b="1" dirty="0">
                <a:solidFill>
                  <a:srgbClr val="FFFFFF"/>
                </a:solidFill>
                <a:latin typeface="+mj-lt"/>
                <a:ea typeface="+mj-ea"/>
                <a:cs typeface="+mj-cs"/>
              </a:rPr>
            </a:br>
            <a:r>
              <a:rPr lang="en-US" altLang="en-US" sz="2800" b="1" dirty="0">
                <a:solidFill>
                  <a:srgbClr val="FFFFFF"/>
                </a:solidFill>
                <a:latin typeface="+mj-lt"/>
                <a:ea typeface="+mj-ea"/>
                <a:cs typeface="+mj-cs"/>
              </a:rPr>
              <a:t>Road Traffic Act 1988</a:t>
            </a:r>
          </a:p>
        </p:txBody>
      </p:sp>
      <p:sp>
        <p:nvSpPr>
          <p:cNvPr id="18"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3" descr="\\Client\G$\CKP Images\Traffic\Hospital 2.jp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864"/>
          <a:stretch/>
        </p:blipFill>
        <p:spPr bwMode="auto">
          <a:xfrm>
            <a:off x="976251" y="942538"/>
            <a:ext cx="6623957" cy="4808332"/>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TextBox 8">
            <a:extLst>
              <a:ext uri="{FF2B5EF4-FFF2-40B4-BE49-F238E27FC236}">
                <a16:creationId xmlns:a16="http://schemas.microsoft.com/office/drawing/2014/main" id="{67F3CFC3-7173-5345-A820-8DE12C2AEF27}"/>
              </a:ext>
            </a:extLst>
          </p:cNvPr>
          <p:cNvSpPr txBox="1"/>
          <p:nvPr/>
        </p:nvSpPr>
        <p:spPr>
          <a:xfrm>
            <a:off x="8772348" y="2263540"/>
            <a:ext cx="3233057" cy="1477328"/>
          </a:xfrm>
          <a:prstGeom prst="rect">
            <a:avLst/>
          </a:prstGeom>
          <a:noFill/>
        </p:spPr>
        <p:txBody>
          <a:bodyPr wrap="square">
            <a:spAutoFit/>
          </a:bodyPr>
          <a:lstStyle/>
          <a:p>
            <a:pPr algn="ctr"/>
            <a:r>
              <a:rPr lang="en-GB" altLang="en-US" sz="1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The provision of samples for analysis under hospital procedure is covered by Section 9 Road Traffic Act 1988.</a:t>
            </a:r>
          </a:p>
        </p:txBody>
      </p:sp>
      <p:pic>
        <p:nvPicPr>
          <p:cNvPr id="33794" name="Picture 2" descr="The Drink Driving Solicitor: Can police use any blood given at a hospital  in a drink driving case?">
            <a:extLst>
              <a:ext uri="{FF2B5EF4-FFF2-40B4-BE49-F238E27FC236}">
                <a16:creationId xmlns:a16="http://schemas.microsoft.com/office/drawing/2014/main" id="{521C77A3-A733-3646-9C76-B69CECAF4F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98666" y="3966981"/>
            <a:ext cx="37973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26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2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dirty="0">
                <a:latin typeface="+mj-lt"/>
                <a:ea typeface="+mj-ea"/>
                <a:cs typeface="+mj-cs"/>
              </a:rPr>
              <a:t>Hospital Procedure</a:t>
            </a:r>
          </a:p>
        </p:txBody>
      </p:sp>
      <p:sp>
        <p:nvSpPr>
          <p:cNvPr id="3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Welfare of patient takes precedence</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Consent required from doctor in charge of patient</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If doctor consents – continue with procedure</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If doctor does not consent to preliminary breath test, they may still allow a request for blood or urine sample</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It is the decision of the doctor in charge of the patient to allow samples to be taken</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The police surgeon will obtain blood samples if required, NOT the hospital doctor</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p:txBody>
      </p:sp>
      <p:pic>
        <p:nvPicPr>
          <p:cNvPr id="9" name="Picture 2" descr="\\Client\G$\CKP Images\Traffic\Doctor.pn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29475" r="12471"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756906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Following an accident, a constable can request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that a blood specimen be taken without the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consent of the casualty who is a patient in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hospital, if the officer believes that the patient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cannot give a valid consent because of his/her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medical condition</a:t>
            </a:r>
          </a:p>
        </p:txBody>
      </p:sp>
      <p:pic>
        <p:nvPicPr>
          <p:cNvPr id="34818" name="Picture 2" descr="Hospital Drink Driving Explained - Geoffrey Miller Solicitors">
            <a:extLst>
              <a:ext uri="{FF2B5EF4-FFF2-40B4-BE49-F238E27FC236}">
                <a16:creationId xmlns:a16="http://schemas.microsoft.com/office/drawing/2014/main" id="{D62C570B-614B-B746-9CDC-B6919AC5A17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413" r="16985"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8" name="TextBox 7">
            <a:extLst>
              <a:ext uri="{FF2B5EF4-FFF2-40B4-BE49-F238E27FC236}">
                <a16:creationId xmlns:a16="http://schemas.microsoft.com/office/drawing/2014/main" id="{0BEEED35-A581-9B4F-A2CA-1CFDE07D174F}"/>
              </a:ext>
            </a:extLst>
          </p:cNvPr>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dirty="0">
                <a:latin typeface="+mj-lt"/>
                <a:ea typeface="+mj-ea"/>
                <a:cs typeface="+mj-cs"/>
              </a:rPr>
              <a:t>Hospital Procedure</a:t>
            </a:r>
          </a:p>
        </p:txBody>
      </p:sp>
    </p:spTree>
    <p:extLst>
      <p:ext uri="{BB962C8B-B14F-4D97-AF65-F5344CB8AC3E}">
        <p14:creationId xmlns:p14="http://schemas.microsoft.com/office/powerpoint/2010/main" val="2656047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5297762" y="329184"/>
            <a:ext cx="6251110" cy="178308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Important Considerations</a:t>
            </a:r>
          </a:p>
        </p:txBody>
      </p:sp>
      <p:pic>
        <p:nvPicPr>
          <p:cNvPr id="11" name="Picture 2" descr="\\Client\R$\SWPKDIVLDSEPF\Shared\Pre-join\Images\verbal resistance.jp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23840" r="30829" b="-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4"/>
          <p:cNvSpPr txBox="1">
            <a:spLocks noChangeArrowheads="1"/>
          </p:cNvSpPr>
          <p:nvPr/>
        </p:nvSpPr>
        <p:spPr bwMode="auto">
          <a:xfrm>
            <a:off x="5297762" y="2706624"/>
            <a:ext cx="6251110" cy="34838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200" b="0">
                <a:solidFill>
                  <a:schemeClr val="tx1"/>
                </a:solidFill>
                <a:latin typeface="+mn-lt"/>
                <a:ea typeface="+mn-ea"/>
              </a:rPr>
              <a:t>Consent </a:t>
            </a:r>
            <a:r>
              <a:rPr lang="en-US" altLang="en-US" sz="2200" b="1">
                <a:solidFill>
                  <a:schemeClr val="tx1"/>
                </a:solidFill>
                <a:latin typeface="+mn-lt"/>
                <a:ea typeface="+mn-ea"/>
              </a:rPr>
              <a:t>must</a:t>
            </a:r>
            <a:r>
              <a:rPr lang="en-US" altLang="en-US" sz="2200" b="0">
                <a:solidFill>
                  <a:schemeClr val="tx1"/>
                </a:solidFill>
                <a:latin typeface="+mn-lt"/>
                <a:ea typeface="+mn-ea"/>
              </a:rPr>
              <a:t> be obtained from the medical practitioner in charge of the casualty</a:t>
            </a:r>
          </a:p>
          <a:p>
            <a:pPr indent="-228600">
              <a:lnSpc>
                <a:spcPct val="90000"/>
              </a:lnSpc>
              <a:spcBef>
                <a:spcPct val="0"/>
              </a:spcBef>
              <a:spcAft>
                <a:spcPts val="600"/>
              </a:spcAft>
              <a:buFont typeface="Arial" panose="020B0604020202020204" pitchFamily="34" charset="0"/>
              <a:buChar char="•"/>
            </a:pPr>
            <a:endParaRPr lang="en-US" altLang="en-US" sz="2200" b="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b="0">
                <a:solidFill>
                  <a:schemeClr val="tx1"/>
                </a:solidFill>
                <a:latin typeface="+mn-lt"/>
                <a:ea typeface="+mn-ea"/>
              </a:rPr>
              <a:t>Sample </a:t>
            </a:r>
            <a:r>
              <a:rPr lang="en-US" altLang="en-US" sz="2200" b="1">
                <a:solidFill>
                  <a:schemeClr val="tx1"/>
                </a:solidFill>
                <a:latin typeface="+mn-lt"/>
                <a:ea typeface="+mn-ea"/>
              </a:rPr>
              <a:t>must</a:t>
            </a:r>
            <a:r>
              <a:rPr lang="en-US" altLang="en-US" sz="2200" b="0">
                <a:solidFill>
                  <a:schemeClr val="tx1"/>
                </a:solidFill>
                <a:latin typeface="+mn-lt"/>
                <a:ea typeface="+mn-ea"/>
              </a:rPr>
              <a:t> be obtained by a Police Surgeon unless impractical to do so</a:t>
            </a:r>
          </a:p>
          <a:p>
            <a:pPr indent="-228600">
              <a:lnSpc>
                <a:spcPct val="90000"/>
              </a:lnSpc>
              <a:spcBef>
                <a:spcPct val="0"/>
              </a:spcBef>
              <a:spcAft>
                <a:spcPts val="600"/>
              </a:spcAft>
              <a:buFont typeface="Arial" panose="020B0604020202020204" pitchFamily="34" charset="0"/>
              <a:buChar char="•"/>
            </a:pPr>
            <a:endParaRPr lang="en-US" altLang="en-US" sz="2200" b="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b="0">
                <a:solidFill>
                  <a:schemeClr val="tx1"/>
                </a:solidFill>
                <a:latin typeface="+mn-lt"/>
                <a:ea typeface="+mn-ea"/>
              </a:rPr>
              <a:t>If sample is obtained by another medical practitioner it </a:t>
            </a:r>
            <a:r>
              <a:rPr lang="en-US" altLang="en-US" sz="2200" b="1">
                <a:solidFill>
                  <a:schemeClr val="tx1"/>
                </a:solidFill>
                <a:latin typeface="+mn-lt"/>
                <a:ea typeface="+mn-ea"/>
              </a:rPr>
              <a:t>MUST NOT </a:t>
            </a:r>
            <a:r>
              <a:rPr lang="en-US" altLang="en-US" sz="2200" b="0">
                <a:solidFill>
                  <a:schemeClr val="tx1"/>
                </a:solidFill>
                <a:latin typeface="+mn-lt"/>
                <a:ea typeface="+mn-ea"/>
              </a:rPr>
              <a:t>be the person in charge of and responsible for the care of the casualty</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454180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sp useBgFill="1">
        <p:nvSpPr>
          <p:cNvPr id="13" name="Freeform: Shape 12">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15" name="Freeform: Shape 14">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extBox 3">
            <a:extLst>
              <a:ext uri="{FF2B5EF4-FFF2-40B4-BE49-F238E27FC236}">
                <a16:creationId xmlns:a16="http://schemas.microsoft.com/office/drawing/2014/main" id="{702763A4-F35E-C696-4777-522DB0A178B0}"/>
              </a:ext>
            </a:extLst>
          </p:cNvPr>
          <p:cNvSpPr txBox="1"/>
          <p:nvPr/>
        </p:nvSpPr>
        <p:spPr>
          <a:xfrm>
            <a:off x="181783" y="584365"/>
            <a:ext cx="3562597" cy="5689269"/>
          </a:xfrm>
          <a:prstGeom prst="rect">
            <a:avLst/>
          </a:prstGeom>
        </p:spPr>
        <p:txBody>
          <a:bodyPr vert="horz" lIns="91440" tIns="45720" rIns="91440" bIns="45720" rtlCol="0" anchor="b">
            <a:normAutofit lnSpcReduction="10000"/>
          </a:bodyPr>
          <a:lstStyle/>
          <a:p>
            <a:pPr algn="ctr">
              <a:lnSpc>
                <a:spcPct val="90000"/>
              </a:lnSpc>
              <a:spcBef>
                <a:spcPct val="0"/>
              </a:spcBef>
              <a:spcAft>
                <a:spcPts val="600"/>
              </a:spcAft>
            </a:pPr>
            <a:r>
              <a:rPr lang="en-US" sz="4000" kern="1200" dirty="0">
                <a:solidFill>
                  <a:schemeClr val="tx1"/>
                </a:solidFill>
                <a:latin typeface="+mj-lt"/>
                <a:ea typeface="+mj-ea"/>
                <a:cs typeface="+mj-cs"/>
              </a:rPr>
              <a:t>Completed Module Feedback Form </a:t>
            </a:r>
            <a:br>
              <a:rPr lang="en-US" sz="4000" kern="1200" dirty="0">
                <a:solidFill>
                  <a:schemeClr val="tx1"/>
                </a:solidFill>
                <a:latin typeface="+mj-lt"/>
                <a:ea typeface="+mj-ea"/>
                <a:cs typeface="+mj-cs"/>
              </a:rPr>
            </a:br>
            <a:br>
              <a:rPr lang="en-US" sz="4000" kern="1200" dirty="0">
                <a:solidFill>
                  <a:schemeClr val="tx1"/>
                </a:solidFill>
                <a:latin typeface="+mj-lt"/>
                <a:ea typeface="+mj-ea"/>
                <a:cs typeface="+mj-cs"/>
              </a:rPr>
            </a:br>
            <a:r>
              <a:rPr lang="en-US" sz="4000" kern="1200" dirty="0">
                <a:solidFill>
                  <a:schemeClr val="tx1"/>
                </a:solidFill>
                <a:latin typeface="+mj-lt"/>
                <a:ea typeface="+mj-ea"/>
                <a:cs typeface="+mj-cs"/>
              </a:rPr>
              <a:t>=</a:t>
            </a:r>
            <a:br>
              <a:rPr lang="en-US" sz="4000" kern="1200" dirty="0">
                <a:solidFill>
                  <a:schemeClr val="tx1"/>
                </a:solidFill>
                <a:latin typeface="+mj-lt"/>
                <a:ea typeface="+mj-ea"/>
                <a:cs typeface="+mj-cs"/>
              </a:rPr>
            </a:br>
            <a:endParaRPr lang="en-US" sz="4000" kern="1200" dirty="0">
              <a:solidFill>
                <a:schemeClr val="tx1"/>
              </a:solidFill>
              <a:latin typeface="+mj-lt"/>
              <a:ea typeface="+mj-ea"/>
              <a:cs typeface="+mj-cs"/>
            </a:endParaRPr>
          </a:p>
          <a:p>
            <a:pPr algn="ctr">
              <a:lnSpc>
                <a:spcPct val="90000"/>
              </a:lnSpc>
              <a:spcBef>
                <a:spcPct val="0"/>
              </a:spcBef>
              <a:spcAft>
                <a:spcPts val="600"/>
              </a:spcAft>
            </a:pPr>
            <a:r>
              <a:rPr lang="en-US" sz="4000" kern="1200" dirty="0">
                <a:solidFill>
                  <a:schemeClr val="tx1"/>
                </a:solidFill>
                <a:latin typeface="+mj-lt"/>
                <a:ea typeface="+mj-ea"/>
                <a:cs typeface="+mj-cs"/>
              </a:rPr>
              <a:t> Coffee Break </a:t>
            </a:r>
            <a:r>
              <a:rPr lang="en-US" sz="4000" dirty="0">
                <a:latin typeface="+mj-lt"/>
                <a:ea typeface="+mj-ea"/>
                <a:cs typeface="+mj-cs"/>
              </a:rPr>
              <a:t> </a:t>
            </a:r>
            <a:r>
              <a:rPr lang="en-US" sz="4000" kern="1200" dirty="0">
                <a:solidFill>
                  <a:schemeClr val="tx1"/>
                </a:solidFill>
                <a:latin typeface="+mj-lt"/>
                <a:ea typeface="+mj-ea"/>
                <a:cs typeface="+mj-cs"/>
              </a:rPr>
              <a:t>&amp; Ticket to my Christmas Quiz</a:t>
            </a:r>
            <a:br>
              <a:rPr lang="en-US" sz="4000" kern="1200" dirty="0">
                <a:solidFill>
                  <a:schemeClr val="tx1"/>
                </a:solidFill>
                <a:latin typeface="+mj-lt"/>
                <a:ea typeface="+mj-ea"/>
                <a:cs typeface="+mj-cs"/>
              </a:rPr>
            </a:br>
            <a:br>
              <a:rPr lang="en-US" sz="4000" kern="1200" dirty="0">
                <a:solidFill>
                  <a:schemeClr val="tx1"/>
                </a:solidFill>
                <a:latin typeface="+mj-lt"/>
                <a:ea typeface="+mj-ea"/>
                <a:cs typeface="+mj-cs"/>
              </a:rPr>
            </a:br>
            <a:r>
              <a:rPr lang="en-US" sz="4000" kern="1200" dirty="0">
                <a:solidFill>
                  <a:schemeClr val="tx1"/>
                </a:solidFill>
                <a:latin typeface="+mj-lt"/>
                <a:ea typeface="+mj-ea"/>
                <a:cs typeface="+mj-cs"/>
              </a:rPr>
              <a:t>DIOLCH!! </a:t>
            </a:r>
          </a:p>
        </p:txBody>
      </p:sp>
      <p:pic>
        <p:nvPicPr>
          <p:cNvPr id="3" name="Picture 2" descr="Graphical user interface, application&#10;&#10;Description automatically generated">
            <a:extLst>
              <a:ext uri="{FF2B5EF4-FFF2-40B4-BE49-F238E27FC236}">
                <a16:creationId xmlns:a16="http://schemas.microsoft.com/office/drawing/2014/main" id="{9AFE641C-7104-1B54-6CDC-FE9F75132D78}"/>
              </a:ext>
            </a:extLst>
          </p:cNvPr>
          <p:cNvPicPr>
            <a:picLocks noChangeAspect="1"/>
          </p:cNvPicPr>
          <p:nvPr/>
        </p:nvPicPr>
        <p:blipFill>
          <a:blip r:embed="rId2"/>
          <a:stretch>
            <a:fillRect/>
          </a:stretch>
        </p:blipFill>
        <p:spPr>
          <a:xfrm>
            <a:off x="5885915" y="278079"/>
            <a:ext cx="5848885" cy="5571062"/>
          </a:xfrm>
          <a:prstGeom prst="rect">
            <a:avLst/>
          </a:prstGeom>
        </p:spPr>
      </p:pic>
      <p:pic>
        <p:nvPicPr>
          <p:cNvPr id="1028" name="Picture 4" descr="Moodle | moodle.com (@moodle) / Twitter">
            <a:extLst>
              <a:ext uri="{FF2B5EF4-FFF2-40B4-BE49-F238E27FC236}">
                <a16:creationId xmlns:a16="http://schemas.microsoft.com/office/drawing/2014/main" id="{50BBE51F-0B62-A296-7CC6-7EB3867391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8985" y="4172741"/>
            <a:ext cx="1676400" cy="16764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Nadolig Llawen Santa Badge : Kool Badges">
            <a:extLst>
              <a:ext uri="{FF2B5EF4-FFF2-40B4-BE49-F238E27FC236}">
                <a16:creationId xmlns:a16="http://schemas.microsoft.com/office/drawing/2014/main" id="{1FF7E36E-8087-EB52-7BF7-8C8A34A82E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7012" y="4172740"/>
            <a:ext cx="2100893" cy="2100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8065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1A5F939-00BC-F89F-8042-6722B1E2E580}"/>
              </a:ext>
            </a:extLst>
          </p:cNvPr>
          <p:cNvSpPr txBox="1"/>
          <p:nvPr/>
        </p:nvSpPr>
        <p:spPr>
          <a:xfrm>
            <a:off x="639656" y="247697"/>
            <a:ext cx="10909640" cy="1368614"/>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600" dirty="0">
                <a:latin typeface="+mj-lt"/>
                <a:ea typeface="+mj-ea"/>
                <a:cs typeface="+mj-cs"/>
              </a:rPr>
              <a:t>BMPL4010 Response Policing </a:t>
            </a:r>
            <a:br>
              <a:rPr lang="en-US" sz="4600" dirty="0">
                <a:latin typeface="+mj-lt"/>
                <a:ea typeface="+mj-ea"/>
                <a:cs typeface="+mj-cs"/>
              </a:rPr>
            </a:br>
            <a:r>
              <a:rPr lang="en-US" sz="4600" dirty="0">
                <a:latin typeface="+mj-lt"/>
                <a:ea typeface="+mj-ea"/>
                <a:cs typeface="+mj-cs"/>
              </a:rPr>
              <a:t>Annual Christmas Quiz </a:t>
            </a:r>
          </a:p>
        </p:txBody>
      </p:sp>
      <p:sp>
        <p:nvSpPr>
          <p:cNvPr id="20"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740F6B3-FF2E-9E72-066F-8C85A69BBADC}"/>
              </a:ext>
            </a:extLst>
          </p:cNvPr>
          <p:cNvPicPr>
            <a:picLocks noChangeAspect="1"/>
          </p:cNvPicPr>
          <p:nvPr/>
        </p:nvPicPr>
        <p:blipFill>
          <a:blip r:embed="rId3"/>
          <a:stretch>
            <a:fillRect/>
          </a:stretch>
        </p:blipFill>
        <p:spPr>
          <a:xfrm>
            <a:off x="209247" y="3059175"/>
            <a:ext cx="2982227" cy="3605784"/>
          </a:xfrm>
          <a:prstGeom prst="rect">
            <a:avLst/>
          </a:prstGeom>
        </p:spPr>
      </p:pic>
      <p:pic>
        <p:nvPicPr>
          <p:cNvPr id="3" name="Picture 2">
            <a:extLst>
              <a:ext uri="{FF2B5EF4-FFF2-40B4-BE49-F238E27FC236}">
                <a16:creationId xmlns:a16="http://schemas.microsoft.com/office/drawing/2014/main" id="{E147B939-9C35-7464-79B0-5D2CF5135CC0}"/>
              </a:ext>
            </a:extLst>
          </p:cNvPr>
          <p:cNvPicPr>
            <a:picLocks noChangeAspect="1"/>
          </p:cNvPicPr>
          <p:nvPr/>
        </p:nvPicPr>
        <p:blipFill>
          <a:blip r:embed="rId4"/>
          <a:stretch>
            <a:fillRect/>
          </a:stretch>
        </p:blipFill>
        <p:spPr>
          <a:xfrm>
            <a:off x="3554842" y="4242256"/>
            <a:ext cx="5614416" cy="2503711"/>
          </a:xfrm>
          <a:prstGeom prst="rect">
            <a:avLst/>
          </a:prstGeom>
        </p:spPr>
      </p:pic>
      <p:pic>
        <p:nvPicPr>
          <p:cNvPr id="5" name="Picture 4">
            <a:extLst>
              <a:ext uri="{FF2B5EF4-FFF2-40B4-BE49-F238E27FC236}">
                <a16:creationId xmlns:a16="http://schemas.microsoft.com/office/drawing/2014/main" id="{5F278873-56D9-1B22-1A4A-7DD1BB8798AE}"/>
              </a:ext>
            </a:extLst>
          </p:cNvPr>
          <p:cNvPicPr>
            <a:picLocks noChangeAspect="1"/>
          </p:cNvPicPr>
          <p:nvPr/>
        </p:nvPicPr>
        <p:blipFill>
          <a:blip r:embed="rId5"/>
          <a:stretch>
            <a:fillRect/>
          </a:stretch>
        </p:blipFill>
        <p:spPr>
          <a:xfrm>
            <a:off x="3682020" y="2120885"/>
            <a:ext cx="3657178" cy="1928330"/>
          </a:xfrm>
          <a:prstGeom prst="rect">
            <a:avLst/>
          </a:prstGeom>
        </p:spPr>
      </p:pic>
      <p:pic>
        <p:nvPicPr>
          <p:cNvPr id="6" name="Picture 5">
            <a:extLst>
              <a:ext uri="{FF2B5EF4-FFF2-40B4-BE49-F238E27FC236}">
                <a16:creationId xmlns:a16="http://schemas.microsoft.com/office/drawing/2014/main" id="{54E96B4B-C0C4-78CD-35A4-49B733364699}"/>
              </a:ext>
            </a:extLst>
          </p:cNvPr>
          <p:cNvPicPr>
            <a:picLocks noChangeAspect="1"/>
          </p:cNvPicPr>
          <p:nvPr/>
        </p:nvPicPr>
        <p:blipFill>
          <a:blip r:embed="rId6"/>
          <a:stretch>
            <a:fillRect/>
          </a:stretch>
        </p:blipFill>
        <p:spPr>
          <a:xfrm>
            <a:off x="165917" y="247697"/>
            <a:ext cx="2159892" cy="1983174"/>
          </a:xfrm>
          <a:prstGeom prst="rect">
            <a:avLst/>
          </a:prstGeom>
        </p:spPr>
      </p:pic>
      <p:pic>
        <p:nvPicPr>
          <p:cNvPr id="7" name="Picture 6">
            <a:extLst>
              <a:ext uri="{FF2B5EF4-FFF2-40B4-BE49-F238E27FC236}">
                <a16:creationId xmlns:a16="http://schemas.microsoft.com/office/drawing/2014/main" id="{56270372-7AA7-33AF-DFC7-B1B01E21F501}"/>
              </a:ext>
            </a:extLst>
          </p:cNvPr>
          <p:cNvPicPr>
            <a:picLocks noChangeAspect="1"/>
          </p:cNvPicPr>
          <p:nvPr/>
        </p:nvPicPr>
        <p:blipFill>
          <a:blip r:embed="rId7"/>
          <a:stretch>
            <a:fillRect/>
          </a:stretch>
        </p:blipFill>
        <p:spPr>
          <a:xfrm>
            <a:off x="8132573" y="1670967"/>
            <a:ext cx="3405764" cy="2631727"/>
          </a:xfrm>
          <a:prstGeom prst="rect">
            <a:avLst/>
          </a:prstGeom>
        </p:spPr>
      </p:pic>
      <p:pic>
        <p:nvPicPr>
          <p:cNvPr id="8" name="Picture 7">
            <a:extLst>
              <a:ext uri="{FF2B5EF4-FFF2-40B4-BE49-F238E27FC236}">
                <a16:creationId xmlns:a16="http://schemas.microsoft.com/office/drawing/2014/main" id="{616F27B2-C5BB-3BF8-55D9-9E2894DAC3EA}"/>
              </a:ext>
            </a:extLst>
          </p:cNvPr>
          <p:cNvPicPr>
            <a:picLocks noChangeAspect="1"/>
          </p:cNvPicPr>
          <p:nvPr/>
        </p:nvPicPr>
        <p:blipFill>
          <a:blip r:embed="rId8"/>
          <a:stretch>
            <a:fillRect/>
          </a:stretch>
        </p:blipFill>
        <p:spPr>
          <a:xfrm>
            <a:off x="9340244" y="4068246"/>
            <a:ext cx="2677721" cy="2677721"/>
          </a:xfrm>
          <a:prstGeom prst="rect">
            <a:avLst/>
          </a:prstGeom>
        </p:spPr>
      </p:pic>
    </p:spTree>
    <p:extLst>
      <p:ext uri="{BB962C8B-B14F-4D97-AF65-F5344CB8AC3E}">
        <p14:creationId xmlns:p14="http://schemas.microsoft.com/office/powerpoint/2010/main" val="25820168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SUBSTITUTION_ID" val="{42390F79-EEC2-41A1-BDFB-19C101F1FC92}"/>
</p:tagLst>
</file>

<file path=ppt/tags/tag2.xml><?xml version="1.0" encoding="utf-8"?>
<p:tagLst xmlns:a="http://schemas.openxmlformats.org/drawingml/2006/main" xmlns:r="http://schemas.openxmlformats.org/officeDocument/2006/relationships" xmlns:p="http://schemas.openxmlformats.org/presentationml/2006/main">
  <p:tag name="MMPROD_SUBSTITUTION_ID" val="{8800AECC-4248-414D-9D53-67A10087FC8E}"/>
</p:tagLst>
</file>

<file path=ppt/tags/tag3.xml><?xml version="1.0" encoding="utf-8"?>
<p:tagLst xmlns:a="http://schemas.openxmlformats.org/drawingml/2006/main" xmlns:r="http://schemas.openxmlformats.org/officeDocument/2006/relationships" xmlns:p="http://schemas.openxmlformats.org/presentationml/2006/main">
  <p:tag name="MMPROD_SUBSTITUTION_ID" val="{901A787D-413E-4824-810E-E91E330536A9}"/>
</p:tagLst>
</file>

<file path=ppt/tags/tag4.xml><?xml version="1.0" encoding="utf-8"?>
<p:tagLst xmlns:a="http://schemas.openxmlformats.org/drawingml/2006/main" xmlns:r="http://schemas.openxmlformats.org/officeDocument/2006/relationships" xmlns:p="http://schemas.openxmlformats.org/presentationml/2006/main">
  <p:tag name="MMPROD_SUBSTITUTION_ID" val="{E28BA7E6-2B61-4506-A1B4-ABD42CB554C7}"/>
</p:tagLst>
</file>

<file path=ppt/tags/tag5.xml><?xml version="1.0" encoding="utf-8"?>
<p:tagLst xmlns:a="http://schemas.openxmlformats.org/drawingml/2006/main" xmlns:r="http://schemas.openxmlformats.org/officeDocument/2006/relationships" xmlns:p="http://schemas.openxmlformats.org/presentationml/2006/main">
  <p:tag name="MMPROD_SUBSTITUTION_ID" val="{C90CF5C7-9CA5-4716-8FE8-198A781D1846}"/>
</p:tagLst>
</file>

<file path=ppt/tags/tag6.xml><?xml version="1.0" encoding="utf-8"?>
<p:tagLst xmlns:a="http://schemas.openxmlformats.org/drawingml/2006/main" xmlns:r="http://schemas.openxmlformats.org/officeDocument/2006/relationships" xmlns:p="http://schemas.openxmlformats.org/presentationml/2006/main">
  <p:tag name="MMPROD_SUBSTITUTION_ID" val="{97B8D3C7-07DF-4293-92C9-487CEE9DD8BC}"/>
</p:tagLst>
</file>

<file path=ppt/tags/tag7.xml><?xml version="1.0" encoding="utf-8"?>
<p:tagLst xmlns:a="http://schemas.openxmlformats.org/drawingml/2006/main" xmlns:r="http://schemas.openxmlformats.org/officeDocument/2006/relationships" xmlns:p="http://schemas.openxmlformats.org/presentationml/2006/main">
  <p:tag name="MMPROD_SUBSTITUTION_ID" val="{83107785-664F-4505-AB3A-BB8758997092}"/>
</p:tagLst>
</file>

<file path=ppt/tags/tag8.xml><?xml version="1.0" encoding="utf-8"?>
<p:tagLst xmlns:a="http://schemas.openxmlformats.org/drawingml/2006/main" xmlns:r="http://schemas.openxmlformats.org/officeDocument/2006/relationships" xmlns:p="http://schemas.openxmlformats.org/presentationml/2006/main">
  <p:tag name="MMPROD_SUBSTITUTION_ID" val="{58252BF1-ED01-431B-A9C5-D9DA52F1CB77}"/>
</p:tagLst>
</file>

<file path=ppt/tags/tag9.xml><?xml version="1.0" encoding="utf-8"?>
<p:tagLst xmlns:a="http://schemas.openxmlformats.org/drawingml/2006/main" xmlns:r="http://schemas.openxmlformats.org/officeDocument/2006/relationships" xmlns:p="http://schemas.openxmlformats.org/presentationml/2006/main">
  <p:tag name="MMPROD_SUBSTITUTION_ID" val="{3D7B6722-246D-4F0B-A212-352314B4F751}"/>
</p:tagLst>
</file>

<file path=ppt/tags/tag10.xml><?xml version="1.0" encoding="utf-8"?>
<p:tagLst xmlns:a="http://schemas.openxmlformats.org/drawingml/2006/main" xmlns:r="http://schemas.openxmlformats.org/officeDocument/2006/relationships" xmlns:p="http://schemas.openxmlformats.org/presentationml/2006/main">
  <p:tag name="MMPROD_SUBSTITUTION_ID" val="{900749D3-F70E-48B5-B451-4BE4BF2DDF7B}"/>
</p:tagLst>
</file>

<file path=ppt/tags/tag11.xml><?xml version="1.0" encoding="utf-8"?>
<p:tagLst xmlns:a="http://schemas.openxmlformats.org/drawingml/2006/main" xmlns:r="http://schemas.openxmlformats.org/officeDocument/2006/relationships" xmlns:p="http://schemas.openxmlformats.org/presentationml/2006/main">
  <p:tag name="MMPROD_SUBSTITUTION_ID" val="{013B7079-E1EB-4E08-9063-4F1F1F600AAD}"/>
</p:tagLst>
</file>

<file path=ppt/tags/tag12.xml><?xml version="1.0" encoding="utf-8"?>
<p:tagLst xmlns:a="http://schemas.openxmlformats.org/drawingml/2006/main" xmlns:r="http://schemas.openxmlformats.org/officeDocument/2006/relationships" xmlns:p="http://schemas.openxmlformats.org/presentationml/2006/main">
  <p:tag name="MMPROD_SUBSTITUTION_ID" val="{98B10A61-0173-4935-B44B-375662CDC545}"/>
</p:tagLst>
</file>

<file path=ppt/tags/tag13.xml><?xml version="1.0" encoding="utf-8"?>
<p:tagLst xmlns:a="http://schemas.openxmlformats.org/drawingml/2006/main" xmlns:r="http://schemas.openxmlformats.org/officeDocument/2006/relationships" xmlns:p="http://schemas.openxmlformats.org/presentationml/2006/main">
  <p:tag name="MMPROD_SUBSTITUTION_ID" val="{42390F79-EEC2-41A1-BDFB-19C101F1FC92}"/>
</p:tagLst>
</file>

<file path=ppt/tags/tag14.xml><?xml version="1.0" encoding="utf-8"?>
<p:tagLst xmlns:a="http://schemas.openxmlformats.org/drawingml/2006/main" xmlns:r="http://schemas.openxmlformats.org/officeDocument/2006/relationships" xmlns:p="http://schemas.openxmlformats.org/presentationml/2006/main">
  <p:tag name="MMPROD_SUBSTITUTION_ID" val="{8800AECC-4248-414D-9D53-67A10087FC8E}"/>
</p:tagLst>
</file>

<file path=ppt/tags/tag15.xml><?xml version="1.0" encoding="utf-8"?>
<p:tagLst xmlns:a="http://schemas.openxmlformats.org/drawingml/2006/main" xmlns:r="http://schemas.openxmlformats.org/officeDocument/2006/relationships" xmlns:p="http://schemas.openxmlformats.org/presentationml/2006/main">
  <p:tag name="MMPROD_SUBSTITUTION_ID" val="{E28BA7E6-2B61-4506-A1B4-ABD42CB554C7}"/>
</p:tagLst>
</file>

<file path=ppt/tags/tag16.xml><?xml version="1.0" encoding="utf-8"?>
<p:tagLst xmlns:a="http://schemas.openxmlformats.org/drawingml/2006/main" xmlns:r="http://schemas.openxmlformats.org/officeDocument/2006/relationships" xmlns:p="http://schemas.openxmlformats.org/presentationml/2006/main">
  <p:tag name="MMPROD_SUBSTITUTION_ID" val="{BEF3F8DB-7530-4B24-9B3B-6160C9ED516E}"/>
</p:tagLst>
</file>

<file path=ppt/tags/tag17.xml><?xml version="1.0" encoding="utf-8"?>
<p:tagLst xmlns:a="http://schemas.openxmlformats.org/drawingml/2006/main" xmlns:r="http://schemas.openxmlformats.org/officeDocument/2006/relationships" xmlns:p="http://schemas.openxmlformats.org/presentationml/2006/main">
  <p:tag name="MMPROD_SUBSTITUTION_ID" val="{525C5352-176C-463D-9A7A-BA403D9CE41D}"/>
</p:tagLst>
</file>

<file path=ppt/tags/tag18.xml><?xml version="1.0" encoding="utf-8"?>
<p:tagLst xmlns:a="http://schemas.openxmlformats.org/drawingml/2006/main" xmlns:r="http://schemas.openxmlformats.org/officeDocument/2006/relationships" xmlns:p="http://schemas.openxmlformats.org/presentationml/2006/main">
  <p:tag name="MMPROD_SUBSTITUTION_ID" val="{8E517B57-CC37-423F-AA23-79E3BBE18E96}"/>
</p:tagLst>
</file>

<file path=ppt/tags/tag19.xml><?xml version="1.0" encoding="utf-8"?>
<p:tagLst xmlns:a="http://schemas.openxmlformats.org/drawingml/2006/main" xmlns:r="http://schemas.openxmlformats.org/officeDocument/2006/relationships" xmlns:p="http://schemas.openxmlformats.org/presentationml/2006/main">
  <p:tag name="MMPROD_SUBSTITUTION_ID" val="{D736450E-B741-4470-8B0C-29621B09CBB3}"/>
</p:tagLst>
</file>

<file path=ppt/tags/tag20.xml><?xml version="1.0" encoding="utf-8"?>
<p:tagLst xmlns:a="http://schemas.openxmlformats.org/drawingml/2006/main" xmlns:r="http://schemas.openxmlformats.org/officeDocument/2006/relationships" xmlns:p="http://schemas.openxmlformats.org/presentationml/2006/main">
  <p:tag name="MMPROD_SUBSTITUTION_ID" val="{7C640909-90E2-4DC4-B4C9-24B45E25E262}"/>
</p:tagLst>
</file>

<file path=ppt/tags/tag21.xml><?xml version="1.0" encoding="utf-8"?>
<p:tagLst xmlns:a="http://schemas.openxmlformats.org/drawingml/2006/main" xmlns:r="http://schemas.openxmlformats.org/officeDocument/2006/relationships" xmlns:p="http://schemas.openxmlformats.org/presentationml/2006/main">
  <p:tag name="MMPROD_SUBSTITUTION_ID" val="{964FCE90-9E68-4E57-A55F-F6393FDBC0F2}"/>
</p:tagLst>
</file>

<file path=ppt/tags/tag22.xml><?xml version="1.0" encoding="utf-8"?>
<p:tagLst xmlns:a="http://schemas.openxmlformats.org/drawingml/2006/main" xmlns:r="http://schemas.openxmlformats.org/officeDocument/2006/relationships" xmlns:p="http://schemas.openxmlformats.org/presentationml/2006/main">
  <p:tag name="MMPROD_SUBSTITUTION_ID" val="{EB76ABD2-7B5F-4BC5-9C72-209BB8E66B1B}"/>
</p:tagLst>
</file>

<file path=ppt/tags/tag23.xml><?xml version="1.0" encoding="utf-8"?>
<p:tagLst xmlns:a="http://schemas.openxmlformats.org/drawingml/2006/main" xmlns:r="http://schemas.openxmlformats.org/officeDocument/2006/relationships" xmlns:p="http://schemas.openxmlformats.org/presentationml/2006/main">
  <p:tag name="MMPROD_SUBSTITUTION_ID" val="{05A61D04-117E-4424-B41F-339591C0C581}"/>
</p:tagLst>
</file>

<file path=ppt/tags/tag24.xml><?xml version="1.0" encoding="utf-8"?>
<p:tagLst xmlns:a="http://schemas.openxmlformats.org/drawingml/2006/main" xmlns:r="http://schemas.openxmlformats.org/officeDocument/2006/relationships" xmlns:p="http://schemas.openxmlformats.org/presentationml/2006/main">
  <p:tag name="MMPROD_SUBSTITUTION_ID" val="{EFD619BC-E109-47A9-9619-3A40FCEBEDEF}"/>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TotalTime>
  <Words>2920</Words>
  <Application>Microsoft Macintosh PowerPoint</Application>
  <PresentationFormat>Widescreen</PresentationFormat>
  <Paragraphs>413</Paragraphs>
  <Slides>50</Slides>
  <Notes>45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Arial</vt:lpstr>
      <vt:lpstr>Calibri</vt:lpstr>
      <vt:lpstr>Calibri Light</vt:lpstr>
      <vt:lpstr>Verdana</vt:lpstr>
      <vt:lpstr>Office Theme</vt:lpstr>
      <vt:lpstr>BMPL4010 – Response Policing </vt:lpstr>
      <vt:lpstr>First – Recap!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Today’s Learning Outcomes </vt:lpstr>
      <vt:lpstr>Drink / Drug Driving Investigations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Forensic Recovery &amp; Examination </dc:title>
  <dc:creator>Rhiannon Lloyd</dc:creator>
  <cp:lastModifiedBy>Rhiannon Lloyd</cp:lastModifiedBy>
  <cp:revision>10</cp:revision>
  <dcterms:created xsi:type="dcterms:W3CDTF">2022-02-14T20:17:29Z</dcterms:created>
  <dcterms:modified xsi:type="dcterms:W3CDTF">2022-11-27T17:58:37Z</dcterms:modified>
</cp:coreProperties>
</file>