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1" r:id="rId5"/>
    <p:sldMasterId id="2147483688" r:id="rId6"/>
    <p:sldMasterId id="2147483691" r:id="rId7"/>
  </p:sldMasterIdLst>
  <p:notesMasterIdLst>
    <p:notesMasterId r:id="rId26"/>
  </p:notesMasterIdLst>
  <p:sldIdLst>
    <p:sldId id="432" r:id="rId8"/>
    <p:sldId id="439" r:id="rId9"/>
    <p:sldId id="441" r:id="rId10"/>
    <p:sldId id="455" r:id="rId11"/>
    <p:sldId id="454" r:id="rId12"/>
    <p:sldId id="440" r:id="rId13"/>
    <p:sldId id="444" r:id="rId14"/>
    <p:sldId id="448" r:id="rId15"/>
    <p:sldId id="447" r:id="rId16"/>
    <p:sldId id="451" r:id="rId17"/>
    <p:sldId id="442" r:id="rId18"/>
    <p:sldId id="443" r:id="rId19"/>
    <p:sldId id="445" r:id="rId20"/>
    <p:sldId id="446" r:id="rId21"/>
    <p:sldId id="452" r:id="rId22"/>
    <p:sldId id="453" r:id="rId23"/>
    <p:sldId id="449" r:id="rId24"/>
    <p:sldId id="450" r:id="rId25"/>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60"/>
    <p:restoredTop sz="66776" autoAdjust="0"/>
  </p:normalViewPr>
  <p:slideViewPr>
    <p:cSldViewPr snapToGrid="0" snapToObjects="1">
      <p:cViewPr varScale="1">
        <p:scale>
          <a:sx n="48" d="100"/>
          <a:sy n="48" d="100"/>
        </p:scale>
        <p:origin x="1896" y="42"/>
      </p:cViewPr>
      <p:guideLst/>
    </p:cSldViewPr>
  </p:slideViewPr>
  <p:notesTextViewPr>
    <p:cViewPr>
      <p:scale>
        <a:sx n="1" d="1"/>
        <a:sy n="1" d="1"/>
      </p:scale>
      <p:origin x="0" y="0"/>
    </p:cViewPr>
  </p:notesTextViewPr>
  <p:notesViewPr>
    <p:cSldViewPr snapToGrid="0" snapToObjects="1">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4.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viewProps" Target="view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256E285A-1626-4BB0-A458-3E5589E2C09B}" type="datetimeFigureOut">
              <a:rPr lang="en-US" smtClean="0"/>
              <a:pPr/>
              <a:t>6/18/2026</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B68C8073-CAD2-48BF-B8DB-FCAF7D6ED014}" type="slidenum">
              <a:rPr lang="en-US" smtClean="0"/>
              <a:pPr/>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1pPr>
    <a:lvl2pPr marL="4572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2pPr>
    <a:lvl3pPr marL="9144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3pPr>
    <a:lvl4pPr marL="13716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18288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N.B. Post the first Discussion thread in Moodle in advance of the first lecture.</a:t>
            </a:r>
          </a:p>
          <a:p>
            <a:r>
              <a:rPr lang="en-GB" dirty="0"/>
              <a:t>“In our first lecture we will be discussing what is important to you as an individual when working with children, young people and their families. Please post your thoughts here ahead of that session”.</a:t>
            </a:r>
          </a:p>
          <a:p>
            <a:r>
              <a:rPr lang="en-GB" dirty="0"/>
              <a:t>At the start of the first session discuss any posts that have been made and also explain that posting in the forum will be covered in </a:t>
            </a:r>
            <a:r>
              <a:rPr lang="en-GB"/>
              <a:t>this session.</a:t>
            </a:r>
            <a:br>
              <a:rPr lang="en-GB" dirty="0"/>
            </a:b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1</a:t>
            </a:fld>
            <a:endParaRPr lang="en-US" dirty="0"/>
          </a:p>
        </p:txBody>
      </p:sp>
    </p:spTree>
    <p:extLst>
      <p:ext uri="{BB962C8B-B14F-4D97-AF65-F5344CB8AC3E}">
        <p14:creationId xmlns:p14="http://schemas.microsoft.com/office/powerpoint/2010/main" val="249657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CF677-0700-C258-D925-E1C6BFC1EEE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8B429A-4129-502C-451D-34BBA81686D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9E5708C-88E9-A15D-F568-A975D31B23A3}"/>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03A56ADD-8657-026C-0493-16D8C4629C7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dirty="0">
              <a:solidFill>
                <a:srgbClr val="000000"/>
              </a:solidFill>
            </a:endParaRPr>
          </a:p>
        </p:txBody>
      </p:sp>
    </p:spTree>
    <p:extLst>
      <p:ext uri="{BB962C8B-B14F-4D97-AF65-F5344CB8AC3E}">
        <p14:creationId xmlns:p14="http://schemas.microsoft.com/office/powerpoint/2010/main" val="1800690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0A22C-382A-B97A-CB04-FBE0D880E03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C11D3BC1-D757-ED35-2975-D13FFA97BE84}"/>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35B4D22-E6E6-DE15-0600-13D5085EC056}"/>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DF950300-9B0F-F30B-5B8F-96ACFBB912D9}"/>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dirty="0">
              <a:solidFill>
                <a:srgbClr val="000000"/>
              </a:solidFill>
            </a:endParaRPr>
          </a:p>
        </p:txBody>
      </p:sp>
    </p:spTree>
    <p:extLst>
      <p:ext uri="{BB962C8B-B14F-4D97-AF65-F5344CB8AC3E}">
        <p14:creationId xmlns:p14="http://schemas.microsoft.com/office/powerpoint/2010/main" val="2510238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A96CA-954C-977E-C814-FCCAA5759FA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9301A8B-2416-5B2E-A75E-9BB8F3D24D9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EC984EDD-4C66-B331-68D6-9D8C72B98D6B}"/>
              </a:ext>
            </a:extLst>
          </p:cNvPr>
          <p:cNvSpPr>
            <a:spLocks noGrp="1"/>
          </p:cNvSpPr>
          <p:nvPr>
            <p:ph type="body" idx="1"/>
          </p:nvPr>
        </p:nvSpPr>
        <p:spPr>
          <a:noFill/>
        </p:spPr>
        <p:txBody>
          <a:bodyPr/>
          <a:lstStyle/>
          <a:p>
            <a:r>
              <a:rPr lang="cy-GB" altLang="en-US" dirty="0" err="1">
                <a:latin typeface="Arial" panose="020B0604020202020204" pitchFamily="34" charset="0"/>
              </a:rPr>
              <a:t>Use</a:t>
            </a:r>
            <a:r>
              <a:rPr lang="cy-GB" altLang="en-US" dirty="0">
                <a:latin typeface="Arial" panose="020B0604020202020204" pitchFamily="34" charset="0"/>
              </a:rPr>
              <a:t> </a:t>
            </a:r>
            <a:r>
              <a:rPr lang="cy-GB" altLang="en-US" dirty="0" err="1">
                <a:latin typeface="Arial" panose="020B0604020202020204" pitchFamily="34" charset="0"/>
              </a:rPr>
              <a:t>this</a:t>
            </a:r>
            <a:r>
              <a:rPr lang="cy-GB" altLang="en-US" dirty="0">
                <a:latin typeface="Arial" panose="020B0604020202020204" pitchFamily="34" charset="0"/>
              </a:rPr>
              <a:t> as </a:t>
            </a:r>
            <a:r>
              <a:rPr lang="cy-GB" altLang="en-US" dirty="0" err="1">
                <a:latin typeface="Arial" panose="020B0604020202020204" pitchFamily="34" charset="0"/>
              </a:rPr>
              <a:t>an</a:t>
            </a:r>
            <a:r>
              <a:rPr lang="cy-GB" altLang="en-US" dirty="0">
                <a:latin typeface="Arial" panose="020B0604020202020204" pitchFamily="34" charset="0"/>
              </a:rPr>
              <a:t> </a:t>
            </a:r>
            <a:r>
              <a:rPr lang="cy-GB" altLang="en-US" dirty="0" err="1">
                <a:latin typeface="Arial" panose="020B0604020202020204" pitchFamily="34" charset="0"/>
              </a:rPr>
              <a:t>opportunity</a:t>
            </a:r>
            <a:r>
              <a:rPr lang="cy-GB" altLang="en-US" dirty="0">
                <a:latin typeface="Arial" panose="020B0604020202020204" pitchFamily="34" charset="0"/>
              </a:rPr>
              <a:t> to </a:t>
            </a:r>
            <a:r>
              <a:rPr lang="cy-GB" altLang="en-US" dirty="0" err="1">
                <a:latin typeface="Arial" panose="020B0604020202020204" pitchFamily="34" charset="0"/>
              </a:rPr>
              <a:t>highlight</a:t>
            </a:r>
            <a:r>
              <a:rPr lang="cy-GB" altLang="en-US" dirty="0">
                <a:latin typeface="Arial" panose="020B0604020202020204" pitchFamily="34" charset="0"/>
              </a:rPr>
              <a:t> all of the </a:t>
            </a:r>
            <a:r>
              <a:rPr lang="cy-GB" altLang="en-US" dirty="0" err="1">
                <a:latin typeface="Arial" panose="020B0604020202020204" pitchFamily="34" charset="0"/>
              </a:rPr>
              <a:t>support</a:t>
            </a:r>
            <a:r>
              <a:rPr lang="cy-GB" altLang="en-US" dirty="0">
                <a:latin typeface="Arial" panose="020B0604020202020204" pitchFamily="34" charset="0"/>
              </a:rPr>
              <a:t> </a:t>
            </a:r>
            <a:r>
              <a:rPr lang="cy-GB" altLang="en-US" dirty="0" err="1">
                <a:latin typeface="Arial" panose="020B0604020202020204" pitchFamily="34" charset="0"/>
              </a:rPr>
              <a:t>available</a:t>
            </a:r>
            <a:r>
              <a:rPr lang="cy-GB" altLang="en-US" dirty="0">
                <a:latin typeface="Arial" panose="020B0604020202020204" pitchFamily="34" charset="0"/>
              </a:rPr>
              <a:t> to </a:t>
            </a:r>
            <a:r>
              <a:rPr lang="cy-GB" altLang="en-US" dirty="0" err="1">
                <a:latin typeface="Arial" panose="020B0604020202020204" pitchFamily="34" charset="0"/>
              </a:rPr>
              <a:t>students</a:t>
            </a:r>
            <a:r>
              <a:rPr lang="cy-GB" altLang="en-US" dirty="0">
                <a:latin typeface="Arial" panose="020B0604020202020204" pitchFamily="34" charset="0"/>
              </a:rPr>
              <a:t> to </a:t>
            </a:r>
            <a:r>
              <a:rPr lang="cy-GB" altLang="en-US" dirty="0" err="1">
                <a:latin typeface="Arial" panose="020B0604020202020204" pitchFamily="34" charset="0"/>
              </a:rPr>
              <a:t>devlop</a:t>
            </a:r>
            <a:r>
              <a:rPr lang="cy-GB" altLang="en-US" dirty="0">
                <a:latin typeface="Arial" panose="020B0604020202020204" pitchFamily="34" charset="0"/>
              </a:rPr>
              <a:t> </a:t>
            </a:r>
            <a:r>
              <a:rPr lang="cy-GB" altLang="en-US" dirty="0" err="1">
                <a:latin typeface="Arial" panose="020B0604020202020204" pitchFamily="34" charset="0"/>
              </a:rPr>
              <a:t>their</a:t>
            </a:r>
            <a:r>
              <a:rPr lang="cy-GB" altLang="en-US" dirty="0">
                <a:latin typeface="Arial" panose="020B0604020202020204" pitchFamily="34" charset="0"/>
              </a:rPr>
              <a:t> </a:t>
            </a:r>
            <a:r>
              <a:rPr lang="cy-GB" altLang="en-US" dirty="0" err="1">
                <a:latin typeface="Arial" panose="020B0604020202020204" pitchFamily="34" charset="0"/>
              </a:rPr>
              <a:t>skills</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knowledge</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/or the </a:t>
            </a:r>
            <a:r>
              <a:rPr lang="cy-GB" altLang="en-US" dirty="0" err="1">
                <a:latin typeface="Arial" panose="020B0604020202020204" pitchFamily="34" charset="0"/>
              </a:rPr>
              <a:t>commiment</a:t>
            </a:r>
            <a:r>
              <a:rPr lang="cy-GB" altLang="en-US" dirty="0">
                <a:latin typeface="Arial" panose="020B0604020202020204" pitchFamily="34" charset="0"/>
              </a:rPr>
              <a:t> of UWTSD to </a:t>
            </a:r>
            <a:r>
              <a:rPr lang="cy-GB" altLang="en-US" dirty="0" err="1">
                <a:latin typeface="Arial" panose="020B0604020202020204" pitchFamily="34" charset="0"/>
              </a:rPr>
              <a:t>improving</a:t>
            </a:r>
            <a:r>
              <a:rPr lang="cy-GB" altLang="en-US" dirty="0">
                <a:latin typeface="Arial" panose="020B0604020202020204" pitchFamily="34" charset="0"/>
              </a:rPr>
              <a:t> the </a:t>
            </a:r>
            <a:r>
              <a:rPr lang="cy-GB" altLang="en-US" dirty="0" err="1">
                <a:latin typeface="Arial" panose="020B0604020202020204" pitchFamily="34" charset="0"/>
              </a:rPr>
              <a:t>student</a:t>
            </a:r>
            <a:r>
              <a:rPr lang="cy-GB" altLang="en-US" dirty="0">
                <a:latin typeface="Arial" panose="020B0604020202020204" pitchFamily="34" charset="0"/>
              </a:rPr>
              <a:t> </a:t>
            </a:r>
            <a:r>
              <a:rPr lang="cy-GB" altLang="en-US" dirty="0" err="1">
                <a:latin typeface="Arial" panose="020B0604020202020204" pitchFamily="34" charset="0"/>
              </a:rPr>
              <a:t>experience</a:t>
            </a:r>
            <a:r>
              <a:rPr lang="cy-GB" altLang="en-US">
                <a:latin typeface="Arial" panose="020B0604020202020204" pitchFamily="34" charset="0"/>
              </a:rPr>
              <a:t> </a:t>
            </a:r>
            <a:r>
              <a:rPr lang="cy-GB" altLang="en-US">
                <a:latin typeface="Arial" panose="020B0604020202020204" pitchFamily="34" charset="0"/>
                <a:sym typeface="Wingdings" panose="05000000000000000000" pitchFamily="2" charset="2"/>
              </a:rPr>
              <a:t></a:t>
            </a:r>
            <a:endParaRPr lang="cy-GB" altLang="en-US" dirty="0">
              <a:latin typeface="Arial" panose="020B0604020202020204" pitchFamily="34" charset="0"/>
            </a:endParaRPr>
          </a:p>
          <a:p>
            <a:r>
              <a:rPr lang="cy-GB" altLang="en-US" b="1" dirty="0">
                <a:latin typeface="Arial" panose="020B0604020202020204" pitchFamily="34" charset="0"/>
              </a:rPr>
              <a:t>N.B. </a:t>
            </a:r>
            <a:r>
              <a:rPr lang="cy-GB" altLang="en-US" b="1" dirty="0" err="1">
                <a:latin typeface="Arial" panose="020B0604020202020204" pitchFamily="34" charset="0"/>
              </a:rPr>
              <a:t>Module</a:t>
            </a:r>
            <a:r>
              <a:rPr lang="cy-GB" altLang="en-US" b="1" dirty="0">
                <a:latin typeface="Arial" panose="020B0604020202020204" pitchFamily="34" charset="0"/>
              </a:rPr>
              <a:t> </a:t>
            </a:r>
            <a:r>
              <a:rPr lang="cy-GB" altLang="en-US" b="1" dirty="0" err="1">
                <a:latin typeface="Arial" panose="020B0604020202020204" pitchFamily="34" charset="0"/>
              </a:rPr>
              <a:t>Lead</a:t>
            </a:r>
            <a:r>
              <a:rPr lang="cy-GB" altLang="en-US" b="1" dirty="0">
                <a:latin typeface="Arial" panose="020B0604020202020204" pitchFamily="34" charset="0"/>
              </a:rPr>
              <a:t> to </a:t>
            </a:r>
            <a:r>
              <a:rPr lang="cy-GB" altLang="en-US" b="1" dirty="0" err="1">
                <a:latin typeface="Arial" panose="020B0604020202020204" pitchFamily="34" charset="0"/>
              </a:rPr>
              <a:t>check</a:t>
            </a:r>
            <a:r>
              <a:rPr lang="cy-GB" altLang="en-US" b="1" dirty="0">
                <a:latin typeface="Arial" panose="020B0604020202020204" pitchFamily="34" charset="0"/>
              </a:rPr>
              <a:t> </a:t>
            </a:r>
            <a:r>
              <a:rPr lang="cy-GB" altLang="en-US" b="1" dirty="0" err="1">
                <a:latin typeface="Arial" panose="020B0604020202020204" pitchFamily="34" charset="0"/>
              </a:rPr>
              <a:t>links</a:t>
            </a:r>
            <a:r>
              <a:rPr lang="cy-GB" altLang="en-US" b="1" dirty="0">
                <a:latin typeface="Arial" panose="020B0604020202020204" pitchFamily="34" charset="0"/>
              </a:rPr>
              <a:t> </a:t>
            </a:r>
            <a:r>
              <a:rPr lang="cy-GB" altLang="en-US" b="1" dirty="0" err="1">
                <a:latin typeface="Arial" panose="020B0604020202020204" pitchFamily="34" charset="0"/>
              </a:rPr>
              <a:t>each</a:t>
            </a:r>
            <a:r>
              <a:rPr lang="cy-GB" altLang="en-US" b="1" dirty="0">
                <a:latin typeface="Arial" panose="020B0604020202020204" pitchFamily="34" charset="0"/>
              </a:rPr>
              <a:t> </a:t>
            </a:r>
            <a:r>
              <a:rPr lang="cy-GB" altLang="en-US" b="1" dirty="0" err="1">
                <a:latin typeface="Arial" panose="020B0604020202020204" pitchFamily="34" charset="0"/>
              </a:rPr>
              <a:t>year</a:t>
            </a:r>
            <a:r>
              <a:rPr lang="cy-GB" altLang="en-US" b="1" dirty="0">
                <a:latin typeface="Arial" panose="020B0604020202020204" pitchFamily="34" charset="0"/>
              </a:rPr>
              <a:t>!!!!!</a:t>
            </a:r>
          </a:p>
        </p:txBody>
      </p:sp>
      <p:sp>
        <p:nvSpPr>
          <p:cNvPr id="29700" name="Slide Number Placeholder 3">
            <a:extLst>
              <a:ext uri="{FF2B5EF4-FFF2-40B4-BE49-F238E27FC236}">
                <a16:creationId xmlns:a16="http://schemas.microsoft.com/office/drawing/2014/main" id="{6ED125A8-0D76-16D3-DA6E-3CD8952349E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a:t>
            </a:fld>
            <a:endParaRPr lang="en-GB" altLang="en-US" dirty="0">
              <a:solidFill>
                <a:srgbClr val="000000"/>
              </a:solidFill>
            </a:endParaRPr>
          </a:p>
        </p:txBody>
      </p:sp>
    </p:spTree>
    <p:extLst>
      <p:ext uri="{BB962C8B-B14F-4D97-AF65-F5344CB8AC3E}">
        <p14:creationId xmlns:p14="http://schemas.microsoft.com/office/powerpoint/2010/main" val="795228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73B702-BA78-A9C7-5776-8D6779A9458C}"/>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145919C-3607-AAC1-EE8D-1AB43C9E2C4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86D5AC58-35DF-5E60-C1F1-071E1F310825}"/>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594F5F1C-C07E-CB09-311F-8A6021090E3F}"/>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5</a:t>
            </a:fld>
            <a:endParaRPr lang="en-GB" altLang="en-US" dirty="0">
              <a:solidFill>
                <a:srgbClr val="000000"/>
              </a:solidFill>
            </a:endParaRPr>
          </a:p>
        </p:txBody>
      </p:sp>
    </p:spTree>
    <p:extLst>
      <p:ext uri="{BB962C8B-B14F-4D97-AF65-F5344CB8AC3E}">
        <p14:creationId xmlns:p14="http://schemas.microsoft.com/office/powerpoint/2010/main" val="3389947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0119EA-5B18-BE6D-C53A-20D5CA61D2E2}"/>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EA9AF84-1A07-E4A6-00D4-A80CFF049FFF}"/>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A3C2A571-C0A5-EA17-32C6-067D7FE08C8E}"/>
              </a:ext>
            </a:extLst>
          </p:cNvPr>
          <p:cNvSpPr>
            <a:spLocks noGrp="1"/>
          </p:cNvSpPr>
          <p:nvPr>
            <p:ph type="body" idx="1"/>
          </p:nvPr>
        </p:nvSpPr>
        <p:spPr>
          <a:noFill/>
        </p:spPr>
        <p:txBody>
          <a:bodyPr/>
          <a:lstStyle/>
          <a:p>
            <a:pPr>
              <a:buNone/>
            </a:pPr>
            <a:r>
              <a:rPr lang="cy-GB" altLang="en-US" dirty="0" err="1">
                <a:latin typeface="Arial" panose="020B0604020202020204" pitchFamily="34" charset="0"/>
              </a:rPr>
              <a:t>Discussion</a:t>
            </a:r>
            <a:r>
              <a:rPr lang="cy-GB" altLang="en-US" dirty="0">
                <a:latin typeface="Arial" panose="020B0604020202020204" pitchFamily="34" charset="0"/>
              </a:rPr>
              <a:t> </a:t>
            </a:r>
            <a:r>
              <a:rPr lang="cy-GB" altLang="en-US" dirty="0" err="1">
                <a:latin typeface="Arial" panose="020B0604020202020204" pitchFamily="34" charset="0"/>
              </a:rPr>
              <a:t>Activity</a:t>
            </a:r>
            <a:endParaRPr lang="cy-GB" altLang="en-US" dirty="0">
              <a:latin typeface="Arial" panose="020B0604020202020204" pitchFamily="34" charset="0"/>
            </a:endParaRPr>
          </a:p>
          <a:p>
            <a:r>
              <a:rPr lang="cy-GB" altLang="en-US" dirty="0">
                <a:latin typeface="Arial" panose="020B0604020202020204" pitchFamily="34" charset="0"/>
              </a:rPr>
              <a:t>Students </a:t>
            </a:r>
            <a:r>
              <a:rPr lang="cy-GB" altLang="en-US" dirty="0" err="1">
                <a:latin typeface="Arial" panose="020B0604020202020204" pitchFamily="34" charset="0"/>
              </a:rPr>
              <a:t>should</a:t>
            </a:r>
            <a:r>
              <a:rPr lang="cy-GB" altLang="en-US" dirty="0">
                <a:latin typeface="Arial" panose="020B0604020202020204" pitchFamily="34" charset="0"/>
              </a:rPr>
              <a:t> </a:t>
            </a:r>
            <a:r>
              <a:rPr lang="cy-GB" altLang="en-US" dirty="0" err="1">
                <a:latin typeface="Arial" panose="020B0604020202020204" pitchFamily="34" charset="0"/>
              </a:rPr>
              <a:t>share</a:t>
            </a:r>
            <a:r>
              <a:rPr lang="cy-GB" altLang="en-US" dirty="0">
                <a:latin typeface="Arial" panose="020B0604020202020204" pitchFamily="34" charset="0"/>
              </a:rPr>
              <a:t> </a:t>
            </a:r>
            <a:r>
              <a:rPr lang="cy-GB" altLang="en-US" dirty="0" err="1">
                <a:latin typeface="Arial" panose="020B0604020202020204" pitchFamily="34" charset="0"/>
              </a:rPr>
              <a:t>their</a:t>
            </a:r>
            <a:r>
              <a:rPr lang="cy-GB" altLang="en-US" dirty="0">
                <a:latin typeface="Arial" panose="020B0604020202020204" pitchFamily="34" charset="0"/>
              </a:rPr>
              <a:t> </a:t>
            </a:r>
            <a:r>
              <a:rPr lang="cy-GB" altLang="en-US" dirty="0" err="1">
                <a:latin typeface="Arial" panose="020B0604020202020204" pitchFamily="34" charset="0"/>
              </a:rPr>
              <a:t>own</a:t>
            </a:r>
            <a:r>
              <a:rPr lang="cy-GB" altLang="en-US" dirty="0">
                <a:latin typeface="Arial" panose="020B0604020202020204" pitchFamily="34" charset="0"/>
              </a:rPr>
              <a:t> </a:t>
            </a:r>
            <a:r>
              <a:rPr lang="cy-GB" altLang="en-US" dirty="0" err="1">
                <a:latin typeface="Arial" panose="020B0604020202020204" pitchFamily="34" charset="0"/>
              </a:rPr>
              <a:t>thoughts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t>
            </a:r>
            <a:r>
              <a:rPr lang="cy-GB" altLang="en-US" dirty="0" err="1">
                <a:latin typeface="Arial" panose="020B0604020202020204" pitchFamily="34" charset="0"/>
              </a:rPr>
              <a:t>this</a:t>
            </a:r>
            <a:r>
              <a:rPr lang="cy-GB" altLang="en-US" dirty="0">
                <a:latin typeface="Arial" panose="020B0604020202020204" pitchFamily="34" charset="0"/>
              </a:rPr>
              <a:t> (</a:t>
            </a:r>
            <a:r>
              <a:rPr lang="cy-GB" altLang="en-US" dirty="0" err="1">
                <a:latin typeface="Arial" panose="020B0604020202020204" pitchFamily="34" charset="0"/>
              </a:rPr>
              <a:t>i.e</a:t>
            </a:r>
            <a:r>
              <a:rPr lang="cy-GB" altLang="en-US" dirty="0">
                <a:latin typeface="Arial" panose="020B0604020202020204" pitchFamily="34" charset="0"/>
              </a:rPr>
              <a:t>. </a:t>
            </a:r>
            <a:r>
              <a:rPr lang="cy-GB" altLang="en-US" dirty="0" err="1">
                <a:latin typeface="Arial" panose="020B0604020202020204" pitchFamily="34" charset="0"/>
              </a:rPr>
              <a:t>No</a:t>
            </a:r>
            <a:r>
              <a:rPr lang="cy-GB" altLang="en-US" dirty="0">
                <a:latin typeface="Arial" panose="020B0604020202020204" pitchFamily="34" charset="0"/>
              </a:rPr>
              <a:t> </a:t>
            </a:r>
            <a:r>
              <a:rPr lang="cy-GB" altLang="en-US" dirty="0" err="1">
                <a:latin typeface="Arial" panose="020B0604020202020204" pitchFamily="34" charset="0"/>
              </a:rPr>
              <a:t>researching</a:t>
            </a:r>
            <a:r>
              <a:rPr lang="cy-GB" altLang="en-US" dirty="0">
                <a:latin typeface="Arial" panose="020B0604020202020204" pitchFamily="34" charset="0"/>
              </a:rPr>
              <a:t>)</a:t>
            </a:r>
          </a:p>
          <a:p>
            <a:r>
              <a:rPr lang="cy-GB" altLang="en-US" dirty="0" err="1">
                <a:latin typeface="Arial" panose="020B0604020202020204" pitchFamily="34" charset="0"/>
              </a:rPr>
              <a:t>Ask</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to </a:t>
            </a:r>
            <a:r>
              <a:rPr lang="cy-GB" altLang="en-US" dirty="0" err="1">
                <a:latin typeface="Arial" panose="020B0604020202020204" pitchFamily="34" charset="0"/>
              </a:rPr>
              <a:t>think</a:t>
            </a:r>
            <a:r>
              <a:rPr lang="cy-GB" altLang="en-US" dirty="0">
                <a:latin typeface="Arial" panose="020B0604020202020204" pitchFamily="34" charset="0"/>
              </a:rPr>
              <a:t> </a:t>
            </a:r>
            <a:r>
              <a:rPr lang="cy-GB" altLang="en-US" dirty="0" err="1">
                <a:latin typeface="Arial" panose="020B0604020202020204" pitchFamily="34" charset="0"/>
              </a:rPr>
              <a:t>about</a:t>
            </a:r>
            <a:r>
              <a:rPr lang="cy-GB" altLang="en-US" dirty="0">
                <a:latin typeface="Arial" panose="020B0604020202020204" pitchFamily="34" charset="0"/>
              </a:rPr>
              <a:t> </a:t>
            </a:r>
            <a:r>
              <a:rPr lang="cy-GB" altLang="en-US" dirty="0" err="1">
                <a:latin typeface="Arial" panose="020B0604020202020204" pitchFamily="34" charset="0"/>
              </a:rPr>
              <a:t>how</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where</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have</a:t>
            </a:r>
            <a:r>
              <a:rPr lang="cy-GB" altLang="en-US" dirty="0">
                <a:latin typeface="Arial" panose="020B0604020202020204" pitchFamily="34" charset="0"/>
              </a:rPr>
              <a:t> </a:t>
            </a:r>
            <a:r>
              <a:rPr lang="cy-GB" altLang="en-US" dirty="0" err="1">
                <a:latin typeface="Arial" panose="020B0604020202020204" pitchFamily="34" charset="0"/>
              </a:rPr>
              <a:t>heard</a:t>
            </a:r>
            <a:r>
              <a:rPr lang="cy-GB" altLang="en-US" dirty="0">
                <a:latin typeface="Arial" panose="020B0604020202020204" pitchFamily="34" charset="0"/>
              </a:rPr>
              <a:t> the </a:t>
            </a:r>
            <a:r>
              <a:rPr lang="cy-GB" altLang="en-US" dirty="0" err="1">
                <a:latin typeface="Arial" panose="020B0604020202020204" pitchFamily="34" charset="0"/>
              </a:rPr>
              <a:t>word</a:t>
            </a:r>
            <a:r>
              <a:rPr lang="cy-GB" altLang="en-US" dirty="0">
                <a:latin typeface="Arial" panose="020B0604020202020204" pitchFamily="34" charset="0"/>
              </a:rPr>
              <a:t> </a:t>
            </a:r>
            <a:r>
              <a:rPr lang="cy-GB" altLang="en-US" dirty="0" err="1">
                <a:latin typeface="Arial" panose="020B0604020202020204" pitchFamily="34" charset="0"/>
              </a:rPr>
              <a:t>used</a:t>
            </a:r>
            <a:r>
              <a:rPr lang="cy-GB" altLang="en-US" dirty="0">
                <a:latin typeface="Arial" panose="020B0604020202020204" pitchFamily="34" charset="0"/>
              </a:rPr>
              <a:t>.</a:t>
            </a:r>
          </a:p>
          <a:p>
            <a:r>
              <a:rPr lang="cy-GB" altLang="en-US" dirty="0" err="1">
                <a:latin typeface="Arial" panose="020B0604020202020204" pitchFamily="34" charset="0"/>
              </a:rPr>
              <a:t>Poosible</a:t>
            </a:r>
            <a:r>
              <a:rPr lang="cy-GB" altLang="en-US" dirty="0">
                <a:latin typeface="Arial" panose="020B0604020202020204" pitchFamily="34" charset="0"/>
              </a:rPr>
              <a:t> </a:t>
            </a:r>
            <a:r>
              <a:rPr lang="cy-GB" altLang="en-US" dirty="0" err="1">
                <a:latin typeface="Arial" panose="020B0604020202020204" pitchFamily="34" charset="0"/>
              </a:rPr>
              <a:t>Vevox</a:t>
            </a:r>
            <a:r>
              <a:rPr lang="cy-GB" altLang="en-US" dirty="0">
                <a:latin typeface="Arial" panose="020B0604020202020204" pitchFamily="34" charset="0"/>
              </a:rPr>
              <a:t> </a:t>
            </a:r>
            <a:r>
              <a:rPr lang="cy-GB" altLang="en-US" dirty="0" err="1">
                <a:latin typeface="Arial" panose="020B0604020202020204" pitchFamily="34" charset="0"/>
              </a:rPr>
              <a:t>activity</a:t>
            </a:r>
            <a:r>
              <a:rPr lang="cy-GB" altLang="en-US" dirty="0">
                <a:latin typeface="Arial" panose="020B0604020202020204" pitchFamily="34" charset="0"/>
              </a:rPr>
              <a:t> – </a:t>
            </a:r>
            <a:r>
              <a:rPr lang="cy-GB" altLang="en-US" dirty="0" err="1">
                <a:latin typeface="Arial" panose="020B0604020202020204" pitchFamily="34" charset="0"/>
              </a:rPr>
              <a:t>if</a:t>
            </a:r>
            <a:r>
              <a:rPr lang="cy-GB" altLang="en-US" dirty="0">
                <a:latin typeface="Arial" panose="020B0604020202020204" pitchFamily="34" charset="0"/>
              </a:rPr>
              <a:t> not </a:t>
            </a:r>
            <a:r>
              <a:rPr lang="cy-GB" altLang="en-US" dirty="0" err="1">
                <a:latin typeface="Arial" panose="020B0604020202020204" pitchFamily="34" charset="0"/>
              </a:rPr>
              <a:t>Flipchart</a:t>
            </a:r>
            <a:r>
              <a:rPr lang="cy-GB" altLang="en-US" dirty="0">
                <a:latin typeface="Arial" panose="020B0604020202020204" pitchFamily="34" charset="0"/>
              </a:rPr>
              <a:t> or Post-</a:t>
            </a:r>
            <a:r>
              <a:rPr lang="cy-GB" altLang="en-US" dirty="0" err="1">
                <a:latin typeface="Arial" panose="020B0604020202020204" pitchFamily="34" charset="0"/>
              </a:rPr>
              <a:t>Its</a:t>
            </a:r>
            <a:r>
              <a:rPr lang="cy-GB" altLang="en-US" dirty="0">
                <a:latin typeface="Arial" panose="020B0604020202020204" pitchFamily="34" charset="0"/>
              </a:rPr>
              <a:t> to </a:t>
            </a:r>
            <a:r>
              <a:rPr lang="cy-GB" altLang="en-US" dirty="0" err="1">
                <a:latin typeface="Arial" panose="020B0604020202020204" pitchFamily="34" charset="0"/>
              </a:rPr>
              <a:t>gather</a:t>
            </a:r>
            <a:r>
              <a:rPr lang="cy-GB" altLang="en-US" dirty="0">
                <a:latin typeface="Arial" panose="020B0604020202020204" pitchFamily="34" charset="0"/>
              </a:rPr>
              <a:t> </a:t>
            </a:r>
            <a:r>
              <a:rPr lang="cy-GB" altLang="en-US" dirty="0" err="1">
                <a:latin typeface="Arial" panose="020B0604020202020204" pitchFamily="34" charset="0"/>
              </a:rPr>
              <a:t>thoughts</a:t>
            </a:r>
            <a:r>
              <a:rPr lang="cy-GB" altLang="en-US" dirty="0">
                <a:latin typeface="Arial" panose="020B0604020202020204" pitchFamily="34" charset="0"/>
              </a:rPr>
              <a:t>.</a:t>
            </a:r>
          </a:p>
        </p:txBody>
      </p:sp>
      <p:sp>
        <p:nvSpPr>
          <p:cNvPr id="29700" name="Slide Number Placeholder 3">
            <a:extLst>
              <a:ext uri="{FF2B5EF4-FFF2-40B4-BE49-F238E27FC236}">
                <a16:creationId xmlns:a16="http://schemas.microsoft.com/office/drawing/2014/main" id="{D154FC44-FD21-F51E-7E03-54C2BD1212F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6</a:t>
            </a:fld>
            <a:endParaRPr lang="en-GB" altLang="en-US" dirty="0">
              <a:solidFill>
                <a:srgbClr val="000000"/>
              </a:solidFill>
            </a:endParaRPr>
          </a:p>
        </p:txBody>
      </p:sp>
    </p:spTree>
    <p:extLst>
      <p:ext uri="{BB962C8B-B14F-4D97-AF65-F5344CB8AC3E}">
        <p14:creationId xmlns:p14="http://schemas.microsoft.com/office/powerpoint/2010/main" val="1831089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AFF49A-6224-FC27-EF0F-BBED8AD2D58C}"/>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A8BF319-5CC4-6E20-4DDD-100A0888A387}"/>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419D4C9-6FF4-F2C7-A1E1-A5FEBFD9C1C2}"/>
              </a:ext>
            </a:extLst>
          </p:cNvPr>
          <p:cNvSpPr>
            <a:spLocks noGrp="1"/>
          </p:cNvSpPr>
          <p:nvPr>
            <p:ph type="body" idx="1"/>
          </p:nvPr>
        </p:nvSpPr>
        <p:spPr>
          <a:noFill/>
        </p:spPr>
        <p:txBody>
          <a:bodyPr/>
          <a:lstStyle/>
          <a:p>
            <a:pPr>
              <a:buNone/>
            </a:pPr>
            <a:r>
              <a:rPr lang="cy-GB" altLang="en-US" dirty="0" err="1"/>
              <a:t>Academic</a:t>
            </a:r>
            <a:r>
              <a:rPr lang="cy-GB" altLang="en-US" dirty="0"/>
              <a:t> </a:t>
            </a:r>
            <a:r>
              <a:rPr lang="cy-GB" altLang="en-US" dirty="0" err="1"/>
              <a:t>Skills</a:t>
            </a:r>
            <a:r>
              <a:rPr lang="cy-GB" altLang="en-US" dirty="0">
                <a:latin typeface="Arial" panose="020B0604020202020204" pitchFamily="34" charset="0"/>
              </a:rPr>
              <a:t> </a:t>
            </a:r>
            <a:r>
              <a:rPr lang="cy-GB" altLang="en-US" dirty="0" err="1">
                <a:latin typeface="Arial" panose="020B0604020202020204" pitchFamily="34" charset="0"/>
              </a:rPr>
              <a:t>Activity</a:t>
            </a:r>
            <a:endParaRPr lang="cy-GB" altLang="en-US" dirty="0">
              <a:latin typeface="Arial" panose="020B0604020202020204" pitchFamily="34" charset="0"/>
            </a:endParaRPr>
          </a:p>
          <a:p>
            <a:r>
              <a:rPr lang="cy-GB" altLang="en-US" dirty="0" err="1">
                <a:latin typeface="Arial" panose="020B0604020202020204" pitchFamily="34" charset="0"/>
              </a:rPr>
              <a:t>Ask</a:t>
            </a:r>
            <a:r>
              <a:rPr lang="cy-GB" altLang="en-US" dirty="0">
                <a:latin typeface="Arial" panose="020B0604020202020204" pitchFamily="34" charset="0"/>
              </a:rPr>
              <a:t> the students to </a:t>
            </a:r>
            <a:r>
              <a:rPr lang="cy-GB" altLang="en-US" dirty="0" err="1">
                <a:latin typeface="Arial" panose="020B0604020202020204" pitchFamily="34" charset="0"/>
              </a:rPr>
              <a:t>search</a:t>
            </a:r>
            <a:r>
              <a:rPr lang="cy-GB" altLang="en-US" dirty="0">
                <a:latin typeface="Arial" panose="020B0604020202020204" pitchFamily="34" charset="0"/>
              </a:rPr>
              <a:t> </a:t>
            </a:r>
            <a:r>
              <a:rPr lang="cy-GB" altLang="en-US" dirty="0" err="1">
                <a:latin typeface="Arial" panose="020B0604020202020204" pitchFamily="34" charset="0"/>
              </a:rPr>
              <a:t>for</a:t>
            </a:r>
            <a:r>
              <a:rPr lang="cy-GB" altLang="en-US" dirty="0">
                <a:latin typeface="Arial" panose="020B0604020202020204" pitchFamily="34" charset="0"/>
              </a:rPr>
              <a:t> a </a:t>
            </a:r>
            <a:r>
              <a:rPr lang="cy-GB" altLang="en-US" dirty="0" err="1">
                <a:latin typeface="Arial" panose="020B0604020202020204" pitchFamily="34" charset="0"/>
              </a:rPr>
              <a:t>definition</a:t>
            </a:r>
            <a:r>
              <a:rPr lang="cy-GB" altLang="en-US" dirty="0">
                <a:latin typeface="Arial" panose="020B0604020202020204" pitchFamily="34" charset="0"/>
              </a:rPr>
              <a:t> of </a:t>
            </a:r>
            <a:r>
              <a:rPr lang="cy-GB" altLang="en-US" dirty="0" err="1">
                <a:latin typeface="Arial" panose="020B0604020202020204" pitchFamily="34" charset="0"/>
              </a:rPr>
              <a:t>Values</a:t>
            </a:r>
            <a:r>
              <a:rPr lang="cy-GB" altLang="en-US" dirty="0">
                <a:latin typeface="Arial" panose="020B0604020202020204" pitchFamily="34" charset="0"/>
              </a:rPr>
              <a:t>.</a:t>
            </a:r>
          </a:p>
          <a:p>
            <a:r>
              <a:rPr lang="cy-GB" altLang="en-US" dirty="0">
                <a:latin typeface="Arial" panose="020B0604020202020204" pitchFamily="34" charset="0"/>
              </a:rPr>
              <a:t>The </a:t>
            </a:r>
            <a:r>
              <a:rPr lang="cy-GB" altLang="en-US" dirty="0" err="1">
                <a:latin typeface="Arial" panose="020B0604020202020204" pitchFamily="34" charset="0"/>
              </a:rPr>
              <a:t>word</a:t>
            </a:r>
            <a:r>
              <a:rPr lang="cy-GB" altLang="en-US" dirty="0">
                <a:latin typeface="Arial" panose="020B0604020202020204" pitchFamily="34" charset="0"/>
              </a:rPr>
              <a:t> Eduroam </a:t>
            </a:r>
            <a:r>
              <a:rPr lang="cy-GB" altLang="en-US" dirty="0" err="1">
                <a:latin typeface="Arial" panose="020B0604020202020204" pitchFamily="34" charset="0"/>
              </a:rPr>
              <a:t>has</a:t>
            </a:r>
            <a:r>
              <a:rPr lang="cy-GB" altLang="en-US" dirty="0">
                <a:latin typeface="Arial" panose="020B0604020202020204" pitchFamily="34" charset="0"/>
              </a:rPr>
              <a:t> a </a:t>
            </a:r>
            <a:r>
              <a:rPr lang="cy-GB" altLang="en-US" dirty="0" err="1">
                <a:latin typeface="Arial" panose="020B0604020202020204" pitchFamily="34" charset="0"/>
              </a:rPr>
              <a:t>hyperlink</a:t>
            </a:r>
            <a:r>
              <a:rPr lang="cy-GB" altLang="en-US" dirty="0">
                <a:latin typeface="Arial" panose="020B0604020202020204" pitchFamily="34" charset="0"/>
              </a:rPr>
              <a:t> to the UWSTD </a:t>
            </a:r>
            <a:r>
              <a:rPr lang="cy-GB" altLang="en-US" dirty="0" err="1">
                <a:latin typeface="Arial" panose="020B0604020202020204" pitchFamily="34" charset="0"/>
              </a:rPr>
              <a:t>webpage</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t>
            </a:r>
            <a:r>
              <a:rPr lang="cy-GB" altLang="en-US" dirty="0" err="1">
                <a:latin typeface="Arial" panose="020B0604020202020204" pitchFamily="34" charset="0"/>
              </a:rPr>
              <a:t>logging</a:t>
            </a:r>
            <a:r>
              <a:rPr lang="cy-GB" altLang="en-US" dirty="0">
                <a:latin typeface="Arial" panose="020B0604020202020204" pitchFamily="34" charset="0"/>
              </a:rPr>
              <a:t> </a:t>
            </a:r>
            <a:r>
              <a:rPr lang="cy-GB" altLang="en-US" dirty="0" err="1">
                <a:latin typeface="Arial" panose="020B0604020202020204" pitchFamily="34" charset="0"/>
              </a:rPr>
              <a:t>in</a:t>
            </a:r>
            <a:r>
              <a:rPr lang="cy-GB" altLang="en-US" dirty="0">
                <a:latin typeface="Arial" panose="020B0604020202020204" pitchFamily="34" charset="0"/>
              </a:rPr>
              <a:t> to Eduroam – </a:t>
            </a:r>
            <a:r>
              <a:rPr lang="cy-GB" altLang="en-US" dirty="0" err="1">
                <a:latin typeface="Arial" panose="020B0604020202020204" pitchFamily="34" charset="0"/>
              </a:rPr>
              <a:t>get</a:t>
            </a:r>
            <a:r>
              <a:rPr lang="cy-GB" altLang="en-US" dirty="0">
                <a:latin typeface="Arial" panose="020B0604020202020204" pitchFamily="34" charset="0"/>
              </a:rPr>
              <a:t> </a:t>
            </a:r>
            <a:r>
              <a:rPr lang="cy-GB" altLang="en-US" dirty="0" err="1">
                <a:latin typeface="Arial" panose="020B0604020202020204" pitchFamily="34" charset="0"/>
              </a:rPr>
              <a:t>everyone</a:t>
            </a:r>
            <a:r>
              <a:rPr lang="cy-GB" altLang="en-US" dirty="0">
                <a:latin typeface="Arial" panose="020B0604020202020204" pitchFamily="34" charset="0"/>
              </a:rPr>
              <a:t> to log-</a:t>
            </a:r>
            <a:r>
              <a:rPr lang="cy-GB" altLang="en-US" dirty="0" err="1">
                <a:latin typeface="Arial" panose="020B0604020202020204" pitchFamily="34" charset="0"/>
              </a:rPr>
              <a:t>in</a:t>
            </a:r>
            <a:r>
              <a:rPr lang="cy-GB" altLang="en-US" dirty="0">
                <a:latin typeface="Arial" panose="020B0604020202020204" pitchFamily="34" charset="0"/>
              </a:rPr>
              <a:t> </a:t>
            </a:r>
            <a:r>
              <a:rPr lang="cy-GB" altLang="en-US" dirty="0" err="1">
                <a:latin typeface="Arial" panose="020B0604020202020204" pitchFamily="34" charset="0"/>
              </a:rPr>
              <a:t>if</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are</a:t>
            </a:r>
            <a:r>
              <a:rPr lang="cy-GB" altLang="en-US" dirty="0">
                <a:latin typeface="Arial" panose="020B0604020202020204" pitchFamily="34" charset="0"/>
              </a:rPr>
              <a:t> not </a:t>
            </a:r>
            <a:r>
              <a:rPr lang="cy-GB" altLang="en-US" dirty="0" err="1">
                <a:latin typeface="Arial" panose="020B0604020202020204" pitchFamily="34" charset="0"/>
              </a:rPr>
              <a:t>already</a:t>
            </a:r>
            <a:r>
              <a:rPr lang="cy-GB" altLang="en-US" dirty="0">
                <a:latin typeface="Arial" panose="020B0604020202020204" pitchFamily="34" charset="0"/>
              </a:rPr>
              <a:t>.</a:t>
            </a:r>
          </a:p>
          <a:p>
            <a:r>
              <a:rPr lang="cy-GB" altLang="en-US" dirty="0" err="1">
                <a:latin typeface="Arial" panose="020B0604020202020204" pitchFamily="34" charset="0"/>
              </a:rPr>
              <a:t>Ask</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to </a:t>
            </a:r>
            <a:r>
              <a:rPr lang="cy-GB" altLang="en-US" dirty="0" err="1">
                <a:latin typeface="Arial" panose="020B0604020202020204" pitchFamily="34" charset="0"/>
              </a:rPr>
              <a:t>write</a:t>
            </a:r>
            <a:r>
              <a:rPr lang="cy-GB" altLang="en-US" dirty="0">
                <a:latin typeface="Arial" panose="020B0604020202020204" pitchFamily="34" charset="0"/>
              </a:rPr>
              <a:t> the </a:t>
            </a:r>
            <a:r>
              <a:rPr lang="cy-GB" altLang="en-US" dirty="0" err="1">
                <a:latin typeface="Arial" panose="020B0604020202020204" pitchFamily="34" charset="0"/>
              </a:rPr>
              <a:t>definition</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 Post-</a:t>
            </a:r>
            <a:r>
              <a:rPr lang="cy-GB" altLang="en-US" dirty="0" err="1">
                <a:latin typeface="Arial" panose="020B0604020202020204" pitchFamily="34" charset="0"/>
              </a:rPr>
              <a:t>In</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include</a:t>
            </a:r>
            <a:r>
              <a:rPr lang="cy-GB" altLang="en-US" dirty="0">
                <a:latin typeface="Arial" panose="020B0604020202020204" pitchFamily="34" charset="0"/>
              </a:rPr>
              <a:t> </a:t>
            </a:r>
            <a:r>
              <a:rPr lang="cy-GB" altLang="en-US" b="1" dirty="0">
                <a:latin typeface="Arial" panose="020B0604020202020204" pitchFamily="34" charset="0"/>
              </a:rPr>
              <a:t>the </a:t>
            </a:r>
            <a:r>
              <a:rPr lang="cy-GB" altLang="en-US" b="1" dirty="0" err="1">
                <a:latin typeface="Arial" panose="020B0604020202020204" pitchFamily="34" charset="0"/>
              </a:rPr>
              <a:t>source</a:t>
            </a:r>
            <a:r>
              <a:rPr lang="cy-GB" altLang="en-US" b="1"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stick</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 wall/</a:t>
            </a:r>
            <a:r>
              <a:rPr lang="cy-GB" altLang="en-US" dirty="0" err="1">
                <a:latin typeface="Arial" panose="020B0604020202020204" pitchFamily="34" charset="0"/>
              </a:rPr>
              <a:t>flipchart</a:t>
            </a:r>
            <a:r>
              <a:rPr lang="cy-GB" altLang="en-US" dirty="0">
                <a:latin typeface="Arial" panose="020B0604020202020204" pitchFamily="34" charset="0"/>
              </a:rPr>
              <a:t> </a:t>
            </a:r>
            <a:r>
              <a:rPr lang="cy-GB" altLang="en-US" dirty="0" err="1">
                <a:latin typeface="Arial" panose="020B0604020202020204" pitchFamily="34" charset="0"/>
              </a:rPr>
              <a:t>sheet</a:t>
            </a:r>
            <a:endParaRPr lang="cy-GB" altLang="en-US" dirty="0">
              <a:latin typeface="Arial" panose="020B0604020202020204" pitchFamily="34" charset="0"/>
            </a:endParaRPr>
          </a:p>
          <a:p>
            <a:r>
              <a:rPr lang="cy-GB" altLang="en-US" dirty="0" err="1">
                <a:latin typeface="Arial" panose="020B0604020202020204" pitchFamily="34" charset="0"/>
              </a:rPr>
              <a:t>Acknowledge</a:t>
            </a:r>
            <a:r>
              <a:rPr lang="cy-GB" altLang="en-US" dirty="0">
                <a:latin typeface="Arial" panose="020B0604020202020204" pitchFamily="34" charset="0"/>
              </a:rPr>
              <a:t> the </a:t>
            </a:r>
            <a:r>
              <a:rPr lang="cy-GB" altLang="en-US" dirty="0" err="1">
                <a:latin typeface="Arial" panose="020B0604020202020204" pitchFamily="34" charset="0"/>
              </a:rPr>
              <a:t>definitions</a:t>
            </a:r>
            <a:r>
              <a:rPr lang="cy-GB" altLang="en-US" dirty="0">
                <a:latin typeface="Arial" panose="020B0604020202020204" pitchFamily="34" charset="0"/>
              </a:rPr>
              <a:t> </a:t>
            </a:r>
            <a:r>
              <a:rPr lang="cy-GB" altLang="en-US" dirty="0" err="1">
                <a:latin typeface="Arial" panose="020B0604020202020204" pitchFamily="34" charset="0"/>
              </a:rPr>
              <a:t>but</a:t>
            </a:r>
            <a:r>
              <a:rPr lang="cy-GB" altLang="en-US" dirty="0">
                <a:latin typeface="Arial" panose="020B0604020202020204" pitchFamily="34" charset="0"/>
              </a:rPr>
              <a:t> </a:t>
            </a:r>
            <a:r>
              <a:rPr lang="cy-GB" altLang="en-US" dirty="0" err="1">
                <a:latin typeface="Arial" panose="020B0604020202020204" pitchFamily="34" charset="0"/>
              </a:rPr>
              <a:t>focus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sources</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have</a:t>
            </a:r>
            <a:r>
              <a:rPr lang="cy-GB" altLang="en-US" dirty="0">
                <a:latin typeface="Arial" panose="020B0604020202020204" pitchFamily="34" charset="0"/>
              </a:rPr>
              <a:t> </a:t>
            </a:r>
            <a:r>
              <a:rPr lang="cy-GB" altLang="en-US" dirty="0" err="1">
                <a:latin typeface="Arial" panose="020B0604020202020204" pitchFamily="34" charset="0"/>
              </a:rPr>
              <a:t>used</a:t>
            </a:r>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11D8424-8387-5653-B225-B58E6C6F03B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7</a:t>
            </a:fld>
            <a:endParaRPr lang="en-GB" altLang="en-US" dirty="0">
              <a:solidFill>
                <a:srgbClr val="000000"/>
              </a:solidFill>
            </a:endParaRPr>
          </a:p>
        </p:txBody>
      </p:sp>
    </p:spTree>
    <p:extLst>
      <p:ext uri="{BB962C8B-B14F-4D97-AF65-F5344CB8AC3E}">
        <p14:creationId xmlns:p14="http://schemas.microsoft.com/office/powerpoint/2010/main" val="3617166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5E8D33-D9F4-0A2A-9EBD-ECA7E3F0C5D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B19A9BD-32FA-B0D8-E0F6-3B819E5AB174}"/>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61DBDAA-CB8B-3491-A658-368A3406893A}"/>
              </a:ext>
            </a:extLst>
          </p:cNvPr>
          <p:cNvSpPr>
            <a:spLocks noGrp="1"/>
          </p:cNvSpPr>
          <p:nvPr>
            <p:ph type="body" idx="1"/>
          </p:nvPr>
        </p:nvSpPr>
        <p:spPr>
          <a:noFill/>
        </p:spPr>
        <p:txBody>
          <a:bodyPr/>
          <a:lstStyle/>
          <a:p>
            <a:pPr>
              <a:buNone/>
            </a:pPr>
            <a:r>
              <a:rPr lang="cy-GB" altLang="en-US" dirty="0" err="1">
                <a:latin typeface="Arial" panose="020B0604020202020204" pitchFamily="34" charset="0"/>
              </a:rPr>
              <a:t>Academic</a:t>
            </a:r>
            <a:r>
              <a:rPr lang="cy-GB" altLang="en-US" dirty="0">
                <a:latin typeface="Arial" panose="020B0604020202020204" pitchFamily="34" charset="0"/>
              </a:rPr>
              <a:t> </a:t>
            </a:r>
            <a:r>
              <a:rPr lang="cy-GB" altLang="en-US" dirty="0" err="1">
                <a:latin typeface="Arial" panose="020B0604020202020204" pitchFamily="34" charset="0"/>
              </a:rPr>
              <a:t>Skills</a:t>
            </a:r>
            <a:r>
              <a:rPr lang="cy-GB" altLang="en-US" dirty="0">
                <a:latin typeface="Arial" panose="020B0604020202020204" pitchFamily="34" charset="0"/>
              </a:rPr>
              <a:t> </a:t>
            </a:r>
            <a:r>
              <a:rPr lang="cy-GB" altLang="en-US" dirty="0" err="1">
                <a:latin typeface="Arial" panose="020B0604020202020204" pitchFamily="34" charset="0"/>
              </a:rPr>
              <a:t>Activity</a:t>
            </a:r>
            <a:endParaRPr lang="cy-GB" altLang="en-US" dirty="0">
              <a:latin typeface="Arial" panose="020B0604020202020204" pitchFamily="34" charset="0"/>
            </a:endParaRPr>
          </a:p>
          <a:p>
            <a:r>
              <a:rPr lang="cy-GB" altLang="en-US" dirty="0" err="1">
                <a:latin typeface="Arial" panose="020B0604020202020204" pitchFamily="34" charset="0"/>
              </a:rPr>
              <a:t>Emphasise</a:t>
            </a:r>
            <a:r>
              <a:rPr lang="cy-GB" altLang="en-US" dirty="0">
                <a:latin typeface="Arial" panose="020B0604020202020204" pitchFamily="34" charset="0"/>
              </a:rPr>
              <a:t> the </a:t>
            </a:r>
            <a:r>
              <a:rPr lang="cy-GB" altLang="en-US" dirty="0" err="1">
                <a:latin typeface="Arial" panose="020B0604020202020204" pitchFamily="34" charset="0"/>
              </a:rPr>
              <a:t>importance</a:t>
            </a:r>
            <a:r>
              <a:rPr lang="cy-GB" altLang="en-US" dirty="0">
                <a:latin typeface="Arial" panose="020B0604020202020204" pitchFamily="34" charset="0"/>
              </a:rPr>
              <a:t> of </a:t>
            </a:r>
            <a:r>
              <a:rPr lang="cy-GB" altLang="en-US" dirty="0" err="1">
                <a:latin typeface="Arial" panose="020B0604020202020204" pitchFamily="34" charset="0"/>
              </a:rPr>
              <a:t>acceptable</a:t>
            </a:r>
            <a:r>
              <a:rPr lang="cy-GB" altLang="en-US" dirty="0">
                <a:latin typeface="Arial" panose="020B0604020202020204" pitchFamily="34" charset="0"/>
              </a:rPr>
              <a:t> </a:t>
            </a:r>
            <a:r>
              <a:rPr lang="cy-GB" altLang="en-US" dirty="0" err="1">
                <a:latin typeface="Arial" panose="020B0604020202020204" pitchFamily="34" charset="0"/>
              </a:rPr>
              <a:t>sources</a:t>
            </a:r>
            <a:r>
              <a:rPr lang="cy-GB" altLang="en-US" dirty="0">
                <a:latin typeface="Arial" panose="020B0604020202020204" pitchFamily="34" charset="0"/>
              </a:rPr>
              <a:t> of </a:t>
            </a:r>
            <a:r>
              <a:rPr lang="cy-GB" altLang="en-US" dirty="0" err="1">
                <a:latin typeface="Arial" panose="020B0604020202020204" pitchFamily="34" charset="0"/>
              </a:rPr>
              <a:t>information</a:t>
            </a:r>
            <a:r>
              <a:rPr lang="cy-GB" altLang="en-US" dirty="0">
                <a:latin typeface="Arial" panose="020B0604020202020204" pitchFamily="34" charset="0"/>
              </a:rPr>
              <a:t>, </a:t>
            </a:r>
            <a:r>
              <a:rPr lang="cy-GB" altLang="en-US" dirty="0" err="1">
                <a:latin typeface="Arial" panose="020B0604020202020204" pitchFamily="34" charset="0"/>
              </a:rPr>
              <a:t>academic</a:t>
            </a:r>
            <a:r>
              <a:rPr lang="cy-GB" altLang="en-US" dirty="0">
                <a:latin typeface="Arial" panose="020B0604020202020204" pitchFamily="34" charset="0"/>
              </a:rPr>
              <a:t>, </a:t>
            </a:r>
            <a:r>
              <a:rPr lang="cy-GB" altLang="en-US" dirty="0" err="1">
                <a:latin typeface="Arial" panose="020B0604020202020204" pitchFamily="34" charset="0"/>
              </a:rPr>
              <a:t>official</a:t>
            </a:r>
            <a:r>
              <a:rPr lang="cy-GB" altLang="en-US" dirty="0">
                <a:latin typeface="Arial" panose="020B0604020202020204" pitchFamily="34" charset="0"/>
              </a:rPr>
              <a:t> etc.</a:t>
            </a:r>
          </a:p>
          <a:p>
            <a:r>
              <a:rPr lang="cy-GB" altLang="en-US" dirty="0" err="1">
                <a:latin typeface="Arial" panose="020B0604020202020204" pitchFamily="34" charset="0"/>
              </a:rPr>
              <a:t>Click</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hyperlink</a:t>
            </a:r>
            <a:r>
              <a:rPr lang="cy-GB" altLang="en-US" dirty="0">
                <a:latin typeface="Arial" panose="020B0604020202020204" pitchFamily="34" charset="0"/>
              </a:rPr>
              <a:t> to the UWTSD </a:t>
            </a:r>
            <a:r>
              <a:rPr lang="cy-GB" altLang="en-US" dirty="0" err="1">
                <a:latin typeface="Arial" panose="020B0604020202020204" pitchFamily="34" charset="0"/>
              </a:rPr>
              <a:t>Academic</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Infoskills </a:t>
            </a:r>
            <a:r>
              <a:rPr lang="cy-GB" altLang="en-US" dirty="0" err="1">
                <a:latin typeface="Arial" panose="020B0604020202020204" pitchFamily="34" charset="0"/>
              </a:rPr>
              <a:t>webpage</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give</a:t>
            </a:r>
            <a:r>
              <a:rPr lang="cy-GB" altLang="en-US" dirty="0">
                <a:latin typeface="Arial" panose="020B0604020202020204" pitchFamily="34" charset="0"/>
              </a:rPr>
              <a:t> a </a:t>
            </a:r>
            <a:r>
              <a:rPr lang="cy-GB" altLang="en-US" dirty="0" err="1">
                <a:latin typeface="Arial" panose="020B0604020202020204" pitchFamily="34" charset="0"/>
              </a:rPr>
              <a:t>short</a:t>
            </a:r>
            <a:r>
              <a:rPr lang="cy-GB" altLang="en-US" dirty="0">
                <a:latin typeface="Arial" panose="020B0604020202020204" pitchFamily="34" charset="0"/>
              </a:rPr>
              <a:t> </a:t>
            </a:r>
            <a:r>
              <a:rPr lang="cy-GB" altLang="en-US" dirty="0" err="1">
                <a:latin typeface="Arial" panose="020B0604020202020204" pitchFamily="34" charset="0"/>
              </a:rPr>
              <a:t>tour</a:t>
            </a:r>
            <a:r>
              <a:rPr lang="cy-GB" altLang="en-US" dirty="0">
                <a:latin typeface="Arial" panose="020B0604020202020204" pitchFamily="34" charset="0"/>
              </a:rPr>
              <a:t>.</a:t>
            </a:r>
          </a:p>
          <a:p>
            <a:endParaRPr lang="cy-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E1EEA4C8-5898-BBB0-33C0-899A16A64B9F}"/>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8</a:t>
            </a:fld>
            <a:endParaRPr lang="en-GB" altLang="en-US" dirty="0">
              <a:solidFill>
                <a:srgbClr val="000000"/>
              </a:solidFill>
            </a:endParaRPr>
          </a:p>
        </p:txBody>
      </p:sp>
    </p:spTree>
    <p:extLst>
      <p:ext uri="{BB962C8B-B14F-4D97-AF65-F5344CB8AC3E}">
        <p14:creationId xmlns:p14="http://schemas.microsoft.com/office/powerpoint/2010/main" val="15519441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BAB22-C812-7632-1DED-4231BA5D687C}"/>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00DBD50-8E58-94D7-33DD-D60EE100197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8403A4EA-A4C6-0413-2729-FA1595264E25}"/>
              </a:ext>
            </a:extLst>
          </p:cNvPr>
          <p:cNvSpPr>
            <a:spLocks noGrp="1"/>
          </p:cNvSpPr>
          <p:nvPr>
            <p:ph type="body" idx="1"/>
          </p:nvPr>
        </p:nvSpPr>
        <p:spPr>
          <a:noFill/>
        </p:spPr>
        <p:txBody>
          <a:bodyPr/>
          <a:lstStyle/>
          <a:p>
            <a:r>
              <a:rPr lang="cy-GB" altLang="en-US" dirty="0">
                <a:latin typeface="Arial" panose="020B0604020202020204" pitchFamily="34" charset="0"/>
              </a:rPr>
              <a:t>The </a:t>
            </a:r>
            <a:r>
              <a:rPr lang="cy-GB" altLang="en-US" dirty="0" err="1">
                <a:latin typeface="Arial" panose="020B0604020202020204" pitchFamily="34" charset="0"/>
              </a:rPr>
              <a:t>Guided</a:t>
            </a:r>
            <a:r>
              <a:rPr lang="cy-GB" altLang="en-US" dirty="0">
                <a:latin typeface="Arial" panose="020B0604020202020204" pitchFamily="34" charset="0"/>
              </a:rPr>
              <a:t> </a:t>
            </a:r>
            <a:r>
              <a:rPr lang="cy-GB" altLang="en-US" dirty="0" err="1">
                <a:latin typeface="Arial" panose="020B0604020202020204" pitchFamily="34" charset="0"/>
              </a:rPr>
              <a:t>Study</a:t>
            </a:r>
            <a:r>
              <a:rPr lang="cy-GB" altLang="en-US" dirty="0">
                <a:latin typeface="Arial" panose="020B0604020202020204" pitchFamily="34" charset="0"/>
              </a:rPr>
              <a:t> </a:t>
            </a:r>
            <a:r>
              <a:rPr lang="cy-GB" altLang="en-US" dirty="0" err="1">
                <a:latin typeface="Arial" panose="020B0604020202020204" pitchFamily="34" charset="0"/>
              </a:rPr>
              <a:t>Sheet</a:t>
            </a:r>
            <a:r>
              <a:rPr lang="cy-GB" altLang="en-US" dirty="0">
                <a:latin typeface="Arial" panose="020B0604020202020204" pitchFamily="34" charset="0"/>
              </a:rPr>
              <a:t> is </a:t>
            </a:r>
            <a:r>
              <a:rPr lang="cy-GB" altLang="en-US" dirty="0" err="1">
                <a:latin typeface="Arial" panose="020B0604020202020204" pitchFamily="34" charset="0"/>
              </a:rPr>
              <a:t>available</a:t>
            </a:r>
            <a:r>
              <a:rPr lang="cy-GB" altLang="en-US" dirty="0">
                <a:latin typeface="Arial" panose="020B0604020202020204" pitchFamily="34" charset="0"/>
              </a:rPr>
              <a:t> as a Word </a:t>
            </a:r>
            <a:r>
              <a:rPr lang="cy-GB" altLang="en-US" dirty="0" err="1">
                <a:latin typeface="Arial" panose="020B0604020202020204" pitchFamily="34" charset="0"/>
              </a:rPr>
              <a:t>Document</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can be </a:t>
            </a:r>
            <a:r>
              <a:rPr lang="cy-GB" altLang="en-US" dirty="0" err="1">
                <a:latin typeface="Arial" panose="020B0604020202020204" pitchFamily="34" charset="0"/>
              </a:rPr>
              <a:t>downloaded</a:t>
            </a:r>
            <a:r>
              <a:rPr lang="cy-GB" altLang="en-US" dirty="0">
                <a:latin typeface="Arial" panose="020B0604020202020204" pitchFamily="34" charset="0"/>
              </a:rPr>
              <a:t> </a:t>
            </a:r>
            <a:r>
              <a:rPr lang="cy-GB" altLang="en-US" dirty="0" err="1">
                <a:latin typeface="Arial" panose="020B0604020202020204" pitchFamily="34" charset="0"/>
              </a:rPr>
              <a:t>from</a:t>
            </a:r>
            <a:r>
              <a:rPr lang="cy-GB" altLang="en-US" dirty="0">
                <a:latin typeface="Arial" panose="020B0604020202020204" pitchFamily="34" charset="0"/>
              </a:rPr>
              <a:t> </a:t>
            </a:r>
            <a:r>
              <a:rPr lang="cy-GB" altLang="en-US" dirty="0" err="1">
                <a:latin typeface="Arial" panose="020B0604020202020204" pitchFamily="34" charset="0"/>
              </a:rPr>
              <a:t>Moodle</a:t>
            </a:r>
            <a:r>
              <a:rPr lang="cy-GB" altLang="en-US" dirty="0">
                <a:latin typeface="Arial" panose="020B0604020202020204" pitchFamily="34" charset="0"/>
              </a:rPr>
              <a:t>.</a:t>
            </a:r>
          </a:p>
        </p:txBody>
      </p:sp>
      <p:sp>
        <p:nvSpPr>
          <p:cNvPr id="29700" name="Slide Number Placeholder 3">
            <a:extLst>
              <a:ext uri="{FF2B5EF4-FFF2-40B4-BE49-F238E27FC236}">
                <a16:creationId xmlns:a16="http://schemas.microsoft.com/office/drawing/2014/main" id="{528C9D63-BD9A-2A1F-D5FE-8F3D9128CED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9</a:t>
            </a:fld>
            <a:endParaRPr lang="en-GB" altLang="en-US" dirty="0">
              <a:solidFill>
                <a:srgbClr val="000000"/>
              </a:solidFill>
            </a:endParaRPr>
          </a:p>
        </p:txBody>
      </p:sp>
    </p:spTree>
    <p:extLst>
      <p:ext uri="{BB962C8B-B14F-4D97-AF65-F5344CB8AC3E}">
        <p14:creationId xmlns:p14="http://schemas.microsoft.com/office/powerpoint/2010/main" val="35514854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18C2A4-3A21-6025-6DEB-22DE7D8EF2B4}"/>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595D7C9-68FE-64B8-156F-B7073477C69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A2DD8330-94BF-9485-FE74-19F5DA577D22}"/>
              </a:ext>
            </a:extLst>
          </p:cNvPr>
          <p:cNvSpPr>
            <a:spLocks noGrp="1"/>
          </p:cNvSpPr>
          <p:nvPr>
            <p:ph type="body" idx="1"/>
          </p:nvPr>
        </p:nvSpPr>
        <p:spPr>
          <a:noFill/>
        </p:spPr>
        <p:txBody>
          <a:bodyPr/>
          <a:lstStyle/>
          <a:p>
            <a:r>
              <a:rPr lang="cy-GB" altLang="en-US" dirty="0" err="1">
                <a:latin typeface="Arial" panose="020B0604020202020204" pitchFamily="34" charset="0"/>
              </a:rPr>
              <a:t>Copies</a:t>
            </a:r>
            <a:r>
              <a:rPr lang="cy-GB" altLang="en-US" dirty="0">
                <a:latin typeface="Arial" panose="020B0604020202020204" pitchFamily="34" charset="0"/>
              </a:rPr>
              <a:t> of the </a:t>
            </a:r>
            <a:r>
              <a:rPr lang="cy-GB" altLang="en-US" dirty="0" err="1">
                <a:latin typeface="Arial" panose="020B0604020202020204" pitchFamily="34" charset="0"/>
              </a:rPr>
              <a:t>Coat</a:t>
            </a:r>
            <a:r>
              <a:rPr lang="cy-GB" altLang="en-US" dirty="0">
                <a:latin typeface="Arial" panose="020B0604020202020204" pitchFamily="34" charset="0"/>
              </a:rPr>
              <a:t> of </a:t>
            </a:r>
            <a:r>
              <a:rPr lang="cy-GB" altLang="en-US" dirty="0" err="1">
                <a:latin typeface="Arial" panose="020B0604020202020204" pitchFamily="34" charset="0"/>
              </a:rPr>
              <a:t>Arms</a:t>
            </a:r>
            <a:r>
              <a:rPr lang="cy-GB" altLang="en-US" dirty="0">
                <a:latin typeface="Arial" panose="020B0604020202020204" pitchFamily="34" charset="0"/>
              </a:rPr>
              <a:t> </a:t>
            </a:r>
            <a:r>
              <a:rPr lang="cy-GB" altLang="en-US" dirty="0" err="1">
                <a:latin typeface="Arial" panose="020B0604020202020204" pitchFamily="34" charset="0"/>
              </a:rPr>
              <a:t>worksheet</a:t>
            </a:r>
            <a:r>
              <a:rPr lang="cy-GB" altLang="en-US" dirty="0">
                <a:latin typeface="Arial" panose="020B0604020202020204" pitchFamily="34" charset="0"/>
              </a:rPr>
              <a:t> (PDF A3) </a:t>
            </a:r>
            <a:r>
              <a:rPr lang="cy-GB" altLang="en-US" dirty="0" err="1">
                <a:latin typeface="Arial" panose="020B0604020202020204" pitchFamily="34" charset="0"/>
              </a:rPr>
              <a:t>are</a:t>
            </a:r>
            <a:r>
              <a:rPr lang="cy-GB" altLang="en-US" dirty="0">
                <a:latin typeface="Arial" panose="020B0604020202020204" pitchFamily="34" charset="0"/>
              </a:rPr>
              <a:t> </a:t>
            </a:r>
            <a:r>
              <a:rPr lang="cy-GB" altLang="en-US" dirty="0" err="1">
                <a:latin typeface="Arial" panose="020B0604020202020204" pitchFamily="34" charset="0"/>
              </a:rPr>
              <a:t>needed</a:t>
            </a:r>
            <a:r>
              <a:rPr lang="cy-GB" altLang="en-US" dirty="0">
                <a:latin typeface="Arial" panose="020B0604020202020204" pitchFamily="34" charset="0"/>
              </a:rPr>
              <a:t> </a:t>
            </a:r>
            <a:r>
              <a:rPr lang="cy-GB" altLang="en-US" dirty="0" err="1">
                <a:latin typeface="Arial" panose="020B0604020202020204" pitchFamily="34" charset="0"/>
              </a:rPr>
              <a:t>for</a:t>
            </a:r>
            <a:r>
              <a:rPr lang="cy-GB" altLang="en-US" dirty="0">
                <a:latin typeface="Arial" panose="020B0604020202020204" pitchFamily="34" charset="0"/>
              </a:rPr>
              <a:t> </a:t>
            </a:r>
            <a:r>
              <a:rPr lang="cy-GB" altLang="en-US" dirty="0" err="1">
                <a:latin typeface="Arial" panose="020B0604020202020204" pitchFamily="34" charset="0"/>
              </a:rPr>
              <a:t>this</a:t>
            </a:r>
            <a:r>
              <a:rPr lang="cy-GB" altLang="en-US" dirty="0">
                <a:latin typeface="Arial" panose="020B0604020202020204" pitchFamily="34" charset="0"/>
              </a:rPr>
              <a:t> </a:t>
            </a:r>
            <a:r>
              <a:rPr lang="cy-GB" altLang="en-US" dirty="0" err="1">
                <a:latin typeface="Arial" panose="020B0604020202020204" pitchFamily="34" charset="0"/>
              </a:rPr>
              <a:t>activity</a:t>
            </a:r>
            <a:endParaRPr lang="cy-GB" altLang="en-US" dirty="0">
              <a:latin typeface="Arial" panose="020B0604020202020204" pitchFamily="34" charset="0"/>
            </a:endParaRPr>
          </a:p>
          <a:p>
            <a:r>
              <a:rPr lang="cy-GB" altLang="en-US" dirty="0">
                <a:latin typeface="Arial" panose="020B0604020202020204" pitchFamily="34" charset="0"/>
              </a:rPr>
              <a:t>Students </a:t>
            </a:r>
            <a:r>
              <a:rPr lang="cy-GB" altLang="en-US" dirty="0" err="1">
                <a:latin typeface="Arial" panose="020B0604020202020204" pitchFamily="34" charset="0"/>
              </a:rPr>
              <a:t>should</a:t>
            </a:r>
            <a:r>
              <a:rPr lang="cy-GB" altLang="en-US" dirty="0">
                <a:latin typeface="Arial" panose="020B0604020202020204" pitchFamily="34" charset="0"/>
              </a:rPr>
              <a:t> be </a:t>
            </a:r>
            <a:r>
              <a:rPr lang="cy-GB" altLang="en-US" dirty="0" err="1">
                <a:latin typeface="Arial" panose="020B0604020202020204" pitchFamily="34" charset="0"/>
              </a:rPr>
              <a:t>encouraged</a:t>
            </a:r>
            <a:r>
              <a:rPr lang="cy-GB" altLang="en-US" dirty="0">
                <a:latin typeface="Arial" panose="020B0604020202020204" pitchFamily="34" charset="0"/>
              </a:rPr>
              <a:t> to </a:t>
            </a:r>
            <a:r>
              <a:rPr lang="cy-GB" altLang="en-US" dirty="0" err="1">
                <a:latin typeface="Arial" panose="020B0604020202020204" pitchFamily="34" charset="0"/>
              </a:rPr>
              <a:t>use</a:t>
            </a:r>
            <a:r>
              <a:rPr lang="cy-GB" altLang="en-US" dirty="0">
                <a:latin typeface="Arial" panose="020B0604020202020204" pitchFamily="34" charset="0"/>
              </a:rPr>
              <a:t> </a:t>
            </a:r>
            <a:r>
              <a:rPr lang="cy-GB" altLang="en-US" dirty="0" err="1">
                <a:latin typeface="Arial" panose="020B0604020202020204" pitchFamily="34" charset="0"/>
              </a:rPr>
              <a:t>images</a:t>
            </a:r>
            <a:r>
              <a:rPr lang="cy-GB" altLang="en-US" dirty="0">
                <a:latin typeface="Arial" panose="020B0604020202020204" pitchFamily="34" charset="0"/>
              </a:rPr>
              <a:t> as </a:t>
            </a:r>
            <a:r>
              <a:rPr lang="cy-GB" altLang="en-US" dirty="0" err="1">
                <a:latin typeface="Arial" panose="020B0604020202020204" pitchFamily="34" charset="0"/>
              </a:rPr>
              <a:t>much</a:t>
            </a:r>
            <a:r>
              <a:rPr lang="cy-GB" altLang="en-US" dirty="0">
                <a:latin typeface="Arial" panose="020B0604020202020204" pitchFamily="34" charset="0"/>
              </a:rPr>
              <a:t> as </a:t>
            </a:r>
            <a:r>
              <a:rPr lang="cy-GB" altLang="en-US" dirty="0" err="1">
                <a:latin typeface="Arial" panose="020B0604020202020204" pitchFamily="34" charset="0"/>
              </a:rPr>
              <a:t>possible</a:t>
            </a:r>
            <a:r>
              <a:rPr lang="cy-GB" altLang="en-US" dirty="0">
                <a:latin typeface="Arial" panose="020B0604020202020204" pitchFamily="34" charset="0"/>
              </a:rPr>
              <a:t> to </a:t>
            </a:r>
            <a:r>
              <a:rPr lang="cy-GB" altLang="en-US" dirty="0" err="1">
                <a:latin typeface="Arial" panose="020B0604020202020204" pitchFamily="34" charset="0"/>
              </a:rPr>
              <a:t>represent</a:t>
            </a:r>
            <a:r>
              <a:rPr lang="cy-GB" altLang="en-US" dirty="0">
                <a:latin typeface="Arial" panose="020B0604020202020204" pitchFamily="34" charset="0"/>
              </a:rPr>
              <a:t> </a:t>
            </a:r>
            <a:r>
              <a:rPr lang="cy-GB" altLang="en-US" dirty="0" err="1">
                <a:latin typeface="Arial" panose="020B0604020202020204" pitchFamily="34" charset="0"/>
              </a:rPr>
              <a:t>their</a:t>
            </a:r>
            <a:r>
              <a:rPr lang="cy-GB" altLang="en-US" dirty="0">
                <a:latin typeface="Arial" panose="020B0604020202020204" pitchFamily="34" charset="0"/>
              </a:rPr>
              <a:t> </a:t>
            </a:r>
            <a:r>
              <a:rPr lang="cy-GB" altLang="en-US" dirty="0" err="1">
                <a:latin typeface="Arial" panose="020B0604020202020204" pitchFamily="34" charset="0"/>
              </a:rPr>
              <a:t>values</a:t>
            </a:r>
            <a:endParaRPr lang="cy-GB" altLang="en-US" dirty="0">
              <a:latin typeface="Arial" panose="020B0604020202020204" pitchFamily="34" charset="0"/>
            </a:endParaRPr>
          </a:p>
          <a:p>
            <a:r>
              <a:rPr lang="cy-GB" altLang="en-US" dirty="0" err="1">
                <a:latin typeface="Arial" panose="020B0604020202020204" pitchFamily="34" charset="0"/>
              </a:rPr>
              <a:t>They</a:t>
            </a:r>
            <a:r>
              <a:rPr lang="cy-GB" altLang="en-US" dirty="0">
                <a:latin typeface="Arial" panose="020B0604020202020204" pitchFamily="34" charset="0"/>
              </a:rPr>
              <a:t> can </a:t>
            </a:r>
            <a:r>
              <a:rPr lang="cy-GB" altLang="en-US" dirty="0" err="1">
                <a:latin typeface="Arial" panose="020B0604020202020204" pitchFamily="34" charset="0"/>
              </a:rPr>
              <a:t>also</a:t>
            </a:r>
            <a:r>
              <a:rPr lang="cy-GB" altLang="en-US" dirty="0">
                <a:latin typeface="Arial" panose="020B0604020202020204" pitchFamily="34" charset="0"/>
              </a:rPr>
              <a:t> </a:t>
            </a:r>
            <a:r>
              <a:rPr lang="cy-GB" altLang="en-US" dirty="0" err="1">
                <a:latin typeface="Arial" panose="020B0604020202020204" pitchFamily="34" charset="0"/>
              </a:rPr>
              <a:t>include</a:t>
            </a:r>
            <a:r>
              <a:rPr lang="cy-GB" altLang="en-US" dirty="0">
                <a:latin typeface="Arial" panose="020B0604020202020204" pitchFamily="34" charset="0"/>
              </a:rPr>
              <a:t> a </a:t>
            </a:r>
            <a:r>
              <a:rPr lang="cy-GB" altLang="en-US" dirty="0" err="1">
                <a:latin typeface="Arial" panose="020B0604020202020204" pitchFamily="34" charset="0"/>
              </a:rPr>
              <a:t>motto</a:t>
            </a:r>
            <a:r>
              <a:rPr lang="cy-GB" altLang="en-US" dirty="0">
                <a:latin typeface="Arial" panose="020B0604020202020204" pitchFamily="34" charset="0"/>
              </a:rPr>
              <a:t> (N.B. </a:t>
            </a:r>
            <a:r>
              <a:rPr lang="cy-GB" altLang="en-US" dirty="0" err="1">
                <a:latin typeface="Arial" panose="020B0604020202020204" pitchFamily="34" charset="0"/>
              </a:rPr>
              <a:t>Tell</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we </a:t>
            </a:r>
            <a:r>
              <a:rPr lang="cy-GB" altLang="en-US" dirty="0" err="1">
                <a:latin typeface="Arial" panose="020B0604020202020204" pitchFamily="34" charset="0"/>
              </a:rPr>
              <a:t>will</a:t>
            </a:r>
            <a:r>
              <a:rPr lang="cy-GB" altLang="en-US" dirty="0">
                <a:latin typeface="Arial" panose="020B0604020202020204" pitchFamily="34" charset="0"/>
              </a:rPr>
              <a:t> </a:t>
            </a:r>
            <a:r>
              <a:rPr lang="cy-GB" altLang="en-US" dirty="0" err="1">
                <a:latin typeface="Arial" panose="020B0604020202020204" pitchFamily="34" charset="0"/>
              </a:rPr>
              <a:t>return</a:t>
            </a:r>
            <a:r>
              <a:rPr lang="cy-GB" altLang="en-US" dirty="0">
                <a:latin typeface="Arial" panose="020B0604020202020204" pitchFamily="34" charset="0"/>
              </a:rPr>
              <a:t> to </a:t>
            </a:r>
            <a:r>
              <a:rPr lang="cy-GB" altLang="en-US" dirty="0" err="1">
                <a:latin typeface="Arial" panose="020B0604020202020204" pitchFamily="34" charset="0"/>
              </a:rPr>
              <a:t>this</a:t>
            </a:r>
            <a:r>
              <a:rPr lang="cy-GB" altLang="en-US" dirty="0">
                <a:latin typeface="Arial" panose="020B0604020202020204" pitchFamily="34" charset="0"/>
              </a:rPr>
              <a:t> at the </a:t>
            </a:r>
            <a:r>
              <a:rPr lang="cy-GB" altLang="en-US" dirty="0" err="1">
                <a:latin typeface="Arial" panose="020B0604020202020204" pitchFamily="34" charset="0"/>
              </a:rPr>
              <a:t>end</a:t>
            </a:r>
            <a:r>
              <a:rPr lang="cy-GB" altLang="en-US" dirty="0">
                <a:latin typeface="Arial" panose="020B0604020202020204" pitchFamily="34" charset="0"/>
              </a:rPr>
              <a:t> of the </a:t>
            </a:r>
            <a:r>
              <a:rPr lang="cy-GB" altLang="en-US" dirty="0" err="1">
                <a:latin typeface="Arial" panose="020B0604020202020204" pitchFamily="34" charset="0"/>
              </a:rPr>
              <a:t>Module</a:t>
            </a:r>
            <a:r>
              <a:rPr lang="cy-GB" altLang="en-US" dirty="0">
                <a:latin typeface="Arial" panose="020B0604020202020204" pitchFamily="34" charset="0"/>
              </a:rPr>
              <a:t>)</a:t>
            </a:r>
          </a:p>
        </p:txBody>
      </p:sp>
      <p:sp>
        <p:nvSpPr>
          <p:cNvPr id="29700" name="Slide Number Placeholder 3">
            <a:extLst>
              <a:ext uri="{FF2B5EF4-FFF2-40B4-BE49-F238E27FC236}">
                <a16:creationId xmlns:a16="http://schemas.microsoft.com/office/drawing/2014/main" id="{251FE955-9B2A-6002-149F-B4BE3A6E474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10</a:t>
            </a:fld>
            <a:endParaRPr lang="en-GB" altLang="en-US" dirty="0">
              <a:solidFill>
                <a:srgbClr val="000000"/>
              </a:solidFill>
            </a:endParaRPr>
          </a:p>
        </p:txBody>
      </p:sp>
    </p:spTree>
    <p:extLst>
      <p:ext uri="{BB962C8B-B14F-4D97-AF65-F5344CB8AC3E}">
        <p14:creationId xmlns:p14="http://schemas.microsoft.com/office/powerpoint/2010/main" val="15720510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227AC-D65F-22F8-89DA-26882C8CC29E}"/>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23A40CC-F37B-6270-AB11-36FA7A2F62D4}"/>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79FB9DB-5F1A-DFB0-67F9-DBA94745D2EC}"/>
              </a:ext>
            </a:extLst>
          </p:cNvPr>
          <p:cNvSpPr>
            <a:spLocks noGrp="1"/>
          </p:cNvSpPr>
          <p:nvPr>
            <p:ph type="body" idx="1"/>
          </p:nvPr>
        </p:nvSpPr>
        <p:spPr>
          <a:noFill/>
        </p:spPr>
        <p:txBody>
          <a:bodyPr/>
          <a:lstStyle/>
          <a:p>
            <a:r>
              <a:rPr lang="cy-GB" altLang="en-US" dirty="0">
                <a:latin typeface="Arial" panose="020B0604020202020204" pitchFamily="34" charset="0"/>
              </a:rPr>
              <a:t>Run through the </a:t>
            </a:r>
            <a:r>
              <a:rPr lang="cy-GB" altLang="en-US" dirty="0" err="1"/>
              <a:t>Moodle</a:t>
            </a:r>
            <a:r>
              <a:rPr lang="cy-GB" altLang="en-US" dirty="0"/>
              <a:t> </a:t>
            </a:r>
            <a:r>
              <a:rPr lang="cy-GB" altLang="en-US" dirty="0" err="1"/>
              <a:t>Information</a:t>
            </a:r>
            <a:r>
              <a:rPr lang="cy-GB" altLang="en-US" dirty="0">
                <a:latin typeface="Arial" panose="020B0604020202020204" pitchFamily="34" charset="0"/>
              </a:rPr>
              <a:t> with the students</a:t>
            </a:r>
          </a:p>
        </p:txBody>
      </p:sp>
      <p:sp>
        <p:nvSpPr>
          <p:cNvPr id="29700" name="Slide Number Placeholder 3">
            <a:extLst>
              <a:ext uri="{FF2B5EF4-FFF2-40B4-BE49-F238E27FC236}">
                <a16:creationId xmlns:a16="http://schemas.microsoft.com/office/drawing/2014/main" id="{7CC18F8A-403B-9071-DF7B-170C74E7C10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11</a:t>
            </a:fld>
            <a:endParaRPr lang="en-GB" altLang="en-US" dirty="0">
              <a:solidFill>
                <a:srgbClr val="000000"/>
              </a:solidFill>
            </a:endParaRPr>
          </a:p>
        </p:txBody>
      </p:sp>
    </p:spTree>
    <p:extLst>
      <p:ext uri="{BB962C8B-B14F-4D97-AF65-F5344CB8AC3E}">
        <p14:creationId xmlns:p14="http://schemas.microsoft.com/office/powerpoint/2010/main" val="16481867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041E18-75C1-5828-A723-81B8DFA3DB77}"/>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9E0B524-C661-F3CA-29A2-842D2D4DD8CB}"/>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7E97E2A-CA39-A50C-4AFB-491DBB258811}"/>
              </a:ext>
            </a:extLst>
          </p:cNvPr>
          <p:cNvSpPr>
            <a:spLocks noGrp="1"/>
          </p:cNvSpPr>
          <p:nvPr>
            <p:ph type="body" idx="1"/>
          </p:nvPr>
        </p:nvSpPr>
        <p:spPr>
          <a:noFill/>
        </p:spPr>
        <p:txBody>
          <a:bodyPr/>
          <a:lstStyle/>
          <a:p>
            <a:r>
              <a:rPr lang="cy-GB" altLang="en-US" dirty="0">
                <a:latin typeface="Arial" panose="020B0604020202020204" pitchFamily="34" charset="0"/>
              </a:rPr>
              <a:t>Run through the </a:t>
            </a:r>
            <a:r>
              <a:rPr lang="cy-GB" altLang="en-US" dirty="0" err="1">
                <a:latin typeface="Arial" panose="020B0604020202020204" pitchFamily="34" charset="0"/>
              </a:rPr>
              <a:t>Assessment</a:t>
            </a:r>
            <a:r>
              <a:rPr lang="cy-GB" altLang="en-US" dirty="0">
                <a:latin typeface="Arial" panose="020B0604020202020204" pitchFamily="34" charset="0"/>
              </a:rPr>
              <a:t> </a:t>
            </a:r>
            <a:r>
              <a:rPr lang="cy-GB" altLang="en-US" dirty="0" err="1">
                <a:latin typeface="Arial" panose="020B0604020202020204" pitchFamily="34" charset="0"/>
              </a:rPr>
              <a:t>Specification</a:t>
            </a:r>
            <a:endParaRPr lang="cy-GB" altLang="en-US" dirty="0">
              <a:latin typeface="Arial" panose="020B0604020202020204" pitchFamily="34" charset="0"/>
            </a:endParaRPr>
          </a:p>
          <a:p>
            <a:r>
              <a:rPr lang="cy-GB" altLang="en-US" dirty="0" err="1">
                <a:latin typeface="Arial" panose="020B0604020202020204" pitchFamily="34" charset="0"/>
              </a:rPr>
              <a:t>Give</a:t>
            </a:r>
            <a:r>
              <a:rPr lang="cy-GB" altLang="en-US" dirty="0">
                <a:latin typeface="Arial" panose="020B0604020202020204" pitchFamily="34" charset="0"/>
              </a:rPr>
              <a:t> </a:t>
            </a:r>
            <a:r>
              <a:rPr lang="cy-GB" altLang="en-US" dirty="0" err="1">
                <a:latin typeface="Arial" panose="020B0604020202020204" pitchFamily="34" charset="0"/>
              </a:rPr>
              <a:t>out</a:t>
            </a:r>
            <a:r>
              <a:rPr lang="cy-GB" altLang="en-US" dirty="0">
                <a:latin typeface="Arial" panose="020B0604020202020204" pitchFamily="34" charset="0"/>
              </a:rPr>
              <a:t> the </a:t>
            </a:r>
            <a:r>
              <a:rPr lang="cy-GB" altLang="en-US" dirty="0" err="1">
                <a:latin typeface="Arial" panose="020B0604020202020204" pitchFamily="34" charset="0"/>
              </a:rPr>
              <a:t>Assessment</a:t>
            </a:r>
            <a:r>
              <a:rPr lang="cy-GB" altLang="en-US" dirty="0">
                <a:latin typeface="Arial" panose="020B0604020202020204" pitchFamily="34" charset="0"/>
              </a:rPr>
              <a:t> </a:t>
            </a:r>
            <a:r>
              <a:rPr lang="cy-GB" altLang="en-US" dirty="0" err="1">
                <a:latin typeface="Arial" panose="020B0604020202020204" pitchFamily="34" charset="0"/>
              </a:rPr>
              <a:t>Guidance</a:t>
            </a:r>
            <a:r>
              <a:rPr lang="cy-GB" altLang="en-US" dirty="0">
                <a:latin typeface="Arial" panose="020B0604020202020204" pitchFamily="34" charset="0"/>
              </a:rPr>
              <a:t> </a:t>
            </a:r>
            <a:r>
              <a:rPr lang="cy-GB" altLang="en-US" dirty="0" err="1">
                <a:latin typeface="Arial" panose="020B0604020202020204" pitchFamily="34" charset="0"/>
              </a:rPr>
              <a:t>sheet</a:t>
            </a:r>
            <a:r>
              <a:rPr lang="cy-GB" altLang="en-US" dirty="0">
                <a:latin typeface="Arial" panose="020B0604020202020204" pitchFamily="34" charset="0"/>
              </a:rPr>
              <a:t> (</a:t>
            </a:r>
            <a:r>
              <a:rPr lang="cy-GB" altLang="en-US" b="1" dirty="0">
                <a:latin typeface="Arial" panose="020B0604020202020204" pitchFamily="34" charset="0"/>
              </a:rPr>
              <a:t>not </a:t>
            </a:r>
            <a:r>
              <a:rPr lang="cy-GB" altLang="en-US" b="1" dirty="0" err="1">
                <a:latin typeface="Arial" panose="020B0604020202020204" pitchFamily="34" charset="0"/>
              </a:rPr>
              <a:t>yet</a:t>
            </a:r>
            <a:r>
              <a:rPr lang="cy-GB" altLang="en-US" b="1" dirty="0">
                <a:latin typeface="Arial" panose="020B0604020202020204" pitchFamily="34" charset="0"/>
              </a:rPr>
              <a:t> </a:t>
            </a:r>
            <a:r>
              <a:rPr lang="cy-GB" altLang="en-US" b="1" dirty="0" err="1">
                <a:latin typeface="Arial" panose="020B0604020202020204" pitchFamily="34" charset="0"/>
              </a:rPr>
              <a:t>completed</a:t>
            </a:r>
            <a:r>
              <a:rPr lang="cy-GB" altLang="en-US" dirty="0">
                <a:latin typeface="Arial" panose="020B0604020202020204" pitchFamily="34" charset="0"/>
              </a:rPr>
              <a:t>)</a:t>
            </a:r>
          </a:p>
          <a:p>
            <a:r>
              <a:rPr lang="cy-GB" altLang="en-US" dirty="0" err="1">
                <a:latin typeface="Arial" panose="020B0604020202020204" pitchFamily="34" charset="0"/>
              </a:rPr>
              <a:t>Show</a:t>
            </a:r>
            <a:r>
              <a:rPr lang="cy-GB" altLang="en-US" dirty="0">
                <a:latin typeface="Arial" panose="020B0604020202020204" pitchFamily="34" charset="0"/>
              </a:rPr>
              <a:t> the </a:t>
            </a:r>
            <a:r>
              <a:rPr lang="cy-GB" altLang="en-US" dirty="0" err="1">
                <a:latin typeface="Arial" panose="020B0604020202020204" pitchFamily="34" charset="0"/>
              </a:rPr>
              <a:t>Panopto</a:t>
            </a:r>
            <a:r>
              <a:rPr lang="cy-GB" altLang="en-US" dirty="0">
                <a:latin typeface="Arial" panose="020B0604020202020204" pitchFamily="34" charset="0"/>
              </a:rPr>
              <a:t> </a:t>
            </a:r>
            <a:r>
              <a:rPr lang="cy-GB" altLang="en-US" dirty="0" err="1">
                <a:latin typeface="Arial" panose="020B0604020202020204" pitchFamily="34" charset="0"/>
              </a:rPr>
              <a:t>links</a:t>
            </a:r>
            <a:r>
              <a:rPr lang="cy-GB" altLang="en-US" dirty="0">
                <a:latin typeface="Arial" panose="020B0604020202020204" pitchFamily="34" charset="0"/>
              </a:rPr>
              <a:t> to the </a:t>
            </a:r>
            <a:r>
              <a:rPr lang="cy-GB" altLang="en-US" dirty="0" err="1">
                <a:latin typeface="Arial" panose="020B0604020202020204" pitchFamily="34" charset="0"/>
              </a:rPr>
              <a:t>Guidance</a:t>
            </a:r>
            <a:r>
              <a:rPr lang="cy-GB" altLang="en-US" dirty="0">
                <a:latin typeface="Arial" panose="020B0604020202020204" pitchFamily="34" charset="0"/>
              </a:rPr>
              <a:t> </a:t>
            </a:r>
            <a:r>
              <a:rPr lang="cy-GB" altLang="en-US" dirty="0" err="1">
                <a:latin typeface="Arial" panose="020B0604020202020204" pitchFamily="34" charset="0"/>
              </a:rPr>
              <a:t>Videos</a:t>
            </a:r>
            <a:r>
              <a:rPr lang="cy-GB" altLang="en-US" dirty="0">
                <a:latin typeface="Arial" panose="020B0604020202020204" pitchFamily="34" charset="0"/>
              </a:rPr>
              <a:t> (</a:t>
            </a:r>
            <a:r>
              <a:rPr lang="cy-GB" altLang="en-US" b="1" dirty="0">
                <a:latin typeface="Arial" panose="020B0604020202020204" pitchFamily="34" charset="0"/>
              </a:rPr>
              <a:t>not </a:t>
            </a:r>
            <a:r>
              <a:rPr lang="cy-GB" altLang="en-US" b="1" dirty="0" err="1">
                <a:latin typeface="Arial" panose="020B0604020202020204" pitchFamily="34" charset="0"/>
              </a:rPr>
              <a:t>yet</a:t>
            </a:r>
            <a:r>
              <a:rPr lang="cy-GB" altLang="en-US" b="1" dirty="0">
                <a:latin typeface="Arial" panose="020B0604020202020204" pitchFamily="34" charset="0"/>
              </a:rPr>
              <a:t> </a:t>
            </a:r>
            <a:r>
              <a:rPr lang="cy-GB" altLang="en-US" b="1" dirty="0" err="1">
                <a:latin typeface="Arial" panose="020B0604020202020204" pitchFamily="34" charset="0"/>
              </a:rPr>
              <a:t>recorded</a:t>
            </a:r>
            <a:r>
              <a:rPr lang="cy-GB" altLang="en-US" b="1" dirty="0">
                <a:latin typeface="Arial" panose="020B0604020202020204" pitchFamily="34" charset="0"/>
              </a:rPr>
              <a:t>)</a:t>
            </a:r>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D5FC20AD-F551-6358-4C1B-64E1B9318EE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dirty="0">
              <a:solidFill>
                <a:srgbClr val="000000"/>
              </a:solidFill>
            </a:endParaRPr>
          </a:p>
        </p:txBody>
      </p:sp>
    </p:spTree>
    <p:extLst>
      <p:ext uri="{BB962C8B-B14F-4D97-AF65-F5344CB8AC3E}">
        <p14:creationId xmlns:p14="http://schemas.microsoft.com/office/powerpoint/2010/main" val="25865942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88CCE-E115-09E3-4C46-1EE2AD0C5264}"/>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24D4C28-C00F-D43D-B868-906DBD11D6D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B34B312C-4154-87B3-BE5B-81364DBAD8B9}"/>
              </a:ext>
            </a:extLst>
          </p:cNvPr>
          <p:cNvSpPr>
            <a:spLocks noGrp="1"/>
          </p:cNvSpPr>
          <p:nvPr>
            <p:ph type="body" idx="1"/>
          </p:nvPr>
        </p:nvSpPr>
        <p:spPr>
          <a:noFill/>
        </p:spPr>
        <p:txBody>
          <a:bodyPr/>
          <a:lstStyle/>
          <a:p>
            <a:r>
              <a:rPr lang="cy-GB" altLang="en-US" dirty="0" err="1">
                <a:latin typeface="Arial" panose="020B0604020202020204" pitchFamily="34" charset="0"/>
              </a:rPr>
              <a:t>Show</a:t>
            </a:r>
            <a:r>
              <a:rPr lang="cy-GB" altLang="en-US" dirty="0">
                <a:latin typeface="Arial" panose="020B0604020202020204" pitchFamily="34" charset="0"/>
              </a:rPr>
              <a:t> the </a:t>
            </a:r>
            <a:r>
              <a:rPr lang="cy-GB" altLang="en-US" dirty="0" err="1">
                <a:latin typeface="Arial" panose="020B0604020202020204" pitchFamily="34" charset="0"/>
              </a:rPr>
              <a:t>Turnitin</a:t>
            </a:r>
            <a:r>
              <a:rPr lang="cy-GB" altLang="en-US" dirty="0">
                <a:latin typeface="Arial" panose="020B0604020202020204" pitchFamily="34" charset="0"/>
              </a:rPr>
              <a:t> </a:t>
            </a:r>
            <a:r>
              <a:rPr lang="cy-GB" altLang="en-US" dirty="0" err="1">
                <a:latin typeface="Arial" panose="020B0604020202020204" pitchFamily="34" charset="0"/>
              </a:rPr>
              <a:t>Tile</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t>
            </a:r>
            <a:r>
              <a:rPr lang="cy-GB" altLang="en-US" dirty="0" err="1">
                <a:latin typeface="Arial" panose="020B0604020202020204" pitchFamily="34" charset="0"/>
              </a:rPr>
              <a:t>Moodle</a:t>
            </a:r>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7B3F3ABD-90E2-735E-E71A-74DD4308886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13</a:t>
            </a:fld>
            <a:endParaRPr lang="en-GB" altLang="en-US" dirty="0">
              <a:solidFill>
                <a:srgbClr val="000000"/>
              </a:solidFill>
            </a:endParaRPr>
          </a:p>
        </p:txBody>
      </p:sp>
    </p:spTree>
    <p:extLst>
      <p:ext uri="{BB962C8B-B14F-4D97-AF65-F5344CB8AC3E}">
        <p14:creationId xmlns:p14="http://schemas.microsoft.com/office/powerpoint/2010/main" val="1427225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4825E-9330-80D5-AF49-78AF85ED55A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6B1D29A-B585-2BA8-01B3-17A9B980A1EB}"/>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03D58E2E-0DCB-D3AD-D5FD-630D555D901C}"/>
              </a:ext>
            </a:extLst>
          </p:cNvPr>
          <p:cNvSpPr>
            <a:spLocks noGrp="1"/>
          </p:cNvSpPr>
          <p:nvPr>
            <p:ph type="body" idx="1"/>
          </p:nvPr>
        </p:nvSpPr>
        <p:spPr>
          <a:noFill/>
        </p:spPr>
        <p:txBody>
          <a:bodyPr/>
          <a:lstStyle/>
          <a:p>
            <a:r>
              <a:rPr lang="cy-GB" altLang="en-US" dirty="0" err="1">
                <a:latin typeface="Arial" panose="020B0604020202020204" pitchFamily="34" charset="0"/>
              </a:rPr>
              <a:t>Show</a:t>
            </a:r>
            <a:r>
              <a:rPr lang="cy-GB" altLang="en-US" dirty="0">
                <a:latin typeface="Arial" panose="020B0604020202020204" pitchFamily="34" charset="0"/>
              </a:rPr>
              <a:t> the </a:t>
            </a:r>
            <a:r>
              <a:rPr lang="cy-GB" altLang="en-US" dirty="0" err="1">
                <a:latin typeface="Arial" panose="020B0604020202020204" pitchFamily="34" charset="0"/>
              </a:rPr>
              <a:t>videos</a:t>
            </a:r>
            <a:r>
              <a:rPr lang="cy-GB" altLang="en-US" dirty="0">
                <a:latin typeface="Arial" panose="020B0604020202020204" pitchFamily="34" charset="0"/>
              </a:rPr>
              <a:t> </a:t>
            </a:r>
            <a:r>
              <a:rPr lang="cy-GB" altLang="en-US" dirty="0" err="1">
                <a:latin typeface="Arial" panose="020B0604020202020204" pitchFamily="34" charset="0"/>
              </a:rPr>
              <a:t>in</a:t>
            </a:r>
            <a:r>
              <a:rPr lang="cy-GB" altLang="en-US" dirty="0">
                <a:latin typeface="Arial" panose="020B0604020202020204" pitchFamily="34" charset="0"/>
              </a:rPr>
              <a:t> the </a:t>
            </a:r>
            <a:r>
              <a:rPr lang="cy-GB" altLang="en-US" dirty="0" err="1">
                <a:latin typeface="Arial" panose="020B0604020202020204" pitchFamily="34" charset="0"/>
              </a:rPr>
              <a:t>session</a:t>
            </a:r>
            <a:r>
              <a:rPr lang="cy-GB" altLang="en-US" dirty="0">
                <a:latin typeface="Arial" panose="020B0604020202020204" pitchFamily="34" charset="0"/>
              </a:rPr>
              <a:t> – </a:t>
            </a:r>
            <a:r>
              <a:rPr lang="cy-GB" altLang="en-US" dirty="0" err="1">
                <a:latin typeface="Arial" panose="020B0604020202020204" pitchFamily="34" charset="0"/>
              </a:rPr>
              <a:t>if</a:t>
            </a:r>
            <a:r>
              <a:rPr lang="cy-GB" altLang="en-US" dirty="0">
                <a:latin typeface="Arial" panose="020B0604020202020204" pitchFamily="34" charset="0"/>
              </a:rPr>
              <a:t> </a:t>
            </a:r>
            <a:r>
              <a:rPr lang="cy-GB" altLang="en-US" dirty="0" err="1">
                <a:latin typeface="Arial" panose="020B0604020202020204" pitchFamily="34" charset="0"/>
              </a:rPr>
              <a:t>there</a:t>
            </a:r>
            <a:r>
              <a:rPr lang="cy-GB" altLang="en-US" dirty="0">
                <a:latin typeface="Arial" panose="020B0604020202020204" pitchFamily="34" charset="0"/>
              </a:rPr>
              <a:t> is </a:t>
            </a:r>
            <a:r>
              <a:rPr lang="cy-GB" altLang="en-US" dirty="0" err="1">
                <a:latin typeface="Arial" panose="020B0604020202020204" pitchFamily="34" charset="0"/>
              </a:rPr>
              <a:t>time</a:t>
            </a:r>
            <a:r>
              <a:rPr lang="cy-GB" altLang="en-US" dirty="0">
                <a:latin typeface="Arial" panose="020B0604020202020204" pitchFamily="34" charset="0"/>
              </a:rPr>
              <a:t> (</a:t>
            </a:r>
            <a:r>
              <a:rPr lang="cy-GB" altLang="en-US" dirty="0" err="1">
                <a:latin typeface="Arial" panose="020B0604020202020204" pitchFamily="34" charset="0"/>
              </a:rPr>
              <a:t>if</a:t>
            </a:r>
            <a:r>
              <a:rPr lang="cy-GB" altLang="en-US" dirty="0">
                <a:latin typeface="Arial" panose="020B0604020202020204" pitchFamily="34" charset="0"/>
              </a:rPr>
              <a:t> not </a:t>
            </a:r>
            <a:r>
              <a:rPr lang="cy-GB" altLang="en-US" dirty="0" err="1">
                <a:latin typeface="Arial" panose="020B0604020202020204" pitchFamily="34" charset="0"/>
              </a:rPr>
              <a:t>guided</a:t>
            </a:r>
            <a:r>
              <a:rPr lang="cy-GB" altLang="en-US" dirty="0">
                <a:latin typeface="Arial" panose="020B0604020202020204" pitchFamily="34" charset="0"/>
              </a:rPr>
              <a:t> </a:t>
            </a:r>
            <a:r>
              <a:rPr lang="cy-GB" altLang="en-US" dirty="0" err="1">
                <a:latin typeface="Arial" panose="020B0604020202020204" pitchFamily="34" charset="0"/>
              </a:rPr>
              <a:t>learning</a:t>
            </a:r>
            <a:r>
              <a:rPr lang="cy-GB" altLang="en-US" dirty="0">
                <a:latin typeface="Arial" panose="020B0604020202020204" pitchFamily="34" charset="0"/>
              </a:rPr>
              <a:t>)</a:t>
            </a:r>
          </a:p>
          <a:p>
            <a:r>
              <a:rPr lang="cy-GB" altLang="en-US" dirty="0" err="1">
                <a:latin typeface="Arial" panose="020B0604020202020204" pitchFamily="34" charset="0"/>
              </a:rPr>
              <a:t>Empasise</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although</a:t>
            </a:r>
            <a:r>
              <a:rPr lang="cy-GB" altLang="en-US" dirty="0">
                <a:latin typeface="Arial" panose="020B0604020202020204" pitchFamily="34" charset="0"/>
              </a:rPr>
              <a:t> the First is </a:t>
            </a:r>
            <a:r>
              <a:rPr lang="cy-GB" altLang="en-US" dirty="0" err="1">
                <a:latin typeface="Arial" panose="020B0604020202020204" pitchFamily="34" charset="0"/>
              </a:rPr>
              <a:t>from</a:t>
            </a:r>
            <a:r>
              <a:rPr lang="cy-GB" altLang="en-US" dirty="0">
                <a:latin typeface="Arial" panose="020B0604020202020204" pitchFamily="34" charset="0"/>
              </a:rPr>
              <a:t> a US </a:t>
            </a:r>
            <a:r>
              <a:rPr lang="cy-GB" altLang="en-US" dirty="0" err="1">
                <a:latin typeface="Arial" panose="020B0604020202020204" pitchFamily="34" charset="0"/>
              </a:rPr>
              <a:t>Education</a:t>
            </a:r>
            <a:r>
              <a:rPr lang="cy-GB" altLang="en-US" dirty="0">
                <a:latin typeface="Arial" panose="020B0604020202020204" pitchFamily="34" charset="0"/>
              </a:rPr>
              <a:t>  </a:t>
            </a:r>
            <a:r>
              <a:rPr lang="cy-GB" altLang="en-US" dirty="0" err="1">
                <a:latin typeface="Arial" panose="020B0604020202020204" pitchFamily="34" charset="0"/>
              </a:rPr>
              <a:t>persepctive</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the </a:t>
            </a:r>
            <a:r>
              <a:rPr lang="cy-GB" altLang="en-US" dirty="0" err="1">
                <a:latin typeface="Arial" panose="020B0604020202020204" pitchFamily="34" charset="0"/>
              </a:rPr>
              <a:t>second</a:t>
            </a:r>
            <a:r>
              <a:rPr lang="cy-GB" altLang="en-US" dirty="0">
                <a:latin typeface="Arial" panose="020B0604020202020204" pitchFamily="34" charset="0"/>
              </a:rPr>
              <a:t> </a:t>
            </a:r>
            <a:r>
              <a:rPr lang="cy-GB" altLang="en-US" dirty="0" err="1">
                <a:latin typeface="Arial" panose="020B0604020202020204" pitchFamily="34" charset="0"/>
              </a:rPr>
              <a:t>from</a:t>
            </a:r>
            <a:r>
              <a:rPr lang="cy-GB" altLang="en-US" dirty="0">
                <a:latin typeface="Arial" panose="020B0604020202020204" pitchFamily="34" charset="0"/>
              </a:rPr>
              <a:t> a </a:t>
            </a:r>
            <a:r>
              <a:rPr lang="cy-GB" altLang="en-US" dirty="0" err="1">
                <a:latin typeface="Arial" panose="020B0604020202020204" pitchFamily="34" charset="0"/>
              </a:rPr>
              <a:t>Englsih</a:t>
            </a:r>
            <a:r>
              <a:rPr lang="cy-GB" altLang="en-US" dirty="0">
                <a:latin typeface="Arial" panose="020B0604020202020204" pitchFamily="34" charset="0"/>
              </a:rPr>
              <a:t> </a:t>
            </a:r>
            <a:r>
              <a:rPr lang="cy-GB" altLang="en-US" dirty="0" err="1">
                <a:latin typeface="Arial" panose="020B0604020202020204" pitchFamily="34" charset="0"/>
              </a:rPr>
              <a:t>Social</a:t>
            </a:r>
            <a:r>
              <a:rPr lang="cy-GB" altLang="en-US" dirty="0">
                <a:latin typeface="Arial" panose="020B0604020202020204" pitchFamily="34" charset="0"/>
              </a:rPr>
              <a:t>/</a:t>
            </a:r>
            <a:r>
              <a:rPr lang="cy-GB" altLang="en-US" dirty="0" err="1">
                <a:latin typeface="Arial" panose="020B0604020202020204" pitchFamily="34" charset="0"/>
              </a:rPr>
              <a:t>Youth</a:t>
            </a:r>
            <a:r>
              <a:rPr lang="cy-GB" altLang="en-US" dirty="0">
                <a:latin typeface="Arial" panose="020B0604020202020204" pitchFamily="34" charset="0"/>
              </a:rPr>
              <a:t> </a:t>
            </a:r>
            <a:r>
              <a:rPr lang="cy-GB" altLang="en-US" dirty="0" err="1">
                <a:latin typeface="Arial" panose="020B0604020202020204" pitchFamily="34" charset="0"/>
              </a:rPr>
              <a:t>Work</a:t>
            </a:r>
            <a:r>
              <a:rPr lang="cy-GB" altLang="en-US" dirty="0">
                <a:latin typeface="Arial" panose="020B0604020202020204" pitchFamily="34" charset="0"/>
              </a:rPr>
              <a:t> </a:t>
            </a:r>
            <a:r>
              <a:rPr lang="cy-GB" altLang="en-US" dirty="0" err="1">
                <a:latin typeface="Arial" panose="020B0604020202020204" pitchFamily="34" charset="0"/>
              </a:rPr>
              <a:t>perspective</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are</a:t>
            </a:r>
            <a:r>
              <a:rPr lang="cy-GB" altLang="en-US" dirty="0">
                <a:latin typeface="Arial" panose="020B0604020202020204" pitchFamily="34" charset="0"/>
              </a:rPr>
              <a:t> </a:t>
            </a:r>
            <a:r>
              <a:rPr lang="cy-GB" altLang="en-US" dirty="0" err="1">
                <a:latin typeface="Arial" panose="020B0604020202020204" pitchFamily="34" charset="0"/>
              </a:rPr>
              <a:t>both</a:t>
            </a:r>
            <a:r>
              <a:rPr lang="cy-GB" altLang="en-US" dirty="0">
                <a:latin typeface="Arial" panose="020B0604020202020204" pitchFamily="34" charset="0"/>
              </a:rPr>
              <a:t> </a:t>
            </a:r>
            <a:r>
              <a:rPr lang="cy-GB" altLang="en-US" dirty="0" err="1">
                <a:latin typeface="Arial" panose="020B0604020202020204" pitchFamily="34" charset="0"/>
              </a:rPr>
              <a:t>still</a:t>
            </a:r>
            <a:r>
              <a:rPr lang="cy-GB" altLang="en-US" dirty="0">
                <a:latin typeface="Arial" panose="020B0604020202020204" pitchFamily="34" charset="0"/>
              </a:rPr>
              <a:t> </a:t>
            </a:r>
            <a:r>
              <a:rPr lang="cy-GB" altLang="en-US" dirty="0" err="1">
                <a:latin typeface="Arial" panose="020B0604020202020204" pitchFamily="34" charset="0"/>
              </a:rPr>
              <a:t>relevant</a:t>
            </a:r>
            <a:r>
              <a:rPr lang="cy-GB" altLang="en-US" dirty="0">
                <a:latin typeface="Arial" panose="020B0604020202020204" pitchFamily="34" charset="0"/>
              </a:rPr>
              <a:t> to </a:t>
            </a:r>
            <a:r>
              <a:rPr lang="cy-GB" altLang="en-US" dirty="0" err="1">
                <a:latin typeface="Arial" panose="020B0604020202020204" pitchFamily="34" charset="0"/>
              </a:rPr>
              <a:t>this</a:t>
            </a:r>
            <a:r>
              <a:rPr lang="cy-GB" altLang="en-US" dirty="0">
                <a:latin typeface="Arial" panose="020B0604020202020204" pitchFamily="34" charset="0"/>
              </a:rPr>
              <a:t> </a:t>
            </a:r>
            <a:r>
              <a:rPr lang="cy-GB" altLang="en-US" dirty="0" err="1">
                <a:latin typeface="Arial" panose="020B0604020202020204" pitchFamily="34" charset="0"/>
              </a:rPr>
              <a:t>Module</a:t>
            </a:r>
            <a:r>
              <a:rPr lang="cy-GB" altLang="en-US" dirty="0">
                <a:latin typeface="Arial" panose="020B0604020202020204" pitchFamily="34" charset="0"/>
              </a:rPr>
              <a:t>.</a:t>
            </a:r>
          </a:p>
          <a:p>
            <a:r>
              <a:rPr lang="cy-GB" altLang="en-US" dirty="0" err="1">
                <a:latin typeface="Arial" panose="020B0604020202020204" pitchFamily="34" charset="0"/>
              </a:rPr>
              <a:t>Then</a:t>
            </a:r>
            <a:r>
              <a:rPr lang="cy-GB" altLang="en-US" dirty="0">
                <a:latin typeface="Arial" panose="020B0604020202020204" pitchFamily="34" charset="0"/>
              </a:rPr>
              <a:t> </a:t>
            </a:r>
            <a:r>
              <a:rPr lang="cy-GB" altLang="en-US" dirty="0" err="1">
                <a:latin typeface="Arial" panose="020B0604020202020204" pitchFamily="34" charset="0"/>
              </a:rPr>
              <a:t>ask</a:t>
            </a:r>
            <a:r>
              <a:rPr lang="cy-GB" altLang="en-US" dirty="0">
                <a:latin typeface="Arial" panose="020B0604020202020204" pitchFamily="34" charset="0"/>
              </a:rPr>
              <a:t> the students to post </a:t>
            </a:r>
            <a:r>
              <a:rPr lang="cy-GB" altLang="en-US" dirty="0" err="1">
                <a:latin typeface="Arial" panose="020B0604020202020204" pitchFamily="34" charset="0"/>
              </a:rPr>
              <a:t>their</a:t>
            </a:r>
            <a:r>
              <a:rPr lang="cy-GB" altLang="en-US" dirty="0">
                <a:latin typeface="Arial" panose="020B0604020202020204" pitchFamily="34" charset="0"/>
              </a:rPr>
              <a:t> </a:t>
            </a:r>
            <a:r>
              <a:rPr lang="cy-GB" altLang="en-US" dirty="0" err="1">
                <a:latin typeface="Arial" panose="020B0604020202020204" pitchFamily="34" charset="0"/>
              </a:rPr>
              <a:t>thoughts</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questions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Discussion</a:t>
            </a:r>
            <a:r>
              <a:rPr lang="cy-GB" altLang="en-US" dirty="0">
                <a:latin typeface="Arial" panose="020B0604020202020204" pitchFamily="34" charset="0"/>
              </a:rPr>
              <a:t> </a:t>
            </a:r>
            <a:r>
              <a:rPr lang="cy-GB" altLang="en-US" dirty="0" err="1">
                <a:latin typeface="Arial" panose="020B0604020202020204" pitchFamily="34" charset="0"/>
              </a:rPr>
              <a:t>Forum</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t>
            </a:r>
            <a:r>
              <a:rPr lang="cy-GB" altLang="en-US" dirty="0" err="1">
                <a:latin typeface="Arial" panose="020B0604020202020204" pitchFamily="34" charset="0"/>
              </a:rPr>
              <a:t>Moodle</a:t>
            </a:r>
            <a:r>
              <a:rPr lang="cy-GB" altLang="en-US" dirty="0">
                <a:latin typeface="Arial" panose="020B0604020202020204" pitchFamily="34" charset="0"/>
              </a:rPr>
              <a:t> </a:t>
            </a:r>
            <a:r>
              <a:rPr lang="cy-GB" altLang="en-US" dirty="0" err="1">
                <a:latin typeface="Arial" panose="020B0604020202020204" pitchFamily="34" charset="0"/>
              </a:rPr>
              <a:t>during</a:t>
            </a:r>
            <a:r>
              <a:rPr lang="cy-GB" altLang="en-US" dirty="0">
                <a:latin typeface="Arial" panose="020B0604020202020204" pitchFamily="34" charset="0"/>
              </a:rPr>
              <a:t> the </a:t>
            </a:r>
            <a:r>
              <a:rPr lang="cy-GB" altLang="en-US" dirty="0" err="1">
                <a:latin typeface="Arial" panose="020B0604020202020204" pitchFamily="34" charset="0"/>
              </a:rPr>
              <a:t>session</a:t>
            </a:r>
            <a:r>
              <a:rPr lang="cy-GB" altLang="en-US" dirty="0">
                <a:latin typeface="Arial" panose="020B0604020202020204" pitchFamily="34" charset="0"/>
              </a:rPr>
              <a:t> (</a:t>
            </a:r>
            <a:r>
              <a:rPr lang="cy-GB" altLang="en-US" dirty="0" err="1">
                <a:latin typeface="Arial" panose="020B0604020202020204" pitchFamily="34" charset="0"/>
              </a:rPr>
              <a:t>if</a:t>
            </a:r>
            <a:r>
              <a:rPr lang="cy-GB" altLang="en-US" dirty="0">
                <a:latin typeface="Arial" panose="020B0604020202020204" pitchFamily="34" charset="0"/>
              </a:rPr>
              <a:t> </a:t>
            </a:r>
            <a:r>
              <a:rPr lang="cy-GB" altLang="en-US" dirty="0" err="1">
                <a:latin typeface="Arial" panose="020B0604020202020204" pitchFamily="34" charset="0"/>
              </a:rPr>
              <a:t>there</a:t>
            </a:r>
            <a:r>
              <a:rPr lang="cy-GB" altLang="en-US" dirty="0">
                <a:latin typeface="Arial" panose="020B0604020202020204" pitchFamily="34" charset="0"/>
              </a:rPr>
              <a:t> is </a:t>
            </a:r>
            <a:r>
              <a:rPr lang="cy-GB" altLang="en-US" dirty="0" err="1">
                <a:latin typeface="Arial" panose="020B0604020202020204" pitchFamily="34" charset="0"/>
              </a:rPr>
              <a:t>time</a:t>
            </a:r>
            <a:r>
              <a:rPr lang="cy-GB" altLang="en-US" dirty="0">
                <a:latin typeface="Arial" panose="020B0604020202020204" pitchFamily="34" charset="0"/>
              </a:rPr>
              <a:t>)</a:t>
            </a:r>
          </a:p>
          <a:p>
            <a:r>
              <a:rPr lang="cy-GB" altLang="en-US" dirty="0">
                <a:latin typeface="Arial" panose="020B0604020202020204" pitchFamily="34" charset="0"/>
              </a:rPr>
              <a:t>The </a:t>
            </a:r>
            <a:r>
              <a:rPr lang="cy-GB" altLang="en-US" dirty="0" err="1">
                <a:latin typeface="Arial" panose="020B0604020202020204" pitchFamily="34" charset="0"/>
              </a:rPr>
              <a:t>encourage</a:t>
            </a:r>
            <a:r>
              <a:rPr lang="cy-GB" altLang="en-US" dirty="0">
                <a:latin typeface="Arial" panose="020B0604020202020204" pitchFamily="34" charset="0"/>
              </a:rPr>
              <a:t> </a:t>
            </a:r>
            <a:r>
              <a:rPr lang="cy-GB" altLang="en-US" dirty="0" err="1">
                <a:latin typeface="Arial" panose="020B0604020202020204" pitchFamily="34" charset="0"/>
              </a:rPr>
              <a:t>debate</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forum</a:t>
            </a:r>
            <a:r>
              <a:rPr lang="cy-GB" altLang="en-US" dirty="0">
                <a:latin typeface="Arial" panose="020B0604020202020204" pitchFamily="34" charset="0"/>
              </a:rPr>
              <a:t> </a:t>
            </a:r>
            <a:r>
              <a:rPr lang="cy-GB" altLang="en-US" dirty="0" err="1">
                <a:latin typeface="Arial" panose="020B0604020202020204" pitchFamily="34" charset="0"/>
              </a:rPr>
              <a:t>after</a:t>
            </a:r>
            <a:r>
              <a:rPr lang="cy-GB" altLang="en-US" dirty="0">
                <a:latin typeface="Arial" panose="020B0604020202020204" pitchFamily="34" charset="0"/>
              </a:rPr>
              <a:t> the </a:t>
            </a:r>
            <a:r>
              <a:rPr lang="cy-GB" altLang="en-US" dirty="0" err="1">
                <a:latin typeface="Arial" panose="020B0604020202020204" pitchFamily="34" charset="0"/>
              </a:rPr>
              <a:t>session</a:t>
            </a:r>
            <a:r>
              <a:rPr lang="cy-GB" altLang="en-US" dirty="0">
                <a:latin typeface="Arial" panose="020B0604020202020204" pitchFamily="34" charset="0"/>
              </a:rPr>
              <a:t>, </a:t>
            </a:r>
            <a:r>
              <a:rPr lang="cy-GB" altLang="en-US" dirty="0" err="1">
                <a:latin typeface="Arial" panose="020B0604020202020204" pitchFamily="34" charset="0"/>
              </a:rPr>
              <a:t>either</a:t>
            </a:r>
            <a:r>
              <a:rPr lang="cy-GB" altLang="en-US" dirty="0">
                <a:latin typeface="Arial" panose="020B0604020202020204" pitchFamily="34" charset="0"/>
              </a:rPr>
              <a:t> by </a:t>
            </a:r>
            <a:r>
              <a:rPr lang="cy-GB" altLang="en-US" dirty="0" err="1">
                <a:latin typeface="Arial" panose="020B0604020202020204" pitchFamily="34" charset="0"/>
              </a:rPr>
              <a:t>posting</a:t>
            </a:r>
            <a:r>
              <a:rPr lang="cy-GB" altLang="en-US" dirty="0">
                <a:latin typeface="Arial" panose="020B0604020202020204" pitchFamily="34" charset="0"/>
              </a:rPr>
              <a:t> </a:t>
            </a:r>
            <a:r>
              <a:rPr lang="cy-GB" altLang="en-US" dirty="0" err="1">
                <a:latin typeface="Arial" panose="020B0604020202020204" pitchFamily="34" charset="0"/>
              </a:rPr>
              <a:t>yourself</a:t>
            </a:r>
            <a:r>
              <a:rPr lang="cy-GB" altLang="en-US" dirty="0">
                <a:latin typeface="Arial" panose="020B0604020202020204" pitchFamily="34" charset="0"/>
              </a:rPr>
              <a:t> or by </a:t>
            </a:r>
            <a:r>
              <a:rPr lang="cy-GB" altLang="en-US" dirty="0" err="1">
                <a:latin typeface="Arial" panose="020B0604020202020204" pitchFamily="34" charset="0"/>
              </a:rPr>
              <a:t>responding</a:t>
            </a:r>
            <a:r>
              <a:rPr lang="cy-GB" altLang="en-US" dirty="0">
                <a:latin typeface="Arial" panose="020B0604020202020204" pitchFamily="34" charset="0"/>
              </a:rPr>
              <a:t> to </a:t>
            </a:r>
            <a:r>
              <a:rPr lang="cy-GB" altLang="en-US" dirty="0" err="1">
                <a:latin typeface="Arial" panose="020B0604020202020204" pitchFamily="34" charset="0"/>
              </a:rPr>
              <a:t>posts</a:t>
            </a:r>
            <a:r>
              <a:rPr lang="cy-GB" altLang="en-US" dirty="0">
                <a:latin typeface="Arial" panose="020B0604020202020204" pitchFamily="34" charset="0"/>
              </a:rPr>
              <a:t> by students.</a:t>
            </a:r>
          </a:p>
        </p:txBody>
      </p:sp>
      <p:sp>
        <p:nvSpPr>
          <p:cNvPr id="29700" name="Slide Number Placeholder 3">
            <a:extLst>
              <a:ext uri="{FF2B5EF4-FFF2-40B4-BE49-F238E27FC236}">
                <a16:creationId xmlns:a16="http://schemas.microsoft.com/office/drawing/2014/main" id="{72F31CB0-7614-3863-68C9-5DBAC31DF07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14</a:t>
            </a:fld>
            <a:endParaRPr lang="en-GB" altLang="en-US" dirty="0">
              <a:solidFill>
                <a:srgbClr val="000000"/>
              </a:solidFill>
            </a:endParaRPr>
          </a:p>
        </p:txBody>
      </p:sp>
    </p:spTree>
    <p:extLst>
      <p:ext uri="{BB962C8B-B14F-4D97-AF65-F5344CB8AC3E}">
        <p14:creationId xmlns:p14="http://schemas.microsoft.com/office/powerpoint/2010/main" val="2085619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2FD970-7653-2FBC-300E-CB8BE2F612BD}"/>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AC6A92F-CA1B-9462-7F5F-0409D5FEB1F5}"/>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8511536C-1E91-F70A-4511-65A2611A1BD2}"/>
              </a:ext>
            </a:extLst>
          </p:cNvPr>
          <p:cNvSpPr>
            <a:spLocks noGrp="1"/>
          </p:cNvSpPr>
          <p:nvPr>
            <p:ph type="body" idx="1"/>
          </p:nvPr>
        </p:nvSpPr>
        <p:spPr>
          <a:noFill/>
        </p:spPr>
        <p:txBody>
          <a:bodyPr/>
          <a:lstStyle/>
          <a:p>
            <a:r>
              <a:rPr lang="cy-GB" altLang="en-US" dirty="0" err="1">
                <a:latin typeface="Arial" panose="020B0604020202020204" pitchFamily="34" charset="0"/>
              </a:rPr>
              <a:t>Ask</a:t>
            </a:r>
            <a:r>
              <a:rPr lang="cy-GB" altLang="en-US" dirty="0">
                <a:latin typeface="Arial" panose="020B0604020202020204" pitchFamily="34" charset="0"/>
              </a:rPr>
              <a:t> the students to </a:t>
            </a:r>
            <a:r>
              <a:rPr lang="cy-GB" altLang="en-US" dirty="0" err="1">
                <a:latin typeface="Arial" panose="020B0604020202020204" pitchFamily="34" charset="0"/>
              </a:rPr>
              <a:t>focus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values</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key</a:t>
            </a:r>
            <a:r>
              <a:rPr lang="cy-GB" altLang="en-US" dirty="0">
                <a:latin typeface="Arial" panose="020B0604020202020204" pitchFamily="34" charset="0"/>
              </a:rPr>
              <a:t> </a:t>
            </a:r>
            <a:r>
              <a:rPr lang="cy-GB" altLang="en-US" dirty="0" err="1">
                <a:latin typeface="Arial" panose="020B0604020202020204" pitchFamily="34" charset="0"/>
              </a:rPr>
              <a:t>messages</a:t>
            </a:r>
            <a:r>
              <a:rPr lang="cy-GB" altLang="en-US" dirty="0">
                <a:latin typeface="Arial" panose="020B0604020202020204" pitchFamily="34" charset="0"/>
              </a:rPr>
              <a:t> </a:t>
            </a:r>
            <a:r>
              <a:rPr lang="cy-GB" altLang="en-US" dirty="0" err="1">
                <a:latin typeface="Arial" panose="020B0604020202020204" pitchFamily="34" charset="0"/>
              </a:rPr>
              <a:t>from</a:t>
            </a:r>
            <a:r>
              <a:rPr lang="cy-GB" altLang="en-US" dirty="0">
                <a:latin typeface="Arial" panose="020B0604020202020204" pitchFamily="34" charset="0"/>
              </a:rPr>
              <a:t> the </a:t>
            </a:r>
            <a:r>
              <a:rPr lang="cy-GB" altLang="en-US" dirty="0" err="1">
                <a:latin typeface="Arial" panose="020B0604020202020204" pitchFamily="34" charset="0"/>
              </a:rPr>
              <a:t>video</a:t>
            </a:r>
            <a:r>
              <a:rPr lang="cy-GB" altLang="en-US" dirty="0">
                <a:latin typeface="Arial" panose="020B0604020202020204" pitchFamily="34" charset="0"/>
              </a:rPr>
              <a:t>.</a:t>
            </a:r>
          </a:p>
          <a:p>
            <a:r>
              <a:rPr lang="cy-GB" altLang="en-US" dirty="0" err="1"/>
              <a:t>Guided</a:t>
            </a:r>
            <a:r>
              <a:rPr lang="cy-GB" altLang="en-US" dirty="0"/>
              <a:t> </a:t>
            </a:r>
            <a:r>
              <a:rPr lang="cy-GB" altLang="en-US" dirty="0" err="1"/>
              <a:t>study</a:t>
            </a:r>
            <a:r>
              <a:rPr lang="cy-GB" altLang="en-US" dirty="0"/>
              <a:t> 2 – students </a:t>
            </a:r>
            <a:r>
              <a:rPr lang="cy-GB" altLang="en-US" dirty="0" err="1"/>
              <a:t>should</a:t>
            </a:r>
            <a:r>
              <a:rPr lang="cy-GB" altLang="en-US" dirty="0"/>
              <a:t> </a:t>
            </a:r>
            <a:r>
              <a:rPr lang="cy-GB" altLang="en-US" dirty="0" err="1"/>
              <a:t>make</a:t>
            </a:r>
            <a:r>
              <a:rPr lang="cy-GB" altLang="en-US" dirty="0"/>
              <a:t> </a:t>
            </a:r>
            <a:r>
              <a:rPr lang="cy-GB" altLang="en-US" dirty="0" err="1"/>
              <a:t>notes</a:t>
            </a:r>
            <a:r>
              <a:rPr lang="cy-GB" altLang="en-US" dirty="0"/>
              <a:t> </a:t>
            </a:r>
            <a:r>
              <a:rPr lang="cy-GB" altLang="en-US" dirty="0" err="1"/>
              <a:t>and</a:t>
            </a:r>
            <a:r>
              <a:rPr lang="cy-GB" altLang="en-US" dirty="0"/>
              <a:t> </a:t>
            </a:r>
            <a:r>
              <a:rPr lang="cy-GB" altLang="en-US" dirty="0" err="1"/>
              <a:t>then</a:t>
            </a:r>
            <a:r>
              <a:rPr lang="cy-GB" altLang="en-US" dirty="0"/>
              <a:t> </a:t>
            </a:r>
            <a:r>
              <a:rPr lang="cy-GB" altLang="en-US" dirty="0" err="1"/>
              <a:t>share</a:t>
            </a:r>
            <a:r>
              <a:rPr lang="cy-GB" altLang="en-US" dirty="0"/>
              <a:t> </a:t>
            </a:r>
            <a:r>
              <a:rPr lang="cy-GB" altLang="en-US" dirty="0" err="1"/>
              <a:t>their</a:t>
            </a:r>
            <a:r>
              <a:rPr lang="cy-GB" altLang="en-US" dirty="0"/>
              <a:t> </a:t>
            </a:r>
            <a:r>
              <a:rPr lang="cy-GB" altLang="en-US" dirty="0" err="1"/>
              <a:t>thoughts</a:t>
            </a:r>
            <a:r>
              <a:rPr lang="cy-GB" altLang="en-US" dirty="0"/>
              <a:t> or </a:t>
            </a:r>
            <a:r>
              <a:rPr lang="cy-GB" altLang="en-US" dirty="0" err="1"/>
              <a:t>questions</a:t>
            </a:r>
            <a:r>
              <a:rPr lang="cy-GB" altLang="en-US" dirty="0"/>
              <a:t> </a:t>
            </a:r>
            <a:r>
              <a:rPr lang="cy-GB" altLang="en-US" dirty="0" err="1"/>
              <a:t>in</a:t>
            </a:r>
            <a:r>
              <a:rPr lang="cy-GB" altLang="en-US" dirty="0"/>
              <a:t> the Professional </a:t>
            </a:r>
            <a:r>
              <a:rPr lang="cy-GB" altLang="en-US" dirty="0" err="1"/>
              <a:t>Values</a:t>
            </a:r>
            <a:r>
              <a:rPr lang="cy-GB" altLang="en-US" dirty="0"/>
              <a:t> </a:t>
            </a:r>
            <a:r>
              <a:rPr lang="cy-GB" altLang="en-US" dirty="0" err="1"/>
              <a:t>discussion</a:t>
            </a:r>
            <a:r>
              <a:rPr lang="cy-GB" altLang="en-US" dirty="0"/>
              <a:t> </a:t>
            </a:r>
            <a:r>
              <a:rPr lang="cy-GB" altLang="en-US" dirty="0" err="1"/>
              <a:t>thread</a:t>
            </a:r>
            <a:r>
              <a:rPr lang="cy-GB" altLang="en-US" dirty="0"/>
              <a:t> </a:t>
            </a:r>
            <a:r>
              <a:rPr lang="cy-GB" altLang="en-US" dirty="0" err="1"/>
              <a:t>in</a:t>
            </a:r>
            <a:r>
              <a:rPr lang="cy-GB" altLang="en-US" dirty="0"/>
              <a:t> the </a:t>
            </a:r>
            <a:r>
              <a:rPr lang="cy-GB" altLang="en-US" dirty="0" err="1"/>
              <a:t>Module</a:t>
            </a:r>
            <a:r>
              <a:rPr lang="cy-GB" altLang="en-US" dirty="0"/>
              <a:t> </a:t>
            </a:r>
            <a:r>
              <a:rPr lang="cy-GB" altLang="en-US" dirty="0" err="1"/>
              <a:t>Forum</a:t>
            </a:r>
            <a:r>
              <a:rPr lang="cy-GB" altLang="en-US" dirty="0"/>
              <a:t>. </a:t>
            </a:r>
            <a:r>
              <a:rPr lang="cy-GB" altLang="en-US" dirty="0" err="1"/>
              <a:t>Show</a:t>
            </a:r>
            <a:r>
              <a:rPr lang="cy-GB" altLang="en-US" dirty="0"/>
              <a:t> </a:t>
            </a:r>
            <a:r>
              <a:rPr lang="cy-GB" altLang="en-US" dirty="0" err="1"/>
              <a:t>them</a:t>
            </a:r>
            <a:r>
              <a:rPr lang="cy-GB" altLang="en-US" dirty="0"/>
              <a:t> the </a:t>
            </a:r>
            <a:r>
              <a:rPr lang="cy-GB" altLang="en-US" dirty="0" err="1"/>
              <a:t>thread</a:t>
            </a:r>
            <a:r>
              <a:rPr lang="cy-GB" altLang="en-US" dirty="0"/>
              <a:t> </a:t>
            </a:r>
            <a:r>
              <a:rPr lang="cy-GB" altLang="en-US" dirty="0" err="1"/>
              <a:t>and</a:t>
            </a:r>
            <a:r>
              <a:rPr lang="cy-GB" altLang="en-US" dirty="0"/>
              <a:t> </a:t>
            </a:r>
            <a:r>
              <a:rPr lang="cy-GB" altLang="en-US" dirty="0" err="1"/>
              <a:t>demonstrate</a:t>
            </a:r>
            <a:r>
              <a:rPr lang="cy-GB" altLang="en-US" dirty="0"/>
              <a:t> </a:t>
            </a:r>
            <a:r>
              <a:rPr lang="cy-GB" altLang="en-US" dirty="0" err="1"/>
              <a:t>how</a:t>
            </a:r>
            <a:r>
              <a:rPr lang="cy-GB" altLang="en-US" dirty="0"/>
              <a:t> to post </a:t>
            </a:r>
            <a:r>
              <a:rPr lang="cy-GB" altLang="en-US" dirty="0" err="1"/>
              <a:t>in</a:t>
            </a:r>
            <a:r>
              <a:rPr lang="cy-GB" altLang="en-US" dirty="0"/>
              <a:t> the </a:t>
            </a:r>
            <a:r>
              <a:rPr lang="cy-GB" altLang="en-US" dirty="0" err="1"/>
              <a:t>thread</a:t>
            </a:r>
            <a:r>
              <a:rPr lang="cy-GB" altLang="en-US" dirty="0"/>
              <a:t>.</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1C0F887C-C1C2-C468-C15C-B39C6380C6CA}"/>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15</a:t>
            </a:fld>
            <a:endParaRPr lang="en-GB" altLang="en-US" dirty="0">
              <a:solidFill>
                <a:srgbClr val="000000"/>
              </a:solidFill>
            </a:endParaRPr>
          </a:p>
        </p:txBody>
      </p:sp>
    </p:spTree>
    <p:extLst>
      <p:ext uri="{BB962C8B-B14F-4D97-AF65-F5344CB8AC3E}">
        <p14:creationId xmlns:p14="http://schemas.microsoft.com/office/powerpoint/2010/main" val="40097918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71786-1BAA-957A-D877-3A2BC4C60AD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4FC4EB36-7866-99E7-ACF9-560436BFB3E1}"/>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F21E207-9B53-AB8B-BB02-14B9F6F44C99}"/>
              </a:ext>
            </a:extLst>
          </p:cNvPr>
          <p:cNvSpPr>
            <a:spLocks noGrp="1"/>
          </p:cNvSpPr>
          <p:nvPr>
            <p:ph type="body" idx="1"/>
          </p:nvPr>
        </p:nvSpPr>
        <p:spPr>
          <a:noFill/>
        </p:spPr>
        <p:txBody>
          <a:bodyPr/>
          <a:lstStyle/>
          <a:p>
            <a:r>
              <a:rPr lang="cy-GB" altLang="en-US" dirty="0" err="1"/>
              <a:t>Ask</a:t>
            </a:r>
            <a:r>
              <a:rPr lang="cy-GB" altLang="en-US" dirty="0"/>
              <a:t> the students to </a:t>
            </a:r>
            <a:r>
              <a:rPr lang="cy-GB" altLang="en-US" dirty="0" err="1"/>
              <a:t>focus</a:t>
            </a:r>
            <a:r>
              <a:rPr lang="cy-GB" altLang="en-US" dirty="0"/>
              <a:t> </a:t>
            </a:r>
            <a:r>
              <a:rPr lang="cy-GB" altLang="en-US" dirty="0" err="1"/>
              <a:t>on</a:t>
            </a:r>
            <a:r>
              <a:rPr lang="cy-GB" altLang="en-US" dirty="0"/>
              <a:t> the </a:t>
            </a:r>
            <a:r>
              <a:rPr lang="cy-GB" altLang="en-US" dirty="0" err="1"/>
              <a:t>values</a:t>
            </a:r>
            <a:r>
              <a:rPr lang="cy-GB" altLang="en-US" dirty="0"/>
              <a:t> </a:t>
            </a:r>
            <a:r>
              <a:rPr lang="cy-GB" altLang="en-US" dirty="0" err="1"/>
              <a:t>and</a:t>
            </a:r>
            <a:r>
              <a:rPr lang="cy-GB" altLang="en-US" dirty="0"/>
              <a:t> </a:t>
            </a:r>
            <a:r>
              <a:rPr lang="cy-GB" altLang="en-US" dirty="0" err="1"/>
              <a:t>key</a:t>
            </a:r>
            <a:r>
              <a:rPr lang="cy-GB" altLang="en-US" dirty="0"/>
              <a:t> </a:t>
            </a:r>
            <a:r>
              <a:rPr lang="cy-GB" altLang="en-US" dirty="0" err="1"/>
              <a:t>messages</a:t>
            </a:r>
            <a:r>
              <a:rPr lang="cy-GB" altLang="en-US" dirty="0"/>
              <a:t> </a:t>
            </a:r>
            <a:r>
              <a:rPr lang="cy-GB" altLang="en-US" dirty="0" err="1"/>
              <a:t>from</a:t>
            </a:r>
            <a:r>
              <a:rPr lang="cy-GB" altLang="en-US" dirty="0"/>
              <a:t> the </a:t>
            </a:r>
            <a:r>
              <a:rPr lang="cy-GB" altLang="en-US" dirty="0" err="1"/>
              <a:t>video</a:t>
            </a:r>
            <a:r>
              <a:rPr lang="cy-GB" altLang="en-US" dirty="0"/>
              <a:t>.</a:t>
            </a:r>
          </a:p>
          <a:p>
            <a:r>
              <a:rPr lang="cy-GB" altLang="en-US" dirty="0" err="1"/>
              <a:t>Guided</a:t>
            </a:r>
            <a:r>
              <a:rPr lang="cy-GB" altLang="en-US" dirty="0"/>
              <a:t> </a:t>
            </a:r>
            <a:r>
              <a:rPr lang="cy-GB" altLang="en-US" dirty="0" err="1"/>
              <a:t>study</a:t>
            </a:r>
            <a:r>
              <a:rPr lang="cy-GB" altLang="en-US" dirty="0"/>
              <a:t> 2 – students </a:t>
            </a:r>
            <a:r>
              <a:rPr lang="cy-GB" altLang="en-US" dirty="0" err="1"/>
              <a:t>should</a:t>
            </a:r>
            <a:r>
              <a:rPr lang="cy-GB" altLang="en-US" dirty="0"/>
              <a:t> </a:t>
            </a:r>
            <a:r>
              <a:rPr lang="cy-GB" altLang="en-US" dirty="0" err="1"/>
              <a:t>make</a:t>
            </a:r>
            <a:r>
              <a:rPr lang="cy-GB" altLang="en-US" dirty="0"/>
              <a:t> </a:t>
            </a:r>
            <a:r>
              <a:rPr lang="cy-GB" altLang="en-US" dirty="0" err="1"/>
              <a:t>notes</a:t>
            </a:r>
            <a:r>
              <a:rPr lang="cy-GB" altLang="en-US" dirty="0"/>
              <a:t> </a:t>
            </a:r>
            <a:r>
              <a:rPr lang="cy-GB" altLang="en-US" dirty="0" err="1"/>
              <a:t>and</a:t>
            </a:r>
            <a:r>
              <a:rPr lang="cy-GB" altLang="en-US" dirty="0"/>
              <a:t> </a:t>
            </a:r>
            <a:r>
              <a:rPr lang="cy-GB" altLang="en-US" dirty="0" err="1"/>
              <a:t>then</a:t>
            </a:r>
            <a:r>
              <a:rPr lang="cy-GB" altLang="en-US" dirty="0"/>
              <a:t> </a:t>
            </a:r>
            <a:r>
              <a:rPr lang="cy-GB" altLang="en-US" dirty="0" err="1"/>
              <a:t>share</a:t>
            </a:r>
            <a:r>
              <a:rPr lang="cy-GB" altLang="en-US" dirty="0"/>
              <a:t> </a:t>
            </a:r>
            <a:r>
              <a:rPr lang="cy-GB" altLang="en-US" dirty="0" err="1"/>
              <a:t>their</a:t>
            </a:r>
            <a:r>
              <a:rPr lang="cy-GB" altLang="en-US" dirty="0"/>
              <a:t> </a:t>
            </a:r>
            <a:r>
              <a:rPr lang="cy-GB" altLang="en-US" dirty="0" err="1"/>
              <a:t>thoughts</a:t>
            </a:r>
            <a:r>
              <a:rPr lang="cy-GB" altLang="en-US" dirty="0"/>
              <a:t> or </a:t>
            </a:r>
            <a:r>
              <a:rPr lang="cy-GB" altLang="en-US" dirty="0" err="1"/>
              <a:t>questions</a:t>
            </a:r>
            <a:r>
              <a:rPr lang="cy-GB" altLang="en-US" dirty="0"/>
              <a:t> </a:t>
            </a:r>
            <a:r>
              <a:rPr lang="cy-GB" altLang="en-US" dirty="0" err="1"/>
              <a:t>in</a:t>
            </a:r>
            <a:r>
              <a:rPr lang="cy-GB" altLang="en-US" dirty="0"/>
              <a:t> the Professional </a:t>
            </a:r>
            <a:r>
              <a:rPr lang="cy-GB" altLang="en-US" dirty="0" err="1"/>
              <a:t>Values</a:t>
            </a:r>
            <a:r>
              <a:rPr lang="cy-GB" altLang="en-US" dirty="0"/>
              <a:t> </a:t>
            </a:r>
            <a:r>
              <a:rPr lang="cy-GB" altLang="en-US" dirty="0" err="1"/>
              <a:t>discussion</a:t>
            </a:r>
            <a:r>
              <a:rPr lang="cy-GB" altLang="en-US" dirty="0"/>
              <a:t> </a:t>
            </a:r>
            <a:r>
              <a:rPr lang="cy-GB" altLang="en-US" dirty="0" err="1"/>
              <a:t>thread</a:t>
            </a:r>
            <a:r>
              <a:rPr lang="cy-GB" altLang="en-US" dirty="0"/>
              <a:t> </a:t>
            </a:r>
            <a:r>
              <a:rPr lang="cy-GB" altLang="en-US" dirty="0" err="1"/>
              <a:t>in</a:t>
            </a:r>
            <a:r>
              <a:rPr lang="cy-GB" altLang="en-US" dirty="0"/>
              <a:t> the </a:t>
            </a:r>
            <a:r>
              <a:rPr lang="cy-GB" altLang="en-US" dirty="0" err="1"/>
              <a:t>Module</a:t>
            </a:r>
            <a:r>
              <a:rPr lang="cy-GB" altLang="en-US" dirty="0"/>
              <a:t> </a:t>
            </a:r>
            <a:r>
              <a:rPr lang="cy-GB" altLang="en-US" dirty="0" err="1"/>
              <a:t>Forum</a:t>
            </a:r>
            <a:r>
              <a:rPr lang="cy-GB" altLang="en-US" dirty="0"/>
              <a:t>. </a:t>
            </a:r>
            <a:r>
              <a:rPr lang="cy-GB" altLang="en-US" dirty="0" err="1"/>
              <a:t>Show</a:t>
            </a:r>
            <a:r>
              <a:rPr lang="cy-GB" altLang="en-US" dirty="0"/>
              <a:t> </a:t>
            </a:r>
            <a:r>
              <a:rPr lang="cy-GB" altLang="en-US" dirty="0" err="1"/>
              <a:t>them</a:t>
            </a:r>
            <a:r>
              <a:rPr lang="cy-GB" altLang="en-US" dirty="0"/>
              <a:t> the </a:t>
            </a:r>
            <a:r>
              <a:rPr lang="cy-GB" altLang="en-US" dirty="0" err="1"/>
              <a:t>thread</a:t>
            </a:r>
            <a:r>
              <a:rPr lang="cy-GB" altLang="en-US" dirty="0"/>
              <a:t> </a:t>
            </a:r>
            <a:r>
              <a:rPr lang="cy-GB" altLang="en-US" dirty="0" err="1"/>
              <a:t>and</a:t>
            </a:r>
            <a:r>
              <a:rPr lang="cy-GB" altLang="en-US" dirty="0"/>
              <a:t> </a:t>
            </a:r>
            <a:r>
              <a:rPr lang="cy-GB" altLang="en-US" dirty="0" err="1"/>
              <a:t>demonstrate</a:t>
            </a:r>
            <a:r>
              <a:rPr lang="cy-GB" altLang="en-US" dirty="0"/>
              <a:t> </a:t>
            </a:r>
            <a:r>
              <a:rPr lang="cy-GB" altLang="en-US" dirty="0" err="1"/>
              <a:t>how</a:t>
            </a:r>
            <a:r>
              <a:rPr lang="cy-GB" altLang="en-US" dirty="0"/>
              <a:t> to post </a:t>
            </a:r>
            <a:r>
              <a:rPr lang="cy-GB" altLang="en-US" dirty="0" err="1"/>
              <a:t>in</a:t>
            </a:r>
            <a:r>
              <a:rPr lang="cy-GB" altLang="en-US" dirty="0"/>
              <a:t> the </a:t>
            </a:r>
            <a:r>
              <a:rPr lang="cy-GB" altLang="en-US" dirty="0" err="1"/>
              <a:t>thread</a:t>
            </a:r>
            <a:r>
              <a:rPr lang="cy-GB" altLang="en-US" dirty="0"/>
              <a:t>.</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C979EB63-AEDC-85BA-E797-B63F47DDA7F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16</a:t>
            </a:fld>
            <a:endParaRPr lang="en-GB" altLang="en-US" dirty="0">
              <a:solidFill>
                <a:srgbClr val="000000"/>
              </a:solidFill>
            </a:endParaRPr>
          </a:p>
        </p:txBody>
      </p:sp>
    </p:spTree>
    <p:extLst>
      <p:ext uri="{BB962C8B-B14F-4D97-AF65-F5344CB8AC3E}">
        <p14:creationId xmlns:p14="http://schemas.microsoft.com/office/powerpoint/2010/main" val="24990532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365AE-6364-846E-F6BE-C6A731650C93}"/>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E7E6E71-BE2A-4C61-49A9-8CC9C44C236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97D5AF5D-82FE-95A2-5A54-B3A66629936B}"/>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51B0B089-2DE3-035C-910F-23528803F689}"/>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17</a:t>
            </a:fld>
            <a:endParaRPr lang="en-GB" altLang="en-US" dirty="0">
              <a:solidFill>
                <a:srgbClr val="000000"/>
              </a:solidFill>
            </a:endParaRPr>
          </a:p>
        </p:txBody>
      </p:sp>
    </p:spTree>
    <p:extLst>
      <p:ext uri="{BB962C8B-B14F-4D97-AF65-F5344CB8AC3E}">
        <p14:creationId xmlns:p14="http://schemas.microsoft.com/office/powerpoint/2010/main" val="31169181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6164AE-049C-B6A9-2B06-B747F6AB956E}"/>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79A706D-13B8-3B10-A5D4-B4DE6A4C7B31}"/>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413C125F-8308-AE58-907D-5B975CCB1765}"/>
              </a:ext>
            </a:extLst>
          </p:cNvPr>
          <p:cNvSpPr>
            <a:spLocks noGrp="1"/>
          </p:cNvSpPr>
          <p:nvPr>
            <p:ph type="body" idx="1"/>
          </p:nvPr>
        </p:nvSpPr>
        <p:spPr>
          <a:noFill/>
        </p:spPr>
        <p:txBody>
          <a:bodyPr/>
          <a:lstStyle/>
          <a:p>
            <a:r>
              <a:rPr lang="cy-GB" altLang="en-US" b="1" dirty="0">
                <a:solidFill>
                  <a:srgbClr val="FF0000"/>
                </a:solidFill>
                <a:latin typeface="Arial" panose="020B0604020202020204" pitchFamily="34" charset="0"/>
              </a:rPr>
              <a:t>N.B. </a:t>
            </a:r>
            <a:r>
              <a:rPr lang="cy-GB" altLang="en-US" b="1" dirty="0" err="1">
                <a:solidFill>
                  <a:srgbClr val="FF0000"/>
                </a:solidFill>
                <a:latin typeface="Arial" panose="020B0604020202020204" pitchFamily="34" charset="0"/>
              </a:rPr>
              <a:t>In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line</a:t>
            </a:r>
            <a:r>
              <a:rPr lang="cy-GB" altLang="en-US" b="1" dirty="0">
                <a:solidFill>
                  <a:srgbClr val="FF0000"/>
                </a:solidFill>
                <a:latin typeface="Arial" panose="020B0604020202020204" pitchFamily="34" charset="0"/>
              </a:rPr>
              <a:t> with </a:t>
            </a:r>
            <a:r>
              <a:rPr lang="cy-GB" altLang="en-US" b="1" dirty="0" err="1">
                <a:solidFill>
                  <a:srgbClr val="FF0000"/>
                </a:solidFill>
                <a:latin typeface="Arial" panose="020B0604020202020204" pitchFamily="34" charset="0"/>
              </a:rPr>
              <a:t>Team</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discussions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these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references</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are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formatted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in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line</a:t>
            </a:r>
            <a:r>
              <a:rPr lang="cy-GB" altLang="en-US" b="1" dirty="0">
                <a:solidFill>
                  <a:srgbClr val="FF0000"/>
                </a:solidFill>
                <a:latin typeface="Arial" panose="020B0604020202020204" pitchFamily="34" charset="0"/>
              </a:rPr>
              <a:t> with </a:t>
            </a:r>
            <a:r>
              <a:rPr lang="cy-GB" altLang="en-US" b="1" dirty="0" err="1">
                <a:solidFill>
                  <a:srgbClr val="FF0000"/>
                </a:solidFill>
                <a:latin typeface="Arial" panose="020B0604020202020204" pitchFamily="34" charset="0"/>
              </a:rPr>
              <a:t>Harvard</a:t>
            </a:r>
            <a:r>
              <a:rPr lang="cy-GB" altLang="en-US" b="1" dirty="0">
                <a:solidFill>
                  <a:srgbClr val="FF0000"/>
                </a:solidFill>
                <a:latin typeface="Arial" panose="020B0604020202020204" pitchFamily="34" charset="0"/>
              </a:rPr>
              <a:t> 1.5 (</a:t>
            </a:r>
            <a:r>
              <a:rPr lang="cy-GB" altLang="en-US" b="1" dirty="0" err="1">
                <a:solidFill>
                  <a:srgbClr val="FF0000"/>
                </a:solidFill>
                <a:latin typeface="Arial" panose="020B0604020202020204" pitchFamily="34" charset="0"/>
              </a:rPr>
              <a:t>sentence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case</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and</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place</a:t>
            </a:r>
            <a:r>
              <a:rPr lang="cy-GB" altLang="en-US" b="1" dirty="0">
                <a:solidFill>
                  <a:srgbClr val="FF0000"/>
                </a:solidFill>
                <a:latin typeface="Arial" panose="020B0604020202020204" pitchFamily="34" charset="0"/>
              </a:rPr>
              <a:t> of </a:t>
            </a:r>
            <a:r>
              <a:rPr lang="cy-GB" altLang="en-US" b="1" dirty="0" err="1">
                <a:solidFill>
                  <a:srgbClr val="FF0000"/>
                </a:solidFill>
                <a:latin typeface="Arial" panose="020B0604020202020204" pitchFamily="34" charset="0"/>
              </a:rPr>
              <a:t>publication</a:t>
            </a:r>
            <a:r>
              <a:rPr lang="cy-GB" altLang="en-US" b="1" dirty="0">
                <a:solidFill>
                  <a:srgbClr val="FF0000"/>
                </a:solidFill>
                <a:latin typeface="Arial" panose="020B0604020202020204" pitchFamily="34" charset="0"/>
              </a:rPr>
              <a:t> </a:t>
            </a:r>
            <a:r>
              <a:rPr lang="cy-GB" altLang="en-US" b="1" dirty="0" err="1">
                <a:solidFill>
                  <a:srgbClr val="FF0000"/>
                </a:solidFill>
                <a:latin typeface="Arial" panose="020B0604020202020204" pitchFamily="34" charset="0"/>
              </a:rPr>
              <a:t>removed</a:t>
            </a:r>
            <a:r>
              <a:rPr lang="cy-GB" altLang="en-US" b="1" dirty="0">
                <a:solidFill>
                  <a:srgbClr val="FF0000"/>
                </a:solidFill>
                <a:latin typeface="Arial" panose="020B0604020202020204" pitchFamily="34" charset="0"/>
              </a:rPr>
              <a:t>)</a:t>
            </a:r>
          </a:p>
        </p:txBody>
      </p:sp>
      <p:sp>
        <p:nvSpPr>
          <p:cNvPr id="29700" name="Slide Number Placeholder 3">
            <a:extLst>
              <a:ext uri="{FF2B5EF4-FFF2-40B4-BE49-F238E27FC236}">
                <a16:creationId xmlns:a16="http://schemas.microsoft.com/office/drawing/2014/main" id="{3545673C-C80F-C56A-2E79-6442107E41DA}"/>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18</a:t>
            </a:fld>
            <a:endParaRPr lang="en-GB" altLang="en-US" dirty="0">
              <a:solidFill>
                <a:srgbClr val="000000"/>
              </a:solidFill>
            </a:endParaRPr>
          </a:p>
        </p:txBody>
      </p:sp>
    </p:spTree>
    <p:extLst>
      <p:ext uri="{BB962C8B-B14F-4D97-AF65-F5344CB8AC3E}">
        <p14:creationId xmlns:p14="http://schemas.microsoft.com/office/powerpoint/2010/main" val="2244120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02530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61216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6356351"/>
            <a:ext cx="2057400" cy="365125"/>
          </a:xfrm>
          <a:prstGeom prst="rect">
            <a:avLst/>
          </a:prstGeom>
        </p:spPr>
        <p:txBody>
          <a:bodyPr/>
          <a:lstStyle/>
          <a:p>
            <a:fld id="{5C958B5D-2B71-F94E-8A2A-2F1F5E391DA3}" type="datetimeFigureOut">
              <a:rPr lang="en-US" smtClean="0"/>
              <a:t>6/18/2026</a:t>
            </a:fld>
            <a:endParaRPr lang="en-US" dirty="0"/>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30220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2537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3150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302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27444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7330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283549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846886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118633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42702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60534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421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65143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523623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06/18/2026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27091497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9144000" cy="6858000"/>
          </a:xfrm>
          <a:prstGeom prst="rect">
            <a:avLst/>
          </a:prstGeom>
        </p:spPr>
      </p:pic>
      <p:pic>
        <p:nvPicPr>
          <p:cNvPr id="2" name="Picture 1">
            <a:extLst>
              <a:ext uri="{FF2B5EF4-FFF2-40B4-BE49-F238E27FC236}">
                <a16:creationId xmlns:a16="http://schemas.microsoft.com/office/drawing/2014/main" id="{E996A00E-2349-7FBE-C3BF-7A83C87AA83D}"/>
              </a:ext>
            </a:extLst>
          </p:cNvPr>
          <p:cNvPicPr>
            <a:picLocks noChangeAspect="1"/>
          </p:cNvPicPr>
          <p:nvPr userDrawn="1"/>
        </p:nvPicPr>
        <p:blipFill>
          <a:blip r:embed="rId6">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5683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6/18/2026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86954810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145498352"/>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6/18/2026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72957501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hyperlink" Target="https://digitalstrategy.uwtsd.ac.uk/" TargetMode="External"/><Relationship Id="rId7" Type="http://schemas.openxmlformats.org/officeDocument/2006/relationships/hyperlink" Target="https://www.uwtsd.ac.uk/study/experience-and-facilities/student-support-and-wellbeing/careers-service" TargetMode="Externa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hyperlink" Target="https://digitalservices.uwtsd.ac.uk/library/academic-and-infoskills/" TargetMode="External"/><Relationship Id="rId5" Type="http://schemas.openxmlformats.org/officeDocument/2006/relationships/hyperlink" Target="https://digitallearning.uwtsd.ac.uk/" TargetMode="External"/><Relationship Id="rId4" Type="http://schemas.openxmlformats.org/officeDocument/2006/relationships/hyperlink" Target="https://www.uwtsd.ac.uk/student-charter"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hyperlink" Target="https://digitalservices.uwtsd.ac.uk/itsd/connecting-to-wi-fi/" TargetMode="External"/><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digitalservices.uwtsd.ac.uk/library/academic-and-infoskills/" TargetMode="External"/><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SFnMTHhKdkw" TargetMode="External"/><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P6HeTA1YINE" TargetMode="External"/><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SFnMTHhKdkw" TargetMode="External"/><Relationship Id="rId2" Type="http://schemas.openxmlformats.org/officeDocument/2006/relationships/notesSlide" Target="../notesSlides/notesSlide18.xml"/><Relationship Id="rId1" Type="http://schemas.openxmlformats.org/officeDocument/2006/relationships/slideLayout" Target="../slideLayouts/slideLayout14.xml"/><Relationship Id="rId6" Type="http://schemas.openxmlformats.org/officeDocument/2006/relationships/hyperlink" Target="https://digitalservices.uwtsd.ac.uk/library/academic-and-infoskills/" TargetMode="External"/><Relationship Id="rId5" Type="http://schemas.openxmlformats.org/officeDocument/2006/relationships/hyperlink" Target="https://digitalservices.uwtsd.ac.uk/itsd/connecting-to-wi-fi/" TargetMode="External"/><Relationship Id="rId4" Type="http://schemas.openxmlformats.org/officeDocument/2006/relationships/hyperlink" Target="https://www.youtube.com/watch?v=P6HeTA1Y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18EC05-41A4-24C6-B4D5-4E43E7977B35}"/>
              </a:ext>
            </a:extLst>
          </p:cNvPr>
          <p:cNvSpPr>
            <a:spLocks noGrp="1"/>
          </p:cNvSpPr>
          <p:nvPr>
            <p:ph type="title"/>
          </p:nvPr>
        </p:nvSpPr>
        <p:spPr/>
        <p:txBody>
          <a:bodyPr/>
          <a:lstStyle/>
          <a:p>
            <a:pPr algn="ctr"/>
            <a:r>
              <a:rPr lang="en-GB" sz="2800" dirty="0">
                <a:ea typeface="Times New Roman" panose="02020603050405020304" pitchFamily="18" charset="0"/>
              </a:rPr>
              <a:t>ECCE4001</a:t>
            </a:r>
            <a:br>
              <a:rPr lang="en-GB" sz="2800" dirty="0">
                <a:ea typeface="Times New Roman" panose="02020603050405020304" pitchFamily="18" charset="0"/>
              </a:rPr>
            </a:br>
            <a:r>
              <a:rPr lang="en-GB" dirty="0" err="1"/>
              <a:t>Pwy</a:t>
            </a:r>
            <a:r>
              <a:rPr lang="en-GB" dirty="0"/>
              <a:t> </a:t>
            </a:r>
            <a:r>
              <a:rPr lang="en-GB" dirty="0" err="1"/>
              <a:t>ydw</a:t>
            </a:r>
            <a:r>
              <a:rPr lang="en-GB" dirty="0"/>
              <a:t> </a:t>
            </a:r>
            <a:r>
              <a:rPr lang="en-GB" dirty="0" err="1"/>
              <a:t>i</a:t>
            </a:r>
            <a:r>
              <a:rPr lang="en-GB" dirty="0"/>
              <a:t>?: </a:t>
            </a:r>
            <a:r>
              <a:rPr lang="en-GB" dirty="0" err="1"/>
              <a:t>Archwilio</a:t>
            </a:r>
            <a:r>
              <a:rPr lang="en-GB" dirty="0"/>
              <a:t> </a:t>
            </a:r>
            <a:r>
              <a:rPr lang="en-GB" dirty="0" err="1"/>
              <a:t>Hunaniaeth</a:t>
            </a:r>
            <a:r>
              <a:rPr lang="en-GB" dirty="0"/>
              <a:t> </a:t>
            </a:r>
            <a:r>
              <a:rPr lang="en-GB" dirty="0" err="1"/>
              <a:t>Broffesiynol</a:t>
            </a:r>
            <a:br>
              <a:rPr lang="cy-GB" sz="2800" dirty="0">
                <a:ea typeface="Times New Roman" panose="02020603050405020304" pitchFamily="18" charset="0"/>
              </a:rPr>
            </a:br>
            <a:br>
              <a:rPr lang="en-GB" sz="2800" dirty="0">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ECCE4001</a:t>
            </a:r>
            <a:br>
              <a:rPr lang="en-GB" sz="2800" dirty="0">
                <a:solidFill>
                  <a:schemeClr val="accent4">
                    <a:lumMod val="20000"/>
                    <a:lumOff val="80000"/>
                  </a:schemeClr>
                </a:solidFill>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Who Am I?: Exploring Professional Identity</a:t>
            </a:r>
            <a:br>
              <a:rPr lang="en-GB" sz="2800" dirty="0">
                <a:solidFill>
                  <a:schemeClr val="accent4">
                    <a:lumMod val="20000"/>
                    <a:lumOff val="80000"/>
                  </a:schemeClr>
                </a:solidFill>
                <a:ea typeface="Times New Roman" panose="02020603050405020304" pitchFamily="18" charset="0"/>
              </a:rPr>
            </a:br>
            <a:br>
              <a:rPr lang="en-GB" sz="2800" dirty="0">
                <a:solidFill>
                  <a:schemeClr val="accent4">
                    <a:lumMod val="20000"/>
                    <a:lumOff val="80000"/>
                  </a:schemeClr>
                </a:solidFill>
                <a:ea typeface="Times New Roman" panose="02020603050405020304" pitchFamily="18" charset="0"/>
              </a:rPr>
            </a:br>
            <a:r>
              <a:rPr lang="cy-GB" sz="2800" dirty="0">
                <a:ea typeface="Times New Roman" panose="02020603050405020304" pitchFamily="18" charset="0"/>
              </a:rPr>
              <a:t>Thema</a:t>
            </a:r>
            <a:r>
              <a:rPr lang="en-GB" sz="2800" dirty="0"/>
              <a:t> 1: </a:t>
            </a:r>
            <a:r>
              <a:rPr lang="en-GB" dirty="0" err="1"/>
              <a:t>Cyflwyniad</a:t>
            </a:r>
            <a:r>
              <a:rPr lang="en-GB" dirty="0"/>
              <a:t> </a:t>
            </a:r>
            <a:r>
              <a:rPr lang="en-GB" dirty="0" err="1"/>
              <a:t>Modiwl</a:t>
            </a:r>
            <a:br>
              <a:rPr lang="en-GB" sz="2800" dirty="0"/>
            </a:br>
            <a:r>
              <a:rPr lang="en-GB" sz="2800" dirty="0">
                <a:solidFill>
                  <a:schemeClr val="accent4">
                    <a:lumMod val="20000"/>
                    <a:lumOff val="80000"/>
                  </a:schemeClr>
                </a:solidFill>
              </a:rPr>
              <a:t>Theme 1: Module Introduction</a:t>
            </a:r>
            <a:br>
              <a:rPr lang="en-GB" sz="2800" dirty="0"/>
            </a:br>
            <a:br>
              <a:rPr lang="en-GB" sz="2800" dirty="0">
                <a:ea typeface="Times New Roman" panose="02020603050405020304" pitchFamily="18" charset="0"/>
              </a:rPr>
            </a:br>
            <a:endParaRPr lang="en-GB" dirty="0"/>
          </a:p>
        </p:txBody>
      </p:sp>
    </p:spTree>
    <p:extLst>
      <p:ext uri="{BB962C8B-B14F-4D97-AF65-F5344CB8AC3E}">
        <p14:creationId xmlns:p14="http://schemas.microsoft.com/office/powerpoint/2010/main" val="3645509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0A493-051E-A7AE-21E7-EFB6BE094E8B}"/>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1D6F9398-4E4B-4D9B-4758-A7A9A6680E21}"/>
              </a:ext>
            </a:extLst>
          </p:cNvPr>
          <p:cNvPicPr>
            <a:picLocks noChangeAspect="1"/>
          </p:cNvPicPr>
          <p:nvPr/>
        </p:nvPicPr>
        <p:blipFill>
          <a:blip r:embed="rId3"/>
          <a:stretch>
            <a:fillRect/>
          </a:stretch>
        </p:blipFill>
        <p:spPr>
          <a:xfrm>
            <a:off x="1" y="0"/>
            <a:ext cx="9144000" cy="6002092"/>
          </a:xfrm>
          <a:prstGeom prst="rect">
            <a:avLst/>
          </a:prstGeom>
        </p:spPr>
      </p:pic>
    </p:spTree>
    <p:extLst>
      <p:ext uri="{BB962C8B-B14F-4D97-AF65-F5344CB8AC3E}">
        <p14:creationId xmlns:p14="http://schemas.microsoft.com/office/powerpoint/2010/main" val="2111797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B734E-B50E-8E1F-2B41-B6C11C0945B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C6D8D6-FA4D-8B8F-68C5-33F29E531D85}"/>
              </a:ext>
            </a:extLst>
          </p:cNvPr>
          <p:cNvSpPr>
            <a:spLocks noGrp="1"/>
          </p:cNvSpPr>
          <p:nvPr>
            <p:ph sz="half" idx="2"/>
          </p:nvPr>
        </p:nvSpPr>
        <p:spPr/>
        <p:txBody>
          <a:bodyPr>
            <a:normAutofit/>
          </a:bodyPr>
          <a:lstStyle/>
          <a:p>
            <a:pPr>
              <a:lnSpc>
                <a:spcPct val="100000"/>
              </a:lnSpc>
              <a:spcBef>
                <a:spcPts val="600"/>
              </a:spcBef>
              <a:spcAft>
                <a:spcPts val="600"/>
              </a:spcAft>
            </a:pPr>
            <a:r>
              <a:rPr lang="en-GB" dirty="0">
                <a:solidFill>
                  <a:srgbClr val="0070C0"/>
                </a:solidFill>
              </a:rPr>
              <a:t>What are values?</a:t>
            </a:r>
          </a:p>
          <a:p>
            <a:pPr>
              <a:lnSpc>
                <a:spcPct val="100000"/>
              </a:lnSpc>
              <a:spcBef>
                <a:spcPts val="600"/>
              </a:spcBef>
              <a:spcAft>
                <a:spcPts val="600"/>
              </a:spcAft>
            </a:pPr>
            <a:r>
              <a:rPr lang="en-GB" dirty="0">
                <a:solidFill>
                  <a:srgbClr val="0070C0"/>
                </a:solidFill>
              </a:rPr>
              <a:t>Module Handbook</a:t>
            </a:r>
          </a:p>
          <a:p>
            <a:pPr>
              <a:lnSpc>
                <a:spcPct val="100000"/>
              </a:lnSpc>
              <a:spcBef>
                <a:spcPts val="600"/>
              </a:spcBef>
              <a:spcAft>
                <a:spcPts val="600"/>
              </a:spcAft>
            </a:pPr>
            <a:r>
              <a:rPr lang="en-GB" dirty="0">
                <a:solidFill>
                  <a:srgbClr val="0070C0"/>
                </a:solidFill>
              </a:rPr>
              <a:t>Assessment</a:t>
            </a:r>
          </a:p>
          <a:p>
            <a:pPr>
              <a:lnSpc>
                <a:spcPct val="100000"/>
              </a:lnSpc>
              <a:spcBef>
                <a:spcPts val="600"/>
              </a:spcBef>
              <a:spcAft>
                <a:spcPts val="600"/>
              </a:spcAft>
            </a:pPr>
            <a:r>
              <a:rPr lang="en-GB" dirty="0">
                <a:solidFill>
                  <a:srgbClr val="0070C0"/>
                </a:solidFill>
              </a:rPr>
              <a:t>What are Professional Values?</a:t>
            </a:r>
          </a:p>
          <a:p>
            <a:pPr>
              <a:lnSpc>
                <a:spcPct val="100000"/>
              </a:lnSpc>
              <a:spcBef>
                <a:spcPts val="600"/>
              </a:spcBef>
              <a:spcAft>
                <a:spcPts val="600"/>
              </a:spcAft>
            </a:pPr>
            <a:r>
              <a:rPr lang="en-GB" dirty="0">
                <a:solidFill>
                  <a:srgbClr val="0070C0"/>
                </a:solidFill>
              </a:rPr>
              <a:t>Conclusion &amp; Questions</a:t>
            </a:r>
          </a:p>
          <a:p>
            <a:pPr>
              <a:lnSpc>
                <a:spcPct val="100000"/>
              </a:lnSpc>
              <a:spcBef>
                <a:spcPts val="600"/>
              </a:spcBef>
              <a:spcAft>
                <a:spcPts val="600"/>
              </a:spcAft>
            </a:pPr>
            <a:endParaRPr lang="en-GB" dirty="0">
              <a:solidFill>
                <a:srgbClr val="0070C0"/>
              </a:solidFill>
            </a:endParaRPr>
          </a:p>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277E8642-28E1-5237-6F30-79D0A3F4E2F6}"/>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Theme Content</a:t>
            </a:r>
            <a:endParaRPr lang="en-GB" b="1" dirty="0"/>
          </a:p>
        </p:txBody>
      </p:sp>
      <p:sp>
        <p:nvSpPr>
          <p:cNvPr id="7" name="Content Placeholder 6">
            <a:extLst>
              <a:ext uri="{FF2B5EF4-FFF2-40B4-BE49-F238E27FC236}">
                <a16:creationId xmlns:a16="http://schemas.microsoft.com/office/drawing/2014/main" id="{D54FE48E-49AF-AA57-999A-95CDF1E73FFA}"/>
              </a:ext>
            </a:extLst>
          </p:cNvPr>
          <p:cNvSpPr>
            <a:spLocks noGrp="1"/>
          </p:cNvSpPr>
          <p:nvPr>
            <p:ph sz="half" idx="1"/>
          </p:nvPr>
        </p:nvSpPr>
        <p:spPr/>
        <p:txBody>
          <a:bodyPr>
            <a:normAutofit/>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1828553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F2517-9384-729B-280E-4F8577A274B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C902C6-6694-D513-2244-C695D7382720}"/>
              </a:ext>
            </a:extLst>
          </p:cNvPr>
          <p:cNvSpPr>
            <a:spLocks noGrp="1"/>
          </p:cNvSpPr>
          <p:nvPr>
            <p:ph sz="half" idx="2"/>
          </p:nvPr>
        </p:nvSpPr>
        <p:spPr>
          <a:xfrm>
            <a:off x="4648200" y="1825625"/>
            <a:ext cx="4257260" cy="3809862"/>
          </a:xfrm>
        </p:spPr>
        <p:txBody>
          <a:bodyPr>
            <a:normAutofit fontScale="92500"/>
          </a:bodyPr>
          <a:lstStyle/>
          <a:p>
            <a:pPr>
              <a:lnSpc>
                <a:spcPct val="100000"/>
              </a:lnSpc>
              <a:spcBef>
                <a:spcPts val="600"/>
              </a:spcBef>
              <a:spcAft>
                <a:spcPts val="600"/>
              </a:spcAft>
            </a:pPr>
            <a:r>
              <a:rPr lang="en-GB" sz="2400" dirty="0">
                <a:solidFill>
                  <a:srgbClr val="0070C0"/>
                </a:solidFill>
              </a:rPr>
              <a:t>Thanks to the following for their help in developing this Module:</a:t>
            </a:r>
          </a:p>
          <a:p>
            <a:pPr>
              <a:lnSpc>
                <a:spcPct val="100000"/>
              </a:lnSpc>
              <a:spcBef>
                <a:spcPts val="600"/>
              </a:spcBef>
              <a:spcAft>
                <a:spcPts val="600"/>
              </a:spcAft>
            </a:pPr>
            <a:r>
              <a:rPr lang="en-GB" sz="2400" dirty="0">
                <a:solidFill>
                  <a:srgbClr val="0070C0"/>
                </a:solidFill>
                <a:hlinkClick r:id="rId3"/>
              </a:rPr>
              <a:t>Digital Creativity &amp; Learning Team</a:t>
            </a:r>
            <a:endParaRPr lang="en-GB" sz="2400" dirty="0">
              <a:solidFill>
                <a:srgbClr val="0070C0"/>
              </a:solidFill>
            </a:endParaRPr>
          </a:p>
          <a:p>
            <a:pPr>
              <a:lnSpc>
                <a:spcPct val="100000"/>
              </a:lnSpc>
              <a:spcBef>
                <a:spcPts val="600"/>
              </a:spcBef>
              <a:spcAft>
                <a:spcPts val="600"/>
              </a:spcAft>
            </a:pPr>
            <a:r>
              <a:rPr lang="en-GB" sz="2400" dirty="0">
                <a:solidFill>
                  <a:srgbClr val="0070C0"/>
                </a:solidFill>
                <a:hlinkClick r:id="rId4"/>
              </a:rPr>
              <a:t>Academic Development Team</a:t>
            </a:r>
            <a:endParaRPr lang="en-GB" sz="2400" dirty="0">
              <a:solidFill>
                <a:srgbClr val="0070C0"/>
              </a:solidFill>
            </a:endParaRPr>
          </a:p>
          <a:p>
            <a:pPr>
              <a:lnSpc>
                <a:spcPct val="100000"/>
              </a:lnSpc>
              <a:spcBef>
                <a:spcPts val="600"/>
              </a:spcBef>
              <a:spcAft>
                <a:spcPts val="600"/>
              </a:spcAft>
            </a:pPr>
            <a:r>
              <a:rPr lang="en-GB" sz="2400" dirty="0">
                <a:solidFill>
                  <a:srgbClr val="0070C0"/>
                </a:solidFill>
                <a:hlinkClick r:id="rId5"/>
              </a:rPr>
              <a:t>Digital Skills Team</a:t>
            </a:r>
            <a:endParaRPr lang="en-GB" sz="2400" dirty="0">
              <a:solidFill>
                <a:srgbClr val="0070C0"/>
              </a:solidFill>
            </a:endParaRPr>
          </a:p>
          <a:p>
            <a:pPr>
              <a:lnSpc>
                <a:spcPct val="100000"/>
              </a:lnSpc>
              <a:spcBef>
                <a:spcPts val="600"/>
              </a:spcBef>
              <a:spcAft>
                <a:spcPts val="600"/>
              </a:spcAft>
            </a:pPr>
            <a:r>
              <a:rPr lang="en-GB" sz="2400" dirty="0">
                <a:solidFill>
                  <a:srgbClr val="0070C0"/>
                </a:solidFill>
                <a:hlinkClick r:id="rId6"/>
              </a:rPr>
              <a:t>Library &amp; Learning Resources Team</a:t>
            </a:r>
            <a:endParaRPr lang="en-GB" sz="2400" dirty="0">
              <a:solidFill>
                <a:srgbClr val="0070C0"/>
              </a:solidFill>
            </a:endParaRPr>
          </a:p>
          <a:p>
            <a:pPr>
              <a:lnSpc>
                <a:spcPct val="100000"/>
              </a:lnSpc>
              <a:spcBef>
                <a:spcPts val="600"/>
              </a:spcBef>
              <a:spcAft>
                <a:spcPts val="600"/>
              </a:spcAft>
            </a:pPr>
            <a:r>
              <a:rPr lang="en-GB" sz="2400" dirty="0">
                <a:solidFill>
                  <a:srgbClr val="0070C0"/>
                </a:solidFill>
                <a:hlinkClick r:id="rId7"/>
              </a:rPr>
              <a:t>Student Employability Team</a:t>
            </a:r>
            <a:endParaRPr lang="en-GB" sz="2400" dirty="0">
              <a:solidFill>
                <a:srgbClr val="0070C0"/>
              </a:solidFill>
            </a:endParaRPr>
          </a:p>
          <a:p>
            <a:pPr>
              <a:lnSpc>
                <a:spcPct val="100000"/>
              </a:lnSpc>
              <a:spcBef>
                <a:spcPts val="600"/>
              </a:spcBef>
              <a:spcAft>
                <a:spcPts val="600"/>
              </a:spcAft>
            </a:pPr>
            <a:endParaRPr lang="en-GB" sz="2400" dirty="0">
              <a:solidFill>
                <a:srgbClr val="0070C0"/>
              </a:solidFill>
            </a:endParaRPr>
          </a:p>
          <a:p>
            <a:pPr>
              <a:lnSpc>
                <a:spcPct val="100000"/>
              </a:lnSpc>
              <a:spcBef>
                <a:spcPts val="600"/>
              </a:spcBef>
              <a:spcAft>
                <a:spcPts val="600"/>
              </a:spcAft>
            </a:pPr>
            <a:endParaRPr lang="en-GB" sz="2400" dirty="0">
              <a:solidFill>
                <a:srgbClr val="0070C0"/>
              </a:solidFill>
            </a:endParaRPr>
          </a:p>
          <a:p>
            <a:pPr>
              <a:lnSpc>
                <a:spcPct val="100000"/>
              </a:lnSpc>
              <a:spcBef>
                <a:spcPts val="600"/>
              </a:spcBef>
              <a:spcAft>
                <a:spcPts val="600"/>
              </a:spcAft>
            </a:pPr>
            <a:endParaRPr lang="en-GB" sz="2400" dirty="0">
              <a:solidFill>
                <a:srgbClr val="0070C0"/>
              </a:solidFill>
            </a:endParaRPr>
          </a:p>
          <a:p>
            <a:pPr>
              <a:lnSpc>
                <a:spcPct val="100000"/>
              </a:lnSpc>
              <a:spcBef>
                <a:spcPts val="600"/>
              </a:spcBef>
              <a:spcAft>
                <a:spcPts val="600"/>
              </a:spcAft>
            </a:pPr>
            <a:endParaRPr lang="en-GB" sz="2400" dirty="0">
              <a:solidFill>
                <a:srgbClr val="0070C0"/>
              </a:solidFill>
            </a:endParaRPr>
          </a:p>
        </p:txBody>
      </p:sp>
      <p:sp>
        <p:nvSpPr>
          <p:cNvPr id="5" name="Title 4">
            <a:extLst>
              <a:ext uri="{FF2B5EF4-FFF2-40B4-BE49-F238E27FC236}">
                <a16:creationId xmlns:a16="http://schemas.microsoft.com/office/drawing/2014/main" id="{D7992ECF-B917-75F2-5E29-7ADF9B71764A}"/>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Acknowledgements</a:t>
            </a:r>
            <a:endParaRPr lang="en-GB" b="1" dirty="0"/>
          </a:p>
        </p:txBody>
      </p:sp>
      <p:sp>
        <p:nvSpPr>
          <p:cNvPr id="7" name="Content Placeholder 6">
            <a:extLst>
              <a:ext uri="{FF2B5EF4-FFF2-40B4-BE49-F238E27FC236}">
                <a16:creationId xmlns:a16="http://schemas.microsoft.com/office/drawing/2014/main" id="{F78CD2BA-7B10-89FA-FB4B-25F441369846}"/>
              </a:ext>
            </a:extLst>
          </p:cNvPr>
          <p:cNvSpPr>
            <a:spLocks noGrp="1"/>
          </p:cNvSpPr>
          <p:nvPr>
            <p:ph sz="half" idx="1"/>
          </p:nvPr>
        </p:nvSpPr>
        <p:spPr>
          <a:xfrm>
            <a:off x="238539" y="1825625"/>
            <a:ext cx="4257261" cy="3809862"/>
          </a:xfrm>
        </p:spPr>
        <p:txBody>
          <a:bodyPr>
            <a:normAutofit fontScale="92500"/>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210742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8FC4B6-52BD-F3DB-CA84-44F2C0E7E37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E6084A-F8CB-F229-EA23-3E6F6A7E5A8B}"/>
              </a:ext>
            </a:extLst>
          </p:cNvPr>
          <p:cNvSpPr>
            <a:spLocks noGrp="1"/>
          </p:cNvSpPr>
          <p:nvPr>
            <p:ph sz="half" idx="2"/>
          </p:nvPr>
        </p:nvSpPr>
        <p:spPr/>
        <p:txBody>
          <a:bodyPr>
            <a:normAutofit fontScale="85000" lnSpcReduction="10000"/>
          </a:bodyPr>
          <a:lstStyle/>
          <a:p>
            <a:pPr>
              <a:lnSpc>
                <a:spcPct val="100000"/>
              </a:lnSpc>
              <a:spcBef>
                <a:spcPts val="600"/>
              </a:spcBef>
              <a:spcAft>
                <a:spcPts val="600"/>
              </a:spcAft>
            </a:pPr>
            <a:r>
              <a:rPr lang="en-GB" sz="2400" dirty="0">
                <a:solidFill>
                  <a:srgbClr val="0070C0"/>
                </a:solidFill>
              </a:rPr>
              <a:t>This Module, and the whole degree, is focused on your development</a:t>
            </a:r>
          </a:p>
          <a:p>
            <a:pPr>
              <a:lnSpc>
                <a:spcPct val="100000"/>
              </a:lnSpc>
              <a:spcBef>
                <a:spcPts val="600"/>
              </a:spcBef>
              <a:spcAft>
                <a:spcPts val="600"/>
              </a:spcAft>
            </a:pPr>
            <a:r>
              <a:rPr lang="en-GB" sz="2400" dirty="0">
                <a:solidFill>
                  <a:srgbClr val="0070C0"/>
                </a:solidFill>
              </a:rPr>
              <a:t>As part of the Assessment, you will need to begin a Personal Development Plan (PDP)</a:t>
            </a:r>
          </a:p>
          <a:p>
            <a:pPr>
              <a:lnSpc>
                <a:spcPct val="100000"/>
              </a:lnSpc>
              <a:spcBef>
                <a:spcPts val="600"/>
              </a:spcBef>
              <a:spcAft>
                <a:spcPts val="600"/>
              </a:spcAft>
            </a:pPr>
            <a:r>
              <a:rPr lang="en-GB" sz="2400" dirty="0">
                <a:solidFill>
                  <a:srgbClr val="0070C0"/>
                </a:solidFill>
              </a:rPr>
              <a:t>Many of the notes and activities in this Module will help you with that</a:t>
            </a:r>
          </a:p>
          <a:p>
            <a:pPr>
              <a:lnSpc>
                <a:spcPct val="100000"/>
              </a:lnSpc>
              <a:spcBef>
                <a:spcPts val="600"/>
              </a:spcBef>
              <a:spcAft>
                <a:spcPts val="600"/>
              </a:spcAft>
            </a:pPr>
            <a:r>
              <a:rPr lang="en-GB" sz="2400" dirty="0">
                <a:solidFill>
                  <a:srgbClr val="0070C0"/>
                </a:solidFill>
              </a:rPr>
              <a:t>Be sure to keep your notes and worksheets for future use.</a:t>
            </a:r>
          </a:p>
          <a:p>
            <a:pPr>
              <a:lnSpc>
                <a:spcPct val="100000"/>
              </a:lnSpc>
              <a:spcBef>
                <a:spcPts val="600"/>
              </a:spcBef>
              <a:spcAft>
                <a:spcPts val="600"/>
              </a:spcAft>
            </a:pPr>
            <a:endParaRPr lang="en-GB" sz="2400" dirty="0">
              <a:solidFill>
                <a:srgbClr val="0070C0"/>
              </a:solidFill>
            </a:endParaRPr>
          </a:p>
          <a:p>
            <a:pPr>
              <a:lnSpc>
                <a:spcPct val="100000"/>
              </a:lnSpc>
              <a:spcBef>
                <a:spcPts val="600"/>
              </a:spcBef>
              <a:spcAft>
                <a:spcPts val="600"/>
              </a:spcAft>
            </a:pPr>
            <a:endParaRPr lang="en-GB" sz="2400" dirty="0">
              <a:solidFill>
                <a:srgbClr val="0070C0"/>
              </a:solidFill>
            </a:endParaRPr>
          </a:p>
        </p:txBody>
      </p:sp>
      <p:sp>
        <p:nvSpPr>
          <p:cNvPr id="5" name="Title 4">
            <a:extLst>
              <a:ext uri="{FF2B5EF4-FFF2-40B4-BE49-F238E27FC236}">
                <a16:creationId xmlns:a16="http://schemas.microsoft.com/office/drawing/2014/main" id="{10E4D58D-4D17-7C64-2725-AAD007C53A0C}"/>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Your Professional Development</a:t>
            </a:r>
            <a:endParaRPr lang="en-GB" b="1" dirty="0"/>
          </a:p>
        </p:txBody>
      </p:sp>
      <p:sp>
        <p:nvSpPr>
          <p:cNvPr id="7" name="Content Placeholder 6">
            <a:extLst>
              <a:ext uri="{FF2B5EF4-FFF2-40B4-BE49-F238E27FC236}">
                <a16:creationId xmlns:a16="http://schemas.microsoft.com/office/drawing/2014/main" id="{C09A0460-F2B6-53C6-FB48-356B206DCAD1}"/>
              </a:ext>
            </a:extLst>
          </p:cNvPr>
          <p:cNvSpPr>
            <a:spLocks noGrp="1"/>
          </p:cNvSpPr>
          <p:nvPr>
            <p:ph sz="half" idx="1"/>
          </p:nvPr>
        </p:nvSpPr>
        <p:spPr/>
        <p:txBody>
          <a:bodyPr>
            <a:normAutofit fontScale="85000" lnSpcReduction="10000"/>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3753646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003247-CE37-B8CC-83E4-A65438AF9C3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8B4353-84C6-A176-AF13-04C2AED503AA}"/>
              </a:ext>
            </a:extLst>
          </p:cNvPr>
          <p:cNvSpPr>
            <a:spLocks noGrp="1"/>
          </p:cNvSpPr>
          <p:nvPr>
            <p:ph sz="half" idx="2"/>
          </p:nvPr>
        </p:nvSpPr>
        <p:spPr>
          <a:xfrm>
            <a:off x="4854262" y="3240529"/>
            <a:ext cx="3867150" cy="1432657"/>
          </a:xfrm>
        </p:spPr>
        <p:txBody>
          <a:bodyPr>
            <a:normAutofit/>
          </a:bodyPr>
          <a:lstStyle/>
          <a:p>
            <a:pPr>
              <a:lnSpc>
                <a:spcPct val="100000"/>
              </a:lnSpc>
              <a:spcBef>
                <a:spcPts val="600"/>
              </a:spcBef>
              <a:spcAft>
                <a:spcPts val="600"/>
              </a:spcAft>
            </a:pPr>
            <a:r>
              <a:rPr lang="en-GB" dirty="0">
                <a:solidFill>
                  <a:srgbClr val="0070C0"/>
                </a:solidFill>
              </a:rPr>
              <a:t>What do you understand the word Values to mean?</a:t>
            </a:r>
          </a:p>
        </p:txBody>
      </p:sp>
      <p:sp>
        <p:nvSpPr>
          <p:cNvPr id="5" name="Title 4">
            <a:extLst>
              <a:ext uri="{FF2B5EF4-FFF2-40B4-BE49-F238E27FC236}">
                <a16:creationId xmlns:a16="http://schemas.microsoft.com/office/drawing/2014/main" id="{D4FDF2C8-D4A7-3992-155A-F31B5B6BF5DA}"/>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rgbClr val="0070C0"/>
                </a:solidFill>
              </a:rPr>
              <a:t>What do we mean by Values?</a:t>
            </a:r>
            <a:endParaRPr lang="en-GB" b="1" dirty="0"/>
          </a:p>
        </p:txBody>
      </p:sp>
      <p:sp>
        <p:nvSpPr>
          <p:cNvPr id="6" name="Content Placeholder 2">
            <a:extLst>
              <a:ext uri="{FF2B5EF4-FFF2-40B4-BE49-F238E27FC236}">
                <a16:creationId xmlns:a16="http://schemas.microsoft.com/office/drawing/2014/main" id="{C27A8CF3-C837-4BF8-A25D-309B1C34BA8D}"/>
              </a:ext>
            </a:extLst>
          </p:cNvPr>
          <p:cNvSpPr txBox="1">
            <a:spLocks/>
          </p:cNvSpPr>
          <p:nvPr/>
        </p:nvSpPr>
        <p:spPr>
          <a:xfrm>
            <a:off x="885422" y="3240528"/>
            <a:ext cx="3867150" cy="143265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600"/>
              </a:spcBef>
              <a:spcAft>
                <a:spcPts val="600"/>
              </a:spcAft>
            </a:pPr>
            <a:r>
              <a:rPr lang="en-GB" dirty="0"/>
              <a:t>?</a:t>
            </a:r>
          </a:p>
        </p:txBody>
      </p:sp>
      <p:sp>
        <p:nvSpPr>
          <p:cNvPr id="7" name="Content Placeholder 6">
            <a:extLst>
              <a:ext uri="{FF2B5EF4-FFF2-40B4-BE49-F238E27FC236}">
                <a16:creationId xmlns:a16="http://schemas.microsoft.com/office/drawing/2014/main" id="{E5B918B4-9512-B1AE-E786-7FB890FF45B3}"/>
              </a:ext>
            </a:extLst>
          </p:cNvPr>
          <p:cNvSpPr>
            <a:spLocks noGrp="1"/>
          </p:cNvSpPr>
          <p:nvPr>
            <p:ph sz="half" idx="1"/>
          </p:nvPr>
        </p:nvSpPr>
        <p:spPr/>
        <p:txBody>
          <a:bodyPr/>
          <a:lstStyle/>
          <a:p>
            <a:endParaRPr lang="en-GB"/>
          </a:p>
        </p:txBody>
      </p:sp>
    </p:spTree>
    <p:extLst>
      <p:ext uri="{BB962C8B-B14F-4D97-AF65-F5344CB8AC3E}">
        <p14:creationId xmlns:p14="http://schemas.microsoft.com/office/powerpoint/2010/main" val="2003053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241204-B7B3-00E3-E82F-05D0509F585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FCA84F-D54C-47BE-46D8-107ECDB4698A}"/>
              </a:ext>
            </a:extLst>
          </p:cNvPr>
          <p:cNvSpPr>
            <a:spLocks noGrp="1"/>
          </p:cNvSpPr>
          <p:nvPr>
            <p:ph sz="half" idx="2"/>
          </p:nvPr>
        </p:nvSpPr>
        <p:spPr>
          <a:xfrm>
            <a:off x="4751231" y="2627289"/>
            <a:ext cx="3867150" cy="3214260"/>
          </a:xfrm>
        </p:spPr>
        <p:txBody>
          <a:bodyPr>
            <a:normAutofit fontScale="92500" lnSpcReduction="10000"/>
          </a:bodyPr>
          <a:lstStyle/>
          <a:p>
            <a:pPr>
              <a:lnSpc>
                <a:spcPct val="100000"/>
              </a:lnSpc>
              <a:spcBef>
                <a:spcPts val="600"/>
              </a:spcBef>
              <a:spcAft>
                <a:spcPts val="600"/>
              </a:spcAft>
            </a:pPr>
            <a:r>
              <a:rPr lang="en-GB" dirty="0">
                <a:solidFill>
                  <a:srgbClr val="0070C0"/>
                </a:solidFill>
              </a:rPr>
              <a:t>Find a definition of the word values by researching online</a:t>
            </a:r>
          </a:p>
          <a:p>
            <a:pPr>
              <a:lnSpc>
                <a:spcPct val="100000"/>
              </a:lnSpc>
              <a:spcBef>
                <a:spcPts val="600"/>
              </a:spcBef>
              <a:spcAft>
                <a:spcPts val="600"/>
              </a:spcAft>
            </a:pPr>
            <a:r>
              <a:rPr lang="en-GB" dirty="0">
                <a:solidFill>
                  <a:srgbClr val="0070C0"/>
                </a:solidFill>
              </a:rPr>
              <a:t>You should ensure that you are logged into </a:t>
            </a:r>
            <a:r>
              <a:rPr lang="en-GB" dirty="0">
                <a:solidFill>
                  <a:srgbClr val="0070C0"/>
                </a:solidFill>
                <a:hlinkClick r:id="rId3"/>
              </a:rPr>
              <a:t>Eduroam</a:t>
            </a:r>
            <a:r>
              <a:rPr lang="en-GB" dirty="0">
                <a:solidFill>
                  <a:srgbClr val="0070C0"/>
                </a:solidFill>
              </a:rPr>
              <a:t> when researching on Campus (UWTSD, 2026a)</a:t>
            </a:r>
          </a:p>
        </p:txBody>
      </p:sp>
      <p:sp>
        <p:nvSpPr>
          <p:cNvPr id="5" name="Title 4">
            <a:extLst>
              <a:ext uri="{FF2B5EF4-FFF2-40B4-BE49-F238E27FC236}">
                <a16:creationId xmlns:a16="http://schemas.microsoft.com/office/drawing/2014/main" id="{ACB9B4FF-C939-B9B2-203A-9983073AA519}"/>
              </a:ext>
            </a:extLst>
          </p:cNvPr>
          <p:cNvSpPr>
            <a:spLocks noGrp="1"/>
          </p:cNvSpPr>
          <p:nvPr>
            <p:ph type="title"/>
          </p:nvPr>
        </p:nvSpPr>
        <p:spPr>
          <a:xfrm>
            <a:off x="1201894" y="365125"/>
            <a:ext cx="6892612" cy="1325563"/>
          </a:xfrm>
        </p:spPr>
        <p:txBody>
          <a:bodyPr/>
          <a:lstStyle/>
          <a:p>
            <a:pPr algn="ctr"/>
            <a:r>
              <a:rPr lang="en-GB" b="1" dirty="0"/>
              <a:t>Click to Add Title (Cym)</a:t>
            </a:r>
            <a:br>
              <a:rPr lang="en-GB" b="1" dirty="0"/>
            </a:br>
            <a:r>
              <a:rPr lang="en-GB" b="1" dirty="0">
                <a:solidFill>
                  <a:srgbClr val="0070C0"/>
                </a:solidFill>
              </a:rPr>
              <a:t>Defining Values</a:t>
            </a:r>
            <a:endParaRPr lang="en-GB" b="1" dirty="0"/>
          </a:p>
        </p:txBody>
      </p:sp>
      <p:sp>
        <p:nvSpPr>
          <p:cNvPr id="6" name="Content Placeholder 5">
            <a:extLst>
              <a:ext uri="{FF2B5EF4-FFF2-40B4-BE49-F238E27FC236}">
                <a16:creationId xmlns:a16="http://schemas.microsoft.com/office/drawing/2014/main" id="{7A360844-221F-5753-2BBC-AB77F9AB683D}"/>
              </a:ext>
            </a:extLst>
          </p:cNvPr>
          <p:cNvSpPr>
            <a:spLocks noGrp="1"/>
          </p:cNvSpPr>
          <p:nvPr>
            <p:ph sz="half" idx="1"/>
          </p:nvPr>
        </p:nvSpPr>
        <p:spPr/>
        <p:txBody>
          <a:bodyPr/>
          <a:lstStyle/>
          <a:p>
            <a:endParaRPr lang="en-GB"/>
          </a:p>
        </p:txBody>
      </p:sp>
    </p:spTree>
    <p:extLst>
      <p:ext uri="{BB962C8B-B14F-4D97-AF65-F5344CB8AC3E}">
        <p14:creationId xmlns:p14="http://schemas.microsoft.com/office/powerpoint/2010/main" val="3339447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EC421-F3D2-5C5D-9D7A-EEB41762931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29D33D-8E1E-A95B-E58C-1849520E8E33}"/>
              </a:ext>
            </a:extLst>
          </p:cNvPr>
          <p:cNvSpPr>
            <a:spLocks noGrp="1"/>
          </p:cNvSpPr>
          <p:nvPr>
            <p:ph sz="half" idx="2"/>
          </p:nvPr>
        </p:nvSpPr>
        <p:spPr>
          <a:xfrm>
            <a:off x="4751231" y="2627289"/>
            <a:ext cx="3867150" cy="3214260"/>
          </a:xfrm>
        </p:spPr>
        <p:txBody>
          <a:bodyPr>
            <a:normAutofit fontScale="85000" lnSpcReduction="20000"/>
          </a:bodyPr>
          <a:lstStyle/>
          <a:p>
            <a:pPr>
              <a:lnSpc>
                <a:spcPct val="100000"/>
              </a:lnSpc>
              <a:spcBef>
                <a:spcPts val="600"/>
              </a:spcBef>
              <a:spcAft>
                <a:spcPts val="600"/>
              </a:spcAft>
            </a:pPr>
            <a:r>
              <a:rPr lang="en-GB" dirty="0">
                <a:solidFill>
                  <a:srgbClr val="0070C0"/>
                </a:solidFill>
              </a:rPr>
              <a:t>There are many sources of information available to us</a:t>
            </a:r>
          </a:p>
          <a:p>
            <a:pPr>
              <a:lnSpc>
                <a:spcPct val="100000"/>
              </a:lnSpc>
              <a:spcBef>
                <a:spcPts val="600"/>
              </a:spcBef>
              <a:spcAft>
                <a:spcPts val="600"/>
              </a:spcAft>
            </a:pPr>
            <a:r>
              <a:rPr lang="en-GB" dirty="0">
                <a:solidFill>
                  <a:srgbClr val="0070C0"/>
                </a:solidFill>
              </a:rPr>
              <a:t>To be successful in our studies we need to choose appropriate sources</a:t>
            </a:r>
          </a:p>
          <a:p>
            <a:pPr>
              <a:lnSpc>
                <a:spcPct val="100000"/>
              </a:lnSpc>
              <a:spcBef>
                <a:spcPts val="600"/>
              </a:spcBef>
              <a:spcAft>
                <a:spcPts val="600"/>
              </a:spcAft>
            </a:pPr>
            <a:r>
              <a:rPr lang="en-GB" dirty="0">
                <a:solidFill>
                  <a:srgbClr val="0070C0"/>
                </a:solidFill>
              </a:rPr>
              <a:t>There are sources of support to help with this e.g. </a:t>
            </a:r>
            <a:r>
              <a:rPr lang="en-GB" dirty="0">
                <a:solidFill>
                  <a:srgbClr val="0070C0"/>
                </a:solidFill>
                <a:hlinkClick r:id="rId3"/>
              </a:rPr>
              <a:t>Infoskills</a:t>
            </a:r>
            <a:r>
              <a:rPr lang="en-GB" dirty="0">
                <a:solidFill>
                  <a:srgbClr val="0070C0"/>
                </a:solidFill>
              </a:rPr>
              <a:t> (UWTSD, 2026b)</a:t>
            </a:r>
          </a:p>
        </p:txBody>
      </p:sp>
      <p:sp>
        <p:nvSpPr>
          <p:cNvPr id="5" name="Title 4">
            <a:extLst>
              <a:ext uri="{FF2B5EF4-FFF2-40B4-BE49-F238E27FC236}">
                <a16:creationId xmlns:a16="http://schemas.microsoft.com/office/drawing/2014/main" id="{C68FA389-BD49-112D-5889-949011054AF4}"/>
              </a:ext>
            </a:extLst>
          </p:cNvPr>
          <p:cNvSpPr>
            <a:spLocks noGrp="1"/>
          </p:cNvSpPr>
          <p:nvPr>
            <p:ph type="title"/>
          </p:nvPr>
        </p:nvSpPr>
        <p:spPr>
          <a:xfrm>
            <a:off x="1201894" y="365125"/>
            <a:ext cx="6892612" cy="1325563"/>
          </a:xfrm>
        </p:spPr>
        <p:txBody>
          <a:bodyPr/>
          <a:lstStyle/>
          <a:p>
            <a:pPr algn="ctr"/>
            <a:r>
              <a:rPr lang="en-GB" b="1" dirty="0"/>
              <a:t>Click to Add Title (Cym)</a:t>
            </a:r>
            <a:br>
              <a:rPr lang="en-GB" b="1" dirty="0"/>
            </a:br>
            <a:r>
              <a:rPr lang="en-GB" b="1" dirty="0">
                <a:solidFill>
                  <a:srgbClr val="0070C0"/>
                </a:solidFill>
              </a:rPr>
              <a:t>Finding Information</a:t>
            </a:r>
            <a:endParaRPr lang="en-GB" b="1" dirty="0"/>
          </a:p>
        </p:txBody>
      </p:sp>
      <p:sp>
        <p:nvSpPr>
          <p:cNvPr id="4" name="Content Placeholder 3">
            <a:extLst>
              <a:ext uri="{FF2B5EF4-FFF2-40B4-BE49-F238E27FC236}">
                <a16:creationId xmlns:a16="http://schemas.microsoft.com/office/drawing/2014/main" id="{76E40D22-E1C7-B488-9D23-6717C70E0D58}"/>
              </a:ext>
            </a:extLst>
          </p:cNvPr>
          <p:cNvSpPr>
            <a:spLocks noGrp="1"/>
          </p:cNvSpPr>
          <p:nvPr>
            <p:ph sz="half" idx="1"/>
          </p:nvPr>
        </p:nvSpPr>
        <p:spPr/>
        <p:txBody>
          <a:bodyPr/>
          <a:lstStyle/>
          <a:p>
            <a:endParaRPr lang="en-GB"/>
          </a:p>
        </p:txBody>
      </p:sp>
    </p:spTree>
    <p:extLst>
      <p:ext uri="{BB962C8B-B14F-4D97-AF65-F5344CB8AC3E}">
        <p14:creationId xmlns:p14="http://schemas.microsoft.com/office/powerpoint/2010/main" val="2662206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3F7459-FE98-9C88-C9D9-0F4B9E66BD8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893072-BB30-38F6-AA21-2B840D30F929}"/>
              </a:ext>
            </a:extLst>
          </p:cNvPr>
          <p:cNvSpPr>
            <a:spLocks noGrp="1"/>
          </p:cNvSpPr>
          <p:nvPr>
            <p:ph sz="half" idx="2"/>
          </p:nvPr>
        </p:nvSpPr>
        <p:spPr>
          <a:xfrm>
            <a:off x="4648200" y="2949261"/>
            <a:ext cx="3867150" cy="2686225"/>
          </a:xfrm>
        </p:spPr>
        <p:txBody>
          <a:bodyPr/>
          <a:lstStyle/>
          <a:p>
            <a:pPr>
              <a:lnSpc>
                <a:spcPct val="100000"/>
              </a:lnSpc>
              <a:spcBef>
                <a:spcPts val="600"/>
              </a:spcBef>
              <a:spcAft>
                <a:spcPts val="600"/>
              </a:spcAft>
            </a:pPr>
            <a:r>
              <a:rPr lang="en-GB" dirty="0">
                <a:solidFill>
                  <a:srgbClr val="0070C0"/>
                </a:solidFill>
              </a:rPr>
              <a:t>After this session complete the task set out in Guided Study 1 (available on Moodle)</a:t>
            </a:r>
          </a:p>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19F7F91F-A2FF-B1F0-63FD-56083F7FC064}"/>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rgbClr val="0070C0"/>
                </a:solidFill>
              </a:rPr>
              <a:t>Guided Study – Sources of Information</a:t>
            </a:r>
            <a:endParaRPr lang="en-GB" b="1" dirty="0"/>
          </a:p>
        </p:txBody>
      </p:sp>
      <p:sp>
        <p:nvSpPr>
          <p:cNvPr id="7" name="Content Placeholder 6">
            <a:extLst>
              <a:ext uri="{FF2B5EF4-FFF2-40B4-BE49-F238E27FC236}">
                <a16:creationId xmlns:a16="http://schemas.microsoft.com/office/drawing/2014/main" id="{D6AC1C9F-E7FB-FFDD-BE2B-4D40DBF7956C}"/>
              </a:ext>
            </a:extLst>
          </p:cNvPr>
          <p:cNvSpPr>
            <a:spLocks noGrp="1"/>
          </p:cNvSpPr>
          <p:nvPr>
            <p:ph sz="half" idx="1"/>
          </p:nvPr>
        </p:nvSpPr>
        <p:spPr>
          <a:xfrm>
            <a:off x="628651" y="3026533"/>
            <a:ext cx="3867150" cy="2531679"/>
          </a:xfrm>
        </p:spPr>
        <p:txBody>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3593632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8EED67-B40E-4D57-E541-81047F55E60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315558-1106-F1FE-7517-C54506289083}"/>
              </a:ext>
            </a:extLst>
          </p:cNvPr>
          <p:cNvSpPr>
            <a:spLocks noGrp="1"/>
          </p:cNvSpPr>
          <p:nvPr>
            <p:ph sz="half" idx="2"/>
          </p:nvPr>
        </p:nvSpPr>
        <p:spPr>
          <a:xfrm>
            <a:off x="4648202" y="2096081"/>
            <a:ext cx="3867150" cy="3809862"/>
          </a:xfrm>
        </p:spPr>
        <p:txBody>
          <a:bodyPr>
            <a:normAutofit fontScale="92500" lnSpcReduction="20000"/>
          </a:bodyPr>
          <a:lstStyle/>
          <a:p>
            <a:pPr>
              <a:lnSpc>
                <a:spcPct val="100000"/>
              </a:lnSpc>
              <a:spcBef>
                <a:spcPts val="600"/>
              </a:spcBef>
              <a:spcAft>
                <a:spcPts val="600"/>
              </a:spcAft>
            </a:pPr>
            <a:r>
              <a:rPr lang="en-GB" dirty="0">
                <a:solidFill>
                  <a:srgbClr val="0070C0"/>
                </a:solidFill>
              </a:rPr>
              <a:t>Find someone to work in a pair with</a:t>
            </a:r>
          </a:p>
          <a:p>
            <a:pPr>
              <a:lnSpc>
                <a:spcPct val="100000"/>
              </a:lnSpc>
              <a:spcBef>
                <a:spcPts val="600"/>
              </a:spcBef>
              <a:spcAft>
                <a:spcPts val="600"/>
              </a:spcAft>
            </a:pPr>
            <a:r>
              <a:rPr lang="en-GB" dirty="0">
                <a:solidFill>
                  <a:srgbClr val="0070C0"/>
                </a:solidFill>
              </a:rPr>
              <a:t>Talk to each other about your values in relation to this Degree and your future work</a:t>
            </a:r>
          </a:p>
          <a:p>
            <a:pPr>
              <a:lnSpc>
                <a:spcPct val="100000"/>
              </a:lnSpc>
              <a:spcBef>
                <a:spcPts val="600"/>
              </a:spcBef>
              <a:spcAft>
                <a:spcPts val="600"/>
              </a:spcAft>
            </a:pPr>
            <a:r>
              <a:rPr lang="en-GB" dirty="0">
                <a:solidFill>
                  <a:srgbClr val="0070C0"/>
                </a:solidFill>
              </a:rPr>
              <a:t>When you have a list of you your own values put these on your Coat of Arms</a:t>
            </a:r>
          </a:p>
          <a:p>
            <a:pPr>
              <a:lnSpc>
                <a:spcPct val="100000"/>
              </a:lnSpc>
              <a:spcBef>
                <a:spcPts val="600"/>
              </a:spcBef>
              <a:spcAft>
                <a:spcPts val="600"/>
              </a:spcAft>
            </a:pPr>
            <a:endParaRPr lang="en-GB" dirty="0">
              <a:solidFill>
                <a:srgbClr val="0070C0"/>
              </a:solidFill>
            </a:endParaRPr>
          </a:p>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2871066F-9CD5-2A03-E81B-E41E2B4DF6EA}"/>
              </a:ext>
            </a:extLst>
          </p:cNvPr>
          <p:cNvSpPr>
            <a:spLocks noGrp="1"/>
          </p:cNvSpPr>
          <p:nvPr>
            <p:ph type="title"/>
          </p:nvPr>
        </p:nvSpPr>
        <p:spPr>
          <a:xfrm>
            <a:off x="628648" y="120426"/>
            <a:ext cx="7886700" cy="1325563"/>
          </a:xfrm>
        </p:spPr>
        <p:txBody>
          <a:bodyPr/>
          <a:lstStyle/>
          <a:p>
            <a:pPr algn="ctr"/>
            <a:r>
              <a:rPr lang="en-GB" b="1" dirty="0"/>
              <a:t>Click to Add Title (Cym)</a:t>
            </a:r>
            <a:br>
              <a:rPr lang="en-GB" b="1" dirty="0"/>
            </a:br>
            <a:r>
              <a:rPr lang="en-GB" b="1" dirty="0">
                <a:solidFill>
                  <a:srgbClr val="0070C0"/>
                </a:solidFill>
              </a:rPr>
              <a:t>Our Own Values</a:t>
            </a:r>
            <a:endParaRPr lang="en-GB" b="1" dirty="0"/>
          </a:p>
        </p:txBody>
      </p:sp>
      <p:pic>
        <p:nvPicPr>
          <p:cNvPr id="4" name="Content Placeholder 3">
            <a:extLst>
              <a:ext uri="{FF2B5EF4-FFF2-40B4-BE49-F238E27FC236}">
                <a16:creationId xmlns:a16="http://schemas.microsoft.com/office/drawing/2014/main" id="{F252EE07-AC84-5155-239E-C0AF33E160BB}"/>
              </a:ext>
            </a:extLst>
          </p:cNvPr>
          <p:cNvPicPr>
            <a:picLocks noGrp="1" noChangeAspect="1"/>
          </p:cNvPicPr>
          <p:nvPr>
            <p:ph sz="half" idx="1"/>
          </p:nvPr>
        </p:nvPicPr>
        <p:blipFill>
          <a:blip r:embed="rId3"/>
          <a:stretch>
            <a:fillRect/>
          </a:stretch>
        </p:blipFill>
        <p:spPr>
          <a:xfrm>
            <a:off x="4264365" y="1328407"/>
            <a:ext cx="767674" cy="767674"/>
          </a:xfrm>
          <a:prstGeom prst="rect">
            <a:avLst/>
          </a:prstGeom>
        </p:spPr>
      </p:pic>
    </p:spTree>
    <p:extLst>
      <p:ext uri="{BB962C8B-B14F-4D97-AF65-F5344CB8AC3E}">
        <p14:creationId xmlns:p14="http://schemas.microsoft.com/office/powerpoint/2010/main" val="1057035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E4099D-4535-21D6-7168-103E45E5064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3489C2-EB7A-489A-337C-7EFF7EBB46A3}"/>
              </a:ext>
            </a:extLst>
          </p:cNvPr>
          <p:cNvSpPr>
            <a:spLocks noGrp="1"/>
          </p:cNvSpPr>
          <p:nvPr>
            <p:ph sz="half" idx="2"/>
          </p:nvPr>
        </p:nvSpPr>
        <p:spPr/>
        <p:txBody>
          <a:bodyPr>
            <a:normAutofit fontScale="92500" lnSpcReduction="10000"/>
          </a:bodyPr>
          <a:lstStyle/>
          <a:p>
            <a:pPr marL="0" indent="0" algn="ctr">
              <a:lnSpc>
                <a:spcPct val="100000"/>
              </a:lnSpc>
              <a:spcBef>
                <a:spcPts val="600"/>
              </a:spcBef>
              <a:spcAft>
                <a:spcPts val="600"/>
              </a:spcAft>
              <a:buNone/>
            </a:pPr>
            <a:r>
              <a:rPr lang="en-GB" b="1" dirty="0">
                <a:solidFill>
                  <a:srgbClr val="0070C0"/>
                </a:solidFill>
              </a:rPr>
              <a:t>Moodle</a:t>
            </a:r>
          </a:p>
          <a:p>
            <a:pPr>
              <a:lnSpc>
                <a:spcPct val="100000"/>
              </a:lnSpc>
              <a:spcBef>
                <a:spcPts val="600"/>
              </a:spcBef>
              <a:spcAft>
                <a:spcPts val="600"/>
              </a:spcAft>
            </a:pPr>
            <a:r>
              <a:rPr lang="en-GB" dirty="0">
                <a:solidFill>
                  <a:srgbClr val="0070C0"/>
                </a:solidFill>
              </a:rPr>
              <a:t>Your Teaching Team</a:t>
            </a:r>
          </a:p>
          <a:p>
            <a:pPr>
              <a:lnSpc>
                <a:spcPct val="100000"/>
              </a:lnSpc>
              <a:spcBef>
                <a:spcPts val="600"/>
              </a:spcBef>
              <a:spcAft>
                <a:spcPts val="600"/>
              </a:spcAft>
            </a:pPr>
            <a:r>
              <a:rPr lang="en-GB" dirty="0">
                <a:solidFill>
                  <a:srgbClr val="0070C0"/>
                </a:solidFill>
              </a:rPr>
              <a:t>Teaching &amp; Assessment Time-Table</a:t>
            </a:r>
          </a:p>
          <a:p>
            <a:pPr>
              <a:lnSpc>
                <a:spcPct val="100000"/>
              </a:lnSpc>
              <a:spcBef>
                <a:spcPts val="600"/>
              </a:spcBef>
              <a:spcAft>
                <a:spcPts val="600"/>
              </a:spcAft>
            </a:pPr>
            <a:r>
              <a:rPr lang="en-GB" dirty="0">
                <a:solidFill>
                  <a:srgbClr val="0070C0"/>
                </a:solidFill>
              </a:rPr>
              <a:t>Module Outline*</a:t>
            </a:r>
          </a:p>
          <a:p>
            <a:pPr>
              <a:lnSpc>
                <a:spcPct val="100000"/>
              </a:lnSpc>
              <a:spcBef>
                <a:spcPts val="600"/>
              </a:spcBef>
              <a:spcAft>
                <a:spcPts val="600"/>
              </a:spcAft>
            </a:pPr>
            <a:r>
              <a:rPr lang="en-GB" dirty="0">
                <a:solidFill>
                  <a:srgbClr val="0070C0"/>
                </a:solidFill>
              </a:rPr>
              <a:t>Module Content (Scheme of Work)</a:t>
            </a:r>
          </a:p>
          <a:p>
            <a:pPr>
              <a:lnSpc>
                <a:spcPct val="100000"/>
              </a:lnSpc>
              <a:spcBef>
                <a:spcPts val="600"/>
              </a:spcBef>
              <a:spcAft>
                <a:spcPts val="600"/>
              </a:spcAft>
            </a:pPr>
            <a:r>
              <a:rPr lang="en-GB" dirty="0">
                <a:solidFill>
                  <a:srgbClr val="0070C0"/>
                </a:solidFill>
              </a:rPr>
              <a:t>Assessment</a:t>
            </a:r>
          </a:p>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FCB0E117-0D6C-7B1D-78DE-9FEBA3AAFD78}"/>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Module Information</a:t>
            </a:r>
            <a:endParaRPr lang="en-GB" b="1" dirty="0"/>
          </a:p>
        </p:txBody>
      </p:sp>
      <p:sp>
        <p:nvSpPr>
          <p:cNvPr id="7" name="Content Placeholder 6">
            <a:extLst>
              <a:ext uri="{FF2B5EF4-FFF2-40B4-BE49-F238E27FC236}">
                <a16:creationId xmlns:a16="http://schemas.microsoft.com/office/drawing/2014/main" id="{E108EAB1-BB06-C922-4849-474557A07058}"/>
              </a:ext>
            </a:extLst>
          </p:cNvPr>
          <p:cNvSpPr>
            <a:spLocks noGrp="1"/>
          </p:cNvSpPr>
          <p:nvPr>
            <p:ph sz="half" idx="1"/>
          </p:nvPr>
        </p:nvSpPr>
        <p:spPr/>
        <p:txBody>
          <a:bodyPr>
            <a:normAutofit fontScale="92500"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2199068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89DF4D-33C0-F693-05F8-22897F7E8D7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788904-A089-9E5C-7392-2F2760362873}"/>
              </a:ext>
            </a:extLst>
          </p:cNvPr>
          <p:cNvSpPr>
            <a:spLocks noGrp="1"/>
          </p:cNvSpPr>
          <p:nvPr>
            <p:ph sz="half" idx="2"/>
          </p:nvPr>
        </p:nvSpPr>
        <p:spPr/>
        <p:txBody>
          <a:bodyPr>
            <a:normAutofit lnSpcReduction="10000"/>
          </a:bodyPr>
          <a:lstStyle/>
          <a:p>
            <a:pPr>
              <a:lnSpc>
                <a:spcPct val="100000"/>
              </a:lnSpc>
              <a:spcBef>
                <a:spcPts val="600"/>
              </a:spcBef>
              <a:spcAft>
                <a:spcPts val="600"/>
              </a:spcAft>
            </a:pPr>
            <a:r>
              <a:rPr lang="en-GB" dirty="0">
                <a:solidFill>
                  <a:srgbClr val="0070C0"/>
                </a:solidFill>
              </a:rPr>
              <a:t>Assessment Specification (in handbook)</a:t>
            </a:r>
          </a:p>
          <a:p>
            <a:pPr>
              <a:lnSpc>
                <a:spcPct val="100000"/>
              </a:lnSpc>
              <a:spcBef>
                <a:spcPts val="600"/>
              </a:spcBef>
              <a:spcAft>
                <a:spcPts val="600"/>
              </a:spcAft>
            </a:pPr>
            <a:r>
              <a:rPr lang="en-GB" dirty="0">
                <a:solidFill>
                  <a:srgbClr val="0070C0"/>
                </a:solidFill>
              </a:rPr>
              <a:t>Assessment Guidance Sheets</a:t>
            </a:r>
          </a:p>
          <a:p>
            <a:pPr>
              <a:lnSpc>
                <a:spcPct val="100000"/>
              </a:lnSpc>
              <a:spcBef>
                <a:spcPts val="600"/>
              </a:spcBef>
              <a:spcAft>
                <a:spcPts val="600"/>
              </a:spcAft>
            </a:pPr>
            <a:r>
              <a:rPr lang="en-GB" dirty="0">
                <a:solidFill>
                  <a:srgbClr val="0070C0"/>
                </a:solidFill>
              </a:rPr>
              <a:t>Assessment Guidance Videos</a:t>
            </a:r>
          </a:p>
          <a:p>
            <a:pPr>
              <a:lnSpc>
                <a:spcPct val="100000"/>
              </a:lnSpc>
              <a:spcBef>
                <a:spcPts val="600"/>
              </a:spcBef>
              <a:spcAft>
                <a:spcPts val="600"/>
              </a:spcAft>
            </a:pPr>
            <a:r>
              <a:rPr lang="en-GB" dirty="0">
                <a:solidFill>
                  <a:srgbClr val="0070C0"/>
                </a:solidFill>
              </a:rPr>
              <a:t>Any questions?</a:t>
            </a:r>
          </a:p>
        </p:txBody>
      </p:sp>
      <p:sp>
        <p:nvSpPr>
          <p:cNvPr id="5" name="Title 4">
            <a:extLst>
              <a:ext uri="{FF2B5EF4-FFF2-40B4-BE49-F238E27FC236}">
                <a16:creationId xmlns:a16="http://schemas.microsoft.com/office/drawing/2014/main" id="{D2352D40-9A1E-C46A-42BE-33DED3DDF535}"/>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Assessment</a:t>
            </a:r>
            <a:endParaRPr lang="en-GB" b="1" dirty="0"/>
          </a:p>
        </p:txBody>
      </p:sp>
      <p:sp>
        <p:nvSpPr>
          <p:cNvPr id="7" name="Content Placeholder 6">
            <a:extLst>
              <a:ext uri="{FF2B5EF4-FFF2-40B4-BE49-F238E27FC236}">
                <a16:creationId xmlns:a16="http://schemas.microsoft.com/office/drawing/2014/main" id="{2255B8A4-D7F0-0815-D975-02634FFEE1A5}"/>
              </a:ext>
            </a:extLst>
          </p:cNvPr>
          <p:cNvSpPr>
            <a:spLocks noGrp="1"/>
          </p:cNvSpPr>
          <p:nvPr>
            <p:ph sz="half" idx="1"/>
          </p:nvPr>
        </p:nvSpPr>
        <p:spPr/>
        <p:txBody>
          <a:bodyPr>
            <a:normAutofit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2702827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058F7E-8813-CBDC-903B-F4D10ABD004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1B73CD-2FC8-1427-4206-AF1113D338D6}"/>
              </a:ext>
            </a:extLst>
          </p:cNvPr>
          <p:cNvSpPr>
            <a:spLocks noGrp="1"/>
          </p:cNvSpPr>
          <p:nvPr>
            <p:ph sz="half" idx="2"/>
          </p:nvPr>
        </p:nvSpPr>
        <p:spPr/>
        <p:txBody>
          <a:bodyPr>
            <a:normAutofit fontScale="92500" lnSpcReduction="10000"/>
          </a:bodyPr>
          <a:lstStyle/>
          <a:p>
            <a:pPr>
              <a:lnSpc>
                <a:spcPct val="100000"/>
              </a:lnSpc>
              <a:spcBef>
                <a:spcPts val="600"/>
              </a:spcBef>
              <a:spcAft>
                <a:spcPts val="600"/>
              </a:spcAft>
            </a:pPr>
            <a:r>
              <a:rPr lang="en-GB" dirty="0">
                <a:solidFill>
                  <a:srgbClr val="0070C0"/>
                </a:solidFill>
              </a:rPr>
              <a:t>Submit via Turnitin link on Moodle</a:t>
            </a:r>
          </a:p>
          <a:p>
            <a:pPr>
              <a:lnSpc>
                <a:spcPct val="100000"/>
              </a:lnSpc>
              <a:spcBef>
                <a:spcPts val="600"/>
              </a:spcBef>
              <a:spcAft>
                <a:spcPts val="600"/>
              </a:spcAft>
            </a:pPr>
            <a:r>
              <a:rPr lang="en-GB" dirty="0">
                <a:solidFill>
                  <a:srgbClr val="0070C0"/>
                </a:solidFill>
              </a:rPr>
              <a:t>Submission Deadline</a:t>
            </a:r>
          </a:p>
          <a:p>
            <a:pPr>
              <a:lnSpc>
                <a:spcPct val="100000"/>
              </a:lnSpc>
              <a:spcBef>
                <a:spcPts val="600"/>
              </a:spcBef>
              <a:spcAft>
                <a:spcPts val="600"/>
              </a:spcAft>
            </a:pPr>
            <a:r>
              <a:rPr lang="en-GB" dirty="0">
                <a:solidFill>
                  <a:srgbClr val="0070C0"/>
                </a:solidFill>
              </a:rPr>
              <a:t>Late Submission (1 week)</a:t>
            </a:r>
          </a:p>
          <a:p>
            <a:pPr>
              <a:lnSpc>
                <a:spcPct val="100000"/>
              </a:lnSpc>
              <a:spcBef>
                <a:spcPts val="600"/>
              </a:spcBef>
              <a:spcAft>
                <a:spcPts val="600"/>
              </a:spcAft>
            </a:pPr>
            <a:r>
              <a:rPr lang="en-GB" dirty="0">
                <a:solidFill>
                  <a:srgbClr val="0070C0"/>
                </a:solidFill>
              </a:rPr>
              <a:t>Differentiated Deadlines</a:t>
            </a:r>
          </a:p>
          <a:p>
            <a:pPr>
              <a:lnSpc>
                <a:spcPct val="100000"/>
              </a:lnSpc>
              <a:spcBef>
                <a:spcPts val="600"/>
              </a:spcBef>
              <a:spcAft>
                <a:spcPts val="600"/>
              </a:spcAft>
            </a:pPr>
            <a:r>
              <a:rPr lang="en-GB" dirty="0">
                <a:solidFill>
                  <a:srgbClr val="0070C0"/>
                </a:solidFill>
              </a:rPr>
              <a:t>Extenuating Circumstances</a:t>
            </a:r>
          </a:p>
          <a:p>
            <a:pPr>
              <a:lnSpc>
                <a:spcPct val="100000"/>
              </a:lnSpc>
              <a:spcBef>
                <a:spcPts val="600"/>
              </a:spcBef>
              <a:spcAft>
                <a:spcPts val="600"/>
              </a:spcAft>
            </a:pPr>
            <a:r>
              <a:rPr lang="en-GB" dirty="0">
                <a:solidFill>
                  <a:srgbClr val="0070C0"/>
                </a:solidFill>
              </a:rPr>
              <a:t>Resits</a:t>
            </a:r>
          </a:p>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2858ACDE-715B-3210-ACED-1803F7EE4DD8}"/>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Assessment Submission</a:t>
            </a:r>
            <a:endParaRPr lang="en-GB" b="1" dirty="0"/>
          </a:p>
        </p:txBody>
      </p:sp>
      <p:sp>
        <p:nvSpPr>
          <p:cNvPr id="7" name="Content Placeholder 6">
            <a:extLst>
              <a:ext uri="{FF2B5EF4-FFF2-40B4-BE49-F238E27FC236}">
                <a16:creationId xmlns:a16="http://schemas.microsoft.com/office/drawing/2014/main" id="{255DED16-9952-7025-5931-2695F75230DC}"/>
              </a:ext>
            </a:extLst>
          </p:cNvPr>
          <p:cNvSpPr>
            <a:spLocks noGrp="1"/>
          </p:cNvSpPr>
          <p:nvPr>
            <p:ph sz="half" idx="1"/>
          </p:nvPr>
        </p:nvSpPr>
        <p:spPr/>
        <p:txBody>
          <a:bodyPr>
            <a:normAutofit fontScale="92500"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940797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15B5E-B7E4-4C1B-85DF-880952CE5BF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0D1B8B-B7C1-C422-316D-E701A5DAD928}"/>
              </a:ext>
            </a:extLst>
          </p:cNvPr>
          <p:cNvSpPr>
            <a:spLocks noGrp="1"/>
          </p:cNvSpPr>
          <p:nvPr>
            <p:ph sz="half" idx="2"/>
          </p:nvPr>
        </p:nvSpPr>
        <p:spPr>
          <a:xfrm>
            <a:off x="4648200" y="2199112"/>
            <a:ext cx="3867150" cy="3809862"/>
          </a:xfrm>
        </p:spPr>
        <p:txBody>
          <a:bodyPr>
            <a:normAutofit fontScale="92500" lnSpcReduction="20000"/>
          </a:bodyPr>
          <a:lstStyle/>
          <a:p>
            <a:pPr>
              <a:lnSpc>
                <a:spcPct val="100000"/>
              </a:lnSpc>
              <a:spcBef>
                <a:spcPts val="600"/>
              </a:spcBef>
              <a:spcAft>
                <a:spcPts val="600"/>
              </a:spcAft>
            </a:pPr>
            <a:r>
              <a:rPr lang="en-GB" dirty="0">
                <a:solidFill>
                  <a:srgbClr val="0070C0"/>
                </a:solidFill>
              </a:rPr>
              <a:t>Watch the following video(s)</a:t>
            </a:r>
          </a:p>
          <a:p>
            <a:pPr>
              <a:lnSpc>
                <a:spcPct val="100000"/>
              </a:lnSpc>
              <a:spcBef>
                <a:spcPts val="600"/>
              </a:spcBef>
              <a:spcAft>
                <a:spcPts val="600"/>
              </a:spcAft>
            </a:pPr>
            <a:r>
              <a:rPr lang="en-GB" dirty="0">
                <a:solidFill>
                  <a:srgbClr val="0070C0"/>
                </a:solidFill>
              </a:rPr>
              <a:t>While watching make a note of any values or important messages mentioned in them</a:t>
            </a:r>
          </a:p>
          <a:p>
            <a:pPr>
              <a:lnSpc>
                <a:spcPct val="100000"/>
              </a:lnSpc>
              <a:spcBef>
                <a:spcPts val="600"/>
              </a:spcBef>
              <a:spcAft>
                <a:spcPts val="600"/>
              </a:spcAft>
            </a:pPr>
            <a:r>
              <a:rPr lang="en-GB" dirty="0">
                <a:solidFill>
                  <a:srgbClr val="0070C0"/>
                </a:solidFill>
              </a:rPr>
              <a:t>Post your thoughts in the appropriate Discussion thread in the Moodle Forum.</a:t>
            </a:r>
          </a:p>
        </p:txBody>
      </p:sp>
      <p:sp>
        <p:nvSpPr>
          <p:cNvPr id="5" name="Title 4">
            <a:extLst>
              <a:ext uri="{FF2B5EF4-FFF2-40B4-BE49-F238E27FC236}">
                <a16:creationId xmlns:a16="http://schemas.microsoft.com/office/drawing/2014/main" id="{D9E0940E-BFCA-22A1-BBC7-EC75DA688387}"/>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Professional Values</a:t>
            </a:r>
            <a:endParaRPr lang="en-GB" b="1" dirty="0"/>
          </a:p>
        </p:txBody>
      </p:sp>
      <p:sp>
        <p:nvSpPr>
          <p:cNvPr id="6" name="Content Placeholder 5">
            <a:extLst>
              <a:ext uri="{FF2B5EF4-FFF2-40B4-BE49-F238E27FC236}">
                <a16:creationId xmlns:a16="http://schemas.microsoft.com/office/drawing/2014/main" id="{8B5CE698-197F-A7CE-5423-37C5C571B131}"/>
              </a:ext>
            </a:extLst>
          </p:cNvPr>
          <p:cNvSpPr>
            <a:spLocks noGrp="1"/>
          </p:cNvSpPr>
          <p:nvPr>
            <p:ph sz="half" idx="1"/>
          </p:nvPr>
        </p:nvSpPr>
        <p:spPr/>
        <p:txBody>
          <a:bodyPr/>
          <a:lstStyle/>
          <a:p>
            <a:endParaRPr lang="en-GB"/>
          </a:p>
        </p:txBody>
      </p:sp>
    </p:spTree>
    <p:extLst>
      <p:ext uri="{BB962C8B-B14F-4D97-AF65-F5344CB8AC3E}">
        <p14:creationId xmlns:p14="http://schemas.microsoft.com/office/powerpoint/2010/main" val="3520277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48D8F1-A4CF-1A97-239C-01A70836F19F}"/>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B7CD2C5-5667-54AA-06A9-E200661C960D}"/>
              </a:ext>
            </a:extLst>
          </p:cNvPr>
          <p:cNvSpPr>
            <a:spLocks noGrp="1"/>
          </p:cNvSpPr>
          <p:nvPr>
            <p:ph type="title"/>
          </p:nvPr>
        </p:nvSpPr>
        <p:spPr/>
        <p:txBody>
          <a:bodyPr/>
          <a:lstStyle/>
          <a:p>
            <a:pPr algn="ctr"/>
            <a:r>
              <a:rPr lang="en-GB" b="1" dirty="0"/>
              <a:t>Click to Add Title (Cym)</a:t>
            </a:r>
            <a:br>
              <a:rPr lang="en-GB" b="1" dirty="0"/>
            </a:br>
            <a:r>
              <a:rPr lang="en-GB" b="1" dirty="0">
                <a:solidFill>
                  <a:schemeClr val="accent1">
                    <a:lumMod val="60000"/>
                    <a:lumOff val="40000"/>
                  </a:schemeClr>
                </a:solidFill>
              </a:rPr>
              <a:t>Every kid needs a champion </a:t>
            </a:r>
          </a:p>
        </p:txBody>
      </p:sp>
      <p:pic>
        <p:nvPicPr>
          <p:cNvPr id="10" name="Picture 9">
            <a:hlinkClick r:id="rId3"/>
            <a:extLst>
              <a:ext uri="{FF2B5EF4-FFF2-40B4-BE49-F238E27FC236}">
                <a16:creationId xmlns:a16="http://schemas.microsoft.com/office/drawing/2014/main" id="{6AE5DE08-0C1E-1880-181A-411C6AD0A978}"/>
              </a:ext>
            </a:extLst>
          </p:cNvPr>
          <p:cNvPicPr>
            <a:picLocks noChangeAspect="1"/>
          </p:cNvPicPr>
          <p:nvPr/>
        </p:nvPicPr>
        <p:blipFill>
          <a:blip r:embed="rId4"/>
          <a:stretch>
            <a:fillRect/>
          </a:stretch>
        </p:blipFill>
        <p:spPr>
          <a:xfrm>
            <a:off x="3181350" y="1962150"/>
            <a:ext cx="2781300" cy="2933700"/>
          </a:xfrm>
          <a:prstGeom prst="rect">
            <a:avLst/>
          </a:prstGeom>
        </p:spPr>
      </p:pic>
      <p:sp>
        <p:nvSpPr>
          <p:cNvPr id="11" name="TextBox 10">
            <a:extLst>
              <a:ext uri="{FF2B5EF4-FFF2-40B4-BE49-F238E27FC236}">
                <a16:creationId xmlns:a16="http://schemas.microsoft.com/office/drawing/2014/main" id="{6D790564-3975-A8E1-C129-65D0FFDED62A}"/>
              </a:ext>
            </a:extLst>
          </p:cNvPr>
          <p:cNvSpPr txBox="1"/>
          <p:nvPr/>
        </p:nvSpPr>
        <p:spPr>
          <a:xfrm>
            <a:off x="5486400" y="4895850"/>
            <a:ext cx="1635617" cy="369332"/>
          </a:xfrm>
          <a:prstGeom prst="rect">
            <a:avLst/>
          </a:prstGeom>
          <a:noFill/>
        </p:spPr>
        <p:txBody>
          <a:bodyPr wrap="square" rtlCol="0">
            <a:spAutoFit/>
          </a:bodyPr>
          <a:lstStyle/>
          <a:p>
            <a:r>
              <a:rPr lang="en-GB" dirty="0"/>
              <a:t>(Pierson, 2014)</a:t>
            </a:r>
          </a:p>
        </p:txBody>
      </p:sp>
    </p:spTree>
    <p:extLst>
      <p:ext uri="{BB962C8B-B14F-4D97-AF65-F5344CB8AC3E}">
        <p14:creationId xmlns:p14="http://schemas.microsoft.com/office/powerpoint/2010/main" val="335618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56DBC-3671-A4B4-026F-EB6A39A5E69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EECEECE-7C34-DA89-F1BD-CA45D69D6530}"/>
              </a:ext>
            </a:extLst>
          </p:cNvPr>
          <p:cNvSpPr>
            <a:spLocks noGrp="1"/>
          </p:cNvSpPr>
          <p:nvPr>
            <p:ph type="title"/>
          </p:nvPr>
        </p:nvSpPr>
        <p:spPr/>
        <p:txBody>
          <a:bodyPr>
            <a:noAutofit/>
          </a:bodyPr>
          <a:lstStyle/>
          <a:p>
            <a:pPr algn="ctr"/>
            <a:r>
              <a:rPr lang="en-GB" sz="3200" b="1" dirty="0"/>
              <a:t>Click to Add Title (Cym)</a:t>
            </a:r>
            <a:br>
              <a:rPr lang="en-GB" sz="3200" b="1" dirty="0"/>
            </a:br>
            <a:r>
              <a:rPr lang="en-GB" sz="3200" b="1" dirty="0">
                <a:solidFill>
                  <a:schemeClr val="accent1">
                    <a:lumMod val="60000"/>
                    <a:lumOff val="40000"/>
                  </a:schemeClr>
                </a:solidFill>
              </a:rPr>
              <a:t>Top 10 "Must Do's" for Professionals Working with Children and Young People </a:t>
            </a:r>
          </a:p>
        </p:txBody>
      </p:sp>
      <p:pic>
        <p:nvPicPr>
          <p:cNvPr id="10" name="Picture 9">
            <a:hlinkClick r:id="rId3"/>
            <a:extLst>
              <a:ext uri="{FF2B5EF4-FFF2-40B4-BE49-F238E27FC236}">
                <a16:creationId xmlns:a16="http://schemas.microsoft.com/office/drawing/2014/main" id="{AEBBB610-A222-9467-866C-08407118BFA0}"/>
              </a:ext>
            </a:extLst>
          </p:cNvPr>
          <p:cNvPicPr>
            <a:picLocks noChangeAspect="1"/>
          </p:cNvPicPr>
          <p:nvPr/>
        </p:nvPicPr>
        <p:blipFill>
          <a:blip r:embed="rId4"/>
          <a:stretch>
            <a:fillRect/>
          </a:stretch>
        </p:blipFill>
        <p:spPr>
          <a:xfrm>
            <a:off x="3181350" y="1962150"/>
            <a:ext cx="2781300" cy="2933700"/>
          </a:xfrm>
          <a:prstGeom prst="rect">
            <a:avLst/>
          </a:prstGeom>
        </p:spPr>
      </p:pic>
      <p:sp>
        <p:nvSpPr>
          <p:cNvPr id="11" name="TextBox 10">
            <a:extLst>
              <a:ext uri="{FF2B5EF4-FFF2-40B4-BE49-F238E27FC236}">
                <a16:creationId xmlns:a16="http://schemas.microsoft.com/office/drawing/2014/main" id="{31C21802-3E52-923D-E30D-24F4B8C6350A}"/>
              </a:ext>
            </a:extLst>
          </p:cNvPr>
          <p:cNvSpPr txBox="1"/>
          <p:nvPr/>
        </p:nvSpPr>
        <p:spPr>
          <a:xfrm>
            <a:off x="5486400" y="4895850"/>
            <a:ext cx="2562896" cy="369332"/>
          </a:xfrm>
          <a:prstGeom prst="rect">
            <a:avLst/>
          </a:prstGeom>
          <a:noFill/>
        </p:spPr>
        <p:txBody>
          <a:bodyPr wrap="square" rtlCol="0">
            <a:spAutoFit/>
          </a:bodyPr>
          <a:lstStyle/>
          <a:p>
            <a:r>
              <a:rPr lang="en-GB" dirty="0"/>
              <a:t>(Surry Youth Voice, 2022)</a:t>
            </a:r>
          </a:p>
        </p:txBody>
      </p:sp>
    </p:spTree>
    <p:extLst>
      <p:ext uri="{BB962C8B-B14F-4D97-AF65-F5344CB8AC3E}">
        <p14:creationId xmlns:p14="http://schemas.microsoft.com/office/powerpoint/2010/main" val="360784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8D278-760E-9B41-725A-A12D0207E18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75C0A0F6-0FCE-ABB0-6283-117B5AD18C3B}"/>
              </a:ext>
            </a:extLst>
          </p:cNvPr>
          <p:cNvSpPr>
            <a:spLocks noGrp="1"/>
          </p:cNvSpPr>
          <p:nvPr>
            <p:ph type="title"/>
          </p:nvPr>
        </p:nvSpPr>
        <p:spPr/>
        <p:txBody>
          <a:bodyPr/>
          <a:lstStyle/>
          <a:p>
            <a:pPr algn="ctr"/>
            <a:r>
              <a:rPr lang="en-GB" b="1" dirty="0" err="1"/>
              <a:t>Cyfeiriadau</a:t>
            </a:r>
            <a:endParaRPr lang="en-GB" b="1" dirty="0"/>
          </a:p>
        </p:txBody>
      </p:sp>
      <p:sp>
        <p:nvSpPr>
          <p:cNvPr id="7" name="Content Placeholder 6">
            <a:extLst>
              <a:ext uri="{FF2B5EF4-FFF2-40B4-BE49-F238E27FC236}">
                <a16:creationId xmlns:a16="http://schemas.microsoft.com/office/drawing/2014/main" id="{BCE0C5A7-A0D8-B5A2-351A-96E511877C1B}"/>
              </a:ext>
            </a:extLst>
          </p:cNvPr>
          <p:cNvSpPr>
            <a:spLocks noGrp="1"/>
          </p:cNvSpPr>
          <p:nvPr>
            <p:ph sz="half" idx="1"/>
          </p:nvPr>
        </p:nvSpPr>
        <p:spPr>
          <a:xfrm>
            <a:off x="501068" y="1726150"/>
            <a:ext cx="8141863" cy="3809862"/>
          </a:xfrm>
        </p:spPr>
        <p:txBody>
          <a:bodyPr>
            <a:normAutofit/>
          </a:bodyPr>
          <a:lstStyle/>
          <a:p>
            <a:pPr marL="0" indent="0">
              <a:lnSpc>
                <a:spcPct val="100000"/>
              </a:lnSpc>
              <a:spcBef>
                <a:spcPts val="600"/>
              </a:spcBef>
              <a:spcAft>
                <a:spcPts val="600"/>
              </a:spcAft>
              <a:buNone/>
            </a:pPr>
            <a:endParaRPr lang="en-GB" sz="1800" dirty="0"/>
          </a:p>
        </p:txBody>
      </p:sp>
    </p:spTree>
    <p:extLst>
      <p:ext uri="{BB962C8B-B14F-4D97-AF65-F5344CB8AC3E}">
        <p14:creationId xmlns:p14="http://schemas.microsoft.com/office/powerpoint/2010/main" val="10699159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0E5E4-7CE6-8325-97F8-FFB06FD7EB5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51A416-A065-CE28-680E-8EBEB0258936}"/>
              </a:ext>
            </a:extLst>
          </p:cNvPr>
          <p:cNvSpPr>
            <a:spLocks noGrp="1"/>
          </p:cNvSpPr>
          <p:nvPr>
            <p:ph sz="half" idx="2"/>
          </p:nvPr>
        </p:nvSpPr>
        <p:spPr>
          <a:xfrm>
            <a:off x="628650" y="1825625"/>
            <a:ext cx="7886700" cy="3809862"/>
          </a:xfrm>
        </p:spPr>
        <p:txBody>
          <a:bodyPr>
            <a:normAutofit/>
          </a:bodyPr>
          <a:lstStyle/>
          <a:p>
            <a:pPr marL="0" indent="0">
              <a:lnSpc>
                <a:spcPct val="100000"/>
              </a:lnSpc>
              <a:spcBef>
                <a:spcPts val="600"/>
              </a:spcBef>
              <a:spcAft>
                <a:spcPts val="600"/>
              </a:spcAft>
              <a:buNone/>
            </a:pPr>
            <a:r>
              <a:rPr lang="en-GB" sz="1800" dirty="0">
                <a:solidFill>
                  <a:srgbClr val="0070C0"/>
                </a:solidFill>
              </a:rPr>
              <a:t>Pierson, R. (2014) </a:t>
            </a:r>
            <a:r>
              <a:rPr lang="en-GB" sz="1800" i="1" dirty="0">
                <a:solidFill>
                  <a:srgbClr val="0070C0"/>
                </a:solidFill>
              </a:rPr>
              <a:t>Every kid needs a champion</a:t>
            </a:r>
            <a:r>
              <a:rPr lang="en-GB" sz="1800" dirty="0">
                <a:solidFill>
                  <a:srgbClr val="0070C0"/>
                </a:solidFill>
              </a:rPr>
              <a:t> [Video] TED Talks Available at: </a:t>
            </a:r>
            <a:r>
              <a:rPr lang="en-GB" sz="1800" dirty="0">
                <a:hlinkClick r:id="rId3"/>
              </a:rPr>
              <a:t>Every kid needs a champion | Rita Pierson | TED</a:t>
            </a:r>
            <a:r>
              <a:rPr lang="en-GB" sz="1800" dirty="0"/>
              <a:t> [Last Accessed 30/04/2026]</a:t>
            </a:r>
            <a:endParaRPr lang="en-GB" sz="1800" i="1" dirty="0">
              <a:solidFill>
                <a:srgbClr val="0070C0"/>
              </a:solidFill>
            </a:endParaRPr>
          </a:p>
          <a:p>
            <a:pPr marL="0" indent="0">
              <a:lnSpc>
                <a:spcPct val="100000"/>
              </a:lnSpc>
              <a:spcBef>
                <a:spcPts val="600"/>
              </a:spcBef>
              <a:spcAft>
                <a:spcPts val="600"/>
              </a:spcAft>
              <a:buNone/>
            </a:pPr>
            <a:r>
              <a:rPr lang="en-GB" sz="1800" dirty="0">
                <a:solidFill>
                  <a:srgbClr val="0070C0"/>
                </a:solidFill>
              </a:rPr>
              <a:t>Surry Youth Voice (2022) </a:t>
            </a:r>
            <a:r>
              <a:rPr lang="en-GB" sz="1800" i="1" dirty="0">
                <a:solidFill>
                  <a:srgbClr val="0070C0"/>
                </a:solidFill>
              </a:rPr>
              <a:t>Top 10 "must do's" for professionals working with children and young people</a:t>
            </a:r>
            <a:r>
              <a:rPr lang="en-GB" sz="1800" dirty="0">
                <a:solidFill>
                  <a:srgbClr val="0070C0"/>
                </a:solidFill>
              </a:rPr>
              <a:t> available at: </a:t>
            </a:r>
            <a:r>
              <a:rPr lang="en-GB" sz="1800" dirty="0">
                <a:hlinkClick r:id="rId4"/>
              </a:rPr>
              <a:t>Top 10 "Must Do's" for Professionals Working with Children and Young People</a:t>
            </a:r>
            <a:r>
              <a:rPr lang="en-GB" sz="1800" dirty="0"/>
              <a:t> [Last Accessed 230/04/2026]</a:t>
            </a:r>
            <a:endParaRPr lang="en-GB" sz="1800" i="1" dirty="0">
              <a:solidFill>
                <a:srgbClr val="0070C0"/>
              </a:solidFill>
            </a:endParaRPr>
          </a:p>
          <a:p>
            <a:pPr marL="0" indent="0">
              <a:lnSpc>
                <a:spcPct val="100000"/>
              </a:lnSpc>
              <a:spcBef>
                <a:spcPts val="600"/>
              </a:spcBef>
              <a:spcAft>
                <a:spcPts val="600"/>
              </a:spcAft>
              <a:buNone/>
            </a:pPr>
            <a:r>
              <a:rPr lang="en-GB" sz="1800" dirty="0">
                <a:solidFill>
                  <a:srgbClr val="0070C0"/>
                </a:solidFill>
              </a:rPr>
              <a:t>UWTSD (2026a) </a:t>
            </a:r>
            <a:r>
              <a:rPr lang="en-GB" sz="1800" i="1" dirty="0">
                <a:solidFill>
                  <a:srgbClr val="0070C0"/>
                </a:solidFill>
              </a:rPr>
              <a:t>Connecting to </a:t>
            </a:r>
            <a:r>
              <a:rPr lang="en-GB" sz="1800" i="1" dirty="0" err="1">
                <a:solidFill>
                  <a:srgbClr val="0070C0"/>
                </a:solidFill>
              </a:rPr>
              <a:t>WiFi</a:t>
            </a:r>
            <a:r>
              <a:rPr lang="en-GB" sz="1800" dirty="0">
                <a:solidFill>
                  <a:srgbClr val="0070C0"/>
                </a:solidFill>
              </a:rPr>
              <a:t> Available at: </a:t>
            </a:r>
            <a:r>
              <a:rPr lang="en-GB" sz="1800" dirty="0">
                <a:hlinkClick r:id="rId5"/>
              </a:rPr>
              <a:t>Connecting to Wi-fi | Digital Services | University of Wales Trinity Saint David</a:t>
            </a:r>
            <a:r>
              <a:rPr lang="en-GB" sz="1800" dirty="0"/>
              <a:t> [Last Accessed 30/04/2026]</a:t>
            </a:r>
            <a:endParaRPr lang="en-GB" sz="1800" dirty="0">
              <a:solidFill>
                <a:srgbClr val="0070C0"/>
              </a:solidFill>
            </a:endParaRPr>
          </a:p>
          <a:p>
            <a:pPr marL="0" indent="0">
              <a:lnSpc>
                <a:spcPct val="100000"/>
              </a:lnSpc>
              <a:spcBef>
                <a:spcPts val="600"/>
              </a:spcBef>
              <a:spcAft>
                <a:spcPts val="600"/>
              </a:spcAft>
              <a:buNone/>
            </a:pPr>
            <a:r>
              <a:rPr lang="en-GB" sz="1800" dirty="0">
                <a:solidFill>
                  <a:srgbClr val="0070C0"/>
                </a:solidFill>
              </a:rPr>
              <a:t>UWTSD (2026b) </a:t>
            </a:r>
            <a:r>
              <a:rPr lang="en-GB" sz="1800" i="1" dirty="0">
                <a:solidFill>
                  <a:srgbClr val="0070C0"/>
                </a:solidFill>
              </a:rPr>
              <a:t>Academic and Infoskills: Enhance Your Skills </a:t>
            </a:r>
            <a:r>
              <a:rPr lang="en-GB" sz="1800" dirty="0">
                <a:solidFill>
                  <a:srgbClr val="0070C0"/>
                </a:solidFill>
              </a:rPr>
              <a:t>Available at: </a:t>
            </a:r>
            <a:r>
              <a:rPr lang="en-GB" sz="1800" dirty="0">
                <a:hlinkClick r:id="rId6"/>
              </a:rPr>
              <a:t>Academic and </a:t>
            </a:r>
            <a:r>
              <a:rPr lang="en-GB" sz="1800" dirty="0" err="1">
                <a:hlinkClick r:id="rId6"/>
              </a:rPr>
              <a:t>InfoSkills</a:t>
            </a:r>
            <a:r>
              <a:rPr lang="en-GB" sz="1800" dirty="0">
                <a:hlinkClick r:id="rId6"/>
              </a:rPr>
              <a:t> | Digital Services | University of Wales Trinity Saint David</a:t>
            </a:r>
            <a:r>
              <a:rPr lang="en-GB" sz="1800" dirty="0"/>
              <a:t> [Last Accessed 30/04/2026]</a:t>
            </a:r>
            <a:endParaRPr lang="en-GB" sz="1800" dirty="0">
              <a:solidFill>
                <a:srgbClr val="0070C0"/>
              </a:solidFill>
            </a:endParaRPr>
          </a:p>
        </p:txBody>
      </p:sp>
      <p:sp>
        <p:nvSpPr>
          <p:cNvPr id="5" name="Title 4">
            <a:extLst>
              <a:ext uri="{FF2B5EF4-FFF2-40B4-BE49-F238E27FC236}">
                <a16:creationId xmlns:a16="http://schemas.microsoft.com/office/drawing/2014/main" id="{2E1175F6-8E9A-B162-AE20-62E36B8745D8}"/>
              </a:ext>
            </a:extLst>
          </p:cNvPr>
          <p:cNvSpPr>
            <a:spLocks noGrp="1"/>
          </p:cNvSpPr>
          <p:nvPr>
            <p:ph type="title"/>
          </p:nvPr>
        </p:nvSpPr>
        <p:spPr/>
        <p:txBody>
          <a:bodyPr/>
          <a:lstStyle/>
          <a:p>
            <a:pPr algn="ctr"/>
            <a:r>
              <a:rPr lang="en-GB" b="1" dirty="0">
                <a:solidFill>
                  <a:srgbClr val="0070C0"/>
                </a:solidFill>
              </a:rPr>
              <a:t>References</a:t>
            </a:r>
            <a:endParaRPr lang="en-GB" b="1" dirty="0"/>
          </a:p>
        </p:txBody>
      </p:sp>
    </p:spTree>
    <p:extLst>
      <p:ext uri="{BB962C8B-B14F-4D97-AF65-F5344CB8AC3E}">
        <p14:creationId xmlns:p14="http://schemas.microsoft.com/office/powerpoint/2010/main" val="2812180399"/>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801409-93EC-43B8-949F-2354699D6159}">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D339CC-99A4-447B-AA14-72B5CE1FD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CC11202-4772-4863-908B-7D5F533EFAA1}">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320A647C-70E8-4659-9076-F0AF24D2395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1_CYFLWYNIAD_INTRODUCTION_STAFF</Template>
  <TotalTime>0</TotalTime>
  <Words>1327</Words>
  <Application>Microsoft Office PowerPoint</Application>
  <PresentationFormat>On-screen Show (4:3)</PresentationFormat>
  <Paragraphs>123</Paragraphs>
  <Slides>18</Slides>
  <Notes>18</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18</vt:i4>
      </vt:variant>
    </vt:vector>
  </HeadingPairs>
  <TitlesOfParts>
    <vt:vector size="26" baseType="lpstr">
      <vt:lpstr>Arial</vt:lpstr>
      <vt:lpstr>Calibri</vt:lpstr>
      <vt:lpstr>Calibri Light</vt:lpstr>
      <vt:lpstr>Times New Roman</vt:lpstr>
      <vt:lpstr>Sub Title 1</vt:lpstr>
      <vt:lpstr>Accessible 2</vt:lpstr>
      <vt:lpstr>1_Sub Title 1</vt:lpstr>
      <vt:lpstr>1_Accessible 2</vt:lpstr>
      <vt:lpstr>ECCE4001 Pwy ydw i?: Archwilio Hunaniaeth Broffesiynol  ECCE4001 Who Am I?: Exploring Professional Identity  Thema 1: Cyflwyniad Modiwl Theme 1: Module Introduction  </vt:lpstr>
      <vt:lpstr>PowerPoint Presentation</vt:lpstr>
      <vt:lpstr>Click to Add Title (Cym) Theme Content</vt:lpstr>
      <vt:lpstr>Click to Add Title (Cym) Acknowledgements</vt:lpstr>
      <vt:lpstr>Click to Add Title (Cym) Your Professional Development</vt:lpstr>
      <vt:lpstr>Click to Add Title (Cym) What do we mean by Values?</vt:lpstr>
      <vt:lpstr>Click to Add Title (Cym) Defining Values</vt:lpstr>
      <vt:lpstr>Click to Add Title (Cym) Finding Information</vt:lpstr>
      <vt:lpstr>Click to Add Title (Cym) Guided Study – Sources of Information</vt:lpstr>
      <vt:lpstr>Click to Add Title (Cym) Our Own Values</vt:lpstr>
      <vt:lpstr>Click to Add Title (Cym) Module Information</vt:lpstr>
      <vt:lpstr>Click to Add Title (Cym) Assessment</vt:lpstr>
      <vt:lpstr>Click to Add Title (Cym) Assessment Submission</vt:lpstr>
      <vt:lpstr>Click to Add Title (Cym) Professional Values</vt:lpstr>
      <vt:lpstr>Click to Add Title (Cym) Every kid needs a champion </vt:lpstr>
      <vt:lpstr>Click to Add Title (Cym) Top 10 "Must Do's" for Professionals Working with Children and Young People </vt:lpstr>
      <vt:lpstr>Cyfeiriadau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Ken Dicks</cp:lastModifiedBy>
  <cp:revision>159</cp:revision>
  <dcterms:created xsi:type="dcterms:W3CDTF">2017-02-08T11:33:06Z</dcterms:created>
  <dcterms:modified xsi:type="dcterms:W3CDTF">2026-06-18T08:32:04Z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