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1"/>
  </p:notesMasterIdLst>
  <p:sldIdLst>
    <p:sldId id="4750" r:id="rId5"/>
    <p:sldId id="4313" r:id="rId6"/>
    <p:sldId id="4288" r:id="rId7"/>
    <p:sldId id="4744" r:id="rId8"/>
    <p:sldId id="4287" r:id="rId9"/>
    <p:sldId id="4654" r:id="rId10"/>
    <p:sldId id="4694" r:id="rId11"/>
    <p:sldId id="305" r:id="rId12"/>
    <p:sldId id="4700" r:id="rId13"/>
    <p:sldId id="4711" r:id="rId14"/>
    <p:sldId id="4746" r:id="rId15"/>
    <p:sldId id="4712" r:id="rId16"/>
    <p:sldId id="4745" r:id="rId17"/>
    <p:sldId id="4747" r:id="rId18"/>
    <p:sldId id="4748" r:id="rId19"/>
    <p:sldId id="4749"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7BE07"/>
    <a:srgbClr val="F6A732"/>
    <a:srgbClr val="FFFEFD"/>
    <a:srgbClr val="333333"/>
    <a:srgbClr val="F9F8F7"/>
    <a:srgbClr val="F83818"/>
    <a:srgbClr val="FF3399"/>
    <a:srgbClr val="AF0306"/>
    <a:srgbClr val="EF5623"/>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5FD0F851-EC5A-4D38-B0AD-8093EC10F338}" styleName="Light Style 1 – Accent 5">
    <a:wholeTbl>
      <a:tcTxStyle>
        <a:fontRef idx="minor">
          <a:scrgbClr r="0" g="0" b="0"/>
        </a:fontRef>
        <a:schemeClr val="tx1"/>
      </a:tcTxStyle>
      <a:tcStyle>
        <a:tcBdr>
          <a:left>
            <a:ln>
              <a:noFill/>
            </a:ln>
          </a:left>
          <a:right>
            <a:ln>
              <a:noFill/>
            </a:ln>
          </a:right>
          <a:top>
            <a:ln w="12700" cmpd="sng">
              <a:solidFill>
                <a:schemeClr val="accent5"/>
              </a:solidFill>
            </a:ln>
          </a:top>
          <a:bottom>
            <a:ln w="12700" cmpd="sng">
              <a:solidFill>
                <a:schemeClr val="accent5"/>
              </a:solidFill>
            </a:ln>
          </a:bottom>
          <a:insideH>
            <a:ln>
              <a:noFill/>
            </a:ln>
          </a:insideH>
          <a:insideV>
            <a:ln>
              <a:noFill/>
            </a:ln>
          </a:insideV>
        </a:tcBdr>
        <a:fill>
          <a:noFill/>
        </a:fill>
      </a:tcStyle>
    </a:wholeTbl>
    <a:band1H>
      <a:tcStyle>
        <a:tcBdr/>
        <a:fill>
          <a:solidFill>
            <a:schemeClr val="accent5">
              <a:alpha val="20000"/>
            </a:schemeClr>
          </a:solidFill>
        </a:fill>
      </a:tcStyle>
    </a:band1H>
    <a:band2H>
      <a:tcStyle>
        <a:tcBdr/>
      </a:tcStyle>
    </a:band2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12700" cmpd="sng">
              <a:solidFill>
                <a:schemeClr val="accent5"/>
              </a:solidFill>
            </a:ln>
          </a:top>
        </a:tcBdr>
        <a:fill>
          <a:noFill/>
        </a:fill>
      </a:tcStyle>
    </a:lastRow>
    <a:firstRow>
      <a:tcTxStyle b="on"/>
      <a:tcStyle>
        <a:tcBdr>
          <a:bottom>
            <a:ln w="12700" cmpd="sng">
              <a:solidFill>
                <a:schemeClr val="accent5"/>
              </a:solidFill>
            </a:ln>
          </a:bottom>
        </a:tcBdr>
        <a:fill>
          <a:noFill/>
        </a:fill>
      </a:tcStyle>
    </a:firstRow>
  </a:tblStyle>
  <a:tblStyle styleId="{C4B1156A-380E-4F78-BDF5-A606A8083BF9}" styleName="Medium Style 4 – Accent 4">
    <a:wholeTbl>
      <a:tcTxStyle>
        <a:fontRef idx="minor">
          <a:scrgbClr r="0" g="0" b="0"/>
        </a:fontRef>
        <a:schemeClr val="dk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w="12700" cmpd="sng">
              <a:solidFill>
                <a:schemeClr val="accent4"/>
              </a:solidFill>
            </a:ln>
          </a:insideV>
        </a:tcBdr>
        <a:fill>
          <a:solidFill>
            <a:schemeClr val="accent4">
              <a:tint val="20000"/>
            </a:schemeClr>
          </a:solidFill>
        </a:fill>
      </a:tcStyle>
    </a:wholeTbl>
    <a:band1H>
      <a:tcStyle>
        <a:tcBdr/>
        <a:fill>
          <a:solidFill>
            <a:schemeClr val="accent4">
              <a:tint val="40000"/>
            </a:schemeClr>
          </a:solidFill>
        </a:fill>
      </a:tcStyle>
    </a:band1H>
    <a:band1V>
      <a:tcStyle>
        <a:tcBdr/>
        <a:fill>
          <a:solidFill>
            <a:schemeClr val="accent4">
              <a:tint val="40000"/>
            </a:schemeClr>
          </a:solidFill>
        </a:fill>
      </a:tcStyle>
    </a:band1V>
    <a:lastCol>
      <a:tcTxStyle b="on"/>
      <a:tcStyle>
        <a:tcBdr/>
      </a:tcStyle>
    </a:lastCol>
    <a:firstCol>
      <a:tcTxStyle b="on"/>
      <a:tcStyle>
        <a:tcBdr/>
      </a:tcStyle>
    </a:firstCol>
    <a:lastRow>
      <a:tcTxStyle b="on"/>
      <a:tcStyle>
        <a:tcBdr>
          <a:top>
            <a:ln w="25400" cmpd="sng">
              <a:solidFill>
                <a:schemeClr val="accent4"/>
              </a:solidFill>
            </a:ln>
          </a:top>
        </a:tcBdr>
        <a:fill>
          <a:solidFill>
            <a:schemeClr val="accent4">
              <a:tint val="20000"/>
            </a:schemeClr>
          </a:solidFill>
        </a:fill>
      </a:tcStyle>
    </a:lastRow>
    <a:firstRow>
      <a:tcTxStyle b="on"/>
      <a:tcStyle>
        <a:tcBdr/>
        <a:fill>
          <a:solidFill>
            <a:schemeClr val="accent4">
              <a:tint val="20000"/>
            </a:schemeClr>
          </a:solidFill>
        </a:fill>
      </a:tcStyle>
    </a:firstRow>
  </a:tblStyle>
  <a:tblStyle styleId="{8A107856-5554-42FB-B03E-39F5DBC370BA}" styleName="Medium Style 4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solidFill>
            <a:schemeClr val="accent2">
              <a:tint val="20000"/>
            </a:schemeClr>
          </a:solidFill>
        </a:fill>
      </a:tcStyle>
    </a:wholeTbl>
    <a:band1H>
      <a:tcStyle>
        <a:tcBdr/>
        <a:fill>
          <a:solidFill>
            <a:schemeClr val="accent2">
              <a:tint val="40000"/>
            </a:schemeClr>
          </a:solidFill>
        </a:fill>
      </a:tcStyle>
    </a:band1H>
    <a:band1V>
      <a:tcStyle>
        <a:tcBdr/>
        <a:fill>
          <a:solidFill>
            <a:schemeClr val="accent2">
              <a:tint val="40000"/>
            </a:schemeClr>
          </a:solidFill>
        </a:fill>
      </a:tcStyle>
    </a:band1V>
    <a:lastCol>
      <a:tcTxStyle b="on"/>
      <a:tcStyle>
        <a:tcBdr/>
      </a:tcStyle>
    </a:lastCol>
    <a:firstCol>
      <a:tcTxStyle b="on"/>
      <a:tcStyle>
        <a:tcBdr/>
      </a:tcStyle>
    </a:firstCol>
    <a:lastRow>
      <a:tcTxStyle b="on"/>
      <a:tcStyle>
        <a:tcBdr>
          <a:top>
            <a:ln w="25400" cmpd="sng">
              <a:solidFill>
                <a:schemeClr val="accent2"/>
              </a:solidFill>
            </a:ln>
          </a:top>
        </a:tcBdr>
        <a:fill>
          <a:solidFill>
            <a:schemeClr val="accent2">
              <a:tint val="20000"/>
            </a:schemeClr>
          </a:solidFill>
        </a:fill>
      </a:tcStyle>
    </a:lastRow>
    <a:firstRow>
      <a:tcTxStyle b="on"/>
      <a:tcStyle>
        <a:tcBdr/>
        <a:fill>
          <a:solidFill>
            <a:schemeClr val="accent2">
              <a:tint val="20000"/>
            </a:schemeClr>
          </a:solidFill>
        </a:fill>
      </a:tcStyle>
    </a:firstRow>
  </a:tblStyle>
  <a:tblStyle styleId="{91EBBBCC-DAD2-459C-BE2E-F6DE35CF9A28}" styleName="Dark Style 2 – Accent 3/Accent 4">
    <a:wholeTbl>
      <a:tcTxStyle>
        <a:fontRef idx="minor">
          <a:scrgbClr r="0" g="0" b="0"/>
        </a:fontRef>
        <a:schemeClr val="dk1"/>
      </a:tcTxStyle>
      <a:tcStyle>
        <a:tcBdr>
          <a:left>
            <a:ln>
              <a:noFill/>
            </a:ln>
          </a:left>
          <a:right>
            <a:ln>
              <a:noFill/>
            </a:ln>
          </a:right>
          <a:top>
            <a:ln>
              <a:noFill/>
            </a:ln>
          </a:top>
          <a:bottom>
            <a:ln>
              <a:noFill/>
            </a:ln>
          </a:bottom>
          <a:insideH>
            <a:ln>
              <a:noFill/>
            </a:ln>
          </a:insideH>
          <a:insideV>
            <a:ln>
              <a:noFill/>
            </a:ln>
          </a:insideV>
        </a:tcBdr>
        <a:fill>
          <a:solidFill>
            <a:schemeClr val="accent3">
              <a:tint val="20000"/>
            </a:schemeClr>
          </a:solidFill>
        </a:fill>
      </a:tcStyle>
    </a:wholeTbl>
    <a:band1H>
      <a:tcStyle>
        <a:tcBdr/>
        <a:fill>
          <a:solidFill>
            <a:schemeClr val="accent3">
              <a:tint val="40000"/>
            </a:schemeClr>
          </a:solidFill>
        </a:fill>
      </a:tcStyle>
    </a:band1H>
    <a:band1V>
      <a:tcStyle>
        <a:tcBdr/>
        <a:fill>
          <a:solidFill>
            <a:schemeClr val="accent3">
              <a:tint val="4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accent3">
              <a:tint val="20000"/>
            </a:schemeClr>
          </a:solidFill>
        </a:fill>
      </a:tcStyle>
    </a:lastRow>
    <a:firstRow>
      <a:tcTxStyle b="on">
        <a:fontRef idx="minor">
          <a:scrgbClr r="0" g="0" b="0"/>
        </a:fontRef>
        <a:schemeClr val="lt1"/>
      </a:tcTxStyle>
      <a:tcStyle>
        <a:tcBdr/>
        <a:fill>
          <a:solidFill>
            <a:schemeClr val="accent4"/>
          </a:solidFill>
        </a:fill>
      </a:tcStyle>
    </a:firstRow>
  </a:tblStyle>
  <a:tblStyle styleId="{1FECB4D8-DB02-4DC6-A0A2-4F2EBAE1DC90}" styleName="Medium Style 1 – Accent 3">
    <a:wholeTbl>
      <a:tcTxStyle>
        <a:fontRef idx="minor">
          <a:scrgbClr r="0" g="0" b="0"/>
        </a:fontRef>
        <a:schemeClr val="dk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a:noFill/>
            </a:ln>
          </a:insideV>
        </a:tcBdr>
        <a:fill>
          <a:solidFill>
            <a:schemeClr val="lt1"/>
          </a:solidFill>
        </a:fill>
      </a:tcStyle>
    </a:wholeTbl>
    <a:band1H>
      <a:tcStyle>
        <a:tcBdr/>
        <a:fill>
          <a:solidFill>
            <a:schemeClr val="accent3">
              <a:tint val="20000"/>
            </a:schemeClr>
          </a:solidFill>
        </a:fill>
      </a:tcStyle>
    </a:band1H>
    <a:band1V>
      <a:tcStyle>
        <a:tcBdr/>
        <a:fill>
          <a:solidFill>
            <a:schemeClr val="accent3">
              <a:tint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solidFill>
            <a:schemeClr val="lt1"/>
          </a:solidFill>
        </a:fill>
      </a:tcStyle>
    </a:lastRow>
    <a:firstRow>
      <a:tcTxStyle b="on">
        <a:fontRef idx="minor">
          <a:scrgbClr r="0" g="0" b="0"/>
        </a:fontRef>
        <a:schemeClr val="lt1"/>
      </a:tcTxStyle>
      <a:tcStyle>
        <a:tcBdr/>
        <a:fill>
          <a:solidFill>
            <a:schemeClr val="accent3"/>
          </a:solidFill>
        </a:fill>
      </a:tcStyle>
    </a:firstRow>
  </a:tblStyle>
  <a:tblStyle styleId="{C083E6E3-FA7D-4D7B-A595-EF9225AFEA82}" styleName="Light Style 1 – Accent 3">
    <a:wholeTbl>
      <a:tcTxStyle>
        <a:fontRef idx="minor">
          <a:scrgbClr r="0" g="0" b="0"/>
        </a:fontRef>
        <a:schemeClr val="tx1"/>
      </a:tcTxStyle>
      <a:tcStyle>
        <a:tcBdr>
          <a:left>
            <a:ln>
              <a:noFill/>
            </a:ln>
          </a:left>
          <a:right>
            <a:ln>
              <a:noFill/>
            </a:ln>
          </a:right>
          <a:top>
            <a:ln w="12700" cmpd="sng">
              <a:solidFill>
                <a:schemeClr val="accent3"/>
              </a:solidFill>
            </a:ln>
          </a:top>
          <a:bottom>
            <a:ln w="12700" cmpd="sng">
              <a:solidFill>
                <a:schemeClr val="accent3"/>
              </a:solidFill>
            </a:ln>
          </a:bottom>
          <a:insideH>
            <a:ln>
              <a:noFill/>
            </a:ln>
          </a:insideH>
          <a:insideV>
            <a:ln>
              <a:noFill/>
            </a:ln>
          </a:insideV>
        </a:tcBdr>
        <a:fill>
          <a:noFill/>
        </a:fill>
      </a:tcStyle>
    </a:wholeTbl>
    <a:band1H>
      <a:tcStyle>
        <a:tcBdr/>
        <a:fill>
          <a:solidFill>
            <a:schemeClr val="accent3">
              <a:alpha val="20000"/>
            </a:schemeClr>
          </a:solidFill>
        </a:fill>
      </a:tcStyle>
    </a:band1H>
    <a:band2H>
      <a:tcStyle>
        <a:tcBdr/>
      </a:tcStyle>
    </a:band2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12700" cmpd="sng">
              <a:solidFill>
                <a:schemeClr val="accent3"/>
              </a:solidFill>
            </a:ln>
          </a:top>
        </a:tcBdr>
        <a:fill>
          <a:noFill/>
        </a:fill>
      </a:tcStyle>
    </a:lastRow>
    <a:firstRow>
      <a:tcTxStyle b="on"/>
      <a:tcStyle>
        <a:tcBdr>
          <a:bottom>
            <a:ln w="12700" cmpd="sng">
              <a:solidFill>
                <a:schemeClr val="accent3"/>
              </a:solidFill>
            </a:ln>
          </a:bottom>
        </a:tcBdr>
        <a:fill>
          <a:no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E929F9F4-4A8F-4326-A1B4-22849713DDAB}" styleName="Dark Style 1 – Accent 4">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4"/>
          </a:solidFill>
        </a:fill>
      </a:tcStyle>
    </a:wholeTbl>
    <a:band1H>
      <a:tcStyle>
        <a:tcBdr/>
        <a:fill>
          <a:solidFill>
            <a:schemeClr val="accent4">
              <a:shade val="60000"/>
            </a:schemeClr>
          </a:solidFill>
        </a:fill>
      </a:tcStyle>
    </a:band1H>
    <a:band1V>
      <a:tcStyle>
        <a:tcBdr/>
        <a:fill>
          <a:solidFill>
            <a:schemeClr val="accent4">
              <a:shade val="60000"/>
            </a:schemeClr>
          </a:solidFill>
        </a:fill>
      </a:tcStyle>
    </a:band1V>
    <a:lastCol>
      <a:tcTxStyle b="on"/>
      <a:tcStyle>
        <a:tcBdr>
          <a:left>
            <a:ln w="25400" cmpd="sng">
              <a:solidFill>
                <a:schemeClr val="lt1"/>
              </a:solidFill>
            </a:ln>
          </a:left>
        </a:tcBdr>
        <a:fill>
          <a:solidFill>
            <a:schemeClr val="accent4">
              <a:shade val="60000"/>
            </a:schemeClr>
          </a:solidFill>
        </a:fill>
      </a:tcStyle>
    </a:lastCol>
    <a:firstCol>
      <a:tcTxStyle b="on"/>
      <a:tcStyle>
        <a:tcBdr>
          <a:right>
            <a:ln w="25400" cmpd="sng">
              <a:solidFill>
                <a:schemeClr val="lt1"/>
              </a:solidFill>
            </a:ln>
          </a:right>
        </a:tcBdr>
        <a:fill>
          <a:solidFill>
            <a:schemeClr val="accent4">
              <a:shade val="60000"/>
            </a:schemeClr>
          </a:solidFill>
        </a:fill>
      </a:tcStyle>
    </a:firstCol>
    <a:lastRow>
      <a:tcTxStyle b="on"/>
      <a:tcStyle>
        <a:tcBdr>
          <a:top>
            <a:ln w="25400" cmpd="sng">
              <a:solidFill>
                <a:schemeClr val="lt1"/>
              </a:solidFill>
            </a:ln>
          </a:top>
        </a:tcBdr>
        <a:fill>
          <a:solidFill>
            <a:schemeClr val="accent4">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5DA37D80-6434-44D0-A028-1B22A696006F}" styleName="Light Style 3 – Accent 2">
    <a:wholeTbl>
      <a:tcTxStyle>
        <a:fontRef idx="minor">
          <a:scrgbClr r="0" g="0" b="0"/>
        </a:fontRef>
        <a:schemeClr val="tx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noFill/>
        </a:fill>
      </a:tcStyle>
    </a:wholeTbl>
    <a:band1H>
      <a:tcStyle>
        <a:tcBdr/>
        <a:fill>
          <a:solidFill>
            <a:schemeClr val="accent2">
              <a:alpha val="20000"/>
            </a:schemeClr>
          </a:solidFill>
        </a:fill>
      </a:tcStyle>
    </a:band1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noFill/>
        </a:fill>
      </a:tcStyle>
    </a:lastRow>
    <a:firstRow>
      <a:tcTxStyle b="on"/>
      <a:tcStyle>
        <a:tcBdr>
          <a:bottom>
            <a:ln w="25400" cmpd="sng">
              <a:solidFill>
                <a:schemeClr val="accent2"/>
              </a:solidFill>
            </a:ln>
          </a:bottom>
        </a:tcBdr>
        <a:fill>
          <a:noFill/>
        </a:fill>
      </a:tcStyle>
    </a:firstRow>
  </a:tblStyle>
  <a:tblStyle styleId="{ED083AE6-46FA-4A59-8FB0-9F97EB10719F}" styleName="Light Style 3 – Accent 4">
    <a:wholeTbl>
      <a:tcTxStyle>
        <a:fontRef idx="minor">
          <a:scrgbClr r="0" g="0" b="0"/>
        </a:fontRef>
        <a:schemeClr val="tx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w="12700" cmpd="sng">
              <a:solidFill>
                <a:schemeClr val="accent4"/>
              </a:solidFill>
            </a:ln>
          </a:insideV>
        </a:tcBdr>
        <a:fill>
          <a:noFill/>
        </a:fill>
      </a:tcStyle>
    </a:wholeTbl>
    <a:band1H>
      <a:tcStyle>
        <a:tcBdr/>
        <a:fill>
          <a:solidFill>
            <a:schemeClr val="accent4">
              <a:alpha val="20000"/>
            </a:schemeClr>
          </a:solidFill>
        </a:fill>
      </a:tcStyle>
    </a:band1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50800" cmpd="dbl">
              <a:solidFill>
                <a:schemeClr val="accent4"/>
              </a:solidFill>
            </a:ln>
          </a:top>
        </a:tcBdr>
        <a:fill>
          <a:noFill/>
        </a:fill>
      </a:tcStyle>
    </a:lastRow>
    <a:firstRow>
      <a:tcTxStyle b="on"/>
      <a:tcStyle>
        <a:tcBdr>
          <a:bottom>
            <a:ln w="25400" cmpd="sng">
              <a:solidFill>
                <a:schemeClr val="accent4"/>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3605" autoAdjust="0"/>
    <p:restoredTop sz="93969" autoAdjust="0"/>
  </p:normalViewPr>
  <p:slideViewPr>
    <p:cSldViewPr snapToGrid="0">
      <p:cViewPr>
        <p:scale>
          <a:sx n="69" d="100"/>
          <a:sy n="69" d="100"/>
        </p:scale>
        <p:origin x="834" y="6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notesMaster" Target="notesMasters/notes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0EC8319-86AC-4CEA-8DC7-66454636A39D}" type="datetimeFigureOut">
              <a:rPr lang="en-GB" smtClean="0"/>
              <a:t>13/02/2026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E996641-7C98-41F1-9664-883E660EEF2F}" type="slidenum">
              <a:rPr lang="en-GB" smtClean="0"/>
              <a:t>‹#›</a:t>
            </a:fld>
            <a:endParaRPr lang="en-GB"/>
          </a:p>
        </p:txBody>
      </p:sp>
    </p:spTree>
    <p:extLst>
      <p:ext uri="{BB962C8B-B14F-4D97-AF65-F5344CB8AC3E}">
        <p14:creationId xmlns:p14="http://schemas.microsoft.com/office/powerpoint/2010/main" val="5017764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3" Type="http://schemas.openxmlformats.org/officeDocument/2006/relationships/hyperlink" Target="https://www.graduatesfirst.com/m-and-s-aptitude-tests" TargetMode="External"/><Relationship Id="rId2" Type="http://schemas.openxmlformats.org/officeDocument/2006/relationships/slide" Target="../slides/slide15.xml"/><Relationship Id="rId1" Type="http://schemas.openxmlformats.org/officeDocument/2006/relationships/notesMaster" Target="../notesMasters/notesMaster1.xml"/><Relationship Id="rId4" Type="http://schemas.openxmlformats.org/officeDocument/2006/relationships/hyperlink" Target="https://corporate.marksandspencer.com/about-us"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E996641-7C98-41F1-9664-883E660EEF2F}" type="slidenum">
              <a:rPr lang="en-GB" smtClean="0"/>
              <a:t>1</a:t>
            </a:fld>
            <a:endParaRPr lang="en-GB"/>
          </a:p>
        </p:txBody>
      </p:sp>
    </p:spTree>
    <p:extLst>
      <p:ext uri="{BB962C8B-B14F-4D97-AF65-F5344CB8AC3E}">
        <p14:creationId xmlns:p14="http://schemas.microsoft.com/office/powerpoint/2010/main" val="329242023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E996641-7C98-41F1-9664-883E660EEF2F}" type="slidenum">
              <a:rPr lang="en-GB" smtClean="0"/>
              <a:t>2</a:t>
            </a:fld>
            <a:endParaRPr lang="en-GB"/>
          </a:p>
        </p:txBody>
      </p:sp>
    </p:spTree>
    <p:extLst>
      <p:ext uri="{BB962C8B-B14F-4D97-AF65-F5344CB8AC3E}">
        <p14:creationId xmlns:p14="http://schemas.microsoft.com/office/powerpoint/2010/main" val="231876643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main aim of the organisation is to blend creativity with the sustainability efforts which helps in operate through numerous online and physical stores. The company highly focuses on innovation, customer behaviours and offering contemporary product values along with strong presence in market. The company is focused on maintaining effective balance among the leadership and recruitment process.</a:t>
            </a:r>
          </a:p>
          <a:p>
            <a:r>
              <a:rPr lang="en-GB" sz="1200" kern="1200" dirty="0">
                <a:solidFill>
                  <a:schemeClr val="tx1"/>
                </a:solidFill>
                <a:effectLst/>
                <a:latin typeface="+mn-lt"/>
                <a:ea typeface="+mn-ea"/>
                <a:cs typeface="+mn-cs"/>
              </a:rPr>
              <a:t>Further, the presentation will emphasise on assessing the learning and training needs for the organisation and chosen job role. The presentation will also focus on analysing suitable theories for learning and training. </a:t>
            </a:r>
          </a:p>
          <a:p>
            <a:endParaRPr lang="en-GB" dirty="0"/>
          </a:p>
        </p:txBody>
      </p:sp>
      <p:sp>
        <p:nvSpPr>
          <p:cNvPr id="4" name="Slide Number Placeholder 3"/>
          <p:cNvSpPr>
            <a:spLocks noGrp="1"/>
          </p:cNvSpPr>
          <p:nvPr>
            <p:ph type="sldNum" sz="quarter" idx="10"/>
          </p:nvPr>
        </p:nvSpPr>
        <p:spPr/>
        <p:txBody>
          <a:bodyPr/>
          <a:lstStyle/>
          <a:p>
            <a:fld id="{4E996641-7C98-41F1-9664-883E660EEF2F}" type="slidenum">
              <a:rPr lang="en-GB" smtClean="0"/>
              <a:t>4</a:t>
            </a:fld>
            <a:endParaRPr lang="en-GB"/>
          </a:p>
        </p:txBody>
      </p:sp>
    </p:spTree>
    <p:extLst>
      <p:ext uri="{BB962C8B-B14F-4D97-AF65-F5344CB8AC3E}">
        <p14:creationId xmlns:p14="http://schemas.microsoft.com/office/powerpoint/2010/main" val="237696219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detailed and structured recruitment process for the chosen job role focuses on selecting the candidates with the high ‘4 I’s’ which includes inspiration, innovation, in-touch and integrity. The structured process of recruitment emphasise on online application, situational analysis and tests, in-person interview and competency-based assessments (Peacock, 2022).</a:t>
            </a:r>
          </a:p>
          <a:p>
            <a:endParaRPr lang="en-GB" dirty="0"/>
          </a:p>
        </p:txBody>
      </p:sp>
      <p:sp>
        <p:nvSpPr>
          <p:cNvPr id="4" name="Slide Number Placeholder 3"/>
          <p:cNvSpPr>
            <a:spLocks noGrp="1"/>
          </p:cNvSpPr>
          <p:nvPr>
            <p:ph type="sldNum" sz="quarter" idx="10"/>
          </p:nvPr>
        </p:nvSpPr>
        <p:spPr/>
        <p:txBody>
          <a:bodyPr/>
          <a:lstStyle/>
          <a:p>
            <a:fld id="{4E996641-7C98-41F1-9664-883E660EEF2F}" type="slidenum">
              <a:rPr lang="en-GB" smtClean="0"/>
              <a:t>5</a:t>
            </a:fld>
            <a:endParaRPr lang="en-GB"/>
          </a:p>
        </p:txBody>
      </p:sp>
    </p:spTree>
    <p:extLst>
      <p:ext uri="{BB962C8B-B14F-4D97-AF65-F5344CB8AC3E}">
        <p14:creationId xmlns:p14="http://schemas.microsoft.com/office/powerpoint/2010/main" val="124411219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Purpose</a:t>
            </a:r>
            <a:r>
              <a:rPr lang="en-GB" sz="1200" kern="1200" dirty="0">
                <a:solidFill>
                  <a:schemeClr val="tx1"/>
                </a:solidFill>
                <a:effectLst/>
                <a:latin typeface="+mn-lt"/>
                <a:ea typeface="+mn-ea"/>
                <a:cs typeface="+mn-cs"/>
              </a:rPr>
              <a:t>: the main purpose of the job analysis is to define the ‘4 I’s’ skills needed for gaining better understanding of retail business environment. </a:t>
            </a:r>
          </a:p>
          <a:p>
            <a:r>
              <a:rPr lang="en-GB" sz="1200" b="1" kern="1200" dirty="0">
                <a:solidFill>
                  <a:schemeClr val="tx1"/>
                </a:solidFill>
                <a:effectLst/>
                <a:latin typeface="+mn-lt"/>
                <a:ea typeface="+mn-ea"/>
                <a:cs typeface="+mn-cs"/>
              </a:rPr>
              <a:t>Methods</a:t>
            </a:r>
            <a:r>
              <a:rPr lang="en-GB" sz="1200" kern="1200" dirty="0">
                <a:solidFill>
                  <a:schemeClr val="tx1"/>
                </a:solidFill>
                <a:effectLst/>
                <a:latin typeface="+mn-lt"/>
                <a:ea typeface="+mn-ea"/>
                <a:cs typeface="+mn-cs"/>
              </a:rPr>
              <a:t>: the main methods included in job analysis include observation of highly-performing members of team, creating questionnaires for analysing major tasks and interaction with line managers to define </a:t>
            </a:r>
            <a:r>
              <a:rPr lang="en-GB" sz="1200" kern="1200" dirty="0" err="1">
                <a:solidFill>
                  <a:schemeClr val="tx1"/>
                </a:solidFill>
                <a:effectLst/>
                <a:latin typeface="+mn-lt"/>
                <a:ea typeface="+mn-ea"/>
                <a:cs typeface="+mn-cs"/>
              </a:rPr>
              <a:t>KPIs</a:t>
            </a:r>
            <a:r>
              <a:rPr lang="en-GB" sz="1200" kern="1200" dirty="0">
                <a:solidFill>
                  <a:schemeClr val="tx1"/>
                </a:solidFill>
                <a:effectLst/>
                <a:latin typeface="+mn-lt"/>
                <a:ea typeface="+mn-ea"/>
                <a:cs typeface="+mn-cs"/>
              </a:rPr>
              <a:t> (Ahmad, and </a:t>
            </a:r>
            <a:r>
              <a:rPr lang="en-GB" sz="1200" kern="1200" dirty="0" err="1">
                <a:solidFill>
                  <a:schemeClr val="tx1"/>
                </a:solidFill>
                <a:effectLst/>
                <a:latin typeface="+mn-lt"/>
                <a:ea typeface="+mn-ea"/>
                <a:cs typeface="+mn-cs"/>
              </a:rPr>
              <a:t>Alqaarni</a:t>
            </a:r>
            <a:r>
              <a:rPr lang="en-GB" sz="1200" kern="1200" dirty="0">
                <a:solidFill>
                  <a:schemeClr val="tx1"/>
                </a:solidFill>
                <a:effectLst/>
                <a:latin typeface="+mn-lt"/>
                <a:ea typeface="+mn-ea"/>
                <a:cs typeface="+mn-cs"/>
              </a:rPr>
              <a:t>, 2023). </a:t>
            </a:r>
          </a:p>
          <a:p>
            <a:r>
              <a:rPr lang="en-GB" sz="1200" b="1" kern="1200" dirty="0">
                <a:solidFill>
                  <a:schemeClr val="tx1"/>
                </a:solidFill>
                <a:effectLst/>
                <a:latin typeface="+mn-lt"/>
                <a:ea typeface="+mn-ea"/>
                <a:cs typeface="+mn-cs"/>
              </a:rPr>
              <a:t>Key findings</a:t>
            </a:r>
            <a:r>
              <a:rPr lang="en-GB" sz="1200" kern="1200" dirty="0">
                <a:solidFill>
                  <a:schemeClr val="tx1"/>
                </a:solidFill>
                <a:effectLst/>
                <a:latin typeface="+mn-lt"/>
                <a:ea typeface="+mn-ea"/>
                <a:cs typeface="+mn-cs"/>
              </a:rPr>
              <a:t>: the main finding from job analysis of Customer Service Executive highlights that the role necessitate for higher flexibility, digitally skilled staff and strong motivation for customer services. </a:t>
            </a:r>
          </a:p>
          <a:p>
            <a:endParaRPr lang="en-GB" dirty="0"/>
          </a:p>
        </p:txBody>
      </p:sp>
      <p:sp>
        <p:nvSpPr>
          <p:cNvPr id="4" name="Slide Number Placeholder 3"/>
          <p:cNvSpPr>
            <a:spLocks noGrp="1"/>
          </p:cNvSpPr>
          <p:nvPr>
            <p:ph type="sldNum" sz="quarter" idx="10"/>
          </p:nvPr>
        </p:nvSpPr>
        <p:spPr/>
        <p:txBody>
          <a:bodyPr/>
          <a:lstStyle/>
          <a:p>
            <a:fld id="{4E996641-7C98-41F1-9664-883E660EEF2F}" type="slidenum">
              <a:rPr lang="en-GB" smtClean="0"/>
              <a:t>6</a:t>
            </a:fld>
            <a:endParaRPr lang="en-GB"/>
          </a:p>
        </p:txBody>
      </p:sp>
    </p:spTree>
    <p:extLst>
      <p:ext uri="{BB962C8B-B14F-4D97-AF65-F5344CB8AC3E}">
        <p14:creationId xmlns:p14="http://schemas.microsoft.com/office/powerpoint/2010/main" val="312719242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This document performs the role of foundation for recruitment process, performance management and ensuring adherence with legal guidelines. </a:t>
            </a:r>
          </a:p>
          <a:p>
            <a:r>
              <a:rPr lang="en-GB" sz="1200" b="1" kern="1200" dirty="0">
                <a:solidFill>
                  <a:schemeClr val="tx1"/>
                </a:solidFill>
                <a:effectLst/>
                <a:latin typeface="+mn-lt"/>
                <a:ea typeface="+mn-ea"/>
                <a:cs typeface="+mn-cs"/>
              </a:rPr>
              <a:t>Job description</a:t>
            </a:r>
            <a:endParaRPr lang="en-GB" sz="1200" kern="1200" dirty="0">
              <a:solidFill>
                <a:schemeClr val="tx1"/>
              </a:solidFill>
              <a:effectLst/>
              <a:latin typeface="+mn-lt"/>
              <a:ea typeface="+mn-ea"/>
              <a:cs typeface="+mn-cs"/>
            </a:endParaRPr>
          </a:p>
          <a:p>
            <a:r>
              <a:rPr lang="en-GB" sz="1200" u="sng" kern="1200" dirty="0">
                <a:solidFill>
                  <a:schemeClr val="tx1"/>
                </a:solidFill>
                <a:effectLst/>
                <a:latin typeface="+mn-lt"/>
                <a:ea typeface="+mn-ea"/>
                <a:cs typeface="+mn-cs"/>
              </a:rPr>
              <a:t>Job summary</a:t>
            </a:r>
            <a:r>
              <a:rPr lang="en-GB" sz="1200" kern="1200" dirty="0">
                <a:solidFill>
                  <a:schemeClr val="tx1"/>
                </a:solidFill>
                <a:effectLst/>
                <a:latin typeface="+mn-lt"/>
                <a:ea typeface="+mn-ea"/>
                <a:cs typeface="+mn-cs"/>
              </a:rPr>
              <a:t>: the main purpose of Customer Service Executive is to provide exceptional and premium quality friendly services to customers, concerned with finding products, offering suitable suggestions and maintaining organisational image and standards (More, 2023). </a:t>
            </a:r>
          </a:p>
          <a:p>
            <a:r>
              <a:rPr lang="en-GB" sz="1200" u="sng" kern="1200" dirty="0">
                <a:solidFill>
                  <a:schemeClr val="tx1"/>
                </a:solidFill>
                <a:effectLst/>
                <a:latin typeface="+mn-lt"/>
                <a:ea typeface="+mn-ea"/>
                <a:cs typeface="+mn-cs"/>
              </a:rPr>
              <a:t>Key responsibilities</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Customer engagement: it is important to effectively approach the customers and offer support to improve shopping experience</a:t>
            </a:r>
          </a:p>
          <a:p>
            <a:r>
              <a:rPr lang="en-GB" sz="1200" kern="1200" dirty="0">
                <a:solidFill>
                  <a:schemeClr val="tx1"/>
                </a:solidFill>
                <a:effectLst/>
                <a:latin typeface="+mn-lt"/>
                <a:ea typeface="+mn-ea"/>
                <a:cs typeface="+mn-cs"/>
              </a:rPr>
              <a:t>Product and sales information: developing strong knowledge regarding </a:t>
            </a:r>
            <a:r>
              <a:rPr lang="en-GB" sz="1200" kern="1200" dirty="0" err="1">
                <a:solidFill>
                  <a:schemeClr val="tx1"/>
                </a:solidFill>
                <a:effectLst/>
                <a:latin typeface="+mn-lt"/>
                <a:ea typeface="+mn-ea"/>
                <a:cs typeface="+mn-cs"/>
              </a:rPr>
              <a:t>M&amp;S</a:t>
            </a:r>
            <a:r>
              <a:rPr lang="en-GB" sz="1200" kern="1200" dirty="0">
                <a:solidFill>
                  <a:schemeClr val="tx1"/>
                </a:solidFill>
                <a:effectLst/>
                <a:latin typeface="+mn-lt"/>
                <a:ea typeface="+mn-ea"/>
                <a:cs typeface="+mn-cs"/>
              </a:rPr>
              <a:t> products and services is crucial to create suggestions and enhance sales.</a:t>
            </a:r>
          </a:p>
          <a:p>
            <a:r>
              <a:rPr lang="en-GB" sz="1200" kern="1200" dirty="0">
                <a:solidFill>
                  <a:schemeClr val="tx1"/>
                </a:solidFill>
                <a:effectLst/>
                <a:latin typeface="+mn-lt"/>
                <a:ea typeface="+mn-ea"/>
                <a:cs typeface="+mn-cs"/>
              </a:rPr>
              <a:t>Digital skills: it is important to have digital proficiency to manage in-store appliances for online services and increase customer experience by fulfilling needs (Asif, 2025).</a:t>
            </a:r>
          </a:p>
          <a:p>
            <a:r>
              <a:rPr lang="en-GB" sz="1200" kern="1200" dirty="0">
                <a:solidFill>
                  <a:schemeClr val="tx1"/>
                </a:solidFill>
                <a:effectLst/>
                <a:latin typeface="+mn-lt"/>
                <a:ea typeface="+mn-ea"/>
                <a:cs typeface="+mn-cs"/>
              </a:rPr>
              <a:t>Target attainment: efficiently contributing to achieving daily sales target and goals for organisational promotion and enhancement is crucial. </a:t>
            </a:r>
          </a:p>
          <a:p>
            <a:endParaRPr lang="en-GB" dirty="0"/>
          </a:p>
        </p:txBody>
      </p:sp>
      <p:sp>
        <p:nvSpPr>
          <p:cNvPr id="4" name="Slide Number Placeholder 3"/>
          <p:cNvSpPr>
            <a:spLocks noGrp="1"/>
          </p:cNvSpPr>
          <p:nvPr>
            <p:ph type="sldNum" sz="quarter" idx="10"/>
          </p:nvPr>
        </p:nvSpPr>
        <p:spPr/>
        <p:txBody>
          <a:bodyPr/>
          <a:lstStyle/>
          <a:p>
            <a:fld id="{4E996641-7C98-41F1-9664-883E660EEF2F}" type="slidenum">
              <a:rPr lang="en-GB" smtClean="0"/>
              <a:t>7</a:t>
            </a:fld>
            <a:endParaRPr lang="en-GB"/>
          </a:p>
        </p:txBody>
      </p:sp>
    </p:spTree>
    <p:extLst>
      <p:ext uri="{BB962C8B-B14F-4D97-AF65-F5344CB8AC3E}">
        <p14:creationId xmlns:p14="http://schemas.microsoft.com/office/powerpoint/2010/main" val="426508944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This document services as major cornerstone for fair, efficient and ideal recruitment process.</a:t>
            </a:r>
          </a:p>
          <a:p>
            <a:r>
              <a:rPr lang="en-GB" sz="1200" kern="1200" dirty="0">
                <a:solidFill>
                  <a:schemeClr val="tx1"/>
                </a:solidFill>
                <a:effectLst/>
                <a:latin typeface="+mn-lt"/>
                <a:ea typeface="+mn-ea"/>
                <a:cs typeface="+mn-cs"/>
              </a:rPr>
              <a:t>The crucial skills and qualifications of the ideal candidate for job role of Customer Service Executive include: </a:t>
            </a:r>
          </a:p>
          <a:p>
            <a:r>
              <a:rPr lang="en-GB" sz="1200" kern="1200" dirty="0">
                <a:solidFill>
                  <a:schemeClr val="tx1"/>
                </a:solidFill>
                <a:effectLst/>
                <a:latin typeface="+mn-lt"/>
                <a:ea typeface="+mn-ea"/>
                <a:cs typeface="+mn-cs"/>
              </a:rPr>
              <a:t>Passionate customer services: this include genuine focus and passion for offering exceptional customer service, helps customers in solving issues and improve organisational performance.</a:t>
            </a:r>
          </a:p>
          <a:p>
            <a:r>
              <a:rPr lang="en-GB" sz="1200" kern="1200" dirty="0">
                <a:solidFill>
                  <a:schemeClr val="tx1"/>
                </a:solidFill>
                <a:effectLst/>
                <a:latin typeface="+mn-lt"/>
                <a:ea typeface="+mn-ea"/>
                <a:cs typeface="+mn-cs"/>
              </a:rPr>
              <a:t>Communication: strong verbal and active communication and listening is crucial for managing customer interactions (</a:t>
            </a:r>
            <a:r>
              <a:rPr lang="en-GB" sz="1200" kern="1200" dirty="0" err="1">
                <a:solidFill>
                  <a:schemeClr val="tx1"/>
                </a:solidFill>
                <a:effectLst/>
                <a:latin typeface="+mn-lt"/>
                <a:ea typeface="+mn-ea"/>
                <a:cs typeface="+mn-cs"/>
              </a:rPr>
              <a:t>Hofmeister</a:t>
            </a:r>
            <a:r>
              <a:rPr lang="en-GB" sz="1200" kern="1200" dirty="0">
                <a:solidFill>
                  <a:schemeClr val="tx1"/>
                </a:solidFill>
                <a:effectLst/>
                <a:latin typeface="+mn-lt"/>
                <a:ea typeface="+mn-ea"/>
                <a:cs typeface="+mn-cs"/>
              </a:rPr>
              <a:t>, 2024).</a:t>
            </a:r>
          </a:p>
          <a:p>
            <a:r>
              <a:rPr lang="en-GB" sz="1200" kern="1200" dirty="0">
                <a:solidFill>
                  <a:schemeClr val="tx1"/>
                </a:solidFill>
                <a:effectLst/>
                <a:latin typeface="+mn-lt"/>
                <a:ea typeface="+mn-ea"/>
                <a:cs typeface="+mn-cs"/>
              </a:rPr>
              <a:t>Flexibility: it is important for Customer Service Executive to possess willingness to perform duties at flexible working hours and manage late shifts</a:t>
            </a:r>
          </a:p>
          <a:p>
            <a:r>
              <a:rPr lang="en-GB" sz="1200" kern="1200" dirty="0">
                <a:solidFill>
                  <a:schemeClr val="tx1"/>
                </a:solidFill>
                <a:effectLst/>
                <a:latin typeface="+mn-lt"/>
                <a:ea typeface="+mn-ea"/>
                <a:cs typeface="+mn-cs"/>
              </a:rPr>
              <a:t>Proficiency in digital skills: effective skills and competencies in managing digital services, platforms and AI tools along with high desire to learn is significant to sustain in digital working environment</a:t>
            </a:r>
          </a:p>
          <a:p>
            <a:r>
              <a:rPr lang="en-GB" sz="1200" kern="1200" dirty="0">
                <a:solidFill>
                  <a:schemeClr val="tx1"/>
                </a:solidFill>
                <a:effectLst/>
                <a:latin typeface="+mn-lt"/>
                <a:ea typeface="+mn-ea"/>
                <a:cs typeface="+mn-cs"/>
              </a:rPr>
              <a:t>Team management: it is highly important for Customer Service Executive to acquire high competency and ability to effectively manage team and perform well within team and group working environment </a:t>
            </a:r>
          </a:p>
          <a:p>
            <a:r>
              <a:rPr lang="en-GB" sz="1200" kern="1200" dirty="0">
                <a:solidFill>
                  <a:schemeClr val="tx1"/>
                </a:solidFill>
                <a:effectLst/>
                <a:latin typeface="+mn-lt"/>
                <a:ea typeface="+mn-ea"/>
                <a:cs typeface="+mn-cs"/>
              </a:rPr>
              <a:t>Age criteria: the candidates of 18+ age are highly preferred in order to effectively comply with the health and safety regulations and ensure adherence with labor laws and employment guidelines </a:t>
            </a:r>
          </a:p>
        </p:txBody>
      </p:sp>
      <p:sp>
        <p:nvSpPr>
          <p:cNvPr id="4" name="Slide Number Placeholder 3"/>
          <p:cNvSpPr>
            <a:spLocks noGrp="1"/>
          </p:cNvSpPr>
          <p:nvPr>
            <p:ph type="sldNum" sz="quarter" idx="10"/>
          </p:nvPr>
        </p:nvSpPr>
        <p:spPr/>
        <p:txBody>
          <a:bodyPr/>
          <a:lstStyle/>
          <a:p>
            <a:fld id="{4E996641-7C98-41F1-9664-883E660EEF2F}" type="slidenum">
              <a:rPr lang="en-GB" smtClean="0"/>
              <a:t>8</a:t>
            </a:fld>
            <a:endParaRPr lang="en-GB"/>
          </a:p>
        </p:txBody>
      </p:sp>
    </p:spTree>
    <p:extLst>
      <p:ext uri="{BB962C8B-B14F-4D97-AF65-F5344CB8AC3E}">
        <p14:creationId xmlns:p14="http://schemas.microsoft.com/office/powerpoint/2010/main" val="139597881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Online application and monitoring: the candidates are required to apply for the desired job role (Customer Service Executive) over the online platforms like </a:t>
            </a:r>
            <a:r>
              <a:rPr lang="en-GB" sz="1200" kern="1200" dirty="0" err="1">
                <a:solidFill>
                  <a:schemeClr val="tx1"/>
                </a:solidFill>
                <a:effectLst/>
                <a:latin typeface="+mn-lt"/>
                <a:ea typeface="+mn-ea"/>
                <a:cs typeface="+mn-cs"/>
              </a:rPr>
              <a:t>M&amp;S</a:t>
            </a:r>
            <a:r>
              <a:rPr lang="en-GB" sz="1200" kern="1200" dirty="0">
                <a:solidFill>
                  <a:schemeClr val="tx1"/>
                </a:solidFill>
                <a:effectLst/>
                <a:latin typeface="+mn-lt"/>
                <a:ea typeface="+mn-ea"/>
                <a:cs typeface="+mn-cs"/>
              </a:rPr>
              <a:t> Careers website. During this, candidates are required to complete an application screening process</a:t>
            </a:r>
          </a:p>
          <a:p>
            <a:r>
              <a:rPr lang="en-GB" sz="1200" kern="1200" dirty="0">
                <a:solidFill>
                  <a:schemeClr val="tx1"/>
                </a:solidFill>
                <a:effectLst/>
                <a:latin typeface="+mn-lt"/>
                <a:ea typeface="+mn-ea"/>
                <a:cs typeface="+mn-cs"/>
              </a:rPr>
              <a:t>Gamified assessments: the candidates are then necessitated to complete the online assessments such as situational judgement tests for identifying alignment, grid challenge for memory based skills and tests for managing various working conditions (</a:t>
            </a:r>
            <a:r>
              <a:rPr lang="en-GB" sz="1200" kern="1200" dirty="0" err="1">
                <a:solidFill>
                  <a:schemeClr val="tx1"/>
                </a:solidFill>
                <a:effectLst/>
                <a:latin typeface="+mn-lt"/>
                <a:ea typeface="+mn-ea"/>
                <a:cs typeface="+mn-cs"/>
              </a:rPr>
              <a:t>Leutner</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et al.</a:t>
            </a:r>
            <a:r>
              <a:rPr lang="en-GB" sz="1200" kern="1200" dirty="0">
                <a:solidFill>
                  <a:schemeClr val="tx1"/>
                </a:solidFill>
                <a:effectLst/>
                <a:latin typeface="+mn-lt"/>
                <a:ea typeface="+mn-ea"/>
                <a:cs typeface="+mn-cs"/>
              </a:rPr>
              <a:t> 2023).  </a:t>
            </a:r>
          </a:p>
          <a:p>
            <a:r>
              <a:rPr lang="en-GB" sz="1200" kern="1200" dirty="0">
                <a:solidFill>
                  <a:schemeClr val="tx1"/>
                </a:solidFill>
                <a:effectLst/>
                <a:latin typeface="+mn-lt"/>
                <a:ea typeface="+mn-ea"/>
                <a:cs typeface="+mn-cs"/>
              </a:rPr>
              <a:t>Virtual tests and screening: this include video interview in which candidates are required to answer competency-based questions and observation exercises such as role play and group tasks activities</a:t>
            </a:r>
          </a:p>
          <a:p>
            <a:r>
              <a:rPr lang="en-GB" sz="1200" kern="1200" dirty="0">
                <a:solidFill>
                  <a:schemeClr val="tx1"/>
                </a:solidFill>
                <a:effectLst/>
                <a:latin typeface="+mn-lt"/>
                <a:ea typeface="+mn-ea"/>
                <a:cs typeface="+mn-cs"/>
              </a:rPr>
              <a:t>In-store/ face-to-face interview: the in-store interview with manager is required to be conducted which focuses on assessing past working experience, availability and answering adequate competency-based questions </a:t>
            </a:r>
          </a:p>
          <a:p>
            <a:r>
              <a:rPr lang="en-GB" sz="1200" kern="1200" dirty="0">
                <a:solidFill>
                  <a:schemeClr val="tx1"/>
                </a:solidFill>
                <a:effectLst/>
                <a:latin typeface="+mn-lt"/>
                <a:ea typeface="+mn-ea"/>
                <a:cs typeface="+mn-cs"/>
              </a:rPr>
              <a:t>Final offer and onboarding: the selected candidate who are ideal for posts are then offered final offer letter and induction training to manage onboarding process. </a:t>
            </a:r>
          </a:p>
          <a:p>
            <a:endParaRPr lang="en-GB" dirty="0"/>
          </a:p>
        </p:txBody>
      </p:sp>
      <p:sp>
        <p:nvSpPr>
          <p:cNvPr id="4" name="Slide Number Placeholder 3"/>
          <p:cNvSpPr>
            <a:spLocks noGrp="1"/>
          </p:cNvSpPr>
          <p:nvPr>
            <p:ph type="sldNum" sz="quarter" idx="10"/>
          </p:nvPr>
        </p:nvSpPr>
        <p:spPr/>
        <p:txBody>
          <a:bodyPr/>
          <a:lstStyle/>
          <a:p>
            <a:fld id="{4E996641-7C98-41F1-9664-883E660EEF2F}" type="slidenum">
              <a:rPr lang="en-GB" smtClean="0"/>
              <a:t>9</a:t>
            </a:fld>
            <a:endParaRPr lang="en-GB"/>
          </a:p>
        </p:txBody>
      </p:sp>
    </p:spTree>
    <p:extLst>
      <p:ext uri="{BB962C8B-B14F-4D97-AF65-F5344CB8AC3E}">
        <p14:creationId xmlns:p14="http://schemas.microsoft.com/office/powerpoint/2010/main" val="469831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On the basis of </a:t>
            </a:r>
            <a:r>
              <a:rPr lang="en-GB" sz="1200" kern="1200" dirty="0" err="1">
                <a:solidFill>
                  <a:schemeClr val="tx1"/>
                </a:solidFill>
                <a:effectLst/>
                <a:latin typeface="+mn-lt"/>
                <a:ea typeface="+mn-ea"/>
                <a:cs typeface="+mn-cs"/>
              </a:rPr>
              <a:t>M&amp;S’s</a:t>
            </a:r>
            <a:r>
              <a:rPr lang="en-GB" sz="1200" kern="1200" dirty="0">
                <a:solidFill>
                  <a:schemeClr val="tx1"/>
                </a:solidFill>
                <a:effectLst/>
                <a:latin typeface="+mn-lt"/>
                <a:ea typeface="+mn-ea"/>
                <a:cs typeface="+mn-cs"/>
              </a:rPr>
              <a:t> Plan A, personalised service, </a:t>
            </a:r>
            <a:r>
              <a:rPr lang="en-GB" sz="1200" kern="1200" dirty="0" err="1">
                <a:solidFill>
                  <a:schemeClr val="tx1"/>
                </a:solidFill>
                <a:effectLst/>
                <a:latin typeface="+mn-lt"/>
                <a:ea typeface="+mn-ea"/>
                <a:cs typeface="+mn-cs"/>
              </a:rPr>
              <a:t>omnichannel</a:t>
            </a:r>
            <a:r>
              <a:rPr lang="en-GB" sz="1200" kern="1200" dirty="0">
                <a:solidFill>
                  <a:schemeClr val="tx1"/>
                </a:solidFill>
                <a:effectLst/>
                <a:latin typeface="+mn-lt"/>
                <a:ea typeface="+mn-ea"/>
                <a:cs typeface="+mn-cs"/>
              </a:rPr>
              <a:t> approach and focus on offering high-quality customer service, there are various needs identified include:</a:t>
            </a:r>
          </a:p>
          <a:p>
            <a:r>
              <a:rPr lang="en-GB" sz="1200" kern="1200" dirty="0">
                <a:solidFill>
                  <a:schemeClr val="tx1"/>
                </a:solidFill>
                <a:effectLst/>
                <a:latin typeface="+mn-lt"/>
                <a:ea typeface="+mn-ea"/>
                <a:cs typeface="+mn-cs"/>
              </a:rPr>
              <a:t>Product knowledge and sustainability focus: it is important to understand the aspects of Plan A which integrates ethical sourcing, regular recycling and offering sustainable products and packaging to attract customers and increase knowledge regarding sustainability initiatives.</a:t>
            </a:r>
          </a:p>
          <a:p>
            <a:r>
              <a:rPr lang="en-GB" sz="1200" kern="1200" dirty="0">
                <a:solidFill>
                  <a:schemeClr val="tx1"/>
                </a:solidFill>
                <a:effectLst/>
                <a:latin typeface="+mn-lt"/>
                <a:ea typeface="+mn-ea"/>
                <a:cs typeface="+mn-cs"/>
              </a:rPr>
              <a:t>Digital proficiency and AI integration: there is effective learning and training needed for staff to operate effectively with in-store digital tools for various tasks. This include managing tools for store checks, online transactions, online delivery and managing online customer queries (Grewal, </a:t>
            </a:r>
            <a:r>
              <a:rPr lang="en-GB" sz="1200" i="1" kern="1200" dirty="0">
                <a:solidFill>
                  <a:schemeClr val="tx1"/>
                </a:solidFill>
                <a:effectLst/>
                <a:latin typeface="+mn-lt"/>
                <a:ea typeface="+mn-ea"/>
                <a:cs typeface="+mn-cs"/>
              </a:rPr>
              <a:t>et al.</a:t>
            </a:r>
            <a:r>
              <a:rPr lang="en-GB" sz="1200" kern="1200" dirty="0">
                <a:solidFill>
                  <a:schemeClr val="tx1"/>
                </a:solidFill>
                <a:effectLst/>
                <a:latin typeface="+mn-lt"/>
                <a:ea typeface="+mn-ea"/>
                <a:cs typeface="+mn-cs"/>
              </a:rPr>
              <a:t> 2023). </a:t>
            </a:r>
          </a:p>
          <a:p>
            <a:r>
              <a:rPr lang="en-GB" sz="1200" kern="1200" dirty="0">
                <a:solidFill>
                  <a:schemeClr val="tx1"/>
                </a:solidFill>
                <a:effectLst/>
                <a:latin typeface="+mn-lt"/>
                <a:ea typeface="+mn-ea"/>
                <a:cs typeface="+mn-cs"/>
              </a:rPr>
              <a:t>Empathetic behaviour and support for mental health: it is important for Customer Service Executive to gain training reacted to providing adequate support for colleagues and managing customers over empathetic behaviours. This include awareness programs for mental health efficiency and well-being. </a:t>
            </a:r>
          </a:p>
          <a:p>
            <a:r>
              <a:rPr lang="en-GB" sz="1200" kern="1200" dirty="0">
                <a:solidFill>
                  <a:schemeClr val="tx1"/>
                </a:solidFill>
                <a:effectLst/>
                <a:latin typeface="+mn-lt"/>
                <a:ea typeface="+mn-ea"/>
                <a:cs typeface="+mn-cs"/>
              </a:rPr>
              <a:t>Conflict management and personalisation: in order to handle challenging business situations, it is important to integrate conflict resolution, empathy and personalisation approaches to address needs of various customer personas. </a:t>
            </a:r>
          </a:p>
          <a:p>
            <a:endParaRPr lang="en-GB" dirty="0"/>
          </a:p>
        </p:txBody>
      </p:sp>
      <p:sp>
        <p:nvSpPr>
          <p:cNvPr id="4" name="Slide Number Placeholder 3"/>
          <p:cNvSpPr>
            <a:spLocks noGrp="1"/>
          </p:cNvSpPr>
          <p:nvPr>
            <p:ph type="sldNum" sz="quarter" idx="10"/>
          </p:nvPr>
        </p:nvSpPr>
        <p:spPr/>
        <p:txBody>
          <a:bodyPr/>
          <a:lstStyle/>
          <a:p>
            <a:fld id="{4E996641-7C98-41F1-9664-883E660EEF2F}" type="slidenum">
              <a:rPr lang="en-GB" smtClean="0"/>
              <a:t>10</a:t>
            </a:fld>
            <a:endParaRPr lang="en-GB"/>
          </a:p>
        </p:txBody>
      </p:sp>
    </p:spTree>
    <p:extLst>
      <p:ext uri="{BB962C8B-B14F-4D97-AF65-F5344CB8AC3E}">
        <p14:creationId xmlns:p14="http://schemas.microsoft.com/office/powerpoint/2010/main" val="152264919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Analysis</a:t>
            </a:r>
            <a:r>
              <a:rPr lang="en-GB" sz="1200" kern="1200" dirty="0">
                <a:solidFill>
                  <a:schemeClr val="tx1"/>
                </a:solidFill>
                <a:effectLst/>
                <a:latin typeface="+mn-lt"/>
                <a:ea typeface="+mn-ea"/>
                <a:cs typeface="+mn-cs"/>
              </a:rPr>
              <a:t>: for role of Customer Service Executive, this is highly significant for managing compliance with regulations of health, safety and standardised services. </a:t>
            </a:r>
          </a:p>
          <a:p>
            <a:r>
              <a:rPr lang="en-GB" sz="1200" b="1" kern="1200" dirty="0">
                <a:solidFill>
                  <a:schemeClr val="tx1"/>
                </a:solidFill>
                <a:effectLst/>
                <a:latin typeface="+mn-lt"/>
                <a:ea typeface="+mn-ea"/>
                <a:cs typeface="+mn-cs"/>
              </a:rPr>
              <a:t>Implementation</a:t>
            </a:r>
            <a:r>
              <a:rPr lang="en-GB" sz="1200" kern="1200" dirty="0">
                <a:solidFill>
                  <a:schemeClr val="tx1"/>
                </a:solidFill>
                <a:effectLst/>
                <a:latin typeface="+mn-lt"/>
                <a:ea typeface="+mn-ea"/>
                <a:cs typeface="+mn-cs"/>
              </a:rPr>
              <a:t>: this theory can be implemented through schemes like </a:t>
            </a:r>
            <a:r>
              <a:rPr lang="en-GB" sz="1200" kern="1200" dirty="0" err="1">
                <a:solidFill>
                  <a:schemeClr val="tx1"/>
                </a:solidFill>
                <a:effectLst/>
                <a:latin typeface="+mn-lt"/>
                <a:ea typeface="+mn-ea"/>
                <a:cs typeface="+mn-cs"/>
              </a:rPr>
              <a:t>M&amp;S</a:t>
            </a:r>
            <a:r>
              <a:rPr lang="en-GB" sz="1200" kern="1200" dirty="0">
                <a:solidFill>
                  <a:schemeClr val="tx1"/>
                </a:solidFill>
                <a:effectLst/>
                <a:latin typeface="+mn-lt"/>
                <a:ea typeface="+mn-ea"/>
                <a:cs typeface="+mn-cs"/>
              </a:rPr>
              <a:t> ‘Colleagues Recognition’ by offering positive rewards and recognition and ‘Plan A’ to strengthen necessary behaviours like sustainable packaging (</a:t>
            </a:r>
            <a:r>
              <a:rPr lang="en-GB" sz="1200" kern="1200" dirty="0" err="1">
                <a:solidFill>
                  <a:schemeClr val="tx1"/>
                </a:solidFill>
                <a:effectLst/>
                <a:latin typeface="+mn-lt"/>
                <a:ea typeface="+mn-ea"/>
                <a:cs typeface="+mn-cs"/>
              </a:rPr>
              <a:t>Afif</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Rebolledo</a:t>
            </a:r>
            <a:r>
              <a:rPr lang="en-GB" sz="1200" kern="1200" dirty="0">
                <a:solidFill>
                  <a:schemeClr val="tx1"/>
                </a:solidFill>
                <a:effectLst/>
                <a:latin typeface="+mn-lt"/>
                <a:ea typeface="+mn-ea"/>
                <a:cs typeface="+mn-cs"/>
              </a:rPr>
              <a:t>, and Roy, 2022). </a:t>
            </a:r>
          </a:p>
          <a:p>
            <a:endParaRPr lang="en-GB" dirty="0"/>
          </a:p>
        </p:txBody>
      </p:sp>
      <p:sp>
        <p:nvSpPr>
          <p:cNvPr id="4" name="Slide Number Placeholder 3"/>
          <p:cNvSpPr>
            <a:spLocks noGrp="1"/>
          </p:cNvSpPr>
          <p:nvPr>
            <p:ph type="sldNum" sz="quarter" idx="10"/>
          </p:nvPr>
        </p:nvSpPr>
        <p:spPr/>
        <p:txBody>
          <a:bodyPr/>
          <a:lstStyle/>
          <a:p>
            <a:fld id="{4E996641-7C98-41F1-9664-883E660EEF2F}" type="slidenum">
              <a:rPr lang="en-GB" smtClean="0"/>
              <a:t>11</a:t>
            </a:fld>
            <a:endParaRPr lang="en-GB"/>
          </a:p>
        </p:txBody>
      </p:sp>
    </p:spTree>
    <p:extLst>
      <p:ext uri="{BB962C8B-B14F-4D97-AF65-F5344CB8AC3E}">
        <p14:creationId xmlns:p14="http://schemas.microsoft.com/office/powerpoint/2010/main" val="154340279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Analysis</a:t>
            </a:r>
            <a:r>
              <a:rPr lang="en-GB" sz="1200" kern="1200" dirty="0">
                <a:solidFill>
                  <a:schemeClr val="tx1"/>
                </a:solidFill>
                <a:effectLst/>
                <a:latin typeface="+mn-lt"/>
                <a:ea typeface="+mn-ea"/>
                <a:cs typeface="+mn-cs"/>
              </a:rPr>
              <a:t>: the customer service executive are required to create quick decisions in concerned with customer problems like stock availability and pricing strategies (Nagle, Müller, and </a:t>
            </a:r>
            <a:r>
              <a:rPr lang="en-GB" sz="1200" kern="1200" dirty="0" err="1">
                <a:solidFill>
                  <a:schemeClr val="tx1"/>
                </a:solidFill>
                <a:effectLst/>
                <a:latin typeface="+mn-lt"/>
                <a:ea typeface="+mn-ea"/>
                <a:cs typeface="+mn-cs"/>
              </a:rPr>
              <a:t>Gruyaert</a:t>
            </a:r>
            <a:r>
              <a:rPr lang="en-GB" sz="1200" kern="1200" dirty="0">
                <a:solidFill>
                  <a:schemeClr val="tx1"/>
                </a:solidFill>
                <a:effectLst/>
                <a:latin typeface="+mn-lt"/>
                <a:ea typeface="+mn-ea"/>
                <a:cs typeface="+mn-cs"/>
              </a:rPr>
              <a:t>, 2023).</a:t>
            </a:r>
          </a:p>
          <a:p>
            <a:r>
              <a:rPr lang="en-GB" sz="1200" b="1" kern="1200" dirty="0">
                <a:solidFill>
                  <a:schemeClr val="tx1"/>
                </a:solidFill>
                <a:effectLst/>
                <a:latin typeface="+mn-lt"/>
                <a:ea typeface="+mn-ea"/>
                <a:cs typeface="+mn-cs"/>
              </a:rPr>
              <a:t>Implementation</a:t>
            </a:r>
            <a:r>
              <a:rPr lang="en-GB" sz="1200" kern="1200" dirty="0">
                <a:solidFill>
                  <a:schemeClr val="tx1"/>
                </a:solidFill>
                <a:effectLst/>
                <a:latin typeface="+mn-lt"/>
                <a:ea typeface="+mn-ea"/>
                <a:cs typeface="+mn-cs"/>
              </a:rPr>
              <a:t>: for implementation, it is important to offer detailed training on product information which helps employees in understanding the product features, sustainability and its availability. </a:t>
            </a:r>
          </a:p>
          <a:p>
            <a:endParaRPr lang="en-GB" dirty="0"/>
          </a:p>
        </p:txBody>
      </p:sp>
      <p:sp>
        <p:nvSpPr>
          <p:cNvPr id="4" name="Slide Number Placeholder 3"/>
          <p:cNvSpPr>
            <a:spLocks noGrp="1"/>
          </p:cNvSpPr>
          <p:nvPr>
            <p:ph type="sldNum" sz="quarter" idx="10"/>
          </p:nvPr>
        </p:nvSpPr>
        <p:spPr/>
        <p:txBody>
          <a:bodyPr/>
          <a:lstStyle/>
          <a:p>
            <a:fld id="{4E996641-7C98-41F1-9664-883E660EEF2F}" type="slidenum">
              <a:rPr lang="en-GB" smtClean="0"/>
              <a:t>12</a:t>
            </a:fld>
            <a:endParaRPr lang="en-GB"/>
          </a:p>
        </p:txBody>
      </p:sp>
    </p:spTree>
    <p:extLst>
      <p:ext uri="{BB962C8B-B14F-4D97-AF65-F5344CB8AC3E}">
        <p14:creationId xmlns:p14="http://schemas.microsoft.com/office/powerpoint/2010/main" val="342329976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Analysis</a:t>
            </a:r>
            <a:r>
              <a:rPr lang="en-GB" sz="1200" kern="1200" dirty="0">
                <a:solidFill>
                  <a:schemeClr val="tx1"/>
                </a:solidFill>
                <a:effectLst/>
                <a:latin typeface="+mn-lt"/>
                <a:ea typeface="+mn-ea"/>
                <a:cs typeface="+mn-cs"/>
              </a:rPr>
              <a:t>: this is important for customer service executive as Marks &amp; Spencer highly values employee engagement and emphasise on internal career growth</a:t>
            </a:r>
          </a:p>
          <a:p>
            <a:r>
              <a:rPr lang="en-GB" sz="1200" b="1" kern="1200" dirty="0">
                <a:solidFill>
                  <a:schemeClr val="tx1"/>
                </a:solidFill>
                <a:effectLst/>
                <a:latin typeface="+mn-lt"/>
                <a:ea typeface="+mn-ea"/>
                <a:cs typeface="+mn-cs"/>
              </a:rPr>
              <a:t>Implementation</a:t>
            </a:r>
            <a:r>
              <a:rPr lang="en-GB" sz="1200" kern="1200" dirty="0">
                <a:solidFill>
                  <a:schemeClr val="tx1"/>
                </a:solidFill>
                <a:effectLst/>
                <a:latin typeface="+mn-lt"/>
                <a:ea typeface="+mn-ea"/>
                <a:cs typeface="+mn-cs"/>
              </a:rPr>
              <a:t>: this can be implemented through Mentorship schemes in which experienced staff provide training to new members and allows for better reflection to improve the growth and future performance (Blackman, 2022). </a:t>
            </a:r>
          </a:p>
          <a:p>
            <a:endParaRPr lang="en-GB" dirty="0"/>
          </a:p>
        </p:txBody>
      </p:sp>
      <p:sp>
        <p:nvSpPr>
          <p:cNvPr id="4" name="Slide Number Placeholder 3"/>
          <p:cNvSpPr>
            <a:spLocks noGrp="1"/>
          </p:cNvSpPr>
          <p:nvPr>
            <p:ph type="sldNum" sz="quarter" idx="10"/>
          </p:nvPr>
        </p:nvSpPr>
        <p:spPr/>
        <p:txBody>
          <a:bodyPr/>
          <a:lstStyle/>
          <a:p>
            <a:fld id="{4E996641-7C98-41F1-9664-883E660EEF2F}" type="slidenum">
              <a:rPr lang="en-GB" smtClean="0"/>
              <a:t>13</a:t>
            </a:fld>
            <a:endParaRPr lang="en-GB"/>
          </a:p>
        </p:txBody>
      </p:sp>
    </p:spTree>
    <p:extLst>
      <p:ext uri="{BB962C8B-B14F-4D97-AF65-F5344CB8AC3E}">
        <p14:creationId xmlns:p14="http://schemas.microsoft.com/office/powerpoint/2010/main" val="7321197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Further, it was found that there are several requirements for training and learning such as digital proficiency, empathy and conflict management. The various theories were also integrated like Behaviourist Theory, Cognitivist Theory and Humanist &amp; Experiential Learning Theory</a:t>
            </a:r>
          </a:p>
          <a:p>
            <a:endParaRPr lang="en-GB" dirty="0"/>
          </a:p>
        </p:txBody>
      </p:sp>
      <p:sp>
        <p:nvSpPr>
          <p:cNvPr id="4" name="Slide Number Placeholder 3"/>
          <p:cNvSpPr>
            <a:spLocks noGrp="1"/>
          </p:cNvSpPr>
          <p:nvPr>
            <p:ph type="sldNum" sz="quarter" idx="10"/>
          </p:nvPr>
        </p:nvSpPr>
        <p:spPr/>
        <p:txBody>
          <a:bodyPr/>
          <a:lstStyle/>
          <a:p>
            <a:fld id="{4E996641-7C98-41F1-9664-883E660EEF2F}" type="slidenum">
              <a:rPr lang="en-GB" smtClean="0"/>
              <a:t>14</a:t>
            </a:fld>
            <a:endParaRPr lang="en-GB"/>
          </a:p>
        </p:txBody>
      </p:sp>
    </p:spTree>
    <p:extLst>
      <p:ext uri="{BB962C8B-B14F-4D97-AF65-F5344CB8AC3E}">
        <p14:creationId xmlns:p14="http://schemas.microsoft.com/office/powerpoint/2010/main" val="145875763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Blackman, D. E. (2022). Contemporary behaviourism: A brief overview. </a:t>
            </a:r>
            <a:r>
              <a:rPr lang="en-GB" sz="1200" i="1" kern="1200" dirty="0">
                <a:solidFill>
                  <a:schemeClr val="tx1"/>
                </a:solidFill>
                <a:effectLst/>
                <a:latin typeface="+mn-lt"/>
                <a:ea typeface="+mn-ea"/>
                <a:cs typeface="+mn-cs"/>
              </a:rPr>
              <a:t>Behaviour analysis and contemporary psychology</a:t>
            </a:r>
            <a:r>
              <a:rPr lang="en-GB" sz="1200" kern="1200" dirty="0">
                <a:solidFill>
                  <a:schemeClr val="tx1"/>
                </a:solidFill>
                <a:effectLst/>
                <a:latin typeface="+mn-lt"/>
                <a:ea typeface="+mn-ea"/>
                <a:cs typeface="+mn-cs"/>
              </a:rPr>
              <a:t>, 259-281.</a:t>
            </a:r>
          </a:p>
          <a:p>
            <a:r>
              <a:rPr lang="en-GB" sz="1200" kern="1200" dirty="0" err="1">
                <a:solidFill>
                  <a:schemeClr val="tx1"/>
                </a:solidFill>
                <a:effectLst/>
                <a:latin typeface="+mn-lt"/>
                <a:ea typeface="+mn-ea"/>
                <a:cs typeface="+mn-cs"/>
              </a:rPr>
              <a:t>Brayadi</a:t>
            </a:r>
            <a:r>
              <a:rPr lang="en-GB" sz="1200" kern="1200" dirty="0">
                <a:solidFill>
                  <a:schemeClr val="tx1"/>
                </a:solidFill>
                <a:effectLst/>
                <a:latin typeface="+mn-lt"/>
                <a:ea typeface="+mn-ea"/>
                <a:cs typeface="+mn-cs"/>
              </a:rPr>
              <a:t>, B., </a:t>
            </a:r>
            <a:r>
              <a:rPr lang="en-GB" sz="1200" kern="1200" dirty="0" err="1">
                <a:solidFill>
                  <a:schemeClr val="tx1"/>
                </a:solidFill>
                <a:effectLst/>
                <a:latin typeface="+mn-lt"/>
                <a:ea typeface="+mn-ea"/>
                <a:cs typeface="+mn-cs"/>
              </a:rPr>
              <a:t>Supriadi</a:t>
            </a:r>
            <a:r>
              <a:rPr lang="en-GB" sz="1200" kern="1200" dirty="0">
                <a:solidFill>
                  <a:schemeClr val="tx1"/>
                </a:solidFill>
                <a:effectLst/>
                <a:latin typeface="+mn-lt"/>
                <a:ea typeface="+mn-ea"/>
                <a:cs typeface="+mn-cs"/>
              </a:rPr>
              <a:t>, S. and </a:t>
            </a:r>
            <a:r>
              <a:rPr lang="en-GB" sz="1200" kern="1200" dirty="0" err="1">
                <a:solidFill>
                  <a:schemeClr val="tx1"/>
                </a:solidFill>
                <a:effectLst/>
                <a:latin typeface="+mn-lt"/>
                <a:ea typeface="+mn-ea"/>
                <a:cs typeface="+mn-cs"/>
              </a:rPr>
              <a:t>Manora</a:t>
            </a:r>
            <a:r>
              <a:rPr lang="en-GB" sz="1200" kern="1200" dirty="0">
                <a:solidFill>
                  <a:schemeClr val="tx1"/>
                </a:solidFill>
                <a:effectLst/>
                <a:latin typeface="+mn-lt"/>
                <a:ea typeface="+mn-ea"/>
                <a:cs typeface="+mn-cs"/>
              </a:rPr>
              <a:t>, H., (2022). Information processing and cognitive theories of learning. </a:t>
            </a:r>
            <a:r>
              <a:rPr lang="en-GB" sz="1200" i="1" kern="1200" dirty="0">
                <a:solidFill>
                  <a:schemeClr val="tx1"/>
                </a:solidFill>
                <a:effectLst/>
                <a:latin typeface="+mn-lt"/>
                <a:ea typeface="+mn-ea"/>
                <a:cs typeface="+mn-cs"/>
              </a:rPr>
              <a:t>Edification Journal: </a:t>
            </a:r>
            <a:r>
              <a:rPr lang="en-GB" sz="1200" i="1" kern="1200" dirty="0" err="1">
                <a:solidFill>
                  <a:schemeClr val="tx1"/>
                </a:solidFill>
                <a:effectLst/>
                <a:latin typeface="+mn-lt"/>
                <a:ea typeface="+mn-ea"/>
                <a:cs typeface="+mn-cs"/>
              </a:rPr>
              <a:t>Pendidikan</a:t>
            </a:r>
            <a:r>
              <a:rPr lang="en-GB" sz="1200" i="1" kern="1200" dirty="0">
                <a:solidFill>
                  <a:schemeClr val="tx1"/>
                </a:solidFill>
                <a:effectLst/>
                <a:latin typeface="+mn-lt"/>
                <a:ea typeface="+mn-ea"/>
                <a:cs typeface="+mn-cs"/>
              </a:rPr>
              <a:t> Agama Islam</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4</a:t>
            </a:r>
            <a:r>
              <a:rPr lang="en-GB" sz="1200" kern="1200" dirty="0">
                <a:solidFill>
                  <a:schemeClr val="tx1"/>
                </a:solidFill>
                <a:effectLst/>
                <a:latin typeface="+mn-lt"/>
                <a:ea typeface="+mn-ea"/>
                <a:cs typeface="+mn-cs"/>
              </a:rPr>
              <a:t>(2), </a:t>
            </a:r>
            <a:r>
              <a:rPr lang="en-GB" sz="1200" kern="1200" dirty="0" err="1">
                <a:solidFill>
                  <a:schemeClr val="tx1"/>
                </a:solidFill>
                <a:effectLst/>
                <a:latin typeface="+mn-lt"/>
                <a:ea typeface="+mn-ea"/>
                <a:cs typeface="+mn-cs"/>
              </a:rPr>
              <a:t>pp.347</a:t>
            </a:r>
            <a:r>
              <a:rPr lang="en-GB" sz="1200" kern="1200" dirty="0">
                <a:solidFill>
                  <a:schemeClr val="tx1"/>
                </a:solidFill>
                <a:effectLst/>
                <a:latin typeface="+mn-lt"/>
                <a:ea typeface="+mn-ea"/>
                <a:cs typeface="+mn-cs"/>
              </a:rPr>
              <a:t>-355.</a:t>
            </a:r>
          </a:p>
          <a:p>
            <a:r>
              <a:rPr lang="en-GB" sz="1200" kern="1200" dirty="0">
                <a:solidFill>
                  <a:schemeClr val="tx1"/>
                </a:solidFill>
                <a:effectLst/>
                <a:latin typeface="+mn-lt"/>
                <a:ea typeface="+mn-ea"/>
                <a:cs typeface="+mn-cs"/>
              </a:rPr>
              <a:t>Grewal, D., and </a:t>
            </a:r>
            <a:r>
              <a:rPr lang="en-GB" sz="1200" kern="1200" dirty="0" err="1">
                <a:solidFill>
                  <a:schemeClr val="tx1"/>
                </a:solidFill>
                <a:effectLst/>
                <a:latin typeface="+mn-lt"/>
                <a:ea typeface="+mn-ea"/>
                <a:cs typeface="+mn-cs"/>
              </a:rPr>
              <a:t>et.al</a:t>
            </a:r>
            <a:r>
              <a:rPr lang="en-GB" sz="1200" kern="1200" dirty="0">
                <a:solidFill>
                  <a:schemeClr val="tx1"/>
                </a:solidFill>
                <a:effectLst/>
                <a:latin typeface="+mn-lt"/>
                <a:ea typeface="+mn-ea"/>
                <a:cs typeface="+mn-cs"/>
              </a:rPr>
              <a:t>, (2023). Leveraging in-store technology and AI: Increasing customer and employee efficiency and enhancing their experiences. </a:t>
            </a:r>
            <a:r>
              <a:rPr lang="en-GB" sz="1200" i="1" kern="1200" dirty="0">
                <a:solidFill>
                  <a:schemeClr val="tx1"/>
                </a:solidFill>
                <a:effectLst/>
                <a:latin typeface="+mn-lt"/>
                <a:ea typeface="+mn-ea"/>
                <a:cs typeface="+mn-cs"/>
              </a:rPr>
              <a:t>Journal of Retailing</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99</a:t>
            </a:r>
            <a:r>
              <a:rPr lang="en-GB" sz="1200" kern="1200" dirty="0">
                <a:solidFill>
                  <a:schemeClr val="tx1"/>
                </a:solidFill>
                <a:effectLst/>
                <a:latin typeface="+mn-lt"/>
                <a:ea typeface="+mn-ea"/>
                <a:cs typeface="+mn-cs"/>
              </a:rPr>
              <a:t>(4), </a:t>
            </a:r>
            <a:r>
              <a:rPr lang="en-GB" sz="1200" kern="1200" dirty="0" err="1">
                <a:solidFill>
                  <a:schemeClr val="tx1"/>
                </a:solidFill>
                <a:effectLst/>
                <a:latin typeface="+mn-lt"/>
                <a:ea typeface="+mn-ea"/>
                <a:cs typeface="+mn-cs"/>
              </a:rPr>
              <a:t>pp.487</a:t>
            </a:r>
            <a:r>
              <a:rPr lang="en-GB" sz="1200" kern="1200" dirty="0">
                <a:solidFill>
                  <a:schemeClr val="tx1"/>
                </a:solidFill>
                <a:effectLst/>
                <a:latin typeface="+mn-lt"/>
                <a:ea typeface="+mn-ea"/>
                <a:cs typeface="+mn-cs"/>
              </a:rPr>
              <a:t>-504.</a:t>
            </a:r>
          </a:p>
          <a:p>
            <a:r>
              <a:rPr lang="en-GB" sz="1200" kern="1200" dirty="0" err="1">
                <a:solidFill>
                  <a:schemeClr val="tx1"/>
                </a:solidFill>
                <a:effectLst/>
                <a:latin typeface="+mn-lt"/>
                <a:ea typeface="+mn-ea"/>
                <a:cs typeface="+mn-cs"/>
              </a:rPr>
              <a:t>Hofmeister</a:t>
            </a:r>
            <a:r>
              <a:rPr lang="en-GB" sz="1200" kern="1200" dirty="0">
                <a:solidFill>
                  <a:schemeClr val="tx1"/>
                </a:solidFill>
                <a:effectLst/>
                <a:latin typeface="+mn-lt"/>
                <a:ea typeface="+mn-ea"/>
                <a:cs typeface="+mn-cs"/>
              </a:rPr>
              <a:t>, M. (2024). Effective Communication. </a:t>
            </a:r>
            <a:r>
              <a:rPr lang="en-GB" sz="1200" i="1" kern="1200" dirty="0">
                <a:solidFill>
                  <a:schemeClr val="tx1"/>
                </a:solidFill>
                <a:effectLst/>
                <a:latin typeface="+mn-lt"/>
                <a:ea typeface="+mn-ea"/>
                <a:cs typeface="+mn-cs"/>
              </a:rPr>
              <a:t>Clinical Laboratory Management</a:t>
            </a:r>
            <a:r>
              <a:rPr lang="en-GB" sz="1200" kern="1200" dirty="0">
                <a:solidFill>
                  <a:schemeClr val="tx1"/>
                </a:solidFill>
                <a:effectLst/>
                <a:latin typeface="+mn-lt"/>
                <a:ea typeface="+mn-ea"/>
                <a:cs typeface="+mn-cs"/>
              </a:rPr>
              <a:t>, 123-134.</a:t>
            </a:r>
          </a:p>
          <a:p>
            <a:r>
              <a:rPr lang="en-GB" sz="1200" kern="1200" dirty="0">
                <a:solidFill>
                  <a:schemeClr val="tx1"/>
                </a:solidFill>
                <a:effectLst/>
                <a:latin typeface="+mn-lt"/>
                <a:ea typeface="+mn-ea"/>
                <a:cs typeface="+mn-cs"/>
              </a:rPr>
              <a:t>Kaushik, P., and </a:t>
            </a:r>
            <a:r>
              <a:rPr lang="en-GB" sz="1200" kern="1200" dirty="0" err="1">
                <a:solidFill>
                  <a:schemeClr val="tx1"/>
                </a:solidFill>
                <a:effectLst/>
                <a:latin typeface="+mn-lt"/>
                <a:ea typeface="+mn-ea"/>
                <a:cs typeface="+mn-cs"/>
              </a:rPr>
              <a:t>et.al</a:t>
            </a:r>
            <a:r>
              <a:rPr lang="en-GB" sz="1200" kern="1200" dirty="0">
                <a:solidFill>
                  <a:schemeClr val="tx1"/>
                </a:solidFill>
                <a:effectLst/>
                <a:latin typeface="+mn-lt"/>
                <a:ea typeface="+mn-ea"/>
                <a:cs typeface="+mn-cs"/>
              </a:rPr>
              <a:t>, (2023). HR Functions Productivity Boost by using AI. </a:t>
            </a:r>
            <a:r>
              <a:rPr lang="en-GB" sz="1200" i="1" kern="1200" dirty="0">
                <a:solidFill>
                  <a:schemeClr val="tx1"/>
                </a:solidFill>
                <a:effectLst/>
                <a:latin typeface="+mn-lt"/>
                <a:ea typeface="+mn-ea"/>
                <a:cs typeface="+mn-cs"/>
              </a:rPr>
              <a:t>International Journal on Recent and Innovation Trends in Computing and Communication</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11</a:t>
            </a:r>
            <a:r>
              <a:rPr lang="en-GB" sz="1200" kern="1200" dirty="0">
                <a:solidFill>
                  <a:schemeClr val="tx1"/>
                </a:solidFill>
                <a:effectLst/>
                <a:latin typeface="+mn-lt"/>
                <a:ea typeface="+mn-ea"/>
                <a:cs typeface="+mn-cs"/>
              </a:rPr>
              <a:t>(</a:t>
            </a:r>
            <a:r>
              <a:rPr lang="en-GB" sz="1200" kern="1200" dirty="0" err="1">
                <a:solidFill>
                  <a:schemeClr val="tx1"/>
                </a:solidFill>
                <a:effectLst/>
                <a:latin typeface="+mn-lt"/>
                <a:ea typeface="+mn-ea"/>
                <a:cs typeface="+mn-cs"/>
              </a:rPr>
              <a:t>8s</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pp.701</a:t>
            </a:r>
            <a:r>
              <a:rPr lang="en-GB" sz="1200" kern="1200" dirty="0">
                <a:solidFill>
                  <a:schemeClr val="tx1"/>
                </a:solidFill>
                <a:effectLst/>
                <a:latin typeface="+mn-lt"/>
                <a:ea typeface="+mn-ea"/>
                <a:cs typeface="+mn-cs"/>
              </a:rPr>
              <a:t>-713.</a:t>
            </a:r>
          </a:p>
          <a:p>
            <a:r>
              <a:rPr lang="en-GB" sz="1200" kern="1200" dirty="0" err="1">
                <a:solidFill>
                  <a:schemeClr val="tx1"/>
                </a:solidFill>
                <a:effectLst/>
                <a:latin typeface="+mn-lt"/>
                <a:ea typeface="+mn-ea"/>
                <a:cs typeface="+mn-cs"/>
              </a:rPr>
              <a:t>Kumah</a:t>
            </a:r>
            <a:r>
              <a:rPr lang="en-GB" sz="1200" kern="1200" dirty="0">
                <a:solidFill>
                  <a:schemeClr val="tx1"/>
                </a:solidFill>
                <a:effectLst/>
                <a:latin typeface="+mn-lt"/>
                <a:ea typeface="+mn-ea"/>
                <a:cs typeface="+mn-cs"/>
              </a:rPr>
              <a:t>, P. (2024). Towards understanding and application of learning and development theories for employee motivation. In </a:t>
            </a:r>
            <a:r>
              <a:rPr lang="en-GB" sz="1200" i="1" kern="1200" dirty="0">
                <a:solidFill>
                  <a:schemeClr val="tx1"/>
                </a:solidFill>
                <a:effectLst/>
                <a:latin typeface="+mn-lt"/>
                <a:ea typeface="+mn-ea"/>
                <a:cs typeface="+mn-cs"/>
              </a:rPr>
              <a:t>Enhancing employee motivation through training and development</a:t>
            </a:r>
            <a:r>
              <a:rPr lang="en-GB" sz="1200" kern="1200" dirty="0">
                <a:solidFill>
                  <a:schemeClr val="tx1"/>
                </a:solidFill>
                <a:effectLst/>
                <a:latin typeface="+mn-lt"/>
                <a:ea typeface="+mn-ea"/>
                <a:cs typeface="+mn-cs"/>
              </a:rPr>
              <a:t> (pp. 79-116). </a:t>
            </a:r>
            <a:r>
              <a:rPr lang="en-GB" sz="1200" kern="1200" dirty="0" err="1">
                <a:solidFill>
                  <a:schemeClr val="tx1"/>
                </a:solidFill>
                <a:effectLst/>
                <a:latin typeface="+mn-lt"/>
                <a:ea typeface="+mn-ea"/>
                <a:cs typeface="+mn-cs"/>
              </a:rPr>
              <a:t>IGI</a:t>
            </a:r>
            <a:r>
              <a:rPr lang="en-GB" sz="1200" kern="1200" dirty="0">
                <a:solidFill>
                  <a:schemeClr val="tx1"/>
                </a:solidFill>
                <a:effectLst/>
                <a:latin typeface="+mn-lt"/>
                <a:ea typeface="+mn-ea"/>
                <a:cs typeface="+mn-cs"/>
              </a:rPr>
              <a:t> Global Scientific Publishing.</a:t>
            </a:r>
          </a:p>
          <a:p>
            <a:r>
              <a:rPr lang="en-GB" sz="1200" kern="1200" dirty="0" err="1">
                <a:solidFill>
                  <a:schemeClr val="tx1"/>
                </a:solidFill>
                <a:effectLst/>
                <a:latin typeface="+mn-lt"/>
                <a:ea typeface="+mn-ea"/>
                <a:cs typeface="+mn-cs"/>
              </a:rPr>
              <a:t>Leutner</a:t>
            </a:r>
            <a:r>
              <a:rPr lang="en-GB" sz="1200" kern="1200" dirty="0">
                <a:solidFill>
                  <a:schemeClr val="tx1"/>
                </a:solidFill>
                <a:effectLst/>
                <a:latin typeface="+mn-lt"/>
                <a:ea typeface="+mn-ea"/>
                <a:cs typeface="+mn-cs"/>
              </a:rPr>
              <a:t>, F., and </a:t>
            </a:r>
            <a:r>
              <a:rPr lang="en-GB" sz="1200" kern="1200" dirty="0" err="1">
                <a:solidFill>
                  <a:schemeClr val="tx1"/>
                </a:solidFill>
                <a:effectLst/>
                <a:latin typeface="+mn-lt"/>
                <a:ea typeface="+mn-ea"/>
                <a:cs typeface="+mn-cs"/>
              </a:rPr>
              <a:t>et.al</a:t>
            </a:r>
            <a:r>
              <a:rPr lang="en-GB" sz="1200" kern="1200" dirty="0">
                <a:solidFill>
                  <a:schemeClr val="tx1"/>
                </a:solidFill>
                <a:effectLst/>
                <a:latin typeface="+mn-lt"/>
                <a:ea typeface="+mn-ea"/>
                <a:cs typeface="+mn-cs"/>
              </a:rPr>
              <a:t>, (2023). Game based assessments of cognitive ability in recruitment: Validity, fairness and test-taking experience. </a:t>
            </a:r>
            <a:r>
              <a:rPr lang="en-GB" sz="1200" i="1" kern="1200" dirty="0">
                <a:solidFill>
                  <a:schemeClr val="tx1"/>
                </a:solidFill>
                <a:effectLst/>
                <a:latin typeface="+mn-lt"/>
                <a:ea typeface="+mn-ea"/>
                <a:cs typeface="+mn-cs"/>
              </a:rPr>
              <a:t>Frontiers in Psychology</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13</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p.942662</a:t>
            </a:r>
            <a:r>
              <a:rPr lang="en-GB" sz="1200" kern="1200" dirty="0">
                <a:solidFill>
                  <a:schemeClr val="tx1"/>
                </a:solidFill>
                <a:effectLst/>
                <a:latin typeface="+mn-lt"/>
                <a:ea typeface="+mn-ea"/>
                <a:cs typeface="+mn-cs"/>
              </a:rPr>
              <a:t>.</a:t>
            </a:r>
          </a:p>
          <a:p>
            <a:r>
              <a:rPr lang="en-GB" sz="1200" kern="1200" dirty="0">
                <a:solidFill>
                  <a:schemeClr val="tx1"/>
                </a:solidFill>
                <a:effectLst/>
                <a:latin typeface="+mn-lt"/>
                <a:ea typeface="+mn-ea"/>
                <a:cs typeface="+mn-cs"/>
              </a:rPr>
              <a:t>McGurk, P. and Meredith, R., (2023). Who are the engaged employers? Strategic entry-level resourcing in low-wage sectors. In </a:t>
            </a:r>
            <a:r>
              <a:rPr lang="en-GB" sz="1200" i="1" kern="1200" dirty="0">
                <a:solidFill>
                  <a:schemeClr val="tx1"/>
                </a:solidFill>
                <a:effectLst/>
                <a:latin typeface="+mn-lt"/>
                <a:ea typeface="+mn-ea"/>
                <a:cs typeface="+mn-cs"/>
              </a:rPr>
              <a:t>Employer Engagement</a:t>
            </a:r>
            <a:r>
              <a:rPr lang="en-GB" sz="1200" kern="1200" dirty="0">
                <a:solidFill>
                  <a:schemeClr val="tx1"/>
                </a:solidFill>
                <a:effectLst/>
                <a:latin typeface="+mn-lt"/>
                <a:ea typeface="+mn-ea"/>
                <a:cs typeface="+mn-cs"/>
              </a:rPr>
              <a:t> (pp. 159-181). Bristol University Press.</a:t>
            </a:r>
          </a:p>
          <a:p>
            <a:r>
              <a:rPr lang="en-GB" sz="1200" kern="1200" dirty="0">
                <a:solidFill>
                  <a:schemeClr val="tx1"/>
                </a:solidFill>
                <a:effectLst/>
                <a:latin typeface="+mn-lt"/>
                <a:ea typeface="+mn-ea"/>
                <a:cs typeface="+mn-cs"/>
              </a:rPr>
              <a:t>More, A. B. (2023). Implementing digital age experience marketing to make customer relations more sustainable. In </a:t>
            </a:r>
            <a:r>
              <a:rPr lang="en-GB" sz="1200" i="1" kern="1200" dirty="0">
                <a:solidFill>
                  <a:schemeClr val="tx1"/>
                </a:solidFill>
                <a:effectLst/>
                <a:latin typeface="+mn-lt"/>
                <a:ea typeface="+mn-ea"/>
                <a:cs typeface="+mn-cs"/>
              </a:rPr>
              <a:t>New Horizons for Industry 4.0 in modern business</a:t>
            </a:r>
            <a:r>
              <a:rPr lang="en-GB" sz="1200" kern="1200" dirty="0">
                <a:solidFill>
                  <a:schemeClr val="tx1"/>
                </a:solidFill>
                <a:effectLst/>
                <a:latin typeface="+mn-lt"/>
                <a:ea typeface="+mn-ea"/>
                <a:cs typeface="+mn-cs"/>
              </a:rPr>
              <a:t> (pp. 99-119). Cham: Springer International Publishing.</a:t>
            </a:r>
          </a:p>
          <a:p>
            <a:r>
              <a:rPr lang="en-GB" sz="1200" kern="1200" dirty="0">
                <a:solidFill>
                  <a:schemeClr val="tx1"/>
                </a:solidFill>
                <a:effectLst/>
                <a:latin typeface="+mn-lt"/>
                <a:ea typeface="+mn-ea"/>
                <a:cs typeface="+mn-cs"/>
              </a:rPr>
              <a:t>Nagle, </a:t>
            </a:r>
            <a:r>
              <a:rPr lang="en-GB" sz="1200" kern="1200" dirty="0" err="1">
                <a:solidFill>
                  <a:schemeClr val="tx1"/>
                </a:solidFill>
                <a:effectLst/>
                <a:latin typeface="+mn-lt"/>
                <a:ea typeface="+mn-ea"/>
                <a:cs typeface="+mn-cs"/>
              </a:rPr>
              <a:t>T.T</a:t>
            </a:r>
            <a:r>
              <a:rPr lang="en-GB" sz="1200" kern="1200" dirty="0">
                <a:solidFill>
                  <a:schemeClr val="tx1"/>
                </a:solidFill>
                <a:effectLst/>
                <a:latin typeface="+mn-lt"/>
                <a:ea typeface="+mn-ea"/>
                <a:cs typeface="+mn-cs"/>
              </a:rPr>
              <a:t>., Müller, G. and </a:t>
            </a:r>
            <a:r>
              <a:rPr lang="en-GB" sz="1200" kern="1200" dirty="0" err="1">
                <a:solidFill>
                  <a:schemeClr val="tx1"/>
                </a:solidFill>
                <a:effectLst/>
                <a:latin typeface="+mn-lt"/>
                <a:ea typeface="+mn-ea"/>
                <a:cs typeface="+mn-cs"/>
              </a:rPr>
              <a:t>Gruyaert</a:t>
            </a:r>
            <a:r>
              <a:rPr lang="en-GB" sz="1200" kern="1200" dirty="0">
                <a:solidFill>
                  <a:schemeClr val="tx1"/>
                </a:solidFill>
                <a:effectLst/>
                <a:latin typeface="+mn-lt"/>
                <a:ea typeface="+mn-ea"/>
                <a:cs typeface="+mn-cs"/>
              </a:rPr>
              <a:t>, E., (2023). </a:t>
            </a:r>
            <a:r>
              <a:rPr lang="en-GB" sz="1200" i="1" kern="1200" dirty="0">
                <a:solidFill>
                  <a:schemeClr val="tx1"/>
                </a:solidFill>
                <a:effectLst/>
                <a:latin typeface="+mn-lt"/>
                <a:ea typeface="+mn-ea"/>
                <a:cs typeface="+mn-cs"/>
              </a:rPr>
              <a:t>The strategy and tactics of pricing: A guide to growing more profitably</a:t>
            </a:r>
            <a:r>
              <a:rPr lang="en-GB" sz="1200" kern="1200" dirty="0">
                <a:solidFill>
                  <a:schemeClr val="tx1"/>
                </a:solidFill>
                <a:effectLst/>
                <a:latin typeface="+mn-lt"/>
                <a:ea typeface="+mn-ea"/>
                <a:cs typeface="+mn-cs"/>
              </a:rPr>
              <a:t>. Routledge.</a:t>
            </a:r>
          </a:p>
          <a:p>
            <a:r>
              <a:rPr lang="en-GB" sz="1200" kern="1200" dirty="0">
                <a:solidFill>
                  <a:schemeClr val="tx1"/>
                </a:solidFill>
                <a:effectLst/>
                <a:latin typeface="+mn-lt"/>
                <a:ea typeface="+mn-ea"/>
                <a:cs typeface="+mn-cs"/>
              </a:rPr>
              <a:t>Peacock, R., (2022). </a:t>
            </a:r>
            <a:r>
              <a:rPr lang="en-GB" sz="1200" i="1" kern="1200" dirty="0">
                <a:solidFill>
                  <a:schemeClr val="tx1"/>
                </a:solidFill>
                <a:effectLst/>
                <a:latin typeface="+mn-lt"/>
                <a:ea typeface="+mn-ea"/>
                <a:cs typeface="+mn-cs"/>
              </a:rPr>
              <a:t>Academic Librarian Competencies for Online Library Instruction: A Competency-Based Needs Assessment</a:t>
            </a:r>
            <a:r>
              <a:rPr lang="en-GB" sz="1200" kern="1200" dirty="0">
                <a:solidFill>
                  <a:schemeClr val="tx1"/>
                </a:solidFill>
                <a:effectLst/>
                <a:latin typeface="+mn-lt"/>
                <a:ea typeface="+mn-ea"/>
                <a:cs typeface="+mn-cs"/>
              </a:rPr>
              <a:t> (Doctoral dissertation, Idaho State University).</a:t>
            </a:r>
          </a:p>
          <a:p>
            <a:r>
              <a:rPr lang="en-GB" sz="1200" kern="1200" dirty="0" err="1">
                <a:solidFill>
                  <a:schemeClr val="tx1"/>
                </a:solidFill>
                <a:effectLst/>
                <a:latin typeface="+mn-lt"/>
                <a:ea typeface="+mn-ea"/>
                <a:cs typeface="+mn-cs"/>
              </a:rPr>
              <a:t>Titor</a:t>
            </a:r>
            <a:r>
              <a:rPr lang="en-GB" sz="1200" kern="1200" dirty="0">
                <a:solidFill>
                  <a:schemeClr val="tx1"/>
                </a:solidFill>
                <a:effectLst/>
                <a:latin typeface="+mn-lt"/>
                <a:ea typeface="+mn-ea"/>
                <a:cs typeface="+mn-cs"/>
              </a:rPr>
              <a:t>, S.E., (2022). Job description as a management document: legal aspect. </a:t>
            </a:r>
            <a:r>
              <a:rPr lang="en-GB" sz="1200" i="1" kern="1200" dirty="0">
                <a:solidFill>
                  <a:schemeClr val="tx1"/>
                </a:solidFill>
                <a:effectLst/>
                <a:latin typeface="+mn-lt"/>
                <a:ea typeface="+mn-ea"/>
                <a:cs typeface="+mn-cs"/>
              </a:rPr>
              <a:t>V </a:t>
            </a:r>
            <a:r>
              <a:rPr lang="en-GB" sz="1200" i="1" kern="1200" dirty="0" err="1">
                <a:solidFill>
                  <a:schemeClr val="tx1"/>
                </a:solidFill>
                <a:effectLst/>
                <a:latin typeface="+mn-lt"/>
                <a:ea typeface="+mn-ea"/>
                <a:cs typeface="+mn-cs"/>
              </a:rPr>
              <a:t>estnik</a:t>
            </a:r>
            <a:r>
              <a:rPr lang="en-GB" sz="1200" i="1" kern="1200" dirty="0">
                <a:solidFill>
                  <a:schemeClr val="tx1"/>
                </a:solidFill>
                <a:effectLst/>
                <a:latin typeface="+mn-lt"/>
                <a:ea typeface="+mn-ea"/>
                <a:cs typeface="+mn-cs"/>
              </a:rPr>
              <a:t> </a:t>
            </a:r>
            <a:r>
              <a:rPr lang="en-GB" sz="1200" i="1" kern="1200" dirty="0" err="1">
                <a:solidFill>
                  <a:schemeClr val="tx1"/>
                </a:solidFill>
                <a:effectLst/>
                <a:latin typeface="+mn-lt"/>
                <a:ea typeface="+mn-ea"/>
                <a:cs typeface="+mn-cs"/>
              </a:rPr>
              <a:t>Universiteta</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3</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pp.37</a:t>
            </a:r>
            <a:r>
              <a:rPr lang="en-GB" sz="1200" kern="1200" dirty="0">
                <a:solidFill>
                  <a:schemeClr val="tx1"/>
                </a:solidFill>
                <a:effectLst/>
                <a:latin typeface="+mn-lt"/>
                <a:ea typeface="+mn-ea"/>
                <a:cs typeface="+mn-cs"/>
              </a:rPr>
              <a:t>-43.</a:t>
            </a:r>
          </a:p>
          <a:p>
            <a:r>
              <a:rPr lang="en-GB" sz="1200" u="sng" kern="1200" dirty="0">
                <a:solidFill>
                  <a:schemeClr val="tx1"/>
                </a:solidFill>
                <a:effectLst/>
                <a:latin typeface="+mn-lt"/>
                <a:ea typeface="+mn-ea"/>
                <a:cs typeface="+mn-cs"/>
              </a:rPr>
              <a:t>Online</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Graduates First, (2026). </a:t>
            </a:r>
            <a:r>
              <a:rPr lang="en-GB" sz="1200" i="1" kern="1200" dirty="0" err="1">
                <a:solidFill>
                  <a:schemeClr val="tx1"/>
                </a:solidFill>
                <a:effectLst/>
                <a:latin typeface="+mn-lt"/>
                <a:ea typeface="+mn-ea"/>
                <a:cs typeface="+mn-cs"/>
              </a:rPr>
              <a:t>M&amp;S</a:t>
            </a:r>
            <a:r>
              <a:rPr lang="en-GB" sz="1200" i="1" kern="1200" dirty="0">
                <a:solidFill>
                  <a:schemeClr val="tx1"/>
                </a:solidFill>
                <a:effectLst/>
                <a:latin typeface="+mn-lt"/>
                <a:ea typeface="+mn-ea"/>
                <a:cs typeface="+mn-cs"/>
              </a:rPr>
              <a:t> Recruitment 2026 Practice Guide | Job Application, Interviews, Assessment Centre</a:t>
            </a:r>
            <a:r>
              <a:rPr lang="en-GB" sz="1200" kern="1200" dirty="0">
                <a:solidFill>
                  <a:schemeClr val="tx1"/>
                </a:solidFill>
                <a:effectLst/>
                <a:latin typeface="+mn-lt"/>
                <a:ea typeface="+mn-ea"/>
                <a:cs typeface="+mn-cs"/>
              </a:rPr>
              <a:t>. [Online], accessed through :&lt; </a:t>
            </a:r>
            <a:r>
              <a:rPr lang="en-GB" sz="1200" u="sng" kern="1200" dirty="0">
                <a:solidFill>
                  <a:schemeClr val="tx1"/>
                </a:solidFill>
                <a:effectLst/>
                <a:latin typeface="+mn-lt"/>
                <a:ea typeface="+mn-ea"/>
                <a:cs typeface="+mn-cs"/>
                <a:hlinkClick r:id="rId3"/>
              </a:rPr>
              <a:t>https://</a:t>
            </a:r>
            <a:r>
              <a:rPr lang="en-GB" sz="1200" u="sng" kern="1200" dirty="0" err="1">
                <a:solidFill>
                  <a:schemeClr val="tx1"/>
                </a:solidFill>
                <a:effectLst/>
                <a:latin typeface="+mn-lt"/>
                <a:ea typeface="+mn-ea"/>
                <a:cs typeface="+mn-cs"/>
                <a:hlinkClick r:id="rId3"/>
              </a:rPr>
              <a:t>www.graduatesfirst.com</a:t>
            </a:r>
            <a:r>
              <a:rPr lang="en-GB" sz="1200" u="sng" kern="1200" dirty="0">
                <a:solidFill>
                  <a:schemeClr val="tx1"/>
                </a:solidFill>
                <a:effectLst/>
                <a:latin typeface="+mn-lt"/>
                <a:ea typeface="+mn-ea"/>
                <a:cs typeface="+mn-cs"/>
                <a:hlinkClick r:id="rId3"/>
              </a:rPr>
              <a:t>/m-and-s-aptitude-tests</a:t>
            </a:r>
            <a:r>
              <a:rPr lang="en-GB" sz="1200" kern="1200" dirty="0">
                <a:solidFill>
                  <a:schemeClr val="tx1"/>
                </a:solidFill>
                <a:effectLst/>
                <a:latin typeface="+mn-lt"/>
                <a:ea typeface="+mn-ea"/>
                <a:cs typeface="+mn-cs"/>
              </a:rPr>
              <a:t>  &gt;, accessed on: 12</a:t>
            </a:r>
            <a:r>
              <a:rPr lang="en-GB" sz="1200" kern="1200" baseline="30000" dirty="0">
                <a:solidFill>
                  <a:schemeClr val="tx1"/>
                </a:solidFill>
                <a:effectLst/>
                <a:latin typeface="+mn-lt"/>
                <a:ea typeface="+mn-ea"/>
                <a:cs typeface="+mn-cs"/>
              </a:rPr>
              <a:t>th</a:t>
            </a:r>
            <a:r>
              <a:rPr lang="en-GB" sz="1200" kern="1200" dirty="0">
                <a:solidFill>
                  <a:schemeClr val="tx1"/>
                </a:solidFill>
                <a:effectLst/>
                <a:latin typeface="+mn-lt"/>
                <a:ea typeface="+mn-ea"/>
                <a:cs typeface="+mn-cs"/>
              </a:rPr>
              <a:t> February, 2026</a:t>
            </a:r>
          </a:p>
          <a:p>
            <a:r>
              <a:rPr lang="en-GB" sz="1200" kern="1200" dirty="0" err="1">
                <a:solidFill>
                  <a:schemeClr val="tx1"/>
                </a:solidFill>
                <a:effectLst/>
                <a:latin typeface="+mn-lt"/>
                <a:ea typeface="+mn-ea"/>
                <a:cs typeface="+mn-cs"/>
              </a:rPr>
              <a:t>M&amp;S</a:t>
            </a:r>
            <a:r>
              <a:rPr lang="en-GB" sz="1200" kern="1200" dirty="0">
                <a:solidFill>
                  <a:schemeClr val="tx1"/>
                </a:solidFill>
                <a:effectLst/>
                <a:latin typeface="+mn-lt"/>
                <a:ea typeface="+mn-ea"/>
                <a:cs typeface="+mn-cs"/>
              </a:rPr>
              <a:t>, (2026). </a:t>
            </a:r>
            <a:r>
              <a:rPr lang="en-GB" sz="1200" i="1" kern="1200" dirty="0">
                <a:solidFill>
                  <a:schemeClr val="tx1"/>
                </a:solidFill>
                <a:effectLst/>
                <a:latin typeface="+mn-lt"/>
                <a:ea typeface="+mn-ea"/>
                <a:cs typeface="+mn-cs"/>
              </a:rPr>
              <a:t>About Us</a:t>
            </a:r>
            <a:r>
              <a:rPr lang="en-GB" sz="1200" kern="1200" dirty="0">
                <a:solidFill>
                  <a:schemeClr val="tx1"/>
                </a:solidFill>
                <a:effectLst/>
                <a:latin typeface="+mn-lt"/>
                <a:ea typeface="+mn-ea"/>
                <a:cs typeface="+mn-cs"/>
              </a:rPr>
              <a:t>. [Online], accessed through :&lt; </a:t>
            </a:r>
            <a:r>
              <a:rPr lang="en-GB" sz="1200" u="sng" kern="1200" dirty="0">
                <a:solidFill>
                  <a:schemeClr val="tx1"/>
                </a:solidFill>
                <a:effectLst/>
                <a:latin typeface="+mn-lt"/>
                <a:ea typeface="+mn-ea"/>
                <a:cs typeface="+mn-cs"/>
                <a:hlinkClick r:id="rId4"/>
              </a:rPr>
              <a:t>https://</a:t>
            </a:r>
            <a:r>
              <a:rPr lang="en-GB" sz="1200" u="sng" kern="1200" dirty="0" err="1">
                <a:solidFill>
                  <a:schemeClr val="tx1"/>
                </a:solidFill>
                <a:effectLst/>
                <a:latin typeface="+mn-lt"/>
                <a:ea typeface="+mn-ea"/>
                <a:cs typeface="+mn-cs"/>
                <a:hlinkClick r:id="rId4"/>
              </a:rPr>
              <a:t>corporate.marksandspencer.com</a:t>
            </a:r>
            <a:r>
              <a:rPr lang="en-GB" sz="1200" u="sng" kern="1200" dirty="0">
                <a:solidFill>
                  <a:schemeClr val="tx1"/>
                </a:solidFill>
                <a:effectLst/>
                <a:latin typeface="+mn-lt"/>
                <a:ea typeface="+mn-ea"/>
                <a:cs typeface="+mn-cs"/>
                <a:hlinkClick r:id="rId4"/>
              </a:rPr>
              <a:t>/about-us</a:t>
            </a:r>
            <a:r>
              <a:rPr lang="en-GB" sz="1200" kern="1200" dirty="0">
                <a:solidFill>
                  <a:schemeClr val="tx1"/>
                </a:solidFill>
                <a:effectLst/>
                <a:latin typeface="+mn-lt"/>
                <a:ea typeface="+mn-ea"/>
                <a:cs typeface="+mn-cs"/>
              </a:rPr>
              <a:t> &gt;, accessed on: 12</a:t>
            </a:r>
            <a:r>
              <a:rPr lang="en-GB" sz="1200" kern="1200" baseline="30000" dirty="0">
                <a:solidFill>
                  <a:schemeClr val="tx1"/>
                </a:solidFill>
                <a:effectLst/>
                <a:latin typeface="+mn-lt"/>
                <a:ea typeface="+mn-ea"/>
                <a:cs typeface="+mn-cs"/>
              </a:rPr>
              <a:t>th</a:t>
            </a:r>
            <a:r>
              <a:rPr lang="en-GB" sz="1200" kern="1200" dirty="0">
                <a:solidFill>
                  <a:schemeClr val="tx1"/>
                </a:solidFill>
                <a:effectLst/>
                <a:latin typeface="+mn-lt"/>
                <a:ea typeface="+mn-ea"/>
                <a:cs typeface="+mn-cs"/>
              </a:rPr>
              <a:t> February, 2026</a:t>
            </a:r>
          </a:p>
          <a:p>
            <a:endParaRPr lang="en-GB" dirty="0"/>
          </a:p>
        </p:txBody>
      </p:sp>
      <p:sp>
        <p:nvSpPr>
          <p:cNvPr id="4" name="Slide Number Placeholder 3"/>
          <p:cNvSpPr>
            <a:spLocks noGrp="1"/>
          </p:cNvSpPr>
          <p:nvPr>
            <p:ph type="sldNum" sz="quarter" idx="10"/>
          </p:nvPr>
        </p:nvSpPr>
        <p:spPr/>
        <p:txBody>
          <a:bodyPr/>
          <a:lstStyle/>
          <a:p>
            <a:fld id="{4E996641-7C98-41F1-9664-883E660EEF2F}" type="slidenum">
              <a:rPr lang="en-GB" smtClean="0"/>
              <a:t>15</a:t>
            </a:fld>
            <a:endParaRPr lang="en-GB"/>
          </a:p>
        </p:txBody>
      </p:sp>
    </p:spTree>
    <p:extLst>
      <p:ext uri="{BB962C8B-B14F-4D97-AF65-F5344CB8AC3E}">
        <p14:creationId xmlns:p14="http://schemas.microsoft.com/office/powerpoint/2010/main" val="55363379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36179926-F49A-4F57-B93C-ECCF97B39DFE}" type="datetimeFigureOut">
              <a:rPr lang="en-GB" smtClean="0"/>
              <a:t>13/02/2026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F7B916A-B66C-40AF-BE26-24D7A4EB990B}" type="slidenum">
              <a:rPr lang="en-GB" smtClean="0"/>
              <a:t>‹#›</a:t>
            </a:fld>
            <a:endParaRPr lang="en-GB"/>
          </a:p>
        </p:txBody>
      </p:sp>
      <p:pic>
        <p:nvPicPr>
          <p:cNvPr id="7" name="Picture 6"/>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295275" y="89989"/>
            <a:ext cx="2064748" cy="1032374"/>
          </a:xfrm>
          <a:prstGeom prst="rect">
            <a:avLst/>
          </a:prstGeom>
        </p:spPr>
      </p:pic>
    </p:spTree>
    <p:extLst>
      <p:ext uri="{BB962C8B-B14F-4D97-AF65-F5344CB8AC3E}">
        <p14:creationId xmlns:p14="http://schemas.microsoft.com/office/powerpoint/2010/main" val="130901183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Title and Content">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36179926-F49A-4F57-B93C-ECCF97B39DFE}" type="datetimeFigureOut">
              <a:rPr lang="en-GB" smtClean="0"/>
              <a:t>13/02/2026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F7B916A-B66C-40AF-BE26-24D7A4EB990B}" type="slidenum">
              <a:rPr lang="en-GB" smtClean="0"/>
              <a:t>‹#›</a:t>
            </a:fld>
            <a:endParaRPr lang="en-GB"/>
          </a:p>
        </p:txBody>
      </p:sp>
    </p:spTree>
    <p:extLst>
      <p:ext uri="{BB962C8B-B14F-4D97-AF65-F5344CB8AC3E}">
        <p14:creationId xmlns:p14="http://schemas.microsoft.com/office/powerpoint/2010/main" val="395215842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a:prstGeom prst="rect">
            <a:avLst/>
          </a:prstGeo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6179926-F49A-4F57-B93C-ECCF97B39DFE}" type="datetimeFigureOut">
              <a:rPr lang="en-GB" smtClean="0"/>
              <a:t>13/02/2026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F7B916A-B66C-40AF-BE26-24D7A4EB990B}" type="slidenum">
              <a:rPr lang="en-GB" smtClean="0"/>
              <a:t>‹#›</a:t>
            </a:fld>
            <a:endParaRPr lang="en-GB"/>
          </a:p>
        </p:txBody>
      </p:sp>
    </p:spTree>
    <p:extLst>
      <p:ext uri="{BB962C8B-B14F-4D97-AF65-F5344CB8AC3E}">
        <p14:creationId xmlns:p14="http://schemas.microsoft.com/office/powerpoint/2010/main" val="191109118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1325563"/>
          </a:xfrm>
          <a:prstGeom prst="rect">
            <a:avLst/>
          </a:prstGeom>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36179926-F49A-4F57-B93C-ECCF97B39DFE}" type="datetimeFigureOut">
              <a:rPr lang="en-GB" smtClean="0"/>
              <a:t>13/02/2026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F7B916A-B66C-40AF-BE26-24D7A4EB990B}" type="slidenum">
              <a:rPr lang="en-GB" smtClean="0"/>
              <a:t>‹#›</a:t>
            </a:fld>
            <a:endParaRPr lang="en-GB"/>
          </a:p>
        </p:txBody>
      </p:sp>
    </p:spTree>
    <p:extLst>
      <p:ext uri="{BB962C8B-B14F-4D97-AF65-F5344CB8AC3E}">
        <p14:creationId xmlns:p14="http://schemas.microsoft.com/office/powerpoint/2010/main" val="282532901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a:prstGeom prst="rect">
            <a:avLst/>
          </a:prstGeo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36179926-F49A-4F57-B93C-ECCF97B39DFE}" type="datetimeFigureOut">
              <a:rPr lang="en-GB" smtClean="0"/>
              <a:t>13/02/2026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F7B916A-B66C-40AF-BE26-24D7A4EB990B}" type="slidenum">
              <a:rPr lang="en-GB" smtClean="0"/>
              <a:t>‹#›</a:t>
            </a:fld>
            <a:endParaRPr lang="en-GB"/>
          </a:p>
        </p:txBody>
      </p:sp>
    </p:spTree>
    <p:extLst>
      <p:ext uri="{BB962C8B-B14F-4D97-AF65-F5344CB8AC3E}">
        <p14:creationId xmlns:p14="http://schemas.microsoft.com/office/powerpoint/2010/main" val="424331281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1325563"/>
          </a:xfrm>
          <a:prstGeom prst="rect">
            <a:avLst/>
          </a:prstGeom>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36179926-F49A-4F57-B93C-ECCF97B39DFE}" type="datetimeFigureOut">
              <a:rPr lang="en-GB" smtClean="0"/>
              <a:t>13/02/2026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F7B916A-B66C-40AF-BE26-24D7A4EB990B}" type="slidenum">
              <a:rPr lang="en-GB" smtClean="0"/>
              <a:t>‹#›</a:t>
            </a:fld>
            <a:endParaRPr lang="en-GB"/>
          </a:p>
        </p:txBody>
      </p:sp>
    </p:spTree>
    <p:extLst>
      <p:ext uri="{BB962C8B-B14F-4D97-AF65-F5344CB8AC3E}">
        <p14:creationId xmlns:p14="http://schemas.microsoft.com/office/powerpoint/2010/main" val="47534727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6179926-F49A-4F57-B93C-ECCF97B39DFE}" type="datetimeFigureOut">
              <a:rPr lang="en-GB" smtClean="0"/>
              <a:t>13/02/2026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F7B916A-B66C-40AF-BE26-24D7A4EB990B}" type="slidenum">
              <a:rPr lang="en-GB" smtClean="0"/>
              <a:t>‹#›</a:t>
            </a:fld>
            <a:endParaRPr lang="en-GB"/>
          </a:p>
        </p:txBody>
      </p:sp>
    </p:spTree>
    <p:extLst>
      <p:ext uri="{BB962C8B-B14F-4D97-AF65-F5344CB8AC3E}">
        <p14:creationId xmlns:p14="http://schemas.microsoft.com/office/powerpoint/2010/main" val="38865707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a:prstGeom prst="rect">
            <a:avLst/>
          </a:prstGeo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6179926-F49A-4F57-B93C-ECCF97B39DFE}" type="datetimeFigureOut">
              <a:rPr lang="en-GB" smtClean="0"/>
              <a:t>13/02/2026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F7B916A-B66C-40AF-BE26-24D7A4EB990B}" type="slidenum">
              <a:rPr lang="en-GB" smtClean="0"/>
              <a:t>‹#›</a:t>
            </a:fld>
            <a:endParaRPr lang="en-GB"/>
          </a:p>
        </p:txBody>
      </p:sp>
    </p:spTree>
    <p:extLst>
      <p:ext uri="{BB962C8B-B14F-4D97-AF65-F5344CB8AC3E}">
        <p14:creationId xmlns:p14="http://schemas.microsoft.com/office/powerpoint/2010/main" val="15997776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a:prstGeom prst="rect">
            <a:avLst/>
          </a:prstGeo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6179926-F49A-4F57-B93C-ECCF97B39DFE}" type="datetimeFigureOut">
              <a:rPr lang="en-GB" smtClean="0"/>
              <a:t>13/02/2026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F7B916A-B66C-40AF-BE26-24D7A4EB990B}" type="slidenum">
              <a:rPr lang="en-GB" smtClean="0"/>
              <a:t>‹#›</a:t>
            </a:fld>
            <a:endParaRPr lang="en-GB"/>
          </a:p>
        </p:txBody>
      </p:sp>
    </p:spTree>
    <p:extLst>
      <p:ext uri="{BB962C8B-B14F-4D97-AF65-F5344CB8AC3E}">
        <p14:creationId xmlns:p14="http://schemas.microsoft.com/office/powerpoint/2010/main" val="1599919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1325563"/>
          </a:xfrm>
          <a:prstGeom prst="rect">
            <a:avLst/>
          </a:prstGeom>
        </p:spPr>
        <p:txBody>
          <a:bodyPr/>
          <a:lstStyle/>
          <a:p>
            <a:r>
              <a:rPr lang="en-US"/>
              <a:t>Click to edit Master title style</a:t>
            </a:r>
            <a:endParaRPr lang="en-GB"/>
          </a:p>
        </p:txBody>
      </p:sp>
      <p:sp>
        <p:nvSpPr>
          <p:cNvPr id="3" name="Vertical Text Placeholder 2"/>
          <p:cNvSpPr>
            <a:spLocks noGrp="1"/>
          </p:cNvSpPr>
          <p:nvPr>
            <p:ph type="body" orient="vert" idx="1"/>
          </p:nvPr>
        </p:nvSpPr>
        <p:spPr>
          <a:xfrm>
            <a:off x="838200" y="1825625"/>
            <a:ext cx="105156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6179926-F49A-4F57-B93C-ECCF97B39DFE}" type="datetimeFigureOut">
              <a:rPr lang="en-GB" smtClean="0"/>
              <a:t>13/02/2026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F7B916A-B66C-40AF-BE26-24D7A4EB990B}" type="slidenum">
              <a:rPr lang="en-GB" smtClean="0"/>
              <a:t>‹#›</a:t>
            </a:fld>
            <a:endParaRPr lang="en-GB"/>
          </a:p>
        </p:txBody>
      </p:sp>
    </p:spTree>
    <p:extLst>
      <p:ext uri="{BB962C8B-B14F-4D97-AF65-F5344CB8AC3E}">
        <p14:creationId xmlns:p14="http://schemas.microsoft.com/office/powerpoint/2010/main" val="13395575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a:prstGeom prst="rect">
            <a:avLst/>
          </a:prstGeo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6179926-F49A-4F57-B93C-ECCF97B39DFE}" type="datetimeFigureOut">
              <a:rPr lang="en-GB" smtClean="0"/>
              <a:t>13/02/2026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F7B916A-B66C-40AF-BE26-24D7A4EB990B}" type="slidenum">
              <a:rPr lang="en-GB" smtClean="0"/>
              <a:t>‹#›</a:t>
            </a:fld>
            <a:endParaRPr lang="en-GB"/>
          </a:p>
        </p:txBody>
      </p:sp>
    </p:spTree>
    <p:extLst>
      <p:ext uri="{BB962C8B-B14F-4D97-AF65-F5344CB8AC3E}">
        <p14:creationId xmlns:p14="http://schemas.microsoft.com/office/powerpoint/2010/main" val="116738476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1325563"/>
          </a:xfrm>
          <a:prstGeom prst="rect">
            <a:avLst/>
          </a:prstGeom>
        </p:spPr>
        <p:txBody>
          <a:bodyPr/>
          <a:lstStyle/>
          <a:p>
            <a:r>
              <a:rPr lang="en-GB"/>
              <a:t>Click to edit Master title style</a:t>
            </a:r>
            <a:endParaRPr lang="en-US"/>
          </a:p>
        </p:txBody>
      </p:sp>
      <p:sp>
        <p:nvSpPr>
          <p:cNvPr id="3" name="Content Placeholder 2"/>
          <p:cNvSpPr>
            <a:spLocks noGrp="1"/>
          </p:cNvSpPr>
          <p:nvPr>
            <p:ph idx="1"/>
          </p:nvPr>
        </p:nvSpPr>
        <p:spPr>
          <a:xfrm>
            <a:off x="838200" y="1825625"/>
            <a:ext cx="105156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8C1E2A03-6735-4268-AD61-595A5054912B}" type="datetimeFigureOut">
              <a:rPr lang="en-GB" smtClean="0"/>
              <a:t>13/02/2026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982D472-DFF5-41C0-BC93-27DE3494A11F}" type="slidenum">
              <a:rPr lang="en-GB" smtClean="0"/>
              <a:t>‹#›</a:t>
            </a:fld>
            <a:endParaRPr lang="en-GB"/>
          </a:p>
        </p:txBody>
      </p:sp>
    </p:spTree>
    <p:extLst>
      <p:ext uri="{BB962C8B-B14F-4D97-AF65-F5344CB8AC3E}">
        <p14:creationId xmlns:p14="http://schemas.microsoft.com/office/powerpoint/2010/main" val="103114542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matchingName="Title only 1">
  <p:cSld name="Title only 1">
    <p:spTree>
      <p:nvGrpSpPr>
        <p:cNvPr id="1" name="Shape 125"/>
        <p:cNvGrpSpPr/>
        <p:nvPr/>
      </p:nvGrpSpPr>
      <p:grpSpPr>
        <a:xfrm>
          <a:off x="0" y="0"/>
          <a:ext cx="0" cy="0"/>
          <a:chOff x="0" y="0"/>
          <a:chExt cx="0" cy="0"/>
        </a:xfrm>
      </p:grpSpPr>
      <p:sp>
        <p:nvSpPr>
          <p:cNvPr id="126" name="Google Shape;126;p20"/>
          <p:cNvSpPr txBox="1">
            <a:spLocks noGrp="1"/>
          </p:cNvSpPr>
          <p:nvPr>
            <p:ph type="title"/>
          </p:nvPr>
        </p:nvSpPr>
        <p:spPr>
          <a:xfrm>
            <a:off x="1001800" y="616867"/>
            <a:ext cx="10380000" cy="634000"/>
          </a:xfrm>
          <a:prstGeom prst="rect">
            <a:avLst/>
          </a:prstGeom>
        </p:spPr>
        <p:txBody>
          <a:bodyPr spcFirstLastPara="1" wrap="square" lIns="91425" tIns="91425" rIns="91425" bIns="91425" anchor="ctr" anchorCtr="0">
            <a:noAutofit/>
          </a:bodyPr>
          <a:lstStyle>
            <a:lvl1pPr lvl="0" rtl="0">
              <a:spcBef>
                <a:spcPts val="0"/>
              </a:spcBef>
              <a:spcAft>
                <a:spcPts val="0"/>
              </a:spcAft>
              <a:buSzPts val="3500"/>
              <a:buNone/>
              <a:defRPr sz="3000">
                <a:solidFill>
                  <a:schemeClr val="lt1"/>
                </a:solidFill>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
        <p:nvSpPr>
          <p:cNvPr id="127" name="Google Shape;127;p20"/>
          <p:cNvSpPr/>
          <p:nvPr/>
        </p:nvSpPr>
        <p:spPr>
          <a:xfrm flipH="1">
            <a:off x="300" y="1516200"/>
            <a:ext cx="12192000" cy="5341200"/>
          </a:xfrm>
          <a:prstGeom prst="rect">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00">
              <a:solidFill>
                <a:schemeClr val="accent1"/>
              </a:solidFill>
            </a:endParaRPr>
          </a:p>
        </p:txBody>
      </p:sp>
    </p:spTree>
    <p:extLst>
      <p:ext uri="{BB962C8B-B14F-4D97-AF65-F5344CB8AC3E}">
        <p14:creationId xmlns:p14="http://schemas.microsoft.com/office/powerpoint/2010/main" val="333365250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matchingName="Title only 2">
  <p:cSld name="Title only 2">
    <p:spTree>
      <p:nvGrpSpPr>
        <p:cNvPr id="1" name="Shape 128"/>
        <p:cNvGrpSpPr/>
        <p:nvPr/>
      </p:nvGrpSpPr>
      <p:grpSpPr>
        <a:xfrm>
          <a:off x="0" y="0"/>
          <a:ext cx="0" cy="0"/>
          <a:chOff x="0" y="0"/>
          <a:chExt cx="0" cy="0"/>
        </a:xfrm>
      </p:grpSpPr>
      <p:sp>
        <p:nvSpPr>
          <p:cNvPr id="129" name="Google Shape;129;p21"/>
          <p:cNvSpPr txBox="1">
            <a:spLocks noGrp="1"/>
          </p:cNvSpPr>
          <p:nvPr>
            <p:ph type="title"/>
          </p:nvPr>
        </p:nvSpPr>
        <p:spPr>
          <a:xfrm>
            <a:off x="1001800" y="616867"/>
            <a:ext cx="10380000" cy="634000"/>
          </a:xfrm>
          <a:prstGeom prst="rect">
            <a:avLst/>
          </a:prstGeom>
        </p:spPr>
        <p:txBody>
          <a:bodyPr spcFirstLastPara="1" wrap="square" lIns="91425" tIns="91425" rIns="91425" bIns="91425" anchor="ctr" anchorCtr="0">
            <a:noAutofit/>
          </a:bodyPr>
          <a:lstStyle>
            <a:lvl1pPr lvl="0" rtl="0">
              <a:spcBef>
                <a:spcPts val="0"/>
              </a:spcBef>
              <a:spcAft>
                <a:spcPts val="0"/>
              </a:spcAft>
              <a:buSzPts val="3000"/>
              <a:buNone/>
              <a:defRPr sz="3000">
                <a:solidFill>
                  <a:schemeClr val="lt1"/>
                </a:solidFill>
              </a:defRPr>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endParaRPr/>
          </a:p>
        </p:txBody>
      </p:sp>
      <p:sp>
        <p:nvSpPr>
          <p:cNvPr id="130" name="Google Shape;130;p21"/>
          <p:cNvSpPr/>
          <p:nvPr/>
        </p:nvSpPr>
        <p:spPr>
          <a:xfrm flipH="1">
            <a:off x="300" y="1516200"/>
            <a:ext cx="12192000" cy="5341200"/>
          </a:xfrm>
          <a:prstGeom prst="rect">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00">
              <a:solidFill>
                <a:schemeClr val="accent1"/>
              </a:solidFill>
            </a:endParaRPr>
          </a:p>
        </p:txBody>
      </p:sp>
    </p:spTree>
    <p:extLst>
      <p:ext uri="{BB962C8B-B14F-4D97-AF65-F5344CB8AC3E}">
        <p14:creationId xmlns:p14="http://schemas.microsoft.com/office/powerpoint/2010/main" val="324241843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userDrawn="1">
  <p:cSld name="Default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14099423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image" Target="../media/image1.jpeg"/><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7">
            <a:lum/>
          </a:blip>
          <a:srcRect/>
          <a:stretch>
            <a:fillRect t="-3000" b="-3000"/>
          </a:stretch>
        </a:blipFill>
        <a:effectLst/>
      </p:bgPr>
    </p:bg>
    <p:spTree>
      <p:nvGrpSpPr>
        <p:cNvPr id="1" name=""/>
        <p:cNvGrpSpPr/>
        <p:nvPr/>
      </p:nvGrpSpPr>
      <p:grpSpPr>
        <a:xfrm>
          <a:off x="0" y="0"/>
          <a:ext cx="0" cy="0"/>
          <a:chOff x="0" y="0"/>
          <a:chExt cx="0" cy="0"/>
        </a:xfrm>
      </p:grpSpPr>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6179926-F49A-4F57-B93C-ECCF97B39DFE}" type="datetimeFigureOut">
              <a:rPr lang="en-GB" smtClean="0"/>
              <a:t>13/02/2026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F7B916A-B66C-40AF-BE26-24D7A4EB990B}" type="slidenum">
              <a:rPr lang="en-GB" smtClean="0"/>
              <a:t>‹#›</a:t>
            </a:fld>
            <a:endParaRPr lang="en-GB"/>
          </a:p>
        </p:txBody>
      </p:sp>
      <p:pic>
        <p:nvPicPr>
          <p:cNvPr id="7" name="Picture 6"/>
          <p:cNvPicPr>
            <a:picLocks noChangeAspect="1"/>
          </p:cNvPicPr>
          <p:nvPr userDrawn="1"/>
        </p:nvPicPr>
        <p:blipFill>
          <a:blip r:embed="rId18" cstate="print">
            <a:extLst>
              <a:ext uri="{28A0092B-C50C-407E-A947-70E740481C1C}">
                <a14:useLocalDpi xmlns:a14="http://schemas.microsoft.com/office/drawing/2010/main" val="0"/>
              </a:ext>
            </a:extLst>
          </a:blip>
          <a:stretch>
            <a:fillRect/>
          </a:stretch>
        </p:blipFill>
        <p:spPr>
          <a:xfrm>
            <a:off x="295275" y="89989"/>
            <a:ext cx="2064748" cy="1032374"/>
          </a:xfrm>
          <a:prstGeom prst="rect">
            <a:avLst/>
          </a:prstGeom>
        </p:spPr>
      </p:pic>
      <p:pic>
        <p:nvPicPr>
          <p:cNvPr id="11" name="Picture 10" descr="Graphical user interface, logo&#10;&#10;Description automatically generated">
            <a:extLst>
              <a:ext uri="{FF2B5EF4-FFF2-40B4-BE49-F238E27FC236}">
                <a16:creationId xmlns:a16="http://schemas.microsoft.com/office/drawing/2014/main" id="{C30CBA0F-07AD-4293-B9CB-C596519A71B4}"/>
              </a:ext>
            </a:extLst>
          </p:cNvPr>
          <p:cNvPicPr>
            <a:picLocks noChangeAspect="1"/>
          </p:cNvPicPr>
          <p:nvPr userDrawn="1"/>
        </p:nvPicPr>
        <p:blipFill rotWithShape="1">
          <a:blip r:embed="rId19">
            <a:extLst>
              <a:ext uri="{28A0092B-C50C-407E-A947-70E740481C1C}">
                <a14:useLocalDpi xmlns:a14="http://schemas.microsoft.com/office/drawing/2010/main" val="0"/>
              </a:ext>
            </a:extLst>
          </a:blip>
          <a:srcRect l="18911" t="33197" r="20733" b="35009"/>
          <a:stretch/>
        </p:blipFill>
        <p:spPr>
          <a:xfrm>
            <a:off x="9327693" y="236062"/>
            <a:ext cx="2492829" cy="740228"/>
          </a:xfrm>
          <a:prstGeom prst="rect">
            <a:avLst/>
          </a:prstGeom>
        </p:spPr>
      </p:pic>
    </p:spTree>
    <p:extLst>
      <p:ext uri="{BB962C8B-B14F-4D97-AF65-F5344CB8AC3E}">
        <p14:creationId xmlns:p14="http://schemas.microsoft.com/office/powerpoint/2010/main" val="168384980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2" r:id="rId13"/>
    <p:sldLayoutId id="2147483663" r:id="rId14"/>
    <p:sldLayoutId id="2147483664" r:id="rId1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8.xml"/><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9.xml"/><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0.xml"/><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1.xml"/><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2.xml"/><Relationship Id="rId1" Type="http://schemas.openxmlformats.org/officeDocument/2006/relationships/slideLayout" Target="../slideLayouts/slideLayout12.xml"/></Relationships>
</file>

<file path=ppt/slides/_rels/slide14.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3.xml"/><Relationship Id="rId1" Type="http://schemas.openxmlformats.org/officeDocument/2006/relationships/slideLayout" Target="../slideLayouts/slideLayout1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2.xml"/></Relationships>
</file>

<file path=ppt/slides/_rels/slide16.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88B5F5DD-605B-B316-2AEF-B9E897C0E9D8}"/>
              </a:ext>
            </a:extLst>
          </p:cNvPr>
          <p:cNvSpPr txBox="1"/>
          <p:nvPr/>
        </p:nvSpPr>
        <p:spPr>
          <a:xfrm>
            <a:off x="1046018" y="428178"/>
            <a:ext cx="10099964" cy="6001643"/>
          </a:xfrm>
          <a:prstGeom prst="rect">
            <a:avLst/>
          </a:prstGeom>
          <a:noFill/>
        </p:spPr>
        <p:txBody>
          <a:bodyPr wrap="square" rtlCol="0">
            <a:spAutoFit/>
          </a:bodyPr>
          <a:lstStyle/>
          <a:p>
            <a:r>
              <a:rPr lang="en-GB" sz="3200" b="1" dirty="0"/>
              <a:t>  Name: Corason Barbu</a:t>
            </a:r>
          </a:p>
          <a:p>
            <a:endParaRPr lang="en-GB" sz="3200" b="1" dirty="0"/>
          </a:p>
          <a:p>
            <a:r>
              <a:rPr lang="en-GB" sz="3200" b="1" dirty="0"/>
              <a:t> </a:t>
            </a:r>
          </a:p>
          <a:p>
            <a:r>
              <a:rPr lang="en-GB" sz="3200" b="1" dirty="0"/>
              <a:t> Module: Developing and Managing Individuals (LCLM5002)</a:t>
            </a:r>
          </a:p>
          <a:p>
            <a:r>
              <a:rPr lang="en-GB" sz="3200" b="1" dirty="0"/>
              <a:t>  </a:t>
            </a:r>
          </a:p>
          <a:p>
            <a:r>
              <a:rPr lang="en-GB" sz="3200" b="1" dirty="0"/>
              <a:t>  </a:t>
            </a:r>
          </a:p>
          <a:p>
            <a:r>
              <a:rPr lang="en-GB" sz="3200" b="1" dirty="0"/>
              <a:t>Lecture Name: Eric Osei</a:t>
            </a:r>
          </a:p>
          <a:p>
            <a:endParaRPr lang="en-GB" sz="3200" b="1" dirty="0"/>
          </a:p>
          <a:p>
            <a:endParaRPr lang="en-GB" sz="3200" b="1" dirty="0"/>
          </a:p>
          <a:p>
            <a:r>
              <a:rPr lang="en-GB" sz="3200" b="1" dirty="0"/>
              <a:t>Component 1 – Individual Presentation: Recruitment process for Customer Service Analyst  </a:t>
            </a:r>
          </a:p>
        </p:txBody>
      </p:sp>
    </p:spTree>
    <p:extLst>
      <p:ext uri="{BB962C8B-B14F-4D97-AF65-F5344CB8AC3E}">
        <p14:creationId xmlns:p14="http://schemas.microsoft.com/office/powerpoint/2010/main" val="282702678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0AD26B7-2ED1-45F2-85BF-AACB5ADECDDF}"/>
              </a:ext>
            </a:extLst>
          </p:cNvPr>
          <p:cNvSpPr txBox="1">
            <a:spLocks/>
          </p:cNvSpPr>
          <p:nvPr/>
        </p:nvSpPr>
        <p:spPr>
          <a:xfrm>
            <a:off x="390797" y="980394"/>
            <a:ext cx="11117580" cy="1523320"/>
          </a:xfrm>
          <a:prstGeom prst="rect">
            <a:avLst/>
          </a:prstGeom>
          <a:solidFill>
            <a:srgbClr val="F7BE07"/>
          </a:solidFill>
          <a:ln>
            <a:noFill/>
          </a:ln>
        </p:spPr>
        <p:style>
          <a:lnRef idx="3">
            <a:schemeClr val="lt1"/>
          </a:lnRef>
          <a:fillRef idx="1">
            <a:schemeClr val="accent1"/>
          </a:fillRef>
          <a:effectRef idx="1">
            <a:schemeClr val="accent1"/>
          </a:effectRef>
          <a:fontRef idx="minor">
            <a:schemeClr val="lt1"/>
          </a:fontRef>
        </p:style>
        <p:txBody>
          <a:bodyPr vert="horz" lIns="91440" tIns="45720" rIns="91440" bIns="45720" rtlCol="0">
            <a:noAutofit/>
          </a:bodyPr>
          <a:lstStyle>
            <a:defPPr>
              <a:defRPr lang="en-US"/>
            </a:defPPr>
            <a:lvl1pPr indent="0" algn="ctr">
              <a:lnSpc>
                <a:spcPct val="90000"/>
              </a:lnSpc>
              <a:spcBef>
                <a:spcPts val="1000"/>
              </a:spcBef>
              <a:buFont typeface="Arial" panose="020B0604020202020204" pitchFamily="34" charset="0"/>
              <a:buNone/>
              <a:defRPr sz="2800" b="1">
                <a:solidFill>
                  <a:schemeClr val="tx1"/>
                </a:solidFill>
              </a:defRPr>
            </a:lvl1pPr>
            <a:lvl2pPr marL="685800" indent="-228600">
              <a:lnSpc>
                <a:spcPct val="90000"/>
              </a:lnSpc>
              <a:spcBef>
                <a:spcPts val="500"/>
              </a:spcBef>
              <a:buFont typeface="Arial" panose="020B0604020202020204" pitchFamily="34" charset="0"/>
              <a:buChar char="•"/>
              <a:defRPr sz="2400"/>
            </a:lvl2pPr>
            <a:lvl3pPr marL="1143000" indent="-228600">
              <a:lnSpc>
                <a:spcPct val="90000"/>
              </a:lnSpc>
              <a:spcBef>
                <a:spcPts val="500"/>
              </a:spcBef>
              <a:buFont typeface="Arial" panose="020B0604020202020204" pitchFamily="34" charset="0"/>
              <a:buChar char="•"/>
              <a:defRPr sz="2000"/>
            </a:lvl3pPr>
            <a:lvl4pPr marL="1600200" indent="-228600">
              <a:lnSpc>
                <a:spcPct val="90000"/>
              </a:lnSpc>
              <a:spcBef>
                <a:spcPts val="500"/>
              </a:spcBef>
              <a:buFont typeface="Arial" panose="020B0604020202020204" pitchFamily="34" charset="0"/>
              <a:buChar char="•"/>
            </a:lvl4pPr>
            <a:lvl5pPr marL="2057400" indent="-228600">
              <a:lnSpc>
                <a:spcPct val="90000"/>
              </a:lnSpc>
              <a:spcBef>
                <a:spcPts val="500"/>
              </a:spcBef>
              <a:buFont typeface="Arial" panose="020B0604020202020204" pitchFamily="34" charset="0"/>
              <a:buChar char="•"/>
            </a:lvl5pPr>
            <a:lvl6pPr marL="2514600" indent="-228600">
              <a:lnSpc>
                <a:spcPct val="90000"/>
              </a:lnSpc>
              <a:spcBef>
                <a:spcPts val="500"/>
              </a:spcBef>
              <a:buFont typeface="Arial" panose="020B0604020202020204" pitchFamily="34" charset="0"/>
              <a:buChar char="•"/>
            </a:lvl6pPr>
            <a:lvl7pPr marL="2971800" indent="-228600">
              <a:lnSpc>
                <a:spcPct val="90000"/>
              </a:lnSpc>
              <a:spcBef>
                <a:spcPts val="500"/>
              </a:spcBef>
              <a:buFont typeface="Arial" panose="020B0604020202020204" pitchFamily="34" charset="0"/>
              <a:buChar char="•"/>
            </a:lvl7pPr>
            <a:lvl8pPr marL="3429000" indent="-228600">
              <a:lnSpc>
                <a:spcPct val="90000"/>
              </a:lnSpc>
              <a:spcBef>
                <a:spcPts val="500"/>
              </a:spcBef>
              <a:buFont typeface="Arial" panose="020B0604020202020204" pitchFamily="34" charset="0"/>
              <a:buChar char="•"/>
            </a:lvl8pPr>
            <a:lvl9pPr marL="3886200" indent="-228600">
              <a:lnSpc>
                <a:spcPct val="90000"/>
              </a:lnSpc>
              <a:spcBef>
                <a:spcPts val="500"/>
              </a:spcBef>
              <a:buFont typeface="Arial" panose="020B0604020202020204" pitchFamily="34" charset="0"/>
              <a:buChar char="•"/>
            </a:lvl9pPr>
          </a:lstStyle>
          <a:p>
            <a:r>
              <a:rPr lang="en-IN" sz="4400" dirty="0">
                <a:latin typeface="Arial" panose="020B0604020202020204" pitchFamily="34" charset="0"/>
                <a:cs typeface="Arial" panose="020B0604020202020204" pitchFamily="34" charset="0"/>
              </a:rPr>
              <a:t>DEVELOPING AND MANAGING INDIVIDUALS AND TEAMS</a:t>
            </a:r>
            <a:endParaRPr lang="en-GB" sz="4400" dirty="0">
              <a:latin typeface="Arial" panose="020B0604020202020204" pitchFamily="34" charset="0"/>
              <a:cs typeface="Arial" panose="020B0604020202020204" pitchFamily="34" charset="0"/>
            </a:endParaRPr>
          </a:p>
        </p:txBody>
      </p:sp>
      <p:pic>
        <p:nvPicPr>
          <p:cNvPr id="2" name="Picture 1"/>
          <p:cNvPicPr>
            <a:picLocks noChangeAspect="1"/>
          </p:cNvPicPr>
          <p:nvPr/>
        </p:nvPicPr>
        <p:blipFill>
          <a:blip r:embed="rId3"/>
          <a:stretch>
            <a:fillRect/>
          </a:stretch>
        </p:blipFill>
        <p:spPr>
          <a:xfrm>
            <a:off x="5223918" y="2737477"/>
            <a:ext cx="6284459" cy="3736122"/>
          </a:xfrm>
          <a:prstGeom prst="rect">
            <a:avLst/>
          </a:prstGeom>
        </p:spPr>
      </p:pic>
    </p:spTree>
    <p:extLst>
      <p:ext uri="{BB962C8B-B14F-4D97-AF65-F5344CB8AC3E}">
        <p14:creationId xmlns:p14="http://schemas.microsoft.com/office/powerpoint/2010/main" val="6097093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70E796C6-0F82-4BFD-9AB8-05E50A67FC4C}"/>
              </a:ext>
            </a:extLst>
          </p:cNvPr>
          <p:cNvSpPr>
            <a:spLocks noGrp="1"/>
          </p:cNvSpPr>
          <p:nvPr>
            <p:ph type="title"/>
          </p:nvPr>
        </p:nvSpPr>
        <p:spPr/>
        <p:txBody>
          <a:bodyPr/>
          <a:lstStyle/>
          <a:p>
            <a:br>
              <a:rPr lang="en-GB" sz="2800" dirty="0">
                <a:effectLst/>
                <a:latin typeface="+mn-lt"/>
                <a:ea typeface="Calibri" panose="020F0502020204030204" pitchFamily="34" charset="0"/>
                <a:cs typeface="Times New Roman" panose="02020603050405020304" pitchFamily="18" charset="0"/>
              </a:rPr>
            </a:br>
            <a:br>
              <a:rPr lang="en-GB" sz="1800" dirty="0">
                <a:effectLst/>
                <a:latin typeface="Cambria" panose="02040503050406030204" pitchFamily="18" charset="0"/>
                <a:ea typeface="Calibri" panose="020F0502020204030204" pitchFamily="34" charset="0"/>
                <a:cs typeface="Times New Roman" panose="02020603050405020304" pitchFamily="18" charset="0"/>
              </a:rPr>
            </a:br>
            <a:br>
              <a:rPr lang="en-GB" sz="2400" dirty="0">
                <a:effectLst/>
                <a:latin typeface="+mn-lt"/>
                <a:ea typeface="Calibri" panose="020F0502020204030204" pitchFamily="34" charset="0"/>
                <a:cs typeface="Times New Roman" panose="02020603050405020304" pitchFamily="18" charset="0"/>
              </a:rPr>
            </a:br>
            <a:br>
              <a:rPr lang="en-GB" sz="2400" dirty="0">
                <a:effectLst/>
                <a:latin typeface="+mn-lt"/>
                <a:ea typeface="Calibri" panose="020F0502020204030204" pitchFamily="34" charset="0"/>
                <a:cs typeface="Times New Roman" panose="02020603050405020304" pitchFamily="18" charset="0"/>
              </a:rPr>
            </a:br>
            <a:br>
              <a:rPr lang="en-GB" sz="2400" b="1" dirty="0">
                <a:effectLst/>
                <a:latin typeface="+mn-lt"/>
                <a:ea typeface="Calibri" panose="020F0502020204030204" pitchFamily="34" charset="0"/>
                <a:cs typeface="Times New Roman" panose="02020603050405020304" pitchFamily="18" charset="0"/>
              </a:rPr>
            </a:br>
            <a:br>
              <a:rPr lang="en-GB" sz="2400" b="1" dirty="0">
                <a:effectLst/>
                <a:latin typeface="+mn-lt"/>
                <a:ea typeface="Calibri" panose="020F0502020204030204" pitchFamily="34" charset="0"/>
                <a:cs typeface="Times New Roman" panose="02020603050405020304" pitchFamily="18" charset="0"/>
              </a:rPr>
            </a:br>
            <a:endParaRPr lang="en-GB" sz="2400" dirty="0">
              <a:latin typeface="+mn-lt"/>
            </a:endParaRPr>
          </a:p>
        </p:txBody>
      </p:sp>
      <p:sp>
        <p:nvSpPr>
          <p:cNvPr id="3" name="TextBox 2">
            <a:extLst>
              <a:ext uri="{FF2B5EF4-FFF2-40B4-BE49-F238E27FC236}">
                <a16:creationId xmlns:a16="http://schemas.microsoft.com/office/drawing/2014/main" id="{48CE082A-5338-4F6A-316B-C53D6741B00E}"/>
              </a:ext>
            </a:extLst>
          </p:cNvPr>
          <p:cNvSpPr txBox="1"/>
          <p:nvPr/>
        </p:nvSpPr>
        <p:spPr>
          <a:xfrm>
            <a:off x="603354" y="682856"/>
            <a:ext cx="6951331" cy="1007831"/>
          </a:xfrm>
          <a:prstGeom prst="rect">
            <a:avLst/>
          </a:prstGeom>
          <a:solidFill>
            <a:srgbClr val="F7BE07"/>
          </a:solidFill>
          <a:ln w="28575">
            <a:solidFill>
              <a:schemeClr val="bg1">
                <a:lumMod val="50000"/>
              </a:schemeClr>
            </a:solidFill>
          </a:ln>
        </p:spPr>
        <p:style>
          <a:lnRef idx="3">
            <a:schemeClr val="lt1"/>
          </a:lnRef>
          <a:fillRef idx="1">
            <a:schemeClr val="accent1"/>
          </a:fillRef>
          <a:effectRef idx="1">
            <a:schemeClr val="accent1"/>
          </a:effectRef>
          <a:fontRef idx="minor">
            <a:schemeClr val="lt1"/>
          </a:fontRef>
        </p:style>
        <p:txBody>
          <a:bodyPr vert="horz" lIns="91440" tIns="45720" rIns="91440" bIns="45720" rtlCol="0">
            <a:noAutofit/>
          </a:bodyPr>
          <a:lstStyle>
            <a:defPPr>
              <a:defRPr lang="en-US"/>
            </a:defPPr>
            <a:lvl1pPr algn="ctr">
              <a:lnSpc>
                <a:spcPct val="90000"/>
              </a:lnSpc>
              <a:spcBef>
                <a:spcPts val="1000"/>
              </a:spcBef>
              <a:buFont typeface="Arial" panose="020B0604020202020204" pitchFamily="34" charset="0"/>
              <a:buNone/>
              <a:defRPr sz="4400" b="1">
                <a:solidFill>
                  <a:schemeClr val="tx1"/>
                </a:solidFill>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r>
              <a:rPr lang="en-US" dirty="0">
                <a:latin typeface="Arial" panose="020B0604020202020204" pitchFamily="34" charset="0"/>
                <a:cs typeface="Arial" panose="020B0604020202020204" pitchFamily="34" charset="0"/>
              </a:rPr>
              <a:t>TABLE OF CONTENTS </a:t>
            </a:r>
            <a:endParaRPr lang="en-GB"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07EC7AE9-E567-3421-89C0-D006076C9330}"/>
              </a:ext>
            </a:extLst>
          </p:cNvPr>
          <p:cNvSpPr txBox="1"/>
          <p:nvPr/>
        </p:nvSpPr>
        <p:spPr>
          <a:xfrm>
            <a:off x="5279571" y="6433457"/>
            <a:ext cx="184731" cy="369332"/>
          </a:xfrm>
          <a:prstGeom prst="rect">
            <a:avLst/>
          </a:prstGeom>
          <a:noFill/>
        </p:spPr>
        <p:txBody>
          <a:bodyPr wrap="none" rtlCol="0">
            <a:spAutoFit/>
          </a:bodyPr>
          <a:lstStyle/>
          <a:p>
            <a:endParaRPr lang="en-GB" dirty="0"/>
          </a:p>
        </p:txBody>
      </p:sp>
      <p:sp>
        <p:nvSpPr>
          <p:cNvPr id="7" name="Content Placeholder 6">
            <a:extLst>
              <a:ext uri="{FF2B5EF4-FFF2-40B4-BE49-F238E27FC236}">
                <a16:creationId xmlns:a16="http://schemas.microsoft.com/office/drawing/2014/main" id="{5EBD59EA-FF38-A8C6-B58D-6636F7CBE02D}"/>
              </a:ext>
            </a:extLst>
          </p:cNvPr>
          <p:cNvSpPr>
            <a:spLocks noGrp="1"/>
          </p:cNvSpPr>
          <p:nvPr>
            <p:ph idx="1"/>
          </p:nvPr>
        </p:nvSpPr>
        <p:spPr>
          <a:xfrm>
            <a:off x="489857" y="1888081"/>
            <a:ext cx="5691624" cy="4048038"/>
          </a:xfrm>
        </p:spPr>
        <p:txBody>
          <a:bodyPr/>
          <a:lstStyle/>
          <a:p>
            <a:pPr algn="just">
              <a:lnSpc>
                <a:spcPct val="150000"/>
              </a:lnSpc>
            </a:pPr>
            <a:r>
              <a:rPr lang="en-IN" sz="1800" dirty="0">
                <a:latin typeface="Arial" panose="020B0604020202020204" pitchFamily="34" charset="0"/>
                <a:cs typeface="Arial" panose="020B0604020202020204" pitchFamily="34" charset="0"/>
              </a:rPr>
              <a:t>Introduction Of Organisation </a:t>
            </a:r>
          </a:p>
          <a:p>
            <a:pPr algn="just">
              <a:lnSpc>
                <a:spcPct val="150000"/>
              </a:lnSpc>
            </a:pPr>
            <a:r>
              <a:rPr lang="en-IN" sz="1800" dirty="0">
                <a:latin typeface="Arial" panose="020B0604020202020204" pitchFamily="34" charset="0"/>
                <a:cs typeface="Arial" panose="020B0604020202020204" pitchFamily="34" charset="0"/>
              </a:rPr>
              <a:t>Recruitment Process Of A Team Member </a:t>
            </a:r>
          </a:p>
          <a:p>
            <a:pPr algn="just">
              <a:lnSpc>
                <a:spcPct val="150000"/>
              </a:lnSpc>
            </a:pPr>
            <a:r>
              <a:rPr lang="en-IN" sz="1800" dirty="0">
                <a:latin typeface="Arial" panose="020B0604020202020204" pitchFamily="34" charset="0"/>
                <a:cs typeface="Arial" panose="020B0604020202020204" pitchFamily="34" charset="0"/>
              </a:rPr>
              <a:t>Learning/Training And Development Needs </a:t>
            </a:r>
          </a:p>
          <a:p>
            <a:pPr algn="just">
              <a:lnSpc>
                <a:spcPct val="150000"/>
              </a:lnSpc>
            </a:pPr>
            <a:r>
              <a:rPr lang="en-IN" sz="1800" dirty="0">
                <a:latin typeface="Arial" panose="020B0604020202020204" pitchFamily="34" charset="0"/>
                <a:cs typeface="Arial" panose="020B0604020202020204" pitchFamily="34" charset="0"/>
              </a:rPr>
              <a:t>Application Of Learning Theories </a:t>
            </a:r>
          </a:p>
          <a:p>
            <a:pPr algn="just">
              <a:lnSpc>
                <a:spcPct val="150000"/>
              </a:lnSpc>
            </a:pPr>
            <a:r>
              <a:rPr lang="en-IN" sz="1800" dirty="0">
                <a:latin typeface="Arial" panose="020B0604020202020204" pitchFamily="34" charset="0"/>
                <a:cs typeface="Arial" panose="020B0604020202020204" pitchFamily="34" charset="0"/>
              </a:rPr>
              <a:t>Conclusion </a:t>
            </a:r>
          </a:p>
          <a:p>
            <a:pPr algn="just">
              <a:lnSpc>
                <a:spcPct val="150000"/>
              </a:lnSpc>
            </a:pPr>
            <a:r>
              <a:rPr lang="en-IN" sz="1800" dirty="0">
                <a:latin typeface="Arial" panose="020B0604020202020204" pitchFamily="34" charset="0"/>
                <a:cs typeface="Arial" panose="020B0604020202020204" pitchFamily="34" charset="0"/>
              </a:rPr>
              <a:t>References </a:t>
            </a:r>
          </a:p>
        </p:txBody>
      </p:sp>
    </p:spTree>
    <p:extLst>
      <p:ext uri="{BB962C8B-B14F-4D97-AF65-F5344CB8AC3E}">
        <p14:creationId xmlns:p14="http://schemas.microsoft.com/office/powerpoint/2010/main" val="170421897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A151800-DFC7-7D83-10AD-769EB807EE78}"/>
              </a:ext>
            </a:extLst>
          </p:cNvPr>
          <p:cNvSpPr>
            <a:spLocks noGrp="1"/>
          </p:cNvSpPr>
          <p:nvPr>
            <p:ph idx="1"/>
          </p:nvPr>
        </p:nvSpPr>
        <p:spPr>
          <a:xfrm>
            <a:off x="315687" y="2032453"/>
            <a:ext cx="6847114" cy="4351338"/>
          </a:xfrm>
        </p:spPr>
        <p:txBody>
          <a:bodyPr/>
          <a:lstStyle/>
          <a:p>
            <a:pPr algn="just">
              <a:lnSpc>
                <a:spcPct val="150000"/>
              </a:lnSpc>
            </a:pPr>
            <a:r>
              <a:rPr lang="en-IN" sz="1800" dirty="0">
                <a:latin typeface="Arial" panose="020B0604020202020204" pitchFamily="34" charset="0"/>
                <a:cs typeface="Arial" panose="020B0604020202020204" pitchFamily="34" charset="0"/>
              </a:rPr>
              <a:t>Marks and Spencer is recognised as a major retail brand which is well-known for premium-quality clothing business. </a:t>
            </a:r>
          </a:p>
          <a:p>
            <a:pPr algn="just">
              <a:lnSpc>
                <a:spcPct val="150000"/>
              </a:lnSpc>
            </a:pPr>
            <a:r>
              <a:rPr lang="en-IN" sz="1800" dirty="0">
                <a:latin typeface="Arial" panose="020B0604020202020204" pitchFamily="34" charset="0"/>
                <a:cs typeface="Arial" panose="020B0604020202020204" pitchFamily="34" charset="0"/>
              </a:rPr>
              <a:t>The business focuses on providing adequate clothing items, food products, home supplies and beauty products (</a:t>
            </a:r>
            <a:r>
              <a:rPr lang="en-IN" sz="1800" dirty="0" err="1">
                <a:latin typeface="Arial" panose="020B0604020202020204" pitchFamily="34" charset="0"/>
                <a:cs typeface="Arial" panose="020B0604020202020204" pitchFamily="34" charset="0"/>
              </a:rPr>
              <a:t>M&amp;S</a:t>
            </a:r>
            <a:r>
              <a:rPr lang="en-IN" sz="1800" dirty="0">
                <a:latin typeface="Arial" panose="020B0604020202020204" pitchFamily="34" charset="0"/>
                <a:cs typeface="Arial" panose="020B0604020202020204" pitchFamily="34" charset="0"/>
              </a:rPr>
              <a:t>, 2026).</a:t>
            </a:r>
          </a:p>
          <a:p>
            <a:pPr algn="just">
              <a:lnSpc>
                <a:spcPct val="150000"/>
              </a:lnSpc>
            </a:pPr>
            <a:r>
              <a:rPr lang="en-IN" sz="1800" dirty="0">
                <a:latin typeface="Arial" panose="020B0604020202020204" pitchFamily="34" charset="0"/>
                <a:cs typeface="Arial" panose="020B0604020202020204" pitchFamily="34" charset="0"/>
              </a:rPr>
              <a:t>This presentation will focus on analysing the various steps and process of recruitment for the role of </a:t>
            </a:r>
            <a:r>
              <a:rPr lang="en-IN" sz="1800" b="1" dirty="0">
                <a:latin typeface="Arial" panose="020B0604020202020204" pitchFamily="34" charset="0"/>
                <a:cs typeface="Arial" panose="020B0604020202020204" pitchFamily="34" charset="0"/>
              </a:rPr>
              <a:t>Customer Service Executive.  </a:t>
            </a:r>
            <a:endParaRPr lang="en-GB" sz="1800" b="1" dirty="0">
              <a:latin typeface="Arial" panose="020B0604020202020204" pitchFamily="34" charset="0"/>
              <a:cs typeface="Arial" panose="020B0604020202020204" pitchFamily="34" charset="0"/>
            </a:endParaRPr>
          </a:p>
        </p:txBody>
      </p:sp>
      <p:sp>
        <p:nvSpPr>
          <p:cNvPr id="4" name="Title 1">
            <a:extLst>
              <a:ext uri="{FF2B5EF4-FFF2-40B4-BE49-F238E27FC236}">
                <a16:creationId xmlns:a16="http://schemas.microsoft.com/office/drawing/2014/main" id="{052A66F9-BE66-C432-1109-4816AA8DD15F}"/>
              </a:ext>
            </a:extLst>
          </p:cNvPr>
          <p:cNvSpPr txBox="1">
            <a:spLocks noGrp="1"/>
          </p:cNvSpPr>
          <p:nvPr>
            <p:ph type="title"/>
          </p:nvPr>
        </p:nvSpPr>
        <p:spPr>
          <a:xfrm>
            <a:off x="2383971" y="183242"/>
            <a:ext cx="6781800" cy="1362529"/>
          </a:xfrm>
          <a:prstGeom prst="rect">
            <a:avLst/>
          </a:prstGeom>
          <a:solidFill>
            <a:srgbClr val="F7BE07"/>
          </a:solidFill>
          <a:ln w="28575">
            <a:solidFill>
              <a:schemeClr val="bg1">
                <a:lumMod val="50000"/>
              </a:schemeClr>
            </a:solidFill>
          </a:ln>
        </p:spPr>
        <p:style>
          <a:lnRef idx="3">
            <a:schemeClr val="lt1"/>
          </a:lnRef>
          <a:fillRef idx="1">
            <a:schemeClr val="accent1"/>
          </a:fillRef>
          <a:effectRef idx="1">
            <a:schemeClr val="accent1"/>
          </a:effectRef>
          <a:fontRef idx="minor">
            <a:schemeClr val="lt1"/>
          </a:fontRef>
        </p:style>
        <p:txBody>
          <a:bodyPr vert="horz" lIns="91440" tIns="45720" rIns="91440" bIns="45720" rtlCol="0" anchor="t">
            <a:noAutofit/>
          </a:bodyPr>
          <a:lstStyle>
            <a:lvl1pPr algn="ctr">
              <a:lnSpc>
                <a:spcPct val="90000"/>
              </a:lnSpc>
              <a:spcBef>
                <a:spcPts val="1000"/>
              </a:spcBef>
              <a:buFont typeface="Arial" panose="020B0604020202020204" pitchFamily="34" charset="0"/>
              <a:buNone/>
              <a:defRPr sz="4400" b="1">
                <a:solidFill>
                  <a:schemeClr val="tx1"/>
                </a:solidFill>
              </a:defRPr>
            </a:lvl1pPr>
            <a:lvl2pPr>
              <a:defRPr>
                <a:solidFill>
                  <a:schemeClr val="lt1"/>
                </a:solidFill>
                <a:latin typeface="+mn-lt"/>
                <a:ea typeface="+mn-ea"/>
                <a:cs typeface="+mn-cs"/>
              </a:defRPr>
            </a:lvl2pPr>
            <a:lvl3pPr>
              <a:defRPr>
                <a:solidFill>
                  <a:schemeClr val="lt1"/>
                </a:solidFill>
                <a:latin typeface="+mn-lt"/>
                <a:ea typeface="+mn-ea"/>
                <a:cs typeface="+mn-cs"/>
              </a:defRPr>
            </a:lvl3pPr>
            <a:lvl4pPr>
              <a:defRPr>
                <a:solidFill>
                  <a:schemeClr val="lt1"/>
                </a:solidFill>
                <a:latin typeface="+mn-lt"/>
                <a:ea typeface="+mn-ea"/>
                <a:cs typeface="+mn-cs"/>
              </a:defRPr>
            </a:lvl4pPr>
            <a:lvl5pPr>
              <a:defRPr>
                <a:solidFill>
                  <a:schemeClr val="lt1"/>
                </a:solidFill>
                <a:latin typeface="+mn-lt"/>
                <a:ea typeface="+mn-ea"/>
                <a:cs typeface="+mn-cs"/>
              </a:defRPr>
            </a:lvl5pPr>
            <a:lvl6pPr>
              <a:defRPr>
                <a:solidFill>
                  <a:schemeClr val="lt1"/>
                </a:solidFill>
                <a:latin typeface="+mn-lt"/>
                <a:ea typeface="+mn-ea"/>
                <a:cs typeface="+mn-cs"/>
              </a:defRPr>
            </a:lvl6pPr>
            <a:lvl7pPr>
              <a:defRPr>
                <a:solidFill>
                  <a:schemeClr val="lt1"/>
                </a:solidFill>
                <a:latin typeface="+mn-lt"/>
                <a:ea typeface="+mn-ea"/>
                <a:cs typeface="+mn-cs"/>
              </a:defRPr>
            </a:lvl7pPr>
            <a:lvl8pPr>
              <a:defRPr>
                <a:solidFill>
                  <a:schemeClr val="lt1"/>
                </a:solidFill>
                <a:latin typeface="+mn-lt"/>
                <a:ea typeface="+mn-ea"/>
                <a:cs typeface="+mn-cs"/>
              </a:defRPr>
            </a:lvl8pPr>
            <a:lvl9pPr>
              <a:defRPr>
                <a:solidFill>
                  <a:schemeClr val="lt1"/>
                </a:solidFill>
                <a:latin typeface="+mn-lt"/>
                <a:ea typeface="+mn-ea"/>
                <a:cs typeface="+mn-cs"/>
              </a:defRPr>
            </a:lvl9pPr>
          </a:lstStyle>
          <a:p>
            <a:r>
              <a:rPr lang="en-GB" dirty="0"/>
              <a:t>INTRODUCTION OF ORGANISATION </a:t>
            </a:r>
            <a:endParaRPr lang="en-US" dirty="0"/>
          </a:p>
        </p:txBody>
      </p:sp>
      <p:pic>
        <p:nvPicPr>
          <p:cNvPr id="2" name="Picture 1"/>
          <p:cNvPicPr>
            <a:picLocks noChangeAspect="1"/>
          </p:cNvPicPr>
          <p:nvPr/>
        </p:nvPicPr>
        <p:blipFill>
          <a:blip r:embed="rId3"/>
          <a:stretch>
            <a:fillRect/>
          </a:stretch>
        </p:blipFill>
        <p:spPr>
          <a:xfrm>
            <a:off x="7424059" y="2562893"/>
            <a:ext cx="4550228" cy="2377861"/>
          </a:xfrm>
          <a:prstGeom prst="rect">
            <a:avLst/>
          </a:prstGeom>
        </p:spPr>
      </p:pic>
    </p:spTree>
    <p:extLst>
      <p:ext uri="{BB962C8B-B14F-4D97-AF65-F5344CB8AC3E}">
        <p14:creationId xmlns:p14="http://schemas.microsoft.com/office/powerpoint/2010/main" val="7543526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01B6B24A-E972-13A9-0A31-42DD9E3864C4}"/>
              </a:ext>
            </a:extLst>
          </p:cNvPr>
          <p:cNvSpPr txBox="1">
            <a:spLocks/>
          </p:cNvSpPr>
          <p:nvPr/>
        </p:nvSpPr>
        <p:spPr>
          <a:xfrm>
            <a:off x="1803224" y="224709"/>
            <a:ext cx="7812350" cy="1299292"/>
          </a:xfrm>
          <a:prstGeom prst="rect">
            <a:avLst/>
          </a:prstGeom>
          <a:solidFill>
            <a:srgbClr val="F7BE07"/>
          </a:solidFill>
          <a:ln w="28575">
            <a:solidFill>
              <a:schemeClr val="bg1">
                <a:lumMod val="50000"/>
              </a:schemeClr>
            </a:solidFill>
          </a:ln>
        </p:spPr>
        <p:style>
          <a:lnRef idx="3">
            <a:schemeClr val="lt1"/>
          </a:lnRef>
          <a:fillRef idx="1">
            <a:schemeClr val="accent1"/>
          </a:fillRef>
          <a:effectRef idx="1">
            <a:schemeClr val="accent1"/>
          </a:effectRef>
          <a:fontRef idx="minor">
            <a:schemeClr val="lt1"/>
          </a:fontRef>
        </p:style>
        <p:txBody>
          <a:bodyPr vert="horz" lIns="91440" tIns="45720" rIns="91440" bIns="45720" rtlCol="0" anchor="t">
            <a:noAutofit/>
          </a:bodyPr>
          <a:lstStyle>
            <a:lvl1pPr algn="ctr">
              <a:lnSpc>
                <a:spcPct val="90000"/>
              </a:lnSpc>
              <a:spcBef>
                <a:spcPts val="1000"/>
              </a:spcBef>
              <a:buFont typeface="Arial" panose="020B0604020202020204" pitchFamily="34" charset="0"/>
              <a:buNone/>
              <a:defRPr sz="4400" b="1">
                <a:solidFill>
                  <a:schemeClr val="tx1"/>
                </a:solidFill>
              </a:defRPr>
            </a:lvl1pPr>
            <a:lvl2pPr>
              <a:defRPr>
                <a:solidFill>
                  <a:schemeClr val="lt1"/>
                </a:solidFill>
                <a:latin typeface="+mn-lt"/>
                <a:ea typeface="+mn-ea"/>
                <a:cs typeface="+mn-cs"/>
              </a:defRPr>
            </a:lvl2pPr>
            <a:lvl3pPr>
              <a:defRPr>
                <a:solidFill>
                  <a:schemeClr val="lt1"/>
                </a:solidFill>
                <a:latin typeface="+mn-lt"/>
                <a:ea typeface="+mn-ea"/>
                <a:cs typeface="+mn-cs"/>
              </a:defRPr>
            </a:lvl3pPr>
            <a:lvl4pPr>
              <a:defRPr>
                <a:solidFill>
                  <a:schemeClr val="lt1"/>
                </a:solidFill>
                <a:latin typeface="+mn-lt"/>
                <a:ea typeface="+mn-ea"/>
                <a:cs typeface="+mn-cs"/>
              </a:defRPr>
            </a:lvl4pPr>
            <a:lvl5pPr>
              <a:defRPr>
                <a:solidFill>
                  <a:schemeClr val="lt1"/>
                </a:solidFill>
                <a:latin typeface="+mn-lt"/>
                <a:ea typeface="+mn-ea"/>
                <a:cs typeface="+mn-cs"/>
              </a:defRPr>
            </a:lvl5pPr>
            <a:lvl6pPr>
              <a:defRPr>
                <a:solidFill>
                  <a:schemeClr val="lt1"/>
                </a:solidFill>
                <a:latin typeface="+mn-lt"/>
                <a:ea typeface="+mn-ea"/>
                <a:cs typeface="+mn-cs"/>
              </a:defRPr>
            </a:lvl6pPr>
            <a:lvl7pPr>
              <a:defRPr>
                <a:solidFill>
                  <a:schemeClr val="lt1"/>
                </a:solidFill>
                <a:latin typeface="+mn-lt"/>
                <a:ea typeface="+mn-ea"/>
                <a:cs typeface="+mn-cs"/>
              </a:defRPr>
            </a:lvl7pPr>
            <a:lvl8pPr>
              <a:defRPr>
                <a:solidFill>
                  <a:schemeClr val="lt1"/>
                </a:solidFill>
                <a:latin typeface="+mn-lt"/>
                <a:ea typeface="+mn-ea"/>
                <a:cs typeface="+mn-cs"/>
              </a:defRPr>
            </a:lvl8pPr>
            <a:lvl9pPr>
              <a:defRPr>
                <a:solidFill>
                  <a:schemeClr val="lt1"/>
                </a:solidFill>
                <a:latin typeface="+mn-lt"/>
                <a:ea typeface="+mn-ea"/>
                <a:cs typeface="+mn-cs"/>
              </a:defRPr>
            </a:lvl9pPr>
          </a:lstStyle>
          <a:p>
            <a:r>
              <a:rPr lang="en-IN" dirty="0">
                <a:latin typeface="Arial" panose="020B0604020202020204" pitchFamily="34" charset="0"/>
                <a:cs typeface="Arial" panose="020B0604020202020204" pitchFamily="34" charset="0"/>
              </a:rPr>
              <a:t>RECRUITMENT PROCESS OF A TEAM MEMBER </a:t>
            </a:r>
            <a:endParaRPr lang="en-US" dirty="0">
              <a:latin typeface="Arial" panose="020B0604020202020204" pitchFamily="34" charset="0"/>
              <a:cs typeface="Arial" panose="020B0604020202020204" pitchFamily="34" charset="0"/>
            </a:endParaRPr>
          </a:p>
        </p:txBody>
      </p:sp>
      <p:sp>
        <p:nvSpPr>
          <p:cNvPr id="2" name="Rectangle 1"/>
          <p:cNvSpPr/>
          <p:nvPr/>
        </p:nvSpPr>
        <p:spPr>
          <a:xfrm>
            <a:off x="500742" y="2191688"/>
            <a:ext cx="5921829" cy="2585323"/>
          </a:xfrm>
          <a:prstGeom prst="rect">
            <a:avLst/>
          </a:prstGeom>
        </p:spPr>
        <p:txBody>
          <a:bodyPr wrap="square">
            <a:spAutoFit/>
          </a:bodyPr>
          <a:lstStyle/>
          <a:p>
            <a:pPr marL="285750" indent="-285750" algn="just">
              <a:lnSpc>
                <a:spcPct val="150000"/>
              </a:lnSpc>
              <a:spcAft>
                <a:spcPts val="1000"/>
              </a:spcAft>
              <a:buFont typeface="Arial" panose="020B0604020202020204" pitchFamily="34" charset="0"/>
              <a:buChar char="•"/>
            </a:pPr>
            <a:r>
              <a:rPr lang="en-GB" dirty="0">
                <a:latin typeface="Arial" panose="020B0604020202020204" pitchFamily="34" charset="0"/>
                <a:ea typeface="Calibri" panose="020F0502020204030204" pitchFamily="34" charset="0"/>
                <a:cs typeface="Arial" panose="020B0604020202020204" pitchFamily="34" charset="0"/>
              </a:rPr>
              <a:t>The effective recruitment process for the role of Customer Service Executive for the organisation Marks and Spencer is highly focused on identifying candidates who are aligned with the high brand image and focused on offering premium quality service (</a:t>
            </a:r>
            <a:r>
              <a:rPr lang="en-GB" dirty="0" err="1">
                <a:latin typeface="Arial" panose="020B0604020202020204" pitchFamily="34" charset="0"/>
                <a:ea typeface="Calibri" panose="020F0502020204030204" pitchFamily="34" charset="0"/>
                <a:cs typeface="Arial" panose="020B0604020202020204" pitchFamily="34" charset="0"/>
              </a:rPr>
              <a:t>Ajayi</a:t>
            </a:r>
            <a:r>
              <a:rPr lang="en-GB" dirty="0">
                <a:latin typeface="Arial" panose="020B0604020202020204" pitchFamily="34" charset="0"/>
                <a:ea typeface="Calibri" panose="020F0502020204030204" pitchFamily="34" charset="0"/>
                <a:cs typeface="Arial" panose="020B0604020202020204" pitchFamily="34" charset="0"/>
              </a:rPr>
              <a:t>, and </a:t>
            </a:r>
            <a:r>
              <a:rPr lang="en-GB" dirty="0" err="1">
                <a:latin typeface="Arial" panose="020B0604020202020204" pitchFamily="34" charset="0"/>
                <a:ea typeface="Calibri" panose="020F0502020204030204" pitchFamily="34" charset="0"/>
                <a:cs typeface="Arial" panose="020B0604020202020204" pitchFamily="34" charset="0"/>
              </a:rPr>
              <a:t>Udeh</a:t>
            </a:r>
            <a:r>
              <a:rPr lang="en-GB" dirty="0">
                <a:latin typeface="Arial" panose="020B0604020202020204" pitchFamily="34" charset="0"/>
                <a:ea typeface="Calibri" panose="020F0502020204030204" pitchFamily="34" charset="0"/>
                <a:cs typeface="Arial" panose="020B0604020202020204" pitchFamily="34" charset="0"/>
              </a:rPr>
              <a:t>, 2024). </a:t>
            </a:r>
            <a:endParaRPr lang="en-GB" dirty="0">
              <a:effectLst/>
              <a:latin typeface="Arial" panose="020B0604020202020204" pitchFamily="34" charset="0"/>
              <a:ea typeface="Calibri" panose="020F0502020204030204" pitchFamily="34" charset="0"/>
              <a:cs typeface="Arial" panose="020B0604020202020204" pitchFamily="34" charset="0"/>
            </a:endParaRPr>
          </a:p>
        </p:txBody>
      </p:sp>
      <p:pic>
        <p:nvPicPr>
          <p:cNvPr id="3" name="Picture 2"/>
          <p:cNvPicPr>
            <a:picLocks noChangeAspect="1"/>
          </p:cNvPicPr>
          <p:nvPr/>
        </p:nvPicPr>
        <p:blipFill>
          <a:blip r:embed="rId3"/>
          <a:stretch>
            <a:fillRect/>
          </a:stretch>
        </p:blipFill>
        <p:spPr>
          <a:xfrm>
            <a:off x="6926892" y="2191688"/>
            <a:ext cx="5025622" cy="3133073"/>
          </a:xfrm>
          <a:prstGeom prst="rect">
            <a:avLst/>
          </a:prstGeom>
        </p:spPr>
      </p:pic>
    </p:spTree>
    <p:extLst>
      <p:ext uri="{BB962C8B-B14F-4D97-AF65-F5344CB8AC3E}">
        <p14:creationId xmlns:p14="http://schemas.microsoft.com/office/powerpoint/2010/main" val="74916295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5D68B32-70CC-3362-29AF-1DBA6E7D3AE0}"/>
              </a:ext>
            </a:extLst>
          </p:cNvPr>
          <p:cNvSpPr>
            <a:spLocks noGrp="1"/>
          </p:cNvSpPr>
          <p:nvPr>
            <p:ph idx="1"/>
          </p:nvPr>
        </p:nvSpPr>
        <p:spPr>
          <a:xfrm>
            <a:off x="370114" y="1567543"/>
            <a:ext cx="11593286" cy="4609420"/>
          </a:xfrm>
        </p:spPr>
        <p:txBody>
          <a:bodyPr/>
          <a:lstStyle/>
          <a:p>
            <a:pPr marL="0" indent="0" algn="ctr">
              <a:buNone/>
            </a:pPr>
            <a:endParaRPr lang="en-GB" dirty="0"/>
          </a:p>
          <a:p>
            <a:pPr marL="0" indent="0" algn="ctr">
              <a:buNone/>
            </a:pPr>
            <a:endParaRPr lang="en-GB" dirty="0"/>
          </a:p>
          <a:p>
            <a:pPr marL="0" indent="0" algn="ctr">
              <a:buNone/>
            </a:pPr>
            <a:endParaRPr lang="en-GB" dirty="0"/>
          </a:p>
          <a:p>
            <a:pPr marL="0" indent="0" algn="ctr">
              <a:buNone/>
            </a:pPr>
            <a:endParaRPr lang="en-GB" dirty="0"/>
          </a:p>
        </p:txBody>
      </p:sp>
      <p:sp>
        <p:nvSpPr>
          <p:cNvPr id="4" name="Title 3">
            <a:extLst>
              <a:ext uri="{FF2B5EF4-FFF2-40B4-BE49-F238E27FC236}">
                <a16:creationId xmlns:a16="http://schemas.microsoft.com/office/drawing/2014/main" id="{1A3F496C-D72A-A3C0-A1BD-C8D0ED2F07B4}"/>
              </a:ext>
            </a:extLst>
          </p:cNvPr>
          <p:cNvSpPr txBox="1">
            <a:spLocks noGrp="1"/>
          </p:cNvSpPr>
          <p:nvPr>
            <p:ph type="title"/>
          </p:nvPr>
        </p:nvSpPr>
        <p:spPr>
          <a:xfrm>
            <a:off x="2362201" y="418827"/>
            <a:ext cx="6738256" cy="954315"/>
          </a:xfrm>
          <a:prstGeom prst="rect">
            <a:avLst/>
          </a:prstGeom>
          <a:solidFill>
            <a:srgbClr val="F7BE07"/>
          </a:solidFill>
          <a:ln w="28575">
            <a:solidFill>
              <a:schemeClr val="bg1">
                <a:lumMod val="50000"/>
              </a:schemeClr>
            </a:solidFill>
          </a:ln>
        </p:spPr>
        <p:style>
          <a:lnRef idx="3">
            <a:schemeClr val="lt1"/>
          </a:lnRef>
          <a:fillRef idx="1">
            <a:schemeClr val="accent1"/>
          </a:fillRef>
          <a:effectRef idx="1">
            <a:schemeClr val="accent1"/>
          </a:effectRef>
          <a:fontRef idx="minor">
            <a:schemeClr val="lt1"/>
          </a:fontRef>
        </p:style>
        <p:txBody>
          <a:bodyPr vert="horz" lIns="91440" tIns="45720" rIns="91440" bIns="45720" rtlCol="0">
            <a:noAutofit/>
          </a:bodyPr>
          <a:lstStyle>
            <a:defPPr>
              <a:defRPr lang="en-US"/>
            </a:defPPr>
            <a:lvl1pPr algn="ctr">
              <a:lnSpc>
                <a:spcPct val="90000"/>
              </a:lnSpc>
              <a:spcBef>
                <a:spcPts val="1000"/>
              </a:spcBef>
              <a:buFont typeface="Arial" panose="020B0604020202020204" pitchFamily="34" charset="0"/>
              <a:buNone/>
              <a:defRPr sz="4400" b="1">
                <a:solidFill>
                  <a:schemeClr val="tx1"/>
                </a:solidFill>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r>
              <a:rPr lang="en-GB" dirty="0">
                <a:latin typeface="Arial" panose="020B0604020202020204" pitchFamily="34" charset="0"/>
                <a:cs typeface="Arial" panose="020B0604020202020204" pitchFamily="34" charset="0"/>
              </a:rPr>
              <a:t>CONTINUE</a:t>
            </a:r>
          </a:p>
        </p:txBody>
      </p:sp>
      <p:sp>
        <p:nvSpPr>
          <p:cNvPr id="2" name="TextBox 1">
            <a:extLst>
              <a:ext uri="{FF2B5EF4-FFF2-40B4-BE49-F238E27FC236}">
                <a16:creationId xmlns:a16="http://schemas.microsoft.com/office/drawing/2014/main" id="{C13E394C-5E26-A5EB-5E31-CED99FDD8883}"/>
              </a:ext>
            </a:extLst>
          </p:cNvPr>
          <p:cNvSpPr txBox="1"/>
          <p:nvPr/>
        </p:nvSpPr>
        <p:spPr>
          <a:xfrm>
            <a:off x="370114" y="1956344"/>
            <a:ext cx="6226629" cy="3831818"/>
          </a:xfrm>
          <a:prstGeom prst="rect">
            <a:avLst/>
          </a:prstGeom>
          <a:noFill/>
        </p:spPr>
        <p:txBody>
          <a:bodyPr wrap="square" rtlCol="0">
            <a:spAutoFit/>
          </a:bodyPr>
          <a:lstStyle/>
          <a:p>
            <a:pPr marL="342900" indent="-342900" algn="just">
              <a:lnSpc>
                <a:spcPct val="150000"/>
              </a:lnSpc>
              <a:buFont typeface="Arial" panose="020B0604020202020204" pitchFamily="34" charset="0"/>
              <a:buChar char="•"/>
            </a:pPr>
            <a:r>
              <a:rPr lang="en-IN" b="1" dirty="0">
                <a:latin typeface="Arial" panose="020B0604020202020204" pitchFamily="34" charset="0"/>
                <a:cs typeface="Arial" panose="020B0604020202020204" pitchFamily="34" charset="0"/>
              </a:rPr>
              <a:t>Job Analysis</a:t>
            </a:r>
          </a:p>
          <a:p>
            <a:pPr marL="342900" indent="-342900" algn="just">
              <a:lnSpc>
                <a:spcPct val="150000"/>
              </a:lnSpc>
              <a:buFont typeface="Arial" panose="020B0604020202020204" pitchFamily="34" charset="0"/>
              <a:buChar char="•"/>
            </a:pPr>
            <a:r>
              <a:rPr lang="en-IN" dirty="0">
                <a:latin typeface="Arial" panose="020B0604020202020204" pitchFamily="34" charset="0"/>
                <a:cs typeface="Arial" panose="020B0604020202020204" pitchFamily="34" charset="0"/>
              </a:rPr>
              <a:t>Job analysis for the role of Customer Service Executive at </a:t>
            </a:r>
            <a:r>
              <a:rPr lang="en-IN" dirty="0" err="1">
                <a:latin typeface="Arial" panose="020B0604020202020204" pitchFamily="34" charset="0"/>
                <a:cs typeface="Arial" panose="020B0604020202020204" pitchFamily="34" charset="0"/>
              </a:rPr>
              <a:t>M&amp;S</a:t>
            </a:r>
            <a:r>
              <a:rPr lang="en-IN" dirty="0">
                <a:latin typeface="Arial" panose="020B0604020202020204" pitchFamily="34" charset="0"/>
                <a:cs typeface="Arial" panose="020B0604020202020204" pitchFamily="34" charset="0"/>
              </a:rPr>
              <a:t> is highly focused on identifying candidates on the basis of observational analysis, managing everyday functions and manage effective and collaborative interactions with customers. </a:t>
            </a:r>
          </a:p>
          <a:p>
            <a:pPr marL="342900" indent="-342900" algn="just">
              <a:lnSpc>
                <a:spcPct val="150000"/>
              </a:lnSpc>
              <a:buFont typeface="Arial" panose="020B0604020202020204" pitchFamily="34" charset="0"/>
              <a:buChar char="•"/>
            </a:pPr>
            <a:r>
              <a:rPr lang="en-IN" dirty="0">
                <a:latin typeface="Arial" panose="020B0604020202020204" pitchFamily="34" charset="0"/>
                <a:cs typeface="Arial" panose="020B0604020202020204" pitchFamily="34" charset="0"/>
              </a:rPr>
              <a:t>In order to appoint the ideal candidate, it is important for organisation to analyse the needs and wants of job role (Kaushik, et al. 2023).</a:t>
            </a:r>
          </a:p>
        </p:txBody>
      </p:sp>
      <p:pic>
        <p:nvPicPr>
          <p:cNvPr id="5" name="Picture 4"/>
          <p:cNvPicPr>
            <a:picLocks noChangeAspect="1"/>
          </p:cNvPicPr>
          <p:nvPr/>
        </p:nvPicPr>
        <p:blipFill>
          <a:blip r:embed="rId3"/>
          <a:stretch>
            <a:fillRect/>
          </a:stretch>
        </p:blipFill>
        <p:spPr>
          <a:xfrm>
            <a:off x="7311997" y="2859541"/>
            <a:ext cx="4381471" cy="2430916"/>
          </a:xfrm>
          <a:prstGeom prst="rect">
            <a:avLst/>
          </a:prstGeom>
        </p:spPr>
      </p:pic>
    </p:spTree>
    <p:extLst>
      <p:ext uri="{BB962C8B-B14F-4D97-AF65-F5344CB8AC3E}">
        <p14:creationId xmlns:p14="http://schemas.microsoft.com/office/powerpoint/2010/main" val="36187719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DF824E8F-2BDB-20A9-7933-1ADE345BBF58}"/>
              </a:ext>
            </a:extLst>
          </p:cNvPr>
          <p:cNvSpPr txBox="1">
            <a:spLocks/>
          </p:cNvSpPr>
          <p:nvPr/>
        </p:nvSpPr>
        <p:spPr>
          <a:xfrm>
            <a:off x="2652309" y="326572"/>
            <a:ext cx="6078034" cy="798548"/>
          </a:xfrm>
          <a:prstGeom prst="rect">
            <a:avLst/>
          </a:prstGeom>
          <a:solidFill>
            <a:srgbClr val="F7BE07"/>
          </a:solidFill>
          <a:ln w="28575">
            <a:solidFill>
              <a:schemeClr val="bg1">
                <a:lumMod val="50000"/>
              </a:schemeClr>
            </a:solidFill>
          </a:ln>
        </p:spPr>
        <p:style>
          <a:lnRef idx="3">
            <a:schemeClr val="lt1"/>
          </a:lnRef>
          <a:fillRef idx="1">
            <a:schemeClr val="accent1"/>
          </a:fillRef>
          <a:effectRef idx="1">
            <a:schemeClr val="accent1"/>
          </a:effectRef>
          <a:fontRef idx="minor">
            <a:schemeClr val="lt1"/>
          </a:fontRef>
        </p:style>
        <p:txBody>
          <a:bodyPr vert="horz" lIns="91440" tIns="45720" rIns="91440" bIns="45720" rtlCol="0" anchor="t">
            <a:noAutofit/>
          </a:bodyPr>
          <a:lstStyle>
            <a:lvl1pPr algn="ctr">
              <a:lnSpc>
                <a:spcPct val="90000"/>
              </a:lnSpc>
              <a:spcBef>
                <a:spcPts val="1000"/>
              </a:spcBef>
              <a:buFont typeface="Arial" panose="020B0604020202020204" pitchFamily="34" charset="0"/>
              <a:buNone/>
              <a:defRPr sz="4400" b="1">
                <a:solidFill>
                  <a:schemeClr val="tx1"/>
                </a:solidFill>
              </a:defRPr>
            </a:lvl1pPr>
            <a:lvl2pPr>
              <a:defRPr>
                <a:solidFill>
                  <a:schemeClr val="lt1"/>
                </a:solidFill>
                <a:latin typeface="+mn-lt"/>
                <a:ea typeface="+mn-ea"/>
                <a:cs typeface="+mn-cs"/>
              </a:defRPr>
            </a:lvl2pPr>
            <a:lvl3pPr>
              <a:defRPr>
                <a:solidFill>
                  <a:schemeClr val="lt1"/>
                </a:solidFill>
                <a:latin typeface="+mn-lt"/>
                <a:ea typeface="+mn-ea"/>
                <a:cs typeface="+mn-cs"/>
              </a:defRPr>
            </a:lvl3pPr>
            <a:lvl4pPr>
              <a:defRPr>
                <a:solidFill>
                  <a:schemeClr val="lt1"/>
                </a:solidFill>
                <a:latin typeface="+mn-lt"/>
                <a:ea typeface="+mn-ea"/>
                <a:cs typeface="+mn-cs"/>
              </a:defRPr>
            </a:lvl4pPr>
            <a:lvl5pPr>
              <a:defRPr>
                <a:solidFill>
                  <a:schemeClr val="lt1"/>
                </a:solidFill>
                <a:latin typeface="+mn-lt"/>
                <a:ea typeface="+mn-ea"/>
                <a:cs typeface="+mn-cs"/>
              </a:defRPr>
            </a:lvl5pPr>
            <a:lvl6pPr>
              <a:defRPr>
                <a:solidFill>
                  <a:schemeClr val="lt1"/>
                </a:solidFill>
                <a:latin typeface="+mn-lt"/>
                <a:ea typeface="+mn-ea"/>
                <a:cs typeface="+mn-cs"/>
              </a:defRPr>
            </a:lvl6pPr>
            <a:lvl7pPr>
              <a:defRPr>
                <a:solidFill>
                  <a:schemeClr val="lt1"/>
                </a:solidFill>
                <a:latin typeface="+mn-lt"/>
                <a:ea typeface="+mn-ea"/>
                <a:cs typeface="+mn-cs"/>
              </a:defRPr>
            </a:lvl7pPr>
            <a:lvl8pPr>
              <a:defRPr>
                <a:solidFill>
                  <a:schemeClr val="lt1"/>
                </a:solidFill>
                <a:latin typeface="+mn-lt"/>
                <a:ea typeface="+mn-ea"/>
                <a:cs typeface="+mn-cs"/>
              </a:defRPr>
            </a:lvl8pPr>
            <a:lvl9pPr>
              <a:defRPr>
                <a:solidFill>
                  <a:schemeClr val="lt1"/>
                </a:solidFill>
                <a:latin typeface="+mn-lt"/>
                <a:ea typeface="+mn-ea"/>
                <a:cs typeface="+mn-cs"/>
              </a:defRPr>
            </a:lvl9pPr>
          </a:lstStyle>
          <a:p>
            <a:r>
              <a:rPr lang="en-GB" dirty="0">
                <a:latin typeface="Arial" panose="020B0604020202020204" pitchFamily="34" charset="0"/>
                <a:cs typeface="Arial" panose="020B0604020202020204" pitchFamily="34" charset="0"/>
              </a:rPr>
              <a:t>CONTINUE </a:t>
            </a:r>
            <a:endParaRPr lang="en-US" dirty="0">
              <a:latin typeface="Arial" panose="020B0604020202020204" pitchFamily="34" charset="0"/>
              <a:cs typeface="Arial" panose="020B0604020202020204" pitchFamily="34" charset="0"/>
            </a:endParaRPr>
          </a:p>
        </p:txBody>
      </p:sp>
      <p:sp>
        <p:nvSpPr>
          <p:cNvPr id="2" name="Rectangle 1"/>
          <p:cNvSpPr/>
          <p:nvPr/>
        </p:nvSpPr>
        <p:spPr>
          <a:xfrm>
            <a:off x="500743" y="1735034"/>
            <a:ext cx="6096000" cy="3672800"/>
          </a:xfrm>
          <a:prstGeom prst="rect">
            <a:avLst/>
          </a:prstGeom>
        </p:spPr>
        <p:txBody>
          <a:bodyPr>
            <a:spAutoFit/>
          </a:bodyPr>
          <a:lstStyle/>
          <a:p>
            <a:pPr marL="285750" indent="-285750" algn="just">
              <a:lnSpc>
                <a:spcPct val="150000"/>
              </a:lnSpc>
              <a:spcAft>
                <a:spcPts val="1000"/>
              </a:spcAft>
              <a:buFont typeface="Arial" panose="020B0604020202020204" pitchFamily="34" charset="0"/>
              <a:buChar char="•"/>
            </a:pPr>
            <a:r>
              <a:rPr lang="en-GB" b="1" dirty="0">
                <a:latin typeface="Arial" panose="020B0604020202020204" pitchFamily="34" charset="0"/>
                <a:ea typeface="Calibri" panose="020F0502020204030204" pitchFamily="34" charset="0"/>
                <a:cs typeface="Arial" panose="020B0604020202020204" pitchFamily="34" charset="0"/>
              </a:rPr>
              <a:t>Job description</a:t>
            </a:r>
            <a:endParaRPr lang="en-GB" dirty="0">
              <a:latin typeface="Arial" panose="020B0604020202020204" pitchFamily="34" charset="0"/>
              <a:ea typeface="Calibri" panose="020F0502020204030204" pitchFamily="34" charset="0"/>
              <a:cs typeface="Arial" panose="020B0604020202020204" pitchFamily="34" charset="0"/>
            </a:endParaRPr>
          </a:p>
          <a:p>
            <a:pPr marL="285750" indent="-285750" algn="just">
              <a:lnSpc>
                <a:spcPct val="150000"/>
              </a:lnSpc>
              <a:spcAft>
                <a:spcPts val="1000"/>
              </a:spcAft>
              <a:buFont typeface="Arial" panose="020B0604020202020204" pitchFamily="34" charset="0"/>
              <a:buChar char="•"/>
            </a:pPr>
            <a:r>
              <a:rPr lang="en-GB" dirty="0">
                <a:latin typeface="Arial" panose="020B0604020202020204" pitchFamily="34" charset="0"/>
                <a:ea typeface="Calibri" panose="020F0502020204030204" pitchFamily="34" charset="0"/>
                <a:cs typeface="Arial" panose="020B0604020202020204" pitchFamily="34" charset="0"/>
              </a:rPr>
              <a:t>Job description is an important document which highlights about the roles, duties and qualifications of candidates required for job role (</a:t>
            </a:r>
            <a:r>
              <a:rPr lang="en-GB" dirty="0" err="1">
                <a:latin typeface="Arial" panose="020B0604020202020204" pitchFamily="34" charset="0"/>
                <a:ea typeface="Calibri" panose="020F0502020204030204" pitchFamily="34" charset="0"/>
                <a:cs typeface="Arial" panose="020B0604020202020204" pitchFamily="34" charset="0"/>
              </a:rPr>
              <a:t>Titor</a:t>
            </a:r>
            <a:r>
              <a:rPr lang="en-GB" dirty="0">
                <a:latin typeface="Arial" panose="020B0604020202020204" pitchFamily="34" charset="0"/>
                <a:ea typeface="Calibri" panose="020F0502020204030204" pitchFamily="34" charset="0"/>
                <a:cs typeface="Arial" panose="020B0604020202020204" pitchFamily="34" charset="0"/>
              </a:rPr>
              <a:t>, 2022). </a:t>
            </a:r>
          </a:p>
          <a:p>
            <a:pPr marL="285750" indent="-285750" algn="just">
              <a:lnSpc>
                <a:spcPct val="150000"/>
              </a:lnSpc>
              <a:spcAft>
                <a:spcPts val="1000"/>
              </a:spcAft>
              <a:buFont typeface="Arial" panose="020B0604020202020204" pitchFamily="34" charset="0"/>
              <a:buChar char="•"/>
            </a:pPr>
            <a:r>
              <a:rPr lang="en-GB" dirty="0">
                <a:latin typeface="Arial" panose="020B0604020202020204" pitchFamily="34" charset="0"/>
                <a:ea typeface="Calibri" panose="020F0502020204030204" pitchFamily="34" charset="0"/>
                <a:cs typeface="Arial" panose="020B0604020202020204" pitchFamily="34" charset="0"/>
              </a:rPr>
              <a:t>For the role of Customer Service Executive in Marks and Spencer, the job description includes job summary, purpose and highlights key duties and competencies required for role.</a:t>
            </a:r>
            <a:endParaRPr lang="en-GB" dirty="0">
              <a:effectLst/>
              <a:latin typeface="Arial" panose="020B0604020202020204" pitchFamily="34" charset="0"/>
              <a:ea typeface="Calibri" panose="020F0502020204030204" pitchFamily="34" charset="0"/>
              <a:cs typeface="Arial" panose="020B0604020202020204" pitchFamily="34" charset="0"/>
            </a:endParaRPr>
          </a:p>
        </p:txBody>
      </p:sp>
      <p:pic>
        <p:nvPicPr>
          <p:cNvPr id="3" name="Picture 2"/>
          <p:cNvPicPr>
            <a:picLocks noChangeAspect="1"/>
          </p:cNvPicPr>
          <p:nvPr/>
        </p:nvPicPr>
        <p:blipFill>
          <a:blip r:embed="rId3"/>
          <a:stretch>
            <a:fillRect/>
          </a:stretch>
        </p:blipFill>
        <p:spPr>
          <a:xfrm>
            <a:off x="7141029" y="1735034"/>
            <a:ext cx="4376058" cy="4360966"/>
          </a:xfrm>
          <a:prstGeom prst="rect">
            <a:avLst/>
          </a:prstGeom>
        </p:spPr>
      </p:pic>
    </p:spTree>
    <p:extLst>
      <p:ext uri="{BB962C8B-B14F-4D97-AF65-F5344CB8AC3E}">
        <p14:creationId xmlns:p14="http://schemas.microsoft.com/office/powerpoint/2010/main" val="117320401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0294B265-EE8C-ADFC-E7B3-70D5188C3D32}"/>
              </a:ext>
            </a:extLst>
          </p:cNvPr>
          <p:cNvSpPr>
            <a:spLocks noGrp="1"/>
          </p:cNvSpPr>
          <p:nvPr>
            <p:ph idx="1"/>
          </p:nvPr>
        </p:nvSpPr>
        <p:spPr>
          <a:xfrm>
            <a:off x="326571" y="1705883"/>
            <a:ext cx="6574972" cy="4351338"/>
          </a:xfrm>
        </p:spPr>
        <p:txBody>
          <a:bodyPr/>
          <a:lstStyle/>
          <a:p>
            <a:pPr algn="just">
              <a:lnSpc>
                <a:spcPct val="150000"/>
              </a:lnSpc>
            </a:pPr>
            <a:r>
              <a:rPr lang="en-IN" sz="1800" b="1" dirty="0">
                <a:latin typeface="Arial" panose="020B0604020202020204" pitchFamily="34" charset="0"/>
                <a:cs typeface="Arial" panose="020B0604020202020204" pitchFamily="34" charset="0"/>
              </a:rPr>
              <a:t>Person specifications</a:t>
            </a:r>
          </a:p>
          <a:p>
            <a:pPr algn="just">
              <a:lnSpc>
                <a:spcPct val="150000"/>
              </a:lnSpc>
            </a:pPr>
            <a:r>
              <a:rPr lang="en-IN" sz="1800" dirty="0">
                <a:latin typeface="Arial" panose="020B0604020202020204" pitchFamily="34" charset="0"/>
                <a:cs typeface="Arial" panose="020B0604020202020204" pitchFamily="34" charset="0"/>
              </a:rPr>
              <a:t>The person specification outlines the major skills, experiences and qualities which are effective and necessary for a job role. </a:t>
            </a:r>
          </a:p>
          <a:p>
            <a:pPr algn="just">
              <a:lnSpc>
                <a:spcPct val="150000"/>
              </a:lnSpc>
            </a:pPr>
            <a:r>
              <a:rPr lang="en-IN" sz="1800" dirty="0">
                <a:latin typeface="Arial" panose="020B0604020202020204" pitchFamily="34" charset="0"/>
                <a:cs typeface="Arial" panose="020B0604020202020204" pitchFamily="34" charset="0"/>
              </a:rPr>
              <a:t>In order to appoint the Customer Service Executive for Marks &amp; Spencer, the person specifications focuses on reducing bias in hiring systems, helping candidate in identifying their own competencies and allow for better selection process (</a:t>
            </a:r>
            <a:r>
              <a:rPr lang="en-IN" sz="1800" dirty="0" err="1">
                <a:latin typeface="Arial" panose="020B0604020202020204" pitchFamily="34" charset="0"/>
                <a:cs typeface="Arial" panose="020B0604020202020204" pitchFamily="34" charset="0"/>
              </a:rPr>
              <a:t>Omee</a:t>
            </a:r>
            <a:r>
              <a:rPr lang="en-IN" sz="1800" dirty="0">
                <a:latin typeface="Arial" panose="020B0604020202020204" pitchFamily="34" charset="0"/>
                <a:cs typeface="Arial" panose="020B0604020202020204" pitchFamily="34" charset="0"/>
              </a:rPr>
              <a:t>, 2023). </a:t>
            </a:r>
          </a:p>
        </p:txBody>
      </p:sp>
      <p:sp>
        <p:nvSpPr>
          <p:cNvPr id="6" name="Title 3">
            <a:extLst>
              <a:ext uri="{FF2B5EF4-FFF2-40B4-BE49-F238E27FC236}">
                <a16:creationId xmlns:a16="http://schemas.microsoft.com/office/drawing/2014/main" id="{AD7FC00D-FD01-CCF5-1A51-6F2C423EDD20}"/>
              </a:ext>
            </a:extLst>
          </p:cNvPr>
          <p:cNvSpPr txBox="1">
            <a:spLocks noGrp="1"/>
          </p:cNvSpPr>
          <p:nvPr>
            <p:ph type="title"/>
          </p:nvPr>
        </p:nvSpPr>
        <p:spPr>
          <a:xfrm>
            <a:off x="2427516" y="319313"/>
            <a:ext cx="6738256" cy="954315"/>
          </a:xfrm>
          <a:prstGeom prst="rect">
            <a:avLst/>
          </a:prstGeom>
          <a:solidFill>
            <a:srgbClr val="F7BE07"/>
          </a:solidFill>
          <a:ln w="28575">
            <a:solidFill>
              <a:schemeClr val="bg1">
                <a:lumMod val="50000"/>
              </a:schemeClr>
            </a:solidFill>
          </a:ln>
        </p:spPr>
        <p:style>
          <a:lnRef idx="3">
            <a:schemeClr val="lt1"/>
          </a:lnRef>
          <a:fillRef idx="1">
            <a:schemeClr val="accent1"/>
          </a:fillRef>
          <a:effectRef idx="1">
            <a:schemeClr val="accent1"/>
          </a:effectRef>
          <a:fontRef idx="minor">
            <a:schemeClr val="lt1"/>
          </a:fontRef>
        </p:style>
        <p:txBody>
          <a:bodyPr vert="horz" lIns="91440" tIns="45720" rIns="91440" bIns="45720" rtlCol="0">
            <a:noAutofit/>
          </a:bodyPr>
          <a:lstStyle>
            <a:defPPr>
              <a:defRPr lang="en-US"/>
            </a:defPPr>
            <a:lvl1pPr algn="ctr">
              <a:lnSpc>
                <a:spcPct val="90000"/>
              </a:lnSpc>
              <a:spcBef>
                <a:spcPts val="1000"/>
              </a:spcBef>
              <a:buFont typeface="Arial" panose="020B0604020202020204" pitchFamily="34" charset="0"/>
              <a:buNone/>
              <a:defRPr sz="4400" b="1">
                <a:solidFill>
                  <a:schemeClr val="tx1"/>
                </a:solidFill>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r>
              <a:rPr lang="en-GB" dirty="0">
                <a:latin typeface="Arial" panose="020B0604020202020204" pitchFamily="34" charset="0"/>
                <a:cs typeface="Arial" panose="020B0604020202020204" pitchFamily="34" charset="0"/>
              </a:rPr>
              <a:t>CONTINUE</a:t>
            </a:r>
            <a:r>
              <a:rPr lang="en-GB" dirty="0"/>
              <a:t> </a:t>
            </a:r>
          </a:p>
        </p:txBody>
      </p:sp>
      <p:pic>
        <p:nvPicPr>
          <p:cNvPr id="2" name="Picture 1"/>
          <p:cNvPicPr>
            <a:picLocks noChangeAspect="1"/>
          </p:cNvPicPr>
          <p:nvPr/>
        </p:nvPicPr>
        <p:blipFill rotWithShape="1">
          <a:blip r:embed="rId3"/>
          <a:srcRect t="26720"/>
          <a:stretch/>
        </p:blipFill>
        <p:spPr>
          <a:xfrm>
            <a:off x="7728856" y="2600496"/>
            <a:ext cx="3571195" cy="2562111"/>
          </a:xfrm>
          <a:prstGeom prst="rect">
            <a:avLst/>
          </a:prstGeom>
        </p:spPr>
      </p:pic>
    </p:spTree>
    <p:extLst>
      <p:ext uri="{BB962C8B-B14F-4D97-AF65-F5344CB8AC3E}">
        <p14:creationId xmlns:p14="http://schemas.microsoft.com/office/powerpoint/2010/main" val="55768778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6BC198A4-6B1D-5BDA-5C7E-884FD4AB22AE}"/>
              </a:ext>
            </a:extLst>
          </p:cNvPr>
          <p:cNvSpPr txBox="1">
            <a:spLocks noGrp="1"/>
          </p:cNvSpPr>
          <p:nvPr>
            <p:ph idx="1"/>
          </p:nvPr>
        </p:nvSpPr>
        <p:spPr>
          <a:xfrm>
            <a:off x="3396343" y="342675"/>
            <a:ext cx="4343400" cy="724126"/>
          </a:xfrm>
          <a:prstGeom prst="rect">
            <a:avLst/>
          </a:prstGeom>
          <a:solidFill>
            <a:srgbClr val="F7BE07"/>
          </a:solidFill>
          <a:ln w="28575">
            <a:solidFill>
              <a:schemeClr val="bg1">
                <a:lumMod val="50000"/>
              </a:schemeClr>
            </a:solidFill>
          </a:ln>
        </p:spPr>
        <p:style>
          <a:lnRef idx="3">
            <a:schemeClr val="lt1"/>
          </a:lnRef>
          <a:fillRef idx="1">
            <a:schemeClr val="accent1"/>
          </a:fillRef>
          <a:effectRef idx="1">
            <a:schemeClr val="accent1"/>
          </a:effectRef>
          <a:fontRef idx="minor">
            <a:schemeClr val="lt1"/>
          </a:fontRef>
        </p:style>
        <p:txBody>
          <a:bodyPr vert="horz" lIns="91440" tIns="45720" rIns="91440" bIns="45720" rtlCol="0" anchor="t">
            <a:noAutofit/>
          </a:bodyPr>
          <a:lstStyle>
            <a:lvl1pPr algn="ctr">
              <a:lnSpc>
                <a:spcPct val="90000"/>
              </a:lnSpc>
              <a:spcBef>
                <a:spcPts val="1000"/>
              </a:spcBef>
              <a:buFont typeface="Arial" panose="020B0604020202020204" pitchFamily="34" charset="0"/>
              <a:buNone/>
              <a:defRPr sz="4400" b="1">
                <a:solidFill>
                  <a:schemeClr val="tx1"/>
                </a:solidFill>
              </a:defRPr>
            </a:lvl1pPr>
            <a:lvl2pPr>
              <a:defRPr>
                <a:solidFill>
                  <a:schemeClr val="lt1"/>
                </a:solidFill>
                <a:latin typeface="+mn-lt"/>
                <a:ea typeface="+mn-ea"/>
                <a:cs typeface="+mn-cs"/>
              </a:defRPr>
            </a:lvl2pPr>
            <a:lvl3pPr>
              <a:defRPr>
                <a:solidFill>
                  <a:schemeClr val="lt1"/>
                </a:solidFill>
                <a:latin typeface="+mn-lt"/>
                <a:ea typeface="+mn-ea"/>
                <a:cs typeface="+mn-cs"/>
              </a:defRPr>
            </a:lvl3pPr>
            <a:lvl4pPr>
              <a:defRPr>
                <a:solidFill>
                  <a:schemeClr val="lt1"/>
                </a:solidFill>
                <a:latin typeface="+mn-lt"/>
                <a:ea typeface="+mn-ea"/>
                <a:cs typeface="+mn-cs"/>
              </a:defRPr>
            </a:lvl4pPr>
            <a:lvl5pPr>
              <a:defRPr>
                <a:solidFill>
                  <a:schemeClr val="lt1"/>
                </a:solidFill>
                <a:latin typeface="+mn-lt"/>
                <a:ea typeface="+mn-ea"/>
                <a:cs typeface="+mn-cs"/>
              </a:defRPr>
            </a:lvl5pPr>
            <a:lvl6pPr>
              <a:defRPr>
                <a:solidFill>
                  <a:schemeClr val="lt1"/>
                </a:solidFill>
                <a:latin typeface="+mn-lt"/>
                <a:ea typeface="+mn-ea"/>
                <a:cs typeface="+mn-cs"/>
              </a:defRPr>
            </a:lvl6pPr>
            <a:lvl7pPr>
              <a:defRPr>
                <a:solidFill>
                  <a:schemeClr val="lt1"/>
                </a:solidFill>
                <a:latin typeface="+mn-lt"/>
                <a:ea typeface="+mn-ea"/>
                <a:cs typeface="+mn-cs"/>
              </a:defRPr>
            </a:lvl7pPr>
            <a:lvl8pPr>
              <a:defRPr>
                <a:solidFill>
                  <a:schemeClr val="lt1"/>
                </a:solidFill>
                <a:latin typeface="+mn-lt"/>
                <a:ea typeface="+mn-ea"/>
                <a:cs typeface="+mn-cs"/>
              </a:defRPr>
            </a:lvl8pPr>
            <a:lvl9pPr>
              <a:defRPr>
                <a:solidFill>
                  <a:schemeClr val="lt1"/>
                </a:solidFill>
                <a:latin typeface="+mn-lt"/>
                <a:ea typeface="+mn-ea"/>
                <a:cs typeface="+mn-cs"/>
              </a:defRPr>
            </a:lvl9pPr>
          </a:lstStyle>
          <a:p>
            <a:r>
              <a:rPr lang="en-GB" dirty="0">
                <a:latin typeface="Arial" panose="020B0604020202020204" pitchFamily="34" charset="0"/>
                <a:cs typeface="Arial" panose="020B0604020202020204" pitchFamily="34" charset="0"/>
              </a:rPr>
              <a:t>CONTINUE </a:t>
            </a:r>
            <a:endParaRPr lang="en-US" dirty="0">
              <a:latin typeface="Arial" panose="020B0604020202020204" pitchFamily="34" charset="0"/>
              <a:cs typeface="Arial" panose="020B0604020202020204" pitchFamily="34" charset="0"/>
            </a:endParaRPr>
          </a:p>
        </p:txBody>
      </p:sp>
      <p:sp>
        <p:nvSpPr>
          <p:cNvPr id="2" name="Rectangle 1"/>
          <p:cNvSpPr/>
          <p:nvPr/>
        </p:nvSpPr>
        <p:spPr>
          <a:xfrm>
            <a:off x="348343" y="1476713"/>
            <a:ext cx="6096000" cy="4601260"/>
          </a:xfrm>
          <a:prstGeom prst="rect">
            <a:avLst/>
          </a:prstGeom>
        </p:spPr>
        <p:txBody>
          <a:bodyPr>
            <a:spAutoFit/>
          </a:bodyPr>
          <a:lstStyle/>
          <a:p>
            <a:pPr algn="just">
              <a:lnSpc>
                <a:spcPct val="150000"/>
              </a:lnSpc>
              <a:spcAft>
                <a:spcPts val="1000"/>
              </a:spcAft>
            </a:pPr>
            <a:r>
              <a:rPr lang="en-GB" b="1" dirty="0">
                <a:latin typeface="Arial" panose="020B0604020202020204" pitchFamily="34" charset="0"/>
                <a:ea typeface="Calibri" panose="020F0502020204030204" pitchFamily="34" charset="0"/>
                <a:cs typeface="Arial" panose="020B0604020202020204" pitchFamily="34" charset="0"/>
              </a:rPr>
              <a:t>Steps of recruitment process</a:t>
            </a:r>
            <a:endParaRPr lang="en-GB" dirty="0">
              <a:latin typeface="Arial" panose="020B0604020202020204" pitchFamily="34" charset="0"/>
              <a:ea typeface="Calibri" panose="020F0502020204030204" pitchFamily="34" charset="0"/>
              <a:cs typeface="Arial" panose="020B0604020202020204" pitchFamily="34" charset="0"/>
            </a:endParaRPr>
          </a:p>
          <a:p>
            <a:pPr algn="just">
              <a:lnSpc>
                <a:spcPct val="150000"/>
              </a:lnSpc>
              <a:spcAft>
                <a:spcPts val="1000"/>
              </a:spcAft>
            </a:pPr>
            <a:r>
              <a:rPr lang="en-GB" dirty="0">
                <a:latin typeface="Arial" panose="020B0604020202020204" pitchFamily="34" charset="0"/>
                <a:ea typeface="Calibri" panose="020F0502020204030204" pitchFamily="34" charset="0"/>
                <a:cs typeface="Arial" panose="020B0604020202020204" pitchFamily="34" charset="0"/>
              </a:rPr>
              <a:t>The organisation Marks &amp; Spencer integrates a structured and detailed interview process focused on identifying competencies (Graduates First, 2026).  </a:t>
            </a:r>
          </a:p>
          <a:p>
            <a:pPr marL="285750" indent="-285750" algn="just">
              <a:lnSpc>
                <a:spcPct val="150000"/>
              </a:lnSpc>
              <a:spcAft>
                <a:spcPts val="1000"/>
              </a:spcAft>
              <a:buFont typeface="Arial" panose="020B0604020202020204" pitchFamily="34" charset="0"/>
              <a:buChar char="•"/>
            </a:pPr>
            <a:r>
              <a:rPr lang="en-GB" dirty="0">
                <a:latin typeface="Arial" panose="020B0604020202020204" pitchFamily="34" charset="0"/>
                <a:ea typeface="Calibri" panose="020F0502020204030204" pitchFamily="34" charset="0"/>
                <a:cs typeface="Arial" panose="020B0604020202020204" pitchFamily="34" charset="0"/>
              </a:rPr>
              <a:t>Online application and monitoring</a:t>
            </a:r>
          </a:p>
          <a:p>
            <a:pPr marL="285750" indent="-285750" algn="just">
              <a:lnSpc>
                <a:spcPct val="150000"/>
              </a:lnSpc>
              <a:spcAft>
                <a:spcPts val="1000"/>
              </a:spcAft>
              <a:buFont typeface="Arial" panose="020B0604020202020204" pitchFamily="34" charset="0"/>
              <a:buChar char="•"/>
            </a:pPr>
            <a:r>
              <a:rPr lang="en-GB" dirty="0">
                <a:latin typeface="Arial" panose="020B0604020202020204" pitchFamily="34" charset="0"/>
                <a:ea typeface="Calibri" panose="020F0502020204030204" pitchFamily="34" charset="0"/>
                <a:cs typeface="Arial" panose="020B0604020202020204" pitchFamily="34" charset="0"/>
              </a:rPr>
              <a:t>Gamified assessments</a:t>
            </a:r>
          </a:p>
          <a:p>
            <a:pPr marL="285750" indent="-285750" algn="just">
              <a:lnSpc>
                <a:spcPct val="150000"/>
              </a:lnSpc>
              <a:spcAft>
                <a:spcPts val="1000"/>
              </a:spcAft>
              <a:buFont typeface="Arial" panose="020B0604020202020204" pitchFamily="34" charset="0"/>
              <a:buChar char="•"/>
            </a:pPr>
            <a:r>
              <a:rPr lang="en-GB" dirty="0">
                <a:latin typeface="Arial" panose="020B0604020202020204" pitchFamily="34" charset="0"/>
                <a:ea typeface="Calibri" panose="020F0502020204030204" pitchFamily="34" charset="0"/>
                <a:cs typeface="Arial" panose="020B0604020202020204" pitchFamily="34" charset="0"/>
              </a:rPr>
              <a:t>Virtual tests and screening</a:t>
            </a:r>
          </a:p>
          <a:p>
            <a:pPr marL="285750" indent="-285750" algn="just">
              <a:lnSpc>
                <a:spcPct val="150000"/>
              </a:lnSpc>
              <a:spcAft>
                <a:spcPts val="1000"/>
              </a:spcAft>
              <a:buFont typeface="Arial" panose="020B0604020202020204" pitchFamily="34" charset="0"/>
              <a:buChar char="•"/>
            </a:pPr>
            <a:r>
              <a:rPr lang="en-GB" dirty="0">
                <a:latin typeface="Arial" panose="020B0604020202020204" pitchFamily="34" charset="0"/>
                <a:ea typeface="Calibri" panose="020F0502020204030204" pitchFamily="34" charset="0"/>
                <a:cs typeface="Arial" panose="020B0604020202020204" pitchFamily="34" charset="0"/>
              </a:rPr>
              <a:t>In-store/ face-to-face interview</a:t>
            </a:r>
          </a:p>
          <a:p>
            <a:pPr marL="285750" indent="-285750" algn="just">
              <a:lnSpc>
                <a:spcPct val="150000"/>
              </a:lnSpc>
              <a:spcAft>
                <a:spcPts val="1000"/>
              </a:spcAft>
              <a:buFont typeface="Arial" panose="020B0604020202020204" pitchFamily="34" charset="0"/>
              <a:buChar char="•"/>
            </a:pPr>
            <a:r>
              <a:rPr lang="en-GB" dirty="0">
                <a:latin typeface="Arial" panose="020B0604020202020204" pitchFamily="34" charset="0"/>
                <a:ea typeface="Calibri" panose="020F0502020204030204" pitchFamily="34" charset="0"/>
                <a:cs typeface="Arial" panose="020B0604020202020204" pitchFamily="34" charset="0"/>
              </a:rPr>
              <a:t>Final offer and onboarding</a:t>
            </a:r>
            <a:endParaRPr lang="en-GB" dirty="0">
              <a:effectLst/>
              <a:latin typeface="Arial" panose="020B0604020202020204" pitchFamily="34" charset="0"/>
              <a:ea typeface="Calibri" panose="020F0502020204030204" pitchFamily="34" charset="0"/>
              <a:cs typeface="Arial" panose="020B0604020202020204" pitchFamily="34" charset="0"/>
            </a:endParaRPr>
          </a:p>
        </p:txBody>
      </p:sp>
      <p:pic>
        <p:nvPicPr>
          <p:cNvPr id="3" name="Picture 2"/>
          <p:cNvPicPr>
            <a:picLocks noChangeAspect="1"/>
          </p:cNvPicPr>
          <p:nvPr/>
        </p:nvPicPr>
        <p:blipFill>
          <a:blip r:embed="rId3"/>
          <a:stretch>
            <a:fillRect/>
          </a:stretch>
        </p:blipFill>
        <p:spPr>
          <a:xfrm>
            <a:off x="7739743" y="2925195"/>
            <a:ext cx="4127046" cy="3435806"/>
          </a:xfrm>
          <a:prstGeom prst="rect">
            <a:avLst/>
          </a:prstGeom>
        </p:spPr>
      </p:pic>
    </p:spTree>
    <p:extLst>
      <p:ext uri="{BB962C8B-B14F-4D97-AF65-F5344CB8AC3E}">
        <p14:creationId xmlns:p14="http://schemas.microsoft.com/office/powerpoint/2010/main" val="176036966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03A80CF-C742-298B-61ED-834A125716AF}"/>
              </a:ext>
            </a:extLst>
          </p:cNvPr>
          <p:cNvSpPr>
            <a:spLocks noGrp="1"/>
          </p:cNvSpPr>
          <p:nvPr>
            <p:ph idx="1"/>
          </p:nvPr>
        </p:nvSpPr>
        <p:spPr>
          <a:xfrm>
            <a:off x="337457" y="1773070"/>
            <a:ext cx="10515600" cy="4351338"/>
          </a:xfrm>
        </p:spPr>
        <p:txBody>
          <a:bodyPr/>
          <a:lstStyle/>
          <a:p>
            <a:pPr marL="0" indent="0" algn="just">
              <a:lnSpc>
                <a:spcPct val="150000"/>
              </a:lnSpc>
              <a:buNone/>
            </a:pPr>
            <a:r>
              <a:rPr lang="en-IN" sz="1800" dirty="0">
                <a:latin typeface="Arial" panose="020B0604020202020204" pitchFamily="34" charset="0"/>
                <a:cs typeface="Arial" panose="020B0604020202020204" pitchFamily="34" charset="0"/>
              </a:rPr>
              <a:t>For the organisation </a:t>
            </a:r>
            <a:r>
              <a:rPr lang="en-IN" sz="1800" dirty="0" err="1">
                <a:latin typeface="Arial" panose="020B0604020202020204" pitchFamily="34" charset="0"/>
                <a:cs typeface="Arial" panose="020B0604020202020204" pitchFamily="34" charset="0"/>
              </a:rPr>
              <a:t>M&amp;S</a:t>
            </a:r>
            <a:r>
              <a:rPr lang="en-IN" sz="1800" dirty="0">
                <a:latin typeface="Arial" panose="020B0604020202020204" pitchFamily="34" charset="0"/>
                <a:cs typeface="Arial" panose="020B0604020202020204" pitchFamily="34" charset="0"/>
              </a:rPr>
              <a:t>, the Customer Service Executive is highly accountable for providing effective, positive and a seamless shopping experience to the customers (McGurk, and Meredith, 2023).</a:t>
            </a:r>
          </a:p>
          <a:p>
            <a:pPr algn="just">
              <a:lnSpc>
                <a:spcPct val="150000"/>
              </a:lnSpc>
            </a:pPr>
            <a:r>
              <a:rPr lang="en-IN" sz="1800" dirty="0">
                <a:latin typeface="Arial" panose="020B0604020202020204" pitchFamily="34" charset="0"/>
                <a:cs typeface="Arial" panose="020B0604020202020204" pitchFamily="34" charset="0"/>
              </a:rPr>
              <a:t>Product knowledge and sustainability focus</a:t>
            </a:r>
          </a:p>
          <a:p>
            <a:pPr algn="just">
              <a:lnSpc>
                <a:spcPct val="150000"/>
              </a:lnSpc>
            </a:pPr>
            <a:r>
              <a:rPr lang="en-IN" sz="1800" dirty="0">
                <a:latin typeface="Arial" panose="020B0604020202020204" pitchFamily="34" charset="0"/>
                <a:cs typeface="Arial" panose="020B0604020202020204" pitchFamily="34" charset="0"/>
              </a:rPr>
              <a:t>Digital proficiency and AI integration</a:t>
            </a:r>
          </a:p>
          <a:p>
            <a:pPr algn="just">
              <a:lnSpc>
                <a:spcPct val="150000"/>
              </a:lnSpc>
            </a:pPr>
            <a:r>
              <a:rPr lang="en-IN" sz="1800" dirty="0">
                <a:latin typeface="Arial" panose="020B0604020202020204" pitchFamily="34" charset="0"/>
                <a:cs typeface="Arial" panose="020B0604020202020204" pitchFamily="34" charset="0"/>
              </a:rPr>
              <a:t>Empathetic behaviour and support for mental health</a:t>
            </a:r>
          </a:p>
          <a:p>
            <a:pPr algn="just">
              <a:lnSpc>
                <a:spcPct val="150000"/>
              </a:lnSpc>
            </a:pPr>
            <a:r>
              <a:rPr lang="en-IN" sz="1800" dirty="0">
                <a:latin typeface="Arial" panose="020B0604020202020204" pitchFamily="34" charset="0"/>
                <a:cs typeface="Arial" panose="020B0604020202020204" pitchFamily="34" charset="0"/>
              </a:rPr>
              <a:t>Conflict management and personalisation </a:t>
            </a:r>
            <a:endParaRPr lang="en-GB" sz="1600" dirty="0">
              <a:latin typeface="Arial" panose="020B0604020202020204" pitchFamily="34" charset="0"/>
              <a:cs typeface="Arial" panose="020B0604020202020204" pitchFamily="34" charset="0"/>
            </a:endParaRPr>
          </a:p>
        </p:txBody>
      </p:sp>
      <p:sp>
        <p:nvSpPr>
          <p:cNvPr id="7" name="Title 3">
            <a:extLst>
              <a:ext uri="{FF2B5EF4-FFF2-40B4-BE49-F238E27FC236}">
                <a16:creationId xmlns:a16="http://schemas.microsoft.com/office/drawing/2014/main" id="{E673BDAA-55A3-10DD-3327-3F9169FB0CB8}"/>
              </a:ext>
            </a:extLst>
          </p:cNvPr>
          <p:cNvSpPr txBox="1">
            <a:spLocks noGrp="1"/>
          </p:cNvSpPr>
          <p:nvPr>
            <p:ph type="title"/>
          </p:nvPr>
        </p:nvSpPr>
        <p:spPr>
          <a:xfrm>
            <a:off x="2427515" y="319313"/>
            <a:ext cx="7739741" cy="1226981"/>
          </a:xfrm>
          <a:prstGeom prst="rect">
            <a:avLst/>
          </a:prstGeom>
          <a:solidFill>
            <a:srgbClr val="F7BE07"/>
          </a:solidFill>
          <a:ln w="28575">
            <a:solidFill>
              <a:schemeClr val="bg1">
                <a:lumMod val="50000"/>
              </a:schemeClr>
            </a:solidFill>
          </a:ln>
        </p:spPr>
        <p:style>
          <a:lnRef idx="3">
            <a:schemeClr val="lt1"/>
          </a:lnRef>
          <a:fillRef idx="1">
            <a:schemeClr val="accent1"/>
          </a:fillRef>
          <a:effectRef idx="1">
            <a:schemeClr val="accent1"/>
          </a:effectRef>
          <a:fontRef idx="minor">
            <a:schemeClr val="lt1"/>
          </a:fontRef>
        </p:style>
        <p:txBody>
          <a:bodyPr vert="horz" lIns="91440" tIns="45720" rIns="91440" bIns="45720" rtlCol="0">
            <a:noAutofit/>
          </a:bodyPr>
          <a:lstStyle>
            <a:defPPr>
              <a:defRPr lang="en-US"/>
            </a:defPPr>
            <a:lvl1pPr algn="ctr">
              <a:lnSpc>
                <a:spcPct val="90000"/>
              </a:lnSpc>
              <a:spcBef>
                <a:spcPts val="1000"/>
              </a:spcBef>
              <a:buFont typeface="Arial" panose="020B0604020202020204" pitchFamily="34" charset="0"/>
              <a:buNone/>
              <a:defRPr sz="4400" b="1">
                <a:solidFill>
                  <a:schemeClr val="tx1"/>
                </a:solidFill>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r>
              <a:rPr lang="en-GB" dirty="0"/>
              <a:t>LEARNING/TRAINING AND DEVELOPMENT NEEDS </a:t>
            </a:r>
          </a:p>
        </p:txBody>
      </p:sp>
      <p:pic>
        <p:nvPicPr>
          <p:cNvPr id="2" name="Picture 1"/>
          <p:cNvPicPr>
            <a:picLocks noChangeAspect="1"/>
          </p:cNvPicPr>
          <p:nvPr/>
        </p:nvPicPr>
        <p:blipFill>
          <a:blip r:embed="rId3"/>
          <a:stretch>
            <a:fillRect/>
          </a:stretch>
        </p:blipFill>
        <p:spPr>
          <a:xfrm>
            <a:off x="7579178" y="3478531"/>
            <a:ext cx="3546021" cy="2645877"/>
          </a:xfrm>
          <a:prstGeom prst="rect">
            <a:avLst/>
          </a:prstGeom>
        </p:spPr>
      </p:pic>
    </p:spTree>
    <p:extLst>
      <p:ext uri="{BB962C8B-B14F-4D97-AF65-F5344CB8AC3E}">
        <p14:creationId xmlns:p14="http://schemas.microsoft.com/office/powerpoint/2010/main" val="108731696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1825625"/>
            <a:ext cx="5867400" cy="4351338"/>
          </a:xfrm>
        </p:spPr>
        <p:txBody>
          <a:bodyPr/>
          <a:lstStyle/>
          <a:p>
            <a:pPr marL="0" indent="0" algn="just">
              <a:lnSpc>
                <a:spcPct val="150000"/>
              </a:lnSpc>
              <a:buNone/>
            </a:pPr>
            <a:r>
              <a:rPr lang="en-IN" sz="1800" b="1" dirty="0">
                <a:latin typeface="Arial" panose="020B0604020202020204" pitchFamily="34" charset="0"/>
                <a:cs typeface="Arial" panose="020B0604020202020204" pitchFamily="34" charset="0"/>
              </a:rPr>
              <a:t>Behaviourist Theory</a:t>
            </a:r>
          </a:p>
          <a:p>
            <a:pPr algn="just">
              <a:lnSpc>
                <a:spcPct val="150000"/>
              </a:lnSpc>
            </a:pPr>
            <a:r>
              <a:rPr lang="en-IN" sz="1800" dirty="0">
                <a:latin typeface="Arial" panose="020B0604020202020204" pitchFamily="34" charset="0"/>
                <a:cs typeface="Arial" panose="020B0604020202020204" pitchFamily="34" charset="0"/>
              </a:rPr>
              <a:t>The customer executive is identified as major aspect of brand’s reputational image and focus on providing exceptional customer service. </a:t>
            </a:r>
          </a:p>
          <a:p>
            <a:pPr algn="just">
              <a:lnSpc>
                <a:spcPct val="150000"/>
              </a:lnSpc>
            </a:pPr>
            <a:r>
              <a:rPr lang="en-IN" sz="1800" b="1" dirty="0">
                <a:latin typeface="Arial" panose="020B0604020202020204" pitchFamily="34" charset="0"/>
                <a:cs typeface="Arial" panose="020B0604020202020204" pitchFamily="34" charset="0"/>
              </a:rPr>
              <a:t>Application</a:t>
            </a:r>
            <a:r>
              <a:rPr lang="en-IN" sz="1800" dirty="0">
                <a:latin typeface="Arial" panose="020B0604020202020204" pitchFamily="34" charset="0"/>
                <a:cs typeface="Arial" panose="020B0604020202020204" pitchFamily="34" charset="0"/>
              </a:rPr>
              <a:t>: this theory focuses on change in behaviour through observation over effective reinforcement or stimuli (Blackman, 2022). </a:t>
            </a:r>
          </a:p>
          <a:p>
            <a:pPr algn="just">
              <a:lnSpc>
                <a:spcPct val="150000"/>
              </a:lnSpc>
            </a:pPr>
            <a:endParaRPr lang="en-GB" sz="1800" dirty="0">
              <a:latin typeface="Arial" panose="020B0604020202020204" pitchFamily="34" charset="0"/>
              <a:cs typeface="Arial" panose="020B0604020202020204" pitchFamily="34" charset="0"/>
            </a:endParaRPr>
          </a:p>
        </p:txBody>
      </p:sp>
      <p:sp>
        <p:nvSpPr>
          <p:cNvPr id="4" name="Title 3">
            <a:extLst>
              <a:ext uri="{FF2B5EF4-FFF2-40B4-BE49-F238E27FC236}">
                <a16:creationId xmlns:a16="http://schemas.microsoft.com/office/drawing/2014/main" id="{E673BDAA-55A3-10DD-3327-3F9169FB0CB8}"/>
              </a:ext>
            </a:extLst>
          </p:cNvPr>
          <p:cNvSpPr txBox="1">
            <a:spLocks/>
          </p:cNvSpPr>
          <p:nvPr/>
        </p:nvSpPr>
        <p:spPr>
          <a:xfrm>
            <a:off x="2427516" y="319313"/>
            <a:ext cx="6738256" cy="1226981"/>
          </a:xfrm>
          <a:prstGeom prst="rect">
            <a:avLst/>
          </a:prstGeom>
          <a:solidFill>
            <a:srgbClr val="F7BE07"/>
          </a:solidFill>
          <a:ln w="28575" cap="flat" cmpd="sng" algn="ctr">
            <a:solidFill>
              <a:schemeClr val="bg1">
                <a:lumMod val="50000"/>
              </a:schemeClr>
            </a:solidFill>
            <a:prstDash val="solid"/>
            <a:miter lim="800000"/>
          </a:ln>
        </p:spPr>
        <p:style>
          <a:lnRef idx="3">
            <a:schemeClr val="lt1"/>
          </a:lnRef>
          <a:fillRef idx="1">
            <a:schemeClr val="accent1"/>
          </a:fillRef>
          <a:effectRef idx="1">
            <a:schemeClr val="accent1"/>
          </a:effectRef>
          <a:fontRef idx="minor">
            <a:schemeClr val="lt1"/>
          </a:fontRef>
        </p:style>
        <p:txBody>
          <a:bodyPr vert="horz" lIns="91440" tIns="45720" rIns="91440" bIns="45720" rtlCol="0">
            <a:noAutofit/>
          </a:bodyPr>
          <a:lstStyle>
            <a:defPPr>
              <a:defRPr lang="en-US"/>
            </a:defPPr>
            <a:lvl1pPr algn="ctr" defTabSz="914400" rtl="0" eaLnBrk="1" latinLnBrk="0" hangingPunct="1">
              <a:lnSpc>
                <a:spcPct val="90000"/>
              </a:lnSpc>
              <a:spcBef>
                <a:spcPts val="1000"/>
              </a:spcBef>
              <a:buFont typeface="Arial" panose="020B0604020202020204" pitchFamily="34" charset="0"/>
              <a:buNone/>
              <a:defRPr sz="4400" b="1" kern="1200">
                <a:solidFill>
                  <a:schemeClr val="tx1"/>
                </a:solidFill>
                <a:latin typeface="+mn-lt"/>
                <a:ea typeface="+mn-ea"/>
                <a:cs typeface="+mn-cs"/>
              </a:defRPr>
            </a:lvl1pPr>
            <a:lvl2pPr>
              <a:defRPr>
                <a:solidFill>
                  <a:schemeClr val="lt1"/>
                </a:solidFill>
                <a:latin typeface="+mn-lt"/>
                <a:ea typeface="+mn-ea"/>
                <a:cs typeface="+mn-cs"/>
              </a:defRPr>
            </a:lvl2pPr>
            <a:lvl3pPr>
              <a:defRPr>
                <a:solidFill>
                  <a:schemeClr val="lt1"/>
                </a:solidFill>
                <a:latin typeface="+mn-lt"/>
                <a:ea typeface="+mn-ea"/>
                <a:cs typeface="+mn-cs"/>
              </a:defRPr>
            </a:lvl3pPr>
            <a:lvl4pPr>
              <a:defRPr>
                <a:solidFill>
                  <a:schemeClr val="lt1"/>
                </a:solidFill>
                <a:latin typeface="+mn-lt"/>
                <a:ea typeface="+mn-ea"/>
                <a:cs typeface="+mn-cs"/>
              </a:defRPr>
            </a:lvl4pPr>
            <a:lvl5pPr>
              <a:defRPr>
                <a:solidFill>
                  <a:schemeClr val="lt1"/>
                </a:solidFill>
                <a:latin typeface="+mn-lt"/>
                <a:ea typeface="+mn-ea"/>
                <a:cs typeface="+mn-cs"/>
              </a:defRPr>
            </a:lvl5pPr>
            <a:lvl6pPr>
              <a:defRPr>
                <a:solidFill>
                  <a:schemeClr val="lt1"/>
                </a:solidFill>
                <a:latin typeface="+mn-lt"/>
                <a:ea typeface="+mn-ea"/>
                <a:cs typeface="+mn-cs"/>
              </a:defRPr>
            </a:lvl6pPr>
            <a:lvl7pPr>
              <a:defRPr>
                <a:solidFill>
                  <a:schemeClr val="lt1"/>
                </a:solidFill>
                <a:latin typeface="+mn-lt"/>
                <a:ea typeface="+mn-ea"/>
                <a:cs typeface="+mn-cs"/>
              </a:defRPr>
            </a:lvl7pPr>
            <a:lvl8pPr>
              <a:defRPr>
                <a:solidFill>
                  <a:schemeClr val="lt1"/>
                </a:solidFill>
                <a:latin typeface="+mn-lt"/>
                <a:ea typeface="+mn-ea"/>
                <a:cs typeface="+mn-cs"/>
              </a:defRPr>
            </a:lvl8pPr>
            <a:lvl9pPr>
              <a:defRPr>
                <a:solidFill>
                  <a:schemeClr val="lt1"/>
                </a:solidFill>
                <a:latin typeface="+mn-lt"/>
                <a:ea typeface="+mn-ea"/>
                <a:cs typeface="+mn-cs"/>
              </a:defRPr>
            </a:lvl9pPr>
          </a:lstStyle>
          <a:p>
            <a:r>
              <a:rPr lang="en-GB" dirty="0"/>
              <a:t>APPLICATION OF LEARNING THEORIES </a:t>
            </a:r>
          </a:p>
        </p:txBody>
      </p:sp>
      <p:pic>
        <p:nvPicPr>
          <p:cNvPr id="6" name="Picture 5"/>
          <p:cNvPicPr>
            <a:picLocks noChangeAspect="1"/>
          </p:cNvPicPr>
          <p:nvPr/>
        </p:nvPicPr>
        <p:blipFill>
          <a:blip r:embed="rId3"/>
          <a:stretch>
            <a:fillRect/>
          </a:stretch>
        </p:blipFill>
        <p:spPr>
          <a:xfrm>
            <a:off x="7511142" y="2275908"/>
            <a:ext cx="4376057" cy="3450771"/>
          </a:xfrm>
          <a:prstGeom prst="rect">
            <a:avLst/>
          </a:prstGeom>
        </p:spPr>
      </p:pic>
    </p:spTree>
    <p:extLst>
      <p:ext uri="{BB962C8B-B14F-4D97-AF65-F5344CB8AC3E}">
        <p14:creationId xmlns:p14="http://schemas.microsoft.com/office/powerpoint/2010/main" val="160896532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showMasterSp="0">
  <p:cSld>
    <p:spTree>
      <p:nvGrpSpPr>
        <p:cNvPr id="1" name="">
          <a:extLst>
            <a:ext uri="{FF2B5EF4-FFF2-40B4-BE49-F238E27FC236}">
              <a16:creationId xmlns:a16="http://schemas.microsoft.com/office/drawing/2014/main" id="{F2478280-F1D3-A2FD-C4A5-BEECC10398E1}"/>
            </a:ext>
          </a:extLst>
        </p:cNvPr>
        <p:cNvGrpSpPr/>
        <p:nvPr/>
      </p:nvGrpSpPr>
      <p:grpSpPr>
        <a:xfrm>
          <a:off x="0" y="0"/>
          <a:ext cx="0" cy="0"/>
          <a:chOff x="0" y="0"/>
          <a:chExt cx="0" cy="0"/>
        </a:xfrm>
      </p:grpSpPr>
      <p:sp>
        <p:nvSpPr>
          <p:cNvPr id="7" name="Title 3">
            <a:extLst>
              <a:ext uri="{FF2B5EF4-FFF2-40B4-BE49-F238E27FC236}">
                <a16:creationId xmlns:a16="http://schemas.microsoft.com/office/drawing/2014/main" id="{FD12594C-8E38-7988-2141-144C77CED706}"/>
              </a:ext>
            </a:extLst>
          </p:cNvPr>
          <p:cNvSpPr txBox="1">
            <a:spLocks noGrp="1"/>
          </p:cNvSpPr>
          <p:nvPr>
            <p:ph type="title"/>
          </p:nvPr>
        </p:nvSpPr>
        <p:spPr>
          <a:xfrm>
            <a:off x="2427516" y="319313"/>
            <a:ext cx="6738256" cy="954315"/>
          </a:xfrm>
          <a:prstGeom prst="rect">
            <a:avLst/>
          </a:prstGeom>
          <a:solidFill>
            <a:srgbClr val="F7BE07"/>
          </a:solidFill>
          <a:ln w="28575">
            <a:solidFill>
              <a:schemeClr val="bg1">
                <a:lumMod val="50000"/>
              </a:schemeClr>
            </a:solidFill>
          </a:ln>
        </p:spPr>
        <p:style>
          <a:lnRef idx="3">
            <a:schemeClr val="lt1"/>
          </a:lnRef>
          <a:fillRef idx="1">
            <a:schemeClr val="accent1"/>
          </a:fillRef>
          <a:effectRef idx="1">
            <a:schemeClr val="accent1"/>
          </a:effectRef>
          <a:fontRef idx="minor">
            <a:schemeClr val="lt1"/>
          </a:fontRef>
        </p:style>
        <p:txBody>
          <a:bodyPr vert="horz" lIns="91440" tIns="45720" rIns="91440" bIns="45720" rtlCol="0">
            <a:noAutofit/>
          </a:bodyPr>
          <a:lstStyle>
            <a:defPPr>
              <a:defRPr lang="en-US"/>
            </a:defPPr>
            <a:lvl1pPr algn="ctr">
              <a:lnSpc>
                <a:spcPct val="90000"/>
              </a:lnSpc>
              <a:spcBef>
                <a:spcPts val="1000"/>
              </a:spcBef>
              <a:buFont typeface="Arial" panose="020B0604020202020204" pitchFamily="34" charset="0"/>
              <a:buNone/>
              <a:defRPr sz="4400" b="1">
                <a:solidFill>
                  <a:schemeClr val="tx1"/>
                </a:solidFill>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r>
              <a:rPr lang="en-GB" dirty="0">
                <a:latin typeface="Arial" panose="020B0604020202020204" pitchFamily="34" charset="0"/>
                <a:cs typeface="Arial" panose="020B0604020202020204" pitchFamily="34" charset="0"/>
              </a:rPr>
              <a:t>CONTINUE </a:t>
            </a:r>
          </a:p>
        </p:txBody>
      </p:sp>
      <p:sp>
        <p:nvSpPr>
          <p:cNvPr id="5" name="TextBox 4">
            <a:extLst>
              <a:ext uri="{FF2B5EF4-FFF2-40B4-BE49-F238E27FC236}">
                <a16:creationId xmlns:a16="http://schemas.microsoft.com/office/drawing/2014/main" id="{5DD9402A-97F9-663B-51A3-6CBC6A7B158C}"/>
              </a:ext>
            </a:extLst>
          </p:cNvPr>
          <p:cNvSpPr txBox="1"/>
          <p:nvPr/>
        </p:nvSpPr>
        <p:spPr>
          <a:xfrm>
            <a:off x="566057" y="1730828"/>
            <a:ext cx="5573486" cy="3000821"/>
          </a:xfrm>
          <a:prstGeom prst="rect">
            <a:avLst/>
          </a:prstGeom>
          <a:noFill/>
        </p:spPr>
        <p:txBody>
          <a:bodyPr wrap="square">
            <a:spAutoFit/>
          </a:bodyPr>
          <a:lstStyle/>
          <a:p>
            <a:pPr algn="just">
              <a:lnSpc>
                <a:spcPct val="150000"/>
              </a:lnSpc>
            </a:pPr>
            <a:r>
              <a:rPr lang="en-IN" b="1" dirty="0">
                <a:latin typeface="Arial" panose="020B0604020202020204" pitchFamily="34" charset="0"/>
                <a:cs typeface="Arial" panose="020B0604020202020204" pitchFamily="34" charset="0"/>
              </a:rPr>
              <a:t>Cognitivist Theory</a:t>
            </a:r>
          </a:p>
          <a:p>
            <a:pPr marL="457200" indent="-457200" algn="just">
              <a:lnSpc>
                <a:spcPct val="150000"/>
              </a:lnSpc>
              <a:buFont typeface="Arial" panose="020B0604020202020204" pitchFamily="34" charset="0"/>
              <a:buChar char="•"/>
            </a:pPr>
            <a:r>
              <a:rPr lang="en-IN" dirty="0">
                <a:latin typeface="Arial" panose="020B0604020202020204" pitchFamily="34" charset="0"/>
                <a:cs typeface="Arial" panose="020B0604020202020204" pitchFamily="34" charset="0"/>
              </a:rPr>
              <a:t>This theory is focused on learning through processing information (</a:t>
            </a:r>
            <a:r>
              <a:rPr lang="en-IN" dirty="0" err="1">
                <a:latin typeface="Arial" panose="020B0604020202020204" pitchFamily="34" charset="0"/>
                <a:cs typeface="Arial" panose="020B0604020202020204" pitchFamily="34" charset="0"/>
              </a:rPr>
              <a:t>Brayadi</a:t>
            </a:r>
            <a:r>
              <a:rPr lang="en-IN" dirty="0">
                <a:latin typeface="Arial" panose="020B0604020202020204" pitchFamily="34" charset="0"/>
                <a:cs typeface="Arial" panose="020B0604020202020204" pitchFamily="34" charset="0"/>
              </a:rPr>
              <a:t>, </a:t>
            </a:r>
            <a:r>
              <a:rPr lang="en-IN" dirty="0" err="1">
                <a:latin typeface="Arial" panose="020B0604020202020204" pitchFamily="34" charset="0"/>
                <a:cs typeface="Arial" panose="020B0604020202020204" pitchFamily="34" charset="0"/>
              </a:rPr>
              <a:t>Supriadi</a:t>
            </a:r>
            <a:r>
              <a:rPr lang="en-IN" dirty="0">
                <a:latin typeface="Arial" panose="020B0604020202020204" pitchFamily="34" charset="0"/>
                <a:cs typeface="Arial" panose="020B0604020202020204" pitchFamily="34" charset="0"/>
              </a:rPr>
              <a:t>, and </a:t>
            </a:r>
            <a:r>
              <a:rPr lang="en-IN" dirty="0" err="1">
                <a:latin typeface="Arial" panose="020B0604020202020204" pitchFamily="34" charset="0"/>
                <a:cs typeface="Arial" panose="020B0604020202020204" pitchFamily="34" charset="0"/>
              </a:rPr>
              <a:t>Manora</a:t>
            </a:r>
            <a:r>
              <a:rPr lang="en-IN" dirty="0">
                <a:latin typeface="Arial" panose="020B0604020202020204" pitchFamily="34" charset="0"/>
                <a:cs typeface="Arial" panose="020B0604020202020204" pitchFamily="34" charset="0"/>
              </a:rPr>
              <a:t>, 2022). </a:t>
            </a:r>
          </a:p>
          <a:p>
            <a:pPr marL="457200" indent="-457200" algn="just">
              <a:lnSpc>
                <a:spcPct val="150000"/>
              </a:lnSpc>
              <a:buFont typeface="Arial" panose="020B0604020202020204" pitchFamily="34" charset="0"/>
              <a:buChar char="•"/>
            </a:pPr>
            <a:r>
              <a:rPr lang="en-IN" b="1" dirty="0">
                <a:latin typeface="Arial" panose="020B0604020202020204" pitchFamily="34" charset="0"/>
                <a:cs typeface="Arial" panose="020B0604020202020204" pitchFamily="34" charset="0"/>
              </a:rPr>
              <a:t>Application</a:t>
            </a:r>
            <a:r>
              <a:rPr lang="en-IN" dirty="0">
                <a:latin typeface="Arial" panose="020B0604020202020204" pitchFamily="34" charset="0"/>
                <a:cs typeface="Arial" panose="020B0604020202020204" pitchFamily="34" charset="0"/>
              </a:rPr>
              <a:t>: the cognitive theory focuses on ways through which employees process, manage and store data to mitigate issues.</a:t>
            </a:r>
          </a:p>
        </p:txBody>
      </p:sp>
      <p:pic>
        <p:nvPicPr>
          <p:cNvPr id="2" name="Picture 1"/>
          <p:cNvPicPr>
            <a:picLocks noChangeAspect="1"/>
          </p:cNvPicPr>
          <p:nvPr/>
        </p:nvPicPr>
        <p:blipFill>
          <a:blip r:embed="rId3"/>
          <a:stretch>
            <a:fillRect/>
          </a:stretch>
        </p:blipFill>
        <p:spPr>
          <a:xfrm>
            <a:off x="6651558" y="2046513"/>
            <a:ext cx="5028427" cy="3352801"/>
          </a:xfrm>
          <a:prstGeom prst="rect">
            <a:avLst/>
          </a:prstGeom>
        </p:spPr>
      </p:pic>
    </p:spTree>
    <p:extLst>
      <p:ext uri="{BB962C8B-B14F-4D97-AF65-F5344CB8AC3E}">
        <p14:creationId xmlns:p14="http://schemas.microsoft.com/office/powerpoint/2010/main" val="124492967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CBD3FE7-C03A-C2BD-859F-545E41BDA592}"/>
              </a:ext>
            </a:extLst>
          </p:cNvPr>
          <p:cNvSpPr>
            <a:spLocks noGrp="1"/>
          </p:cNvSpPr>
          <p:nvPr>
            <p:ph idx="1"/>
          </p:nvPr>
        </p:nvSpPr>
        <p:spPr>
          <a:xfrm>
            <a:off x="838199" y="1825625"/>
            <a:ext cx="6085115" cy="4351338"/>
          </a:xfrm>
        </p:spPr>
        <p:txBody>
          <a:bodyPr/>
          <a:lstStyle/>
          <a:p>
            <a:pPr marL="0" indent="0" algn="just">
              <a:lnSpc>
                <a:spcPct val="150000"/>
              </a:lnSpc>
              <a:buNone/>
            </a:pPr>
            <a:r>
              <a:rPr lang="en-IN" sz="1800" b="1" dirty="0">
                <a:latin typeface="Arial" panose="020B0604020202020204" pitchFamily="34" charset="0"/>
                <a:cs typeface="Arial" panose="020B0604020202020204" pitchFamily="34" charset="0"/>
              </a:rPr>
              <a:t>Humanist &amp; Experiential Learning Theory</a:t>
            </a:r>
          </a:p>
          <a:p>
            <a:pPr algn="just">
              <a:lnSpc>
                <a:spcPct val="150000"/>
              </a:lnSpc>
            </a:pPr>
            <a:r>
              <a:rPr lang="en-IN" sz="1800" dirty="0">
                <a:latin typeface="Arial" panose="020B0604020202020204" pitchFamily="34" charset="0"/>
                <a:cs typeface="Arial" panose="020B0604020202020204" pitchFamily="34" charset="0"/>
              </a:rPr>
              <a:t>This theory is emphasising on on-the-job training which helps in staff to take ownership of their activities to attain personal goals (</a:t>
            </a:r>
            <a:r>
              <a:rPr lang="en-IN" sz="1800" dirty="0" err="1">
                <a:latin typeface="Arial" panose="020B0604020202020204" pitchFamily="34" charset="0"/>
                <a:cs typeface="Arial" panose="020B0604020202020204" pitchFamily="34" charset="0"/>
              </a:rPr>
              <a:t>Kumah</a:t>
            </a:r>
            <a:r>
              <a:rPr lang="en-IN" sz="1800" dirty="0">
                <a:latin typeface="Arial" panose="020B0604020202020204" pitchFamily="34" charset="0"/>
                <a:cs typeface="Arial" panose="020B0604020202020204" pitchFamily="34" charset="0"/>
              </a:rPr>
              <a:t>, 2024). </a:t>
            </a:r>
          </a:p>
          <a:p>
            <a:pPr algn="just">
              <a:lnSpc>
                <a:spcPct val="150000"/>
              </a:lnSpc>
            </a:pPr>
            <a:r>
              <a:rPr lang="en-IN" sz="1800" b="1" dirty="0">
                <a:latin typeface="Arial" panose="020B0604020202020204" pitchFamily="34" charset="0"/>
                <a:cs typeface="Arial" panose="020B0604020202020204" pitchFamily="34" charset="0"/>
              </a:rPr>
              <a:t>Application</a:t>
            </a:r>
            <a:r>
              <a:rPr lang="en-IN" sz="1800" dirty="0">
                <a:latin typeface="Arial" panose="020B0604020202020204" pitchFamily="34" charset="0"/>
                <a:cs typeface="Arial" panose="020B0604020202020204" pitchFamily="34" charset="0"/>
              </a:rPr>
              <a:t>: The humanist theory stresses on self-actualisation, freedom, personal attainment whereas experiential learning encourages learning over performance and self-reflection. </a:t>
            </a:r>
          </a:p>
        </p:txBody>
      </p:sp>
      <p:sp>
        <p:nvSpPr>
          <p:cNvPr id="4" name="Title 3">
            <a:extLst>
              <a:ext uri="{FF2B5EF4-FFF2-40B4-BE49-F238E27FC236}">
                <a16:creationId xmlns:a16="http://schemas.microsoft.com/office/drawing/2014/main" id="{17502E1C-46ED-A879-C127-864845BFCC0D}"/>
              </a:ext>
            </a:extLst>
          </p:cNvPr>
          <p:cNvSpPr txBox="1">
            <a:spLocks/>
          </p:cNvSpPr>
          <p:nvPr/>
        </p:nvSpPr>
        <p:spPr>
          <a:xfrm>
            <a:off x="2427516" y="319313"/>
            <a:ext cx="6738256" cy="954315"/>
          </a:xfrm>
          <a:prstGeom prst="rect">
            <a:avLst/>
          </a:prstGeom>
          <a:solidFill>
            <a:srgbClr val="F7BE07"/>
          </a:solidFill>
          <a:ln w="28575" cap="flat" cmpd="sng" algn="ctr">
            <a:solidFill>
              <a:schemeClr val="bg1">
                <a:lumMod val="50000"/>
              </a:schemeClr>
            </a:solidFill>
            <a:prstDash val="solid"/>
            <a:miter lim="800000"/>
          </a:ln>
        </p:spPr>
        <p:style>
          <a:lnRef idx="3">
            <a:schemeClr val="lt1"/>
          </a:lnRef>
          <a:fillRef idx="1">
            <a:schemeClr val="accent1"/>
          </a:fillRef>
          <a:effectRef idx="1">
            <a:schemeClr val="accent1"/>
          </a:effectRef>
          <a:fontRef idx="minor">
            <a:schemeClr val="lt1"/>
          </a:fontRef>
        </p:style>
        <p:txBody>
          <a:bodyPr vert="horz" lIns="91440" tIns="45720" rIns="91440" bIns="45720" rtlCol="0">
            <a:noAutofit/>
          </a:bodyPr>
          <a:lstStyle>
            <a:defPPr>
              <a:defRPr lang="en-US"/>
            </a:defPPr>
            <a:lvl1pPr algn="ctr" defTabSz="914400" rtl="0" eaLnBrk="1" latinLnBrk="0" hangingPunct="1">
              <a:lnSpc>
                <a:spcPct val="90000"/>
              </a:lnSpc>
              <a:spcBef>
                <a:spcPts val="1000"/>
              </a:spcBef>
              <a:buFont typeface="Arial" panose="020B0604020202020204" pitchFamily="34" charset="0"/>
              <a:buNone/>
              <a:defRPr sz="4400" b="1" kern="1200">
                <a:solidFill>
                  <a:schemeClr val="tx1"/>
                </a:solidFill>
                <a:latin typeface="+mn-lt"/>
                <a:ea typeface="+mn-ea"/>
                <a:cs typeface="+mn-cs"/>
              </a:defRPr>
            </a:lvl1pPr>
            <a:lvl2pPr>
              <a:defRPr>
                <a:solidFill>
                  <a:schemeClr val="lt1"/>
                </a:solidFill>
                <a:latin typeface="+mn-lt"/>
                <a:ea typeface="+mn-ea"/>
                <a:cs typeface="+mn-cs"/>
              </a:defRPr>
            </a:lvl2pPr>
            <a:lvl3pPr>
              <a:defRPr>
                <a:solidFill>
                  <a:schemeClr val="lt1"/>
                </a:solidFill>
                <a:latin typeface="+mn-lt"/>
                <a:ea typeface="+mn-ea"/>
                <a:cs typeface="+mn-cs"/>
              </a:defRPr>
            </a:lvl3pPr>
            <a:lvl4pPr>
              <a:defRPr>
                <a:solidFill>
                  <a:schemeClr val="lt1"/>
                </a:solidFill>
                <a:latin typeface="+mn-lt"/>
                <a:ea typeface="+mn-ea"/>
                <a:cs typeface="+mn-cs"/>
              </a:defRPr>
            </a:lvl4pPr>
            <a:lvl5pPr>
              <a:defRPr>
                <a:solidFill>
                  <a:schemeClr val="lt1"/>
                </a:solidFill>
                <a:latin typeface="+mn-lt"/>
                <a:ea typeface="+mn-ea"/>
                <a:cs typeface="+mn-cs"/>
              </a:defRPr>
            </a:lvl5pPr>
            <a:lvl6pPr>
              <a:defRPr>
                <a:solidFill>
                  <a:schemeClr val="lt1"/>
                </a:solidFill>
                <a:latin typeface="+mn-lt"/>
                <a:ea typeface="+mn-ea"/>
                <a:cs typeface="+mn-cs"/>
              </a:defRPr>
            </a:lvl6pPr>
            <a:lvl7pPr>
              <a:defRPr>
                <a:solidFill>
                  <a:schemeClr val="lt1"/>
                </a:solidFill>
                <a:latin typeface="+mn-lt"/>
                <a:ea typeface="+mn-ea"/>
                <a:cs typeface="+mn-cs"/>
              </a:defRPr>
            </a:lvl7pPr>
            <a:lvl8pPr>
              <a:defRPr>
                <a:solidFill>
                  <a:schemeClr val="lt1"/>
                </a:solidFill>
                <a:latin typeface="+mn-lt"/>
                <a:ea typeface="+mn-ea"/>
                <a:cs typeface="+mn-cs"/>
              </a:defRPr>
            </a:lvl8pPr>
            <a:lvl9pPr>
              <a:defRPr>
                <a:solidFill>
                  <a:schemeClr val="lt1"/>
                </a:solidFill>
                <a:latin typeface="+mn-lt"/>
                <a:ea typeface="+mn-ea"/>
                <a:cs typeface="+mn-cs"/>
              </a:defRPr>
            </a:lvl9pPr>
          </a:lstStyle>
          <a:p>
            <a:r>
              <a:rPr lang="en-GB" dirty="0">
                <a:latin typeface="Arial" panose="020B0604020202020204" pitchFamily="34" charset="0"/>
                <a:cs typeface="Arial" panose="020B0604020202020204" pitchFamily="34" charset="0"/>
              </a:rPr>
              <a:t>CONTINUE </a:t>
            </a:r>
          </a:p>
        </p:txBody>
      </p:sp>
      <p:pic>
        <p:nvPicPr>
          <p:cNvPr id="2" name="Picture 1"/>
          <p:cNvPicPr>
            <a:picLocks noChangeAspect="1"/>
          </p:cNvPicPr>
          <p:nvPr/>
        </p:nvPicPr>
        <p:blipFill>
          <a:blip r:embed="rId3"/>
          <a:stretch>
            <a:fillRect/>
          </a:stretch>
        </p:blipFill>
        <p:spPr>
          <a:xfrm>
            <a:off x="7131503" y="2548459"/>
            <a:ext cx="4842781" cy="2905669"/>
          </a:xfrm>
          <a:prstGeom prst="rect">
            <a:avLst/>
          </a:prstGeom>
        </p:spPr>
      </p:pic>
    </p:spTree>
    <p:extLst>
      <p:ext uri="{BB962C8B-B14F-4D97-AF65-F5344CB8AC3E}">
        <p14:creationId xmlns:p14="http://schemas.microsoft.com/office/powerpoint/2010/main" val="102968071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72142" y="1847396"/>
            <a:ext cx="7021286" cy="4351338"/>
          </a:xfrm>
        </p:spPr>
        <p:txBody>
          <a:bodyPr/>
          <a:lstStyle/>
          <a:p>
            <a:pPr algn="just">
              <a:lnSpc>
                <a:spcPct val="150000"/>
              </a:lnSpc>
            </a:pPr>
            <a:r>
              <a:rPr lang="en-GB" sz="1800" dirty="0">
                <a:latin typeface="Arial" panose="020B0604020202020204" pitchFamily="34" charset="0"/>
                <a:cs typeface="Arial" panose="020B0604020202020204" pitchFamily="34" charset="0"/>
              </a:rPr>
              <a:t>This presentation concluded about the learning and training need as well as recruitment process at </a:t>
            </a:r>
            <a:r>
              <a:rPr lang="en-GB" sz="1800" dirty="0" err="1">
                <a:latin typeface="Arial" panose="020B0604020202020204" pitchFamily="34" charset="0"/>
                <a:cs typeface="Arial" panose="020B0604020202020204" pitchFamily="34" charset="0"/>
              </a:rPr>
              <a:t>M&amp;S</a:t>
            </a:r>
            <a:r>
              <a:rPr lang="en-GB" sz="1800" dirty="0">
                <a:latin typeface="Arial" panose="020B0604020202020204" pitchFamily="34" charset="0"/>
                <a:cs typeface="Arial" panose="020B0604020202020204" pitchFamily="34" charset="0"/>
              </a:rPr>
              <a:t> for the job role of Customer Service Executive. </a:t>
            </a:r>
          </a:p>
          <a:p>
            <a:pPr algn="just">
              <a:lnSpc>
                <a:spcPct val="150000"/>
              </a:lnSpc>
            </a:pPr>
            <a:r>
              <a:rPr lang="en-GB" sz="1800" dirty="0">
                <a:latin typeface="Arial" panose="020B0604020202020204" pitchFamily="34" charset="0"/>
                <a:cs typeface="Arial" panose="020B0604020202020204" pitchFamily="34" charset="0"/>
              </a:rPr>
              <a:t>The presentation highlighted process including job analysis, job description, person specification and steps of recruitment. </a:t>
            </a:r>
          </a:p>
          <a:p>
            <a:pPr algn="just">
              <a:lnSpc>
                <a:spcPct val="150000"/>
              </a:lnSpc>
            </a:pPr>
            <a:endParaRPr lang="en-GB" sz="1800" dirty="0">
              <a:latin typeface="Arial" panose="020B0604020202020204" pitchFamily="34" charset="0"/>
              <a:cs typeface="Arial" panose="020B0604020202020204" pitchFamily="34" charset="0"/>
            </a:endParaRPr>
          </a:p>
        </p:txBody>
      </p:sp>
      <p:sp>
        <p:nvSpPr>
          <p:cNvPr id="4" name="Title 3">
            <a:extLst>
              <a:ext uri="{FF2B5EF4-FFF2-40B4-BE49-F238E27FC236}">
                <a16:creationId xmlns:a16="http://schemas.microsoft.com/office/drawing/2014/main" id="{E673BDAA-55A3-10DD-3327-3F9169FB0CB8}"/>
              </a:ext>
            </a:extLst>
          </p:cNvPr>
          <p:cNvSpPr txBox="1">
            <a:spLocks noGrp="1"/>
          </p:cNvSpPr>
          <p:nvPr>
            <p:ph type="title"/>
          </p:nvPr>
        </p:nvSpPr>
        <p:spPr>
          <a:xfrm>
            <a:off x="2204357" y="410484"/>
            <a:ext cx="7783286" cy="852260"/>
          </a:xfrm>
          <a:prstGeom prst="rect">
            <a:avLst/>
          </a:prstGeom>
          <a:solidFill>
            <a:srgbClr val="F7BE07"/>
          </a:solidFill>
          <a:ln w="28575">
            <a:solidFill>
              <a:schemeClr val="bg1">
                <a:lumMod val="50000"/>
              </a:schemeClr>
            </a:solidFill>
          </a:ln>
        </p:spPr>
        <p:style>
          <a:lnRef idx="3">
            <a:schemeClr val="lt1"/>
          </a:lnRef>
          <a:fillRef idx="1">
            <a:schemeClr val="accent1"/>
          </a:fillRef>
          <a:effectRef idx="1">
            <a:schemeClr val="accent1"/>
          </a:effectRef>
          <a:fontRef idx="minor">
            <a:schemeClr val="lt1"/>
          </a:fontRef>
        </p:style>
        <p:txBody>
          <a:bodyPr vert="horz" lIns="91440" tIns="45720" rIns="91440" bIns="45720" rtlCol="0">
            <a:noAutofit/>
          </a:bodyPr>
          <a:lstStyle>
            <a:defPPr>
              <a:defRPr lang="en-US"/>
            </a:defPPr>
            <a:lvl1pPr algn="ctr">
              <a:lnSpc>
                <a:spcPct val="90000"/>
              </a:lnSpc>
              <a:spcBef>
                <a:spcPts val="1000"/>
              </a:spcBef>
              <a:buFont typeface="Arial" panose="020B0604020202020204" pitchFamily="34" charset="0"/>
              <a:buNone/>
              <a:defRPr sz="4400" b="1">
                <a:solidFill>
                  <a:schemeClr val="tx1"/>
                </a:solidFill>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r>
              <a:rPr lang="en-GB" dirty="0">
                <a:latin typeface="Arial" panose="020B0604020202020204" pitchFamily="34" charset="0"/>
                <a:cs typeface="Arial" panose="020B0604020202020204" pitchFamily="34" charset="0"/>
              </a:rPr>
              <a:t>CONCLUSION </a:t>
            </a:r>
          </a:p>
        </p:txBody>
      </p:sp>
      <p:pic>
        <p:nvPicPr>
          <p:cNvPr id="5" name="Picture 4"/>
          <p:cNvPicPr>
            <a:picLocks noChangeAspect="1"/>
          </p:cNvPicPr>
          <p:nvPr/>
        </p:nvPicPr>
        <p:blipFill>
          <a:blip r:embed="rId3"/>
          <a:stretch>
            <a:fillRect/>
          </a:stretch>
        </p:blipFill>
        <p:spPr>
          <a:xfrm>
            <a:off x="7609471" y="2656568"/>
            <a:ext cx="4106959" cy="2732994"/>
          </a:xfrm>
          <a:prstGeom prst="rect">
            <a:avLst/>
          </a:prstGeom>
        </p:spPr>
      </p:pic>
    </p:spTree>
    <p:extLst>
      <p:ext uri="{BB962C8B-B14F-4D97-AF65-F5344CB8AC3E}">
        <p14:creationId xmlns:p14="http://schemas.microsoft.com/office/powerpoint/2010/main" val="201576863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37457" y="1411968"/>
            <a:ext cx="10515600" cy="5446032"/>
          </a:xfrm>
        </p:spPr>
        <p:txBody>
          <a:bodyPr/>
          <a:lstStyle/>
          <a:p>
            <a:pPr marL="0" indent="0" algn="just">
              <a:lnSpc>
                <a:spcPct val="150000"/>
              </a:lnSpc>
              <a:buNone/>
            </a:pPr>
            <a:r>
              <a:rPr lang="en-GB" sz="1800" u="sng" dirty="0">
                <a:latin typeface="Arial" panose="020B0604020202020204" pitchFamily="34" charset="0"/>
                <a:cs typeface="Arial" panose="020B0604020202020204" pitchFamily="34" charset="0"/>
              </a:rPr>
              <a:t>Books and Journals</a:t>
            </a:r>
          </a:p>
          <a:p>
            <a:pPr algn="just">
              <a:lnSpc>
                <a:spcPct val="150000"/>
              </a:lnSpc>
            </a:pPr>
            <a:r>
              <a:rPr lang="en-GB" sz="1800" dirty="0" err="1">
                <a:latin typeface="Arial" panose="020B0604020202020204" pitchFamily="34" charset="0"/>
                <a:cs typeface="Arial" panose="020B0604020202020204" pitchFamily="34" charset="0"/>
              </a:rPr>
              <a:t>Afif</a:t>
            </a:r>
            <a:r>
              <a:rPr lang="en-GB" sz="1800" dirty="0">
                <a:latin typeface="Arial" panose="020B0604020202020204" pitchFamily="34" charset="0"/>
                <a:cs typeface="Arial" panose="020B0604020202020204" pitchFamily="34" charset="0"/>
              </a:rPr>
              <a:t>, K., </a:t>
            </a:r>
            <a:r>
              <a:rPr lang="en-GB" sz="1800" dirty="0" err="1">
                <a:latin typeface="Arial" panose="020B0604020202020204" pitchFamily="34" charset="0"/>
                <a:cs typeface="Arial" panose="020B0604020202020204" pitchFamily="34" charset="0"/>
              </a:rPr>
              <a:t>Rebolledo</a:t>
            </a:r>
            <a:r>
              <a:rPr lang="en-GB" sz="1800" dirty="0">
                <a:latin typeface="Arial" panose="020B0604020202020204" pitchFamily="34" charset="0"/>
                <a:cs typeface="Arial" panose="020B0604020202020204" pitchFamily="34" charset="0"/>
              </a:rPr>
              <a:t>, C., and Roy, J. (2022). Drivers, barriers and performance outcomes of sustainable packaging: a systematic literature review. </a:t>
            </a:r>
            <a:r>
              <a:rPr lang="en-GB" sz="1800" i="1" dirty="0">
                <a:latin typeface="Arial" panose="020B0604020202020204" pitchFamily="34" charset="0"/>
                <a:cs typeface="Arial" panose="020B0604020202020204" pitchFamily="34" charset="0"/>
              </a:rPr>
              <a:t>British Food Journal</a:t>
            </a:r>
            <a:r>
              <a:rPr lang="en-GB" sz="1800" dirty="0">
                <a:latin typeface="Arial" panose="020B0604020202020204" pitchFamily="34" charset="0"/>
                <a:cs typeface="Arial" panose="020B0604020202020204" pitchFamily="34" charset="0"/>
              </a:rPr>
              <a:t>, </a:t>
            </a:r>
            <a:r>
              <a:rPr lang="en-GB" sz="1800" i="1" dirty="0">
                <a:latin typeface="Arial" panose="020B0604020202020204" pitchFamily="34" charset="0"/>
                <a:cs typeface="Arial" panose="020B0604020202020204" pitchFamily="34" charset="0"/>
              </a:rPr>
              <a:t>124</a:t>
            </a:r>
            <a:r>
              <a:rPr lang="en-GB" sz="1800" dirty="0">
                <a:latin typeface="Arial" panose="020B0604020202020204" pitchFamily="34" charset="0"/>
                <a:cs typeface="Arial" panose="020B0604020202020204" pitchFamily="34" charset="0"/>
              </a:rPr>
              <a:t>(3), 915-935.</a:t>
            </a:r>
          </a:p>
          <a:p>
            <a:pPr algn="just">
              <a:lnSpc>
                <a:spcPct val="150000"/>
              </a:lnSpc>
            </a:pPr>
            <a:r>
              <a:rPr lang="en-GB" sz="1800" dirty="0">
                <a:latin typeface="Arial" panose="020B0604020202020204" pitchFamily="34" charset="0"/>
                <a:cs typeface="Arial" panose="020B0604020202020204" pitchFamily="34" charset="0"/>
              </a:rPr>
              <a:t>Ahmad, S. and </a:t>
            </a:r>
            <a:r>
              <a:rPr lang="en-GB" sz="1800" dirty="0" err="1">
                <a:latin typeface="Arial" panose="020B0604020202020204" pitchFamily="34" charset="0"/>
                <a:cs typeface="Arial" panose="020B0604020202020204" pitchFamily="34" charset="0"/>
              </a:rPr>
              <a:t>Alqaarni</a:t>
            </a:r>
            <a:r>
              <a:rPr lang="en-GB" sz="1800" dirty="0">
                <a:latin typeface="Arial" panose="020B0604020202020204" pitchFamily="34" charset="0"/>
                <a:cs typeface="Arial" panose="020B0604020202020204" pitchFamily="34" charset="0"/>
              </a:rPr>
              <a:t>, S., (2023). Job analysis in organizations: transition from traditional to strategic. </a:t>
            </a:r>
            <a:r>
              <a:rPr lang="en-GB" sz="1800" i="1" dirty="0">
                <a:latin typeface="Arial" panose="020B0604020202020204" pitchFamily="34" charset="0"/>
                <a:cs typeface="Arial" panose="020B0604020202020204" pitchFamily="34" charset="0"/>
              </a:rPr>
              <a:t>International Journal of Professional Business Review: Int. J. </a:t>
            </a:r>
            <a:r>
              <a:rPr lang="en-GB" sz="1800" i="1" dirty="0" err="1">
                <a:latin typeface="Arial" panose="020B0604020202020204" pitchFamily="34" charset="0"/>
                <a:cs typeface="Arial" panose="020B0604020202020204" pitchFamily="34" charset="0"/>
              </a:rPr>
              <a:t>Prof.</a:t>
            </a:r>
            <a:r>
              <a:rPr lang="en-GB" sz="1800" i="1" dirty="0">
                <a:latin typeface="Arial" panose="020B0604020202020204" pitchFamily="34" charset="0"/>
                <a:cs typeface="Arial" panose="020B0604020202020204" pitchFamily="34" charset="0"/>
              </a:rPr>
              <a:t> Bus. Rev.</a:t>
            </a:r>
            <a:r>
              <a:rPr lang="en-GB" sz="1800" dirty="0">
                <a:latin typeface="Arial" panose="020B0604020202020204" pitchFamily="34" charset="0"/>
                <a:cs typeface="Arial" panose="020B0604020202020204" pitchFamily="34" charset="0"/>
              </a:rPr>
              <a:t>, </a:t>
            </a:r>
            <a:r>
              <a:rPr lang="en-GB" sz="1800" i="1" dirty="0">
                <a:latin typeface="Arial" panose="020B0604020202020204" pitchFamily="34" charset="0"/>
                <a:cs typeface="Arial" panose="020B0604020202020204" pitchFamily="34" charset="0"/>
              </a:rPr>
              <a:t>8</a:t>
            </a:r>
            <a:r>
              <a:rPr lang="en-GB" sz="1800" dirty="0">
                <a:latin typeface="Arial" panose="020B0604020202020204" pitchFamily="34" charset="0"/>
                <a:cs typeface="Arial" panose="020B0604020202020204" pitchFamily="34" charset="0"/>
              </a:rPr>
              <a:t>(5), </a:t>
            </a:r>
            <a:r>
              <a:rPr lang="en-GB" sz="1800" dirty="0" err="1">
                <a:latin typeface="Arial" panose="020B0604020202020204" pitchFamily="34" charset="0"/>
                <a:cs typeface="Arial" panose="020B0604020202020204" pitchFamily="34" charset="0"/>
              </a:rPr>
              <a:t>p.6</a:t>
            </a:r>
            <a:r>
              <a:rPr lang="en-GB" sz="1800" dirty="0">
                <a:latin typeface="Arial" panose="020B0604020202020204" pitchFamily="34" charset="0"/>
                <a:cs typeface="Arial" panose="020B0604020202020204" pitchFamily="34" charset="0"/>
              </a:rPr>
              <a:t>.</a:t>
            </a:r>
          </a:p>
          <a:p>
            <a:pPr algn="just">
              <a:lnSpc>
                <a:spcPct val="150000"/>
              </a:lnSpc>
            </a:pPr>
            <a:r>
              <a:rPr lang="en-GB" sz="1800" dirty="0" err="1">
                <a:latin typeface="Arial" panose="020B0604020202020204" pitchFamily="34" charset="0"/>
                <a:cs typeface="Arial" panose="020B0604020202020204" pitchFamily="34" charset="0"/>
              </a:rPr>
              <a:t>Ajayi</a:t>
            </a:r>
            <a:r>
              <a:rPr lang="en-GB" sz="1800" dirty="0">
                <a:latin typeface="Arial" panose="020B0604020202020204" pitchFamily="34" charset="0"/>
                <a:cs typeface="Arial" panose="020B0604020202020204" pitchFamily="34" charset="0"/>
              </a:rPr>
              <a:t>, </a:t>
            </a:r>
            <a:r>
              <a:rPr lang="en-GB" sz="1800" dirty="0" err="1">
                <a:latin typeface="Arial" panose="020B0604020202020204" pitchFamily="34" charset="0"/>
                <a:cs typeface="Arial" panose="020B0604020202020204" pitchFamily="34" charset="0"/>
              </a:rPr>
              <a:t>F.A</a:t>
            </a:r>
            <a:r>
              <a:rPr lang="en-GB" sz="1800" dirty="0">
                <a:latin typeface="Arial" panose="020B0604020202020204" pitchFamily="34" charset="0"/>
                <a:cs typeface="Arial" panose="020B0604020202020204" pitchFamily="34" charset="0"/>
              </a:rPr>
              <a:t>. and </a:t>
            </a:r>
            <a:r>
              <a:rPr lang="en-GB" sz="1800" dirty="0" err="1">
                <a:latin typeface="Arial" panose="020B0604020202020204" pitchFamily="34" charset="0"/>
                <a:cs typeface="Arial" panose="020B0604020202020204" pitchFamily="34" charset="0"/>
              </a:rPr>
              <a:t>Udeh</a:t>
            </a:r>
            <a:r>
              <a:rPr lang="en-GB" sz="1800" dirty="0">
                <a:latin typeface="Arial" panose="020B0604020202020204" pitchFamily="34" charset="0"/>
                <a:cs typeface="Arial" panose="020B0604020202020204" pitchFamily="34" charset="0"/>
              </a:rPr>
              <a:t>, C.A., (2024). Innovative recruitment strategies in the IT sector: A review of successes and failures. </a:t>
            </a:r>
            <a:r>
              <a:rPr lang="en-GB" sz="1800" i="1" dirty="0">
                <a:latin typeface="Arial" panose="020B0604020202020204" pitchFamily="34" charset="0"/>
                <a:cs typeface="Arial" panose="020B0604020202020204" pitchFamily="34" charset="0"/>
              </a:rPr>
              <a:t>Magna Scientia Advanced Research and Reviews</a:t>
            </a:r>
            <a:r>
              <a:rPr lang="en-GB" sz="1800" dirty="0">
                <a:latin typeface="Arial" panose="020B0604020202020204" pitchFamily="34" charset="0"/>
                <a:cs typeface="Arial" panose="020B0604020202020204" pitchFamily="34" charset="0"/>
              </a:rPr>
              <a:t>, </a:t>
            </a:r>
            <a:r>
              <a:rPr lang="en-GB" sz="1800" i="1" dirty="0">
                <a:latin typeface="Arial" panose="020B0604020202020204" pitchFamily="34" charset="0"/>
                <a:cs typeface="Arial" panose="020B0604020202020204" pitchFamily="34" charset="0"/>
              </a:rPr>
              <a:t>10</a:t>
            </a:r>
            <a:r>
              <a:rPr lang="en-GB" sz="1800" dirty="0">
                <a:latin typeface="Arial" panose="020B0604020202020204" pitchFamily="34" charset="0"/>
                <a:cs typeface="Arial" panose="020B0604020202020204" pitchFamily="34" charset="0"/>
              </a:rPr>
              <a:t>(2), </a:t>
            </a:r>
            <a:r>
              <a:rPr lang="en-GB" sz="1800" dirty="0" err="1">
                <a:latin typeface="Arial" panose="020B0604020202020204" pitchFamily="34" charset="0"/>
                <a:cs typeface="Arial" panose="020B0604020202020204" pitchFamily="34" charset="0"/>
              </a:rPr>
              <a:t>pp.150</a:t>
            </a:r>
            <a:r>
              <a:rPr lang="en-GB" sz="1800" dirty="0">
                <a:latin typeface="Arial" panose="020B0604020202020204" pitchFamily="34" charset="0"/>
                <a:cs typeface="Arial" panose="020B0604020202020204" pitchFamily="34" charset="0"/>
              </a:rPr>
              <a:t>-164.</a:t>
            </a:r>
          </a:p>
          <a:p>
            <a:pPr algn="just">
              <a:lnSpc>
                <a:spcPct val="150000"/>
              </a:lnSpc>
            </a:pPr>
            <a:r>
              <a:rPr lang="en-GB" sz="1800" dirty="0">
                <a:latin typeface="Arial" panose="020B0604020202020204" pitchFamily="34" charset="0"/>
                <a:cs typeface="Arial" panose="020B0604020202020204" pitchFamily="34" charset="0"/>
              </a:rPr>
              <a:t>Apparel supply chain management and challenges: An analysis on Marks and Spencer (Bangladesh sourcing office).</a:t>
            </a:r>
          </a:p>
          <a:p>
            <a:pPr algn="just">
              <a:lnSpc>
                <a:spcPct val="150000"/>
              </a:lnSpc>
            </a:pPr>
            <a:r>
              <a:rPr lang="en-GB" sz="1800" dirty="0">
                <a:latin typeface="Arial" panose="020B0604020202020204" pitchFamily="34" charset="0"/>
                <a:cs typeface="Arial" panose="020B0604020202020204" pitchFamily="34" charset="0"/>
              </a:rPr>
              <a:t>Asif, M. (2025). </a:t>
            </a:r>
            <a:r>
              <a:rPr lang="en-GB" sz="1800" i="1" dirty="0">
                <a:latin typeface="Arial" panose="020B0604020202020204" pitchFamily="34" charset="0"/>
                <a:cs typeface="Arial" panose="020B0604020202020204" pitchFamily="34" charset="0"/>
              </a:rPr>
              <a:t>How integrating digital technologies into retail channels affect customer experience in emerging international markets</a:t>
            </a:r>
            <a:r>
              <a:rPr lang="en-GB" sz="1800" dirty="0">
                <a:latin typeface="Arial" panose="020B0604020202020204" pitchFamily="34" charset="0"/>
                <a:cs typeface="Arial" panose="020B0604020202020204" pitchFamily="34" charset="0"/>
              </a:rPr>
              <a:t> (Master's thesis, </a:t>
            </a:r>
            <a:r>
              <a:rPr lang="en-GB" sz="1800" dirty="0" err="1">
                <a:latin typeface="Arial" panose="020B0604020202020204" pitchFamily="34" charset="0"/>
                <a:cs typeface="Arial" panose="020B0604020202020204" pitchFamily="34" charset="0"/>
              </a:rPr>
              <a:t>Itä-Suomen</a:t>
            </a:r>
            <a:r>
              <a:rPr lang="en-GB" sz="1800" dirty="0">
                <a:latin typeface="Arial" panose="020B0604020202020204" pitchFamily="34" charset="0"/>
                <a:cs typeface="Arial" panose="020B0604020202020204" pitchFamily="34" charset="0"/>
              </a:rPr>
              <a:t> </a:t>
            </a:r>
            <a:r>
              <a:rPr lang="en-GB" sz="1800" dirty="0" err="1">
                <a:latin typeface="Arial" panose="020B0604020202020204" pitchFamily="34" charset="0"/>
                <a:cs typeface="Arial" panose="020B0604020202020204" pitchFamily="34" charset="0"/>
              </a:rPr>
              <a:t>yliopisto</a:t>
            </a:r>
            <a:r>
              <a:rPr lang="en-GB" sz="1800" dirty="0">
                <a:latin typeface="Arial" panose="020B0604020202020204" pitchFamily="34" charset="0"/>
                <a:cs typeface="Arial" panose="020B0604020202020204" pitchFamily="34" charset="0"/>
              </a:rPr>
              <a:t>).</a:t>
            </a:r>
          </a:p>
          <a:p>
            <a:pPr algn="just">
              <a:lnSpc>
                <a:spcPct val="150000"/>
              </a:lnSpc>
            </a:pPr>
            <a:endParaRPr lang="en-GB" sz="1800" dirty="0">
              <a:latin typeface="Arial" panose="020B0604020202020204" pitchFamily="34" charset="0"/>
              <a:cs typeface="Arial" panose="020B0604020202020204" pitchFamily="34" charset="0"/>
            </a:endParaRPr>
          </a:p>
        </p:txBody>
      </p:sp>
      <p:sp>
        <p:nvSpPr>
          <p:cNvPr id="4" name="Title 3">
            <a:extLst>
              <a:ext uri="{FF2B5EF4-FFF2-40B4-BE49-F238E27FC236}">
                <a16:creationId xmlns:a16="http://schemas.microsoft.com/office/drawing/2014/main" id="{E673BDAA-55A3-10DD-3327-3F9169FB0CB8}"/>
              </a:ext>
            </a:extLst>
          </p:cNvPr>
          <p:cNvSpPr txBox="1">
            <a:spLocks noGrp="1"/>
          </p:cNvSpPr>
          <p:nvPr>
            <p:ph type="title"/>
          </p:nvPr>
        </p:nvSpPr>
        <p:spPr>
          <a:xfrm>
            <a:off x="2427516" y="319313"/>
            <a:ext cx="6738256" cy="899887"/>
          </a:xfrm>
          <a:prstGeom prst="rect">
            <a:avLst/>
          </a:prstGeom>
          <a:solidFill>
            <a:srgbClr val="F7BE07"/>
          </a:solidFill>
          <a:ln w="28575">
            <a:solidFill>
              <a:schemeClr val="bg1">
                <a:lumMod val="50000"/>
              </a:schemeClr>
            </a:solidFill>
          </a:ln>
        </p:spPr>
        <p:style>
          <a:lnRef idx="3">
            <a:schemeClr val="lt1"/>
          </a:lnRef>
          <a:fillRef idx="1">
            <a:schemeClr val="accent1"/>
          </a:fillRef>
          <a:effectRef idx="1">
            <a:schemeClr val="accent1"/>
          </a:effectRef>
          <a:fontRef idx="minor">
            <a:schemeClr val="lt1"/>
          </a:fontRef>
        </p:style>
        <p:txBody>
          <a:bodyPr vert="horz" lIns="91440" tIns="45720" rIns="91440" bIns="45720" rtlCol="0">
            <a:noAutofit/>
          </a:bodyPr>
          <a:lstStyle>
            <a:defPPr>
              <a:defRPr lang="en-US"/>
            </a:defPPr>
            <a:lvl1pPr algn="ctr">
              <a:lnSpc>
                <a:spcPct val="90000"/>
              </a:lnSpc>
              <a:spcBef>
                <a:spcPts val="1000"/>
              </a:spcBef>
              <a:buFont typeface="Arial" panose="020B0604020202020204" pitchFamily="34" charset="0"/>
              <a:buNone/>
              <a:defRPr sz="4400" b="1">
                <a:solidFill>
                  <a:schemeClr val="tx1"/>
                </a:solidFill>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r>
              <a:rPr lang="en-GB" dirty="0">
                <a:latin typeface="Arial" panose="020B0604020202020204" pitchFamily="34" charset="0"/>
                <a:cs typeface="Arial" panose="020B0604020202020204" pitchFamily="34" charset="0"/>
              </a:rPr>
              <a:t>REFERENCES</a:t>
            </a:r>
          </a:p>
        </p:txBody>
      </p:sp>
    </p:spTree>
    <p:extLst>
      <p:ext uri="{BB962C8B-B14F-4D97-AF65-F5344CB8AC3E}">
        <p14:creationId xmlns:p14="http://schemas.microsoft.com/office/powerpoint/2010/main" val="177670749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240971" y="370114"/>
            <a:ext cx="9535886" cy="6096000"/>
          </a:xfrm>
          <a:prstGeom prst="rect">
            <a:avLst/>
          </a:prstGeom>
        </p:spPr>
      </p:pic>
    </p:spTree>
    <p:extLst>
      <p:ext uri="{BB962C8B-B14F-4D97-AF65-F5344CB8AC3E}">
        <p14:creationId xmlns:p14="http://schemas.microsoft.com/office/powerpoint/2010/main" val="235101307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5CA8874F791C9F40BE1DD250F524481A" ma:contentTypeVersion="8" ma:contentTypeDescription="Create a new document." ma:contentTypeScope="" ma:versionID="67338a447e25f9b46df379002fcd9995">
  <xsd:schema xmlns:xsd="http://www.w3.org/2001/XMLSchema" xmlns:xs="http://www.w3.org/2001/XMLSchema" xmlns:p="http://schemas.microsoft.com/office/2006/metadata/properties" xmlns:ns2="e61be411-d7d5-4bc7-be90-c79a53e07a2e" targetNamespace="http://schemas.microsoft.com/office/2006/metadata/properties" ma:root="true" ma:fieldsID="0739348c8b124eb26c30e2e999f31f7b" ns2:_="">
    <xsd:import namespace="e61be411-d7d5-4bc7-be90-c79a53e07a2e"/>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DateTaken" minOccurs="0"/>
                <xsd:element ref="ns2:MediaServiceGenerationTime" minOccurs="0"/>
                <xsd:element ref="ns2:MediaServiceEventHashCode"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61be411-d7d5-4bc7-be90-c79a53e07a2e"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DateTaken" ma:index="12" nillable="true" ma:displayName="MediaServiceDateTaken" ma:hidden="true" ma:indexed="true" ma:internalName="MediaServiceDateTaken"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LengthInSeconds" ma:index="15" nillable="true" ma:displayName="MediaLengthInSeconds" ma:hidden="true" ma:internalName="MediaLengthInSecond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2FF04A76-E5F5-490E-A87D-39F44D28A349}">
  <ds:schemaRefs>
    <ds:schemaRef ds:uri="http://purl.org/dc/terms/"/>
    <ds:schemaRef ds:uri="http://purl.org/dc/elements/1.1/"/>
    <ds:schemaRef ds:uri="http://schemas.openxmlformats.org/package/2006/metadata/core-properties"/>
    <ds:schemaRef ds:uri="http://schemas.microsoft.com/office/2006/documentManagement/types"/>
    <ds:schemaRef ds:uri="http://www.w3.org/XML/1998/namespace"/>
    <ds:schemaRef ds:uri="http://schemas.microsoft.com/office/infopath/2007/PartnerControls"/>
    <ds:schemaRef ds:uri="e61be411-d7d5-4bc7-be90-c79a53e07a2e"/>
    <ds:schemaRef ds:uri="http://schemas.microsoft.com/office/2006/metadata/properties"/>
    <ds:schemaRef ds:uri="http://purl.org/dc/dcmitype/"/>
  </ds:schemaRefs>
</ds:datastoreItem>
</file>

<file path=customXml/itemProps2.xml><?xml version="1.0" encoding="utf-8"?>
<ds:datastoreItem xmlns:ds="http://schemas.openxmlformats.org/officeDocument/2006/customXml" ds:itemID="{638ED909-7B82-416B-926F-39AEFA406166}">
  <ds:schemaRefs>
    <ds:schemaRef ds:uri="http://schemas.microsoft.com/sharepoint/v3/contenttype/forms"/>
  </ds:schemaRefs>
</ds:datastoreItem>
</file>

<file path=customXml/itemProps3.xml><?xml version="1.0" encoding="utf-8"?>
<ds:datastoreItem xmlns:ds="http://schemas.openxmlformats.org/officeDocument/2006/customXml" ds:itemID="{CAC0570B-2ECD-4F70-B533-C41E130FC05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61be411-d7d5-4bc7-be90-c79a53e07a2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
  <TotalTime>87894</TotalTime>
  <Words>2559</Words>
  <Application>Microsoft Office PowerPoint</Application>
  <PresentationFormat>Widescreen</PresentationFormat>
  <Paragraphs>143</Paragraphs>
  <Slides>16</Slides>
  <Notes>14</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16</vt:i4>
      </vt:variant>
    </vt:vector>
  </HeadingPairs>
  <TitlesOfParts>
    <vt:vector size="20" baseType="lpstr">
      <vt:lpstr>Arial</vt:lpstr>
      <vt:lpstr>Calibri</vt:lpstr>
      <vt:lpstr>Cambria</vt:lpstr>
      <vt:lpstr>Office Theme</vt:lpstr>
      <vt:lpstr>PowerPoint Presentation</vt:lpstr>
      <vt:lpstr>PowerPoint Presentation</vt:lpstr>
      <vt:lpstr>      </vt:lpstr>
      <vt:lpstr>INTRODUCTION OF ORGANISATION </vt:lpstr>
      <vt:lpstr>PowerPoint Presentation</vt:lpstr>
      <vt:lpstr>CONTINUE</vt:lpstr>
      <vt:lpstr>PowerPoint Presentation</vt:lpstr>
      <vt:lpstr>CONTINUE </vt:lpstr>
      <vt:lpstr>PowerPoint Presentation</vt:lpstr>
      <vt:lpstr>LEARNING/TRAINING AND DEVELOPMENT NEEDS </vt:lpstr>
      <vt:lpstr>PowerPoint Presentation</vt:lpstr>
      <vt:lpstr>CONTINUE </vt:lpstr>
      <vt:lpstr>PowerPoint Presentation</vt:lpstr>
      <vt:lpstr>CONCLUSION </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Glen</dc:creator>
  <cp:lastModifiedBy>Corason Barbu (2325979)</cp:lastModifiedBy>
  <cp:revision>240</cp:revision>
  <dcterms:created xsi:type="dcterms:W3CDTF">2019-10-18T10:13:52Z</dcterms:created>
  <dcterms:modified xsi:type="dcterms:W3CDTF">2026-02-13T15:26:02Z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0x0101005CA8874F791C9F40BE1DD250F524481A</vt:lpwstr>
  </property>
  <property fmtid="{D5CDD505-2E9C-101B-9397-08002B2CF9AE}" pid="3" name="Order">
    <vt:r8>8100</vt:r8>
  </property>
  <property fmtid="{D5CDD505-2E9C-101B-9397-08002B2CF9AE}" pid="4" name="xd_Signature">
    <vt:bool>false</vt:bool>
  </property>
  <property fmtid="{D5CDD505-2E9C-101B-9397-08002B2CF9AE}" pid="5" name="xd_ProgID">
    <vt:lpwstr/>
  </property>
  <property fmtid="{D5CDD505-2E9C-101B-9397-08002B2CF9AE}" pid="6" name="ComplianceAssetId">
    <vt:lpwstr/>
  </property>
  <property fmtid="{D5CDD505-2E9C-101B-9397-08002B2CF9AE}" pid="7" name="TemplateUrl">
    <vt:lpwstr/>
  </property>
  <property fmtid="{D5CDD505-2E9C-101B-9397-08002B2CF9AE}" pid="8" name="_ExtendedDescription">
    <vt:lpwstr/>
  </property>
  <property fmtid="{D5CDD505-2E9C-101B-9397-08002B2CF9AE}" pid="9" name="TriggerFlowInfo">
    <vt:lpwstr/>
  </property>
</Properties>
</file>