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theme/theme1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6" r:id="rId9"/>
    <p:sldMasterId id="2147483706" r:id="rId10"/>
    <p:sldMasterId id="2147483708" r:id="rId11"/>
    <p:sldMasterId id="2147483710" r:id="rId12"/>
    <p:sldMasterId id="2147483712" r:id="rId13"/>
    <p:sldMasterId id="2147483714" r:id="rId14"/>
    <p:sldMasterId id="2147483716" r:id="rId15"/>
    <p:sldMasterId id="2147483718" r:id="rId16"/>
    <p:sldMasterId id="2147483720" r:id="rId17"/>
    <p:sldMasterId id="2147483722" r:id="rId18"/>
    <p:sldMasterId id="2147483658" r:id="rId19"/>
    <p:sldMasterId id="2147483659" r:id="rId20"/>
    <p:sldMasterId id="2147483662" r:id="rId21"/>
    <p:sldMasterId id="2147483666" r:id="rId22"/>
  </p:sldMasterIdLst>
  <p:notesMasterIdLst>
    <p:notesMasterId r:id="rId63"/>
  </p:notesMasterIdLst>
  <p:sldIdLst>
    <p:sldId id="258" r:id="rId23"/>
    <p:sldId id="259" r:id="rId24"/>
    <p:sldId id="261" r:id="rId25"/>
    <p:sldId id="263" r:id="rId26"/>
    <p:sldId id="262" r:id="rId27"/>
    <p:sldId id="264" r:id="rId28"/>
    <p:sldId id="265" r:id="rId29"/>
    <p:sldId id="266" r:id="rId30"/>
    <p:sldId id="267" r:id="rId31"/>
    <p:sldId id="269" r:id="rId32"/>
    <p:sldId id="268" r:id="rId33"/>
    <p:sldId id="270" r:id="rId34"/>
    <p:sldId id="271" r:id="rId35"/>
    <p:sldId id="291" r:id="rId36"/>
    <p:sldId id="292" r:id="rId37"/>
    <p:sldId id="293" r:id="rId38"/>
    <p:sldId id="299" r:id="rId39"/>
    <p:sldId id="294" r:id="rId40"/>
    <p:sldId id="295" r:id="rId41"/>
    <p:sldId id="296" r:id="rId42"/>
    <p:sldId id="297" r:id="rId43"/>
    <p:sldId id="274" r:id="rId44"/>
    <p:sldId id="301" r:id="rId45"/>
    <p:sldId id="298" r:id="rId46"/>
    <p:sldId id="278" r:id="rId47"/>
    <p:sldId id="272" r:id="rId48"/>
    <p:sldId id="273" r:id="rId49"/>
    <p:sldId id="277" r:id="rId50"/>
    <p:sldId id="275" r:id="rId51"/>
    <p:sldId id="279" r:id="rId52"/>
    <p:sldId id="281" r:id="rId53"/>
    <p:sldId id="280" r:id="rId54"/>
    <p:sldId id="282" r:id="rId55"/>
    <p:sldId id="283" r:id="rId56"/>
    <p:sldId id="284" r:id="rId57"/>
    <p:sldId id="285" r:id="rId58"/>
    <p:sldId id="286" r:id="rId59"/>
    <p:sldId id="289" r:id="rId60"/>
    <p:sldId id="288" r:id="rId61"/>
    <p:sldId id="290" r:id="rId6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33"/>
    <p:restoredTop sz="83155" autoAdjust="0"/>
  </p:normalViewPr>
  <p:slideViewPr>
    <p:cSldViewPr snapToGrid="0" snapToObjects="1">
      <p:cViewPr varScale="1">
        <p:scale>
          <a:sx n="93" d="100"/>
          <a:sy n="93" d="100"/>
        </p:scale>
        <p:origin x="112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4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slide" Target="slides/slide20.xml"/><Relationship Id="rId47" Type="http://schemas.openxmlformats.org/officeDocument/2006/relationships/slide" Target="slides/slide25.xml"/><Relationship Id="rId50" Type="http://schemas.openxmlformats.org/officeDocument/2006/relationships/slide" Target="slides/slide28.xml"/><Relationship Id="rId55" Type="http://schemas.openxmlformats.org/officeDocument/2006/relationships/slide" Target="slides/slide33.xml"/><Relationship Id="rId63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slide" Target="slides/slide23.xml"/><Relationship Id="rId53" Type="http://schemas.openxmlformats.org/officeDocument/2006/relationships/slide" Target="slides/slide31.xml"/><Relationship Id="rId58" Type="http://schemas.openxmlformats.org/officeDocument/2006/relationships/slide" Target="slides/slide36.xml"/><Relationship Id="rId66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9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slide" Target="slides/slide21.xml"/><Relationship Id="rId48" Type="http://schemas.openxmlformats.org/officeDocument/2006/relationships/slide" Target="slides/slide26.xml"/><Relationship Id="rId56" Type="http://schemas.openxmlformats.org/officeDocument/2006/relationships/slide" Target="slides/slide34.xml"/><Relationship Id="rId64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9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slide" Target="slides/slide24.xml"/><Relationship Id="rId59" Type="http://schemas.openxmlformats.org/officeDocument/2006/relationships/slide" Target="slides/slide37.xml"/><Relationship Id="rId67" Type="http://schemas.openxmlformats.org/officeDocument/2006/relationships/tableStyles" Target="tableStyle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Relationship Id="rId54" Type="http://schemas.openxmlformats.org/officeDocument/2006/relationships/slide" Target="slides/slide32.xml"/><Relationship Id="rId62" Type="http://schemas.openxmlformats.org/officeDocument/2006/relationships/slide" Target="slides/slide4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openxmlformats.org/officeDocument/2006/relationships/slide" Target="slides/slide27.xml"/><Relationship Id="rId57" Type="http://schemas.openxmlformats.org/officeDocument/2006/relationships/slide" Target="slides/slide35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9.xml"/><Relationship Id="rId44" Type="http://schemas.openxmlformats.org/officeDocument/2006/relationships/slide" Target="slides/slide22.xml"/><Relationship Id="rId52" Type="http://schemas.openxmlformats.org/officeDocument/2006/relationships/slide" Target="slides/slide30.xml"/><Relationship Id="rId60" Type="http://schemas.openxmlformats.org/officeDocument/2006/relationships/slide" Target="slides/slide38.xml"/><Relationship Id="rId65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74E64D-736B-4879-B6BA-2FB8553C628C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F76B56A5-DB78-4A5D-8BDF-D468E7C986DC}">
      <dgm:prSet phldrT="[Text]" custT="1"/>
      <dgm:spPr/>
      <dgm:t>
        <a:bodyPr/>
        <a:lstStyle/>
        <a:p>
          <a:r>
            <a:rPr lang="en-GB" sz="2000" dirty="0"/>
            <a:t>Hearing loss</a:t>
          </a:r>
        </a:p>
      </dgm:t>
    </dgm:pt>
    <dgm:pt modelId="{F238DA3C-9188-4153-90B9-6AD28FB08978}" type="parTrans" cxnId="{565A8BC6-4BFF-45DA-9D76-D47DCC7717B1}">
      <dgm:prSet/>
      <dgm:spPr/>
      <dgm:t>
        <a:bodyPr/>
        <a:lstStyle/>
        <a:p>
          <a:endParaRPr lang="en-GB"/>
        </a:p>
      </dgm:t>
    </dgm:pt>
    <dgm:pt modelId="{07B40FD1-4F24-40C5-B9E5-B26BBA95F0CB}" type="sibTrans" cxnId="{565A8BC6-4BFF-45DA-9D76-D47DCC7717B1}">
      <dgm:prSet/>
      <dgm:spPr/>
      <dgm:t>
        <a:bodyPr/>
        <a:lstStyle/>
        <a:p>
          <a:endParaRPr lang="en-GB"/>
        </a:p>
      </dgm:t>
    </dgm:pt>
    <dgm:pt modelId="{2189B951-1C5D-420D-A89E-02272A5EEB56}">
      <dgm:prSet phldrT="[Text]" custT="1"/>
      <dgm:spPr/>
      <dgm:t>
        <a:bodyPr/>
        <a:lstStyle/>
        <a:p>
          <a:r>
            <a:rPr lang="en-GB" sz="2400" dirty="0"/>
            <a:t>Long-term</a:t>
          </a:r>
        </a:p>
      </dgm:t>
    </dgm:pt>
    <dgm:pt modelId="{EEAA09E9-96C0-4735-A790-4DE651980EC7}" type="parTrans" cxnId="{FB4C9B01-9621-41B7-A7CB-CDDA93D3C59C}">
      <dgm:prSet/>
      <dgm:spPr/>
      <dgm:t>
        <a:bodyPr/>
        <a:lstStyle/>
        <a:p>
          <a:endParaRPr lang="en-GB"/>
        </a:p>
      </dgm:t>
    </dgm:pt>
    <dgm:pt modelId="{3C226CEC-6654-46DC-8114-F1CA47DDD4E0}" type="sibTrans" cxnId="{FB4C9B01-9621-41B7-A7CB-CDDA93D3C59C}">
      <dgm:prSet/>
      <dgm:spPr/>
      <dgm:t>
        <a:bodyPr/>
        <a:lstStyle/>
        <a:p>
          <a:endParaRPr lang="en-GB"/>
        </a:p>
      </dgm:t>
    </dgm:pt>
    <dgm:pt modelId="{99048B3B-D200-4516-8F6B-C37E55741928}">
      <dgm:prSet phldrT="[Text]" custT="1"/>
      <dgm:spPr/>
      <dgm:t>
        <a:bodyPr/>
        <a:lstStyle/>
        <a:p>
          <a:r>
            <a:rPr lang="en-GB" sz="2000" dirty="0"/>
            <a:t>Student Services</a:t>
          </a:r>
        </a:p>
      </dgm:t>
    </dgm:pt>
    <dgm:pt modelId="{F2FDE1A5-3D93-4D5D-B3D5-26DAFF97120E}" type="parTrans" cxnId="{668DE42A-18BE-4303-B4FB-7F8FDBD99B47}">
      <dgm:prSet/>
      <dgm:spPr/>
      <dgm:t>
        <a:bodyPr/>
        <a:lstStyle/>
        <a:p>
          <a:endParaRPr lang="en-GB"/>
        </a:p>
      </dgm:t>
    </dgm:pt>
    <dgm:pt modelId="{1D05339D-B59B-4513-B72D-FD53ED6E3554}" type="sibTrans" cxnId="{668DE42A-18BE-4303-B4FB-7F8FDBD99B47}">
      <dgm:prSet/>
      <dgm:spPr/>
      <dgm:t>
        <a:bodyPr/>
        <a:lstStyle/>
        <a:p>
          <a:endParaRPr lang="en-GB"/>
        </a:p>
      </dgm:t>
    </dgm:pt>
    <dgm:pt modelId="{C4537F98-8EC5-4B02-B457-CF16307CDB27}">
      <dgm:prSet phldrT="[Text]" custT="1"/>
      <dgm:spPr/>
      <dgm:t>
        <a:bodyPr/>
        <a:lstStyle/>
        <a:p>
          <a:r>
            <a:rPr lang="en-GB" sz="2400" dirty="0"/>
            <a:t>Compensatory Measures</a:t>
          </a:r>
        </a:p>
      </dgm:t>
    </dgm:pt>
    <dgm:pt modelId="{CC6C44B8-A573-49AF-97DB-C3404A39D045}" type="parTrans" cxnId="{C477EED7-907A-4693-A51D-8CA27B61FD33}">
      <dgm:prSet/>
      <dgm:spPr/>
      <dgm:t>
        <a:bodyPr/>
        <a:lstStyle/>
        <a:p>
          <a:endParaRPr lang="en-GB"/>
        </a:p>
      </dgm:t>
    </dgm:pt>
    <dgm:pt modelId="{358CFD0A-40A3-45BF-BEE3-BF19FA1C9F8F}" type="sibTrans" cxnId="{C477EED7-907A-4693-A51D-8CA27B61FD33}">
      <dgm:prSet/>
      <dgm:spPr/>
      <dgm:t>
        <a:bodyPr/>
        <a:lstStyle/>
        <a:p>
          <a:endParaRPr lang="en-GB"/>
        </a:p>
      </dgm:t>
    </dgm:pt>
    <dgm:pt modelId="{FC2CC6E7-69FC-4B79-BA09-36BB9FB95EFB}" type="pres">
      <dgm:prSet presAssocID="{B174E64D-736B-4879-B6BA-2FB8553C628C}" presName="Name0" presStyleCnt="0">
        <dgm:presLayoutVars>
          <dgm:dir/>
          <dgm:resizeHandles val="exact"/>
        </dgm:presLayoutVars>
      </dgm:prSet>
      <dgm:spPr/>
    </dgm:pt>
    <dgm:pt modelId="{EB61A850-93A7-43B3-B0AD-3D423EB35696}" type="pres">
      <dgm:prSet presAssocID="{F76B56A5-DB78-4A5D-8BDF-D468E7C986DC}" presName="node" presStyleLbl="node1" presStyleIdx="0" presStyleCnt="4" custScaleX="119226" custScaleY="103656">
        <dgm:presLayoutVars>
          <dgm:bulletEnabled val="1"/>
        </dgm:presLayoutVars>
      </dgm:prSet>
      <dgm:spPr/>
    </dgm:pt>
    <dgm:pt modelId="{8EB536D5-E057-4809-81DF-B151F4E34E28}" type="pres">
      <dgm:prSet presAssocID="{07B40FD1-4F24-40C5-B9E5-B26BBA95F0CB}" presName="sibTrans" presStyleLbl="sibTrans2D1" presStyleIdx="0" presStyleCnt="3"/>
      <dgm:spPr/>
    </dgm:pt>
    <dgm:pt modelId="{E2CC8820-5A37-46AE-974C-3F3B730DF5A1}" type="pres">
      <dgm:prSet presAssocID="{07B40FD1-4F24-40C5-B9E5-B26BBA95F0CB}" presName="connectorText" presStyleLbl="sibTrans2D1" presStyleIdx="0" presStyleCnt="3"/>
      <dgm:spPr/>
    </dgm:pt>
    <dgm:pt modelId="{44968944-A20C-480A-B33A-E72166629DFD}" type="pres">
      <dgm:prSet presAssocID="{2189B951-1C5D-420D-A89E-02272A5EEB56}" presName="node" presStyleLbl="node1" presStyleIdx="1" presStyleCnt="4">
        <dgm:presLayoutVars>
          <dgm:bulletEnabled val="1"/>
        </dgm:presLayoutVars>
      </dgm:prSet>
      <dgm:spPr/>
    </dgm:pt>
    <dgm:pt modelId="{5437896B-7EC7-43D5-9682-2A84CFA7FFE5}" type="pres">
      <dgm:prSet presAssocID="{3C226CEC-6654-46DC-8114-F1CA47DDD4E0}" presName="sibTrans" presStyleLbl="sibTrans2D1" presStyleIdx="1" presStyleCnt="3"/>
      <dgm:spPr/>
    </dgm:pt>
    <dgm:pt modelId="{4E03A016-0351-4505-B641-57F59B6592D5}" type="pres">
      <dgm:prSet presAssocID="{3C226CEC-6654-46DC-8114-F1CA47DDD4E0}" presName="connectorText" presStyleLbl="sibTrans2D1" presStyleIdx="1" presStyleCnt="3"/>
      <dgm:spPr/>
    </dgm:pt>
    <dgm:pt modelId="{A70C150A-2D59-4052-ACE5-C84C122E4279}" type="pres">
      <dgm:prSet presAssocID="{99048B3B-D200-4516-8F6B-C37E55741928}" presName="node" presStyleLbl="node1" presStyleIdx="2" presStyleCnt="4" custScaleX="115779">
        <dgm:presLayoutVars>
          <dgm:bulletEnabled val="1"/>
        </dgm:presLayoutVars>
      </dgm:prSet>
      <dgm:spPr/>
    </dgm:pt>
    <dgm:pt modelId="{12D91E65-45FE-4CA2-B7F1-EAFD758469DB}" type="pres">
      <dgm:prSet presAssocID="{1D05339D-B59B-4513-B72D-FD53ED6E3554}" presName="sibTrans" presStyleLbl="sibTrans2D1" presStyleIdx="2" presStyleCnt="3"/>
      <dgm:spPr/>
    </dgm:pt>
    <dgm:pt modelId="{97D5D43B-D8BD-47E2-B776-7F93B3E3095D}" type="pres">
      <dgm:prSet presAssocID="{1D05339D-B59B-4513-B72D-FD53ED6E3554}" presName="connectorText" presStyleLbl="sibTrans2D1" presStyleIdx="2" presStyleCnt="3"/>
      <dgm:spPr/>
    </dgm:pt>
    <dgm:pt modelId="{E4554106-1812-4884-B085-B407B2BBD18F}" type="pres">
      <dgm:prSet presAssocID="{C4537F98-8EC5-4B02-B457-CF16307CDB27}" presName="node" presStyleLbl="node1" presStyleIdx="3" presStyleCnt="4" custScaleX="235334">
        <dgm:presLayoutVars>
          <dgm:bulletEnabled val="1"/>
        </dgm:presLayoutVars>
      </dgm:prSet>
      <dgm:spPr/>
    </dgm:pt>
  </dgm:ptLst>
  <dgm:cxnLst>
    <dgm:cxn modelId="{FB4C9B01-9621-41B7-A7CB-CDDA93D3C59C}" srcId="{B174E64D-736B-4879-B6BA-2FB8553C628C}" destId="{2189B951-1C5D-420D-A89E-02272A5EEB56}" srcOrd="1" destOrd="0" parTransId="{EEAA09E9-96C0-4735-A790-4DE651980EC7}" sibTransId="{3C226CEC-6654-46DC-8114-F1CA47DDD4E0}"/>
    <dgm:cxn modelId="{87218E15-7FAB-4495-981A-94803BFC2E5E}" type="presOf" srcId="{1D05339D-B59B-4513-B72D-FD53ED6E3554}" destId="{12D91E65-45FE-4CA2-B7F1-EAFD758469DB}" srcOrd="0" destOrd="0" presId="urn:microsoft.com/office/officeart/2005/8/layout/process1"/>
    <dgm:cxn modelId="{1A5A6222-8CE0-48C7-9364-A7083D1A92EA}" type="presOf" srcId="{99048B3B-D200-4516-8F6B-C37E55741928}" destId="{A70C150A-2D59-4052-ACE5-C84C122E4279}" srcOrd="0" destOrd="0" presId="urn:microsoft.com/office/officeart/2005/8/layout/process1"/>
    <dgm:cxn modelId="{668DE42A-18BE-4303-B4FB-7F8FDBD99B47}" srcId="{B174E64D-736B-4879-B6BA-2FB8553C628C}" destId="{99048B3B-D200-4516-8F6B-C37E55741928}" srcOrd="2" destOrd="0" parTransId="{F2FDE1A5-3D93-4D5D-B3D5-26DAFF97120E}" sibTransId="{1D05339D-B59B-4513-B72D-FD53ED6E3554}"/>
    <dgm:cxn modelId="{9215432D-AF67-4208-9884-81E55BB283C7}" type="presOf" srcId="{C4537F98-8EC5-4B02-B457-CF16307CDB27}" destId="{E4554106-1812-4884-B085-B407B2BBD18F}" srcOrd="0" destOrd="0" presId="urn:microsoft.com/office/officeart/2005/8/layout/process1"/>
    <dgm:cxn modelId="{694D1C46-6AA8-452A-8E3F-6F6972ED0975}" type="presOf" srcId="{1D05339D-B59B-4513-B72D-FD53ED6E3554}" destId="{97D5D43B-D8BD-47E2-B776-7F93B3E3095D}" srcOrd="1" destOrd="0" presId="urn:microsoft.com/office/officeart/2005/8/layout/process1"/>
    <dgm:cxn modelId="{0C0A3246-6027-4357-AF24-5C1081F89399}" type="presOf" srcId="{3C226CEC-6654-46DC-8114-F1CA47DDD4E0}" destId="{5437896B-7EC7-43D5-9682-2A84CFA7FFE5}" srcOrd="0" destOrd="0" presId="urn:microsoft.com/office/officeart/2005/8/layout/process1"/>
    <dgm:cxn modelId="{54419A55-2411-43E8-A1C8-3CA934B6F243}" type="presOf" srcId="{07B40FD1-4F24-40C5-B9E5-B26BBA95F0CB}" destId="{8EB536D5-E057-4809-81DF-B151F4E34E28}" srcOrd="0" destOrd="0" presId="urn:microsoft.com/office/officeart/2005/8/layout/process1"/>
    <dgm:cxn modelId="{8802EB5C-0043-4F1E-8358-CEDA0F9BE387}" type="presOf" srcId="{3C226CEC-6654-46DC-8114-F1CA47DDD4E0}" destId="{4E03A016-0351-4505-B641-57F59B6592D5}" srcOrd="1" destOrd="0" presId="urn:microsoft.com/office/officeart/2005/8/layout/process1"/>
    <dgm:cxn modelId="{653A3B82-3D63-4050-B7CB-522E456A9395}" type="presOf" srcId="{07B40FD1-4F24-40C5-B9E5-B26BBA95F0CB}" destId="{E2CC8820-5A37-46AE-974C-3F3B730DF5A1}" srcOrd="1" destOrd="0" presId="urn:microsoft.com/office/officeart/2005/8/layout/process1"/>
    <dgm:cxn modelId="{9EABC19F-2B4A-4BFB-83AA-7963F4BF1DB5}" type="presOf" srcId="{2189B951-1C5D-420D-A89E-02272A5EEB56}" destId="{44968944-A20C-480A-B33A-E72166629DFD}" srcOrd="0" destOrd="0" presId="urn:microsoft.com/office/officeart/2005/8/layout/process1"/>
    <dgm:cxn modelId="{565A8BC6-4BFF-45DA-9D76-D47DCC7717B1}" srcId="{B174E64D-736B-4879-B6BA-2FB8553C628C}" destId="{F76B56A5-DB78-4A5D-8BDF-D468E7C986DC}" srcOrd="0" destOrd="0" parTransId="{F238DA3C-9188-4153-90B9-6AD28FB08978}" sibTransId="{07B40FD1-4F24-40C5-B9E5-B26BBA95F0CB}"/>
    <dgm:cxn modelId="{3E014DCE-2A82-4441-9772-71A1B0DF08C8}" type="presOf" srcId="{B174E64D-736B-4879-B6BA-2FB8553C628C}" destId="{FC2CC6E7-69FC-4B79-BA09-36BB9FB95EFB}" srcOrd="0" destOrd="0" presId="urn:microsoft.com/office/officeart/2005/8/layout/process1"/>
    <dgm:cxn modelId="{C477EED7-907A-4693-A51D-8CA27B61FD33}" srcId="{B174E64D-736B-4879-B6BA-2FB8553C628C}" destId="{C4537F98-8EC5-4B02-B457-CF16307CDB27}" srcOrd="3" destOrd="0" parTransId="{CC6C44B8-A573-49AF-97DB-C3404A39D045}" sibTransId="{358CFD0A-40A3-45BF-BEE3-BF19FA1C9F8F}"/>
    <dgm:cxn modelId="{14EC2FDA-BC38-4CAF-AE15-A0CBB501C6A5}" type="presOf" srcId="{F76B56A5-DB78-4A5D-8BDF-D468E7C986DC}" destId="{EB61A850-93A7-43B3-B0AD-3D423EB35696}" srcOrd="0" destOrd="0" presId="urn:microsoft.com/office/officeart/2005/8/layout/process1"/>
    <dgm:cxn modelId="{AA2D5E51-9676-4175-B3C7-8F44C3110EC2}" type="presParOf" srcId="{FC2CC6E7-69FC-4B79-BA09-36BB9FB95EFB}" destId="{EB61A850-93A7-43B3-B0AD-3D423EB35696}" srcOrd="0" destOrd="0" presId="urn:microsoft.com/office/officeart/2005/8/layout/process1"/>
    <dgm:cxn modelId="{B6D3B550-35B1-40FD-9966-36CA060485C9}" type="presParOf" srcId="{FC2CC6E7-69FC-4B79-BA09-36BB9FB95EFB}" destId="{8EB536D5-E057-4809-81DF-B151F4E34E28}" srcOrd="1" destOrd="0" presId="urn:microsoft.com/office/officeart/2005/8/layout/process1"/>
    <dgm:cxn modelId="{A6B95353-56BF-427D-8918-9DEA40FAEB01}" type="presParOf" srcId="{8EB536D5-E057-4809-81DF-B151F4E34E28}" destId="{E2CC8820-5A37-46AE-974C-3F3B730DF5A1}" srcOrd="0" destOrd="0" presId="urn:microsoft.com/office/officeart/2005/8/layout/process1"/>
    <dgm:cxn modelId="{5D079A10-02C2-446A-9604-2DA4270A1B9F}" type="presParOf" srcId="{FC2CC6E7-69FC-4B79-BA09-36BB9FB95EFB}" destId="{44968944-A20C-480A-B33A-E72166629DFD}" srcOrd="2" destOrd="0" presId="urn:microsoft.com/office/officeart/2005/8/layout/process1"/>
    <dgm:cxn modelId="{5E6280FF-23E8-4B86-A875-AAAB427CCD31}" type="presParOf" srcId="{FC2CC6E7-69FC-4B79-BA09-36BB9FB95EFB}" destId="{5437896B-7EC7-43D5-9682-2A84CFA7FFE5}" srcOrd="3" destOrd="0" presId="urn:microsoft.com/office/officeart/2005/8/layout/process1"/>
    <dgm:cxn modelId="{F0C4326E-07E3-4E3C-8704-E0B8A8BC0A7C}" type="presParOf" srcId="{5437896B-7EC7-43D5-9682-2A84CFA7FFE5}" destId="{4E03A016-0351-4505-B641-57F59B6592D5}" srcOrd="0" destOrd="0" presId="urn:microsoft.com/office/officeart/2005/8/layout/process1"/>
    <dgm:cxn modelId="{A4AE0463-AF13-497B-85BE-A7839A9DAACC}" type="presParOf" srcId="{FC2CC6E7-69FC-4B79-BA09-36BB9FB95EFB}" destId="{A70C150A-2D59-4052-ACE5-C84C122E4279}" srcOrd="4" destOrd="0" presId="urn:microsoft.com/office/officeart/2005/8/layout/process1"/>
    <dgm:cxn modelId="{35B7DC81-AA37-4ECC-BBC5-D31D3922FC4B}" type="presParOf" srcId="{FC2CC6E7-69FC-4B79-BA09-36BB9FB95EFB}" destId="{12D91E65-45FE-4CA2-B7F1-EAFD758469DB}" srcOrd="5" destOrd="0" presId="urn:microsoft.com/office/officeart/2005/8/layout/process1"/>
    <dgm:cxn modelId="{D20F0FE3-171E-4302-BCEE-65B758AD6214}" type="presParOf" srcId="{12D91E65-45FE-4CA2-B7F1-EAFD758469DB}" destId="{97D5D43B-D8BD-47E2-B776-7F93B3E3095D}" srcOrd="0" destOrd="0" presId="urn:microsoft.com/office/officeart/2005/8/layout/process1"/>
    <dgm:cxn modelId="{FC3AB5EC-F94A-4C1C-8E98-17D6C020825C}" type="presParOf" srcId="{FC2CC6E7-69FC-4B79-BA09-36BB9FB95EFB}" destId="{E4554106-1812-4884-B085-B407B2BBD18F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74E64D-736B-4879-B6BA-2FB8553C628C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F76B56A5-DB78-4A5D-8BDF-D468E7C986DC}">
      <dgm:prSet phldrT="[Text]" custT="1"/>
      <dgm:spPr/>
      <dgm:t>
        <a:bodyPr/>
        <a:lstStyle/>
        <a:p>
          <a:r>
            <a:rPr lang="en-GB" sz="2400" dirty="0"/>
            <a:t>Football accident</a:t>
          </a:r>
        </a:p>
      </dgm:t>
    </dgm:pt>
    <dgm:pt modelId="{F238DA3C-9188-4153-90B9-6AD28FB08978}" type="parTrans" cxnId="{565A8BC6-4BFF-45DA-9D76-D47DCC7717B1}">
      <dgm:prSet/>
      <dgm:spPr/>
      <dgm:t>
        <a:bodyPr/>
        <a:lstStyle/>
        <a:p>
          <a:endParaRPr lang="en-GB"/>
        </a:p>
      </dgm:t>
    </dgm:pt>
    <dgm:pt modelId="{07B40FD1-4F24-40C5-B9E5-B26BBA95F0CB}" type="sibTrans" cxnId="{565A8BC6-4BFF-45DA-9D76-D47DCC7717B1}">
      <dgm:prSet/>
      <dgm:spPr/>
      <dgm:t>
        <a:bodyPr/>
        <a:lstStyle/>
        <a:p>
          <a:endParaRPr lang="en-GB"/>
        </a:p>
      </dgm:t>
    </dgm:pt>
    <dgm:pt modelId="{2189B951-1C5D-420D-A89E-02272A5EEB56}">
      <dgm:prSet phldrT="[Text]" custT="1"/>
      <dgm:spPr/>
      <dgm:t>
        <a:bodyPr/>
        <a:lstStyle/>
        <a:p>
          <a:r>
            <a:rPr lang="en-GB" sz="2400" dirty="0"/>
            <a:t>Short-term</a:t>
          </a:r>
        </a:p>
      </dgm:t>
    </dgm:pt>
    <dgm:pt modelId="{EEAA09E9-96C0-4735-A790-4DE651980EC7}" type="parTrans" cxnId="{FB4C9B01-9621-41B7-A7CB-CDDA93D3C59C}">
      <dgm:prSet/>
      <dgm:spPr/>
      <dgm:t>
        <a:bodyPr/>
        <a:lstStyle/>
        <a:p>
          <a:endParaRPr lang="en-GB"/>
        </a:p>
      </dgm:t>
    </dgm:pt>
    <dgm:pt modelId="{3C226CEC-6654-46DC-8114-F1CA47DDD4E0}" type="sibTrans" cxnId="{FB4C9B01-9621-41B7-A7CB-CDDA93D3C59C}">
      <dgm:prSet/>
      <dgm:spPr/>
      <dgm:t>
        <a:bodyPr/>
        <a:lstStyle/>
        <a:p>
          <a:endParaRPr lang="en-GB"/>
        </a:p>
      </dgm:t>
    </dgm:pt>
    <dgm:pt modelId="{99048B3B-D200-4516-8F6B-C37E55741928}">
      <dgm:prSet phldrT="[Text]" custT="1"/>
      <dgm:spPr/>
      <dgm:t>
        <a:bodyPr/>
        <a:lstStyle/>
        <a:p>
          <a:r>
            <a:rPr lang="en-GB" sz="1800" dirty="0"/>
            <a:t>Extenuating Circumstances</a:t>
          </a:r>
        </a:p>
      </dgm:t>
    </dgm:pt>
    <dgm:pt modelId="{F2FDE1A5-3D93-4D5D-B3D5-26DAFF97120E}" type="parTrans" cxnId="{668DE42A-18BE-4303-B4FB-7F8FDBD99B47}">
      <dgm:prSet/>
      <dgm:spPr/>
      <dgm:t>
        <a:bodyPr/>
        <a:lstStyle/>
        <a:p>
          <a:endParaRPr lang="en-GB"/>
        </a:p>
      </dgm:t>
    </dgm:pt>
    <dgm:pt modelId="{1D05339D-B59B-4513-B72D-FD53ED6E3554}" type="sibTrans" cxnId="{668DE42A-18BE-4303-B4FB-7F8FDBD99B47}">
      <dgm:prSet/>
      <dgm:spPr/>
      <dgm:t>
        <a:bodyPr/>
        <a:lstStyle/>
        <a:p>
          <a:endParaRPr lang="en-GB"/>
        </a:p>
      </dgm:t>
    </dgm:pt>
    <dgm:pt modelId="{7F071809-6B9D-4059-9B54-56F2298422D5}">
      <dgm:prSet phldrT="[Text]" custT="1"/>
      <dgm:spPr/>
      <dgm:t>
        <a:bodyPr/>
        <a:lstStyle/>
        <a:p>
          <a:r>
            <a:rPr lang="en-GB" sz="1400" dirty="0"/>
            <a:t>Concussion</a:t>
          </a:r>
        </a:p>
      </dgm:t>
    </dgm:pt>
    <dgm:pt modelId="{28D11C51-9D2A-4F25-90A6-09C21C3C7F43}" type="parTrans" cxnId="{4CAAEACD-46EA-4D3D-8D48-046506CFF54B}">
      <dgm:prSet/>
      <dgm:spPr/>
      <dgm:t>
        <a:bodyPr/>
        <a:lstStyle/>
        <a:p>
          <a:endParaRPr lang="en-GB"/>
        </a:p>
      </dgm:t>
    </dgm:pt>
    <dgm:pt modelId="{FC798A82-1977-4CA6-8CD9-2CBE2631F433}" type="sibTrans" cxnId="{4CAAEACD-46EA-4D3D-8D48-046506CFF54B}">
      <dgm:prSet/>
      <dgm:spPr/>
      <dgm:t>
        <a:bodyPr/>
        <a:lstStyle/>
        <a:p>
          <a:endParaRPr lang="en-GB"/>
        </a:p>
      </dgm:t>
    </dgm:pt>
    <dgm:pt modelId="{FC2CC6E7-69FC-4B79-BA09-36BB9FB95EFB}" type="pres">
      <dgm:prSet presAssocID="{B174E64D-736B-4879-B6BA-2FB8553C628C}" presName="Name0" presStyleCnt="0">
        <dgm:presLayoutVars>
          <dgm:dir/>
          <dgm:resizeHandles val="exact"/>
        </dgm:presLayoutVars>
      </dgm:prSet>
      <dgm:spPr/>
    </dgm:pt>
    <dgm:pt modelId="{EB61A850-93A7-43B3-B0AD-3D423EB35696}" type="pres">
      <dgm:prSet presAssocID="{F76B56A5-DB78-4A5D-8BDF-D468E7C986DC}" presName="node" presStyleLbl="node1" presStyleIdx="0" presStyleCnt="4" custScaleX="131959">
        <dgm:presLayoutVars>
          <dgm:bulletEnabled val="1"/>
        </dgm:presLayoutVars>
      </dgm:prSet>
      <dgm:spPr/>
    </dgm:pt>
    <dgm:pt modelId="{8EB536D5-E057-4809-81DF-B151F4E34E28}" type="pres">
      <dgm:prSet presAssocID="{07B40FD1-4F24-40C5-B9E5-B26BBA95F0CB}" presName="sibTrans" presStyleLbl="sibTrans2D1" presStyleIdx="0" presStyleCnt="3"/>
      <dgm:spPr/>
    </dgm:pt>
    <dgm:pt modelId="{E2CC8820-5A37-46AE-974C-3F3B730DF5A1}" type="pres">
      <dgm:prSet presAssocID="{07B40FD1-4F24-40C5-B9E5-B26BBA95F0CB}" presName="connectorText" presStyleLbl="sibTrans2D1" presStyleIdx="0" presStyleCnt="3"/>
      <dgm:spPr/>
    </dgm:pt>
    <dgm:pt modelId="{2BAA1353-91D1-4C6E-B6AB-54830DB5DD57}" type="pres">
      <dgm:prSet presAssocID="{7F071809-6B9D-4059-9B54-56F2298422D5}" presName="node" presStyleLbl="node1" presStyleIdx="1" presStyleCnt="4" custScaleX="111166">
        <dgm:presLayoutVars>
          <dgm:bulletEnabled val="1"/>
        </dgm:presLayoutVars>
      </dgm:prSet>
      <dgm:spPr/>
    </dgm:pt>
    <dgm:pt modelId="{FBFE6963-7F66-479F-84A4-FA7287C02356}" type="pres">
      <dgm:prSet presAssocID="{FC798A82-1977-4CA6-8CD9-2CBE2631F433}" presName="sibTrans" presStyleLbl="sibTrans2D1" presStyleIdx="1" presStyleCnt="3"/>
      <dgm:spPr/>
    </dgm:pt>
    <dgm:pt modelId="{193A3803-7111-4760-8EA7-2211542B16F4}" type="pres">
      <dgm:prSet presAssocID="{FC798A82-1977-4CA6-8CD9-2CBE2631F433}" presName="connectorText" presStyleLbl="sibTrans2D1" presStyleIdx="1" presStyleCnt="3"/>
      <dgm:spPr/>
    </dgm:pt>
    <dgm:pt modelId="{44968944-A20C-480A-B33A-E72166629DFD}" type="pres">
      <dgm:prSet presAssocID="{2189B951-1C5D-420D-A89E-02272A5EEB56}" presName="node" presStyleLbl="node1" presStyleIdx="2" presStyleCnt="4">
        <dgm:presLayoutVars>
          <dgm:bulletEnabled val="1"/>
        </dgm:presLayoutVars>
      </dgm:prSet>
      <dgm:spPr/>
    </dgm:pt>
    <dgm:pt modelId="{5437896B-7EC7-43D5-9682-2A84CFA7FFE5}" type="pres">
      <dgm:prSet presAssocID="{3C226CEC-6654-46DC-8114-F1CA47DDD4E0}" presName="sibTrans" presStyleLbl="sibTrans2D1" presStyleIdx="2" presStyleCnt="3"/>
      <dgm:spPr/>
    </dgm:pt>
    <dgm:pt modelId="{4E03A016-0351-4505-B641-57F59B6592D5}" type="pres">
      <dgm:prSet presAssocID="{3C226CEC-6654-46DC-8114-F1CA47DDD4E0}" presName="connectorText" presStyleLbl="sibTrans2D1" presStyleIdx="2" presStyleCnt="3"/>
      <dgm:spPr/>
    </dgm:pt>
    <dgm:pt modelId="{A70C150A-2D59-4052-ACE5-C84C122E4279}" type="pres">
      <dgm:prSet presAssocID="{99048B3B-D200-4516-8F6B-C37E55741928}" presName="node" presStyleLbl="node1" presStyleIdx="3" presStyleCnt="4" custScaleX="166632">
        <dgm:presLayoutVars>
          <dgm:bulletEnabled val="1"/>
        </dgm:presLayoutVars>
      </dgm:prSet>
      <dgm:spPr/>
    </dgm:pt>
  </dgm:ptLst>
  <dgm:cxnLst>
    <dgm:cxn modelId="{FB4C9B01-9621-41B7-A7CB-CDDA93D3C59C}" srcId="{B174E64D-736B-4879-B6BA-2FB8553C628C}" destId="{2189B951-1C5D-420D-A89E-02272A5EEB56}" srcOrd="2" destOrd="0" parTransId="{EEAA09E9-96C0-4735-A790-4DE651980EC7}" sibTransId="{3C226CEC-6654-46DC-8114-F1CA47DDD4E0}"/>
    <dgm:cxn modelId="{96E37A18-D480-4CFF-B2E5-977274171D9B}" type="presOf" srcId="{FC798A82-1977-4CA6-8CD9-2CBE2631F433}" destId="{FBFE6963-7F66-479F-84A4-FA7287C02356}" srcOrd="0" destOrd="0" presId="urn:microsoft.com/office/officeart/2005/8/layout/process1"/>
    <dgm:cxn modelId="{1A5A6222-8CE0-48C7-9364-A7083D1A92EA}" type="presOf" srcId="{99048B3B-D200-4516-8F6B-C37E55741928}" destId="{A70C150A-2D59-4052-ACE5-C84C122E4279}" srcOrd="0" destOrd="0" presId="urn:microsoft.com/office/officeart/2005/8/layout/process1"/>
    <dgm:cxn modelId="{668DE42A-18BE-4303-B4FB-7F8FDBD99B47}" srcId="{B174E64D-736B-4879-B6BA-2FB8553C628C}" destId="{99048B3B-D200-4516-8F6B-C37E55741928}" srcOrd="3" destOrd="0" parTransId="{F2FDE1A5-3D93-4D5D-B3D5-26DAFF97120E}" sibTransId="{1D05339D-B59B-4513-B72D-FD53ED6E3554}"/>
    <dgm:cxn modelId="{0C0A3246-6027-4357-AF24-5C1081F89399}" type="presOf" srcId="{3C226CEC-6654-46DC-8114-F1CA47DDD4E0}" destId="{5437896B-7EC7-43D5-9682-2A84CFA7FFE5}" srcOrd="0" destOrd="0" presId="urn:microsoft.com/office/officeart/2005/8/layout/process1"/>
    <dgm:cxn modelId="{54419A55-2411-43E8-A1C8-3CA934B6F243}" type="presOf" srcId="{07B40FD1-4F24-40C5-B9E5-B26BBA95F0CB}" destId="{8EB536D5-E057-4809-81DF-B151F4E34E28}" srcOrd="0" destOrd="0" presId="urn:microsoft.com/office/officeart/2005/8/layout/process1"/>
    <dgm:cxn modelId="{8802EB5C-0043-4F1E-8358-CEDA0F9BE387}" type="presOf" srcId="{3C226CEC-6654-46DC-8114-F1CA47DDD4E0}" destId="{4E03A016-0351-4505-B641-57F59B6592D5}" srcOrd="1" destOrd="0" presId="urn:microsoft.com/office/officeart/2005/8/layout/process1"/>
    <dgm:cxn modelId="{653A3B82-3D63-4050-B7CB-522E456A9395}" type="presOf" srcId="{07B40FD1-4F24-40C5-B9E5-B26BBA95F0CB}" destId="{E2CC8820-5A37-46AE-974C-3F3B730DF5A1}" srcOrd="1" destOrd="0" presId="urn:microsoft.com/office/officeart/2005/8/layout/process1"/>
    <dgm:cxn modelId="{9EABC19F-2B4A-4BFB-83AA-7963F4BF1DB5}" type="presOf" srcId="{2189B951-1C5D-420D-A89E-02272A5EEB56}" destId="{44968944-A20C-480A-B33A-E72166629DFD}" srcOrd="0" destOrd="0" presId="urn:microsoft.com/office/officeart/2005/8/layout/process1"/>
    <dgm:cxn modelId="{565A8BC6-4BFF-45DA-9D76-D47DCC7717B1}" srcId="{B174E64D-736B-4879-B6BA-2FB8553C628C}" destId="{F76B56A5-DB78-4A5D-8BDF-D468E7C986DC}" srcOrd="0" destOrd="0" parTransId="{F238DA3C-9188-4153-90B9-6AD28FB08978}" sibTransId="{07B40FD1-4F24-40C5-B9E5-B26BBA95F0CB}"/>
    <dgm:cxn modelId="{4CAAEACD-46EA-4D3D-8D48-046506CFF54B}" srcId="{B174E64D-736B-4879-B6BA-2FB8553C628C}" destId="{7F071809-6B9D-4059-9B54-56F2298422D5}" srcOrd="1" destOrd="0" parTransId="{28D11C51-9D2A-4F25-90A6-09C21C3C7F43}" sibTransId="{FC798A82-1977-4CA6-8CD9-2CBE2631F433}"/>
    <dgm:cxn modelId="{3E014DCE-2A82-4441-9772-71A1B0DF08C8}" type="presOf" srcId="{B174E64D-736B-4879-B6BA-2FB8553C628C}" destId="{FC2CC6E7-69FC-4B79-BA09-36BB9FB95EFB}" srcOrd="0" destOrd="0" presId="urn:microsoft.com/office/officeart/2005/8/layout/process1"/>
    <dgm:cxn modelId="{18D4ACD8-BF79-4EF2-89D4-B2EDE795696D}" type="presOf" srcId="{FC798A82-1977-4CA6-8CD9-2CBE2631F433}" destId="{193A3803-7111-4760-8EA7-2211542B16F4}" srcOrd="1" destOrd="0" presId="urn:microsoft.com/office/officeart/2005/8/layout/process1"/>
    <dgm:cxn modelId="{14EC2FDA-BC38-4CAF-AE15-A0CBB501C6A5}" type="presOf" srcId="{F76B56A5-DB78-4A5D-8BDF-D468E7C986DC}" destId="{EB61A850-93A7-43B3-B0AD-3D423EB35696}" srcOrd="0" destOrd="0" presId="urn:microsoft.com/office/officeart/2005/8/layout/process1"/>
    <dgm:cxn modelId="{DBD6FDF4-B68B-4161-BC3D-19AFCAAFE3FB}" type="presOf" srcId="{7F071809-6B9D-4059-9B54-56F2298422D5}" destId="{2BAA1353-91D1-4C6E-B6AB-54830DB5DD57}" srcOrd="0" destOrd="0" presId="urn:microsoft.com/office/officeart/2005/8/layout/process1"/>
    <dgm:cxn modelId="{AA2D5E51-9676-4175-B3C7-8F44C3110EC2}" type="presParOf" srcId="{FC2CC6E7-69FC-4B79-BA09-36BB9FB95EFB}" destId="{EB61A850-93A7-43B3-B0AD-3D423EB35696}" srcOrd="0" destOrd="0" presId="urn:microsoft.com/office/officeart/2005/8/layout/process1"/>
    <dgm:cxn modelId="{B6D3B550-35B1-40FD-9966-36CA060485C9}" type="presParOf" srcId="{FC2CC6E7-69FC-4B79-BA09-36BB9FB95EFB}" destId="{8EB536D5-E057-4809-81DF-B151F4E34E28}" srcOrd="1" destOrd="0" presId="urn:microsoft.com/office/officeart/2005/8/layout/process1"/>
    <dgm:cxn modelId="{A6B95353-56BF-427D-8918-9DEA40FAEB01}" type="presParOf" srcId="{8EB536D5-E057-4809-81DF-B151F4E34E28}" destId="{E2CC8820-5A37-46AE-974C-3F3B730DF5A1}" srcOrd="0" destOrd="0" presId="urn:microsoft.com/office/officeart/2005/8/layout/process1"/>
    <dgm:cxn modelId="{961E230D-0D28-4D60-8C91-29037E702047}" type="presParOf" srcId="{FC2CC6E7-69FC-4B79-BA09-36BB9FB95EFB}" destId="{2BAA1353-91D1-4C6E-B6AB-54830DB5DD57}" srcOrd="2" destOrd="0" presId="urn:microsoft.com/office/officeart/2005/8/layout/process1"/>
    <dgm:cxn modelId="{2B5A476C-F25D-4DD6-A12D-1AA83D2B3E9A}" type="presParOf" srcId="{FC2CC6E7-69FC-4B79-BA09-36BB9FB95EFB}" destId="{FBFE6963-7F66-479F-84A4-FA7287C02356}" srcOrd="3" destOrd="0" presId="urn:microsoft.com/office/officeart/2005/8/layout/process1"/>
    <dgm:cxn modelId="{D11796A5-41E5-4399-B792-A1A000EE89E0}" type="presParOf" srcId="{FBFE6963-7F66-479F-84A4-FA7287C02356}" destId="{193A3803-7111-4760-8EA7-2211542B16F4}" srcOrd="0" destOrd="0" presId="urn:microsoft.com/office/officeart/2005/8/layout/process1"/>
    <dgm:cxn modelId="{5D079A10-02C2-446A-9604-2DA4270A1B9F}" type="presParOf" srcId="{FC2CC6E7-69FC-4B79-BA09-36BB9FB95EFB}" destId="{44968944-A20C-480A-B33A-E72166629DFD}" srcOrd="4" destOrd="0" presId="urn:microsoft.com/office/officeart/2005/8/layout/process1"/>
    <dgm:cxn modelId="{5E6280FF-23E8-4B86-A875-AAAB427CCD31}" type="presParOf" srcId="{FC2CC6E7-69FC-4B79-BA09-36BB9FB95EFB}" destId="{5437896B-7EC7-43D5-9682-2A84CFA7FFE5}" srcOrd="5" destOrd="0" presId="urn:microsoft.com/office/officeart/2005/8/layout/process1"/>
    <dgm:cxn modelId="{F0C4326E-07E3-4E3C-8704-E0B8A8BC0A7C}" type="presParOf" srcId="{5437896B-7EC7-43D5-9682-2A84CFA7FFE5}" destId="{4E03A016-0351-4505-B641-57F59B6592D5}" srcOrd="0" destOrd="0" presId="urn:microsoft.com/office/officeart/2005/8/layout/process1"/>
    <dgm:cxn modelId="{A4AE0463-AF13-497B-85BE-A7839A9DAACC}" type="presParOf" srcId="{FC2CC6E7-69FC-4B79-BA09-36BB9FB95EFB}" destId="{A70C150A-2D59-4052-ACE5-C84C122E4279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CC920A2-F684-41BB-826D-927B0153B0B5}" type="doc">
      <dgm:prSet loTypeId="urn:microsoft.com/office/officeart/2005/8/layout/defaul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34647506-4640-48BF-B74B-E5CDD03B2737}">
      <dgm:prSet phldrT="[Text]"/>
      <dgm:spPr/>
      <dgm:t>
        <a:bodyPr/>
        <a:lstStyle/>
        <a:p>
          <a:r>
            <a:rPr lang="en-GB" dirty="0"/>
            <a:t>Harassment</a:t>
          </a:r>
        </a:p>
      </dgm:t>
    </dgm:pt>
    <dgm:pt modelId="{C582CFFB-BF9E-4671-9882-FA15DD692FBC}" type="parTrans" cxnId="{8F471A32-B3FD-4365-9E19-0BE576180855}">
      <dgm:prSet/>
      <dgm:spPr/>
      <dgm:t>
        <a:bodyPr/>
        <a:lstStyle/>
        <a:p>
          <a:endParaRPr lang="en-GB"/>
        </a:p>
      </dgm:t>
    </dgm:pt>
    <dgm:pt modelId="{6E3906CA-6E6B-40BA-A566-7F179C4FD22E}" type="sibTrans" cxnId="{8F471A32-B3FD-4365-9E19-0BE576180855}">
      <dgm:prSet/>
      <dgm:spPr/>
      <dgm:t>
        <a:bodyPr/>
        <a:lstStyle/>
        <a:p>
          <a:endParaRPr lang="en-GB"/>
        </a:p>
      </dgm:t>
    </dgm:pt>
    <dgm:pt modelId="{41E78EE5-3C8C-47AF-B2E1-8D81838A74E7}">
      <dgm:prSet phldrT="[Text]"/>
      <dgm:spPr/>
      <dgm:t>
        <a:bodyPr/>
        <a:lstStyle/>
        <a:p>
          <a:r>
            <a:rPr lang="en-GB" dirty="0"/>
            <a:t>Bullying</a:t>
          </a:r>
        </a:p>
      </dgm:t>
    </dgm:pt>
    <dgm:pt modelId="{29B1C948-BB71-4FAD-BC71-63F28AF9A596}" type="parTrans" cxnId="{B26CE4CD-8934-4887-87D4-8F7C5F35B390}">
      <dgm:prSet/>
      <dgm:spPr/>
      <dgm:t>
        <a:bodyPr/>
        <a:lstStyle/>
        <a:p>
          <a:endParaRPr lang="en-GB"/>
        </a:p>
      </dgm:t>
    </dgm:pt>
    <dgm:pt modelId="{B3BA52C1-D8F0-4BB6-B40B-F68597D6DFF1}" type="sibTrans" cxnId="{B26CE4CD-8934-4887-87D4-8F7C5F35B390}">
      <dgm:prSet/>
      <dgm:spPr/>
      <dgm:t>
        <a:bodyPr/>
        <a:lstStyle/>
        <a:p>
          <a:endParaRPr lang="en-GB"/>
        </a:p>
      </dgm:t>
    </dgm:pt>
    <dgm:pt modelId="{D3B214CA-3AA9-4C67-BC62-33543B757C6A}">
      <dgm:prSet phldrT="[Text]"/>
      <dgm:spPr/>
      <dgm:t>
        <a:bodyPr/>
        <a:lstStyle/>
        <a:p>
          <a:r>
            <a:rPr lang="en-GB" dirty="0"/>
            <a:t>Victimisation</a:t>
          </a:r>
        </a:p>
      </dgm:t>
    </dgm:pt>
    <dgm:pt modelId="{8814FF1A-BC15-4DCD-B876-29F7AFADC346}" type="parTrans" cxnId="{1D5587F1-1A88-4F53-A918-8430B4DC9155}">
      <dgm:prSet/>
      <dgm:spPr/>
      <dgm:t>
        <a:bodyPr/>
        <a:lstStyle/>
        <a:p>
          <a:endParaRPr lang="en-GB"/>
        </a:p>
      </dgm:t>
    </dgm:pt>
    <dgm:pt modelId="{55B30DBF-66F0-418E-88D3-5DAC265448A3}" type="sibTrans" cxnId="{1D5587F1-1A88-4F53-A918-8430B4DC9155}">
      <dgm:prSet/>
      <dgm:spPr/>
      <dgm:t>
        <a:bodyPr/>
        <a:lstStyle/>
        <a:p>
          <a:endParaRPr lang="en-GB"/>
        </a:p>
      </dgm:t>
    </dgm:pt>
    <dgm:pt modelId="{50B44B0F-97AA-4CCF-9CE9-271FB502B2BD}">
      <dgm:prSet phldrT="[Text]"/>
      <dgm:spPr/>
      <dgm:t>
        <a:bodyPr/>
        <a:lstStyle/>
        <a:p>
          <a:r>
            <a:rPr lang="en-GB" dirty="0"/>
            <a:t>Hate Crimes</a:t>
          </a:r>
        </a:p>
      </dgm:t>
    </dgm:pt>
    <dgm:pt modelId="{D940523E-3A67-4EC0-9588-CDFDDFC96352}" type="parTrans" cxnId="{0270F5AF-E9C1-4F51-9440-C5A66FFA7B6A}">
      <dgm:prSet/>
      <dgm:spPr/>
      <dgm:t>
        <a:bodyPr/>
        <a:lstStyle/>
        <a:p>
          <a:endParaRPr lang="en-GB"/>
        </a:p>
      </dgm:t>
    </dgm:pt>
    <dgm:pt modelId="{73BBC223-5FAE-42F5-98A6-C75CC079D5EA}" type="sibTrans" cxnId="{0270F5AF-E9C1-4F51-9440-C5A66FFA7B6A}">
      <dgm:prSet/>
      <dgm:spPr/>
      <dgm:t>
        <a:bodyPr/>
        <a:lstStyle/>
        <a:p>
          <a:endParaRPr lang="en-GB"/>
        </a:p>
      </dgm:t>
    </dgm:pt>
    <dgm:pt modelId="{95FE81A5-EB68-4F23-8247-517415383F2F}">
      <dgm:prSet phldrT="[Text]"/>
      <dgm:spPr/>
      <dgm:t>
        <a:bodyPr/>
        <a:lstStyle/>
        <a:p>
          <a:r>
            <a:rPr lang="en-GB" dirty="0"/>
            <a:t>Sexual Misconduct</a:t>
          </a:r>
        </a:p>
      </dgm:t>
    </dgm:pt>
    <dgm:pt modelId="{35828CB4-8DBB-4C0F-951F-5B7FAB74DCBE}" type="parTrans" cxnId="{BD5EE47A-ACDC-48C2-9E48-AAEA2EF2D841}">
      <dgm:prSet/>
      <dgm:spPr/>
      <dgm:t>
        <a:bodyPr/>
        <a:lstStyle/>
        <a:p>
          <a:endParaRPr lang="en-GB"/>
        </a:p>
      </dgm:t>
    </dgm:pt>
    <dgm:pt modelId="{FC760462-752D-4F7B-BA3F-7D644C05BCE1}" type="sibTrans" cxnId="{BD5EE47A-ACDC-48C2-9E48-AAEA2EF2D841}">
      <dgm:prSet/>
      <dgm:spPr/>
      <dgm:t>
        <a:bodyPr/>
        <a:lstStyle/>
        <a:p>
          <a:endParaRPr lang="en-GB"/>
        </a:p>
      </dgm:t>
    </dgm:pt>
    <dgm:pt modelId="{BB18523A-A586-4BD5-8177-806B0C1589AD}">
      <dgm:prSet phldrT="[Text]"/>
      <dgm:spPr/>
      <dgm:t>
        <a:bodyPr/>
        <a:lstStyle/>
        <a:p>
          <a:r>
            <a:rPr lang="en-GB" dirty="0"/>
            <a:t>Antisocial Behaviour</a:t>
          </a:r>
        </a:p>
      </dgm:t>
    </dgm:pt>
    <dgm:pt modelId="{B9935B7F-ADB3-4625-8673-59B6B77C6B7B}" type="parTrans" cxnId="{B5E71B36-35FA-490B-AFDA-C1E902AD1C71}">
      <dgm:prSet/>
      <dgm:spPr/>
      <dgm:t>
        <a:bodyPr/>
        <a:lstStyle/>
        <a:p>
          <a:endParaRPr lang="en-GB"/>
        </a:p>
      </dgm:t>
    </dgm:pt>
    <dgm:pt modelId="{61426083-4E3D-4B3E-996F-9361B68106B3}" type="sibTrans" cxnId="{B5E71B36-35FA-490B-AFDA-C1E902AD1C71}">
      <dgm:prSet/>
      <dgm:spPr/>
      <dgm:t>
        <a:bodyPr/>
        <a:lstStyle/>
        <a:p>
          <a:endParaRPr lang="en-GB"/>
        </a:p>
      </dgm:t>
    </dgm:pt>
    <dgm:pt modelId="{7A86950B-56CD-462B-9C9D-DD1B4B84A4B8}">
      <dgm:prSet phldrT="[Text]"/>
      <dgm:spPr/>
      <dgm:t>
        <a:bodyPr/>
        <a:lstStyle/>
        <a:p>
          <a:r>
            <a:rPr lang="en-GB" dirty="0"/>
            <a:t>Damage to Property</a:t>
          </a:r>
        </a:p>
      </dgm:t>
    </dgm:pt>
    <dgm:pt modelId="{5D7744FB-754F-494B-A75E-0C84E721317F}" type="parTrans" cxnId="{F9646C3D-5BD8-4E1F-9D11-F1F71C84B85B}">
      <dgm:prSet/>
      <dgm:spPr/>
      <dgm:t>
        <a:bodyPr/>
        <a:lstStyle/>
        <a:p>
          <a:endParaRPr lang="en-GB"/>
        </a:p>
      </dgm:t>
    </dgm:pt>
    <dgm:pt modelId="{5FA68C53-D2E8-4781-9632-29588DDC9B74}" type="sibTrans" cxnId="{F9646C3D-5BD8-4E1F-9D11-F1F71C84B85B}">
      <dgm:prSet/>
      <dgm:spPr/>
      <dgm:t>
        <a:bodyPr/>
        <a:lstStyle/>
        <a:p>
          <a:endParaRPr lang="en-GB"/>
        </a:p>
      </dgm:t>
    </dgm:pt>
    <dgm:pt modelId="{EB74F1C1-76E7-4B04-8303-E46E2B419ED0}" type="pres">
      <dgm:prSet presAssocID="{1CC920A2-F684-41BB-826D-927B0153B0B5}" presName="diagram" presStyleCnt="0">
        <dgm:presLayoutVars>
          <dgm:dir/>
          <dgm:resizeHandles val="exact"/>
        </dgm:presLayoutVars>
      </dgm:prSet>
      <dgm:spPr/>
    </dgm:pt>
    <dgm:pt modelId="{7B76F979-DAF2-41C1-A146-AB2113328FB9}" type="pres">
      <dgm:prSet presAssocID="{34647506-4640-48BF-B74B-E5CDD03B2737}" presName="node" presStyleLbl="node1" presStyleIdx="0" presStyleCnt="7">
        <dgm:presLayoutVars>
          <dgm:bulletEnabled val="1"/>
        </dgm:presLayoutVars>
      </dgm:prSet>
      <dgm:spPr/>
    </dgm:pt>
    <dgm:pt modelId="{C9537838-7A34-40DF-90C0-746A3BB98DE1}" type="pres">
      <dgm:prSet presAssocID="{6E3906CA-6E6B-40BA-A566-7F179C4FD22E}" presName="sibTrans" presStyleCnt="0"/>
      <dgm:spPr/>
    </dgm:pt>
    <dgm:pt modelId="{94E3EF94-4C69-4220-AF10-5DBD4CAE0BBD}" type="pres">
      <dgm:prSet presAssocID="{41E78EE5-3C8C-47AF-B2E1-8D81838A74E7}" presName="node" presStyleLbl="node1" presStyleIdx="1" presStyleCnt="7">
        <dgm:presLayoutVars>
          <dgm:bulletEnabled val="1"/>
        </dgm:presLayoutVars>
      </dgm:prSet>
      <dgm:spPr/>
    </dgm:pt>
    <dgm:pt modelId="{A4A90997-B066-4038-975B-BF6CB7AB465D}" type="pres">
      <dgm:prSet presAssocID="{B3BA52C1-D8F0-4BB6-B40B-F68597D6DFF1}" presName="sibTrans" presStyleCnt="0"/>
      <dgm:spPr/>
    </dgm:pt>
    <dgm:pt modelId="{99941435-2E14-45A5-B14D-1808B42FB1E2}" type="pres">
      <dgm:prSet presAssocID="{D3B214CA-3AA9-4C67-BC62-33543B757C6A}" presName="node" presStyleLbl="node1" presStyleIdx="2" presStyleCnt="7">
        <dgm:presLayoutVars>
          <dgm:bulletEnabled val="1"/>
        </dgm:presLayoutVars>
      </dgm:prSet>
      <dgm:spPr/>
    </dgm:pt>
    <dgm:pt modelId="{608BDE5A-44A9-4167-A7FA-45EA34A1A23A}" type="pres">
      <dgm:prSet presAssocID="{55B30DBF-66F0-418E-88D3-5DAC265448A3}" presName="sibTrans" presStyleCnt="0"/>
      <dgm:spPr/>
    </dgm:pt>
    <dgm:pt modelId="{D182F3C1-6495-417F-8A5E-C1A98BE1F74B}" type="pres">
      <dgm:prSet presAssocID="{50B44B0F-97AA-4CCF-9CE9-271FB502B2BD}" presName="node" presStyleLbl="node1" presStyleIdx="3" presStyleCnt="7">
        <dgm:presLayoutVars>
          <dgm:bulletEnabled val="1"/>
        </dgm:presLayoutVars>
      </dgm:prSet>
      <dgm:spPr/>
    </dgm:pt>
    <dgm:pt modelId="{73C7D754-1C46-4CAD-BEFA-33BEEC29FEB9}" type="pres">
      <dgm:prSet presAssocID="{73BBC223-5FAE-42F5-98A6-C75CC079D5EA}" presName="sibTrans" presStyleCnt="0"/>
      <dgm:spPr/>
    </dgm:pt>
    <dgm:pt modelId="{11EF216B-7086-4A42-9F24-33A90CAC9C93}" type="pres">
      <dgm:prSet presAssocID="{95FE81A5-EB68-4F23-8247-517415383F2F}" presName="node" presStyleLbl="node1" presStyleIdx="4" presStyleCnt="7">
        <dgm:presLayoutVars>
          <dgm:bulletEnabled val="1"/>
        </dgm:presLayoutVars>
      </dgm:prSet>
      <dgm:spPr/>
    </dgm:pt>
    <dgm:pt modelId="{F5035DE8-F3FF-406A-9287-F39BCD26DB48}" type="pres">
      <dgm:prSet presAssocID="{FC760462-752D-4F7B-BA3F-7D644C05BCE1}" presName="sibTrans" presStyleCnt="0"/>
      <dgm:spPr/>
    </dgm:pt>
    <dgm:pt modelId="{6BF7C106-F89B-48AA-9E97-81956A29A472}" type="pres">
      <dgm:prSet presAssocID="{BB18523A-A586-4BD5-8177-806B0C1589AD}" presName="node" presStyleLbl="node1" presStyleIdx="5" presStyleCnt="7">
        <dgm:presLayoutVars>
          <dgm:bulletEnabled val="1"/>
        </dgm:presLayoutVars>
      </dgm:prSet>
      <dgm:spPr/>
    </dgm:pt>
    <dgm:pt modelId="{FF632DD1-4E3B-46D9-9079-E076DF3D3EDE}" type="pres">
      <dgm:prSet presAssocID="{61426083-4E3D-4B3E-996F-9361B68106B3}" presName="sibTrans" presStyleCnt="0"/>
      <dgm:spPr/>
    </dgm:pt>
    <dgm:pt modelId="{FA2E272C-6187-467F-BF77-4B5863A133EF}" type="pres">
      <dgm:prSet presAssocID="{7A86950B-56CD-462B-9C9D-DD1B4B84A4B8}" presName="node" presStyleLbl="node1" presStyleIdx="6" presStyleCnt="7">
        <dgm:presLayoutVars>
          <dgm:bulletEnabled val="1"/>
        </dgm:presLayoutVars>
      </dgm:prSet>
      <dgm:spPr/>
    </dgm:pt>
  </dgm:ptLst>
  <dgm:cxnLst>
    <dgm:cxn modelId="{0B57D00B-F362-416D-AF7F-4C1F6B165B9F}" type="presOf" srcId="{7A86950B-56CD-462B-9C9D-DD1B4B84A4B8}" destId="{FA2E272C-6187-467F-BF77-4B5863A133EF}" srcOrd="0" destOrd="0" presId="urn:microsoft.com/office/officeart/2005/8/layout/default"/>
    <dgm:cxn modelId="{4FCBF030-08E2-4C38-81A9-0D1C0FC05846}" type="presOf" srcId="{1CC920A2-F684-41BB-826D-927B0153B0B5}" destId="{EB74F1C1-76E7-4B04-8303-E46E2B419ED0}" srcOrd="0" destOrd="0" presId="urn:microsoft.com/office/officeart/2005/8/layout/default"/>
    <dgm:cxn modelId="{8F471A32-B3FD-4365-9E19-0BE576180855}" srcId="{1CC920A2-F684-41BB-826D-927B0153B0B5}" destId="{34647506-4640-48BF-B74B-E5CDD03B2737}" srcOrd="0" destOrd="0" parTransId="{C582CFFB-BF9E-4671-9882-FA15DD692FBC}" sibTransId="{6E3906CA-6E6B-40BA-A566-7F179C4FD22E}"/>
    <dgm:cxn modelId="{5D6AA735-CD11-4C5C-A10B-BD929AA28961}" type="presOf" srcId="{BB18523A-A586-4BD5-8177-806B0C1589AD}" destId="{6BF7C106-F89B-48AA-9E97-81956A29A472}" srcOrd="0" destOrd="0" presId="urn:microsoft.com/office/officeart/2005/8/layout/default"/>
    <dgm:cxn modelId="{B5E71B36-35FA-490B-AFDA-C1E902AD1C71}" srcId="{1CC920A2-F684-41BB-826D-927B0153B0B5}" destId="{BB18523A-A586-4BD5-8177-806B0C1589AD}" srcOrd="5" destOrd="0" parTransId="{B9935B7F-ADB3-4625-8673-59B6B77C6B7B}" sibTransId="{61426083-4E3D-4B3E-996F-9361B68106B3}"/>
    <dgm:cxn modelId="{F9646C3D-5BD8-4E1F-9D11-F1F71C84B85B}" srcId="{1CC920A2-F684-41BB-826D-927B0153B0B5}" destId="{7A86950B-56CD-462B-9C9D-DD1B4B84A4B8}" srcOrd="6" destOrd="0" parTransId="{5D7744FB-754F-494B-A75E-0C84E721317F}" sibTransId="{5FA68C53-D2E8-4781-9632-29588DDC9B74}"/>
    <dgm:cxn modelId="{532DF44F-E7C4-4F26-9867-D63331CDF774}" type="presOf" srcId="{D3B214CA-3AA9-4C67-BC62-33543B757C6A}" destId="{99941435-2E14-45A5-B14D-1808B42FB1E2}" srcOrd="0" destOrd="0" presId="urn:microsoft.com/office/officeart/2005/8/layout/default"/>
    <dgm:cxn modelId="{A8B8C467-D4C4-4D9A-A3BD-68862B5DD3A4}" type="presOf" srcId="{41E78EE5-3C8C-47AF-B2E1-8D81838A74E7}" destId="{94E3EF94-4C69-4220-AF10-5DBD4CAE0BBD}" srcOrd="0" destOrd="0" presId="urn:microsoft.com/office/officeart/2005/8/layout/default"/>
    <dgm:cxn modelId="{F718CA7A-C283-4758-93EA-6A6377ADFE92}" type="presOf" srcId="{95FE81A5-EB68-4F23-8247-517415383F2F}" destId="{11EF216B-7086-4A42-9F24-33A90CAC9C93}" srcOrd="0" destOrd="0" presId="urn:microsoft.com/office/officeart/2005/8/layout/default"/>
    <dgm:cxn modelId="{BD5EE47A-ACDC-48C2-9E48-AAEA2EF2D841}" srcId="{1CC920A2-F684-41BB-826D-927B0153B0B5}" destId="{95FE81A5-EB68-4F23-8247-517415383F2F}" srcOrd="4" destOrd="0" parTransId="{35828CB4-8DBB-4C0F-951F-5B7FAB74DCBE}" sibTransId="{FC760462-752D-4F7B-BA3F-7D644C05BCE1}"/>
    <dgm:cxn modelId="{EB09FAA3-4631-4C5E-84DE-C8FDC387A4CD}" type="presOf" srcId="{50B44B0F-97AA-4CCF-9CE9-271FB502B2BD}" destId="{D182F3C1-6495-417F-8A5E-C1A98BE1F74B}" srcOrd="0" destOrd="0" presId="urn:microsoft.com/office/officeart/2005/8/layout/default"/>
    <dgm:cxn modelId="{0270F5AF-E9C1-4F51-9440-C5A66FFA7B6A}" srcId="{1CC920A2-F684-41BB-826D-927B0153B0B5}" destId="{50B44B0F-97AA-4CCF-9CE9-271FB502B2BD}" srcOrd="3" destOrd="0" parTransId="{D940523E-3A67-4EC0-9588-CDFDDFC96352}" sibTransId="{73BBC223-5FAE-42F5-98A6-C75CC079D5EA}"/>
    <dgm:cxn modelId="{B26CE4CD-8934-4887-87D4-8F7C5F35B390}" srcId="{1CC920A2-F684-41BB-826D-927B0153B0B5}" destId="{41E78EE5-3C8C-47AF-B2E1-8D81838A74E7}" srcOrd="1" destOrd="0" parTransId="{29B1C948-BB71-4FAD-BC71-63F28AF9A596}" sibTransId="{B3BA52C1-D8F0-4BB6-B40B-F68597D6DFF1}"/>
    <dgm:cxn modelId="{E23BE9D8-9F92-4450-B36A-68403038EC50}" type="presOf" srcId="{34647506-4640-48BF-B74B-E5CDD03B2737}" destId="{7B76F979-DAF2-41C1-A146-AB2113328FB9}" srcOrd="0" destOrd="0" presId="urn:microsoft.com/office/officeart/2005/8/layout/default"/>
    <dgm:cxn modelId="{1D5587F1-1A88-4F53-A918-8430B4DC9155}" srcId="{1CC920A2-F684-41BB-826D-927B0153B0B5}" destId="{D3B214CA-3AA9-4C67-BC62-33543B757C6A}" srcOrd="2" destOrd="0" parTransId="{8814FF1A-BC15-4DCD-B876-29F7AFADC346}" sibTransId="{55B30DBF-66F0-418E-88D3-5DAC265448A3}"/>
    <dgm:cxn modelId="{B261DE17-E3FA-4CD1-8024-E621872B1721}" type="presParOf" srcId="{EB74F1C1-76E7-4B04-8303-E46E2B419ED0}" destId="{7B76F979-DAF2-41C1-A146-AB2113328FB9}" srcOrd="0" destOrd="0" presId="urn:microsoft.com/office/officeart/2005/8/layout/default"/>
    <dgm:cxn modelId="{35E6DD76-CF97-4F29-8DD3-C4461676C20F}" type="presParOf" srcId="{EB74F1C1-76E7-4B04-8303-E46E2B419ED0}" destId="{C9537838-7A34-40DF-90C0-746A3BB98DE1}" srcOrd="1" destOrd="0" presId="urn:microsoft.com/office/officeart/2005/8/layout/default"/>
    <dgm:cxn modelId="{C96FDA76-CFCE-48ED-82A5-BF635C0FAAD5}" type="presParOf" srcId="{EB74F1C1-76E7-4B04-8303-E46E2B419ED0}" destId="{94E3EF94-4C69-4220-AF10-5DBD4CAE0BBD}" srcOrd="2" destOrd="0" presId="urn:microsoft.com/office/officeart/2005/8/layout/default"/>
    <dgm:cxn modelId="{EE71D6D6-4594-416E-8D2D-162805E09C55}" type="presParOf" srcId="{EB74F1C1-76E7-4B04-8303-E46E2B419ED0}" destId="{A4A90997-B066-4038-975B-BF6CB7AB465D}" srcOrd="3" destOrd="0" presId="urn:microsoft.com/office/officeart/2005/8/layout/default"/>
    <dgm:cxn modelId="{9D27866D-7EE6-477C-B27E-026BFE723A6D}" type="presParOf" srcId="{EB74F1C1-76E7-4B04-8303-E46E2B419ED0}" destId="{99941435-2E14-45A5-B14D-1808B42FB1E2}" srcOrd="4" destOrd="0" presId="urn:microsoft.com/office/officeart/2005/8/layout/default"/>
    <dgm:cxn modelId="{C8E108D0-33AF-49B4-B405-FDA9D0542B6C}" type="presParOf" srcId="{EB74F1C1-76E7-4B04-8303-E46E2B419ED0}" destId="{608BDE5A-44A9-4167-A7FA-45EA34A1A23A}" srcOrd="5" destOrd="0" presId="urn:microsoft.com/office/officeart/2005/8/layout/default"/>
    <dgm:cxn modelId="{7EA9B324-46AC-4E0D-A9FC-AB0666F57C88}" type="presParOf" srcId="{EB74F1C1-76E7-4B04-8303-E46E2B419ED0}" destId="{D182F3C1-6495-417F-8A5E-C1A98BE1F74B}" srcOrd="6" destOrd="0" presId="urn:microsoft.com/office/officeart/2005/8/layout/default"/>
    <dgm:cxn modelId="{C66B5DE4-6F5A-4F5D-B533-4649E91840C0}" type="presParOf" srcId="{EB74F1C1-76E7-4B04-8303-E46E2B419ED0}" destId="{73C7D754-1C46-4CAD-BEFA-33BEEC29FEB9}" srcOrd="7" destOrd="0" presId="urn:microsoft.com/office/officeart/2005/8/layout/default"/>
    <dgm:cxn modelId="{5CDEAA71-3DCB-4DB2-8B28-0D9293D916C7}" type="presParOf" srcId="{EB74F1C1-76E7-4B04-8303-E46E2B419ED0}" destId="{11EF216B-7086-4A42-9F24-33A90CAC9C93}" srcOrd="8" destOrd="0" presId="urn:microsoft.com/office/officeart/2005/8/layout/default"/>
    <dgm:cxn modelId="{3A890A32-1EDA-45E6-985D-D10AE9B4A2DE}" type="presParOf" srcId="{EB74F1C1-76E7-4B04-8303-E46E2B419ED0}" destId="{F5035DE8-F3FF-406A-9287-F39BCD26DB48}" srcOrd="9" destOrd="0" presId="urn:microsoft.com/office/officeart/2005/8/layout/default"/>
    <dgm:cxn modelId="{206C4BCC-0409-4867-8F17-889D13F421A6}" type="presParOf" srcId="{EB74F1C1-76E7-4B04-8303-E46E2B419ED0}" destId="{6BF7C106-F89B-48AA-9E97-81956A29A472}" srcOrd="10" destOrd="0" presId="urn:microsoft.com/office/officeart/2005/8/layout/default"/>
    <dgm:cxn modelId="{8AC6ED77-A03B-4F48-A3DC-8EBCCC8E4D95}" type="presParOf" srcId="{EB74F1C1-76E7-4B04-8303-E46E2B419ED0}" destId="{FF632DD1-4E3B-46D9-9079-E076DF3D3EDE}" srcOrd="11" destOrd="0" presId="urn:microsoft.com/office/officeart/2005/8/layout/default"/>
    <dgm:cxn modelId="{FEB74D01-ABB7-4A5E-9ACB-FE9E94D1BEA6}" type="presParOf" srcId="{EB74F1C1-76E7-4B04-8303-E46E2B419ED0}" destId="{FA2E272C-6187-467F-BF77-4B5863A133E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1A850-93A7-43B3-B0AD-3D423EB35696}">
      <dsp:nvSpPr>
        <dsp:cNvPr id="0" name=""/>
        <dsp:cNvSpPr/>
      </dsp:nvSpPr>
      <dsp:spPr>
        <a:xfrm>
          <a:off x="4928" y="1448124"/>
          <a:ext cx="1107228" cy="9460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Hearing loss</a:t>
          </a:r>
        </a:p>
      </dsp:txBody>
      <dsp:txXfrm>
        <a:off x="32636" y="1475832"/>
        <a:ext cx="1051812" cy="890618"/>
      </dsp:txXfrm>
    </dsp:sp>
    <dsp:sp modelId="{8EB536D5-E057-4809-81DF-B151F4E34E28}">
      <dsp:nvSpPr>
        <dsp:cNvPr id="0" name=""/>
        <dsp:cNvSpPr/>
      </dsp:nvSpPr>
      <dsp:spPr>
        <a:xfrm>
          <a:off x="1205024" y="1805985"/>
          <a:ext cx="19688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1205024" y="1852047"/>
        <a:ext cx="137816" cy="138188"/>
      </dsp:txXfrm>
    </dsp:sp>
    <dsp:sp modelId="{44968944-A20C-480A-B33A-E72166629DFD}">
      <dsp:nvSpPr>
        <dsp:cNvPr id="0" name=""/>
        <dsp:cNvSpPr/>
      </dsp:nvSpPr>
      <dsp:spPr>
        <a:xfrm>
          <a:off x="1483628" y="1464808"/>
          <a:ext cx="928680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Long-term</a:t>
          </a:r>
        </a:p>
      </dsp:txBody>
      <dsp:txXfrm>
        <a:off x="1510359" y="1491539"/>
        <a:ext cx="875218" cy="859205"/>
      </dsp:txXfrm>
    </dsp:sp>
    <dsp:sp modelId="{5437896B-7EC7-43D5-9682-2A84CFA7FFE5}">
      <dsp:nvSpPr>
        <dsp:cNvPr id="0" name=""/>
        <dsp:cNvSpPr/>
      </dsp:nvSpPr>
      <dsp:spPr>
        <a:xfrm>
          <a:off x="2505176" y="1805985"/>
          <a:ext cx="19688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2505176" y="1852047"/>
        <a:ext cx="137816" cy="138188"/>
      </dsp:txXfrm>
    </dsp:sp>
    <dsp:sp modelId="{A70C150A-2D59-4052-ACE5-C84C122E4279}">
      <dsp:nvSpPr>
        <dsp:cNvPr id="0" name=""/>
        <dsp:cNvSpPr/>
      </dsp:nvSpPr>
      <dsp:spPr>
        <a:xfrm>
          <a:off x="2783780" y="1464808"/>
          <a:ext cx="1075216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Student Services</a:t>
          </a:r>
        </a:p>
      </dsp:txBody>
      <dsp:txXfrm>
        <a:off x="2810511" y="1491539"/>
        <a:ext cx="1021754" cy="859205"/>
      </dsp:txXfrm>
    </dsp:sp>
    <dsp:sp modelId="{12D91E65-45FE-4CA2-B7F1-EAFD758469DB}">
      <dsp:nvSpPr>
        <dsp:cNvPr id="0" name=""/>
        <dsp:cNvSpPr/>
      </dsp:nvSpPr>
      <dsp:spPr>
        <a:xfrm>
          <a:off x="3951864" y="1805985"/>
          <a:ext cx="19688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3951864" y="1852047"/>
        <a:ext cx="137816" cy="138188"/>
      </dsp:txXfrm>
    </dsp:sp>
    <dsp:sp modelId="{E4554106-1812-4884-B085-B407B2BBD18F}">
      <dsp:nvSpPr>
        <dsp:cNvPr id="0" name=""/>
        <dsp:cNvSpPr/>
      </dsp:nvSpPr>
      <dsp:spPr>
        <a:xfrm>
          <a:off x="4230468" y="1464808"/>
          <a:ext cx="2185499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Compensatory Measures</a:t>
          </a:r>
        </a:p>
      </dsp:txBody>
      <dsp:txXfrm>
        <a:off x="4257199" y="1491539"/>
        <a:ext cx="2132037" cy="8592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1A850-93A7-43B3-B0AD-3D423EB35696}">
      <dsp:nvSpPr>
        <dsp:cNvPr id="0" name=""/>
        <dsp:cNvSpPr/>
      </dsp:nvSpPr>
      <dsp:spPr>
        <a:xfrm>
          <a:off x="5034" y="1419781"/>
          <a:ext cx="1311775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Football accident</a:t>
          </a:r>
        </a:p>
      </dsp:txBody>
      <dsp:txXfrm>
        <a:off x="34403" y="1449150"/>
        <a:ext cx="1253037" cy="943982"/>
      </dsp:txXfrm>
    </dsp:sp>
    <dsp:sp modelId="{8EB536D5-E057-4809-81DF-B151F4E34E28}">
      <dsp:nvSpPr>
        <dsp:cNvPr id="0" name=""/>
        <dsp:cNvSpPr/>
      </dsp:nvSpPr>
      <dsp:spPr>
        <a:xfrm>
          <a:off x="1416217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1416217" y="1847182"/>
        <a:ext cx="147521" cy="147919"/>
      </dsp:txXfrm>
    </dsp:sp>
    <dsp:sp modelId="{2BAA1353-91D1-4C6E-B6AB-54830DB5DD57}">
      <dsp:nvSpPr>
        <dsp:cNvPr id="0" name=""/>
        <dsp:cNvSpPr/>
      </dsp:nvSpPr>
      <dsp:spPr>
        <a:xfrm>
          <a:off x="1714440" y="1419781"/>
          <a:ext cx="1105076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Concussion</a:t>
          </a:r>
        </a:p>
      </dsp:txBody>
      <dsp:txXfrm>
        <a:off x="1743809" y="1449150"/>
        <a:ext cx="1046338" cy="943982"/>
      </dsp:txXfrm>
    </dsp:sp>
    <dsp:sp modelId="{FBFE6963-7F66-479F-84A4-FA7287C02356}">
      <dsp:nvSpPr>
        <dsp:cNvPr id="0" name=""/>
        <dsp:cNvSpPr/>
      </dsp:nvSpPr>
      <dsp:spPr>
        <a:xfrm>
          <a:off x="2918924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2918924" y="1847182"/>
        <a:ext cx="147521" cy="147919"/>
      </dsp:txXfrm>
    </dsp:sp>
    <dsp:sp modelId="{44968944-A20C-480A-B33A-E72166629DFD}">
      <dsp:nvSpPr>
        <dsp:cNvPr id="0" name=""/>
        <dsp:cNvSpPr/>
      </dsp:nvSpPr>
      <dsp:spPr>
        <a:xfrm>
          <a:off x="3217148" y="1419781"/>
          <a:ext cx="994077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Short-term</a:t>
          </a:r>
        </a:p>
      </dsp:txBody>
      <dsp:txXfrm>
        <a:off x="3246264" y="1448897"/>
        <a:ext cx="935845" cy="944488"/>
      </dsp:txXfrm>
    </dsp:sp>
    <dsp:sp modelId="{5437896B-7EC7-43D5-9682-2A84CFA7FFE5}">
      <dsp:nvSpPr>
        <dsp:cNvPr id="0" name=""/>
        <dsp:cNvSpPr/>
      </dsp:nvSpPr>
      <dsp:spPr>
        <a:xfrm>
          <a:off x="4310633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4310633" y="1847182"/>
        <a:ext cx="147521" cy="147919"/>
      </dsp:txXfrm>
    </dsp:sp>
    <dsp:sp modelId="{A70C150A-2D59-4052-ACE5-C84C122E4279}">
      <dsp:nvSpPr>
        <dsp:cNvPr id="0" name=""/>
        <dsp:cNvSpPr/>
      </dsp:nvSpPr>
      <dsp:spPr>
        <a:xfrm>
          <a:off x="4608857" y="1419781"/>
          <a:ext cx="1656451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Extenuating Circumstances</a:t>
          </a:r>
        </a:p>
      </dsp:txBody>
      <dsp:txXfrm>
        <a:off x="4638226" y="1449150"/>
        <a:ext cx="1597713" cy="9439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6F979-DAF2-41C1-A146-AB2113328FB9}">
      <dsp:nvSpPr>
        <dsp:cNvPr id="0" name=""/>
        <dsp:cNvSpPr/>
      </dsp:nvSpPr>
      <dsp:spPr>
        <a:xfrm>
          <a:off x="205357" y="1547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Harassment</a:t>
          </a:r>
        </a:p>
      </dsp:txBody>
      <dsp:txXfrm>
        <a:off x="205357" y="1547"/>
        <a:ext cx="1616845" cy="970107"/>
      </dsp:txXfrm>
    </dsp:sp>
    <dsp:sp modelId="{94E3EF94-4C69-4220-AF10-5DBD4CAE0BBD}">
      <dsp:nvSpPr>
        <dsp:cNvPr id="0" name=""/>
        <dsp:cNvSpPr/>
      </dsp:nvSpPr>
      <dsp:spPr>
        <a:xfrm>
          <a:off x="1983888" y="1547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Bullying</a:t>
          </a:r>
        </a:p>
      </dsp:txBody>
      <dsp:txXfrm>
        <a:off x="1983888" y="1547"/>
        <a:ext cx="1616845" cy="970107"/>
      </dsp:txXfrm>
    </dsp:sp>
    <dsp:sp modelId="{99941435-2E14-45A5-B14D-1808B42FB1E2}">
      <dsp:nvSpPr>
        <dsp:cNvPr id="0" name=""/>
        <dsp:cNvSpPr/>
      </dsp:nvSpPr>
      <dsp:spPr>
        <a:xfrm>
          <a:off x="205357" y="1133339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Victimisation</a:t>
          </a:r>
        </a:p>
      </dsp:txBody>
      <dsp:txXfrm>
        <a:off x="205357" y="1133339"/>
        <a:ext cx="1616845" cy="970107"/>
      </dsp:txXfrm>
    </dsp:sp>
    <dsp:sp modelId="{D182F3C1-6495-417F-8A5E-C1A98BE1F74B}">
      <dsp:nvSpPr>
        <dsp:cNvPr id="0" name=""/>
        <dsp:cNvSpPr/>
      </dsp:nvSpPr>
      <dsp:spPr>
        <a:xfrm>
          <a:off x="1983888" y="1133339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Hate Crimes</a:t>
          </a:r>
        </a:p>
      </dsp:txBody>
      <dsp:txXfrm>
        <a:off x="1983888" y="1133339"/>
        <a:ext cx="1616845" cy="970107"/>
      </dsp:txXfrm>
    </dsp:sp>
    <dsp:sp modelId="{11EF216B-7086-4A42-9F24-33A90CAC9C93}">
      <dsp:nvSpPr>
        <dsp:cNvPr id="0" name=""/>
        <dsp:cNvSpPr/>
      </dsp:nvSpPr>
      <dsp:spPr>
        <a:xfrm>
          <a:off x="205357" y="2265131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Sexual Misconduct</a:t>
          </a:r>
        </a:p>
      </dsp:txBody>
      <dsp:txXfrm>
        <a:off x="205357" y="2265131"/>
        <a:ext cx="1616845" cy="970107"/>
      </dsp:txXfrm>
    </dsp:sp>
    <dsp:sp modelId="{6BF7C106-F89B-48AA-9E97-81956A29A472}">
      <dsp:nvSpPr>
        <dsp:cNvPr id="0" name=""/>
        <dsp:cNvSpPr/>
      </dsp:nvSpPr>
      <dsp:spPr>
        <a:xfrm>
          <a:off x="1983888" y="2265131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Antisocial Behaviour</a:t>
          </a:r>
        </a:p>
      </dsp:txBody>
      <dsp:txXfrm>
        <a:off x="1983888" y="2265131"/>
        <a:ext cx="1616845" cy="970107"/>
      </dsp:txXfrm>
    </dsp:sp>
    <dsp:sp modelId="{FA2E272C-6187-467F-BF77-4B5863A133EF}">
      <dsp:nvSpPr>
        <dsp:cNvPr id="0" name=""/>
        <dsp:cNvSpPr/>
      </dsp:nvSpPr>
      <dsp:spPr>
        <a:xfrm>
          <a:off x="1094623" y="3396923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Damage to Property</a:t>
          </a:r>
        </a:p>
      </dsp:txBody>
      <dsp:txXfrm>
        <a:off x="1094623" y="3396923"/>
        <a:ext cx="1616845" cy="9701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Add more as necessary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9739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the slide layout options, you can change this slide to one with the appropriate photo for your campus.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4678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dirty="0">
                <a:solidFill>
                  <a:srgbClr val="404040"/>
                </a:solidFill>
                <a:effectLst/>
                <a:latin typeface="Century Gothic" panose="020B0502020202020204" pitchFamily="34" charset="0"/>
                <a:sym typeface="Wingdings" panose="05000000000000000000" pitchFamily="2" charset="2"/>
              </a:rPr>
              <a:t>Do not ask them to disclose the password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7443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Guide Students through HWB, or show HWB video: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5123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Remind students that ALL official communication is via email, rather than social media. If you have specific arrangements for your course, please add them here – BUT students still need to check their email regularly.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3830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Provide information about </a:t>
            </a:r>
            <a:r>
              <a:rPr lang="en-GB" dirty="0" err="1"/>
              <a:t>MyTSD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HD: Give information on what a semester/term/block is and how it works.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8737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Give the students any timetable information that they need that is not part of their personalised timetable on HWB.</a:t>
            </a:r>
          </a:p>
          <a:p>
            <a:endParaRPr lang="en-GB" dirty="0"/>
          </a:p>
          <a:p>
            <a:r>
              <a:rPr lang="en-GB" dirty="0"/>
              <a:t>This is a good space to give information to students on how they will be told of cancelled and rescheduled sessions: text, moodle, email, etc.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8898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good opportunity to walk students through the basic information they will be able to find in every module (module handbook, assessment information, contact details)</a:t>
            </a:r>
          </a:p>
          <a:p>
            <a:r>
              <a:rPr lang="en-GB" dirty="0"/>
              <a:t>Point out any shared moodle spaces that you wish students to use.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0453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good space to check if there are any questions. If you have been using the BIT and the post-it, then let students work in groups to answer questions or find solutions to their issues.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4457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the slide layout options, you can change this slide to one with the appropriate photo for your campus.</a:t>
            </a:r>
          </a:p>
          <a:p>
            <a:r>
              <a:rPr lang="en-GB" dirty="0"/>
              <a:t>The following section will focus on programme details.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138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Give students a few minutes to go through the programme of study handbook.</a:t>
            </a:r>
          </a:p>
          <a:p>
            <a:r>
              <a:rPr lang="en-GB" dirty="0"/>
              <a:t>If you are using the BIT, they can use the suggested questions to navigate the </a:t>
            </a:r>
            <a:r>
              <a:rPr lang="en-GB" dirty="0" err="1"/>
              <a:t>PoSH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49397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a good idea to explain how the modules work with each other to bring the programme together. </a:t>
            </a:r>
          </a:p>
          <a:p>
            <a:r>
              <a:rPr lang="en-GB" dirty="0"/>
              <a:t>Include information regarding the Graduate Attributes Framework.</a:t>
            </a:r>
          </a:p>
          <a:p>
            <a:r>
              <a:rPr lang="en-GB" dirty="0"/>
              <a:t>Don’t hesitate to connect content with future or past levels.</a:t>
            </a:r>
          </a:p>
          <a:p>
            <a:r>
              <a:rPr lang="en-GB" dirty="0"/>
              <a:t>HD: Explain what CORE, COMPULSORY, OPTIONAL means as relates to your programme.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1323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a good idea to explain how the modules work with each other to bring the programme together. </a:t>
            </a:r>
          </a:p>
          <a:p>
            <a:r>
              <a:rPr lang="en-GB" dirty="0"/>
              <a:t>Include information regarding the Graduate Attributes Framework.</a:t>
            </a:r>
          </a:p>
          <a:p>
            <a:r>
              <a:rPr lang="en-GB" dirty="0"/>
              <a:t>Don’t hesitate to connect content with future or past levels.</a:t>
            </a:r>
          </a:p>
          <a:p>
            <a:r>
              <a:rPr lang="en-GB" dirty="0"/>
              <a:t>HD: Explain what CORE, COMPULSORY, OPTIONAL means as relates to your programme.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2333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a good idea to explain how the modules work with each other to bring the programme together. </a:t>
            </a:r>
          </a:p>
          <a:p>
            <a:r>
              <a:rPr lang="en-GB" dirty="0"/>
              <a:t>Include information regarding the Graduate Attributes Framework.</a:t>
            </a:r>
          </a:p>
          <a:p>
            <a:r>
              <a:rPr lang="en-GB" dirty="0"/>
              <a:t>Don’t hesitate to connect content with future or past levels.</a:t>
            </a:r>
          </a:p>
          <a:p>
            <a:r>
              <a:rPr lang="en-GB" dirty="0"/>
              <a:t>HD: Explain what CORE, COMPULSORY, OPTIONAL means as relates to your programme.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64770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a good idea to explain how the modules work with each other to bring the programme together. </a:t>
            </a:r>
          </a:p>
          <a:p>
            <a:r>
              <a:rPr lang="en-GB" dirty="0"/>
              <a:t>Include information regarding the Graduate Attributes Framework.</a:t>
            </a:r>
          </a:p>
          <a:p>
            <a:r>
              <a:rPr lang="en-GB" dirty="0"/>
              <a:t>Don’t hesitate to connect content with future or past levels.</a:t>
            </a:r>
          </a:p>
          <a:p>
            <a:r>
              <a:rPr lang="en-GB" dirty="0"/>
              <a:t>HD: Explain what CORE, COMPULSORY, OPTIONAL means as relates to your programme.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12011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a good idea to explain how the modules work with each other to bring the programme together. </a:t>
            </a:r>
          </a:p>
          <a:p>
            <a:r>
              <a:rPr lang="en-GB" dirty="0"/>
              <a:t>Include information regarding the Graduate Attributes Framework.</a:t>
            </a:r>
          </a:p>
          <a:p>
            <a:r>
              <a:rPr lang="en-GB" dirty="0"/>
              <a:t>Don’t hesitate to connect content with future or past levels.</a:t>
            </a:r>
          </a:p>
          <a:p>
            <a:r>
              <a:rPr lang="en-GB" dirty="0"/>
              <a:t>HD: Explain what CORE, COMPULSORY, OPTIONAL means as relates to your programme.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43100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a good idea to explain how the modules work with each other to bring the programme together. </a:t>
            </a:r>
          </a:p>
          <a:p>
            <a:r>
              <a:rPr lang="en-GB" dirty="0"/>
              <a:t>Include information regarding the Graduate Attributes Framework.</a:t>
            </a:r>
          </a:p>
          <a:p>
            <a:r>
              <a:rPr lang="en-GB" dirty="0"/>
              <a:t>Don’t hesitate to connect content with future or past levels.</a:t>
            </a:r>
          </a:p>
          <a:p>
            <a:r>
              <a:rPr lang="en-GB" dirty="0"/>
              <a:t>HD: Explain what CORE, COMPULSORY, OPTIONAL means as relates to your programme.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53311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a good idea to explain how the modules work with each other to bring the programme together. </a:t>
            </a:r>
          </a:p>
          <a:p>
            <a:r>
              <a:rPr lang="en-GB" dirty="0"/>
              <a:t>Include information regarding the Graduate Attributes Framework.</a:t>
            </a:r>
          </a:p>
          <a:p>
            <a:r>
              <a:rPr lang="en-GB" dirty="0"/>
              <a:t>Don’t hesitate to connect content with future or past levels.</a:t>
            </a:r>
          </a:p>
          <a:p>
            <a:r>
              <a:rPr lang="en-GB" dirty="0"/>
              <a:t>HD: Explain what CORE, COMPULSORY, OPTIONAL means as relates to your programme.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60074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a good idea to explain how the modules work with each other to bring the programme together. </a:t>
            </a:r>
          </a:p>
          <a:p>
            <a:r>
              <a:rPr lang="en-GB" dirty="0"/>
              <a:t>Include information regarding the Graduate Attributes Framework.</a:t>
            </a:r>
          </a:p>
          <a:p>
            <a:r>
              <a:rPr lang="en-GB" dirty="0"/>
              <a:t>Don’t hesitate to connect content with future or past levels.</a:t>
            </a:r>
          </a:p>
          <a:p>
            <a:r>
              <a:rPr lang="en-GB" dirty="0"/>
              <a:t>HD: Explain what CORE, COMPULSORY, OPTIONAL means as relates to your programme.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54342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a good idea to explain how the modules work with each other to bring the programme together. </a:t>
            </a:r>
          </a:p>
          <a:p>
            <a:r>
              <a:rPr lang="en-GB" dirty="0"/>
              <a:t>Include information regarding the Graduate Attributes Framework.</a:t>
            </a:r>
          </a:p>
          <a:p>
            <a:r>
              <a:rPr lang="en-GB" dirty="0"/>
              <a:t>Don’t hesitate to connect content with future or past levels.</a:t>
            </a:r>
          </a:p>
          <a:p>
            <a:r>
              <a:rPr lang="en-GB" dirty="0"/>
              <a:t>HD: Explain what CORE, COMPULSORY, OPTIONAL means as relates to your programme.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41727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HD: Explain how credits work and what they mean in terms of contact time.</a:t>
            </a:r>
          </a:p>
          <a:p>
            <a:r>
              <a:rPr lang="en-GB" dirty="0"/>
              <a:t>Contact Time Information</a:t>
            </a:r>
          </a:p>
          <a:p>
            <a:r>
              <a:rPr lang="en-GB" dirty="0"/>
              <a:t>Attendance and Engagement information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3485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05622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HD: Explain how credits work and what they mean in terms of contact time.</a:t>
            </a:r>
          </a:p>
          <a:p>
            <a:r>
              <a:rPr lang="en-GB" dirty="0"/>
              <a:t>Contact Time Information</a:t>
            </a:r>
          </a:p>
          <a:p>
            <a:r>
              <a:rPr lang="en-GB" dirty="0"/>
              <a:t>Attendance and Engagement information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17723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Essential information on the Welsh language standards. You </a:t>
            </a:r>
            <a:r>
              <a:rPr lang="en-GB" b="1" dirty="0"/>
              <a:t>must</a:t>
            </a:r>
            <a:r>
              <a:rPr lang="en-GB" b="0" dirty="0"/>
              <a:t> include this information if your programme is based on any of the Welsh campuses, or anywhere in Wales. This includes ALL distance learning cohorts that may include </a:t>
            </a:r>
            <a:r>
              <a:rPr lang="en-GB" b="0"/>
              <a:t>Welsh students.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4712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 this slide </a:t>
            </a:r>
            <a:r>
              <a:rPr lang="en-GB" b="1" dirty="0"/>
              <a:t>only</a:t>
            </a:r>
            <a:r>
              <a:rPr lang="en-GB" b="0" dirty="0"/>
              <a:t> if students can change modules in your programme.</a:t>
            </a:r>
          </a:p>
          <a:p>
            <a:r>
              <a:rPr lang="en-GB" b="0" dirty="0"/>
              <a:t>Include how and when they can change modules.</a:t>
            </a:r>
          </a:p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33536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Provide information on how students can change programme and deadlines.</a:t>
            </a:r>
          </a:p>
          <a:p>
            <a:r>
              <a:rPr lang="en-GB" dirty="0"/>
              <a:t>Use this only if relevant to your cohort.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30858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good space to check if there are any questions. If you have been using the BIT and the post-it, then let students work in groups to answer questions or find solutions to their issues.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27966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the slide layout options, you can change this slide to one with the appropriate photo for your campus.</a:t>
            </a:r>
          </a:p>
          <a:p>
            <a:r>
              <a:rPr lang="en-GB" dirty="0"/>
              <a:t>The following section will focus on who is who in your programme team.</a:t>
            </a:r>
          </a:p>
          <a:p>
            <a:r>
              <a:rPr lang="en-GB" dirty="0"/>
              <a:t>Add any appropriate questions re roles in your programme that students need to know in the yellow circle.</a:t>
            </a:r>
          </a:p>
          <a:p>
            <a:r>
              <a:rPr lang="en-GB" dirty="0"/>
              <a:t>Please concentrate on colleagues who will teach in the current level of study for the cohort.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567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After the slide with the colleague who fills this role, please provide more information on the specific duties of the role in relation to the cohort. </a:t>
            </a:r>
          </a:p>
          <a:p>
            <a:r>
              <a:rPr lang="en-GB" dirty="0"/>
              <a:t>Students do not need to know about the APR or internal work that the colleague does– the focus here should be in what this role offers them.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82480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After the slide with the colleague who fills this role, please provide more information on the specific duties of the role in relation to the cohort. </a:t>
            </a:r>
          </a:p>
          <a:p>
            <a:r>
              <a:rPr lang="en-GB" dirty="0"/>
              <a:t>Students do not need to know about the APR or internal work that the colleague does– the focus here should be in what this role offers them.</a:t>
            </a:r>
          </a:p>
          <a:p>
            <a:endParaRPr lang="en-GB" dirty="0"/>
          </a:p>
          <a:p>
            <a:r>
              <a:rPr lang="en-GB" dirty="0"/>
              <a:t>Include the Academic Director, even if they are not part of your programme team.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78724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After the slide with the colleague who fills this role, please provide more information on the specific duties of the role in relation to the cohort. </a:t>
            </a:r>
          </a:p>
          <a:p>
            <a:r>
              <a:rPr lang="en-GB" dirty="0"/>
              <a:t>Students do not need to know about the APR or internal work that the colleague does– the focus here should be in what this role offers them.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1441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good space to check if there are any questions. If you have been using the BIT and the post-it, then let students work in groups to answer questions or find solutions to their issues.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69798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the slide layout options, you can change this slide to one with the appropriate photo for your campus.</a:t>
            </a:r>
          </a:p>
          <a:p>
            <a:r>
              <a:rPr lang="en-GB" dirty="0"/>
              <a:t>The following section will focus on basic information and signposting to university regulations.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74221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Give the students some time to go on HWB and find the Academic Support pages, and then guide them to the Guide to Regulations section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29064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correct person/role for the cohort.</a:t>
            </a:r>
          </a:p>
          <a:p>
            <a:r>
              <a:rPr lang="en-GB" dirty="0"/>
              <a:t>You can add information here as appropriate to your cohort.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23092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49560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38152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good space to check if there are any questions. If you have been using the BIT and the post-it, then let students work in groups to answer questions or find solutions to their issues.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864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3767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6945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93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1344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18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loud, sky, grass, outdoor&#10;&#10;Description automatically generated">
            <a:extLst>
              <a:ext uri="{FF2B5EF4-FFF2-40B4-BE49-F238E27FC236}">
                <a16:creationId xmlns:a16="http://schemas.microsoft.com/office/drawing/2014/main" id="{359D794F-FA3A-FA7E-25A6-BC20EF548E5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8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close-up of a sign&#10;&#10;Description automatically generated with medium confidence">
            <a:extLst>
              <a:ext uri="{FF2B5EF4-FFF2-40B4-BE49-F238E27FC236}">
                <a16:creationId xmlns:a16="http://schemas.microsoft.com/office/drawing/2014/main" id="{9D880B56-BEBF-01F4-2D55-337F85A9196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08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creenshot, sky, building, architecture&#10;&#10;Description automatically generated">
            <a:extLst>
              <a:ext uri="{FF2B5EF4-FFF2-40B4-BE49-F238E27FC236}">
                <a16:creationId xmlns:a16="http://schemas.microsoft.com/office/drawing/2014/main" id="{7AE68DFF-2CB8-C402-8E59-DF494BAED7E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tree, cloud, sky, screenshot&#10;&#10;Description automatically generated">
            <a:extLst>
              <a:ext uri="{FF2B5EF4-FFF2-40B4-BE49-F238E27FC236}">
                <a16:creationId xmlns:a16="http://schemas.microsoft.com/office/drawing/2014/main" id="{69CC95D1-8F62-A0C0-ACD1-B9FF67EB9A0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027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0230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e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EOyrSRLAF4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mailto:wavda@uwtsd.ac.uk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6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Programme Information</a:t>
            </a:r>
          </a:p>
          <a:p>
            <a:pPr marL="0" indent="0" algn="ctr">
              <a:buNone/>
            </a:pPr>
            <a:br>
              <a:rPr lang="en-GB" dirty="0"/>
            </a:br>
            <a:r>
              <a:rPr lang="en-GB" dirty="0"/>
              <a:t>Vocal Performance</a:t>
            </a:r>
            <a:br>
              <a:rPr lang="en-GB" dirty="0"/>
            </a:br>
            <a:r>
              <a:rPr lang="en-GB" dirty="0"/>
              <a:t>BMus (Hons)</a:t>
            </a:r>
            <a:br>
              <a:rPr lang="en-GB" dirty="0"/>
            </a:br>
            <a:br>
              <a:rPr lang="en-GB" dirty="0"/>
            </a:br>
            <a:r>
              <a:rPr lang="en-GB" dirty="0"/>
              <a:t>2024-25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A212E42-BDDF-88E7-068F-7EE6FF79E4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1296713"/>
            <a:ext cx="10803903" cy="3864989"/>
          </a:xfrm>
        </p:spPr>
        <p:txBody>
          <a:bodyPr/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This session will give you information about</a:t>
            </a:r>
            <a:br>
              <a:rPr lang="en-GB" sz="36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Your lecturers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Your programme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University Regulations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Where to find important information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54631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743200"/>
            <a:ext cx="4535079" cy="1052945"/>
          </a:xfrm>
        </p:spPr>
        <p:txBody>
          <a:bodyPr/>
          <a:lstStyle/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Absolute Basics</a:t>
            </a:r>
          </a:p>
        </p:txBody>
      </p:sp>
    </p:spTree>
    <p:extLst>
      <p:ext uri="{BB962C8B-B14F-4D97-AF65-F5344CB8AC3E}">
        <p14:creationId xmlns:p14="http://schemas.microsoft.com/office/powerpoint/2010/main" val="30226452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4C42-0D9B-9EA7-695C-4205B1C36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Basic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371C-EBE1-213F-C23F-EAC2867DAF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you know your student number?​</a:t>
            </a:r>
          </a:p>
          <a:p>
            <a:r>
              <a:rPr lang="en-GB" dirty="0"/>
              <a:t>Your university email address?​</a:t>
            </a:r>
          </a:p>
          <a:p>
            <a:r>
              <a:rPr lang="en-GB" dirty="0"/>
              <a:t>And your university password?​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77FB45C-B1AF-AA96-B071-32EA2B49E479}"/>
              </a:ext>
            </a:extLst>
          </p:cNvPr>
          <p:cNvSpPr/>
          <p:nvPr/>
        </p:nvSpPr>
        <p:spPr>
          <a:xfrm>
            <a:off x="9541164" y="64654"/>
            <a:ext cx="2189018" cy="1930401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Note your student number and university email address</a:t>
            </a:r>
          </a:p>
        </p:txBody>
      </p:sp>
    </p:spTree>
    <p:extLst>
      <p:ext uri="{BB962C8B-B14F-4D97-AF65-F5344CB8AC3E}">
        <p14:creationId xmlns:p14="http://schemas.microsoft.com/office/powerpoint/2010/main" val="675937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27324-84E7-521C-F368-591F1A8EE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HWB: Your first line of support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8455046-B5E4-7861-2909-AA69EB746877}"/>
              </a:ext>
            </a:extLst>
          </p:cNvPr>
          <p:cNvSpPr/>
          <p:nvPr/>
        </p:nvSpPr>
        <p:spPr>
          <a:xfrm>
            <a:off x="9541164" y="64654"/>
            <a:ext cx="2189018" cy="1487055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the HWB on the app or the web</a:t>
            </a: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A46B3394-BEEA-68F0-B91C-445DA08B8F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13045" y="1295474"/>
            <a:ext cx="7237908" cy="4106789"/>
          </a:xfrm>
        </p:spPr>
      </p:pic>
    </p:spTree>
    <p:extLst>
      <p:ext uri="{BB962C8B-B14F-4D97-AF65-F5344CB8AC3E}">
        <p14:creationId xmlns:p14="http://schemas.microsoft.com/office/powerpoint/2010/main" val="11568345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6B8F8-9B7D-4643-4E42-59DCD29504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University Email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63BE5-C12D-7B9B-6465-05BC9C5D3A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l" rtl="0" fontAlgn="base">
              <a:buNone/>
            </a:pPr>
            <a:r>
              <a:rPr lang="en-GB" sz="3200" b="0" i="0" u="none" strike="noStrike" dirty="0">
                <a:effectLst/>
                <a:latin typeface="+mj-lt"/>
              </a:rPr>
              <a:t>The university, your lecturers and the Institute will contact you by email for most things:</a:t>
            </a:r>
            <a:r>
              <a:rPr lang="en-US" sz="3200" b="0" i="0" dirty="0">
                <a:effectLst/>
                <a:latin typeface="+mj-lt"/>
              </a:rPr>
              <a:t>​</a:t>
            </a:r>
            <a:endParaRPr lang="en-US" sz="44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Changes to timetable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Meetings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Course information, changes and news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Any issues</a:t>
            </a:r>
            <a:r>
              <a:rPr lang="en-US" b="0" i="0" dirty="0">
                <a:effectLst/>
                <a:latin typeface="+mj-lt"/>
              </a:rPr>
              <a:t>​</a:t>
            </a:r>
          </a:p>
          <a:p>
            <a:pPr marL="0" indent="0" fontAlgn="base">
              <a:buNone/>
            </a:pPr>
            <a:r>
              <a:rPr lang="en-US" sz="4400" dirty="0">
                <a:latin typeface="+mj-lt"/>
              </a:rPr>
              <a:t>Check your email every day.</a:t>
            </a:r>
          </a:p>
          <a:p>
            <a:pPr lvl="1" fontAlgn="base"/>
            <a:endParaRPr lang="en-US" sz="4000" b="0" i="0" dirty="0">
              <a:effectLst/>
              <a:latin typeface="+mj-lt"/>
            </a:endParaRPr>
          </a:p>
          <a:p>
            <a:endParaRPr lang="en-GB" sz="4400" dirty="0">
              <a:latin typeface="+mj-lt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321D934-2EB3-7895-A936-4FD63940E77C}"/>
              </a:ext>
            </a:extLst>
          </p:cNvPr>
          <p:cNvSpPr/>
          <p:nvPr/>
        </p:nvSpPr>
        <p:spPr>
          <a:xfrm>
            <a:off x="9541164" y="64654"/>
            <a:ext cx="2189018" cy="1487055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Check your university email</a:t>
            </a:r>
          </a:p>
        </p:txBody>
      </p:sp>
    </p:spTree>
    <p:extLst>
      <p:ext uri="{BB962C8B-B14F-4D97-AF65-F5344CB8AC3E}">
        <p14:creationId xmlns:p14="http://schemas.microsoft.com/office/powerpoint/2010/main" val="4161678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4B87-6EA6-75CB-89CD-217165711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MyTSD</a:t>
            </a:r>
            <a:r>
              <a:rPr lang="en-GB" dirty="0"/>
              <a:t>: Your access to your information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0777A76-B485-CCC0-F934-ADAC8FC757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3912" y="1326098"/>
            <a:ext cx="7371012" cy="4182336"/>
          </a:xfr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14DA7710-0645-54DB-F66E-ACC43EC1A18B}"/>
              </a:ext>
            </a:extLst>
          </p:cNvPr>
          <p:cNvSpPr/>
          <p:nvPr/>
        </p:nvSpPr>
        <p:spPr>
          <a:xfrm>
            <a:off x="8682182" y="1256145"/>
            <a:ext cx="3048000" cy="4064001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Log into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Have you completed enrolment?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see all your modules?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Identify the modules you are taking this [semester, term, block]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6BE279C-BC25-9EA2-8321-58E1714B9C2B}"/>
              </a:ext>
            </a:extLst>
          </p:cNvPr>
          <p:cNvSpPr/>
          <p:nvPr/>
        </p:nvSpPr>
        <p:spPr>
          <a:xfrm>
            <a:off x="3637503" y="5828044"/>
            <a:ext cx="3899371" cy="664831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Remember to keep your information on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r>
              <a:rPr lang="en-GB" dirty="0">
                <a:solidFill>
                  <a:schemeClr val="tx1"/>
                </a:solidFill>
              </a:rPr>
              <a:t> up to date.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B06F834-EF98-54E0-BFB4-11C8CC5C264D}"/>
              </a:ext>
            </a:extLst>
          </p:cNvPr>
          <p:cNvSpPr/>
          <p:nvPr/>
        </p:nvSpPr>
        <p:spPr>
          <a:xfrm>
            <a:off x="1590449" y="4121300"/>
            <a:ext cx="1664122" cy="793058"/>
          </a:xfrm>
          <a:prstGeom prst="ellipse">
            <a:avLst/>
          </a:prstGeom>
          <a:noFill/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9954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DD34F-8B7B-029B-341C-BB5E5132B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Timetable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E618F-77C3-8066-6969-894C36724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8240836" cy="3575934"/>
          </a:xfrm>
        </p:spPr>
        <p:txBody>
          <a:bodyPr/>
          <a:lstStyle/>
          <a:p>
            <a:r>
              <a:rPr lang="en-GB" dirty="0"/>
              <a:t>Your personalised timetable is on HWB.</a:t>
            </a:r>
          </a:p>
          <a:p>
            <a:r>
              <a:rPr lang="en-GB" dirty="0"/>
              <a:t>Small changes on your timetable will happen.</a:t>
            </a:r>
          </a:p>
          <a:p>
            <a:r>
              <a:rPr lang="en-GB" dirty="0"/>
              <a:t>Make sure that you check your timetable regularly.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6A1A583-C478-2238-E143-22BBEE869366}"/>
              </a:ext>
            </a:extLst>
          </p:cNvPr>
          <p:cNvSpPr/>
          <p:nvPr/>
        </p:nvSpPr>
        <p:spPr>
          <a:xfrm>
            <a:off x="8682182" y="193964"/>
            <a:ext cx="3048000" cy="307571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Check your personalised timetable on HWB.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Where and when do you need to be for your modules this [semester/term/block]?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38420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6C7C7-F762-156D-8E01-94DF043A1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Moodle: Your virtual learning environment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7FBF7B1-8F51-C1E5-ABB8-0AB4FB72DAA5}"/>
              </a:ext>
            </a:extLst>
          </p:cNvPr>
          <p:cNvSpPr/>
          <p:nvPr/>
        </p:nvSpPr>
        <p:spPr>
          <a:xfrm>
            <a:off x="9088582" y="1311564"/>
            <a:ext cx="3048000" cy="33343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UWTSD Moodle.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see all your modules?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Access the modules you are taking in the first [semester/term/block]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9A0FF66F-16E6-A80E-8E50-47EA685300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6853" y="1266750"/>
            <a:ext cx="7799695" cy="4425547"/>
          </a:xfr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B7140CC4-E305-1906-ACE1-27BBC2CCCADF}"/>
              </a:ext>
            </a:extLst>
          </p:cNvPr>
          <p:cNvSpPr/>
          <p:nvPr/>
        </p:nvSpPr>
        <p:spPr>
          <a:xfrm>
            <a:off x="1651379" y="3429000"/>
            <a:ext cx="1794681" cy="931460"/>
          </a:xfrm>
          <a:prstGeom prst="ellipse">
            <a:avLst/>
          </a:prstGeom>
          <a:noFill/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0582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011568" y="2607117"/>
            <a:ext cx="4505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</p:txBody>
      </p:sp>
    </p:spTree>
    <p:extLst>
      <p:ext uri="{BB962C8B-B14F-4D97-AF65-F5344CB8AC3E}">
        <p14:creationId xmlns:p14="http://schemas.microsoft.com/office/powerpoint/2010/main" val="353097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264908"/>
            <a:ext cx="4535079" cy="921637"/>
          </a:xfrm>
        </p:spPr>
        <p:txBody>
          <a:bodyPr/>
          <a:lstStyle/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Your programme</a:t>
            </a:r>
          </a:p>
        </p:txBody>
      </p:sp>
    </p:spTree>
    <p:extLst>
      <p:ext uri="{BB962C8B-B14F-4D97-AF65-F5344CB8AC3E}">
        <p14:creationId xmlns:p14="http://schemas.microsoft.com/office/powerpoint/2010/main" val="32192304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Programme of Study Handbook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8166945" cy="3575934"/>
          </a:xfrm>
        </p:spPr>
        <p:txBody>
          <a:bodyPr/>
          <a:lstStyle/>
          <a:p>
            <a:r>
              <a:rPr lang="en-GB" dirty="0"/>
              <a:t>You can find your programme of study handbook at:</a:t>
            </a:r>
          </a:p>
          <a:p>
            <a:endParaRPr lang="en-GB" dirty="0"/>
          </a:p>
          <a:p>
            <a:r>
              <a:rPr lang="en-GB" dirty="0"/>
              <a:t>BMus Moodle Page: </a:t>
            </a:r>
            <a:r>
              <a:rPr lang="en-GB" dirty="0">
                <a:hlinkClick r:id="rId3"/>
              </a:rPr>
              <a:t>https://moodle.uwtsd.ac.uk/course/view.php?id=10230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6042005-9631-7371-3B5F-A25BF0C7F0CA}"/>
              </a:ext>
            </a:extLst>
          </p:cNvPr>
          <p:cNvSpPr/>
          <p:nvPr/>
        </p:nvSpPr>
        <p:spPr>
          <a:xfrm>
            <a:off x="9088582" y="1311564"/>
            <a:ext cx="3048000" cy="33343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your Programme of Study Handbook.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Find the required information.</a:t>
            </a:r>
          </a:p>
        </p:txBody>
      </p:sp>
    </p:spTree>
    <p:extLst>
      <p:ext uri="{BB962C8B-B14F-4D97-AF65-F5344CB8AC3E}">
        <p14:creationId xmlns:p14="http://schemas.microsoft.com/office/powerpoint/2010/main" val="35756857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03186-7E29-646A-6C2E-3F75CD030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Programme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47340-673D-D71D-41AE-1F7F5758B5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vocational programme centred on Vocal Technique</a:t>
            </a:r>
          </a:p>
          <a:p>
            <a:r>
              <a:rPr lang="en-GB" dirty="0"/>
              <a:t>A course purely for singers (2 pathways)</a:t>
            </a:r>
          </a:p>
          <a:p>
            <a:r>
              <a:rPr lang="en-GB" dirty="0"/>
              <a:t>Immersed in a Performing Arts environment</a:t>
            </a:r>
          </a:p>
          <a:p>
            <a:r>
              <a:rPr lang="en-GB" dirty="0"/>
              <a:t>Modules on the programme examine areas such as vocal technique, performance studies, movement, music theory, technologies of performance and performance projects designed to develop a holistic approach to vocal performance. A specific feature of this programme is extensive 1-to-1 vocal tuition and a series of world-renowned visiting artists that work with students at the academy throughout the academic year.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93508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03186-7E29-646A-6C2E-3F75CD030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Modules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47340-673D-D71D-41AE-1F7F5758B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782695"/>
          </a:xfrm>
        </p:spPr>
        <p:txBody>
          <a:bodyPr>
            <a:normAutofit fontScale="625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800" dirty="0">
                <a:latin typeface="Arial" charset="0"/>
              </a:rPr>
              <a:t>6x 20 Credit Modules at L4 over terms 1&amp;2</a:t>
            </a:r>
          </a:p>
          <a:p>
            <a:pPr marL="0" indent="0">
              <a:spcBef>
                <a:spcPts val="0"/>
              </a:spcBef>
              <a:buNone/>
            </a:pPr>
            <a:endParaRPr lang="en-GB" sz="2800" dirty="0">
              <a:latin typeface="Arial" charset="0"/>
            </a:endParaRPr>
          </a:p>
          <a:p>
            <a:pPr>
              <a:spcBef>
                <a:spcPts val="0"/>
              </a:spcBef>
            </a:pPr>
            <a:endParaRPr lang="en-GB" sz="2800" b="1" dirty="0">
              <a:latin typeface="Arial" charset="0"/>
            </a:endParaRPr>
          </a:p>
          <a:p>
            <a:pPr>
              <a:spcBef>
                <a:spcPts val="0"/>
              </a:spcBef>
            </a:pPr>
            <a:r>
              <a:rPr lang="en-GB" sz="2800" b="1" dirty="0">
                <a:latin typeface="Arial" charset="0"/>
              </a:rPr>
              <a:t>ADPA4001 Learning in the Digital Era</a:t>
            </a:r>
            <a:endParaRPr lang="en-GB" sz="2800" b="1" dirty="0"/>
          </a:p>
          <a:p>
            <a:pPr marL="0" indent="0" algn="just">
              <a:spcBef>
                <a:spcPts val="0"/>
              </a:spcBef>
              <a:buNone/>
            </a:pPr>
            <a:endParaRPr lang="en-GB" sz="2800" dirty="0">
              <a:latin typeface="Arial" charset="0"/>
            </a:endParaRPr>
          </a:p>
          <a:p>
            <a:pPr algn="just">
              <a:spcBef>
                <a:spcPts val="0"/>
              </a:spcBef>
            </a:pPr>
            <a:r>
              <a:rPr lang="en-GB" sz="2800" b="1" dirty="0">
                <a:latin typeface="Arial" charset="0"/>
              </a:rPr>
              <a:t>ADPA4013 General Musicianship and Studio Technique</a:t>
            </a:r>
          </a:p>
          <a:p>
            <a:pPr marL="0" indent="0" algn="just">
              <a:spcBef>
                <a:spcPts val="0"/>
              </a:spcBef>
              <a:buNone/>
            </a:pPr>
            <a:endParaRPr lang="en-GB" sz="2800" b="1" dirty="0">
              <a:latin typeface="Arial" charset="0"/>
            </a:endParaRPr>
          </a:p>
          <a:p>
            <a:pPr algn="just">
              <a:spcBef>
                <a:spcPts val="0"/>
              </a:spcBef>
            </a:pPr>
            <a:r>
              <a:rPr lang="en-GB" sz="2800" b="1" dirty="0">
                <a:latin typeface="Arial" charset="0"/>
              </a:rPr>
              <a:t>ADPA4003 Performance Class</a:t>
            </a:r>
          </a:p>
          <a:p>
            <a:pPr algn="just">
              <a:spcBef>
                <a:spcPts val="0"/>
              </a:spcBef>
            </a:pPr>
            <a:endParaRPr lang="en-GB" sz="2800" b="1" dirty="0">
              <a:latin typeface="Arial" charset="0"/>
            </a:endParaRPr>
          </a:p>
          <a:p>
            <a:pPr algn="just">
              <a:spcBef>
                <a:spcPts val="0"/>
              </a:spcBef>
            </a:pPr>
            <a:r>
              <a:rPr lang="en-GB" sz="2800" b="1" dirty="0">
                <a:latin typeface="Arial" charset="0"/>
              </a:rPr>
              <a:t>ADPA4015 Repertoire and Style 1</a:t>
            </a:r>
          </a:p>
          <a:p>
            <a:pPr algn="just">
              <a:spcBef>
                <a:spcPts val="0"/>
              </a:spcBef>
            </a:pPr>
            <a:endParaRPr lang="en-GB" sz="2800" b="1" dirty="0">
              <a:latin typeface="Arial" charset="0"/>
            </a:endParaRPr>
          </a:p>
          <a:p>
            <a:pPr algn="just">
              <a:spcBef>
                <a:spcPts val="0"/>
              </a:spcBef>
            </a:pPr>
            <a:r>
              <a:rPr lang="en-GB" sz="2800" b="1" dirty="0">
                <a:latin typeface="Arial" charset="0"/>
              </a:rPr>
              <a:t>ADPA4016 Vocal Technique 1</a:t>
            </a:r>
          </a:p>
          <a:p>
            <a:pPr marL="0" indent="0" algn="just">
              <a:spcBef>
                <a:spcPts val="0"/>
              </a:spcBef>
              <a:buNone/>
            </a:pPr>
            <a:endParaRPr lang="en-GB" sz="2800" b="1" dirty="0"/>
          </a:p>
          <a:p>
            <a:pPr algn="just">
              <a:spcBef>
                <a:spcPts val="0"/>
              </a:spcBef>
            </a:pPr>
            <a:endParaRPr lang="en-GB" sz="2800" dirty="0">
              <a:latin typeface="Arial" charset="0"/>
            </a:endParaRPr>
          </a:p>
          <a:p>
            <a:pPr algn="just">
              <a:spcBef>
                <a:spcPts val="0"/>
              </a:spcBef>
            </a:pPr>
            <a:r>
              <a:rPr lang="en-GB" sz="2800" b="1" dirty="0">
                <a:latin typeface="Arial" charset="0"/>
              </a:rPr>
              <a:t>ADPA4014 Performance Project 1</a:t>
            </a:r>
          </a:p>
          <a:p>
            <a:pPr algn="just">
              <a:spcBef>
                <a:spcPts val="0"/>
              </a:spcBef>
            </a:pPr>
            <a:endParaRPr lang="en-GB" sz="2800" b="1" dirty="0">
              <a:latin typeface="Arial" charset="0"/>
            </a:endParaRPr>
          </a:p>
          <a:p>
            <a:pPr algn="just">
              <a:spcBef>
                <a:spcPts val="0"/>
              </a:spcBef>
            </a:pPr>
            <a:endParaRPr lang="en-GB" sz="2800" b="1" dirty="0">
              <a:latin typeface="Arial" charset="0"/>
            </a:endParaRPr>
          </a:p>
          <a:p>
            <a:pPr marL="0" indent="0" algn="just">
              <a:spcBef>
                <a:spcPts val="0"/>
              </a:spcBef>
              <a:buNone/>
            </a:pPr>
            <a:r>
              <a:rPr lang="en-GB" sz="2800" b="1" dirty="0">
                <a:latin typeface="Arial" charset="0"/>
              </a:rPr>
              <a:t>Approximately 27 Week Teaching Year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7270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503186-7E29-646A-6C2E-3F75CD030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L4 Assessments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E04F697-3CCD-E03E-9B68-3B70291DFC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5732" y="53443"/>
            <a:ext cx="5181600" cy="6790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4208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03186-7E29-646A-6C2E-3F75CD030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Timetable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47340-673D-D71D-41AE-1F7F5758B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2069464"/>
            <a:ext cx="11481847" cy="3782695"/>
          </a:xfrm>
        </p:spPr>
        <p:txBody>
          <a:bodyPr>
            <a:normAutofit lnSpcReduction="10000"/>
          </a:bodyPr>
          <a:lstStyle/>
          <a:p>
            <a:r>
              <a:rPr lang="en-US" dirty="0" err="1"/>
              <a:t>Celcat</a:t>
            </a:r>
            <a:r>
              <a:rPr lang="en-US" dirty="0"/>
              <a:t>/Hwb.</a:t>
            </a:r>
          </a:p>
          <a:p>
            <a:r>
              <a:rPr lang="en-US" dirty="0"/>
              <a:t>There are further sessions that may be added to enhance your timetable – Masterclasses for example</a:t>
            </a:r>
          </a:p>
          <a:p>
            <a:r>
              <a:rPr lang="en-US" dirty="0"/>
              <a:t>You MUST NOT miss any sessions as they are all important</a:t>
            </a:r>
          </a:p>
          <a:p>
            <a:r>
              <a:rPr lang="en-US" dirty="0"/>
              <a:t>We monitor attendance carefully and missing too many sessions can result in you being withdrawn from the course for poor engagement.</a:t>
            </a:r>
          </a:p>
          <a:p>
            <a:endParaRPr lang="en-US" dirty="0"/>
          </a:p>
          <a:p>
            <a:r>
              <a:rPr lang="en-US" dirty="0"/>
              <a:t>Let’s check it…</a:t>
            </a:r>
          </a:p>
          <a:p>
            <a:endParaRPr lang="en-U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22860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03186-7E29-646A-6C2E-3F75CD030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0"/>
            <a:ext cx="11481847" cy="1325563"/>
          </a:xfrm>
        </p:spPr>
        <p:txBody>
          <a:bodyPr/>
          <a:lstStyle/>
          <a:p>
            <a:r>
              <a:rPr lang="en-US" dirty="0"/>
              <a:t>Timetable</a:t>
            </a: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DDD7293-A564-995D-F81E-F00D71B5CA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 rot="5400000">
            <a:off x="2666726" y="-1534872"/>
            <a:ext cx="6853549" cy="9698635"/>
          </a:xfrm>
        </p:spPr>
      </p:pic>
    </p:spTree>
    <p:extLst>
      <p:ext uri="{BB962C8B-B14F-4D97-AF65-F5344CB8AC3E}">
        <p14:creationId xmlns:p14="http://schemas.microsoft.com/office/powerpoint/2010/main" val="1553995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03186-7E29-646A-6C2E-3F75CD030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Practice / </a:t>
            </a:r>
            <a:r>
              <a:rPr lang="en-US" dirty="0" err="1"/>
              <a:t>Practise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47340-673D-D71D-41AE-1F7F5758B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690687"/>
            <a:ext cx="11481847" cy="4280621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You are expected to be engaged in musical activity daily as you would a full time job.</a:t>
            </a:r>
          </a:p>
          <a:p>
            <a:r>
              <a:rPr lang="en-US" dirty="0"/>
              <a:t>A 20 Credit module = 200 hours of study. Each module will have an allocation of ‘contact’ time and ‘individual learning’ time</a:t>
            </a:r>
          </a:p>
          <a:p>
            <a:r>
              <a:rPr lang="en-US" dirty="0"/>
              <a:t>L4 modules: 6 modules x 200 hours = 1200hours / 26 weeks = 46 hours per week</a:t>
            </a:r>
          </a:p>
          <a:p>
            <a:endParaRPr lang="en-US" dirty="0"/>
          </a:p>
          <a:p>
            <a:r>
              <a:rPr lang="en-US" dirty="0"/>
              <a:t>Therefore, you must make sure that you </a:t>
            </a:r>
            <a:r>
              <a:rPr lang="en-US" dirty="0" err="1"/>
              <a:t>practise</a:t>
            </a:r>
            <a:r>
              <a:rPr lang="en-US" dirty="0"/>
              <a:t>/practice during the weekends as well.</a:t>
            </a:r>
          </a:p>
          <a:p>
            <a:endParaRPr lang="en-US" dirty="0"/>
          </a:p>
          <a:p>
            <a:r>
              <a:rPr lang="en-US" dirty="0"/>
              <a:t>You will need well structured and focused practice/</a:t>
            </a:r>
            <a:r>
              <a:rPr lang="en-US" dirty="0" err="1"/>
              <a:t>practise</a:t>
            </a:r>
            <a:r>
              <a:rPr lang="en-US" dirty="0"/>
              <a:t> patterns to aid your working and can use rooms in WAVDA for this.</a:t>
            </a:r>
          </a:p>
          <a:p>
            <a:r>
              <a:rPr lang="en-US" dirty="0"/>
              <a:t>Opening Hours: </a:t>
            </a:r>
          </a:p>
          <a:p>
            <a:pPr marL="0" indent="0">
              <a:buNone/>
            </a:pPr>
            <a:r>
              <a:rPr lang="en-US" dirty="0"/>
              <a:t>Haywood House = 8.00am-9.00pm</a:t>
            </a:r>
          </a:p>
          <a:p>
            <a:pPr marL="0" indent="0">
              <a:buNone/>
            </a:pPr>
            <a:r>
              <a:rPr lang="en-US" dirty="0"/>
              <a:t>Registry Building = 8.00am-5.30pm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80294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03186-7E29-646A-6C2E-3F75CD030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47340-673D-D71D-41AE-1F7F5758B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2069464"/>
            <a:ext cx="11481847" cy="4197224"/>
          </a:xfrm>
        </p:spPr>
        <p:txBody>
          <a:bodyPr>
            <a:normAutofit/>
          </a:bodyPr>
          <a:lstStyle/>
          <a:p>
            <a:r>
              <a:rPr lang="en-GB" dirty="0"/>
              <a:t>Write everything you need to do in a diary (print or digital).</a:t>
            </a:r>
          </a:p>
          <a:p>
            <a:r>
              <a:rPr lang="en-GB" dirty="0"/>
              <a:t>Don’t think of times where you don’t have classes as time off  - this is study time!</a:t>
            </a:r>
          </a:p>
          <a:p>
            <a:r>
              <a:rPr lang="en-GB" dirty="0"/>
              <a:t>If you have trouble with organising your time efficiently, please arrange to see someone to help you.</a:t>
            </a:r>
          </a:p>
          <a:p>
            <a:r>
              <a:rPr lang="en-GB" dirty="0"/>
              <a:t>Developing effective practice/practise routines is key to success!</a:t>
            </a: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84858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03186-7E29-646A-6C2E-3F75CD030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What equipment do I need?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47340-673D-D71D-41AE-1F7F5758B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776856"/>
            <a:ext cx="11481847" cy="419722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2800" dirty="0"/>
              <a:t>ALL STUDENTS MUST HAVE – Pens, Pencils and Paper in every class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/>
              <a:t>Recording device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/>
              <a:t>Warming up is very important!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/>
              <a:t>Electronic devices</a:t>
            </a:r>
          </a:p>
          <a:p>
            <a:pPr>
              <a:buFont typeface="Wingdings" pitchFamily="2" charset="2"/>
              <a:buChar char="§"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Please talk to us if any issues. If intending to purchase equipment it is always worth contacting a member of staff to talk it through for advice where we can help.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65064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03186-7E29-646A-6C2E-3F75CD030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kern="1200" dirty="0">
                <a:latin typeface="+mj-lt"/>
                <a:ea typeface="+mj-ea"/>
                <a:cs typeface="+mj-cs"/>
              </a:rPr>
              <a:t>Library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47340-673D-D71D-41AE-1F7F5758B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776856"/>
            <a:ext cx="11481847" cy="419722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dirty="0">
              <a:hlinkClick r:id="rId3"/>
            </a:endParaRPr>
          </a:p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endParaRPr lang="en-GB" sz="2800" dirty="0">
              <a:hlinkClick r:id="rId3"/>
            </a:endParaRPr>
          </a:p>
          <a:p>
            <a:pPr marL="0" indent="0">
              <a:buNone/>
            </a:pPr>
            <a:r>
              <a:rPr lang="en-GB" sz="2800" dirty="0">
                <a:hlinkClick r:id="rId3"/>
              </a:rPr>
              <a:t>(5) Get to know your Library and Learning Resources 2021 - YouTube</a:t>
            </a:r>
            <a:endParaRPr lang="en-US" sz="2800" kern="1200" dirty="0"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8550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F3784-6711-3143-2160-1FDC0C16C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Expectations from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7220C-8568-1EBA-7D94-FB7739448C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Attend ALL scheduled sessions.</a:t>
            </a:r>
          </a:p>
          <a:p>
            <a:r>
              <a:rPr lang="en-GB" dirty="0"/>
              <a:t>Engage with materials and requirements on Moodle and TEAMS.</a:t>
            </a:r>
          </a:p>
          <a:p>
            <a:r>
              <a:rPr lang="en-GB" dirty="0"/>
              <a:t>Contact </a:t>
            </a:r>
            <a:r>
              <a:rPr lang="en-GB" dirty="0">
                <a:hlinkClick r:id="rId3"/>
              </a:rPr>
              <a:t>wavda@uwtsd.ac.uk</a:t>
            </a:r>
            <a:r>
              <a:rPr lang="en-GB" dirty="0"/>
              <a:t> if you are going to be absent and why.</a:t>
            </a:r>
          </a:p>
          <a:p>
            <a:r>
              <a:rPr lang="en-GB" dirty="0"/>
              <a:t>Engage with any communications sent to you by the Programme Team, Discipline, Institute and University.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22751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ACE679A-2D2B-0052-9F73-85D470A67586}"/>
              </a:ext>
            </a:extLst>
          </p:cNvPr>
          <p:cNvSpPr txBox="1"/>
          <p:nvPr/>
        </p:nvSpPr>
        <p:spPr>
          <a:xfrm>
            <a:off x="1188098" y="771332"/>
            <a:ext cx="7955902" cy="4585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Academic Support Tutor</a:t>
            </a:r>
          </a:p>
          <a:p>
            <a:endParaRPr lang="en-GB" sz="1800" dirty="0"/>
          </a:p>
          <a:p>
            <a:endParaRPr lang="en-GB" dirty="0"/>
          </a:p>
          <a:p>
            <a:r>
              <a:rPr lang="en-GB" sz="2000" dirty="0"/>
              <a:t>The role includes: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Supporting the student’s professional and overall academic development;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Working with the student in partnership;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Serving as an additional means of internal communication;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Liaising, as appropriate, with other staff that support the student;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Providing an additional channel for students to provide feedback and raise queries.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AST session is on Wednesday 2</a:t>
            </a:r>
            <a:r>
              <a:rPr lang="en-GB" sz="2000" baseline="30000" dirty="0"/>
              <a:t>nd</a:t>
            </a:r>
            <a:r>
              <a:rPr lang="en-GB" sz="2000" dirty="0"/>
              <a:t> October (Time TBC).</a:t>
            </a:r>
          </a:p>
        </p:txBody>
      </p:sp>
    </p:spTree>
    <p:extLst>
      <p:ext uri="{BB962C8B-B14F-4D97-AF65-F5344CB8AC3E}">
        <p14:creationId xmlns:p14="http://schemas.microsoft.com/office/powerpoint/2010/main" val="17910927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F3784-6711-3143-2160-1FDC0C16C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kern="1200" dirty="0">
                <a:latin typeface="+mj-lt"/>
                <a:ea typeface="+mj-ea"/>
                <a:cs typeface="+mj-cs"/>
              </a:rPr>
              <a:t>Doctor</a:t>
            </a:r>
            <a:endParaRPr lang="en-US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7220C-8568-1EBA-7D94-FB7739448C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2142617"/>
            <a:ext cx="11481847" cy="3575934"/>
          </a:xfrm>
        </p:spPr>
        <p:txBody>
          <a:bodyPr/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Doctor in Cardiff: it is essential to register with a doctor in Cardiff. It is completely impractical on an intensive course to have appointments with your doctor at home. 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is important that your appointments do not clash with your studies. You know your timetable, set your appointments around them.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53096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FE9B-95ED-0EC2-5AD8-FC3E6FE4F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Welsh Language Standards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9A2AF4F-2264-E2D0-F09A-59CAC4515D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2814255"/>
              </p:ext>
            </p:extLst>
          </p:nvPr>
        </p:nvGraphicFramePr>
        <p:xfrm>
          <a:off x="257174" y="1467059"/>
          <a:ext cx="11582892" cy="41840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791446">
                  <a:extLst>
                    <a:ext uri="{9D8B030D-6E8A-4147-A177-3AD203B41FA5}">
                      <a16:colId xmlns:a16="http://schemas.microsoft.com/office/drawing/2014/main" val="3379200873"/>
                    </a:ext>
                  </a:extLst>
                </a:gridCol>
                <a:gridCol w="5791446">
                  <a:extLst>
                    <a:ext uri="{9D8B030D-6E8A-4147-A177-3AD203B41FA5}">
                      <a16:colId xmlns:a16="http://schemas.microsoft.com/office/drawing/2014/main" val="883781372"/>
                    </a:ext>
                  </a:extLst>
                </a:gridCol>
              </a:tblGrid>
              <a:tr h="102153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2400" kern="100" dirty="0">
                          <a:effectLst/>
                        </a:rPr>
                        <a:t>Wrth dderbyn gwasanaeth gan y Brifysgol, mae gan fyfyrwyr yr hawl i 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effectLst/>
                        </a:rPr>
                        <a:t>When receiving a service from the University, students have the right to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extLst>
                  <a:ext uri="{0D108BD9-81ED-4DB2-BD59-A6C34878D82A}">
                    <a16:rowId xmlns:a16="http://schemas.microsoft.com/office/drawing/2014/main" val="1782587159"/>
                  </a:ext>
                </a:extLst>
              </a:tr>
              <a:tr h="2967664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Ddogfennau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Ffurflenni a thaflenni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Llythyrau ac e-bost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Diwtor personol sy’n siarad Cymraeg;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Cyflwyno gwaith ysgrifenedig yn Gymraeg;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Gallu siarad Cymraeg mewn cyfarfod i dderbyn cymorth myfyrwyr;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300" kern="1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2300" kern="100" dirty="0">
                          <a:effectLst/>
                        </a:rPr>
                        <a:t> </a:t>
                      </a:r>
                      <a:endParaRPr lang="en-GB" sz="23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tc>
                  <a:txBody>
                    <a:bodyPr/>
                    <a:lstStyle/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Documents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Forms and leaflets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Letters and emails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Welsh speaking personal tutor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Submit written work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Can speak Welsh in a meeting to receive student support</a:t>
                      </a:r>
                      <a:endParaRPr lang="en-GB" sz="23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extLst>
                  <a:ext uri="{0D108BD9-81ED-4DB2-BD59-A6C34878D82A}">
                    <a16:rowId xmlns:a16="http://schemas.microsoft.com/office/drawing/2014/main" val="7181454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77320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EFBE2-A1CB-6684-4CF6-582C1EDE6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change modules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C6514-11C4-F627-A77E-A40AC099B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0559162" cy="3575934"/>
          </a:xfrm>
        </p:spPr>
        <p:txBody>
          <a:bodyPr/>
          <a:lstStyle/>
          <a:p>
            <a:r>
              <a:rPr lang="en-GB" dirty="0"/>
              <a:t>In some cases a student may need to change to a ‘retrieval module’. This can be done via </a:t>
            </a:r>
            <a:r>
              <a:rPr lang="en-GB" dirty="0" err="1"/>
              <a:t>MyTSD</a:t>
            </a:r>
            <a:r>
              <a:rPr lang="en-GB" dirty="0"/>
              <a:t>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5875EECC-FB77-5DE5-A09F-5BFE980D03D6}"/>
              </a:ext>
            </a:extLst>
          </p:cNvPr>
          <p:cNvSpPr/>
          <p:nvPr/>
        </p:nvSpPr>
        <p:spPr>
          <a:xfrm>
            <a:off x="9088582" y="107662"/>
            <a:ext cx="3048000" cy="1717963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Find the module change form on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782182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4D409-1BCE-16B8-059A-DB42D0E29A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change programmes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DD261-9B4A-C7ED-BA63-2897365878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some cases a student may decide to change their programme. This can be done via </a:t>
            </a:r>
            <a:r>
              <a:rPr lang="en-GB" dirty="0" err="1"/>
              <a:t>MyTSD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6D6A3F2D-0B31-063F-1453-CAE0122AF00B}"/>
              </a:ext>
            </a:extLst>
          </p:cNvPr>
          <p:cNvSpPr/>
          <p:nvPr/>
        </p:nvSpPr>
        <p:spPr>
          <a:xfrm>
            <a:off x="9088582" y="107662"/>
            <a:ext cx="3048000" cy="1717963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Find the programme change form on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808209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011568" y="2607117"/>
            <a:ext cx="4505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</p:txBody>
      </p:sp>
    </p:spTree>
    <p:extLst>
      <p:ext uri="{BB962C8B-B14F-4D97-AF65-F5344CB8AC3E}">
        <p14:creationId xmlns:p14="http://schemas.microsoft.com/office/powerpoint/2010/main" val="28267478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Meet your </a:t>
            </a:r>
          </a:p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Lecturers</a:t>
            </a:r>
          </a:p>
        </p:txBody>
      </p:sp>
    </p:spTree>
    <p:extLst>
      <p:ext uri="{BB962C8B-B14F-4D97-AF65-F5344CB8AC3E}">
        <p14:creationId xmlns:p14="http://schemas.microsoft.com/office/powerpoint/2010/main" val="12805297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D3379-9911-D2F2-DFB2-5651EC625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Programme Manager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AB72D2-4DC4-79EF-29AE-E90CB46771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David Bebbington – Academy Director (Quality)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90E9BDB-562B-8B5F-B2CF-A4E2BB01864D}"/>
              </a:ext>
            </a:extLst>
          </p:cNvPr>
          <p:cNvSpPr/>
          <p:nvPr/>
        </p:nvSpPr>
        <p:spPr>
          <a:xfrm>
            <a:off x="9088582" y="107662"/>
            <a:ext cx="3048000" cy="1717963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Who is your Programme Manager?</a:t>
            </a:r>
          </a:p>
        </p:txBody>
      </p:sp>
    </p:spTree>
    <p:extLst>
      <p:ext uri="{BB962C8B-B14F-4D97-AF65-F5344CB8AC3E}">
        <p14:creationId xmlns:p14="http://schemas.microsoft.com/office/powerpoint/2010/main" val="172216598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D3379-9911-D2F2-DFB2-5651EC625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Interim Academic Director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AB72D2-4DC4-79EF-29AE-E90CB46771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Lynne Seymour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84AB2D9-67F6-1FF8-3EFE-328276AB57E1}"/>
              </a:ext>
            </a:extLst>
          </p:cNvPr>
          <p:cNvSpPr/>
          <p:nvPr/>
        </p:nvSpPr>
        <p:spPr>
          <a:xfrm>
            <a:off x="9088582" y="107662"/>
            <a:ext cx="3048000" cy="1717963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Who is the Academic Director?</a:t>
            </a:r>
          </a:p>
        </p:txBody>
      </p:sp>
    </p:spTree>
    <p:extLst>
      <p:ext uri="{BB962C8B-B14F-4D97-AF65-F5344CB8AC3E}">
        <p14:creationId xmlns:p14="http://schemas.microsoft.com/office/powerpoint/2010/main" val="262230357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D3379-9911-D2F2-DFB2-5651EC625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 Programme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AB72D2-4DC4-79EF-29AE-E90CB46771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31" y="1525460"/>
            <a:ext cx="5603669" cy="380707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International Expert Lecturers and Consultants including: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sz="2800" dirty="0"/>
              <a:t>Pierre-Maurice </a:t>
            </a:r>
            <a:r>
              <a:rPr lang="en-US" sz="2800" dirty="0" err="1"/>
              <a:t>Barlier</a:t>
            </a:r>
            <a:r>
              <a:rPr lang="en-US" sz="2800" dirty="0"/>
              <a:t> </a:t>
            </a:r>
            <a:r>
              <a:rPr lang="mr-IN" sz="2800" dirty="0"/>
              <a:t>–</a:t>
            </a:r>
            <a:r>
              <a:rPr lang="en-US" sz="2800" dirty="0"/>
              <a:t> French Coach</a:t>
            </a:r>
          </a:p>
          <a:p>
            <a:r>
              <a:rPr lang="en-US" sz="2800" dirty="0"/>
              <a:t>Jacqueline </a:t>
            </a:r>
            <a:r>
              <a:rPr lang="en-US" sz="2800" dirty="0" err="1"/>
              <a:t>Pischorn</a:t>
            </a:r>
            <a:r>
              <a:rPr lang="en-US" sz="2800" dirty="0"/>
              <a:t> </a:t>
            </a:r>
            <a:r>
              <a:rPr lang="mr-IN" sz="2800" dirty="0"/>
              <a:t>–</a:t>
            </a:r>
            <a:r>
              <a:rPr lang="en-US" sz="2800" dirty="0"/>
              <a:t> German Coach</a:t>
            </a:r>
          </a:p>
          <a:p>
            <a:r>
              <a:rPr lang="en-US" sz="2800" dirty="0"/>
              <a:t>Jolanda </a:t>
            </a:r>
            <a:r>
              <a:rPr lang="en-US" sz="2800" dirty="0" err="1"/>
              <a:t>Pupillo</a:t>
            </a:r>
            <a:r>
              <a:rPr lang="mr-IN" sz="2800" dirty="0"/>
              <a:t>–</a:t>
            </a:r>
            <a:r>
              <a:rPr lang="en-US" sz="2800" dirty="0"/>
              <a:t> Italian Coach</a:t>
            </a:r>
          </a:p>
          <a:p>
            <a:r>
              <a:rPr lang="en-US" sz="2800" dirty="0"/>
              <a:t>Ester </a:t>
            </a:r>
            <a:r>
              <a:rPr lang="en-US" sz="2800" dirty="0" err="1"/>
              <a:t>Borin</a:t>
            </a:r>
            <a:r>
              <a:rPr lang="en-US" sz="2800" dirty="0"/>
              <a:t> Bonillo – Spanish</a:t>
            </a:r>
          </a:p>
          <a:p>
            <a:r>
              <a:rPr lang="en-US" sz="2800" dirty="0"/>
              <a:t>John Asquith - Russian</a:t>
            </a:r>
          </a:p>
          <a:p>
            <a:r>
              <a:rPr lang="en-US" sz="2800" dirty="0" err="1"/>
              <a:t>Iwan</a:t>
            </a:r>
            <a:r>
              <a:rPr lang="en-US" sz="2800" dirty="0"/>
              <a:t> </a:t>
            </a:r>
            <a:r>
              <a:rPr lang="en-US" sz="2800" dirty="0" err="1"/>
              <a:t>Teifion</a:t>
            </a:r>
            <a:r>
              <a:rPr lang="en-US" sz="2800" dirty="0"/>
              <a:t> Davies – Coach</a:t>
            </a:r>
          </a:p>
          <a:p>
            <a:r>
              <a:rPr lang="en-US" sz="2800" dirty="0"/>
              <a:t>Catherine Roe Williams - Accompanist</a:t>
            </a:r>
          </a:p>
          <a:p>
            <a:r>
              <a:rPr lang="en-US" sz="2800" dirty="0"/>
              <a:t>Camilla Roberts – Vocal Technique</a:t>
            </a:r>
          </a:p>
          <a:p>
            <a:r>
              <a:rPr lang="en-US" sz="2800" dirty="0"/>
              <a:t>Philip Lloyd Evans – Repertoire</a:t>
            </a:r>
          </a:p>
          <a:p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A1866D58-879F-7CA3-4401-5E4B91CF6717}"/>
              </a:ext>
            </a:extLst>
          </p:cNvPr>
          <p:cNvSpPr/>
          <p:nvPr/>
        </p:nvSpPr>
        <p:spPr>
          <a:xfrm>
            <a:off x="9088582" y="107662"/>
            <a:ext cx="3048000" cy="1717963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Who is the Programme Team?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1B541DD-7319-371C-4359-60DDF5D35E25}"/>
              </a:ext>
            </a:extLst>
          </p:cNvPr>
          <p:cNvSpPr txBox="1">
            <a:spLocks/>
          </p:cNvSpPr>
          <p:nvPr/>
        </p:nvSpPr>
        <p:spPr>
          <a:xfrm>
            <a:off x="6230112" y="1631408"/>
            <a:ext cx="5603669" cy="35951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r>
              <a:rPr lang="en-US" sz="1800" dirty="0"/>
              <a:t>Sharon Richards – Accompanist</a:t>
            </a:r>
          </a:p>
          <a:p>
            <a:r>
              <a:rPr lang="en-US" sz="1800" dirty="0"/>
              <a:t>Sian Davies - Accompanist</a:t>
            </a:r>
          </a:p>
          <a:p>
            <a:r>
              <a:rPr lang="en-US" sz="1800" dirty="0"/>
              <a:t>Rosario </a:t>
            </a:r>
            <a:r>
              <a:rPr lang="en-US" sz="1800" dirty="0" err="1"/>
              <a:t>Mawby</a:t>
            </a:r>
            <a:r>
              <a:rPr lang="en-US" sz="1800" dirty="0"/>
              <a:t> – Performance </a:t>
            </a:r>
          </a:p>
          <a:p>
            <a:r>
              <a:rPr lang="en-US" sz="1800" dirty="0"/>
              <a:t>Hollie Clark – Performance</a:t>
            </a:r>
          </a:p>
          <a:p>
            <a:r>
              <a:rPr lang="en-US" sz="1800" dirty="0"/>
              <a:t>Lorraine Mahoney – Vocal Anatomy</a:t>
            </a:r>
          </a:p>
          <a:p>
            <a:r>
              <a:rPr lang="en-GB" sz="1800" dirty="0"/>
              <a:t>Elan Isaac – Movement </a:t>
            </a:r>
            <a:endParaRPr lang="en-US" sz="1800" dirty="0"/>
          </a:p>
          <a:p>
            <a:r>
              <a:rPr lang="en-GB" sz="1800" dirty="0"/>
              <a:t>Jennifer </a:t>
            </a:r>
            <a:r>
              <a:rPr lang="en-GB" sz="1800" dirty="0" err="1"/>
              <a:t>Mackerras</a:t>
            </a:r>
            <a:r>
              <a:rPr lang="en-GB" sz="1800" dirty="0"/>
              <a:t> – Alexander Technique</a:t>
            </a:r>
            <a:endParaRPr lang="en-US" sz="1800" dirty="0"/>
          </a:p>
          <a:p>
            <a:r>
              <a:rPr lang="en-US" sz="1800" dirty="0"/>
              <a:t>Sarah Crisp – Director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679761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011568" y="2607117"/>
            <a:ext cx="4505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</p:txBody>
      </p:sp>
    </p:spTree>
    <p:extLst>
      <p:ext uri="{BB962C8B-B14F-4D97-AF65-F5344CB8AC3E}">
        <p14:creationId xmlns:p14="http://schemas.microsoft.com/office/powerpoint/2010/main" val="257371445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University</a:t>
            </a:r>
          </a:p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Regulations</a:t>
            </a:r>
          </a:p>
        </p:txBody>
      </p:sp>
    </p:spTree>
    <p:extLst>
      <p:ext uri="{BB962C8B-B14F-4D97-AF65-F5344CB8AC3E}">
        <p14:creationId xmlns:p14="http://schemas.microsoft.com/office/powerpoint/2010/main" val="300925229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21B59-861B-4135-E436-BF6A2FB1A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481847" cy="1325563"/>
          </a:xfrm>
        </p:spPr>
        <p:txBody>
          <a:bodyPr/>
          <a:lstStyle/>
          <a:p>
            <a:r>
              <a:rPr lang="en-GB" dirty="0"/>
              <a:t>University Regulations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CF6B1ED-FDFD-F177-8579-263C12379B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90903" y="964642"/>
            <a:ext cx="8813971" cy="4742822"/>
          </a:xfr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6DEC065A-823C-1286-105A-6D8F3E1BA6B9}"/>
              </a:ext>
            </a:extLst>
          </p:cNvPr>
          <p:cNvSpPr/>
          <p:nvPr/>
        </p:nvSpPr>
        <p:spPr>
          <a:xfrm>
            <a:off x="3024554" y="3429000"/>
            <a:ext cx="2381459" cy="1906675"/>
          </a:xfrm>
          <a:prstGeom prst="ellipse">
            <a:avLst/>
          </a:prstGeom>
          <a:noFill/>
          <a:ln w="7620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6326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1B57-347F-2BA0-7B87-A3E753242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Engagement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81C95-3768-B8DC-6AAE-F4ACBE8922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Engage with all scheduled and asynchronous learning in the programme/module;</a:t>
            </a:r>
          </a:p>
          <a:p>
            <a:r>
              <a:rPr lang="en-GB" dirty="0"/>
              <a:t>Attend punctually and completely all scheduled and timetabled learning and teaching activities;</a:t>
            </a:r>
          </a:p>
          <a:p>
            <a:r>
              <a:rPr lang="en-GB" dirty="0"/>
              <a:t>Inform the Programme Manager or Academic Support Tutor of any issues that affect or are expected to affect your engagement with your course.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5BB15CC-6892-A1E8-E49F-7519EDD86F16}"/>
              </a:ext>
            </a:extLst>
          </p:cNvPr>
          <p:cNvSpPr/>
          <p:nvPr/>
        </p:nvSpPr>
        <p:spPr>
          <a:xfrm>
            <a:off x="9088582" y="107662"/>
            <a:ext cx="3048000" cy="1717963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Find the Student Engagement Policy</a:t>
            </a:r>
          </a:p>
        </p:txBody>
      </p:sp>
    </p:spTree>
    <p:extLst>
      <p:ext uri="{BB962C8B-B14F-4D97-AF65-F5344CB8AC3E}">
        <p14:creationId xmlns:p14="http://schemas.microsoft.com/office/powerpoint/2010/main" val="383936873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74A16-ABA0-3EEE-C74F-5F3447581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Mitigating Circumstances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9CA07-5FFE-4C2D-03DF-0ABE51EEA4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4866924" cy="357593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Long-term(has lasted/will last 12 months or more)  disabilities or learning difficulties are considered through the compensatory measures procedures</a:t>
            </a:r>
          </a:p>
          <a:p>
            <a:r>
              <a:rPr lang="en-GB" dirty="0"/>
              <a:t>Short-term mitigating circumstances are normally considered through the extenuating circumstances procedure.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5B085E2-2C9D-E565-9CBE-C9AF53FCF8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56629258"/>
              </p:ext>
            </p:extLst>
          </p:nvPr>
        </p:nvGraphicFramePr>
        <p:xfrm>
          <a:off x="5667270" y="287589"/>
          <a:ext cx="6420897" cy="3842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1A743AB-5B25-116B-4CBB-B46B31D889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38531922"/>
              </p:ext>
            </p:extLst>
          </p:nvPr>
        </p:nvGraphicFramePr>
        <p:xfrm>
          <a:off x="5667270" y="2361131"/>
          <a:ext cx="6270343" cy="3842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6" name="Oval 5">
            <a:extLst>
              <a:ext uri="{FF2B5EF4-FFF2-40B4-BE49-F238E27FC236}">
                <a16:creationId xmlns:a16="http://schemas.microsoft.com/office/drawing/2014/main" id="{969DB7D9-54DC-4E45-EDA9-57852FD727FF}"/>
              </a:ext>
            </a:extLst>
          </p:cNvPr>
          <p:cNvSpPr/>
          <p:nvPr/>
        </p:nvSpPr>
        <p:spPr>
          <a:xfrm>
            <a:off x="9088582" y="107663"/>
            <a:ext cx="3048000" cy="147997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Find the Extenuating Circumstances Form on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D988CF-354F-E4FB-DACF-1313F43E5927}"/>
              </a:ext>
            </a:extLst>
          </p:cNvPr>
          <p:cNvSpPr txBox="1"/>
          <p:nvPr/>
        </p:nvSpPr>
        <p:spPr>
          <a:xfrm>
            <a:off x="7968343" y="2996215"/>
            <a:ext cx="1688124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/>
              <a:t>Examples</a:t>
            </a:r>
          </a:p>
        </p:txBody>
      </p:sp>
    </p:spTree>
    <p:extLst>
      <p:ext uri="{BB962C8B-B14F-4D97-AF65-F5344CB8AC3E}">
        <p14:creationId xmlns:p14="http://schemas.microsoft.com/office/powerpoint/2010/main" val="313191817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08748-CC6D-E2EB-03C8-782878D86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Non-Academic Misconduct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18B90-0C86-750E-1F5F-1399C4796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36914"/>
            <a:ext cx="7700558" cy="396464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Covers:</a:t>
            </a:r>
          </a:p>
          <a:p>
            <a:pPr lvl="1"/>
            <a:r>
              <a:rPr lang="en-GB" dirty="0"/>
              <a:t>Actions which cause actual or potential distress or harm to others; </a:t>
            </a:r>
          </a:p>
          <a:p>
            <a:pPr lvl="1"/>
            <a:r>
              <a:rPr lang="en-GB" dirty="0"/>
              <a:t>Actions which cause actual or potential damage to property of others; </a:t>
            </a:r>
          </a:p>
          <a:p>
            <a:pPr lvl="1"/>
            <a:r>
              <a:rPr lang="en-GB" dirty="0"/>
              <a:t>Actions which may prevent or disrupt the normal functioning of the University;</a:t>
            </a:r>
          </a:p>
          <a:p>
            <a:pPr lvl="1"/>
            <a:r>
              <a:rPr lang="en-GB" dirty="0"/>
              <a:t>Actions which may cause reputational damage to the University as a result of the misconduct of the alleged perpetrator; </a:t>
            </a:r>
          </a:p>
          <a:p>
            <a:pPr lvl="1"/>
            <a:r>
              <a:rPr lang="en-GB" dirty="0"/>
              <a:t>Actions which impede or interfere with the pursuance of work/ study of University members, or impact on normal operations of the University; </a:t>
            </a:r>
          </a:p>
          <a:p>
            <a:pPr lvl="1"/>
            <a:r>
              <a:rPr lang="en-GB" dirty="0"/>
              <a:t>Breaches of the University’s Student Code of Conduct.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3D30F49-AB7B-037E-298D-A0267EAAE0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43524053"/>
              </p:ext>
            </p:extLst>
          </p:nvPr>
        </p:nvGraphicFramePr>
        <p:xfrm>
          <a:off x="8462945" y="816370"/>
          <a:ext cx="3806092" cy="4368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val 4">
            <a:extLst>
              <a:ext uri="{FF2B5EF4-FFF2-40B4-BE49-F238E27FC236}">
                <a16:creationId xmlns:a16="http://schemas.microsoft.com/office/drawing/2014/main" id="{F7EAA4F5-E0D5-1934-C69C-34370946EBC3}"/>
              </a:ext>
            </a:extLst>
          </p:cNvPr>
          <p:cNvSpPr/>
          <p:nvPr/>
        </p:nvSpPr>
        <p:spPr>
          <a:xfrm>
            <a:off x="4426147" y="5378022"/>
            <a:ext cx="3048000" cy="1479978"/>
          </a:xfrm>
          <a:prstGeom prst="ellipse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ea typeface="Calibri"/>
                <a:cs typeface="Calibri"/>
              </a:rPr>
              <a:t>Find the Formal Student Complaint Form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153BFF8-F3A7-ADDF-21D1-A7BCEC5EA9BE}"/>
              </a:ext>
            </a:extLst>
          </p:cNvPr>
          <p:cNvSpPr txBox="1"/>
          <p:nvPr/>
        </p:nvSpPr>
        <p:spPr>
          <a:xfrm>
            <a:off x="4163786" y="217714"/>
            <a:ext cx="7786006" cy="40011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dirty="0">
                <a:ea typeface="Calibri"/>
                <a:cs typeface="Calibri"/>
              </a:rPr>
              <a:t>To report an incident use the Formal Student Complaint Form</a:t>
            </a:r>
          </a:p>
        </p:txBody>
      </p:sp>
    </p:spTree>
    <p:extLst>
      <p:ext uri="{BB962C8B-B14F-4D97-AF65-F5344CB8AC3E}">
        <p14:creationId xmlns:p14="http://schemas.microsoft.com/office/powerpoint/2010/main" val="257046608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78DC4-B7C4-6DE6-FEC9-9D2A4D46C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Don’t miss out!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8FF27-354C-F858-1CFE-D3DAAD1334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 Pregnancy Maternity Paternity and Adoption Leave Policy</a:t>
            </a:r>
          </a:p>
          <a:p>
            <a:r>
              <a:rPr lang="en-GB" dirty="0"/>
              <a:t>Applicant and Student Name Change Policy</a:t>
            </a:r>
          </a:p>
          <a:p>
            <a:r>
              <a:rPr lang="en-GB" dirty="0"/>
              <a:t>Student Smoke Free Policy</a:t>
            </a:r>
          </a:p>
          <a:p>
            <a:r>
              <a:rPr lang="en-GB" dirty="0"/>
              <a:t>Student Intellectual Property Policy</a:t>
            </a:r>
          </a:p>
          <a:p>
            <a:r>
              <a:rPr lang="en-GB" dirty="0"/>
              <a:t>Student Privacy Statement</a:t>
            </a:r>
          </a:p>
          <a:p>
            <a:r>
              <a:rPr lang="en-GB" dirty="0"/>
              <a:t>Safeguarding Policy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AE55A8AA-6D76-D008-80B0-86BB8C3ABBCE}"/>
              </a:ext>
            </a:extLst>
          </p:cNvPr>
          <p:cNvSpPr/>
          <p:nvPr/>
        </p:nvSpPr>
        <p:spPr>
          <a:xfrm>
            <a:off x="9088582" y="107663"/>
            <a:ext cx="3048000" cy="147997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Find at least one of these policies.</a:t>
            </a:r>
          </a:p>
        </p:txBody>
      </p:sp>
    </p:spTree>
    <p:extLst>
      <p:ext uri="{BB962C8B-B14F-4D97-AF65-F5344CB8AC3E}">
        <p14:creationId xmlns:p14="http://schemas.microsoft.com/office/powerpoint/2010/main" val="335903518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011568" y="2607117"/>
            <a:ext cx="4505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</p:txBody>
      </p:sp>
    </p:spTree>
    <p:extLst>
      <p:ext uri="{BB962C8B-B14F-4D97-AF65-F5344CB8AC3E}">
        <p14:creationId xmlns:p14="http://schemas.microsoft.com/office/powerpoint/2010/main" val="4983253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3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7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9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5AC00B7-894A-4FF9-8954-5C11DD8B84A2}">
  <ds:schemaRefs>
    <ds:schemaRef ds:uri="http://schemas.openxmlformats.org/package/2006/metadata/core-properties"/>
    <ds:schemaRef ds:uri="http://schemas.microsoft.com/office/2006/metadata/properties"/>
    <ds:schemaRef ds:uri="1084fe36-8241-4751-a893-1fa9f44ff207"/>
    <ds:schemaRef ds:uri="http://purl.org/dc/elements/1.1/"/>
    <ds:schemaRef ds:uri="58fca413-3b36-4298-af2b-d24aa1f4750f"/>
    <ds:schemaRef ds:uri="http://www.w3.org/XML/1998/namespace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2959</Words>
  <Application>Microsoft Macintosh PowerPoint</Application>
  <PresentationFormat>Widescreen</PresentationFormat>
  <Paragraphs>351</Paragraphs>
  <Slides>40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40</vt:i4>
      </vt:variant>
    </vt:vector>
  </HeadingPairs>
  <TitlesOfParts>
    <vt:vector size="65" baseType="lpstr">
      <vt:lpstr>Arial</vt:lpstr>
      <vt:lpstr>Calibri</vt:lpstr>
      <vt:lpstr>Calibri Light</vt:lpstr>
      <vt:lpstr>Century Gothic</vt:lpstr>
      <vt:lpstr>Symbol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1_UWTSD 200_Subtitle 3</vt:lpstr>
      <vt:lpstr>2_UWTSD 200_Subtitle 3</vt:lpstr>
      <vt:lpstr>3_UWTSD 200_Subtitle 3</vt:lpstr>
      <vt:lpstr>4_UWTSD 200_Subtitle 3</vt:lpstr>
      <vt:lpstr>5_UWTSD 200_Subtitle 3</vt:lpstr>
      <vt:lpstr>6_UWTSD 200_Subtitle 3</vt:lpstr>
      <vt:lpstr>7_UWTSD 200_Subtitle 3</vt:lpstr>
      <vt:lpstr>8_UWTSD 200_Subtitle 3</vt:lpstr>
      <vt:lpstr>9_UWTSD 200_Subtitle 3</vt:lpstr>
      <vt:lpstr>UWTSD 200_Text 1</vt:lpstr>
      <vt:lpstr>UWTSD 200_Text 3</vt:lpstr>
      <vt:lpstr>UWTSD 200_Text 5</vt:lpstr>
      <vt:lpstr>UWTSD Logo Variations with Image Behind</vt:lpstr>
      <vt:lpstr>PowerPoint Presentation</vt:lpstr>
      <vt:lpstr>PowerPoint Presentation</vt:lpstr>
      <vt:lpstr>PowerPoint Presentation</vt:lpstr>
      <vt:lpstr>Your Basic Information</vt:lpstr>
      <vt:lpstr>UWTSD HWB: Your first line of support</vt:lpstr>
      <vt:lpstr>Your University Email</vt:lpstr>
      <vt:lpstr>MyTSD: Your access to your information</vt:lpstr>
      <vt:lpstr>Your Timetable</vt:lpstr>
      <vt:lpstr>Moodle: Your virtual learning environment</vt:lpstr>
      <vt:lpstr>PowerPoint Presentation</vt:lpstr>
      <vt:lpstr>PowerPoint Presentation</vt:lpstr>
      <vt:lpstr>Programme of Study Handbook</vt:lpstr>
      <vt:lpstr>Programme Overview</vt:lpstr>
      <vt:lpstr>Modules</vt:lpstr>
      <vt:lpstr>L4 Assessments</vt:lpstr>
      <vt:lpstr>Timetable</vt:lpstr>
      <vt:lpstr>Timetable</vt:lpstr>
      <vt:lpstr>Practice / Practise</vt:lpstr>
      <vt:lpstr>Time Management</vt:lpstr>
      <vt:lpstr>What equipment do I need?</vt:lpstr>
      <vt:lpstr>Library</vt:lpstr>
      <vt:lpstr>Expectations from you!</vt:lpstr>
      <vt:lpstr>PowerPoint Presentation</vt:lpstr>
      <vt:lpstr>Doctor</vt:lpstr>
      <vt:lpstr>Welsh Language Standards</vt:lpstr>
      <vt:lpstr>How to change modules</vt:lpstr>
      <vt:lpstr>How to change programmes</vt:lpstr>
      <vt:lpstr>PowerPoint Presentation</vt:lpstr>
      <vt:lpstr>PowerPoint Presentation</vt:lpstr>
      <vt:lpstr>The Programme Manager</vt:lpstr>
      <vt:lpstr>The Interim Academic Director</vt:lpstr>
      <vt:lpstr>The Programme Team</vt:lpstr>
      <vt:lpstr>PowerPoint Presentation</vt:lpstr>
      <vt:lpstr>PowerPoint Presentation</vt:lpstr>
      <vt:lpstr>University Regulations</vt:lpstr>
      <vt:lpstr>Student Engagement Requirements</vt:lpstr>
      <vt:lpstr>Mitigating Circumstances</vt:lpstr>
      <vt:lpstr>Non-Academic Misconduct</vt:lpstr>
      <vt:lpstr>Don’t miss out!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David Bebbington</cp:lastModifiedBy>
  <cp:revision>35</cp:revision>
  <dcterms:created xsi:type="dcterms:W3CDTF">2021-03-09T15:35:42Z</dcterms:created>
  <dcterms:modified xsi:type="dcterms:W3CDTF">2024-10-01T06:30:22Z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