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handoutMasterIdLst>
    <p:handoutMasterId r:id="rId53"/>
  </p:handoutMasterIdLst>
  <p:sldIdLst>
    <p:sldId id="256" r:id="rId5"/>
    <p:sldId id="658" r:id="rId6"/>
    <p:sldId id="642" r:id="rId7"/>
    <p:sldId id="677" r:id="rId8"/>
    <p:sldId id="341" r:id="rId9"/>
    <p:sldId id="342" r:id="rId10"/>
    <p:sldId id="681" r:id="rId11"/>
    <p:sldId id="257" r:id="rId12"/>
    <p:sldId id="350" r:id="rId13"/>
    <p:sldId id="333" r:id="rId14"/>
    <p:sldId id="322" r:id="rId15"/>
    <p:sldId id="331" r:id="rId16"/>
    <p:sldId id="323" r:id="rId17"/>
    <p:sldId id="324" r:id="rId18"/>
    <p:sldId id="325" r:id="rId19"/>
    <p:sldId id="326" r:id="rId20"/>
    <p:sldId id="327" r:id="rId21"/>
    <p:sldId id="347" r:id="rId22"/>
    <p:sldId id="332" r:id="rId23"/>
    <p:sldId id="614" r:id="rId24"/>
    <p:sldId id="683" r:id="rId25"/>
    <p:sldId id="684" r:id="rId26"/>
    <p:sldId id="343" r:id="rId27"/>
    <p:sldId id="335" r:id="rId28"/>
    <p:sldId id="345" r:id="rId29"/>
    <p:sldId id="685" r:id="rId30"/>
    <p:sldId id="344" r:id="rId31"/>
    <p:sldId id="338" r:id="rId32"/>
    <p:sldId id="438" r:id="rId33"/>
    <p:sldId id="258" r:id="rId34"/>
    <p:sldId id="686" r:id="rId35"/>
    <p:sldId id="398" r:id="rId36"/>
    <p:sldId id="401" r:id="rId37"/>
    <p:sldId id="687" r:id="rId38"/>
    <p:sldId id="404" r:id="rId39"/>
    <p:sldId id="407" r:id="rId40"/>
    <p:sldId id="410" r:id="rId41"/>
    <p:sldId id="673" r:id="rId42"/>
    <p:sldId id="689" r:id="rId43"/>
    <p:sldId id="688" r:id="rId44"/>
    <p:sldId id="692" r:id="rId45"/>
    <p:sldId id="349" r:id="rId46"/>
    <p:sldId id="348" r:id="rId47"/>
    <p:sldId id="690" r:id="rId48"/>
    <p:sldId id="691" r:id="rId49"/>
    <p:sldId id="675" r:id="rId50"/>
    <p:sldId id="632" r:id="rId51"/>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DEFB62-9110-E24C-BCAD-E11B1A5516DB}" v="268" dt="2024-02-21T07:12:33.2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27" autoAdjust="0"/>
    <p:restoredTop sz="75844" autoAdjust="0"/>
  </p:normalViewPr>
  <p:slideViewPr>
    <p:cSldViewPr>
      <p:cViewPr varScale="1">
        <p:scale>
          <a:sx n="81" d="100"/>
          <a:sy n="81" d="100"/>
        </p:scale>
        <p:origin x="192" y="240"/>
      </p:cViewPr>
      <p:guideLst>
        <p:guide orient="horz" pos="2160"/>
        <p:guide pos="3840"/>
      </p:guideLst>
    </p:cSldViewPr>
  </p:slideViewPr>
  <p:outlineViewPr>
    <p:cViewPr>
      <p:scale>
        <a:sx n="33" d="100"/>
        <a:sy n="33" d="100"/>
      </p:scale>
      <p:origin x="0" y="-27296"/>
    </p:cViewPr>
  </p:outlineViewPr>
  <p:notesTextViewPr>
    <p:cViewPr>
      <p:scale>
        <a:sx n="3" d="2"/>
        <a:sy n="3" d="2"/>
      </p:scale>
      <p:origin x="0" y="-148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A503C0-3919-4C04-B9B6-4E88156C1AD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D296EAF-B829-4B0F-8E78-0CB39F37B8D1}">
      <dgm:prSet custT="1"/>
      <dgm:spPr/>
      <dgm:t>
        <a:bodyPr/>
        <a:lstStyle/>
        <a:p>
          <a:pPr>
            <a:defRPr cap="all"/>
          </a:pPr>
          <a:r>
            <a:rPr lang="en-GB" sz="2000"/>
            <a:t>Consider the role</a:t>
          </a:r>
          <a:endParaRPr lang="en-US" sz="2000"/>
        </a:p>
      </dgm:t>
    </dgm:pt>
    <dgm:pt modelId="{E05A5E1C-1544-424C-9E2F-F159A19DE85F}" type="parTrans" cxnId="{028C96F6-11F0-497B-B22D-12FF374DD2D3}">
      <dgm:prSet/>
      <dgm:spPr/>
      <dgm:t>
        <a:bodyPr/>
        <a:lstStyle/>
        <a:p>
          <a:endParaRPr lang="en-US" sz="2400"/>
        </a:p>
      </dgm:t>
    </dgm:pt>
    <dgm:pt modelId="{EDC66448-4836-4D92-A5E0-85286C08452C}" type="sibTrans" cxnId="{028C96F6-11F0-497B-B22D-12FF374DD2D3}">
      <dgm:prSet/>
      <dgm:spPr/>
      <dgm:t>
        <a:bodyPr/>
        <a:lstStyle/>
        <a:p>
          <a:endParaRPr lang="en-US" sz="2400"/>
        </a:p>
      </dgm:t>
    </dgm:pt>
    <dgm:pt modelId="{D4BC8CB3-C3CE-427A-BEF6-E99EF4128295}">
      <dgm:prSet custT="1"/>
      <dgm:spPr/>
      <dgm:t>
        <a:bodyPr/>
        <a:lstStyle/>
        <a:p>
          <a:pPr>
            <a:defRPr cap="all"/>
          </a:pPr>
          <a:r>
            <a:rPr lang="en-GB" sz="2000"/>
            <a:t>Resources available</a:t>
          </a:r>
          <a:endParaRPr lang="en-US" sz="2000"/>
        </a:p>
      </dgm:t>
    </dgm:pt>
    <dgm:pt modelId="{88EC97D0-63AE-4168-A7D0-F869F9D0AAF3}" type="parTrans" cxnId="{CC3C99EA-6F32-46B5-8512-3389A6FBC520}">
      <dgm:prSet/>
      <dgm:spPr/>
      <dgm:t>
        <a:bodyPr/>
        <a:lstStyle/>
        <a:p>
          <a:endParaRPr lang="en-US" sz="2400"/>
        </a:p>
      </dgm:t>
    </dgm:pt>
    <dgm:pt modelId="{0C6ED4CF-C244-4968-8FB7-489DDF1A63F3}" type="sibTrans" cxnId="{CC3C99EA-6F32-46B5-8512-3389A6FBC520}">
      <dgm:prSet/>
      <dgm:spPr/>
      <dgm:t>
        <a:bodyPr/>
        <a:lstStyle/>
        <a:p>
          <a:endParaRPr lang="en-US" sz="2400"/>
        </a:p>
      </dgm:t>
    </dgm:pt>
    <dgm:pt modelId="{22A7885F-D8FB-4FBE-9F2A-C9648FC04D94}">
      <dgm:prSet custT="1"/>
      <dgm:spPr/>
      <dgm:t>
        <a:bodyPr/>
        <a:lstStyle/>
        <a:p>
          <a:pPr>
            <a:defRPr cap="all"/>
          </a:pPr>
          <a:r>
            <a:rPr lang="en-GB" sz="2000" dirty="0"/>
            <a:t>Validity and reliability</a:t>
          </a:r>
          <a:endParaRPr lang="en-US" sz="2000" dirty="0"/>
        </a:p>
      </dgm:t>
    </dgm:pt>
    <dgm:pt modelId="{0FCA1BCE-7258-4DD8-B7F0-D0B72818781E}" type="parTrans" cxnId="{99B2B973-9C35-4F14-BBC8-2D25939410B0}">
      <dgm:prSet/>
      <dgm:spPr/>
      <dgm:t>
        <a:bodyPr/>
        <a:lstStyle/>
        <a:p>
          <a:endParaRPr lang="en-US" sz="2400"/>
        </a:p>
      </dgm:t>
    </dgm:pt>
    <dgm:pt modelId="{2B49566E-83E6-4A81-8874-6B99DA272716}" type="sibTrans" cxnId="{99B2B973-9C35-4F14-BBC8-2D25939410B0}">
      <dgm:prSet/>
      <dgm:spPr/>
      <dgm:t>
        <a:bodyPr/>
        <a:lstStyle/>
        <a:p>
          <a:endParaRPr lang="en-US" sz="2400"/>
        </a:p>
      </dgm:t>
    </dgm:pt>
    <dgm:pt modelId="{4EB0DA38-9B91-4470-9B62-C9ED56DCA40A}">
      <dgm:prSet custT="1"/>
      <dgm:spPr/>
      <dgm:t>
        <a:bodyPr/>
        <a:lstStyle/>
        <a:p>
          <a:pPr>
            <a:defRPr cap="all"/>
          </a:pPr>
          <a:r>
            <a:rPr lang="en-GB" sz="2000"/>
            <a:t>Inform candidates in advance</a:t>
          </a:r>
          <a:endParaRPr lang="en-US" sz="2000"/>
        </a:p>
      </dgm:t>
    </dgm:pt>
    <dgm:pt modelId="{D4766F39-1283-430C-BFEB-DD1570D77400}" type="parTrans" cxnId="{07962B9A-33FE-41E3-BDB8-74D5686BDE50}">
      <dgm:prSet/>
      <dgm:spPr/>
      <dgm:t>
        <a:bodyPr/>
        <a:lstStyle/>
        <a:p>
          <a:endParaRPr lang="en-US" sz="2400"/>
        </a:p>
      </dgm:t>
    </dgm:pt>
    <dgm:pt modelId="{596B26EF-4B3D-479A-8980-088430EB4D25}" type="sibTrans" cxnId="{07962B9A-33FE-41E3-BDB8-74D5686BDE50}">
      <dgm:prSet/>
      <dgm:spPr/>
      <dgm:t>
        <a:bodyPr/>
        <a:lstStyle/>
        <a:p>
          <a:endParaRPr lang="en-US" sz="2400"/>
        </a:p>
      </dgm:t>
    </dgm:pt>
    <dgm:pt modelId="{68860803-A153-4391-9CF8-338D1E783048}">
      <dgm:prSet custT="1"/>
      <dgm:spPr/>
      <dgm:t>
        <a:bodyPr/>
        <a:lstStyle/>
        <a:p>
          <a:pPr>
            <a:defRPr cap="all"/>
          </a:pPr>
          <a:r>
            <a:rPr lang="en-GB" sz="2000"/>
            <a:t>Role of technology </a:t>
          </a:r>
          <a:endParaRPr lang="en-US" sz="2000"/>
        </a:p>
      </dgm:t>
    </dgm:pt>
    <dgm:pt modelId="{C759EDE7-915C-4EE9-B30C-EC5E6F3C7B2D}" type="parTrans" cxnId="{9ADEB717-BCD4-4D19-94AB-123F258FDF2C}">
      <dgm:prSet/>
      <dgm:spPr/>
      <dgm:t>
        <a:bodyPr/>
        <a:lstStyle/>
        <a:p>
          <a:endParaRPr lang="en-US" sz="2400"/>
        </a:p>
      </dgm:t>
    </dgm:pt>
    <dgm:pt modelId="{AFD4F697-85D2-49D9-A072-4F4A09E8AFAE}" type="sibTrans" cxnId="{9ADEB717-BCD4-4D19-94AB-123F258FDF2C}">
      <dgm:prSet/>
      <dgm:spPr/>
      <dgm:t>
        <a:bodyPr/>
        <a:lstStyle/>
        <a:p>
          <a:endParaRPr lang="en-US" sz="2400"/>
        </a:p>
      </dgm:t>
    </dgm:pt>
    <dgm:pt modelId="{01D2622C-E3BF-47EF-B137-039FAAAB32E4}" type="pres">
      <dgm:prSet presAssocID="{63A503C0-3919-4C04-B9B6-4E88156C1ADC}" presName="root" presStyleCnt="0">
        <dgm:presLayoutVars>
          <dgm:dir/>
          <dgm:resizeHandles val="exact"/>
        </dgm:presLayoutVars>
      </dgm:prSet>
      <dgm:spPr/>
    </dgm:pt>
    <dgm:pt modelId="{2DF22932-BE4B-4405-A511-3F04A46F07B5}" type="pres">
      <dgm:prSet presAssocID="{BD296EAF-B829-4B0F-8E78-0CB39F37B8D1}" presName="compNode" presStyleCnt="0"/>
      <dgm:spPr/>
    </dgm:pt>
    <dgm:pt modelId="{0B697B3C-A7AB-448E-8811-5D4800B3DB66}" type="pres">
      <dgm:prSet presAssocID="{BD296EAF-B829-4B0F-8E78-0CB39F37B8D1}" presName="iconBgRect" presStyleLbl="bgShp" presStyleIdx="0" presStyleCnt="5"/>
      <dgm:spPr/>
    </dgm:pt>
    <dgm:pt modelId="{CA98EAFE-A223-40FD-9024-F3259450D376}" type="pres">
      <dgm:prSet presAssocID="{BD296EAF-B829-4B0F-8E78-0CB39F37B8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7D20250-9276-4017-AEC9-BA8C5E514160}" type="pres">
      <dgm:prSet presAssocID="{BD296EAF-B829-4B0F-8E78-0CB39F37B8D1}" presName="spaceRect" presStyleCnt="0"/>
      <dgm:spPr/>
    </dgm:pt>
    <dgm:pt modelId="{0EFBDB78-C8E3-4C56-B99B-F40D443C83EA}" type="pres">
      <dgm:prSet presAssocID="{BD296EAF-B829-4B0F-8E78-0CB39F37B8D1}" presName="textRect" presStyleLbl="revTx" presStyleIdx="0" presStyleCnt="5">
        <dgm:presLayoutVars>
          <dgm:chMax val="1"/>
          <dgm:chPref val="1"/>
        </dgm:presLayoutVars>
      </dgm:prSet>
      <dgm:spPr/>
    </dgm:pt>
    <dgm:pt modelId="{D651EBF7-75FB-4FAB-9E20-A95B7F71C66F}" type="pres">
      <dgm:prSet presAssocID="{EDC66448-4836-4D92-A5E0-85286C08452C}" presName="sibTrans" presStyleCnt="0"/>
      <dgm:spPr/>
    </dgm:pt>
    <dgm:pt modelId="{3C1A4A87-943D-4534-A86B-0E4A3A4634D2}" type="pres">
      <dgm:prSet presAssocID="{D4BC8CB3-C3CE-427A-BEF6-E99EF4128295}" presName="compNode" presStyleCnt="0"/>
      <dgm:spPr/>
    </dgm:pt>
    <dgm:pt modelId="{55B8EB02-8FDB-474B-8C3B-23BCA72DC5C6}" type="pres">
      <dgm:prSet presAssocID="{D4BC8CB3-C3CE-427A-BEF6-E99EF4128295}" presName="iconBgRect" presStyleLbl="bgShp" presStyleIdx="1" presStyleCnt="5"/>
      <dgm:spPr/>
    </dgm:pt>
    <dgm:pt modelId="{FB099351-8B4C-4F7B-B113-6B7146FFF46C}" type="pres">
      <dgm:prSet presAssocID="{D4BC8CB3-C3CE-427A-BEF6-E99EF412829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9B63324-3006-4C35-AE02-CCA5520B423C}" type="pres">
      <dgm:prSet presAssocID="{D4BC8CB3-C3CE-427A-BEF6-E99EF4128295}" presName="spaceRect" presStyleCnt="0"/>
      <dgm:spPr/>
    </dgm:pt>
    <dgm:pt modelId="{5169DE8A-D5DC-4E28-A16A-6AE14D9FCCB7}" type="pres">
      <dgm:prSet presAssocID="{D4BC8CB3-C3CE-427A-BEF6-E99EF4128295}" presName="textRect" presStyleLbl="revTx" presStyleIdx="1" presStyleCnt="5">
        <dgm:presLayoutVars>
          <dgm:chMax val="1"/>
          <dgm:chPref val="1"/>
        </dgm:presLayoutVars>
      </dgm:prSet>
      <dgm:spPr/>
    </dgm:pt>
    <dgm:pt modelId="{4C256B44-9432-4893-B093-9B314A4FA9EF}" type="pres">
      <dgm:prSet presAssocID="{0C6ED4CF-C244-4968-8FB7-489DDF1A63F3}" presName="sibTrans" presStyleCnt="0"/>
      <dgm:spPr/>
    </dgm:pt>
    <dgm:pt modelId="{654037F5-0B08-41A2-BAC9-A03F18436DD1}" type="pres">
      <dgm:prSet presAssocID="{22A7885F-D8FB-4FBE-9F2A-C9648FC04D94}" presName="compNode" presStyleCnt="0"/>
      <dgm:spPr/>
    </dgm:pt>
    <dgm:pt modelId="{502F4112-8821-47E6-AA6A-A92D445AB7CF}" type="pres">
      <dgm:prSet presAssocID="{22A7885F-D8FB-4FBE-9F2A-C9648FC04D94}" presName="iconBgRect" presStyleLbl="bgShp" presStyleIdx="2" presStyleCnt="5"/>
      <dgm:spPr/>
    </dgm:pt>
    <dgm:pt modelId="{1A244C51-EA73-4B18-A124-6F14686CFA81}" type="pres">
      <dgm:prSet presAssocID="{22A7885F-D8FB-4FBE-9F2A-C9648FC04D9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45D1C905-6E29-463D-803C-1597795D060E}" type="pres">
      <dgm:prSet presAssocID="{22A7885F-D8FB-4FBE-9F2A-C9648FC04D94}" presName="spaceRect" presStyleCnt="0"/>
      <dgm:spPr/>
    </dgm:pt>
    <dgm:pt modelId="{1D020888-64AC-4C86-9498-616112352CF2}" type="pres">
      <dgm:prSet presAssocID="{22A7885F-D8FB-4FBE-9F2A-C9648FC04D94}" presName="textRect" presStyleLbl="revTx" presStyleIdx="2" presStyleCnt="5">
        <dgm:presLayoutVars>
          <dgm:chMax val="1"/>
          <dgm:chPref val="1"/>
        </dgm:presLayoutVars>
      </dgm:prSet>
      <dgm:spPr/>
    </dgm:pt>
    <dgm:pt modelId="{F7362E12-DD36-4D28-BBF5-F64A9C151F45}" type="pres">
      <dgm:prSet presAssocID="{2B49566E-83E6-4A81-8874-6B99DA272716}" presName="sibTrans" presStyleCnt="0"/>
      <dgm:spPr/>
    </dgm:pt>
    <dgm:pt modelId="{507A35DE-412B-414D-8616-00B5D271F985}" type="pres">
      <dgm:prSet presAssocID="{4EB0DA38-9B91-4470-9B62-C9ED56DCA40A}" presName="compNode" presStyleCnt="0"/>
      <dgm:spPr/>
    </dgm:pt>
    <dgm:pt modelId="{CBF7E5F7-2C54-427F-B8C8-F7F85717A11F}" type="pres">
      <dgm:prSet presAssocID="{4EB0DA38-9B91-4470-9B62-C9ED56DCA40A}" presName="iconBgRect" presStyleLbl="bgShp" presStyleIdx="3" presStyleCnt="5"/>
      <dgm:spPr/>
    </dgm:pt>
    <dgm:pt modelId="{1DF22D0D-90C1-468B-A09A-5C89A51AEB81}" type="pres">
      <dgm:prSet presAssocID="{4EB0DA38-9B91-4470-9B62-C9ED56DCA4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9E7F10A-11DA-4CB5-BD4D-BBFE198F00F9}" type="pres">
      <dgm:prSet presAssocID="{4EB0DA38-9B91-4470-9B62-C9ED56DCA40A}" presName="spaceRect" presStyleCnt="0"/>
      <dgm:spPr/>
    </dgm:pt>
    <dgm:pt modelId="{99BB000F-30B2-4BBA-8F6F-CA36EB066E86}" type="pres">
      <dgm:prSet presAssocID="{4EB0DA38-9B91-4470-9B62-C9ED56DCA40A}" presName="textRect" presStyleLbl="revTx" presStyleIdx="3" presStyleCnt="5">
        <dgm:presLayoutVars>
          <dgm:chMax val="1"/>
          <dgm:chPref val="1"/>
        </dgm:presLayoutVars>
      </dgm:prSet>
      <dgm:spPr/>
    </dgm:pt>
    <dgm:pt modelId="{EF699DEB-631D-4103-BD53-928C1FAFCD43}" type="pres">
      <dgm:prSet presAssocID="{596B26EF-4B3D-479A-8980-088430EB4D25}" presName="sibTrans" presStyleCnt="0"/>
      <dgm:spPr/>
    </dgm:pt>
    <dgm:pt modelId="{EFE1A7A9-845D-4D61-894E-48512563CB55}" type="pres">
      <dgm:prSet presAssocID="{68860803-A153-4391-9CF8-338D1E783048}" presName="compNode" presStyleCnt="0"/>
      <dgm:spPr/>
    </dgm:pt>
    <dgm:pt modelId="{57D5F197-6B54-436E-BED9-FED3B8C12FE9}" type="pres">
      <dgm:prSet presAssocID="{68860803-A153-4391-9CF8-338D1E783048}" presName="iconBgRect" presStyleLbl="bgShp" presStyleIdx="4" presStyleCnt="5"/>
      <dgm:spPr/>
    </dgm:pt>
    <dgm:pt modelId="{87E50C88-802D-43B2-A746-7E4A5D4CF8AF}" type="pres">
      <dgm:prSet presAssocID="{68860803-A153-4391-9CF8-338D1E7830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6A1E5322-4005-46AD-BF56-ADACE4519C77}" type="pres">
      <dgm:prSet presAssocID="{68860803-A153-4391-9CF8-338D1E783048}" presName="spaceRect" presStyleCnt="0"/>
      <dgm:spPr/>
    </dgm:pt>
    <dgm:pt modelId="{E25B7F1B-AAE5-4D88-90B2-42E105A2C057}" type="pres">
      <dgm:prSet presAssocID="{68860803-A153-4391-9CF8-338D1E783048}" presName="textRect" presStyleLbl="revTx" presStyleIdx="4" presStyleCnt="5">
        <dgm:presLayoutVars>
          <dgm:chMax val="1"/>
          <dgm:chPref val="1"/>
        </dgm:presLayoutVars>
      </dgm:prSet>
      <dgm:spPr/>
    </dgm:pt>
  </dgm:ptLst>
  <dgm:cxnLst>
    <dgm:cxn modelId="{9ADEB717-BCD4-4D19-94AB-123F258FDF2C}" srcId="{63A503C0-3919-4C04-B9B6-4E88156C1ADC}" destId="{68860803-A153-4391-9CF8-338D1E783048}" srcOrd="4" destOrd="0" parTransId="{C759EDE7-915C-4EE9-B30C-EC5E6F3C7B2D}" sibTransId="{AFD4F697-85D2-49D9-A072-4F4A09E8AFAE}"/>
    <dgm:cxn modelId="{AEF2A02B-B44A-41F3-B8C6-AD8DE27035C4}" type="presOf" srcId="{4EB0DA38-9B91-4470-9B62-C9ED56DCA40A}" destId="{99BB000F-30B2-4BBA-8F6F-CA36EB066E86}" srcOrd="0" destOrd="0" presId="urn:microsoft.com/office/officeart/2018/5/layout/IconCircleLabelList"/>
    <dgm:cxn modelId="{B93BD33F-EA13-42B4-B5BD-4C12287D029C}" type="presOf" srcId="{63A503C0-3919-4C04-B9B6-4E88156C1ADC}" destId="{01D2622C-E3BF-47EF-B137-039FAAAB32E4}" srcOrd="0" destOrd="0" presId="urn:microsoft.com/office/officeart/2018/5/layout/IconCircleLabelList"/>
    <dgm:cxn modelId="{99B2B973-9C35-4F14-BBC8-2D25939410B0}" srcId="{63A503C0-3919-4C04-B9B6-4E88156C1ADC}" destId="{22A7885F-D8FB-4FBE-9F2A-C9648FC04D94}" srcOrd="2" destOrd="0" parTransId="{0FCA1BCE-7258-4DD8-B7F0-D0B72818781E}" sibTransId="{2B49566E-83E6-4A81-8874-6B99DA272716}"/>
    <dgm:cxn modelId="{4C7C368A-B7C6-43F7-902D-468CDF782AE6}" type="presOf" srcId="{D4BC8CB3-C3CE-427A-BEF6-E99EF4128295}" destId="{5169DE8A-D5DC-4E28-A16A-6AE14D9FCCB7}" srcOrd="0" destOrd="0" presId="urn:microsoft.com/office/officeart/2018/5/layout/IconCircleLabelList"/>
    <dgm:cxn modelId="{07962B9A-33FE-41E3-BDB8-74D5686BDE50}" srcId="{63A503C0-3919-4C04-B9B6-4E88156C1ADC}" destId="{4EB0DA38-9B91-4470-9B62-C9ED56DCA40A}" srcOrd="3" destOrd="0" parTransId="{D4766F39-1283-430C-BFEB-DD1570D77400}" sibTransId="{596B26EF-4B3D-479A-8980-088430EB4D25}"/>
    <dgm:cxn modelId="{4FDD0DBC-A819-410D-ADBE-112D0354186E}" type="presOf" srcId="{68860803-A153-4391-9CF8-338D1E783048}" destId="{E25B7F1B-AAE5-4D88-90B2-42E105A2C057}" srcOrd="0" destOrd="0" presId="urn:microsoft.com/office/officeart/2018/5/layout/IconCircleLabelList"/>
    <dgm:cxn modelId="{4E2532BD-C18A-44F5-85F1-FC7BEEB26625}" type="presOf" srcId="{22A7885F-D8FB-4FBE-9F2A-C9648FC04D94}" destId="{1D020888-64AC-4C86-9498-616112352CF2}" srcOrd="0" destOrd="0" presId="urn:microsoft.com/office/officeart/2018/5/layout/IconCircleLabelList"/>
    <dgm:cxn modelId="{6FF622E9-491E-4F1A-83A6-FACDE601706C}" type="presOf" srcId="{BD296EAF-B829-4B0F-8E78-0CB39F37B8D1}" destId="{0EFBDB78-C8E3-4C56-B99B-F40D443C83EA}" srcOrd="0" destOrd="0" presId="urn:microsoft.com/office/officeart/2018/5/layout/IconCircleLabelList"/>
    <dgm:cxn modelId="{CC3C99EA-6F32-46B5-8512-3389A6FBC520}" srcId="{63A503C0-3919-4C04-B9B6-4E88156C1ADC}" destId="{D4BC8CB3-C3CE-427A-BEF6-E99EF4128295}" srcOrd="1" destOrd="0" parTransId="{88EC97D0-63AE-4168-A7D0-F869F9D0AAF3}" sibTransId="{0C6ED4CF-C244-4968-8FB7-489DDF1A63F3}"/>
    <dgm:cxn modelId="{028C96F6-11F0-497B-B22D-12FF374DD2D3}" srcId="{63A503C0-3919-4C04-B9B6-4E88156C1ADC}" destId="{BD296EAF-B829-4B0F-8E78-0CB39F37B8D1}" srcOrd="0" destOrd="0" parTransId="{E05A5E1C-1544-424C-9E2F-F159A19DE85F}" sibTransId="{EDC66448-4836-4D92-A5E0-85286C08452C}"/>
    <dgm:cxn modelId="{9FF4244B-A988-411C-9B2C-0DCF060DE95B}" type="presParOf" srcId="{01D2622C-E3BF-47EF-B137-039FAAAB32E4}" destId="{2DF22932-BE4B-4405-A511-3F04A46F07B5}" srcOrd="0" destOrd="0" presId="urn:microsoft.com/office/officeart/2018/5/layout/IconCircleLabelList"/>
    <dgm:cxn modelId="{19ECCBCF-2BF7-4FB1-BFC0-04F47E73F08B}" type="presParOf" srcId="{2DF22932-BE4B-4405-A511-3F04A46F07B5}" destId="{0B697B3C-A7AB-448E-8811-5D4800B3DB66}" srcOrd="0" destOrd="0" presId="urn:microsoft.com/office/officeart/2018/5/layout/IconCircleLabelList"/>
    <dgm:cxn modelId="{6A4AFDD4-B136-4272-9F4D-1313083D3EA5}" type="presParOf" srcId="{2DF22932-BE4B-4405-A511-3F04A46F07B5}" destId="{CA98EAFE-A223-40FD-9024-F3259450D376}" srcOrd="1" destOrd="0" presId="urn:microsoft.com/office/officeart/2018/5/layout/IconCircleLabelList"/>
    <dgm:cxn modelId="{56F4D124-2EC8-47FA-936F-479F48D1411A}" type="presParOf" srcId="{2DF22932-BE4B-4405-A511-3F04A46F07B5}" destId="{87D20250-9276-4017-AEC9-BA8C5E514160}" srcOrd="2" destOrd="0" presId="urn:microsoft.com/office/officeart/2018/5/layout/IconCircleLabelList"/>
    <dgm:cxn modelId="{D86A356E-8D99-4770-ABA3-B0AC72C34055}" type="presParOf" srcId="{2DF22932-BE4B-4405-A511-3F04A46F07B5}" destId="{0EFBDB78-C8E3-4C56-B99B-F40D443C83EA}" srcOrd="3" destOrd="0" presId="urn:microsoft.com/office/officeart/2018/5/layout/IconCircleLabelList"/>
    <dgm:cxn modelId="{A1EDB730-8FCB-4C09-97A6-1E4A35EE89FC}" type="presParOf" srcId="{01D2622C-E3BF-47EF-B137-039FAAAB32E4}" destId="{D651EBF7-75FB-4FAB-9E20-A95B7F71C66F}" srcOrd="1" destOrd="0" presId="urn:microsoft.com/office/officeart/2018/5/layout/IconCircleLabelList"/>
    <dgm:cxn modelId="{8D957D38-2248-4B38-A119-475296954F23}" type="presParOf" srcId="{01D2622C-E3BF-47EF-B137-039FAAAB32E4}" destId="{3C1A4A87-943D-4534-A86B-0E4A3A4634D2}" srcOrd="2" destOrd="0" presId="urn:microsoft.com/office/officeart/2018/5/layout/IconCircleLabelList"/>
    <dgm:cxn modelId="{0201CEA5-7BC4-4005-8CBD-E9E0F3263F6A}" type="presParOf" srcId="{3C1A4A87-943D-4534-A86B-0E4A3A4634D2}" destId="{55B8EB02-8FDB-474B-8C3B-23BCA72DC5C6}" srcOrd="0" destOrd="0" presId="urn:microsoft.com/office/officeart/2018/5/layout/IconCircleLabelList"/>
    <dgm:cxn modelId="{F4BA676D-75B9-4418-B958-C2131C8DABE9}" type="presParOf" srcId="{3C1A4A87-943D-4534-A86B-0E4A3A4634D2}" destId="{FB099351-8B4C-4F7B-B113-6B7146FFF46C}" srcOrd="1" destOrd="0" presId="urn:microsoft.com/office/officeart/2018/5/layout/IconCircleLabelList"/>
    <dgm:cxn modelId="{09DD3E8E-5282-4AF5-ACC5-B38AFCB06102}" type="presParOf" srcId="{3C1A4A87-943D-4534-A86B-0E4A3A4634D2}" destId="{A9B63324-3006-4C35-AE02-CCA5520B423C}" srcOrd="2" destOrd="0" presId="urn:microsoft.com/office/officeart/2018/5/layout/IconCircleLabelList"/>
    <dgm:cxn modelId="{7DD116B1-0382-42F9-9F5F-D1CEB0DDE61F}" type="presParOf" srcId="{3C1A4A87-943D-4534-A86B-0E4A3A4634D2}" destId="{5169DE8A-D5DC-4E28-A16A-6AE14D9FCCB7}" srcOrd="3" destOrd="0" presId="urn:microsoft.com/office/officeart/2018/5/layout/IconCircleLabelList"/>
    <dgm:cxn modelId="{9AF06DCA-1296-4E9E-9311-012120E3EFB9}" type="presParOf" srcId="{01D2622C-E3BF-47EF-B137-039FAAAB32E4}" destId="{4C256B44-9432-4893-B093-9B314A4FA9EF}" srcOrd="3" destOrd="0" presId="urn:microsoft.com/office/officeart/2018/5/layout/IconCircleLabelList"/>
    <dgm:cxn modelId="{5EF02C06-6FC1-41BC-8828-4AC7118761EB}" type="presParOf" srcId="{01D2622C-E3BF-47EF-B137-039FAAAB32E4}" destId="{654037F5-0B08-41A2-BAC9-A03F18436DD1}" srcOrd="4" destOrd="0" presId="urn:microsoft.com/office/officeart/2018/5/layout/IconCircleLabelList"/>
    <dgm:cxn modelId="{80161ACC-6149-432D-835A-024185D3DAB1}" type="presParOf" srcId="{654037F5-0B08-41A2-BAC9-A03F18436DD1}" destId="{502F4112-8821-47E6-AA6A-A92D445AB7CF}" srcOrd="0" destOrd="0" presId="urn:microsoft.com/office/officeart/2018/5/layout/IconCircleLabelList"/>
    <dgm:cxn modelId="{D49A55AA-1600-44CE-818F-DC80B34F0E39}" type="presParOf" srcId="{654037F5-0B08-41A2-BAC9-A03F18436DD1}" destId="{1A244C51-EA73-4B18-A124-6F14686CFA81}" srcOrd="1" destOrd="0" presId="urn:microsoft.com/office/officeart/2018/5/layout/IconCircleLabelList"/>
    <dgm:cxn modelId="{D0E4CAD2-03F9-40CB-A3B4-B5519B27E774}" type="presParOf" srcId="{654037F5-0B08-41A2-BAC9-A03F18436DD1}" destId="{45D1C905-6E29-463D-803C-1597795D060E}" srcOrd="2" destOrd="0" presId="urn:microsoft.com/office/officeart/2018/5/layout/IconCircleLabelList"/>
    <dgm:cxn modelId="{0FDD56F5-DD7A-48F8-ABE5-8CBD2947A93F}" type="presParOf" srcId="{654037F5-0B08-41A2-BAC9-A03F18436DD1}" destId="{1D020888-64AC-4C86-9498-616112352CF2}" srcOrd="3" destOrd="0" presId="urn:microsoft.com/office/officeart/2018/5/layout/IconCircleLabelList"/>
    <dgm:cxn modelId="{0D187248-4813-4757-A25D-DF7064605D27}" type="presParOf" srcId="{01D2622C-E3BF-47EF-B137-039FAAAB32E4}" destId="{F7362E12-DD36-4D28-BBF5-F64A9C151F45}" srcOrd="5" destOrd="0" presId="urn:microsoft.com/office/officeart/2018/5/layout/IconCircleLabelList"/>
    <dgm:cxn modelId="{8DF83D08-B1DE-44F5-A94B-7D0B1D4C61C5}" type="presParOf" srcId="{01D2622C-E3BF-47EF-B137-039FAAAB32E4}" destId="{507A35DE-412B-414D-8616-00B5D271F985}" srcOrd="6" destOrd="0" presId="urn:microsoft.com/office/officeart/2018/5/layout/IconCircleLabelList"/>
    <dgm:cxn modelId="{BD6B9292-52F8-4664-96C5-678B2E6C5144}" type="presParOf" srcId="{507A35DE-412B-414D-8616-00B5D271F985}" destId="{CBF7E5F7-2C54-427F-B8C8-F7F85717A11F}" srcOrd="0" destOrd="0" presId="urn:microsoft.com/office/officeart/2018/5/layout/IconCircleLabelList"/>
    <dgm:cxn modelId="{174E6B5C-49D7-4107-95D1-210302F162C4}" type="presParOf" srcId="{507A35DE-412B-414D-8616-00B5D271F985}" destId="{1DF22D0D-90C1-468B-A09A-5C89A51AEB81}" srcOrd="1" destOrd="0" presId="urn:microsoft.com/office/officeart/2018/5/layout/IconCircleLabelList"/>
    <dgm:cxn modelId="{57DE7DA3-100B-4B1B-97EE-599174D2A7C0}" type="presParOf" srcId="{507A35DE-412B-414D-8616-00B5D271F985}" destId="{79E7F10A-11DA-4CB5-BD4D-BBFE198F00F9}" srcOrd="2" destOrd="0" presId="urn:microsoft.com/office/officeart/2018/5/layout/IconCircleLabelList"/>
    <dgm:cxn modelId="{3CE1A037-21DA-4440-A31C-A1C430CA61C6}" type="presParOf" srcId="{507A35DE-412B-414D-8616-00B5D271F985}" destId="{99BB000F-30B2-4BBA-8F6F-CA36EB066E86}" srcOrd="3" destOrd="0" presId="urn:microsoft.com/office/officeart/2018/5/layout/IconCircleLabelList"/>
    <dgm:cxn modelId="{8A404FA6-6EE6-484C-B330-A4A676F9DA20}" type="presParOf" srcId="{01D2622C-E3BF-47EF-B137-039FAAAB32E4}" destId="{EF699DEB-631D-4103-BD53-928C1FAFCD43}" srcOrd="7" destOrd="0" presId="urn:microsoft.com/office/officeart/2018/5/layout/IconCircleLabelList"/>
    <dgm:cxn modelId="{CBAA7CB2-12A8-43B1-9B6A-C6DA023D6734}" type="presParOf" srcId="{01D2622C-E3BF-47EF-B137-039FAAAB32E4}" destId="{EFE1A7A9-845D-4D61-894E-48512563CB55}" srcOrd="8" destOrd="0" presId="urn:microsoft.com/office/officeart/2018/5/layout/IconCircleLabelList"/>
    <dgm:cxn modelId="{B9228491-4230-484F-8464-EEBAE7A5EEF5}" type="presParOf" srcId="{EFE1A7A9-845D-4D61-894E-48512563CB55}" destId="{57D5F197-6B54-436E-BED9-FED3B8C12FE9}" srcOrd="0" destOrd="0" presId="urn:microsoft.com/office/officeart/2018/5/layout/IconCircleLabelList"/>
    <dgm:cxn modelId="{488C5DFB-E5B5-400E-BFE2-1E09A1F2F349}" type="presParOf" srcId="{EFE1A7A9-845D-4D61-894E-48512563CB55}" destId="{87E50C88-802D-43B2-A746-7E4A5D4CF8AF}" srcOrd="1" destOrd="0" presId="urn:microsoft.com/office/officeart/2018/5/layout/IconCircleLabelList"/>
    <dgm:cxn modelId="{368CD375-1459-4B60-81D7-F3210C803420}" type="presParOf" srcId="{EFE1A7A9-845D-4D61-894E-48512563CB55}" destId="{6A1E5322-4005-46AD-BF56-ADACE4519C77}" srcOrd="2" destOrd="0" presId="urn:microsoft.com/office/officeart/2018/5/layout/IconCircleLabelList"/>
    <dgm:cxn modelId="{A21648CE-F20F-4678-84F6-42D4328ED6F3}" type="presParOf" srcId="{EFE1A7A9-845D-4D61-894E-48512563CB55}" destId="{E25B7F1B-AAE5-4D88-90B2-42E105A2C05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1B3B39-4C98-46F5-9F0B-3A9F7FA255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58249D6-1FED-462A-87E0-1BDB8C21CEBE}">
      <dgm:prSet/>
      <dgm:spPr/>
      <dgm:t>
        <a:bodyPr/>
        <a:lstStyle/>
        <a:p>
          <a:pPr>
            <a:lnSpc>
              <a:spcPct val="100000"/>
            </a:lnSpc>
          </a:pPr>
          <a:r>
            <a:rPr lang="en-US"/>
            <a:t>What is your experience of recruitment, selection and onboarding?</a:t>
          </a:r>
        </a:p>
      </dgm:t>
    </dgm:pt>
    <dgm:pt modelId="{127E450E-91A2-46F7-BCC4-5620FDB0DF0C}" type="parTrans" cxnId="{E026B84E-2A29-459D-9A4D-75E6321A8DEF}">
      <dgm:prSet/>
      <dgm:spPr/>
      <dgm:t>
        <a:bodyPr/>
        <a:lstStyle/>
        <a:p>
          <a:endParaRPr lang="en-US"/>
        </a:p>
      </dgm:t>
    </dgm:pt>
    <dgm:pt modelId="{DC69C72B-7F94-4CEA-9E4B-A820E1741083}" type="sibTrans" cxnId="{E026B84E-2A29-459D-9A4D-75E6321A8DEF}">
      <dgm:prSet/>
      <dgm:spPr/>
      <dgm:t>
        <a:bodyPr/>
        <a:lstStyle/>
        <a:p>
          <a:endParaRPr lang="en-US"/>
        </a:p>
      </dgm:t>
    </dgm:pt>
    <dgm:pt modelId="{81E43DD2-9188-4878-A4EA-B41AA2696B7A}">
      <dgm:prSet/>
      <dgm:spPr/>
      <dgm:t>
        <a:bodyPr/>
        <a:lstStyle/>
        <a:p>
          <a:pPr>
            <a:lnSpc>
              <a:spcPct val="100000"/>
            </a:lnSpc>
          </a:pPr>
          <a:r>
            <a:rPr lang="en-US"/>
            <a:t>What has been good?</a:t>
          </a:r>
        </a:p>
      </dgm:t>
    </dgm:pt>
    <dgm:pt modelId="{BF196F65-7D33-46C2-BDE4-5E69260DFB24}" type="parTrans" cxnId="{78213F38-8DC0-4BCC-97F5-FF3EDC5CB7E2}">
      <dgm:prSet/>
      <dgm:spPr/>
      <dgm:t>
        <a:bodyPr/>
        <a:lstStyle/>
        <a:p>
          <a:endParaRPr lang="en-US"/>
        </a:p>
      </dgm:t>
    </dgm:pt>
    <dgm:pt modelId="{C6634178-D18B-4D53-820C-73DD04054B52}" type="sibTrans" cxnId="{78213F38-8DC0-4BCC-97F5-FF3EDC5CB7E2}">
      <dgm:prSet/>
      <dgm:spPr/>
      <dgm:t>
        <a:bodyPr/>
        <a:lstStyle/>
        <a:p>
          <a:endParaRPr lang="en-US"/>
        </a:p>
      </dgm:t>
    </dgm:pt>
    <dgm:pt modelId="{309F3EDE-C289-4453-AD97-A62D60646C59}">
      <dgm:prSet/>
      <dgm:spPr/>
      <dgm:t>
        <a:bodyPr/>
        <a:lstStyle/>
        <a:p>
          <a:pPr>
            <a:lnSpc>
              <a:spcPct val="100000"/>
            </a:lnSpc>
          </a:pPr>
          <a:r>
            <a:rPr lang="en-US"/>
            <a:t>What has been bad?</a:t>
          </a:r>
        </a:p>
      </dgm:t>
    </dgm:pt>
    <dgm:pt modelId="{8ADDE64F-8D96-4087-AC3D-0E76EC632083}" type="parTrans" cxnId="{2550CC2F-2FDF-433D-AF0B-70ACE9CD07DF}">
      <dgm:prSet/>
      <dgm:spPr/>
      <dgm:t>
        <a:bodyPr/>
        <a:lstStyle/>
        <a:p>
          <a:endParaRPr lang="en-US"/>
        </a:p>
      </dgm:t>
    </dgm:pt>
    <dgm:pt modelId="{70F317D2-749B-4015-B55B-60D446D5D2CA}" type="sibTrans" cxnId="{2550CC2F-2FDF-433D-AF0B-70ACE9CD07DF}">
      <dgm:prSet/>
      <dgm:spPr/>
      <dgm:t>
        <a:bodyPr/>
        <a:lstStyle/>
        <a:p>
          <a:endParaRPr lang="en-US"/>
        </a:p>
      </dgm:t>
    </dgm:pt>
    <dgm:pt modelId="{D88BA43D-BD2B-482F-801A-5C6AE3C623B0}">
      <dgm:prSet/>
      <dgm:spPr/>
      <dgm:t>
        <a:bodyPr/>
        <a:lstStyle/>
        <a:p>
          <a:pPr>
            <a:lnSpc>
              <a:spcPct val="100000"/>
            </a:lnSpc>
          </a:pPr>
          <a:r>
            <a:rPr lang="en-US" dirty="0"/>
            <a:t>Have you feedback to </a:t>
          </a:r>
          <a:r>
            <a:rPr lang="en-US"/>
            <a:t>an organisation? </a:t>
          </a:r>
          <a:r>
            <a:rPr lang="en-US" dirty="0"/>
            <a:t>Did anything change?</a:t>
          </a:r>
        </a:p>
      </dgm:t>
    </dgm:pt>
    <dgm:pt modelId="{3E206B99-1B80-467F-8955-AD2FA7C92B8A}" type="parTrans" cxnId="{34734032-BCB7-4B48-8704-D388583D7F3F}">
      <dgm:prSet/>
      <dgm:spPr/>
      <dgm:t>
        <a:bodyPr/>
        <a:lstStyle/>
        <a:p>
          <a:endParaRPr lang="en-US"/>
        </a:p>
      </dgm:t>
    </dgm:pt>
    <dgm:pt modelId="{17904BA2-A58E-443A-928C-A71B1DEB2C25}" type="sibTrans" cxnId="{34734032-BCB7-4B48-8704-D388583D7F3F}">
      <dgm:prSet/>
      <dgm:spPr/>
      <dgm:t>
        <a:bodyPr/>
        <a:lstStyle/>
        <a:p>
          <a:endParaRPr lang="en-US"/>
        </a:p>
      </dgm:t>
    </dgm:pt>
    <dgm:pt modelId="{B15AD58C-A355-4813-B750-1B18B4DC3792}" type="pres">
      <dgm:prSet presAssocID="{001B3B39-4C98-46F5-9F0B-3A9F7FA25555}" presName="root" presStyleCnt="0">
        <dgm:presLayoutVars>
          <dgm:dir/>
          <dgm:resizeHandles val="exact"/>
        </dgm:presLayoutVars>
      </dgm:prSet>
      <dgm:spPr/>
    </dgm:pt>
    <dgm:pt modelId="{A823F31B-2AF6-45DC-A7A8-B79B6E6897BA}" type="pres">
      <dgm:prSet presAssocID="{F58249D6-1FED-462A-87E0-1BDB8C21CEBE}" presName="compNode" presStyleCnt="0"/>
      <dgm:spPr/>
    </dgm:pt>
    <dgm:pt modelId="{0FB6F547-41C3-483F-9192-2C60C83E3D00}" type="pres">
      <dgm:prSet presAssocID="{F58249D6-1FED-462A-87E0-1BDB8C21CEBE}" presName="bgRect" presStyleLbl="bgShp" presStyleIdx="0" presStyleCnt="4"/>
      <dgm:spPr/>
    </dgm:pt>
    <dgm:pt modelId="{63B1C52E-AB15-4146-ABDC-9697193E8B35}" type="pres">
      <dgm:prSet presAssocID="{F58249D6-1FED-462A-87E0-1BDB8C21CE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lder"/>
        </a:ext>
      </dgm:extLst>
    </dgm:pt>
    <dgm:pt modelId="{A5818C18-7ADC-434B-8BD4-9F1EB3AE2CBA}" type="pres">
      <dgm:prSet presAssocID="{F58249D6-1FED-462A-87E0-1BDB8C21CEBE}" presName="spaceRect" presStyleCnt="0"/>
      <dgm:spPr/>
    </dgm:pt>
    <dgm:pt modelId="{4623FF88-EDD6-4834-87DE-BEF634B5FB1A}" type="pres">
      <dgm:prSet presAssocID="{F58249D6-1FED-462A-87E0-1BDB8C21CEBE}" presName="parTx" presStyleLbl="revTx" presStyleIdx="0" presStyleCnt="4">
        <dgm:presLayoutVars>
          <dgm:chMax val="0"/>
          <dgm:chPref val="0"/>
        </dgm:presLayoutVars>
      </dgm:prSet>
      <dgm:spPr/>
    </dgm:pt>
    <dgm:pt modelId="{256A4691-C98A-429E-B3D6-05D257B25A28}" type="pres">
      <dgm:prSet presAssocID="{DC69C72B-7F94-4CEA-9E4B-A820E1741083}" presName="sibTrans" presStyleCnt="0"/>
      <dgm:spPr/>
    </dgm:pt>
    <dgm:pt modelId="{FED69DFE-2B24-485D-856A-00ADDE84E768}" type="pres">
      <dgm:prSet presAssocID="{81E43DD2-9188-4878-A4EA-B41AA2696B7A}" presName="compNode" presStyleCnt="0"/>
      <dgm:spPr/>
    </dgm:pt>
    <dgm:pt modelId="{D161997F-A999-44D2-B1D6-1E0409992106}" type="pres">
      <dgm:prSet presAssocID="{81E43DD2-9188-4878-A4EA-B41AA2696B7A}" presName="bgRect" presStyleLbl="bgShp" presStyleIdx="1" presStyleCnt="4"/>
      <dgm:spPr/>
    </dgm:pt>
    <dgm:pt modelId="{6E78AF52-FB05-45F7-BE08-D23B43409BA0}" type="pres">
      <dgm:prSet presAssocID="{81E43DD2-9188-4878-A4EA-B41AA2696B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umbs Up Sign"/>
        </a:ext>
      </dgm:extLst>
    </dgm:pt>
    <dgm:pt modelId="{4BA183E5-9083-4571-AA35-F22D1C5E0EA1}" type="pres">
      <dgm:prSet presAssocID="{81E43DD2-9188-4878-A4EA-B41AA2696B7A}" presName="spaceRect" presStyleCnt="0"/>
      <dgm:spPr/>
    </dgm:pt>
    <dgm:pt modelId="{F54C1458-1A06-474A-AB88-376E11D4E5AA}" type="pres">
      <dgm:prSet presAssocID="{81E43DD2-9188-4878-A4EA-B41AA2696B7A}" presName="parTx" presStyleLbl="revTx" presStyleIdx="1" presStyleCnt="4">
        <dgm:presLayoutVars>
          <dgm:chMax val="0"/>
          <dgm:chPref val="0"/>
        </dgm:presLayoutVars>
      </dgm:prSet>
      <dgm:spPr/>
    </dgm:pt>
    <dgm:pt modelId="{B63D7693-7C62-4575-8A8D-73B3484A5B7C}" type="pres">
      <dgm:prSet presAssocID="{C6634178-D18B-4D53-820C-73DD04054B52}" presName="sibTrans" presStyleCnt="0"/>
      <dgm:spPr/>
    </dgm:pt>
    <dgm:pt modelId="{053592AA-1E0B-4912-8E92-6853289A4C43}" type="pres">
      <dgm:prSet presAssocID="{309F3EDE-C289-4453-AD97-A62D60646C59}" presName="compNode" presStyleCnt="0"/>
      <dgm:spPr/>
    </dgm:pt>
    <dgm:pt modelId="{B50A5E6A-5932-47ED-8B76-B36BA8123189}" type="pres">
      <dgm:prSet presAssocID="{309F3EDE-C289-4453-AD97-A62D60646C59}" presName="bgRect" presStyleLbl="bgShp" presStyleIdx="2" presStyleCnt="4"/>
      <dgm:spPr/>
    </dgm:pt>
    <dgm:pt modelId="{7D024FC6-36B6-48FA-8073-9238859AAC49}" type="pres">
      <dgm:prSet presAssocID="{309F3EDE-C289-4453-AD97-A62D60646C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vil Face with Solid Fill"/>
        </a:ext>
      </dgm:extLst>
    </dgm:pt>
    <dgm:pt modelId="{11EABED5-8D43-4902-A57E-54AC3A4C67AC}" type="pres">
      <dgm:prSet presAssocID="{309F3EDE-C289-4453-AD97-A62D60646C59}" presName="spaceRect" presStyleCnt="0"/>
      <dgm:spPr/>
    </dgm:pt>
    <dgm:pt modelId="{1958E555-C81E-4E24-B138-B5E2290EB80F}" type="pres">
      <dgm:prSet presAssocID="{309F3EDE-C289-4453-AD97-A62D60646C59}" presName="parTx" presStyleLbl="revTx" presStyleIdx="2" presStyleCnt="4">
        <dgm:presLayoutVars>
          <dgm:chMax val="0"/>
          <dgm:chPref val="0"/>
        </dgm:presLayoutVars>
      </dgm:prSet>
      <dgm:spPr/>
    </dgm:pt>
    <dgm:pt modelId="{92C97EC9-EC51-4A63-B3CA-71D42DDF95F7}" type="pres">
      <dgm:prSet presAssocID="{70F317D2-749B-4015-B55B-60D446D5D2CA}" presName="sibTrans" presStyleCnt="0"/>
      <dgm:spPr/>
    </dgm:pt>
    <dgm:pt modelId="{F0D4C2E5-31AE-4CEF-A8F8-A1E62CCA2A3F}" type="pres">
      <dgm:prSet presAssocID="{D88BA43D-BD2B-482F-801A-5C6AE3C623B0}" presName="compNode" presStyleCnt="0"/>
      <dgm:spPr/>
    </dgm:pt>
    <dgm:pt modelId="{C5D88ADC-B6FC-4897-A770-FB69CAC9764A}" type="pres">
      <dgm:prSet presAssocID="{D88BA43D-BD2B-482F-801A-5C6AE3C623B0}" presName="bgRect" presStyleLbl="bgShp" presStyleIdx="3" presStyleCnt="4"/>
      <dgm:spPr/>
    </dgm:pt>
    <dgm:pt modelId="{1D3C38EC-0F7F-4608-96D7-02CE8A21C246}" type="pres">
      <dgm:prSet presAssocID="{D88BA43D-BD2B-482F-801A-5C6AE3C623B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E620E5B7-B4B0-43B0-8B98-28F582234CDF}" type="pres">
      <dgm:prSet presAssocID="{D88BA43D-BD2B-482F-801A-5C6AE3C623B0}" presName="spaceRect" presStyleCnt="0"/>
      <dgm:spPr/>
    </dgm:pt>
    <dgm:pt modelId="{10D54D3F-853E-4DE0-BA2A-F2D7E606CCF0}" type="pres">
      <dgm:prSet presAssocID="{D88BA43D-BD2B-482F-801A-5C6AE3C623B0}" presName="parTx" presStyleLbl="revTx" presStyleIdx="3" presStyleCnt="4">
        <dgm:presLayoutVars>
          <dgm:chMax val="0"/>
          <dgm:chPref val="0"/>
        </dgm:presLayoutVars>
      </dgm:prSet>
      <dgm:spPr/>
    </dgm:pt>
  </dgm:ptLst>
  <dgm:cxnLst>
    <dgm:cxn modelId="{D2B2D714-24BB-4F5C-9B4B-710B79D1AF61}" type="presOf" srcId="{309F3EDE-C289-4453-AD97-A62D60646C59}" destId="{1958E555-C81E-4E24-B138-B5E2290EB80F}" srcOrd="0" destOrd="0" presId="urn:microsoft.com/office/officeart/2018/2/layout/IconVerticalSolidList"/>
    <dgm:cxn modelId="{1E1E6D1A-AEE0-4E44-9D6E-578194268D3C}" type="presOf" srcId="{F58249D6-1FED-462A-87E0-1BDB8C21CEBE}" destId="{4623FF88-EDD6-4834-87DE-BEF634B5FB1A}" srcOrd="0" destOrd="0" presId="urn:microsoft.com/office/officeart/2018/2/layout/IconVerticalSolidList"/>
    <dgm:cxn modelId="{49551F28-DDDF-4F18-88B4-0D9A0AA69541}" type="presOf" srcId="{D88BA43D-BD2B-482F-801A-5C6AE3C623B0}" destId="{10D54D3F-853E-4DE0-BA2A-F2D7E606CCF0}" srcOrd="0" destOrd="0" presId="urn:microsoft.com/office/officeart/2018/2/layout/IconVerticalSolidList"/>
    <dgm:cxn modelId="{2550CC2F-2FDF-433D-AF0B-70ACE9CD07DF}" srcId="{001B3B39-4C98-46F5-9F0B-3A9F7FA25555}" destId="{309F3EDE-C289-4453-AD97-A62D60646C59}" srcOrd="2" destOrd="0" parTransId="{8ADDE64F-8D96-4087-AC3D-0E76EC632083}" sibTransId="{70F317D2-749B-4015-B55B-60D446D5D2CA}"/>
    <dgm:cxn modelId="{34734032-BCB7-4B48-8704-D388583D7F3F}" srcId="{001B3B39-4C98-46F5-9F0B-3A9F7FA25555}" destId="{D88BA43D-BD2B-482F-801A-5C6AE3C623B0}" srcOrd="3" destOrd="0" parTransId="{3E206B99-1B80-467F-8955-AD2FA7C92B8A}" sibTransId="{17904BA2-A58E-443A-928C-A71B1DEB2C25}"/>
    <dgm:cxn modelId="{78213F38-8DC0-4BCC-97F5-FF3EDC5CB7E2}" srcId="{001B3B39-4C98-46F5-9F0B-3A9F7FA25555}" destId="{81E43DD2-9188-4878-A4EA-B41AA2696B7A}" srcOrd="1" destOrd="0" parTransId="{BF196F65-7D33-46C2-BDE4-5E69260DFB24}" sibTransId="{C6634178-D18B-4D53-820C-73DD04054B52}"/>
    <dgm:cxn modelId="{76AB6C41-0ABE-41FD-9D43-8111B973F94C}" type="presOf" srcId="{81E43DD2-9188-4878-A4EA-B41AA2696B7A}" destId="{F54C1458-1A06-474A-AB88-376E11D4E5AA}" srcOrd="0" destOrd="0" presId="urn:microsoft.com/office/officeart/2018/2/layout/IconVerticalSolidList"/>
    <dgm:cxn modelId="{E026B84E-2A29-459D-9A4D-75E6321A8DEF}" srcId="{001B3B39-4C98-46F5-9F0B-3A9F7FA25555}" destId="{F58249D6-1FED-462A-87E0-1BDB8C21CEBE}" srcOrd="0" destOrd="0" parTransId="{127E450E-91A2-46F7-BCC4-5620FDB0DF0C}" sibTransId="{DC69C72B-7F94-4CEA-9E4B-A820E1741083}"/>
    <dgm:cxn modelId="{97FA54DA-3667-442C-9982-4A3E57A4E22C}" type="presOf" srcId="{001B3B39-4C98-46F5-9F0B-3A9F7FA25555}" destId="{B15AD58C-A355-4813-B750-1B18B4DC3792}" srcOrd="0" destOrd="0" presId="urn:microsoft.com/office/officeart/2018/2/layout/IconVerticalSolidList"/>
    <dgm:cxn modelId="{3A632B32-64CB-4D13-8F88-D456A9633958}" type="presParOf" srcId="{B15AD58C-A355-4813-B750-1B18B4DC3792}" destId="{A823F31B-2AF6-45DC-A7A8-B79B6E6897BA}" srcOrd="0" destOrd="0" presId="urn:microsoft.com/office/officeart/2018/2/layout/IconVerticalSolidList"/>
    <dgm:cxn modelId="{36D4C8C9-487D-4B13-9114-C83FA920EF70}" type="presParOf" srcId="{A823F31B-2AF6-45DC-A7A8-B79B6E6897BA}" destId="{0FB6F547-41C3-483F-9192-2C60C83E3D00}" srcOrd="0" destOrd="0" presId="urn:microsoft.com/office/officeart/2018/2/layout/IconVerticalSolidList"/>
    <dgm:cxn modelId="{B836CD01-8F32-4361-A96D-90F8487F2338}" type="presParOf" srcId="{A823F31B-2AF6-45DC-A7A8-B79B6E6897BA}" destId="{63B1C52E-AB15-4146-ABDC-9697193E8B35}" srcOrd="1" destOrd="0" presId="urn:microsoft.com/office/officeart/2018/2/layout/IconVerticalSolidList"/>
    <dgm:cxn modelId="{46C6FC6B-FAC2-49FF-8AE6-D5CD44E42562}" type="presParOf" srcId="{A823F31B-2AF6-45DC-A7A8-B79B6E6897BA}" destId="{A5818C18-7ADC-434B-8BD4-9F1EB3AE2CBA}" srcOrd="2" destOrd="0" presId="urn:microsoft.com/office/officeart/2018/2/layout/IconVerticalSolidList"/>
    <dgm:cxn modelId="{ABA8D957-1C78-4887-880D-5D1DC6F959A7}" type="presParOf" srcId="{A823F31B-2AF6-45DC-A7A8-B79B6E6897BA}" destId="{4623FF88-EDD6-4834-87DE-BEF634B5FB1A}" srcOrd="3" destOrd="0" presId="urn:microsoft.com/office/officeart/2018/2/layout/IconVerticalSolidList"/>
    <dgm:cxn modelId="{D147B195-66DE-420A-962D-065141C01293}" type="presParOf" srcId="{B15AD58C-A355-4813-B750-1B18B4DC3792}" destId="{256A4691-C98A-429E-B3D6-05D257B25A28}" srcOrd="1" destOrd="0" presId="urn:microsoft.com/office/officeart/2018/2/layout/IconVerticalSolidList"/>
    <dgm:cxn modelId="{8BE87369-2195-486D-99C7-22D07D7A2F93}" type="presParOf" srcId="{B15AD58C-A355-4813-B750-1B18B4DC3792}" destId="{FED69DFE-2B24-485D-856A-00ADDE84E768}" srcOrd="2" destOrd="0" presId="urn:microsoft.com/office/officeart/2018/2/layout/IconVerticalSolidList"/>
    <dgm:cxn modelId="{689FE931-5749-4023-B8D1-BB4B5002693C}" type="presParOf" srcId="{FED69DFE-2B24-485D-856A-00ADDE84E768}" destId="{D161997F-A999-44D2-B1D6-1E0409992106}" srcOrd="0" destOrd="0" presId="urn:microsoft.com/office/officeart/2018/2/layout/IconVerticalSolidList"/>
    <dgm:cxn modelId="{FC0AB4DE-A911-4EBE-ADB2-85CB5B4DD837}" type="presParOf" srcId="{FED69DFE-2B24-485D-856A-00ADDE84E768}" destId="{6E78AF52-FB05-45F7-BE08-D23B43409BA0}" srcOrd="1" destOrd="0" presId="urn:microsoft.com/office/officeart/2018/2/layout/IconVerticalSolidList"/>
    <dgm:cxn modelId="{86AFBE73-B50F-48FF-B470-71E9180A3B62}" type="presParOf" srcId="{FED69DFE-2B24-485D-856A-00ADDE84E768}" destId="{4BA183E5-9083-4571-AA35-F22D1C5E0EA1}" srcOrd="2" destOrd="0" presId="urn:microsoft.com/office/officeart/2018/2/layout/IconVerticalSolidList"/>
    <dgm:cxn modelId="{E9EBE37B-E088-4197-8C5D-2F713E274EFD}" type="presParOf" srcId="{FED69DFE-2B24-485D-856A-00ADDE84E768}" destId="{F54C1458-1A06-474A-AB88-376E11D4E5AA}" srcOrd="3" destOrd="0" presId="urn:microsoft.com/office/officeart/2018/2/layout/IconVerticalSolidList"/>
    <dgm:cxn modelId="{733BEC79-5664-45BC-AD1B-628EDC6103A8}" type="presParOf" srcId="{B15AD58C-A355-4813-B750-1B18B4DC3792}" destId="{B63D7693-7C62-4575-8A8D-73B3484A5B7C}" srcOrd="3" destOrd="0" presId="urn:microsoft.com/office/officeart/2018/2/layout/IconVerticalSolidList"/>
    <dgm:cxn modelId="{4C175ECB-F28E-41FA-9D3C-3D9842EF605B}" type="presParOf" srcId="{B15AD58C-A355-4813-B750-1B18B4DC3792}" destId="{053592AA-1E0B-4912-8E92-6853289A4C43}" srcOrd="4" destOrd="0" presId="urn:microsoft.com/office/officeart/2018/2/layout/IconVerticalSolidList"/>
    <dgm:cxn modelId="{25811DE6-CCC2-4411-B323-9E4F3A368FCB}" type="presParOf" srcId="{053592AA-1E0B-4912-8E92-6853289A4C43}" destId="{B50A5E6A-5932-47ED-8B76-B36BA8123189}" srcOrd="0" destOrd="0" presId="urn:microsoft.com/office/officeart/2018/2/layout/IconVerticalSolidList"/>
    <dgm:cxn modelId="{2D7E4776-1230-47E5-AC5B-D9FE92B467D9}" type="presParOf" srcId="{053592AA-1E0B-4912-8E92-6853289A4C43}" destId="{7D024FC6-36B6-48FA-8073-9238859AAC49}" srcOrd="1" destOrd="0" presId="urn:microsoft.com/office/officeart/2018/2/layout/IconVerticalSolidList"/>
    <dgm:cxn modelId="{50E81EA7-967D-4919-960D-CD2103DEB974}" type="presParOf" srcId="{053592AA-1E0B-4912-8E92-6853289A4C43}" destId="{11EABED5-8D43-4902-A57E-54AC3A4C67AC}" srcOrd="2" destOrd="0" presId="urn:microsoft.com/office/officeart/2018/2/layout/IconVerticalSolidList"/>
    <dgm:cxn modelId="{0F24C002-C931-4CB7-8CEF-CE29B0381E68}" type="presParOf" srcId="{053592AA-1E0B-4912-8E92-6853289A4C43}" destId="{1958E555-C81E-4E24-B138-B5E2290EB80F}" srcOrd="3" destOrd="0" presId="urn:microsoft.com/office/officeart/2018/2/layout/IconVerticalSolidList"/>
    <dgm:cxn modelId="{F701CD6E-AA34-40BD-9AE1-B2E7C37C78B3}" type="presParOf" srcId="{B15AD58C-A355-4813-B750-1B18B4DC3792}" destId="{92C97EC9-EC51-4A63-B3CA-71D42DDF95F7}" srcOrd="5" destOrd="0" presId="urn:microsoft.com/office/officeart/2018/2/layout/IconVerticalSolidList"/>
    <dgm:cxn modelId="{981EAFC0-827D-4257-953D-FC187A0AEB84}" type="presParOf" srcId="{B15AD58C-A355-4813-B750-1B18B4DC3792}" destId="{F0D4C2E5-31AE-4CEF-A8F8-A1E62CCA2A3F}" srcOrd="6" destOrd="0" presId="urn:microsoft.com/office/officeart/2018/2/layout/IconVerticalSolidList"/>
    <dgm:cxn modelId="{E868E6F9-CE27-4C69-AC38-A87DDDB3335C}" type="presParOf" srcId="{F0D4C2E5-31AE-4CEF-A8F8-A1E62CCA2A3F}" destId="{C5D88ADC-B6FC-4897-A770-FB69CAC9764A}" srcOrd="0" destOrd="0" presId="urn:microsoft.com/office/officeart/2018/2/layout/IconVerticalSolidList"/>
    <dgm:cxn modelId="{CE6520C9-B9C5-44FD-AD36-07C5D6C4862F}" type="presParOf" srcId="{F0D4C2E5-31AE-4CEF-A8F8-A1E62CCA2A3F}" destId="{1D3C38EC-0F7F-4608-96D7-02CE8A21C246}" srcOrd="1" destOrd="0" presId="urn:microsoft.com/office/officeart/2018/2/layout/IconVerticalSolidList"/>
    <dgm:cxn modelId="{D6016EC2-E1B3-4C77-9E00-509E46818D08}" type="presParOf" srcId="{F0D4C2E5-31AE-4CEF-A8F8-A1E62CCA2A3F}" destId="{E620E5B7-B4B0-43B0-8B98-28F582234CDF}" srcOrd="2" destOrd="0" presId="urn:microsoft.com/office/officeart/2018/2/layout/IconVerticalSolidList"/>
    <dgm:cxn modelId="{12923624-DCC4-48BA-A885-562906C15341}" type="presParOf" srcId="{F0D4C2E5-31AE-4CEF-A8F8-A1E62CCA2A3F}" destId="{10D54D3F-853E-4DE0-BA2A-F2D7E606CCF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5B197F-9C19-4E71-94E0-7AC206AE19D7}"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C9B3D64E-C065-4888-BD51-EF0145D331F6}">
      <dgm:prSet/>
      <dgm:spPr/>
      <dgm:t>
        <a:bodyPr/>
        <a:lstStyle/>
        <a:p>
          <a:r>
            <a:rPr lang="en-GB"/>
            <a:t>Equality</a:t>
          </a:r>
          <a:endParaRPr lang="en-US"/>
        </a:p>
      </dgm:t>
    </dgm:pt>
    <dgm:pt modelId="{BBBF67D3-3629-494A-A687-7C22A261A1D8}" type="parTrans" cxnId="{186F3668-B111-4EBC-B0BF-09AF05EC20DA}">
      <dgm:prSet/>
      <dgm:spPr/>
      <dgm:t>
        <a:bodyPr/>
        <a:lstStyle/>
        <a:p>
          <a:endParaRPr lang="en-US"/>
        </a:p>
      </dgm:t>
    </dgm:pt>
    <dgm:pt modelId="{39C65752-235E-4795-AC60-5E9E49D0B59A}" type="sibTrans" cxnId="{186F3668-B111-4EBC-B0BF-09AF05EC20DA}">
      <dgm:prSet/>
      <dgm:spPr/>
      <dgm:t>
        <a:bodyPr/>
        <a:lstStyle/>
        <a:p>
          <a:endParaRPr lang="en-US"/>
        </a:p>
      </dgm:t>
    </dgm:pt>
    <dgm:pt modelId="{A47C4D80-B63E-4D59-B968-53BCFFF09B27}">
      <dgm:prSet/>
      <dgm:spPr/>
      <dgm:t>
        <a:bodyPr/>
        <a:lstStyle/>
        <a:p>
          <a:r>
            <a:rPr lang="en-GB"/>
            <a:t>Diversity</a:t>
          </a:r>
          <a:endParaRPr lang="en-US"/>
        </a:p>
      </dgm:t>
    </dgm:pt>
    <dgm:pt modelId="{30ABBDD7-6C23-48C3-A9F4-63F59E1C62E9}" type="parTrans" cxnId="{8BA89222-6BCE-47AA-86E7-92DB2A1C6CA9}">
      <dgm:prSet/>
      <dgm:spPr/>
      <dgm:t>
        <a:bodyPr/>
        <a:lstStyle/>
        <a:p>
          <a:endParaRPr lang="en-US"/>
        </a:p>
      </dgm:t>
    </dgm:pt>
    <dgm:pt modelId="{8CB46C80-2177-416A-8E4B-2040E52899C6}" type="sibTrans" cxnId="{8BA89222-6BCE-47AA-86E7-92DB2A1C6CA9}">
      <dgm:prSet/>
      <dgm:spPr/>
      <dgm:t>
        <a:bodyPr/>
        <a:lstStyle/>
        <a:p>
          <a:endParaRPr lang="en-US"/>
        </a:p>
      </dgm:t>
    </dgm:pt>
    <dgm:pt modelId="{D57D554A-B665-454B-8E7A-D850D49E89C6}">
      <dgm:prSet/>
      <dgm:spPr/>
      <dgm:t>
        <a:bodyPr/>
        <a:lstStyle/>
        <a:p>
          <a:r>
            <a:rPr lang="en-GB" dirty="0"/>
            <a:t>Equity</a:t>
          </a:r>
          <a:endParaRPr lang="en-US" dirty="0"/>
        </a:p>
      </dgm:t>
    </dgm:pt>
    <dgm:pt modelId="{A680374E-CA09-4520-B1B7-469C4FB4AAE0}" type="parTrans" cxnId="{82C149A1-1B9B-457C-8B18-0F71A545A396}">
      <dgm:prSet/>
      <dgm:spPr/>
      <dgm:t>
        <a:bodyPr/>
        <a:lstStyle/>
        <a:p>
          <a:endParaRPr lang="en-US"/>
        </a:p>
      </dgm:t>
    </dgm:pt>
    <dgm:pt modelId="{64090877-2863-415E-BEB9-DC7E5D11B3FC}" type="sibTrans" cxnId="{82C149A1-1B9B-457C-8B18-0F71A545A396}">
      <dgm:prSet/>
      <dgm:spPr/>
      <dgm:t>
        <a:bodyPr/>
        <a:lstStyle/>
        <a:p>
          <a:endParaRPr lang="en-US"/>
        </a:p>
      </dgm:t>
    </dgm:pt>
    <dgm:pt modelId="{886EE375-B484-4009-BFB2-1FD2CEDEC99F}" type="pres">
      <dgm:prSet presAssocID="{8A5B197F-9C19-4E71-94E0-7AC206AE19D7}" presName="linear" presStyleCnt="0">
        <dgm:presLayoutVars>
          <dgm:dir/>
          <dgm:animLvl val="lvl"/>
          <dgm:resizeHandles val="exact"/>
        </dgm:presLayoutVars>
      </dgm:prSet>
      <dgm:spPr/>
    </dgm:pt>
    <dgm:pt modelId="{321616F4-BB2F-4E4E-ADE1-2ECCCF4FCE3F}" type="pres">
      <dgm:prSet presAssocID="{C9B3D64E-C065-4888-BD51-EF0145D331F6}" presName="parentLin" presStyleCnt="0"/>
      <dgm:spPr/>
    </dgm:pt>
    <dgm:pt modelId="{3E4FC70C-8806-4027-A0A3-BD4B6D64D9C2}" type="pres">
      <dgm:prSet presAssocID="{C9B3D64E-C065-4888-BD51-EF0145D331F6}" presName="parentLeftMargin" presStyleLbl="node1" presStyleIdx="0" presStyleCnt="3"/>
      <dgm:spPr/>
    </dgm:pt>
    <dgm:pt modelId="{64077E5D-79D6-405D-8868-D47918BD05A4}" type="pres">
      <dgm:prSet presAssocID="{C9B3D64E-C065-4888-BD51-EF0145D331F6}" presName="parentText" presStyleLbl="node1" presStyleIdx="0" presStyleCnt="3">
        <dgm:presLayoutVars>
          <dgm:chMax val="0"/>
          <dgm:bulletEnabled val="1"/>
        </dgm:presLayoutVars>
      </dgm:prSet>
      <dgm:spPr/>
    </dgm:pt>
    <dgm:pt modelId="{6416BDDD-1390-4F09-B81F-2E6902572993}" type="pres">
      <dgm:prSet presAssocID="{C9B3D64E-C065-4888-BD51-EF0145D331F6}" presName="negativeSpace" presStyleCnt="0"/>
      <dgm:spPr/>
    </dgm:pt>
    <dgm:pt modelId="{B53084AB-002E-472F-BE38-9E800B78D46F}" type="pres">
      <dgm:prSet presAssocID="{C9B3D64E-C065-4888-BD51-EF0145D331F6}" presName="childText" presStyleLbl="conFgAcc1" presStyleIdx="0" presStyleCnt="3">
        <dgm:presLayoutVars>
          <dgm:bulletEnabled val="1"/>
        </dgm:presLayoutVars>
      </dgm:prSet>
      <dgm:spPr/>
    </dgm:pt>
    <dgm:pt modelId="{553B2E5A-41C0-49F1-B402-AA0ACE997168}" type="pres">
      <dgm:prSet presAssocID="{39C65752-235E-4795-AC60-5E9E49D0B59A}" presName="spaceBetweenRectangles" presStyleCnt="0"/>
      <dgm:spPr/>
    </dgm:pt>
    <dgm:pt modelId="{6CAC3467-E0AE-4031-B010-390A2380F3DF}" type="pres">
      <dgm:prSet presAssocID="{A47C4D80-B63E-4D59-B968-53BCFFF09B27}" presName="parentLin" presStyleCnt="0"/>
      <dgm:spPr/>
    </dgm:pt>
    <dgm:pt modelId="{C684C611-C23C-460C-BB57-42B63AC9C916}" type="pres">
      <dgm:prSet presAssocID="{A47C4D80-B63E-4D59-B968-53BCFFF09B27}" presName="parentLeftMargin" presStyleLbl="node1" presStyleIdx="0" presStyleCnt="3"/>
      <dgm:spPr/>
    </dgm:pt>
    <dgm:pt modelId="{F290C465-BD51-4A38-A5A3-DBBCD3F37734}" type="pres">
      <dgm:prSet presAssocID="{A47C4D80-B63E-4D59-B968-53BCFFF09B27}" presName="parentText" presStyleLbl="node1" presStyleIdx="1" presStyleCnt="3">
        <dgm:presLayoutVars>
          <dgm:chMax val="0"/>
          <dgm:bulletEnabled val="1"/>
        </dgm:presLayoutVars>
      </dgm:prSet>
      <dgm:spPr/>
    </dgm:pt>
    <dgm:pt modelId="{48AB33E0-FDC4-48D8-A7A8-C5CB773F69D0}" type="pres">
      <dgm:prSet presAssocID="{A47C4D80-B63E-4D59-B968-53BCFFF09B27}" presName="negativeSpace" presStyleCnt="0"/>
      <dgm:spPr/>
    </dgm:pt>
    <dgm:pt modelId="{818CCFA4-FD42-4CF9-8692-C972F3FA554C}" type="pres">
      <dgm:prSet presAssocID="{A47C4D80-B63E-4D59-B968-53BCFFF09B27}" presName="childText" presStyleLbl="conFgAcc1" presStyleIdx="1" presStyleCnt="3">
        <dgm:presLayoutVars>
          <dgm:bulletEnabled val="1"/>
        </dgm:presLayoutVars>
      </dgm:prSet>
      <dgm:spPr/>
    </dgm:pt>
    <dgm:pt modelId="{38064C3C-FFD2-40C4-B2A6-AE95172C604C}" type="pres">
      <dgm:prSet presAssocID="{8CB46C80-2177-416A-8E4B-2040E52899C6}" presName="spaceBetweenRectangles" presStyleCnt="0"/>
      <dgm:spPr/>
    </dgm:pt>
    <dgm:pt modelId="{882B73AB-6563-4965-8974-88F7E3FD2423}" type="pres">
      <dgm:prSet presAssocID="{D57D554A-B665-454B-8E7A-D850D49E89C6}" presName="parentLin" presStyleCnt="0"/>
      <dgm:spPr/>
    </dgm:pt>
    <dgm:pt modelId="{EB169DCB-39DF-4700-BFB2-A1B8639065E7}" type="pres">
      <dgm:prSet presAssocID="{D57D554A-B665-454B-8E7A-D850D49E89C6}" presName="parentLeftMargin" presStyleLbl="node1" presStyleIdx="1" presStyleCnt="3"/>
      <dgm:spPr/>
    </dgm:pt>
    <dgm:pt modelId="{319B2DF7-632E-4162-B16A-095CA42B2C1F}" type="pres">
      <dgm:prSet presAssocID="{D57D554A-B665-454B-8E7A-D850D49E89C6}" presName="parentText" presStyleLbl="node1" presStyleIdx="2" presStyleCnt="3">
        <dgm:presLayoutVars>
          <dgm:chMax val="0"/>
          <dgm:bulletEnabled val="1"/>
        </dgm:presLayoutVars>
      </dgm:prSet>
      <dgm:spPr/>
    </dgm:pt>
    <dgm:pt modelId="{F7A943AE-4EF8-4881-90A7-F8854378C383}" type="pres">
      <dgm:prSet presAssocID="{D57D554A-B665-454B-8E7A-D850D49E89C6}" presName="negativeSpace" presStyleCnt="0"/>
      <dgm:spPr/>
    </dgm:pt>
    <dgm:pt modelId="{90B8425F-861E-40DA-AF1E-6F52708C461A}" type="pres">
      <dgm:prSet presAssocID="{D57D554A-B665-454B-8E7A-D850D49E89C6}" presName="childText" presStyleLbl="conFgAcc1" presStyleIdx="2" presStyleCnt="3">
        <dgm:presLayoutVars>
          <dgm:bulletEnabled val="1"/>
        </dgm:presLayoutVars>
      </dgm:prSet>
      <dgm:spPr/>
    </dgm:pt>
  </dgm:ptLst>
  <dgm:cxnLst>
    <dgm:cxn modelId="{3A4B3609-0BBD-499D-A7A7-5FFF5665293C}" type="presOf" srcId="{A47C4D80-B63E-4D59-B968-53BCFFF09B27}" destId="{F290C465-BD51-4A38-A5A3-DBBCD3F37734}" srcOrd="1" destOrd="0" presId="urn:microsoft.com/office/officeart/2005/8/layout/list1"/>
    <dgm:cxn modelId="{6836840D-F547-442F-93D2-D000EDADD41B}" type="presOf" srcId="{D57D554A-B665-454B-8E7A-D850D49E89C6}" destId="{319B2DF7-632E-4162-B16A-095CA42B2C1F}" srcOrd="1" destOrd="0" presId="urn:microsoft.com/office/officeart/2005/8/layout/list1"/>
    <dgm:cxn modelId="{2CA7FC14-5CAC-4436-B80F-0C0781DC3CCD}" type="presOf" srcId="{C9B3D64E-C065-4888-BD51-EF0145D331F6}" destId="{64077E5D-79D6-405D-8868-D47918BD05A4}" srcOrd="1" destOrd="0" presId="urn:microsoft.com/office/officeart/2005/8/layout/list1"/>
    <dgm:cxn modelId="{8BA89222-6BCE-47AA-86E7-92DB2A1C6CA9}" srcId="{8A5B197F-9C19-4E71-94E0-7AC206AE19D7}" destId="{A47C4D80-B63E-4D59-B968-53BCFFF09B27}" srcOrd="1" destOrd="0" parTransId="{30ABBDD7-6C23-48C3-A9F4-63F59E1C62E9}" sibTransId="{8CB46C80-2177-416A-8E4B-2040E52899C6}"/>
    <dgm:cxn modelId="{B92FF044-0093-4701-947E-3ECA8693F42C}" type="presOf" srcId="{C9B3D64E-C065-4888-BD51-EF0145D331F6}" destId="{3E4FC70C-8806-4027-A0A3-BD4B6D64D9C2}" srcOrd="0" destOrd="0" presId="urn:microsoft.com/office/officeart/2005/8/layout/list1"/>
    <dgm:cxn modelId="{1DB97D46-2DCC-41BD-87F3-4755B293DEAC}" type="presOf" srcId="{D57D554A-B665-454B-8E7A-D850D49E89C6}" destId="{EB169DCB-39DF-4700-BFB2-A1B8639065E7}" srcOrd="0" destOrd="0" presId="urn:microsoft.com/office/officeart/2005/8/layout/list1"/>
    <dgm:cxn modelId="{A847B366-CBE5-4DB3-80B1-F5FEE32A551C}" type="presOf" srcId="{8A5B197F-9C19-4E71-94E0-7AC206AE19D7}" destId="{886EE375-B484-4009-BFB2-1FD2CEDEC99F}" srcOrd="0" destOrd="0" presId="urn:microsoft.com/office/officeart/2005/8/layout/list1"/>
    <dgm:cxn modelId="{186F3668-B111-4EBC-B0BF-09AF05EC20DA}" srcId="{8A5B197F-9C19-4E71-94E0-7AC206AE19D7}" destId="{C9B3D64E-C065-4888-BD51-EF0145D331F6}" srcOrd="0" destOrd="0" parTransId="{BBBF67D3-3629-494A-A687-7C22A261A1D8}" sibTransId="{39C65752-235E-4795-AC60-5E9E49D0B59A}"/>
    <dgm:cxn modelId="{82C149A1-1B9B-457C-8B18-0F71A545A396}" srcId="{8A5B197F-9C19-4E71-94E0-7AC206AE19D7}" destId="{D57D554A-B665-454B-8E7A-D850D49E89C6}" srcOrd="2" destOrd="0" parTransId="{A680374E-CA09-4520-B1B7-469C4FB4AAE0}" sibTransId="{64090877-2863-415E-BEB9-DC7E5D11B3FC}"/>
    <dgm:cxn modelId="{EF3611F7-F43A-4086-8A22-65826D65362D}" type="presOf" srcId="{A47C4D80-B63E-4D59-B968-53BCFFF09B27}" destId="{C684C611-C23C-460C-BB57-42B63AC9C916}" srcOrd="0" destOrd="0" presId="urn:microsoft.com/office/officeart/2005/8/layout/list1"/>
    <dgm:cxn modelId="{E5478EB2-9A66-4FE4-9379-31B12B79176B}" type="presParOf" srcId="{886EE375-B484-4009-BFB2-1FD2CEDEC99F}" destId="{321616F4-BB2F-4E4E-ADE1-2ECCCF4FCE3F}" srcOrd="0" destOrd="0" presId="urn:microsoft.com/office/officeart/2005/8/layout/list1"/>
    <dgm:cxn modelId="{3E149B74-BF0F-4B03-A27D-1E31DC2F8DF3}" type="presParOf" srcId="{321616F4-BB2F-4E4E-ADE1-2ECCCF4FCE3F}" destId="{3E4FC70C-8806-4027-A0A3-BD4B6D64D9C2}" srcOrd="0" destOrd="0" presId="urn:microsoft.com/office/officeart/2005/8/layout/list1"/>
    <dgm:cxn modelId="{EB560C0D-EF3B-40A5-AC53-655416B72DA1}" type="presParOf" srcId="{321616F4-BB2F-4E4E-ADE1-2ECCCF4FCE3F}" destId="{64077E5D-79D6-405D-8868-D47918BD05A4}" srcOrd="1" destOrd="0" presId="urn:microsoft.com/office/officeart/2005/8/layout/list1"/>
    <dgm:cxn modelId="{C0D999DB-3F47-4AED-A7FE-5F4CCD533211}" type="presParOf" srcId="{886EE375-B484-4009-BFB2-1FD2CEDEC99F}" destId="{6416BDDD-1390-4F09-B81F-2E6902572993}" srcOrd="1" destOrd="0" presId="urn:microsoft.com/office/officeart/2005/8/layout/list1"/>
    <dgm:cxn modelId="{3FCECA42-C452-476F-B705-663FA664F1C2}" type="presParOf" srcId="{886EE375-B484-4009-BFB2-1FD2CEDEC99F}" destId="{B53084AB-002E-472F-BE38-9E800B78D46F}" srcOrd="2" destOrd="0" presId="urn:microsoft.com/office/officeart/2005/8/layout/list1"/>
    <dgm:cxn modelId="{BC9947C9-A6E9-4AA1-A330-723106434A92}" type="presParOf" srcId="{886EE375-B484-4009-BFB2-1FD2CEDEC99F}" destId="{553B2E5A-41C0-49F1-B402-AA0ACE997168}" srcOrd="3" destOrd="0" presId="urn:microsoft.com/office/officeart/2005/8/layout/list1"/>
    <dgm:cxn modelId="{89D3EA50-3101-4C0B-BFA5-30678BA00A12}" type="presParOf" srcId="{886EE375-B484-4009-BFB2-1FD2CEDEC99F}" destId="{6CAC3467-E0AE-4031-B010-390A2380F3DF}" srcOrd="4" destOrd="0" presId="urn:microsoft.com/office/officeart/2005/8/layout/list1"/>
    <dgm:cxn modelId="{3655EFF0-F7D6-4670-98A8-F0122D48654B}" type="presParOf" srcId="{6CAC3467-E0AE-4031-B010-390A2380F3DF}" destId="{C684C611-C23C-460C-BB57-42B63AC9C916}" srcOrd="0" destOrd="0" presId="urn:microsoft.com/office/officeart/2005/8/layout/list1"/>
    <dgm:cxn modelId="{71D68F55-6D78-4D13-840A-2598707C5695}" type="presParOf" srcId="{6CAC3467-E0AE-4031-B010-390A2380F3DF}" destId="{F290C465-BD51-4A38-A5A3-DBBCD3F37734}" srcOrd="1" destOrd="0" presId="urn:microsoft.com/office/officeart/2005/8/layout/list1"/>
    <dgm:cxn modelId="{D9AEBDBE-9F0C-4CFE-94D8-DB2CBE66CCC0}" type="presParOf" srcId="{886EE375-B484-4009-BFB2-1FD2CEDEC99F}" destId="{48AB33E0-FDC4-48D8-A7A8-C5CB773F69D0}" srcOrd="5" destOrd="0" presId="urn:microsoft.com/office/officeart/2005/8/layout/list1"/>
    <dgm:cxn modelId="{D524C6DC-18F6-426D-ADAE-FB5275ED2A84}" type="presParOf" srcId="{886EE375-B484-4009-BFB2-1FD2CEDEC99F}" destId="{818CCFA4-FD42-4CF9-8692-C972F3FA554C}" srcOrd="6" destOrd="0" presId="urn:microsoft.com/office/officeart/2005/8/layout/list1"/>
    <dgm:cxn modelId="{338F52C3-8057-4885-B694-993025E29459}" type="presParOf" srcId="{886EE375-B484-4009-BFB2-1FD2CEDEC99F}" destId="{38064C3C-FFD2-40C4-B2A6-AE95172C604C}" srcOrd="7" destOrd="0" presId="urn:microsoft.com/office/officeart/2005/8/layout/list1"/>
    <dgm:cxn modelId="{33661B82-1213-4F40-9B00-256D83911B9A}" type="presParOf" srcId="{886EE375-B484-4009-BFB2-1FD2CEDEC99F}" destId="{882B73AB-6563-4965-8974-88F7E3FD2423}" srcOrd="8" destOrd="0" presId="urn:microsoft.com/office/officeart/2005/8/layout/list1"/>
    <dgm:cxn modelId="{522F246E-686D-4713-B037-3E5A2F88CFAC}" type="presParOf" srcId="{882B73AB-6563-4965-8974-88F7E3FD2423}" destId="{EB169DCB-39DF-4700-BFB2-A1B8639065E7}" srcOrd="0" destOrd="0" presId="urn:microsoft.com/office/officeart/2005/8/layout/list1"/>
    <dgm:cxn modelId="{7E0AB34F-3012-4353-9DD8-9FDABA8F4CE8}" type="presParOf" srcId="{882B73AB-6563-4965-8974-88F7E3FD2423}" destId="{319B2DF7-632E-4162-B16A-095CA42B2C1F}" srcOrd="1" destOrd="0" presId="urn:microsoft.com/office/officeart/2005/8/layout/list1"/>
    <dgm:cxn modelId="{7054214B-7076-4337-AF5C-6C7DC7D4D968}" type="presParOf" srcId="{886EE375-B484-4009-BFB2-1FD2CEDEC99F}" destId="{F7A943AE-4EF8-4881-90A7-F8854378C383}" srcOrd="9" destOrd="0" presId="urn:microsoft.com/office/officeart/2005/8/layout/list1"/>
    <dgm:cxn modelId="{952E4336-A5E8-4156-B15B-0ED98C9EB9EB}" type="presParOf" srcId="{886EE375-B484-4009-BFB2-1FD2CEDEC99F}" destId="{90B8425F-861E-40DA-AF1E-6F52708C461A}"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772C4E-6BF5-4773-917D-413A815FA98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8498CD7-CB64-4304-A2B9-7C98AD05C512}">
      <dgm:prSet/>
      <dgm:spPr/>
      <dgm:t>
        <a:bodyPr/>
        <a:lstStyle/>
        <a:p>
          <a:r>
            <a:rPr lang="en-GB" dirty="0"/>
            <a:t>No ‘one size fits all’ approach</a:t>
          </a:r>
          <a:endParaRPr lang="en-US" dirty="0"/>
        </a:p>
      </dgm:t>
    </dgm:pt>
    <dgm:pt modelId="{DDCF6109-B757-4D0F-B510-F4D8D5C7B250}" type="parTrans" cxnId="{9A34ECF9-B1F9-4D01-AF40-3F919DF9254C}">
      <dgm:prSet/>
      <dgm:spPr/>
      <dgm:t>
        <a:bodyPr/>
        <a:lstStyle/>
        <a:p>
          <a:endParaRPr lang="en-US"/>
        </a:p>
      </dgm:t>
    </dgm:pt>
    <dgm:pt modelId="{F0F25D7C-A71B-468A-93D6-524D20195A2D}" type="sibTrans" cxnId="{9A34ECF9-B1F9-4D01-AF40-3F919DF9254C}">
      <dgm:prSet/>
      <dgm:spPr/>
      <dgm:t>
        <a:bodyPr/>
        <a:lstStyle/>
        <a:p>
          <a:endParaRPr lang="en-US"/>
        </a:p>
      </dgm:t>
    </dgm:pt>
    <dgm:pt modelId="{573E73C1-2F3D-45A9-B072-C79CE488F865}">
      <dgm:prSet/>
      <dgm:spPr/>
      <dgm:t>
        <a:bodyPr/>
        <a:lstStyle/>
        <a:p>
          <a:r>
            <a:rPr lang="en-GB" dirty="0"/>
            <a:t>Flexibility in application of HR policies</a:t>
          </a:r>
          <a:endParaRPr lang="en-US" dirty="0"/>
        </a:p>
      </dgm:t>
    </dgm:pt>
    <dgm:pt modelId="{D7C656FE-4F9F-4663-81B4-199060634EAE}" type="parTrans" cxnId="{9B7B3199-5EE9-4309-BCA2-1C7E874667AF}">
      <dgm:prSet/>
      <dgm:spPr/>
      <dgm:t>
        <a:bodyPr/>
        <a:lstStyle/>
        <a:p>
          <a:endParaRPr lang="en-US"/>
        </a:p>
      </dgm:t>
    </dgm:pt>
    <dgm:pt modelId="{30F36D5C-7EDB-4DB5-B974-89AD29C3CEA7}" type="sibTrans" cxnId="{9B7B3199-5EE9-4309-BCA2-1C7E874667AF}">
      <dgm:prSet/>
      <dgm:spPr/>
      <dgm:t>
        <a:bodyPr/>
        <a:lstStyle/>
        <a:p>
          <a:endParaRPr lang="en-US"/>
        </a:p>
      </dgm:t>
    </dgm:pt>
    <dgm:pt modelId="{7E515442-10D1-426A-9309-D89638BB28EE}">
      <dgm:prSet/>
      <dgm:spPr/>
      <dgm:t>
        <a:bodyPr/>
        <a:lstStyle/>
        <a:p>
          <a:r>
            <a:rPr lang="en-GB"/>
            <a:t>T&amp;D – employees and managers</a:t>
          </a:r>
          <a:endParaRPr lang="en-US"/>
        </a:p>
      </dgm:t>
    </dgm:pt>
    <dgm:pt modelId="{EA1DC950-2FF2-4773-B14F-B362115DB3B5}" type="parTrans" cxnId="{79C7A339-8D53-47A0-BADA-5E4F151C9E8A}">
      <dgm:prSet/>
      <dgm:spPr/>
      <dgm:t>
        <a:bodyPr/>
        <a:lstStyle/>
        <a:p>
          <a:endParaRPr lang="en-US"/>
        </a:p>
      </dgm:t>
    </dgm:pt>
    <dgm:pt modelId="{93E614BE-838B-4652-9156-FD2FE4C9B516}" type="sibTrans" cxnId="{79C7A339-8D53-47A0-BADA-5E4F151C9E8A}">
      <dgm:prSet/>
      <dgm:spPr/>
      <dgm:t>
        <a:bodyPr/>
        <a:lstStyle/>
        <a:p>
          <a:endParaRPr lang="en-US"/>
        </a:p>
      </dgm:t>
    </dgm:pt>
    <dgm:pt modelId="{49F7EE58-A064-40BD-895B-7BCC33CB84FE}">
      <dgm:prSet/>
      <dgm:spPr/>
      <dgm:t>
        <a:bodyPr/>
        <a:lstStyle/>
        <a:p>
          <a:r>
            <a:rPr lang="en-GB"/>
            <a:t>Coaching and mentoring</a:t>
          </a:r>
          <a:endParaRPr lang="en-US"/>
        </a:p>
      </dgm:t>
    </dgm:pt>
    <dgm:pt modelId="{795025DE-D4B9-4820-994D-DB9EBE884564}" type="parTrans" cxnId="{8AB9EBCF-FAA6-4093-943B-DA69125E269D}">
      <dgm:prSet/>
      <dgm:spPr/>
      <dgm:t>
        <a:bodyPr/>
        <a:lstStyle/>
        <a:p>
          <a:endParaRPr lang="en-US"/>
        </a:p>
      </dgm:t>
    </dgm:pt>
    <dgm:pt modelId="{2B586606-D97F-402D-A4BE-FB33DB31D74E}" type="sibTrans" cxnId="{8AB9EBCF-FAA6-4093-943B-DA69125E269D}">
      <dgm:prSet/>
      <dgm:spPr/>
      <dgm:t>
        <a:bodyPr/>
        <a:lstStyle/>
        <a:p>
          <a:endParaRPr lang="en-US"/>
        </a:p>
      </dgm:t>
    </dgm:pt>
    <dgm:pt modelId="{37C31D67-2118-43D1-A90A-2CC9B730DAB0}">
      <dgm:prSet/>
      <dgm:spPr/>
      <dgm:t>
        <a:bodyPr/>
        <a:lstStyle/>
        <a:p>
          <a:r>
            <a:rPr lang="en-GB"/>
            <a:t>Universal flexibility </a:t>
          </a:r>
          <a:endParaRPr lang="en-US"/>
        </a:p>
      </dgm:t>
    </dgm:pt>
    <dgm:pt modelId="{645FC5C1-B693-4C26-ABEE-B21971CAA4F6}" type="parTrans" cxnId="{0EC9BB5B-CF50-40FA-B810-82B921E1BE1C}">
      <dgm:prSet/>
      <dgm:spPr/>
      <dgm:t>
        <a:bodyPr/>
        <a:lstStyle/>
        <a:p>
          <a:endParaRPr lang="en-US"/>
        </a:p>
      </dgm:t>
    </dgm:pt>
    <dgm:pt modelId="{E9CB0500-273E-468C-B9A5-5DC7E45527BD}" type="sibTrans" cxnId="{0EC9BB5B-CF50-40FA-B810-82B921E1BE1C}">
      <dgm:prSet/>
      <dgm:spPr/>
      <dgm:t>
        <a:bodyPr/>
        <a:lstStyle/>
        <a:p>
          <a:endParaRPr lang="en-US"/>
        </a:p>
      </dgm:t>
    </dgm:pt>
    <dgm:pt modelId="{C96E7B00-8334-44BC-A434-3D65EABC9426}" type="pres">
      <dgm:prSet presAssocID="{48772C4E-6BF5-4773-917D-413A815FA988}" presName="vert0" presStyleCnt="0">
        <dgm:presLayoutVars>
          <dgm:dir/>
          <dgm:animOne val="branch"/>
          <dgm:animLvl val="lvl"/>
        </dgm:presLayoutVars>
      </dgm:prSet>
      <dgm:spPr/>
    </dgm:pt>
    <dgm:pt modelId="{EC3B8CF3-CECD-44BE-B8E2-79DC16DD5BEC}" type="pres">
      <dgm:prSet presAssocID="{88498CD7-CB64-4304-A2B9-7C98AD05C512}" presName="thickLine" presStyleLbl="alignNode1" presStyleIdx="0" presStyleCnt="5"/>
      <dgm:spPr/>
    </dgm:pt>
    <dgm:pt modelId="{3F781E2C-2C4F-40B8-9565-D856C6629A87}" type="pres">
      <dgm:prSet presAssocID="{88498CD7-CB64-4304-A2B9-7C98AD05C512}" presName="horz1" presStyleCnt="0"/>
      <dgm:spPr/>
    </dgm:pt>
    <dgm:pt modelId="{7230F4D0-C126-4B71-9A32-7D6AEF38CBE3}" type="pres">
      <dgm:prSet presAssocID="{88498CD7-CB64-4304-A2B9-7C98AD05C512}" presName="tx1" presStyleLbl="revTx" presStyleIdx="0" presStyleCnt="5"/>
      <dgm:spPr/>
    </dgm:pt>
    <dgm:pt modelId="{FE881F71-0C77-4BB6-B507-791F1DD0FB8F}" type="pres">
      <dgm:prSet presAssocID="{88498CD7-CB64-4304-A2B9-7C98AD05C512}" presName="vert1" presStyleCnt="0"/>
      <dgm:spPr/>
    </dgm:pt>
    <dgm:pt modelId="{D27F4031-ED83-4229-A48D-6DC617471441}" type="pres">
      <dgm:prSet presAssocID="{573E73C1-2F3D-45A9-B072-C79CE488F865}" presName="thickLine" presStyleLbl="alignNode1" presStyleIdx="1" presStyleCnt="5"/>
      <dgm:spPr/>
    </dgm:pt>
    <dgm:pt modelId="{066EAB4C-AF92-473A-93D0-1B6C11F8809C}" type="pres">
      <dgm:prSet presAssocID="{573E73C1-2F3D-45A9-B072-C79CE488F865}" presName="horz1" presStyleCnt="0"/>
      <dgm:spPr/>
    </dgm:pt>
    <dgm:pt modelId="{891F4287-523C-4463-B55A-AD9FB9EC3798}" type="pres">
      <dgm:prSet presAssocID="{573E73C1-2F3D-45A9-B072-C79CE488F865}" presName="tx1" presStyleLbl="revTx" presStyleIdx="1" presStyleCnt="5"/>
      <dgm:spPr/>
    </dgm:pt>
    <dgm:pt modelId="{8610E93D-2442-480D-AB4C-989863A25740}" type="pres">
      <dgm:prSet presAssocID="{573E73C1-2F3D-45A9-B072-C79CE488F865}" presName="vert1" presStyleCnt="0"/>
      <dgm:spPr/>
    </dgm:pt>
    <dgm:pt modelId="{BFB87F0A-AE7A-4777-B7A6-CD57CD6A202B}" type="pres">
      <dgm:prSet presAssocID="{7E515442-10D1-426A-9309-D89638BB28EE}" presName="thickLine" presStyleLbl="alignNode1" presStyleIdx="2" presStyleCnt="5"/>
      <dgm:spPr/>
    </dgm:pt>
    <dgm:pt modelId="{E2BB128B-F930-4B56-A339-DE0E0529B860}" type="pres">
      <dgm:prSet presAssocID="{7E515442-10D1-426A-9309-D89638BB28EE}" presName="horz1" presStyleCnt="0"/>
      <dgm:spPr/>
    </dgm:pt>
    <dgm:pt modelId="{3D01E9CC-402E-4145-B7E3-395CF7C2D8FD}" type="pres">
      <dgm:prSet presAssocID="{7E515442-10D1-426A-9309-D89638BB28EE}" presName="tx1" presStyleLbl="revTx" presStyleIdx="2" presStyleCnt="5"/>
      <dgm:spPr/>
    </dgm:pt>
    <dgm:pt modelId="{6A45AD2D-DC40-4F7A-B9E7-908160D3216E}" type="pres">
      <dgm:prSet presAssocID="{7E515442-10D1-426A-9309-D89638BB28EE}" presName="vert1" presStyleCnt="0"/>
      <dgm:spPr/>
    </dgm:pt>
    <dgm:pt modelId="{28D86FA5-D024-4CEE-B3E3-A0041693E380}" type="pres">
      <dgm:prSet presAssocID="{49F7EE58-A064-40BD-895B-7BCC33CB84FE}" presName="thickLine" presStyleLbl="alignNode1" presStyleIdx="3" presStyleCnt="5"/>
      <dgm:spPr/>
    </dgm:pt>
    <dgm:pt modelId="{0E28B4C9-C92C-4DF4-ABB0-2EC095E8E920}" type="pres">
      <dgm:prSet presAssocID="{49F7EE58-A064-40BD-895B-7BCC33CB84FE}" presName="horz1" presStyleCnt="0"/>
      <dgm:spPr/>
    </dgm:pt>
    <dgm:pt modelId="{0790E6B6-F4E2-4F4B-AF8D-91F502C5FE07}" type="pres">
      <dgm:prSet presAssocID="{49F7EE58-A064-40BD-895B-7BCC33CB84FE}" presName="tx1" presStyleLbl="revTx" presStyleIdx="3" presStyleCnt="5"/>
      <dgm:spPr/>
    </dgm:pt>
    <dgm:pt modelId="{DE85E355-3F52-467A-94AB-931AD58DF0C5}" type="pres">
      <dgm:prSet presAssocID="{49F7EE58-A064-40BD-895B-7BCC33CB84FE}" presName="vert1" presStyleCnt="0"/>
      <dgm:spPr/>
    </dgm:pt>
    <dgm:pt modelId="{6205950C-B94C-434E-AE29-DB9A06D9605B}" type="pres">
      <dgm:prSet presAssocID="{37C31D67-2118-43D1-A90A-2CC9B730DAB0}" presName="thickLine" presStyleLbl="alignNode1" presStyleIdx="4" presStyleCnt="5"/>
      <dgm:spPr/>
    </dgm:pt>
    <dgm:pt modelId="{8D088084-0EAD-4E54-B7FF-30488A9E8855}" type="pres">
      <dgm:prSet presAssocID="{37C31D67-2118-43D1-A90A-2CC9B730DAB0}" presName="horz1" presStyleCnt="0"/>
      <dgm:spPr/>
    </dgm:pt>
    <dgm:pt modelId="{DA75E639-63BC-4C98-B57C-60BFBD88FBE2}" type="pres">
      <dgm:prSet presAssocID="{37C31D67-2118-43D1-A90A-2CC9B730DAB0}" presName="tx1" presStyleLbl="revTx" presStyleIdx="4" presStyleCnt="5"/>
      <dgm:spPr/>
    </dgm:pt>
    <dgm:pt modelId="{06A8EF00-AB6A-44E7-ACFC-7F4AE362A6D3}" type="pres">
      <dgm:prSet presAssocID="{37C31D67-2118-43D1-A90A-2CC9B730DAB0}" presName="vert1" presStyleCnt="0"/>
      <dgm:spPr/>
    </dgm:pt>
  </dgm:ptLst>
  <dgm:cxnLst>
    <dgm:cxn modelId="{43538336-8B2F-41B8-8E51-EF6527DB0690}" type="presOf" srcId="{48772C4E-6BF5-4773-917D-413A815FA988}" destId="{C96E7B00-8334-44BC-A434-3D65EABC9426}" srcOrd="0" destOrd="0" presId="urn:microsoft.com/office/officeart/2008/layout/LinedList"/>
    <dgm:cxn modelId="{79C7A339-8D53-47A0-BADA-5E4F151C9E8A}" srcId="{48772C4E-6BF5-4773-917D-413A815FA988}" destId="{7E515442-10D1-426A-9309-D89638BB28EE}" srcOrd="2" destOrd="0" parTransId="{EA1DC950-2FF2-4773-B14F-B362115DB3B5}" sibTransId="{93E614BE-838B-4652-9156-FD2FE4C9B516}"/>
    <dgm:cxn modelId="{0EC9BB5B-CF50-40FA-B810-82B921E1BE1C}" srcId="{48772C4E-6BF5-4773-917D-413A815FA988}" destId="{37C31D67-2118-43D1-A90A-2CC9B730DAB0}" srcOrd="4" destOrd="0" parTransId="{645FC5C1-B693-4C26-ABEE-B21971CAA4F6}" sibTransId="{E9CB0500-273E-468C-B9A5-5DC7E45527BD}"/>
    <dgm:cxn modelId="{32384C77-0172-4AD7-BA2D-64CDCE312D46}" type="presOf" srcId="{88498CD7-CB64-4304-A2B9-7C98AD05C512}" destId="{7230F4D0-C126-4B71-9A32-7D6AEF38CBE3}" srcOrd="0" destOrd="0" presId="urn:microsoft.com/office/officeart/2008/layout/LinedList"/>
    <dgm:cxn modelId="{9B7B3199-5EE9-4309-BCA2-1C7E874667AF}" srcId="{48772C4E-6BF5-4773-917D-413A815FA988}" destId="{573E73C1-2F3D-45A9-B072-C79CE488F865}" srcOrd="1" destOrd="0" parTransId="{D7C656FE-4F9F-4663-81B4-199060634EAE}" sibTransId="{30F36D5C-7EDB-4DB5-B974-89AD29C3CEA7}"/>
    <dgm:cxn modelId="{040F06C3-D36D-4348-9D66-FE1181054963}" type="presOf" srcId="{37C31D67-2118-43D1-A90A-2CC9B730DAB0}" destId="{DA75E639-63BC-4C98-B57C-60BFBD88FBE2}" srcOrd="0" destOrd="0" presId="urn:microsoft.com/office/officeart/2008/layout/LinedList"/>
    <dgm:cxn modelId="{8AB9EBCF-FAA6-4093-943B-DA69125E269D}" srcId="{48772C4E-6BF5-4773-917D-413A815FA988}" destId="{49F7EE58-A064-40BD-895B-7BCC33CB84FE}" srcOrd="3" destOrd="0" parTransId="{795025DE-D4B9-4820-994D-DB9EBE884564}" sibTransId="{2B586606-D97F-402D-A4BE-FB33DB31D74E}"/>
    <dgm:cxn modelId="{DC4878E4-4BF1-4EC6-9C49-625D21C1DC3F}" type="presOf" srcId="{573E73C1-2F3D-45A9-B072-C79CE488F865}" destId="{891F4287-523C-4463-B55A-AD9FB9EC3798}" srcOrd="0" destOrd="0" presId="urn:microsoft.com/office/officeart/2008/layout/LinedList"/>
    <dgm:cxn modelId="{9A34ECF9-B1F9-4D01-AF40-3F919DF9254C}" srcId="{48772C4E-6BF5-4773-917D-413A815FA988}" destId="{88498CD7-CB64-4304-A2B9-7C98AD05C512}" srcOrd="0" destOrd="0" parTransId="{DDCF6109-B757-4D0F-B510-F4D8D5C7B250}" sibTransId="{F0F25D7C-A71B-468A-93D6-524D20195A2D}"/>
    <dgm:cxn modelId="{CDF4CDFA-2F21-4438-A7F4-2EF4A45260F9}" type="presOf" srcId="{7E515442-10D1-426A-9309-D89638BB28EE}" destId="{3D01E9CC-402E-4145-B7E3-395CF7C2D8FD}" srcOrd="0" destOrd="0" presId="urn:microsoft.com/office/officeart/2008/layout/LinedList"/>
    <dgm:cxn modelId="{7826E0FB-BEC6-4B98-840F-C47B3383AAA9}" type="presOf" srcId="{49F7EE58-A064-40BD-895B-7BCC33CB84FE}" destId="{0790E6B6-F4E2-4F4B-AF8D-91F502C5FE07}" srcOrd="0" destOrd="0" presId="urn:microsoft.com/office/officeart/2008/layout/LinedList"/>
    <dgm:cxn modelId="{FA5D1925-1881-4889-A3EF-7DB0ACC5D335}" type="presParOf" srcId="{C96E7B00-8334-44BC-A434-3D65EABC9426}" destId="{EC3B8CF3-CECD-44BE-B8E2-79DC16DD5BEC}" srcOrd="0" destOrd="0" presId="urn:microsoft.com/office/officeart/2008/layout/LinedList"/>
    <dgm:cxn modelId="{B3D62FFB-2BDE-4B09-B472-C09EA2B669D3}" type="presParOf" srcId="{C96E7B00-8334-44BC-A434-3D65EABC9426}" destId="{3F781E2C-2C4F-40B8-9565-D856C6629A87}" srcOrd="1" destOrd="0" presId="urn:microsoft.com/office/officeart/2008/layout/LinedList"/>
    <dgm:cxn modelId="{125B4BEE-806C-4B46-89E7-2FEFE02DBC73}" type="presParOf" srcId="{3F781E2C-2C4F-40B8-9565-D856C6629A87}" destId="{7230F4D0-C126-4B71-9A32-7D6AEF38CBE3}" srcOrd="0" destOrd="0" presId="urn:microsoft.com/office/officeart/2008/layout/LinedList"/>
    <dgm:cxn modelId="{950F5A65-B68E-4FA6-AC1B-44FF1EF52CE8}" type="presParOf" srcId="{3F781E2C-2C4F-40B8-9565-D856C6629A87}" destId="{FE881F71-0C77-4BB6-B507-791F1DD0FB8F}" srcOrd="1" destOrd="0" presId="urn:microsoft.com/office/officeart/2008/layout/LinedList"/>
    <dgm:cxn modelId="{FBABEA7B-7FBC-46B5-BD98-F53673288F32}" type="presParOf" srcId="{C96E7B00-8334-44BC-A434-3D65EABC9426}" destId="{D27F4031-ED83-4229-A48D-6DC617471441}" srcOrd="2" destOrd="0" presId="urn:microsoft.com/office/officeart/2008/layout/LinedList"/>
    <dgm:cxn modelId="{56FAFF3C-0698-4555-8CC5-05587B2AFB56}" type="presParOf" srcId="{C96E7B00-8334-44BC-A434-3D65EABC9426}" destId="{066EAB4C-AF92-473A-93D0-1B6C11F8809C}" srcOrd="3" destOrd="0" presId="urn:microsoft.com/office/officeart/2008/layout/LinedList"/>
    <dgm:cxn modelId="{69542977-9AE9-46AF-958F-D36F9D10C4DD}" type="presParOf" srcId="{066EAB4C-AF92-473A-93D0-1B6C11F8809C}" destId="{891F4287-523C-4463-B55A-AD9FB9EC3798}" srcOrd="0" destOrd="0" presId="urn:microsoft.com/office/officeart/2008/layout/LinedList"/>
    <dgm:cxn modelId="{1FDFA4DE-AE99-4598-9FB3-A65C080C9362}" type="presParOf" srcId="{066EAB4C-AF92-473A-93D0-1B6C11F8809C}" destId="{8610E93D-2442-480D-AB4C-989863A25740}" srcOrd="1" destOrd="0" presId="urn:microsoft.com/office/officeart/2008/layout/LinedList"/>
    <dgm:cxn modelId="{D4AF6EC4-41DD-4B15-9D6F-75FBCB23C214}" type="presParOf" srcId="{C96E7B00-8334-44BC-A434-3D65EABC9426}" destId="{BFB87F0A-AE7A-4777-B7A6-CD57CD6A202B}" srcOrd="4" destOrd="0" presId="urn:microsoft.com/office/officeart/2008/layout/LinedList"/>
    <dgm:cxn modelId="{BE5706A8-340C-4E0E-A37C-70A523800242}" type="presParOf" srcId="{C96E7B00-8334-44BC-A434-3D65EABC9426}" destId="{E2BB128B-F930-4B56-A339-DE0E0529B860}" srcOrd="5" destOrd="0" presId="urn:microsoft.com/office/officeart/2008/layout/LinedList"/>
    <dgm:cxn modelId="{318DDFFB-386C-40F8-8BA9-4C0B17E997D7}" type="presParOf" srcId="{E2BB128B-F930-4B56-A339-DE0E0529B860}" destId="{3D01E9CC-402E-4145-B7E3-395CF7C2D8FD}" srcOrd="0" destOrd="0" presId="urn:microsoft.com/office/officeart/2008/layout/LinedList"/>
    <dgm:cxn modelId="{178B3A4C-0BD9-45F2-8D88-7217C61EF576}" type="presParOf" srcId="{E2BB128B-F930-4B56-A339-DE0E0529B860}" destId="{6A45AD2D-DC40-4F7A-B9E7-908160D3216E}" srcOrd="1" destOrd="0" presId="urn:microsoft.com/office/officeart/2008/layout/LinedList"/>
    <dgm:cxn modelId="{A34C6131-5EBE-4201-9E0B-A64EE2E04681}" type="presParOf" srcId="{C96E7B00-8334-44BC-A434-3D65EABC9426}" destId="{28D86FA5-D024-4CEE-B3E3-A0041693E380}" srcOrd="6" destOrd="0" presId="urn:microsoft.com/office/officeart/2008/layout/LinedList"/>
    <dgm:cxn modelId="{47EA27C4-F2BD-4930-986C-6C8DD3AE11F1}" type="presParOf" srcId="{C96E7B00-8334-44BC-A434-3D65EABC9426}" destId="{0E28B4C9-C92C-4DF4-ABB0-2EC095E8E920}" srcOrd="7" destOrd="0" presId="urn:microsoft.com/office/officeart/2008/layout/LinedList"/>
    <dgm:cxn modelId="{C96BDE01-4BE0-4CCF-92EF-54BCFE7C3BFB}" type="presParOf" srcId="{0E28B4C9-C92C-4DF4-ABB0-2EC095E8E920}" destId="{0790E6B6-F4E2-4F4B-AF8D-91F502C5FE07}" srcOrd="0" destOrd="0" presId="urn:microsoft.com/office/officeart/2008/layout/LinedList"/>
    <dgm:cxn modelId="{83163340-4E79-40E2-A34A-07BD39C7ECF2}" type="presParOf" srcId="{0E28B4C9-C92C-4DF4-ABB0-2EC095E8E920}" destId="{DE85E355-3F52-467A-94AB-931AD58DF0C5}" srcOrd="1" destOrd="0" presId="urn:microsoft.com/office/officeart/2008/layout/LinedList"/>
    <dgm:cxn modelId="{67A89296-6B12-4692-9F06-B18099FE188B}" type="presParOf" srcId="{C96E7B00-8334-44BC-A434-3D65EABC9426}" destId="{6205950C-B94C-434E-AE29-DB9A06D9605B}" srcOrd="8" destOrd="0" presId="urn:microsoft.com/office/officeart/2008/layout/LinedList"/>
    <dgm:cxn modelId="{58F70463-EF85-4236-AEFC-C77DF73F3485}" type="presParOf" srcId="{C96E7B00-8334-44BC-A434-3D65EABC9426}" destId="{8D088084-0EAD-4E54-B7FF-30488A9E8855}" srcOrd="9" destOrd="0" presId="urn:microsoft.com/office/officeart/2008/layout/LinedList"/>
    <dgm:cxn modelId="{8A116A8C-B401-400D-BCFB-E5202D2F1B79}" type="presParOf" srcId="{8D088084-0EAD-4E54-B7FF-30488A9E8855}" destId="{DA75E639-63BC-4C98-B57C-60BFBD88FBE2}" srcOrd="0" destOrd="0" presId="urn:microsoft.com/office/officeart/2008/layout/LinedList"/>
    <dgm:cxn modelId="{88D60E49-4109-4582-AF8A-71C89D5B510B}" type="presParOf" srcId="{8D088084-0EAD-4E54-B7FF-30488A9E8855}" destId="{06A8EF00-AB6A-44E7-ACFC-7F4AE362A6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5E9F97-E060-4183-B511-01E23D17901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683E507-0F44-4D44-9A40-E0F75CFACA99}">
      <dgm:prSet/>
      <dgm:spPr/>
      <dgm:t>
        <a:bodyPr/>
        <a:lstStyle/>
        <a:p>
          <a:r>
            <a:rPr lang="en-GB"/>
            <a:t>Key stakeholders</a:t>
          </a:r>
          <a:endParaRPr lang="en-US"/>
        </a:p>
      </dgm:t>
    </dgm:pt>
    <dgm:pt modelId="{8BC1906E-45B0-4DEE-90BA-34ECD515C975}" type="parTrans" cxnId="{A28B347D-A9E2-4AEB-A6EE-9C431D9520F2}">
      <dgm:prSet/>
      <dgm:spPr/>
      <dgm:t>
        <a:bodyPr/>
        <a:lstStyle/>
        <a:p>
          <a:endParaRPr lang="en-US"/>
        </a:p>
      </dgm:t>
    </dgm:pt>
    <dgm:pt modelId="{6F42137D-C8CB-469A-B851-1DCB7267789A}" type="sibTrans" cxnId="{A28B347D-A9E2-4AEB-A6EE-9C431D9520F2}">
      <dgm:prSet/>
      <dgm:spPr/>
      <dgm:t>
        <a:bodyPr/>
        <a:lstStyle/>
        <a:p>
          <a:endParaRPr lang="en-US"/>
        </a:p>
      </dgm:t>
    </dgm:pt>
    <dgm:pt modelId="{E1AADF8E-30E9-4A3F-8DE3-FFFF70C3616D}">
      <dgm:prSet/>
      <dgm:spPr/>
      <dgm:t>
        <a:bodyPr/>
        <a:lstStyle/>
        <a:p>
          <a:r>
            <a:rPr lang="en-GB"/>
            <a:t>Key business objectives</a:t>
          </a:r>
          <a:endParaRPr lang="en-US"/>
        </a:p>
      </dgm:t>
    </dgm:pt>
    <dgm:pt modelId="{9D136391-0E48-41CA-BD5A-1145A1667F4B}" type="parTrans" cxnId="{A9B747DD-C299-4B99-8EE3-DA354771E39C}">
      <dgm:prSet/>
      <dgm:spPr/>
      <dgm:t>
        <a:bodyPr/>
        <a:lstStyle/>
        <a:p>
          <a:endParaRPr lang="en-US"/>
        </a:p>
      </dgm:t>
    </dgm:pt>
    <dgm:pt modelId="{E80EC6A0-DE36-4B18-958A-C12BE9082CE2}" type="sibTrans" cxnId="{A9B747DD-C299-4B99-8EE3-DA354771E39C}">
      <dgm:prSet/>
      <dgm:spPr/>
      <dgm:t>
        <a:bodyPr/>
        <a:lstStyle/>
        <a:p>
          <a:endParaRPr lang="en-US"/>
        </a:p>
      </dgm:t>
    </dgm:pt>
    <dgm:pt modelId="{B4BBBC50-550D-4166-A5D0-74EFBBA8D1AC}">
      <dgm:prSet/>
      <dgm:spPr/>
      <dgm:t>
        <a:bodyPr/>
        <a:lstStyle/>
        <a:p>
          <a:r>
            <a:rPr lang="en-GB"/>
            <a:t>Workforce changes</a:t>
          </a:r>
          <a:endParaRPr lang="en-US"/>
        </a:p>
      </dgm:t>
    </dgm:pt>
    <dgm:pt modelId="{C841F7EE-8AB3-4696-92E8-6D25B9443D08}" type="parTrans" cxnId="{443B6E6D-F9E4-4B26-A773-D16D49B49C05}">
      <dgm:prSet/>
      <dgm:spPr/>
      <dgm:t>
        <a:bodyPr/>
        <a:lstStyle/>
        <a:p>
          <a:endParaRPr lang="en-US"/>
        </a:p>
      </dgm:t>
    </dgm:pt>
    <dgm:pt modelId="{A34874A8-714B-436B-B872-636156EE9AB0}" type="sibTrans" cxnId="{443B6E6D-F9E4-4B26-A773-D16D49B49C05}">
      <dgm:prSet/>
      <dgm:spPr/>
      <dgm:t>
        <a:bodyPr/>
        <a:lstStyle/>
        <a:p>
          <a:endParaRPr lang="en-US"/>
        </a:p>
      </dgm:t>
    </dgm:pt>
    <dgm:pt modelId="{69246577-053C-4863-93E1-9F6EF6230A11}">
      <dgm:prSet/>
      <dgm:spPr/>
      <dgm:t>
        <a:bodyPr/>
        <a:lstStyle/>
        <a:p>
          <a:r>
            <a:rPr lang="en-GB"/>
            <a:t>Workplace changes</a:t>
          </a:r>
          <a:endParaRPr lang="en-US"/>
        </a:p>
      </dgm:t>
    </dgm:pt>
    <dgm:pt modelId="{9D81569C-B048-491F-A604-B81E38929C25}" type="parTrans" cxnId="{4C5F3FD4-174F-4444-9CE1-FFD794267BFE}">
      <dgm:prSet/>
      <dgm:spPr/>
      <dgm:t>
        <a:bodyPr/>
        <a:lstStyle/>
        <a:p>
          <a:endParaRPr lang="en-US"/>
        </a:p>
      </dgm:t>
    </dgm:pt>
    <dgm:pt modelId="{95E5E777-4E12-4F26-80EC-952D100CD263}" type="sibTrans" cxnId="{4C5F3FD4-174F-4444-9CE1-FFD794267BFE}">
      <dgm:prSet/>
      <dgm:spPr/>
      <dgm:t>
        <a:bodyPr/>
        <a:lstStyle/>
        <a:p>
          <a:endParaRPr lang="en-US"/>
        </a:p>
      </dgm:t>
    </dgm:pt>
    <dgm:pt modelId="{720E100C-0798-43B7-ADEA-4E0D25835B26}">
      <dgm:prSet/>
      <dgm:spPr/>
      <dgm:t>
        <a:bodyPr/>
        <a:lstStyle/>
        <a:p>
          <a:r>
            <a:rPr lang="en-GB"/>
            <a:t>Changes to products/services</a:t>
          </a:r>
          <a:endParaRPr lang="en-US"/>
        </a:p>
      </dgm:t>
    </dgm:pt>
    <dgm:pt modelId="{3A1C8A0D-DFD6-4CDE-812A-013BEBE62179}" type="parTrans" cxnId="{B1B091E3-EE77-4809-B407-B89040429288}">
      <dgm:prSet/>
      <dgm:spPr/>
      <dgm:t>
        <a:bodyPr/>
        <a:lstStyle/>
        <a:p>
          <a:endParaRPr lang="en-US"/>
        </a:p>
      </dgm:t>
    </dgm:pt>
    <dgm:pt modelId="{D565375C-B45A-43C7-8A84-FA7FEBE387BB}" type="sibTrans" cxnId="{B1B091E3-EE77-4809-B407-B89040429288}">
      <dgm:prSet/>
      <dgm:spPr/>
      <dgm:t>
        <a:bodyPr/>
        <a:lstStyle/>
        <a:p>
          <a:endParaRPr lang="en-US"/>
        </a:p>
      </dgm:t>
    </dgm:pt>
    <dgm:pt modelId="{EFEF06CB-9CA7-410E-8AFE-9EF0A30C3F89}" type="pres">
      <dgm:prSet presAssocID="{055E9F97-E060-4183-B511-01E23D179012}" presName="linear" presStyleCnt="0">
        <dgm:presLayoutVars>
          <dgm:animLvl val="lvl"/>
          <dgm:resizeHandles val="exact"/>
        </dgm:presLayoutVars>
      </dgm:prSet>
      <dgm:spPr/>
    </dgm:pt>
    <dgm:pt modelId="{3CE8A837-BCB8-4073-9CD6-F58EAF1F1237}" type="pres">
      <dgm:prSet presAssocID="{F683E507-0F44-4D44-9A40-E0F75CFACA99}" presName="parentText" presStyleLbl="node1" presStyleIdx="0" presStyleCnt="5">
        <dgm:presLayoutVars>
          <dgm:chMax val="0"/>
          <dgm:bulletEnabled val="1"/>
        </dgm:presLayoutVars>
      </dgm:prSet>
      <dgm:spPr/>
    </dgm:pt>
    <dgm:pt modelId="{454C2FFC-FA0A-4226-9A00-B4EB4C2D1C09}" type="pres">
      <dgm:prSet presAssocID="{6F42137D-C8CB-469A-B851-1DCB7267789A}" presName="spacer" presStyleCnt="0"/>
      <dgm:spPr/>
    </dgm:pt>
    <dgm:pt modelId="{5D6AD8EC-5DC8-447B-8F4F-2B197967DDBF}" type="pres">
      <dgm:prSet presAssocID="{E1AADF8E-30E9-4A3F-8DE3-FFFF70C3616D}" presName="parentText" presStyleLbl="node1" presStyleIdx="1" presStyleCnt="5">
        <dgm:presLayoutVars>
          <dgm:chMax val="0"/>
          <dgm:bulletEnabled val="1"/>
        </dgm:presLayoutVars>
      </dgm:prSet>
      <dgm:spPr/>
    </dgm:pt>
    <dgm:pt modelId="{B439D351-F76C-4C24-990F-C5EADA50E07D}" type="pres">
      <dgm:prSet presAssocID="{E80EC6A0-DE36-4B18-958A-C12BE9082CE2}" presName="spacer" presStyleCnt="0"/>
      <dgm:spPr/>
    </dgm:pt>
    <dgm:pt modelId="{F8B0B76B-E1F0-4820-8651-0233DE5983AF}" type="pres">
      <dgm:prSet presAssocID="{B4BBBC50-550D-4166-A5D0-74EFBBA8D1AC}" presName="parentText" presStyleLbl="node1" presStyleIdx="2" presStyleCnt="5">
        <dgm:presLayoutVars>
          <dgm:chMax val="0"/>
          <dgm:bulletEnabled val="1"/>
        </dgm:presLayoutVars>
      </dgm:prSet>
      <dgm:spPr/>
    </dgm:pt>
    <dgm:pt modelId="{9BDBB35C-686B-4016-80E1-A568542FC3F6}" type="pres">
      <dgm:prSet presAssocID="{A34874A8-714B-436B-B872-636156EE9AB0}" presName="spacer" presStyleCnt="0"/>
      <dgm:spPr/>
    </dgm:pt>
    <dgm:pt modelId="{C3DA4EA5-38FE-41D7-A2BB-A51F231D820F}" type="pres">
      <dgm:prSet presAssocID="{69246577-053C-4863-93E1-9F6EF6230A11}" presName="parentText" presStyleLbl="node1" presStyleIdx="3" presStyleCnt="5">
        <dgm:presLayoutVars>
          <dgm:chMax val="0"/>
          <dgm:bulletEnabled val="1"/>
        </dgm:presLayoutVars>
      </dgm:prSet>
      <dgm:spPr/>
    </dgm:pt>
    <dgm:pt modelId="{350472B8-200D-4F46-9624-82BDF8293C34}" type="pres">
      <dgm:prSet presAssocID="{95E5E777-4E12-4F26-80EC-952D100CD263}" presName="spacer" presStyleCnt="0"/>
      <dgm:spPr/>
    </dgm:pt>
    <dgm:pt modelId="{FC5E3BD3-F294-491E-9706-7816D9C5651C}" type="pres">
      <dgm:prSet presAssocID="{720E100C-0798-43B7-ADEA-4E0D25835B26}" presName="parentText" presStyleLbl="node1" presStyleIdx="4" presStyleCnt="5">
        <dgm:presLayoutVars>
          <dgm:chMax val="0"/>
          <dgm:bulletEnabled val="1"/>
        </dgm:presLayoutVars>
      </dgm:prSet>
      <dgm:spPr/>
    </dgm:pt>
  </dgm:ptLst>
  <dgm:cxnLst>
    <dgm:cxn modelId="{60C2862D-FB3B-40FD-B31F-4C2A5E7FCD00}" type="presOf" srcId="{B4BBBC50-550D-4166-A5D0-74EFBBA8D1AC}" destId="{F8B0B76B-E1F0-4820-8651-0233DE5983AF}" srcOrd="0" destOrd="0" presId="urn:microsoft.com/office/officeart/2005/8/layout/vList2"/>
    <dgm:cxn modelId="{7F720830-251B-4029-8039-24C37C234F0B}" type="presOf" srcId="{055E9F97-E060-4183-B511-01E23D179012}" destId="{EFEF06CB-9CA7-410E-8AFE-9EF0A30C3F89}" srcOrd="0" destOrd="0" presId="urn:microsoft.com/office/officeart/2005/8/layout/vList2"/>
    <dgm:cxn modelId="{95070C35-D186-45DF-9B83-97EC8788D6C6}" type="presOf" srcId="{69246577-053C-4863-93E1-9F6EF6230A11}" destId="{C3DA4EA5-38FE-41D7-A2BB-A51F231D820F}" srcOrd="0" destOrd="0" presId="urn:microsoft.com/office/officeart/2005/8/layout/vList2"/>
    <dgm:cxn modelId="{B1B6624D-195B-4843-8A9F-65D688A4C910}" type="presOf" srcId="{720E100C-0798-43B7-ADEA-4E0D25835B26}" destId="{FC5E3BD3-F294-491E-9706-7816D9C5651C}" srcOrd="0" destOrd="0" presId="urn:microsoft.com/office/officeart/2005/8/layout/vList2"/>
    <dgm:cxn modelId="{443B6E6D-F9E4-4B26-A773-D16D49B49C05}" srcId="{055E9F97-E060-4183-B511-01E23D179012}" destId="{B4BBBC50-550D-4166-A5D0-74EFBBA8D1AC}" srcOrd="2" destOrd="0" parTransId="{C841F7EE-8AB3-4696-92E8-6D25B9443D08}" sibTransId="{A34874A8-714B-436B-B872-636156EE9AB0}"/>
    <dgm:cxn modelId="{2D4DD970-B9B1-4E84-9DDF-A1EEC5745001}" type="presOf" srcId="{E1AADF8E-30E9-4A3F-8DE3-FFFF70C3616D}" destId="{5D6AD8EC-5DC8-447B-8F4F-2B197967DDBF}" srcOrd="0" destOrd="0" presId="urn:microsoft.com/office/officeart/2005/8/layout/vList2"/>
    <dgm:cxn modelId="{A28B347D-A9E2-4AEB-A6EE-9C431D9520F2}" srcId="{055E9F97-E060-4183-B511-01E23D179012}" destId="{F683E507-0F44-4D44-9A40-E0F75CFACA99}" srcOrd="0" destOrd="0" parTransId="{8BC1906E-45B0-4DEE-90BA-34ECD515C975}" sibTransId="{6F42137D-C8CB-469A-B851-1DCB7267789A}"/>
    <dgm:cxn modelId="{07C221A1-B3D7-4643-BDAC-3A170413D703}" type="presOf" srcId="{F683E507-0F44-4D44-9A40-E0F75CFACA99}" destId="{3CE8A837-BCB8-4073-9CD6-F58EAF1F1237}" srcOrd="0" destOrd="0" presId="urn:microsoft.com/office/officeart/2005/8/layout/vList2"/>
    <dgm:cxn modelId="{4C5F3FD4-174F-4444-9CE1-FFD794267BFE}" srcId="{055E9F97-E060-4183-B511-01E23D179012}" destId="{69246577-053C-4863-93E1-9F6EF6230A11}" srcOrd="3" destOrd="0" parTransId="{9D81569C-B048-491F-A604-B81E38929C25}" sibTransId="{95E5E777-4E12-4F26-80EC-952D100CD263}"/>
    <dgm:cxn modelId="{A9B747DD-C299-4B99-8EE3-DA354771E39C}" srcId="{055E9F97-E060-4183-B511-01E23D179012}" destId="{E1AADF8E-30E9-4A3F-8DE3-FFFF70C3616D}" srcOrd="1" destOrd="0" parTransId="{9D136391-0E48-41CA-BD5A-1145A1667F4B}" sibTransId="{E80EC6A0-DE36-4B18-958A-C12BE9082CE2}"/>
    <dgm:cxn modelId="{B1B091E3-EE77-4809-B407-B89040429288}" srcId="{055E9F97-E060-4183-B511-01E23D179012}" destId="{720E100C-0798-43B7-ADEA-4E0D25835B26}" srcOrd="4" destOrd="0" parTransId="{3A1C8A0D-DFD6-4CDE-812A-013BEBE62179}" sibTransId="{D565375C-B45A-43C7-8A84-FA7FEBE387BB}"/>
    <dgm:cxn modelId="{DDD24B5E-B232-4ABB-9490-13C3323526AA}" type="presParOf" srcId="{EFEF06CB-9CA7-410E-8AFE-9EF0A30C3F89}" destId="{3CE8A837-BCB8-4073-9CD6-F58EAF1F1237}" srcOrd="0" destOrd="0" presId="urn:microsoft.com/office/officeart/2005/8/layout/vList2"/>
    <dgm:cxn modelId="{6014AF13-E736-40CB-BB23-8DB5DF277C26}" type="presParOf" srcId="{EFEF06CB-9CA7-410E-8AFE-9EF0A30C3F89}" destId="{454C2FFC-FA0A-4226-9A00-B4EB4C2D1C09}" srcOrd="1" destOrd="0" presId="urn:microsoft.com/office/officeart/2005/8/layout/vList2"/>
    <dgm:cxn modelId="{EAF3E8CF-3033-4ABA-AAAD-DDBD541949AE}" type="presParOf" srcId="{EFEF06CB-9CA7-410E-8AFE-9EF0A30C3F89}" destId="{5D6AD8EC-5DC8-447B-8F4F-2B197967DDBF}" srcOrd="2" destOrd="0" presId="urn:microsoft.com/office/officeart/2005/8/layout/vList2"/>
    <dgm:cxn modelId="{01BA64AB-AA09-4852-80A3-7CCF0E719025}" type="presParOf" srcId="{EFEF06CB-9CA7-410E-8AFE-9EF0A30C3F89}" destId="{B439D351-F76C-4C24-990F-C5EADA50E07D}" srcOrd="3" destOrd="0" presId="urn:microsoft.com/office/officeart/2005/8/layout/vList2"/>
    <dgm:cxn modelId="{EB21FCDD-2933-4D1D-90B7-EC23AE15F1D3}" type="presParOf" srcId="{EFEF06CB-9CA7-410E-8AFE-9EF0A30C3F89}" destId="{F8B0B76B-E1F0-4820-8651-0233DE5983AF}" srcOrd="4" destOrd="0" presId="urn:microsoft.com/office/officeart/2005/8/layout/vList2"/>
    <dgm:cxn modelId="{7B2C83A9-5DC9-4F21-9150-7AFA64EE63F4}" type="presParOf" srcId="{EFEF06CB-9CA7-410E-8AFE-9EF0A30C3F89}" destId="{9BDBB35C-686B-4016-80E1-A568542FC3F6}" srcOrd="5" destOrd="0" presId="urn:microsoft.com/office/officeart/2005/8/layout/vList2"/>
    <dgm:cxn modelId="{35A3EDDE-47DD-45A5-B036-36EA8F423BFD}" type="presParOf" srcId="{EFEF06CB-9CA7-410E-8AFE-9EF0A30C3F89}" destId="{C3DA4EA5-38FE-41D7-A2BB-A51F231D820F}" srcOrd="6" destOrd="0" presId="urn:microsoft.com/office/officeart/2005/8/layout/vList2"/>
    <dgm:cxn modelId="{03739774-77EA-4287-B396-BD6CC9C76904}" type="presParOf" srcId="{EFEF06CB-9CA7-410E-8AFE-9EF0A30C3F89}" destId="{350472B8-200D-4F46-9624-82BDF8293C34}" srcOrd="7" destOrd="0" presId="urn:microsoft.com/office/officeart/2005/8/layout/vList2"/>
    <dgm:cxn modelId="{C102AC31-83B7-480D-A167-20538FFC863E}" type="presParOf" srcId="{EFEF06CB-9CA7-410E-8AFE-9EF0A30C3F89}" destId="{FC5E3BD3-F294-491E-9706-7816D9C5651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44EB1B-8952-418E-8951-81361D24B37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FA5BDA8-CF14-4FF5-A130-8D6666B46A66}">
      <dgm:prSet custT="1"/>
      <dgm:spPr/>
      <dgm:t>
        <a:bodyPr/>
        <a:lstStyle/>
        <a:p>
          <a:r>
            <a:rPr lang="en-GB" sz="4400"/>
            <a:t>Lip-service</a:t>
          </a:r>
          <a:endParaRPr lang="en-US" sz="4400"/>
        </a:p>
      </dgm:t>
    </dgm:pt>
    <dgm:pt modelId="{7DF53680-EE50-4650-9D76-7E61EFDB90BF}" type="parTrans" cxnId="{2130EC14-BF3B-43C4-BD76-E52C2E5E17C5}">
      <dgm:prSet/>
      <dgm:spPr/>
      <dgm:t>
        <a:bodyPr/>
        <a:lstStyle/>
        <a:p>
          <a:endParaRPr lang="en-US" sz="1200"/>
        </a:p>
      </dgm:t>
    </dgm:pt>
    <dgm:pt modelId="{B6386AD2-E17C-46FB-B760-D51FF5D12F45}" type="sibTrans" cxnId="{2130EC14-BF3B-43C4-BD76-E52C2E5E17C5}">
      <dgm:prSet/>
      <dgm:spPr/>
      <dgm:t>
        <a:bodyPr/>
        <a:lstStyle/>
        <a:p>
          <a:endParaRPr lang="en-US" sz="1200"/>
        </a:p>
      </dgm:t>
    </dgm:pt>
    <dgm:pt modelId="{292160EF-6643-461B-86FE-4C074A17CF1F}">
      <dgm:prSet custT="1"/>
      <dgm:spPr/>
      <dgm:t>
        <a:bodyPr/>
        <a:lstStyle/>
        <a:p>
          <a:r>
            <a:rPr lang="en-GB" sz="4400"/>
            <a:t>Policy implementation</a:t>
          </a:r>
          <a:endParaRPr lang="en-US" sz="4400"/>
        </a:p>
      </dgm:t>
    </dgm:pt>
    <dgm:pt modelId="{9C905BBC-FCEF-4BB0-8AA5-2246E515CF81}" type="parTrans" cxnId="{08302829-CCEF-4678-8CCC-4CB0BC767BE5}">
      <dgm:prSet/>
      <dgm:spPr/>
      <dgm:t>
        <a:bodyPr/>
        <a:lstStyle/>
        <a:p>
          <a:endParaRPr lang="en-US" sz="1200"/>
        </a:p>
      </dgm:t>
    </dgm:pt>
    <dgm:pt modelId="{6012E291-9BF3-4FF7-8BB3-D5EB2A516A0D}" type="sibTrans" cxnId="{08302829-CCEF-4678-8CCC-4CB0BC767BE5}">
      <dgm:prSet/>
      <dgm:spPr/>
      <dgm:t>
        <a:bodyPr/>
        <a:lstStyle/>
        <a:p>
          <a:endParaRPr lang="en-US" sz="1200"/>
        </a:p>
      </dgm:t>
    </dgm:pt>
    <dgm:pt modelId="{3B85E606-1336-4087-A01E-3A76E139A1B0}">
      <dgm:prSet custT="1"/>
      <dgm:spPr/>
      <dgm:t>
        <a:bodyPr/>
        <a:lstStyle/>
        <a:p>
          <a:r>
            <a:rPr lang="en-GB" sz="4400" dirty="0"/>
            <a:t>Unfair practice</a:t>
          </a:r>
          <a:endParaRPr lang="en-US" sz="4400" dirty="0"/>
        </a:p>
      </dgm:t>
    </dgm:pt>
    <dgm:pt modelId="{E310E0B6-2B52-4112-96CF-B7B4CDA77D31}" type="parTrans" cxnId="{A2E83094-24E4-4DBB-A6C1-1C80E2B4500D}">
      <dgm:prSet/>
      <dgm:spPr/>
      <dgm:t>
        <a:bodyPr/>
        <a:lstStyle/>
        <a:p>
          <a:endParaRPr lang="en-US" sz="1200"/>
        </a:p>
      </dgm:t>
    </dgm:pt>
    <dgm:pt modelId="{5050EBC2-C382-4BFA-B22C-9A12A28ACBEA}" type="sibTrans" cxnId="{A2E83094-24E4-4DBB-A6C1-1C80E2B4500D}">
      <dgm:prSet/>
      <dgm:spPr/>
      <dgm:t>
        <a:bodyPr/>
        <a:lstStyle/>
        <a:p>
          <a:endParaRPr lang="en-US" sz="1200"/>
        </a:p>
      </dgm:t>
    </dgm:pt>
    <dgm:pt modelId="{A812F41A-5A01-4840-993D-499659B7465A}" type="pres">
      <dgm:prSet presAssocID="{4244EB1B-8952-418E-8951-81361D24B379}" presName="vert0" presStyleCnt="0">
        <dgm:presLayoutVars>
          <dgm:dir/>
          <dgm:animOne val="branch"/>
          <dgm:animLvl val="lvl"/>
        </dgm:presLayoutVars>
      </dgm:prSet>
      <dgm:spPr/>
    </dgm:pt>
    <dgm:pt modelId="{C7D9AA92-A1BD-419E-9DE0-B7EB0EAFD1C7}" type="pres">
      <dgm:prSet presAssocID="{4FA5BDA8-CF14-4FF5-A130-8D6666B46A66}" presName="thickLine" presStyleLbl="alignNode1" presStyleIdx="0" presStyleCnt="3"/>
      <dgm:spPr/>
    </dgm:pt>
    <dgm:pt modelId="{03E1AB0B-E4C4-4900-A084-522BA32A4180}" type="pres">
      <dgm:prSet presAssocID="{4FA5BDA8-CF14-4FF5-A130-8D6666B46A66}" presName="horz1" presStyleCnt="0"/>
      <dgm:spPr/>
    </dgm:pt>
    <dgm:pt modelId="{F7162C56-9769-494D-8F74-6AF8BC454161}" type="pres">
      <dgm:prSet presAssocID="{4FA5BDA8-CF14-4FF5-A130-8D6666B46A66}" presName="tx1" presStyleLbl="revTx" presStyleIdx="0" presStyleCnt="3"/>
      <dgm:spPr/>
    </dgm:pt>
    <dgm:pt modelId="{B86E6293-69C6-44B9-A5EF-EDC531018197}" type="pres">
      <dgm:prSet presAssocID="{4FA5BDA8-CF14-4FF5-A130-8D6666B46A66}" presName="vert1" presStyleCnt="0"/>
      <dgm:spPr/>
    </dgm:pt>
    <dgm:pt modelId="{2CD023FA-D330-4CA5-AD35-CB7CBB0635DC}" type="pres">
      <dgm:prSet presAssocID="{292160EF-6643-461B-86FE-4C074A17CF1F}" presName="thickLine" presStyleLbl="alignNode1" presStyleIdx="1" presStyleCnt="3"/>
      <dgm:spPr/>
    </dgm:pt>
    <dgm:pt modelId="{53B16373-680D-49C2-9F53-10C780954E4A}" type="pres">
      <dgm:prSet presAssocID="{292160EF-6643-461B-86FE-4C074A17CF1F}" presName="horz1" presStyleCnt="0"/>
      <dgm:spPr/>
    </dgm:pt>
    <dgm:pt modelId="{16559531-6B44-4024-9F44-935F27A960C9}" type="pres">
      <dgm:prSet presAssocID="{292160EF-6643-461B-86FE-4C074A17CF1F}" presName="tx1" presStyleLbl="revTx" presStyleIdx="1" presStyleCnt="3"/>
      <dgm:spPr/>
    </dgm:pt>
    <dgm:pt modelId="{D81215D0-B058-4AFF-852D-1B2AEA440790}" type="pres">
      <dgm:prSet presAssocID="{292160EF-6643-461B-86FE-4C074A17CF1F}" presName="vert1" presStyleCnt="0"/>
      <dgm:spPr/>
    </dgm:pt>
    <dgm:pt modelId="{51274C06-50A4-4308-A575-EC51BAB5D9DB}" type="pres">
      <dgm:prSet presAssocID="{3B85E606-1336-4087-A01E-3A76E139A1B0}" presName="thickLine" presStyleLbl="alignNode1" presStyleIdx="2" presStyleCnt="3"/>
      <dgm:spPr/>
    </dgm:pt>
    <dgm:pt modelId="{A6A40A74-9545-4CED-B6E0-3509D9EBD3FB}" type="pres">
      <dgm:prSet presAssocID="{3B85E606-1336-4087-A01E-3A76E139A1B0}" presName="horz1" presStyleCnt="0"/>
      <dgm:spPr/>
    </dgm:pt>
    <dgm:pt modelId="{45A843F6-E646-4C9B-8C94-183DB051159A}" type="pres">
      <dgm:prSet presAssocID="{3B85E606-1336-4087-A01E-3A76E139A1B0}" presName="tx1" presStyleLbl="revTx" presStyleIdx="2" presStyleCnt="3"/>
      <dgm:spPr/>
    </dgm:pt>
    <dgm:pt modelId="{CA5ED2B4-507C-4BB1-B08B-2C3A28B5EA11}" type="pres">
      <dgm:prSet presAssocID="{3B85E606-1336-4087-A01E-3A76E139A1B0}" presName="vert1" presStyleCnt="0"/>
      <dgm:spPr/>
    </dgm:pt>
  </dgm:ptLst>
  <dgm:cxnLst>
    <dgm:cxn modelId="{2130EC14-BF3B-43C4-BD76-E52C2E5E17C5}" srcId="{4244EB1B-8952-418E-8951-81361D24B379}" destId="{4FA5BDA8-CF14-4FF5-A130-8D6666B46A66}" srcOrd="0" destOrd="0" parTransId="{7DF53680-EE50-4650-9D76-7E61EFDB90BF}" sibTransId="{B6386AD2-E17C-46FB-B760-D51FF5D12F45}"/>
    <dgm:cxn modelId="{CA203D21-614C-4AE1-B5DC-34A52573002A}" type="presOf" srcId="{292160EF-6643-461B-86FE-4C074A17CF1F}" destId="{16559531-6B44-4024-9F44-935F27A960C9}" srcOrd="0" destOrd="0" presId="urn:microsoft.com/office/officeart/2008/layout/LinedList"/>
    <dgm:cxn modelId="{08302829-CCEF-4678-8CCC-4CB0BC767BE5}" srcId="{4244EB1B-8952-418E-8951-81361D24B379}" destId="{292160EF-6643-461B-86FE-4C074A17CF1F}" srcOrd="1" destOrd="0" parTransId="{9C905BBC-FCEF-4BB0-8AA5-2246E515CF81}" sibTransId="{6012E291-9BF3-4FF7-8BB3-D5EB2A516A0D}"/>
    <dgm:cxn modelId="{4AAB1467-F5CC-40A3-B98F-D21999ED3210}" type="presOf" srcId="{4244EB1B-8952-418E-8951-81361D24B379}" destId="{A812F41A-5A01-4840-993D-499659B7465A}" srcOrd="0" destOrd="0" presId="urn:microsoft.com/office/officeart/2008/layout/LinedList"/>
    <dgm:cxn modelId="{68C04385-FDC0-40C5-A6CE-0508C920C17F}" type="presOf" srcId="{3B85E606-1336-4087-A01E-3A76E139A1B0}" destId="{45A843F6-E646-4C9B-8C94-183DB051159A}" srcOrd="0" destOrd="0" presId="urn:microsoft.com/office/officeart/2008/layout/LinedList"/>
    <dgm:cxn modelId="{D3052C87-0E2B-486D-93A0-602712233A6E}" type="presOf" srcId="{4FA5BDA8-CF14-4FF5-A130-8D6666B46A66}" destId="{F7162C56-9769-494D-8F74-6AF8BC454161}" srcOrd="0" destOrd="0" presId="urn:microsoft.com/office/officeart/2008/layout/LinedList"/>
    <dgm:cxn modelId="{A2E83094-24E4-4DBB-A6C1-1C80E2B4500D}" srcId="{4244EB1B-8952-418E-8951-81361D24B379}" destId="{3B85E606-1336-4087-A01E-3A76E139A1B0}" srcOrd="2" destOrd="0" parTransId="{E310E0B6-2B52-4112-96CF-B7B4CDA77D31}" sibTransId="{5050EBC2-C382-4BFA-B22C-9A12A28ACBEA}"/>
    <dgm:cxn modelId="{186815F3-B2A3-4A23-A414-04B84C7DA2BD}" type="presParOf" srcId="{A812F41A-5A01-4840-993D-499659B7465A}" destId="{C7D9AA92-A1BD-419E-9DE0-B7EB0EAFD1C7}" srcOrd="0" destOrd="0" presId="urn:microsoft.com/office/officeart/2008/layout/LinedList"/>
    <dgm:cxn modelId="{2A6CDD11-96FE-4841-B751-932246AB091F}" type="presParOf" srcId="{A812F41A-5A01-4840-993D-499659B7465A}" destId="{03E1AB0B-E4C4-4900-A084-522BA32A4180}" srcOrd="1" destOrd="0" presId="urn:microsoft.com/office/officeart/2008/layout/LinedList"/>
    <dgm:cxn modelId="{C6572CD1-8AE4-4441-86CC-01713515515C}" type="presParOf" srcId="{03E1AB0B-E4C4-4900-A084-522BA32A4180}" destId="{F7162C56-9769-494D-8F74-6AF8BC454161}" srcOrd="0" destOrd="0" presId="urn:microsoft.com/office/officeart/2008/layout/LinedList"/>
    <dgm:cxn modelId="{7B98E14F-4CFC-42F0-85D5-EB1D3477CAFD}" type="presParOf" srcId="{03E1AB0B-E4C4-4900-A084-522BA32A4180}" destId="{B86E6293-69C6-44B9-A5EF-EDC531018197}" srcOrd="1" destOrd="0" presId="urn:microsoft.com/office/officeart/2008/layout/LinedList"/>
    <dgm:cxn modelId="{C2DB38C1-AEC0-4556-8350-D69D7A2955C9}" type="presParOf" srcId="{A812F41A-5A01-4840-993D-499659B7465A}" destId="{2CD023FA-D330-4CA5-AD35-CB7CBB0635DC}" srcOrd="2" destOrd="0" presId="urn:microsoft.com/office/officeart/2008/layout/LinedList"/>
    <dgm:cxn modelId="{236F9024-DAD3-4906-ABFC-B07FB6CF0851}" type="presParOf" srcId="{A812F41A-5A01-4840-993D-499659B7465A}" destId="{53B16373-680D-49C2-9F53-10C780954E4A}" srcOrd="3" destOrd="0" presId="urn:microsoft.com/office/officeart/2008/layout/LinedList"/>
    <dgm:cxn modelId="{7F0C4568-F4C6-4F30-86E1-2E3A87CBC96E}" type="presParOf" srcId="{53B16373-680D-49C2-9F53-10C780954E4A}" destId="{16559531-6B44-4024-9F44-935F27A960C9}" srcOrd="0" destOrd="0" presId="urn:microsoft.com/office/officeart/2008/layout/LinedList"/>
    <dgm:cxn modelId="{A8F724C3-D8DA-44AA-85A2-DFEFC19F2071}" type="presParOf" srcId="{53B16373-680D-49C2-9F53-10C780954E4A}" destId="{D81215D0-B058-4AFF-852D-1B2AEA440790}" srcOrd="1" destOrd="0" presId="urn:microsoft.com/office/officeart/2008/layout/LinedList"/>
    <dgm:cxn modelId="{8653DBE2-8FD8-4501-8068-203CAA06CC6E}" type="presParOf" srcId="{A812F41A-5A01-4840-993D-499659B7465A}" destId="{51274C06-50A4-4308-A575-EC51BAB5D9DB}" srcOrd="4" destOrd="0" presId="urn:microsoft.com/office/officeart/2008/layout/LinedList"/>
    <dgm:cxn modelId="{C37EECCB-5957-4080-9627-A4E4571B906E}" type="presParOf" srcId="{A812F41A-5A01-4840-993D-499659B7465A}" destId="{A6A40A74-9545-4CED-B6E0-3509D9EBD3FB}" srcOrd="5" destOrd="0" presId="urn:microsoft.com/office/officeart/2008/layout/LinedList"/>
    <dgm:cxn modelId="{86499278-967E-47B4-AEF7-5F873D739939}" type="presParOf" srcId="{A6A40A74-9545-4CED-B6E0-3509D9EBD3FB}" destId="{45A843F6-E646-4C9B-8C94-183DB051159A}" srcOrd="0" destOrd="0" presId="urn:microsoft.com/office/officeart/2008/layout/LinedList"/>
    <dgm:cxn modelId="{239163F2-1E20-4312-B854-70C3D754C5E2}" type="presParOf" srcId="{A6A40A74-9545-4CED-B6E0-3509D9EBD3FB}" destId="{CA5ED2B4-507C-4BB1-B08B-2C3A28B5EA1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458BACA-BF0D-4731-9EB1-F6C34E81012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8129111E-0F72-4370-8D10-368187279ADB}">
      <dgm:prSet/>
      <dgm:spPr/>
      <dgm:t>
        <a:bodyPr/>
        <a:lstStyle/>
        <a:p>
          <a:r>
            <a:rPr lang="en-GB">
              <a:solidFill>
                <a:schemeClr val="tx1"/>
              </a:solidFill>
            </a:rPr>
            <a:t>Everyone has a voice</a:t>
          </a:r>
          <a:endParaRPr lang="en-US">
            <a:solidFill>
              <a:schemeClr val="tx1"/>
            </a:solidFill>
          </a:endParaRPr>
        </a:p>
      </dgm:t>
    </dgm:pt>
    <dgm:pt modelId="{89201D33-90F5-4F16-991A-55CBB395939A}" type="parTrans" cxnId="{3F43F277-8146-42BB-A487-AA8A92C9F8C3}">
      <dgm:prSet/>
      <dgm:spPr/>
      <dgm:t>
        <a:bodyPr/>
        <a:lstStyle/>
        <a:p>
          <a:endParaRPr lang="en-US"/>
        </a:p>
      </dgm:t>
    </dgm:pt>
    <dgm:pt modelId="{F959FEA1-650E-4771-90A6-D04FC93E9F13}" type="sibTrans" cxnId="{3F43F277-8146-42BB-A487-AA8A92C9F8C3}">
      <dgm:prSet/>
      <dgm:spPr/>
      <dgm:t>
        <a:bodyPr/>
        <a:lstStyle/>
        <a:p>
          <a:endParaRPr lang="en-US"/>
        </a:p>
      </dgm:t>
    </dgm:pt>
    <dgm:pt modelId="{EBFFC571-2F34-4577-9FD3-0AE6821BDD5E}">
      <dgm:prSet/>
      <dgm:spPr/>
      <dgm:t>
        <a:bodyPr/>
        <a:lstStyle/>
        <a:p>
          <a:r>
            <a:rPr lang="en-GB">
              <a:solidFill>
                <a:schemeClr val="tx1"/>
              </a:solidFill>
            </a:rPr>
            <a:t>Inclusivity as a core competency</a:t>
          </a:r>
          <a:endParaRPr lang="en-US">
            <a:solidFill>
              <a:schemeClr val="tx1"/>
            </a:solidFill>
          </a:endParaRPr>
        </a:p>
      </dgm:t>
    </dgm:pt>
    <dgm:pt modelId="{4E8A0667-CE37-45F8-B7D7-EBB70FE9336C}" type="parTrans" cxnId="{AC3E5CEB-2E16-4100-8765-A257F8F90059}">
      <dgm:prSet/>
      <dgm:spPr/>
      <dgm:t>
        <a:bodyPr/>
        <a:lstStyle/>
        <a:p>
          <a:endParaRPr lang="en-US"/>
        </a:p>
      </dgm:t>
    </dgm:pt>
    <dgm:pt modelId="{C454894E-83DA-4D3C-9508-5EAE4F6C9B7E}" type="sibTrans" cxnId="{AC3E5CEB-2E16-4100-8765-A257F8F90059}">
      <dgm:prSet/>
      <dgm:spPr/>
      <dgm:t>
        <a:bodyPr/>
        <a:lstStyle/>
        <a:p>
          <a:endParaRPr lang="en-US"/>
        </a:p>
      </dgm:t>
    </dgm:pt>
    <dgm:pt modelId="{C8AB513F-40A1-40BF-9329-41A912F6D342}">
      <dgm:prSet/>
      <dgm:spPr/>
      <dgm:t>
        <a:bodyPr/>
        <a:lstStyle/>
        <a:p>
          <a:r>
            <a:rPr lang="en-GB">
              <a:solidFill>
                <a:schemeClr val="tx1"/>
              </a:solidFill>
            </a:rPr>
            <a:t>Inclusion council</a:t>
          </a:r>
          <a:endParaRPr lang="en-US">
            <a:solidFill>
              <a:schemeClr val="tx1"/>
            </a:solidFill>
          </a:endParaRPr>
        </a:p>
      </dgm:t>
    </dgm:pt>
    <dgm:pt modelId="{7201B6CA-E0AE-4FAB-84BB-CC5806C422DB}" type="parTrans" cxnId="{D62E3947-6FEA-47FB-8FFE-F9243148FD2A}">
      <dgm:prSet/>
      <dgm:spPr/>
      <dgm:t>
        <a:bodyPr/>
        <a:lstStyle/>
        <a:p>
          <a:endParaRPr lang="en-US"/>
        </a:p>
      </dgm:t>
    </dgm:pt>
    <dgm:pt modelId="{1127A360-5172-41A3-B6AB-B0CA6D2A3FF8}" type="sibTrans" cxnId="{D62E3947-6FEA-47FB-8FFE-F9243148FD2A}">
      <dgm:prSet/>
      <dgm:spPr/>
      <dgm:t>
        <a:bodyPr/>
        <a:lstStyle/>
        <a:p>
          <a:endParaRPr lang="en-US"/>
        </a:p>
      </dgm:t>
    </dgm:pt>
    <dgm:pt modelId="{61236919-2925-463C-9E27-8624D33E0A31}">
      <dgm:prSet/>
      <dgm:spPr/>
      <dgm:t>
        <a:bodyPr/>
        <a:lstStyle/>
        <a:p>
          <a:r>
            <a:rPr lang="en-GB">
              <a:solidFill>
                <a:schemeClr val="tx1"/>
              </a:solidFill>
            </a:rPr>
            <a:t>Value differences</a:t>
          </a:r>
          <a:endParaRPr lang="en-US">
            <a:solidFill>
              <a:schemeClr val="tx1"/>
            </a:solidFill>
          </a:endParaRPr>
        </a:p>
      </dgm:t>
    </dgm:pt>
    <dgm:pt modelId="{5552F94F-48D2-497B-A6B0-747A50590423}" type="parTrans" cxnId="{1E7C5D4B-B2EA-47E4-932E-3C58C8A5CB19}">
      <dgm:prSet/>
      <dgm:spPr/>
      <dgm:t>
        <a:bodyPr/>
        <a:lstStyle/>
        <a:p>
          <a:endParaRPr lang="en-US"/>
        </a:p>
      </dgm:t>
    </dgm:pt>
    <dgm:pt modelId="{BB519905-A5E4-4620-B23D-C7E827299D12}" type="sibTrans" cxnId="{1E7C5D4B-B2EA-47E4-932E-3C58C8A5CB19}">
      <dgm:prSet/>
      <dgm:spPr/>
      <dgm:t>
        <a:bodyPr/>
        <a:lstStyle/>
        <a:p>
          <a:endParaRPr lang="en-US"/>
        </a:p>
      </dgm:t>
    </dgm:pt>
    <dgm:pt modelId="{A47C4EDF-3609-40FF-92C0-2B47E652960F}">
      <dgm:prSet/>
      <dgm:spPr/>
      <dgm:t>
        <a:bodyPr/>
        <a:lstStyle/>
        <a:p>
          <a:r>
            <a:rPr lang="en-GB">
              <a:solidFill>
                <a:schemeClr val="tx1"/>
              </a:solidFill>
            </a:rPr>
            <a:t>Personalised support</a:t>
          </a:r>
          <a:endParaRPr lang="en-US">
            <a:solidFill>
              <a:schemeClr val="tx1"/>
            </a:solidFill>
          </a:endParaRPr>
        </a:p>
      </dgm:t>
    </dgm:pt>
    <dgm:pt modelId="{672E606E-C885-40A6-A41E-015E95780A0F}" type="parTrans" cxnId="{1EF750D5-833B-4A1A-BC5A-BF7462C5D7FD}">
      <dgm:prSet/>
      <dgm:spPr/>
      <dgm:t>
        <a:bodyPr/>
        <a:lstStyle/>
        <a:p>
          <a:endParaRPr lang="en-US"/>
        </a:p>
      </dgm:t>
    </dgm:pt>
    <dgm:pt modelId="{A60E017E-C911-4724-9C79-C5B5A8F8C787}" type="sibTrans" cxnId="{1EF750D5-833B-4A1A-BC5A-BF7462C5D7FD}">
      <dgm:prSet/>
      <dgm:spPr/>
      <dgm:t>
        <a:bodyPr/>
        <a:lstStyle/>
        <a:p>
          <a:endParaRPr lang="en-US"/>
        </a:p>
      </dgm:t>
    </dgm:pt>
    <dgm:pt modelId="{115283C9-C62A-4F96-A69D-6E2D5CDE424A}">
      <dgm:prSet/>
      <dgm:spPr/>
      <dgm:t>
        <a:bodyPr/>
        <a:lstStyle/>
        <a:p>
          <a:r>
            <a:rPr lang="en-GB">
              <a:solidFill>
                <a:schemeClr val="tx1"/>
              </a:solidFill>
            </a:rPr>
            <a:t>Daily interactions are crucial</a:t>
          </a:r>
          <a:endParaRPr lang="en-US">
            <a:solidFill>
              <a:schemeClr val="tx1"/>
            </a:solidFill>
          </a:endParaRPr>
        </a:p>
      </dgm:t>
    </dgm:pt>
    <dgm:pt modelId="{F3EE7929-7DF5-4C0D-825B-589B3E9C5209}" type="parTrans" cxnId="{1A6F6436-5668-4EC3-BBAE-09D703CF37AA}">
      <dgm:prSet/>
      <dgm:spPr/>
      <dgm:t>
        <a:bodyPr/>
        <a:lstStyle/>
        <a:p>
          <a:endParaRPr lang="en-US"/>
        </a:p>
      </dgm:t>
    </dgm:pt>
    <dgm:pt modelId="{B883DFF2-B2E0-454F-B5A2-3A73DD2FE235}" type="sibTrans" cxnId="{1A6F6436-5668-4EC3-BBAE-09D703CF37AA}">
      <dgm:prSet/>
      <dgm:spPr/>
      <dgm:t>
        <a:bodyPr/>
        <a:lstStyle/>
        <a:p>
          <a:endParaRPr lang="en-US"/>
        </a:p>
      </dgm:t>
    </dgm:pt>
    <dgm:pt modelId="{1345A716-252A-4979-AB3F-019D8AC361A8}" type="pres">
      <dgm:prSet presAssocID="{6458BACA-BF0D-4731-9EB1-F6C34E810123}" presName="Name0" presStyleCnt="0">
        <dgm:presLayoutVars>
          <dgm:dir/>
          <dgm:resizeHandles val="exact"/>
        </dgm:presLayoutVars>
      </dgm:prSet>
      <dgm:spPr/>
    </dgm:pt>
    <dgm:pt modelId="{60E2EE0C-7CBF-4E0F-B5EC-33A57EF106BF}" type="pres">
      <dgm:prSet presAssocID="{8129111E-0F72-4370-8D10-368187279ADB}" presName="node" presStyleLbl="node1" presStyleIdx="0" presStyleCnt="6">
        <dgm:presLayoutVars>
          <dgm:bulletEnabled val="1"/>
        </dgm:presLayoutVars>
      </dgm:prSet>
      <dgm:spPr/>
    </dgm:pt>
    <dgm:pt modelId="{022E118F-E712-4B6F-9204-C5AFF4822F08}" type="pres">
      <dgm:prSet presAssocID="{F959FEA1-650E-4771-90A6-D04FC93E9F13}" presName="sibTrans" presStyleLbl="sibTrans1D1" presStyleIdx="0" presStyleCnt="5"/>
      <dgm:spPr/>
    </dgm:pt>
    <dgm:pt modelId="{AFD71113-6E6A-40DD-8BD5-CCD941537BA9}" type="pres">
      <dgm:prSet presAssocID="{F959FEA1-650E-4771-90A6-D04FC93E9F13}" presName="connectorText" presStyleLbl="sibTrans1D1" presStyleIdx="0" presStyleCnt="5"/>
      <dgm:spPr/>
    </dgm:pt>
    <dgm:pt modelId="{7CF13A17-9A55-4367-8208-C92816EE4A69}" type="pres">
      <dgm:prSet presAssocID="{EBFFC571-2F34-4577-9FD3-0AE6821BDD5E}" presName="node" presStyleLbl="node1" presStyleIdx="1" presStyleCnt="6">
        <dgm:presLayoutVars>
          <dgm:bulletEnabled val="1"/>
        </dgm:presLayoutVars>
      </dgm:prSet>
      <dgm:spPr/>
    </dgm:pt>
    <dgm:pt modelId="{CA81EDC8-7C35-4545-9C58-4966CACD594E}" type="pres">
      <dgm:prSet presAssocID="{C454894E-83DA-4D3C-9508-5EAE4F6C9B7E}" presName="sibTrans" presStyleLbl="sibTrans1D1" presStyleIdx="1" presStyleCnt="5"/>
      <dgm:spPr/>
    </dgm:pt>
    <dgm:pt modelId="{BB64201C-7ADE-448E-B114-7DE05BAEBB50}" type="pres">
      <dgm:prSet presAssocID="{C454894E-83DA-4D3C-9508-5EAE4F6C9B7E}" presName="connectorText" presStyleLbl="sibTrans1D1" presStyleIdx="1" presStyleCnt="5"/>
      <dgm:spPr/>
    </dgm:pt>
    <dgm:pt modelId="{844130CE-622D-4175-8B8F-95F816754742}" type="pres">
      <dgm:prSet presAssocID="{C8AB513F-40A1-40BF-9329-41A912F6D342}" presName="node" presStyleLbl="node1" presStyleIdx="2" presStyleCnt="6">
        <dgm:presLayoutVars>
          <dgm:bulletEnabled val="1"/>
        </dgm:presLayoutVars>
      </dgm:prSet>
      <dgm:spPr/>
    </dgm:pt>
    <dgm:pt modelId="{E0839E3E-8AC9-4E70-B9B0-F58611BC8353}" type="pres">
      <dgm:prSet presAssocID="{1127A360-5172-41A3-B6AB-B0CA6D2A3FF8}" presName="sibTrans" presStyleLbl="sibTrans1D1" presStyleIdx="2" presStyleCnt="5"/>
      <dgm:spPr/>
    </dgm:pt>
    <dgm:pt modelId="{8538A1AB-9FA6-4DAB-8EA7-DC720D45B422}" type="pres">
      <dgm:prSet presAssocID="{1127A360-5172-41A3-B6AB-B0CA6D2A3FF8}" presName="connectorText" presStyleLbl="sibTrans1D1" presStyleIdx="2" presStyleCnt="5"/>
      <dgm:spPr/>
    </dgm:pt>
    <dgm:pt modelId="{0F247D0F-5DE0-4E4B-83CE-52C81DD85A6E}" type="pres">
      <dgm:prSet presAssocID="{61236919-2925-463C-9E27-8624D33E0A31}" presName="node" presStyleLbl="node1" presStyleIdx="3" presStyleCnt="6">
        <dgm:presLayoutVars>
          <dgm:bulletEnabled val="1"/>
        </dgm:presLayoutVars>
      </dgm:prSet>
      <dgm:spPr/>
    </dgm:pt>
    <dgm:pt modelId="{BDF4355F-D104-428B-801E-B9062FE68AB2}" type="pres">
      <dgm:prSet presAssocID="{BB519905-A5E4-4620-B23D-C7E827299D12}" presName="sibTrans" presStyleLbl="sibTrans1D1" presStyleIdx="3" presStyleCnt="5"/>
      <dgm:spPr/>
    </dgm:pt>
    <dgm:pt modelId="{A22AFC3C-0B17-4B80-8535-80068EBFA351}" type="pres">
      <dgm:prSet presAssocID="{BB519905-A5E4-4620-B23D-C7E827299D12}" presName="connectorText" presStyleLbl="sibTrans1D1" presStyleIdx="3" presStyleCnt="5"/>
      <dgm:spPr/>
    </dgm:pt>
    <dgm:pt modelId="{5973DE7F-9DCC-4F01-A577-4C50B8C54CEB}" type="pres">
      <dgm:prSet presAssocID="{A47C4EDF-3609-40FF-92C0-2B47E652960F}" presName="node" presStyleLbl="node1" presStyleIdx="4" presStyleCnt="6">
        <dgm:presLayoutVars>
          <dgm:bulletEnabled val="1"/>
        </dgm:presLayoutVars>
      </dgm:prSet>
      <dgm:spPr/>
    </dgm:pt>
    <dgm:pt modelId="{83F5E2EA-C0B3-4C00-95F7-F208BC7552B2}" type="pres">
      <dgm:prSet presAssocID="{A60E017E-C911-4724-9C79-C5B5A8F8C787}" presName="sibTrans" presStyleLbl="sibTrans1D1" presStyleIdx="4" presStyleCnt="5"/>
      <dgm:spPr/>
    </dgm:pt>
    <dgm:pt modelId="{25FDCCD0-0FF8-4723-AA6D-4F1599EDC8B2}" type="pres">
      <dgm:prSet presAssocID="{A60E017E-C911-4724-9C79-C5B5A8F8C787}" presName="connectorText" presStyleLbl="sibTrans1D1" presStyleIdx="4" presStyleCnt="5"/>
      <dgm:spPr/>
    </dgm:pt>
    <dgm:pt modelId="{9E3B6FB0-E217-45EA-BD77-0333F8471DAD}" type="pres">
      <dgm:prSet presAssocID="{115283C9-C62A-4F96-A69D-6E2D5CDE424A}" presName="node" presStyleLbl="node1" presStyleIdx="5" presStyleCnt="6">
        <dgm:presLayoutVars>
          <dgm:bulletEnabled val="1"/>
        </dgm:presLayoutVars>
      </dgm:prSet>
      <dgm:spPr/>
    </dgm:pt>
  </dgm:ptLst>
  <dgm:cxnLst>
    <dgm:cxn modelId="{A10DDC00-893C-4A1E-B3AA-0BFC8209DAE2}" type="presOf" srcId="{8129111E-0F72-4370-8D10-368187279ADB}" destId="{60E2EE0C-7CBF-4E0F-B5EC-33A57EF106BF}" srcOrd="0" destOrd="0" presId="urn:microsoft.com/office/officeart/2016/7/layout/RepeatingBendingProcessNew"/>
    <dgm:cxn modelId="{74BEA402-614A-4B08-9A15-C31C0CC89432}" type="presOf" srcId="{F959FEA1-650E-4771-90A6-D04FC93E9F13}" destId="{022E118F-E712-4B6F-9204-C5AFF4822F08}" srcOrd="0" destOrd="0" presId="urn:microsoft.com/office/officeart/2016/7/layout/RepeatingBendingProcessNew"/>
    <dgm:cxn modelId="{A03D1E20-32C6-404C-879F-0D01D6C10E0D}" type="presOf" srcId="{EBFFC571-2F34-4577-9FD3-0AE6821BDD5E}" destId="{7CF13A17-9A55-4367-8208-C92816EE4A69}" srcOrd="0" destOrd="0" presId="urn:microsoft.com/office/officeart/2016/7/layout/RepeatingBendingProcessNew"/>
    <dgm:cxn modelId="{1A6F6436-5668-4EC3-BBAE-09D703CF37AA}" srcId="{6458BACA-BF0D-4731-9EB1-F6C34E810123}" destId="{115283C9-C62A-4F96-A69D-6E2D5CDE424A}" srcOrd="5" destOrd="0" parTransId="{F3EE7929-7DF5-4C0D-825B-589B3E9C5209}" sibTransId="{B883DFF2-B2E0-454F-B5A2-3A73DD2FE235}"/>
    <dgm:cxn modelId="{A81AA037-C94F-4E37-8F99-14A473DC3F0A}" type="presOf" srcId="{C454894E-83DA-4D3C-9508-5EAE4F6C9B7E}" destId="{CA81EDC8-7C35-4545-9C58-4966CACD594E}" srcOrd="0" destOrd="0" presId="urn:microsoft.com/office/officeart/2016/7/layout/RepeatingBendingProcessNew"/>
    <dgm:cxn modelId="{6A38E746-C6A6-42B3-99F7-6B6AF8790C57}" type="presOf" srcId="{C8AB513F-40A1-40BF-9329-41A912F6D342}" destId="{844130CE-622D-4175-8B8F-95F816754742}" srcOrd="0" destOrd="0" presId="urn:microsoft.com/office/officeart/2016/7/layout/RepeatingBendingProcessNew"/>
    <dgm:cxn modelId="{D62E3947-6FEA-47FB-8FFE-F9243148FD2A}" srcId="{6458BACA-BF0D-4731-9EB1-F6C34E810123}" destId="{C8AB513F-40A1-40BF-9329-41A912F6D342}" srcOrd="2" destOrd="0" parTransId="{7201B6CA-E0AE-4FAB-84BB-CC5806C422DB}" sibTransId="{1127A360-5172-41A3-B6AB-B0CA6D2A3FF8}"/>
    <dgm:cxn modelId="{1E7C5D4B-B2EA-47E4-932E-3C58C8A5CB19}" srcId="{6458BACA-BF0D-4731-9EB1-F6C34E810123}" destId="{61236919-2925-463C-9E27-8624D33E0A31}" srcOrd="3" destOrd="0" parTransId="{5552F94F-48D2-497B-A6B0-747A50590423}" sibTransId="{BB519905-A5E4-4620-B23D-C7E827299D12}"/>
    <dgm:cxn modelId="{A45B0A58-D436-43AC-886B-1BDB58E1D5CB}" type="presOf" srcId="{A60E017E-C911-4724-9C79-C5B5A8F8C787}" destId="{83F5E2EA-C0B3-4C00-95F7-F208BC7552B2}" srcOrd="0" destOrd="0" presId="urn:microsoft.com/office/officeart/2016/7/layout/RepeatingBendingProcessNew"/>
    <dgm:cxn modelId="{4BAF2363-97F2-49EF-AD59-47BCFDA1B895}" type="presOf" srcId="{6458BACA-BF0D-4731-9EB1-F6C34E810123}" destId="{1345A716-252A-4979-AB3F-019D8AC361A8}" srcOrd="0" destOrd="0" presId="urn:microsoft.com/office/officeart/2016/7/layout/RepeatingBendingProcessNew"/>
    <dgm:cxn modelId="{3F43F277-8146-42BB-A487-AA8A92C9F8C3}" srcId="{6458BACA-BF0D-4731-9EB1-F6C34E810123}" destId="{8129111E-0F72-4370-8D10-368187279ADB}" srcOrd="0" destOrd="0" parTransId="{89201D33-90F5-4F16-991A-55CBB395939A}" sibTransId="{F959FEA1-650E-4771-90A6-D04FC93E9F13}"/>
    <dgm:cxn modelId="{82217191-4412-45A2-849C-6CE58F753756}" type="presOf" srcId="{61236919-2925-463C-9E27-8624D33E0A31}" destId="{0F247D0F-5DE0-4E4B-83CE-52C81DD85A6E}" srcOrd="0" destOrd="0" presId="urn:microsoft.com/office/officeart/2016/7/layout/RepeatingBendingProcessNew"/>
    <dgm:cxn modelId="{AA970897-F080-4D44-98F8-FDFDE3BD7B02}" type="presOf" srcId="{1127A360-5172-41A3-B6AB-B0CA6D2A3FF8}" destId="{8538A1AB-9FA6-4DAB-8EA7-DC720D45B422}" srcOrd="1" destOrd="0" presId="urn:microsoft.com/office/officeart/2016/7/layout/RepeatingBendingProcessNew"/>
    <dgm:cxn modelId="{F59BDAA0-5981-497E-9C61-B7CC6A8CD7BF}" type="presOf" srcId="{115283C9-C62A-4F96-A69D-6E2D5CDE424A}" destId="{9E3B6FB0-E217-45EA-BD77-0333F8471DAD}" srcOrd="0" destOrd="0" presId="urn:microsoft.com/office/officeart/2016/7/layout/RepeatingBendingProcessNew"/>
    <dgm:cxn modelId="{3A5D3CB5-C4E2-4ECF-ACE9-FD865BB74FF9}" type="presOf" srcId="{1127A360-5172-41A3-B6AB-B0CA6D2A3FF8}" destId="{E0839E3E-8AC9-4E70-B9B0-F58611BC8353}" srcOrd="0" destOrd="0" presId="urn:microsoft.com/office/officeart/2016/7/layout/RepeatingBendingProcessNew"/>
    <dgm:cxn modelId="{49D9C9BE-EDED-4589-8F9D-06FB656A09AF}" type="presOf" srcId="{BB519905-A5E4-4620-B23D-C7E827299D12}" destId="{BDF4355F-D104-428B-801E-B9062FE68AB2}" srcOrd="0" destOrd="0" presId="urn:microsoft.com/office/officeart/2016/7/layout/RepeatingBendingProcessNew"/>
    <dgm:cxn modelId="{BF1454CA-A311-4065-9459-69D3058D6C00}" type="presOf" srcId="{A60E017E-C911-4724-9C79-C5B5A8F8C787}" destId="{25FDCCD0-0FF8-4723-AA6D-4F1599EDC8B2}" srcOrd="1" destOrd="0" presId="urn:microsoft.com/office/officeart/2016/7/layout/RepeatingBendingProcessNew"/>
    <dgm:cxn modelId="{1EF750D5-833B-4A1A-BC5A-BF7462C5D7FD}" srcId="{6458BACA-BF0D-4731-9EB1-F6C34E810123}" destId="{A47C4EDF-3609-40FF-92C0-2B47E652960F}" srcOrd="4" destOrd="0" parTransId="{672E606E-C885-40A6-A41E-015E95780A0F}" sibTransId="{A60E017E-C911-4724-9C79-C5B5A8F8C787}"/>
    <dgm:cxn modelId="{20659BD7-5E2F-4F71-91BC-02CEA6F8D26B}" type="presOf" srcId="{C454894E-83DA-4D3C-9508-5EAE4F6C9B7E}" destId="{BB64201C-7ADE-448E-B114-7DE05BAEBB50}" srcOrd="1" destOrd="0" presId="urn:microsoft.com/office/officeart/2016/7/layout/RepeatingBendingProcessNew"/>
    <dgm:cxn modelId="{5FFE50DA-E5C6-4595-9D58-E66C8E6F583F}" type="presOf" srcId="{BB519905-A5E4-4620-B23D-C7E827299D12}" destId="{A22AFC3C-0B17-4B80-8535-80068EBFA351}" srcOrd="1" destOrd="0" presId="urn:microsoft.com/office/officeart/2016/7/layout/RepeatingBendingProcessNew"/>
    <dgm:cxn modelId="{50D191DB-2314-4C59-B81B-8BACC85C3B4E}" type="presOf" srcId="{F959FEA1-650E-4771-90A6-D04FC93E9F13}" destId="{AFD71113-6E6A-40DD-8BD5-CCD941537BA9}" srcOrd="1" destOrd="0" presId="urn:microsoft.com/office/officeart/2016/7/layout/RepeatingBendingProcessNew"/>
    <dgm:cxn modelId="{AC3E5CEB-2E16-4100-8765-A257F8F90059}" srcId="{6458BACA-BF0D-4731-9EB1-F6C34E810123}" destId="{EBFFC571-2F34-4577-9FD3-0AE6821BDD5E}" srcOrd="1" destOrd="0" parTransId="{4E8A0667-CE37-45F8-B7D7-EBB70FE9336C}" sibTransId="{C454894E-83DA-4D3C-9508-5EAE4F6C9B7E}"/>
    <dgm:cxn modelId="{EC26FDF4-2E3F-4603-8EA8-86D552EC30DA}" type="presOf" srcId="{A47C4EDF-3609-40FF-92C0-2B47E652960F}" destId="{5973DE7F-9DCC-4F01-A577-4C50B8C54CEB}" srcOrd="0" destOrd="0" presId="urn:microsoft.com/office/officeart/2016/7/layout/RepeatingBendingProcessNew"/>
    <dgm:cxn modelId="{A271FC30-1ADE-4C9D-B883-FADE843B8ACA}" type="presParOf" srcId="{1345A716-252A-4979-AB3F-019D8AC361A8}" destId="{60E2EE0C-7CBF-4E0F-B5EC-33A57EF106BF}" srcOrd="0" destOrd="0" presId="urn:microsoft.com/office/officeart/2016/7/layout/RepeatingBendingProcessNew"/>
    <dgm:cxn modelId="{29123407-21EC-41E4-BAA1-4A39B291CF94}" type="presParOf" srcId="{1345A716-252A-4979-AB3F-019D8AC361A8}" destId="{022E118F-E712-4B6F-9204-C5AFF4822F08}" srcOrd="1" destOrd="0" presId="urn:microsoft.com/office/officeart/2016/7/layout/RepeatingBendingProcessNew"/>
    <dgm:cxn modelId="{37640882-6458-4263-B590-65A6A52E5A84}" type="presParOf" srcId="{022E118F-E712-4B6F-9204-C5AFF4822F08}" destId="{AFD71113-6E6A-40DD-8BD5-CCD941537BA9}" srcOrd="0" destOrd="0" presId="urn:microsoft.com/office/officeart/2016/7/layout/RepeatingBendingProcessNew"/>
    <dgm:cxn modelId="{DDD9AA78-34B5-4288-9C98-D4931BE39691}" type="presParOf" srcId="{1345A716-252A-4979-AB3F-019D8AC361A8}" destId="{7CF13A17-9A55-4367-8208-C92816EE4A69}" srcOrd="2" destOrd="0" presId="urn:microsoft.com/office/officeart/2016/7/layout/RepeatingBendingProcessNew"/>
    <dgm:cxn modelId="{A168851D-9FD0-45D3-93F0-2EC36DEA2478}" type="presParOf" srcId="{1345A716-252A-4979-AB3F-019D8AC361A8}" destId="{CA81EDC8-7C35-4545-9C58-4966CACD594E}" srcOrd="3" destOrd="0" presId="urn:microsoft.com/office/officeart/2016/7/layout/RepeatingBendingProcessNew"/>
    <dgm:cxn modelId="{63498D04-7C7E-41FE-ABD4-97AB4D40D104}" type="presParOf" srcId="{CA81EDC8-7C35-4545-9C58-4966CACD594E}" destId="{BB64201C-7ADE-448E-B114-7DE05BAEBB50}" srcOrd="0" destOrd="0" presId="urn:microsoft.com/office/officeart/2016/7/layout/RepeatingBendingProcessNew"/>
    <dgm:cxn modelId="{BFA37253-E014-49F1-AAA5-2704B53F6ED3}" type="presParOf" srcId="{1345A716-252A-4979-AB3F-019D8AC361A8}" destId="{844130CE-622D-4175-8B8F-95F816754742}" srcOrd="4" destOrd="0" presId="urn:microsoft.com/office/officeart/2016/7/layout/RepeatingBendingProcessNew"/>
    <dgm:cxn modelId="{519FF23E-26E4-4A15-ACA3-787A466A5BB8}" type="presParOf" srcId="{1345A716-252A-4979-AB3F-019D8AC361A8}" destId="{E0839E3E-8AC9-4E70-B9B0-F58611BC8353}" srcOrd="5" destOrd="0" presId="urn:microsoft.com/office/officeart/2016/7/layout/RepeatingBendingProcessNew"/>
    <dgm:cxn modelId="{9CA7D88C-EA18-482A-80FC-1D1CF8B9A471}" type="presParOf" srcId="{E0839E3E-8AC9-4E70-B9B0-F58611BC8353}" destId="{8538A1AB-9FA6-4DAB-8EA7-DC720D45B422}" srcOrd="0" destOrd="0" presId="urn:microsoft.com/office/officeart/2016/7/layout/RepeatingBendingProcessNew"/>
    <dgm:cxn modelId="{824C4962-0D41-4C80-BCF0-C69116D68511}" type="presParOf" srcId="{1345A716-252A-4979-AB3F-019D8AC361A8}" destId="{0F247D0F-5DE0-4E4B-83CE-52C81DD85A6E}" srcOrd="6" destOrd="0" presId="urn:microsoft.com/office/officeart/2016/7/layout/RepeatingBendingProcessNew"/>
    <dgm:cxn modelId="{B2726D05-DAF7-4524-8AAF-36AA71820BA3}" type="presParOf" srcId="{1345A716-252A-4979-AB3F-019D8AC361A8}" destId="{BDF4355F-D104-428B-801E-B9062FE68AB2}" srcOrd="7" destOrd="0" presId="urn:microsoft.com/office/officeart/2016/7/layout/RepeatingBendingProcessNew"/>
    <dgm:cxn modelId="{89EBC144-1499-489A-B900-DD4416E2F03A}" type="presParOf" srcId="{BDF4355F-D104-428B-801E-B9062FE68AB2}" destId="{A22AFC3C-0B17-4B80-8535-80068EBFA351}" srcOrd="0" destOrd="0" presId="urn:microsoft.com/office/officeart/2016/7/layout/RepeatingBendingProcessNew"/>
    <dgm:cxn modelId="{EE72F768-4197-4FBE-A36B-EBA68CA31B5A}" type="presParOf" srcId="{1345A716-252A-4979-AB3F-019D8AC361A8}" destId="{5973DE7F-9DCC-4F01-A577-4C50B8C54CEB}" srcOrd="8" destOrd="0" presId="urn:microsoft.com/office/officeart/2016/7/layout/RepeatingBendingProcessNew"/>
    <dgm:cxn modelId="{DE809A5F-DC09-41B4-824B-B3BF17820363}" type="presParOf" srcId="{1345A716-252A-4979-AB3F-019D8AC361A8}" destId="{83F5E2EA-C0B3-4C00-95F7-F208BC7552B2}" srcOrd="9" destOrd="0" presId="urn:microsoft.com/office/officeart/2016/7/layout/RepeatingBendingProcessNew"/>
    <dgm:cxn modelId="{FCE31139-1867-44A0-B6F3-37D68828A7D8}" type="presParOf" srcId="{83F5E2EA-C0B3-4C00-95F7-F208BC7552B2}" destId="{25FDCCD0-0FF8-4723-AA6D-4F1599EDC8B2}" srcOrd="0" destOrd="0" presId="urn:microsoft.com/office/officeart/2016/7/layout/RepeatingBendingProcessNew"/>
    <dgm:cxn modelId="{6B58D2B8-F50B-40B0-A3DC-00366AE261EE}" type="presParOf" srcId="{1345A716-252A-4979-AB3F-019D8AC361A8}" destId="{9E3B6FB0-E217-45EA-BD77-0333F8471DAD}"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97B3C-A7AB-448E-8811-5D4800B3DB66}">
      <dsp:nvSpPr>
        <dsp:cNvPr id="0" name=""/>
        <dsp:cNvSpPr/>
      </dsp:nvSpPr>
      <dsp:spPr>
        <a:xfrm>
          <a:off x="859799" y="104414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8EAFE-A223-40FD-9024-F3259450D376}">
      <dsp:nvSpPr>
        <dsp:cNvPr id="0" name=""/>
        <dsp:cNvSpPr/>
      </dsp:nvSpPr>
      <dsp:spPr>
        <a:xfrm>
          <a:off x="1093799" y="127814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FBDB78-C8E3-4C56-B99B-F40D443C83EA}">
      <dsp:nvSpPr>
        <dsp:cNvPr id="0" name=""/>
        <dsp:cNvSpPr/>
      </dsp:nvSpPr>
      <dsp:spPr>
        <a:xfrm>
          <a:off x="508799"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Consider the role</a:t>
          </a:r>
          <a:endParaRPr lang="en-US" sz="2000" kern="1200"/>
        </a:p>
      </dsp:txBody>
      <dsp:txXfrm>
        <a:off x="508799" y="2484144"/>
        <a:ext cx="1800000" cy="922500"/>
      </dsp:txXfrm>
    </dsp:sp>
    <dsp:sp modelId="{55B8EB02-8FDB-474B-8C3B-23BCA72DC5C6}">
      <dsp:nvSpPr>
        <dsp:cNvPr id="0" name=""/>
        <dsp:cNvSpPr/>
      </dsp:nvSpPr>
      <dsp:spPr>
        <a:xfrm>
          <a:off x="2974799" y="1044144"/>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099351-8B4C-4F7B-B113-6B7146FFF46C}">
      <dsp:nvSpPr>
        <dsp:cNvPr id="0" name=""/>
        <dsp:cNvSpPr/>
      </dsp:nvSpPr>
      <dsp:spPr>
        <a:xfrm>
          <a:off x="3208799" y="127814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69DE8A-D5DC-4E28-A16A-6AE14D9FCCB7}">
      <dsp:nvSpPr>
        <dsp:cNvPr id="0" name=""/>
        <dsp:cNvSpPr/>
      </dsp:nvSpPr>
      <dsp:spPr>
        <a:xfrm>
          <a:off x="2623799"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Resources available</a:t>
          </a:r>
          <a:endParaRPr lang="en-US" sz="2000" kern="1200"/>
        </a:p>
      </dsp:txBody>
      <dsp:txXfrm>
        <a:off x="2623799" y="2484144"/>
        <a:ext cx="1800000" cy="922500"/>
      </dsp:txXfrm>
    </dsp:sp>
    <dsp:sp modelId="{502F4112-8821-47E6-AA6A-A92D445AB7CF}">
      <dsp:nvSpPr>
        <dsp:cNvPr id="0" name=""/>
        <dsp:cNvSpPr/>
      </dsp:nvSpPr>
      <dsp:spPr>
        <a:xfrm>
          <a:off x="5089800" y="1044144"/>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244C51-EA73-4B18-A124-6F14686CFA81}">
      <dsp:nvSpPr>
        <dsp:cNvPr id="0" name=""/>
        <dsp:cNvSpPr/>
      </dsp:nvSpPr>
      <dsp:spPr>
        <a:xfrm>
          <a:off x="5323800" y="127814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020888-64AC-4C86-9498-616112352CF2}">
      <dsp:nvSpPr>
        <dsp:cNvPr id="0" name=""/>
        <dsp:cNvSpPr/>
      </dsp:nvSpPr>
      <dsp:spPr>
        <a:xfrm>
          <a:off x="4738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Validity and reliability</a:t>
          </a:r>
          <a:endParaRPr lang="en-US" sz="2000" kern="1200" dirty="0"/>
        </a:p>
      </dsp:txBody>
      <dsp:txXfrm>
        <a:off x="4738800" y="2484144"/>
        <a:ext cx="1800000" cy="922500"/>
      </dsp:txXfrm>
    </dsp:sp>
    <dsp:sp modelId="{CBF7E5F7-2C54-427F-B8C8-F7F85717A11F}">
      <dsp:nvSpPr>
        <dsp:cNvPr id="0" name=""/>
        <dsp:cNvSpPr/>
      </dsp:nvSpPr>
      <dsp:spPr>
        <a:xfrm>
          <a:off x="7204800" y="1044144"/>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22D0D-90C1-468B-A09A-5C89A51AEB81}">
      <dsp:nvSpPr>
        <dsp:cNvPr id="0" name=""/>
        <dsp:cNvSpPr/>
      </dsp:nvSpPr>
      <dsp:spPr>
        <a:xfrm>
          <a:off x="7438800" y="127814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BB000F-30B2-4BBA-8F6F-CA36EB066E86}">
      <dsp:nvSpPr>
        <dsp:cNvPr id="0" name=""/>
        <dsp:cNvSpPr/>
      </dsp:nvSpPr>
      <dsp:spPr>
        <a:xfrm>
          <a:off x="6853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Inform candidates in advance</a:t>
          </a:r>
          <a:endParaRPr lang="en-US" sz="2000" kern="1200"/>
        </a:p>
      </dsp:txBody>
      <dsp:txXfrm>
        <a:off x="6853800" y="2484144"/>
        <a:ext cx="1800000" cy="922500"/>
      </dsp:txXfrm>
    </dsp:sp>
    <dsp:sp modelId="{57D5F197-6B54-436E-BED9-FED3B8C12FE9}">
      <dsp:nvSpPr>
        <dsp:cNvPr id="0" name=""/>
        <dsp:cNvSpPr/>
      </dsp:nvSpPr>
      <dsp:spPr>
        <a:xfrm>
          <a:off x="9319800" y="1044144"/>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50C88-802D-43B2-A746-7E4A5D4CF8AF}">
      <dsp:nvSpPr>
        <dsp:cNvPr id="0" name=""/>
        <dsp:cNvSpPr/>
      </dsp:nvSpPr>
      <dsp:spPr>
        <a:xfrm>
          <a:off x="9553800" y="1278144"/>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5B7F1B-AAE5-4D88-90B2-42E105A2C057}">
      <dsp:nvSpPr>
        <dsp:cNvPr id="0" name=""/>
        <dsp:cNvSpPr/>
      </dsp:nvSpPr>
      <dsp:spPr>
        <a:xfrm>
          <a:off x="8968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Role of technology </a:t>
          </a:r>
          <a:endParaRPr lang="en-US" sz="2000" kern="1200"/>
        </a:p>
      </dsp:txBody>
      <dsp:txXfrm>
        <a:off x="8968800" y="2484144"/>
        <a:ext cx="1800000" cy="92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6F547-41C3-483F-9192-2C60C83E3D00}">
      <dsp:nvSpPr>
        <dsp:cNvPr id="0" name=""/>
        <dsp:cNvSpPr/>
      </dsp:nvSpPr>
      <dsp:spPr>
        <a:xfrm>
          <a:off x="0" y="1563"/>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1C52E-AB15-4146-ABDC-9697193E8B35}">
      <dsp:nvSpPr>
        <dsp:cNvPr id="0" name=""/>
        <dsp:cNvSpPr/>
      </dsp:nvSpPr>
      <dsp:spPr>
        <a:xfrm>
          <a:off x="239651" y="179816"/>
          <a:ext cx="435729" cy="4357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23FF88-EDD6-4834-87DE-BEF634B5FB1A}">
      <dsp:nvSpPr>
        <dsp:cNvPr id="0" name=""/>
        <dsp:cNvSpPr/>
      </dsp:nvSpPr>
      <dsp:spPr>
        <a:xfrm>
          <a:off x="915032" y="1563"/>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is your experience of recruitment, selection and onboarding?</a:t>
          </a:r>
        </a:p>
      </dsp:txBody>
      <dsp:txXfrm>
        <a:off x="915032" y="1563"/>
        <a:ext cx="4037967" cy="792236"/>
      </dsp:txXfrm>
    </dsp:sp>
    <dsp:sp modelId="{D161997F-A999-44D2-B1D6-1E0409992106}">
      <dsp:nvSpPr>
        <dsp:cNvPr id="0" name=""/>
        <dsp:cNvSpPr/>
      </dsp:nvSpPr>
      <dsp:spPr>
        <a:xfrm>
          <a:off x="0" y="991858"/>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78AF52-FB05-45F7-BE08-D23B43409BA0}">
      <dsp:nvSpPr>
        <dsp:cNvPr id="0" name=""/>
        <dsp:cNvSpPr/>
      </dsp:nvSpPr>
      <dsp:spPr>
        <a:xfrm>
          <a:off x="239651" y="1170111"/>
          <a:ext cx="435729" cy="4357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C1458-1A06-474A-AB88-376E11D4E5AA}">
      <dsp:nvSpPr>
        <dsp:cNvPr id="0" name=""/>
        <dsp:cNvSpPr/>
      </dsp:nvSpPr>
      <dsp:spPr>
        <a:xfrm>
          <a:off x="915032" y="991858"/>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has been good?</a:t>
          </a:r>
        </a:p>
      </dsp:txBody>
      <dsp:txXfrm>
        <a:off x="915032" y="991858"/>
        <a:ext cx="4037967" cy="792236"/>
      </dsp:txXfrm>
    </dsp:sp>
    <dsp:sp modelId="{B50A5E6A-5932-47ED-8B76-B36BA8123189}">
      <dsp:nvSpPr>
        <dsp:cNvPr id="0" name=""/>
        <dsp:cNvSpPr/>
      </dsp:nvSpPr>
      <dsp:spPr>
        <a:xfrm>
          <a:off x="0" y="1982154"/>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024FC6-36B6-48FA-8073-9238859AAC49}">
      <dsp:nvSpPr>
        <dsp:cNvPr id="0" name=""/>
        <dsp:cNvSpPr/>
      </dsp:nvSpPr>
      <dsp:spPr>
        <a:xfrm>
          <a:off x="239651" y="2160407"/>
          <a:ext cx="435729" cy="4357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58E555-C81E-4E24-B138-B5E2290EB80F}">
      <dsp:nvSpPr>
        <dsp:cNvPr id="0" name=""/>
        <dsp:cNvSpPr/>
      </dsp:nvSpPr>
      <dsp:spPr>
        <a:xfrm>
          <a:off x="915032" y="1982154"/>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has been bad?</a:t>
          </a:r>
        </a:p>
      </dsp:txBody>
      <dsp:txXfrm>
        <a:off x="915032" y="1982154"/>
        <a:ext cx="4037967" cy="792236"/>
      </dsp:txXfrm>
    </dsp:sp>
    <dsp:sp modelId="{C5D88ADC-B6FC-4897-A770-FB69CAC9764A}">
      <dsp:nvSpPr>
        <dsp:cNvPr id="0" name=""/>
        <dsp:cNvSpPr/>
      </dsp:nvSpPr>
      <dsp:spPr>
        <a:xfrm>
          <a:off x="0" y="2972449"/>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C38EC-0F7F-4608-96D7-02CE8A21C246}">
      <dsp:nvSpPr>
        <dsp:cNvPr id="0" name=""/>
        <dsp:cNvSpPr/>
      </dsp:nvSpPr>
      <dsp:spPr>
        <a:xfrm>
          <a:off x="239651" y="3150702"/>
          <a:ext cx="435729" cy="4357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D54D3F-853E-4DE0-BA2A-F2D7E606CCF0}">
      <dsp:nvSpPr>
        <dsp:cNvPr id="0" name=""/>
        <dsp:cNvSpPr/>
      </dsp:nvSpPr>
      <dsp:spPr>
        <a:xfrm>
          <a:off x="915032" y="2972449"/>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dirty="0"/>
            <a:t>Have you feedback to </a:t>
          </a:r>
          <a:r>
            <a:rPr lang="en-US" sz="1700" kern="1200"/>
            <a:t>an organisation? </a:t>
          </a:r>
          <a:r>
            <a:rPr lang="en-US" sz="1700" kern="1200" dirty="0"/>
            <a:t>Did anything change?</a:t>
          </a:r>
        </a:p>
      </dsp:txBody>
      <dsp:txXfrm>
        <a:off x="915032" y="2972449"/>
        <a:ext cx="4037967" cy="792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084AB-002E-472F-BE38-9E800B78D46F}">
      <dsp:nvSpPr>
        <dsp:cNvPr id="0" name=""/>
        <dsp:cNvSpPr/>
      </dsp:nvSpPr>
      <dsp:spPr>
        <a:xfrm>
          <a:off x="0" y="583944"/>
          <a:ext cx="6015484" cy="9324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4077E5D-79D6-405D-8868-D47918BD05A4}">
      <dsp:nvSpPr>
        <dsp:cNvPr id="0" name=""/>
        <dsp:cNvSpPr/>
      </dsp:nvSpPr>
      <dsp:spPr>
        <a:xfrm>
          <a:off x="300774" y="37824"/>
          <a:ext cx="4210838" cy="109224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9160" tIns="0" rIns="159160" bIns="0" numCol="1" spcCol="1270" anchor="ctr" anchorCtr="0">
          <a:noAutofit/>
        </a:bodyPr>
        <a:lstStyle/>
        <a:p>
          <a:pPr marL="0" lvl="0" indent="0" algn="l" defTabSz="1644650">
            <a:lnSpc>
              <a:spcPct val="90000"/>
            </a:lnSpc>
            <a:spcBef>
              <a:spcPct val="0"/>
            </a:spcBef>
            <a:spcAft>
              <a:spcPct val="35000"/>
            </a:spcAft>
            <a:buNone/>
          </a:pPr>
          <a:r>
            <a:rPr lang="en-GB" sz="3700" kern="1200"/>
            <a:t>Equality</a:t>
          </a:r>
          <a:endParaRPr lang="en-US" sz="3700" kern="1200"/>
        </a:p>
      </dsp:txBody>
      <dsp:txXfrm>
        <a:off x="354093" y="91143"/>
        <a:ext cx="4104200" cy="985602"/>
      </dsp:txXfrm>
    </dsp:sp>
    <dsp:sp modelId="{818CCFA4-FD42-4CF9-8692-C972F3FA554C}">
      <dsp:nvSpPr>
        <dsp:cNvPr id="0" name=""/>
        <dsp:cNvSpPr/>
      </dsp:nvSpPr>
      <dsp:spPr>
        <a:xfrm>
          <a:off x="0" y="2262264"/>
          <a:ext cx="6015484" cy="9324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290C465-BD51-4A38-A5A3-DBBCD3F37734}">
      <dsp:nvSpPr>
        <dsp:cNvPr id="0" name=""/>
        <dsp:cNvSpPr/>
      </dsp:nvSpPr>
      <dsp:spPr>
        <a:xfrm>
          <a:off x="300774" y="1716144"/>
          <a:ext cx="4210838" cy="109224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9160" tIns="0" rIns="159160" bIns="0" numCol="1" spcCol="1270" anchor="ctr" anchorCtr="0">
          <a:noAutofit/>
        </a:bodyPr>
        <a:lstStyle/>
        <a:p>
          <a:pPr marL="0" lvl="0" indent="0" algn="l" defTabSz="1644650">
            <a:lnSpc>
              <a:spcPct val="90000"/>
            </a:lnSpc>
            <a:spcBef>
              <a:spcPct val="0"/>
            </a:spcBef>
            <a:spcAft>
              <a:spcPct val="35000"/>
            </a:spcAft>
            <a:buNone/>
          </a:pPr>
          <a:r>
            <a:rPr lang="en-GB" sz="3700" kern="1200"/>
            <a:t>Diversity</a:t>
          </a:r>
          <a:endParaRPr lang="en-US" sz="3700" kern="1200"/>
        </a:p>
      </dsp:txBody>
      <dsp:txXfrm>
        <a:off x="354093" y="1769463"/>
        <a:ext cx="4104200" cy="985602"/>
      </dsp:txXfrm>
    </dsp:sp>
    <dsp:sp modelId="{90B8425F-861E-40DA-AF1E-6F52708C461A}">
      <dsp:nvSpPr>
        <dsp:cNvPr id="0" name=""/>
        <dsp:cNvSpPr/>
      </dsp:nvSpPr>
      <dsp:spPr>
        <a:xfrm>
          <a:off x="0" y="3940584"/>
          <a:ext cx="6015484" cy="9324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19B2DF7-632E-4162-B16A-095CA42B2C1F}">
      <dsp:nvSpPr>
        <dsp:cNvPr id="0" name=""/>
        <dsp:cNvSpPr/>
      </dsp:nvSpPr>
      <dsp:spPr>
        <a:xfrm>
          <a:off x="300774" y="3394464"/>
          <a:ext cx="4210838" cy="109224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9160" tIns="0" rIns="159160" bIns="0" numCol="1" spcCol="1270" anchor="ctr" anchorCtr="0">
          <a:noAutofit/>
        </a:bodyPr>
        <a:lstStyle/>
        <a:p>
          <a:pPr marL="0" lvl="0" indent="0" algn="l" defTabSz="1644650">
            <a:lnSpc>
              <a:spcPct val="90000"/>
            </a:lnSpc>
            <a:spcBef>
              <a:spcPct val="0"/>
            </a:spcBef>
            <a:spcAft>
              <a:spcPct val="35000"/>
            </a:spcAft>
            <a:buNone/>
          </a:pPr>
          <a:r>
            <a:rPr lang="en-GB" sz="3700" kern="1200" dirty="0"/>
            <a:t>Equity</a:t>
          </a:r>
          <a:endParaRPr lang="en-US" sz="3700" kern="1200" dirty="0"/>
        </a:p>
      </dsp:txBody>
      <dsp:txXfrm>
        <a:off x="354093" y="3447783"/>
        <a:ext cx="4104200" cy="9856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B8CF3-CECD-44BE-B8E2-79DC16DD5BEC}">
      <dsp:nvSpPr>
        <dsp:cNvPr id="0" name=""/>
        <dsp:cNvSpPr/>
      </dsp:nvSpPr>
      <dsp:spPr>
        <a:xfrm>
          <a:off x="0" y="675"/>
          <a:ext cx="6900512"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30F4D0-C126-4B71-9A32-7D6AEF38CBE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No ‘one size fits all’ approach</a:t>
          </a:r>
          <a:endParaRPr lang="en-US" sz="3100" kern="1200" dirty="0"/>
        </a:p>
      </dsp:txBody>
      <dsp:txXfrm>
        <a:off x="0" y="675"/>
        <a:ext cx="6900512" cy="1106957"/>
      </dsp:txXfrm>
    </dsp:sp>
    <dsp:sp modelId="{D27F4031-ED83-4229-A48D-6DC617471441}">
      <dsp:nvSpPr>
        <dsp:cNvPr id="0" name=""/>
        <dsp:cNvSpPr/>
      </dsp:nvSpPr>
      <dsp:spPr>
        <a:xfrm>
          <a:off x="0" y="1107633"/>
          <a:ext cx="6900512"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1F4287-523C-4463-B55A-AD9FB9EC3798}">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Flexibility in application of HR policies</a:t>
          </a:r>
          <a:endParaRPr lang="en-US" sz="3100" kern="1200" dirty="0"/>
        </a:p>
      </dsp:txBody>
      <dsp:txXfrm>
        <a:off x="0" y="1107633"/>
        <a:ext cx="6900512" cy="1106957"/>
      </dsp:txXfrm>
    </dsp:sp>
    <dsp:sp modelId="{BFB87F0A-AE7A-4777-B7A6-CD57CD6A202B}">
      <dsp:nvSpPr>
        <dsp:cNvPr id="0" name=""/>
        <dsp:cNvSpPr/>
      </dsp:nvSpPr>
      <dsp:spPr>
        <a:xfrm>
          <a:off x="0" y="2214591"/>
          <a:ext cx="6900512"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01E9CC-402E-4145-B7E3-395CF7C2D8FD}">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T&amp;D – employees and managers</a:t>
          </a:r>
          <a:endParaRPr lang="en-US" sz="3100" kern="1200"/>
        </a:p>
      </dsp:txBody>
      <dsp:txXfrm>
        <a:off x="0" y="2214591"/>
        <a:ext cx="6900512" cy="1106957"/>
      </dsp:txXfrm>
    </dsp:sp>
    <dsp:sp modelId="{28D86FA5-D024-4CEE-B3E3-A0041693E380}">
      <dsp:nvSpPr>
        <dsp:cNvPr id="0" name=""/>
        <dsp:cNvSpPr/>
      </dsp:nvSpPr>
      <dsp:spPr>
        <a:xfrm>
          <a:off x="0" y="3321549"/>
          <a:ext cx="6900512"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90E6B6-F4E2-4F4B-AF8D-91F502C5FE07}">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Coaching and mentoring</a:t>
          </a:r>
          <a:endParaRPr lang="en-US" sz="3100" kern="1200"/>
        </a:p>
      </dsp:txBody>
      <dsp:txXfrm>
        <a:off x="0" y="3321549"/>
        <a:ext cx="6900512" cy="1106957"/>
      </dsp:txXfrm>
    </dsp:sp>
    <dsp:sp modelId="{6205950C-B94C-434E-AE29-DB9A06D9605B}">
      <dsp:nvSpPr>
        <dsp:cNvPr id="0" name=""/>
        <dsp:cNvSpPr/>
      </dsp:nvSpPr>
      <dsp:spPr>
        <a:xfrm>
          <a:off x="0" y="4428507"/>
          <a:ext cx="6900512"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75E639-63BC-4C98-B57C-60BFBD88FBE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Universal flexibility </a:t>
          </a:r>
          <a:endParaRPr lang="en-US" sz="3100" kern="1200"/>
        </a:p>
      </dsp:txBody>
      <dsp:txXfrm>
        <a:off x="0" y="4428507"/>
        <a:ext cx="6900512" cy="11069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E8A837-BCB8-4073-9CD6-F58EAF1F1237}">
      <dsp:nvSpPr>
        <dsp:cNvPr id="0" name=""/>
        <dsp:cNvSpPr/>
      </dsp:nvSpPr>
      <dsp:spPr>
        <a:xfrm>
          <a:off x="0" y="417355"/>
          <a:ext cx="5077071" cy="7207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Key stakeholders</a:t>
          </a:r>
          <a:endParaRPr lang="en-US" sz="2800" kern="1200"/>
        </a:p>
      </dsp:txBody>
      <dsp:txXfrm>
        <a:off x="35183" y="452538"/>
        <a:ext cx="5006705" cy="650354"/>
      </dsp:txXfrm>
    </dsp:sp>
    <dsp:sp modelId="{5D6AD8EC-5DC8-447B-8F4F-2B197967DDBF}">
      <dsp:nvSpPr>
        <dsp:cNvPr id="0" name=""/>
        <dsp:cNvSpPr/>
      </dsp:nvSpPr>
      <dsp:spPr>
        <a:xfrm>
          <a:off x="0" y="1218715"/>
          <a:ext cx="5077071" cy="720720"/>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Key business objectives</a:t>
          </a:r>
          <a:endParaRPr lang="en-US" sz="2800" kern="1200"/>
        </a:p>
      </dsp:txBody>
      <dsp:txXfrm>
        <a:off x="35183" y="1253898"/>
        <a:ext cx="5006705" cy="650354"/>
      </dsp:txXfrm>
    </dsp:sp>
    <dsp:sp modelId="{F8B0B76B-E1F0-4820-8651-0233DE5983AF}">
      <dsp:nvSpPr>
        <dsp:cNvPr id="0" name=""/>
        <dsp:cNvSpPr/>
      </dsp:nvSpPr>
      <dsp:spPr>
        <a:xfrm>
          <a:off x="0" y="2020075"/>
          <a:ext cx="5077071" cy="72072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Workforce changes</a:t>
          </a:r>
          <a:endParaRPr lang="en-US" sz="2800" kern="1200"/>
        </a:p>
      </dsp:txBody>
      <dsp:txXfrm>
        <a:off x="35183" y="2055258"/>
        <a:ext cx="5006705" cy="650354"/>
      </dsp:txXfrm>
    </dsp:sp>
    <dsp:sp modelId="{C3DA4EA5-38FE-41D7-A2BB-A51F231D820F}">
      <dsp:nvSpPr>
        <dsp:cNvPr id="0" name=""/>
        <dsp:cNvSpPr/>
      </dsp:nvSpPr>
      <dsp:spPr>
        <a:xfrm>
          <a:off x="0" y="2821435"/>
          <a:ext cx="5077071" cy="720720"/>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Workplace changes</a:t>
          </a:r>
          <a:endParaRPr lang="en-US" sz="2800" kern="1200"/>
        </a:p>
      </dsp:txBody>
      <dsp:txXfrm>
        <a:off x="35183" y="2856618"/>
        <a:ext cx="5006705" cy="650354"/>
      </dsp:txXfrm>
    </dsp:sp>
    <dsp:sp modelId="{FC5E3BD3-F294-491E-9706-7816D9C5651C}">
      <dsp:nvSpPr>
        <dsp:cNvPr id="0" name=""/>
        <dsp:cNvSpPr/>
      </dsp:nvSpPr>
      <dsp:spPr>
        <a:xfrm>
          <a:off x="0" y="3622795"/>
          <a:ext cx="5077071" cy="72072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Changes to products/services</a:t>
          </a:r>
          <a:endParaRPr lang="en-US" sz="2800" kern="1200"/>
        </a:p>
      </dsp:txBody>
      <dsp:txXfrm>
        <a:off x="35183" y="3657978"/>
        <a:ext cx="5006705" cy="6503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9AA92-A1BD-419E-9DE0-B7EB0EAFD1C7}">
      <dsp:nvSpPr>
        <dsp:cNvPr id="0" name=""/>
        <dsp:cNvSpPr/>
      </dsp:nvSpPr>
      <dsp:spPr>
        <a:xfrm>
          <a:off x="0" y="2703"/>
          <a:ext cx="6900512"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162C56-9769-494D-8F74-6AF8BC454161}">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Lip-service</a:t>
          </a:r>
          <a:endParaRPr lang="en-US" sz="4400" kern="1200"/>
        </a:p>
      </dsp:txBody>
      <dsp:txXfrm>
        <a:off x="0" y="2703"/>
        <a:ext cx="6900512" cy="1843578"/>
      </dsp:txXfrm>
    </dsp:sp>
    <dsp:sp modelId="{2CD023FA-D330-4CA5-AD35-CB7CBB0635DC}">
      <dsp:nvSpPr>
        <dsp:cNvPr id="0" name=""/>
        <dsp:cNvSpPr/>
      </dsp:nvSpPr>
      <dsp:spPr>
        <a:xfrm>
          <a:off x="0" y="1846281"/>
          <a:ext cx="6900512" cy="0"/>
        </a:xfrm>
        <a:prstGeom prst="line">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559531-6B44-4024-9F44-935F27A960C9}">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Policy implementation</a:t>
          </a:r>
          <a:endParaRPr lang="en-US" sz="4400" kern="1200"/>
        </a:p>
      </dsp:txBody>
      <dsp:txXfrm>
        <a:off x="0" y="1846281"/>
        <a:ext cx="6900512" cy="1843578"/>
      </dsp:txXfrm>
    </dsp:sp>
    <dsp:sp modelId="{51274C06-50A4-4308-A575-EC51BAB5D9DB}">
      <dsp:nvSpPr>
        <dsp:cNvPr id="0" name=""/>
        <dsp:cNvSpPr/>
      </dsp:nvSpPr>
      <dsp:spPr>
        <a:xfrm>
          <a:off x="0" y="3689859"/>
          <a:ext cx="6900512"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A843F6-E646-4C9B-8C94-183DB051159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dirty="0"/>
            <a:t>Unfair practice</a:t>
          </a:r>
          <a:endParaRPr lang="en-US" sz="4400" kern="1200" dirty="0"/>
        </a:p>
      </dsp:txBody>
      <dsp:txXfrm>
        <a:off x="0" y="3689859"/>
        <a:ext cx="6900512" cy="18435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E118F-E712-4B6F-9204-C5AFF4822F08}">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60E2EE0C-7CBF-4E0F-B5EC-33A57EF106BF}">
      <dsp:nvSpPr>
        <dsp:cNvPr id="0" name=""/>
        <dsp:cNvSpPr/>
      </dsp:nvSpPr>
      <dsp:spPr>
        <a:xfrm>
          <a:off x="105624" y="1502"/>
          <a:ext cx="2511156" cy="150669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solidFill>
            </a:rPr>
            <a:t>Everyone has a voice</a:t>
          </a:r>
          <a:endParaRPr lang="en-US" sz="2700" kern="1200">
            <a:solidFill>
              <a:schemeClr val="tx1"/>
            </a:solidFill>
          </a:endParaRPr>
        </a:p>
      </dsp:txBody>
      <dsp:txXfrm>
        <a:off x="105624" y="1502"/>
        <a:ext cx="2511156" cy="1506693"/>
      </dsp:txXfrm>
    </dsp:sp>
    <dsp:sp modelId="{CA81EDC8-7C35-4545-9C58-4966CACD594E}">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7CF13A17-9A55-4367-8208-C92816EE4A69}">
      <dsp:nvSpPr>
        <dsp:cNvPr id="0" name=""/>
        <dsp:cNvSpPr/>
      </dsp:nvSpPr>
      <dsp:spPr>
        <a:xfrm>
          <a:off x="3194346" y="1502"/>
          <a:ext cx="2511156" cy="150669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solidFill>
            </a:rPr>
            <a:t>Inclusivity as a core competency</a:t>
          </a:r>
          <a:endParaRPr lang="en-US" sz="2700" kern="1200">
            <a:solidFill>
              <a:schemeClr val="tx1"/>
            </a:solidFill>
          </a:endParaRPr>
        </a:p>
      </dsp:txBody>
      <dsp:txXfrm>
        <a:off x="3194346" y="1502"/>
        <a:ext cx="2511156" cy="1506693"/>
      </dsp:txXfrm>
    </dsp:sp>
    <dsp:sp modelId="{E0839E3E-8AC9-4E70-B9B0-F58611BC8353}">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844130CE-622D-4175-8B8F-95F816754742}">
      <dsp:nvSpPr>
        <dsp:cNvPr id="0" name=""/>
        <dsp:cNvSpPr/>
      </dsp:nvSpPr>
      <dsp:spPr>
        <a:xfrm>
          <a:off x="105624" y="2085762"/>
          <a:ext cx="2511156" cy="150669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solidFill>
            </a:rPr>
            <a:t>Inclusion council</a:t>
          </a:r>
          <a:endParaRPr lang="en-US" sz="2700" kern="1200">
            <a:solidFill>
              <a:schemeClr val="tx1"/>
            </a:solidFill>
          </a:endParaRPr>
        </a:p>
      </dsp:txBody>
      <dsp:txXfrm>
        <a:off x="105624" y="2085762"/>
        <a:ext cx="2511156" cy="1506693"/>
      </dsp:txXfrm>
    </dsp:sp>
    <dsp:sp modelId="{BDF4355F-D104-428B-801E-B9062FE68AB2}">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0F247D0F-5DE0-4E4B-83CE-52C81DD85A6E}">
      <dsp:nvSpPr>
        <dsp:cNvPr id="0" name=""/>
        <dsp:cNvSpPr/>
      </dsp:nvSpPr>
      <dsp:spPr>
        <a:xfrm>
          <a:off x="3194346" y="2085762"/>
          <a:ext cx="2511156" cy="1506693"/>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solidFill>
            </a:rPr>
            <a:t>Value differences</a:t>
          </a:r>
          <a:endParaRPr lang="en-US" sz="2700" kern="1200">
            <a:solidFill>
              <a:schemeClr val="tx1"/>
            </a:solidFill>
          </a:endParaRPr>
        </a:p>
      </dsp:txBody>
      <dsp:txXfrm>
        <a:off x="3194346" y="2085762"/>
        <a:ext cx="2511156" cy="1506693"/>
      </dsp:txXfrm>
    </dsp:sp>
    <dsp:sp modelId="{83F5E2EA-C0B3-4C00-95F7-F208BC7552B2}">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5973DE7F-9DCC-4F01-A577-4C50B8C54CEB}">
      <dsp:nvSpPr>
        <dsp:cNvPr id="0" name=""/>
        <dsp:cNvSpPr/>
      </dsp:nvSpPr>
      <dsp:spPr>
        <a:xfrm>
          <a:off x="105624" y="4170022"/>
          <a:ext cx="2511156" cy="1506693"/>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solidFill>
            </a:rPr>
            <a:t>Personalised support</a:t>
          </a:r>
          <a:endParaRPr lang="en-US" sz="2700" kern="1200">
            <a:solidFill>
              <a:schemeClr val="tx1"/>
            </a:solidFill>
          </a:endParaRPr>
        </a:p>
      </dsp:txBody>
      <dsp:txXfrm>
        <a:off x="105624" y="4170022"/>
        <a:ext cx="2511156" cy="1506693"/>
      </dsp:txXfrm>
    </dsp:sp>
    <dsp:sp modelId="{9E3B6FB0-E217-45EA-BD77-0333F8471DAD}">
      <dsp:nvSpPr>
        <dsp:cNvPr id="0" name=""/>
        <dsp:cNvSpPr/>
      </dsp:nvSpPr>
      <dsp:spPr>
        <a:xfrm>
          <a:off x="3194346" y="4170022"/>
          <a:ext cx="2511156" cy="150669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solidFill>
            </a:rPr>
            <a:t>Daily interactions are crucial</a:t>
          </a:r>
          <a:endParaRPr lang="en-US" sz="2700" kern="1200">
            <a:solidFill>
              <a:schemeClr val="tx1"/>
            </a:solidFill>
          </a:endParaRPr>
        </a:p>
      </dsp:txBody>
      <dsp:txXfrm>
        <a:off x="3194346" y="4170022"/>
        <a:ext cx="2511156" cy="1506693"/>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21/02/2024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21/02/2024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There’s a range of factors to consider when choosing a selection method, including the role itself, available resources and the method’s validity. Some methods are more reliable than others in predicting performance on the job, but may be more resource intensive to administer. Whichever method is used, the candidate experience and length of recruitment process is important.</a:t>
            </a:r>
          </a:p>
          <a:p>
            <a:endParaRPr lang="en-GB" dirty="0"/>
          </a:p>
          <a:p>
            <a:r>
              <a:rPr lang="en-GB" dirty="0"/>
              <a:t>Recruiters should tell candidates in advance what to expect from the selection process, including how long it will take, what technology will be used, the type of assessment they will undergo and ensure the process is not unnecessarily long. Employers should also check whether the applicant has any need for adjustments due to a disability. </a:t>
            </a:r>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5</a:t>
            </a:fld>
            <a:endParaRPr lang="en-GB"/>
          </a:p>
        </p:txBody>
      </p:sp>
    </p:spTree>
    <p:extLst>
      <p:ext uri="{BB962C8B-B14F-4D97-AF65-F5344CB8AC3E}">
        <p14:creationId xmlns:p14="http://schemas.microsoft.com/office/powerpoint/2010/main" val="34178679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Onboarding is about integrating a new person into the organisation</a:t>
            </a:r>
          </a:p>
          <a:p>
            <a:endParaRPr lang="en-GB" dirty="0"/>
          </a:p>
          <a:p>
            <a:r>
              <a:rPr lang="en-GB" dirty="0"/>
              <a:t>The impressions made when someone starts work for an organisation have a lasting impact on how they view their employer, so a welcoming and effective experience is key to making this first impression a positive one.</a:t>
            </a:r>
          </a:p>
          <a:p>
            <a:endParaRPr lang="en-GB" dirty="0"/>
          </a:p>
          <a:p>
            <a:r>
              <a:rPr lang="en-GB" b="1" dirty="0"/>
              <a:t>Induction is the process through which employees adjust or acclimatise to their new jobs and working environment. </a:t>
            </a:r>
            <a:r>
              <a:rPr lang="en-GB" dirty="0"/>
              <a:t>As part of this, ‘orientation’ can be used for a specific event that new starters attend, and ‘socialisation’ can describe the way in which new employees build working relationships within their new teams. Some people use the term ‘onboarding’ to cover the whole process from an individual’s contact with the organisation before they formally join, through to understanding the business’ ways of working and getting up to speed in their role.</a:t>
            </a:r>
          </a:p>
          <a:p>
            <a:endParaRPr lang="en-GB" dirty="0"/>
          </a:p>
          <a:p>
            <a:r>
              <a:rPr lang="en-GB" dirty="0"/>
              <a:t>Every organisation, large or small, should have a well-considered induction that provides a new employee with a positive experience of the organisation.</a:t>
            </a:r>
          </a:p>
          <a:p>
            <a:endParaRPr lang="en-GB" dirty="0"/>
          </a:p>
          <a:p>
            <a:r>
              <a:rPr lang="en-GB" dirty="0"/>
              <a:t>The length and nature of the induction depends on the job role, the new employee’s background, and the size and nature of the organisation. </a:t>
            </a:r>
            <a:r>
              <a:rPr lang="en-GB" b="1" dirty="0"/>
              <a:t>A standard induction course is unlikely to achieve its aims, so should be adapted as appropriate for all new starters.</a:t>
            </a:r>
          </a:p>
          <a:p>
            <a:endParaRPr lang="en-GB" dirty="0"/>
          </a:p>
          <a:p>
            <a:endParaRPr lang="en-GB" dirty="0"/>
          </a:p>
          <a:p>
            <a:r>
              <a:rPr lang="en-GB" b="1" dirty="0"/>
              <a:t>Research demonstrates that induction programmes benefit both employers and employees.</a:t>
            </a:r>
          </a:p>
          <a:p>
            <a:r>
              <a:rPr lang="en-GB" dirty="0"/>
              <a:t>For employers, these include reducing turnover and absenteeism, and increasing employee commitment and job satisfaction.</a:t>
            </a:r>
          </a:p>
          <a:p>
            <a:r>
              <a:rPr lang="en-GB" dirty="0"/>
              <a:t>For employees, starting a new role in a new organisation can be an anxious time and an effective induction programme alleviates anxiety. Induction enables them to understand more about the organisation, their role and ways of working, as well as to meet new colleagues.</a:t>
            </a:r>
          </a:p>
          <a:p>
            <a:endParaRPr lang="en-GB" dirty="0"/>
          </a:p>
          <a:p>
            <a:r>
              <a:rPr lang="en-GB" dirty="0"/>
              <a:t>New recruits need to understand the organisation, the culture, the people, and what’s expected of them in their role, so an effective programme will contain multiple, integrated elements. These elements include health and safety information required by law and practical information on the working environment and facilities. The programme should also familiarise the new employee with the company's working arrangements relating to time, location and patterns of flexible working, if any as well as its culture and values. It should also provide information specific to their role.</a:t>
            </a:r>
          </a:p>
          <a:p>
            <a:endParaRPr lang="en-GB" dirty="0"/>
          </a:p>
          <a:p>
            <a:endParaRPr lang="en-GB" dirty="0"/>
          </a:p>
          <a:p>
            <a:r>
              <a:rPr lang="en-GB" b="1" dirty="0"/>
              <a:t>Who needs an induction programme?</a:t>
            </a:r>
          </a:p>
          <a:p>
            <a:r>
              <a:rPr lang="en-GB" dirty="0"/>
              <a:t>Managers (with guidance from HR) need to invest time in inducting </a:t>
            </a:r>
            <a:r>
              <a:rPr lang="en-GB" u="sng" dirty="0"/>
              <a:t>all </a:t>
            </a:r>
            <a:r>
              <a:rPr lang="en-GB" dirty="0"/>
              <a:t>new employees. Some groups have specific needs, for example graduate trainees, people returning from career breaks, long-term absence or parental leave, technical specialists, senior appointments and directors. Tailor-made programmes should also be available for groups such as job-sharers, temporary staff, promoted staff, transferred staff and remote and hybrid workers. Induction programmes are important for employees working as part of such arrangements to ensure they are clear about the nature and objectives of the arrangements.</a:t>
            </a:r>
          </a:p>
          <a:p>
            <a:r>
              <a:rPr lang="en-GB" dirty="0"/>
              <a:t>It means the employee:</a:t>
            </a:r>
          </a:p>
          <a:p>
            <a:endParaRPr lang="en-GB" dirty="0"/>
          </a:p>
          <a:p>
            <a:r>
              <a:rPr lang="en-GB" dirty="0"/>
              <a:t>Without an effective induction, new employees can get off to a bad start, and lack clarity on their role and how it links to the organisation’s goals, which could impact on their intention to stay in the role. Turnover like this results in:</a:t>
            </a:r>
          </a:p>
          <a:p>
            <a:pPr marL="171450" indent="-171450">
              <a:buFont typeface="Arial" panose="020B0604020202020204" pitchFamily="34" charset="0"/>
              <a:buChar char="•"/>
            </a:pPr>
            <a:r>
              <a:rPr lang="en-GB" dirty="0"/>
              <a:t>Additional cost and time for recruiting a replacement.</a:t>
            </a:r>
          </a:p>
          <a:p>
            <a:pPr marL="171450" indent="-171450">
              <a:buFont typeface="Arial" panose="020B0604020202020204" pitchFamily="34" charset="0"/>
              <a:buChar char="•"/>
            </a:pPr>
            <a:r>
              <a:rPr lang="en-GB" dirty="0"/>
              <a:t>Wasted time for the inductor.</a:t>
            </a:r>
          </a:p>
          <a:p>
            <a:pPr marL="171450" indent="-171450">
              <a:buFont typeface="Arial" panose="020B0604020202020204" pitchFamily="34" charset="0"/>
              <a:buChar char="•"/>
            </a:pPr>
            <a:r>
              <a:rPr lang="en-GB" dirty="0"/>
              <a:t>Lowering of morale for the remaining staff.</a:t>
            </a:r>
          </a:p>
          <a:p>
            <a:pPr marL="171450" indent="-171450">
              <a:buFont typeface="Arial" panose="020B0604020202020204" pitchFamily="34" charset="0"/>
              <a:buChar char="•"/>
            </a:pPr>
            <a:r>
              <a:rPr lang="en-GB" dirty="0"/>
              <a:t>Detriment to the leaver’s employment record.</a:t>
            </a:r>
          </a:p>
          <a:p>
            <a:pPr marL="171450" indent="-171450">
              <a:buFont typeface="Arial" panose="020B0604020202020204" pitchFamily="34" charset="0"/>
              <a:buChar char="•"/>
            </a:pPr>
            <a:r>
              <a:rPr lang="en-GB" dirty="0"/>
              <a:t>Having to repeat the unproductive learning curve of the leaver.</a:t>
            </a:r>
          </a:p>
          <a:p>
            <a:pPr marL="171450" indent="-171450">
              <a:buFont typeface="Arial" panose="020B0604020202020204" pitchFamily="34" charset="0"/>
              <a:buChar char="•"/>
            </a:pPr>
            <a:r>
              <a:rPr lang="en-GB" dirty="0"/>
              <a:t>Damage to the organisation’s employer brand.</a:t>
            </a:r>
          </a:p>
          <a:p>
            <a:endParaRPr lang="en-GB" dirty="0"/>
          </a:p>
          <a:p>
            <a:endParaRPr lang="en-GB" sz="1200" dirty="0">
              <a:solidFill>
                <a:srgbClr val="202124"/>
              </a:solidFill>
            </a:endParaRPr>
          </a:p>
          <a:p>
            <a:pPr algn="just"/>
            <a:r>
              <a:rPr lang="en-GB" sz="1200" b="1" dirty="0">
                <a:solidFill>
                  <a:srgbClr val="202124"/>
                </a:solidFill>
              </a:rPr>
              <a:t>Whose role to do what?</a:t>
            </a:r>
            <a:endParaRPr lang="en-GB" b="1" dirty="0"/>
          </a:p>
          <a:p>
            <a:r>
              <a:rPr lang="en-GB" dirty="0"/>
              <a:t>Responsibility for the different elements of the induction process will vary depending on the size and structure of the business.</a:t>
            </a:r>
          </a:p>
          <a:p>
            <a:endParaRPr lang="en-GB" dirty="0"/>
          </a:p>
          <a:p>
            <a:r>
              <a:rPr lang="en-GB" dirty="0"/>
              <a:t>Although induction of a specific employee is the line manager’s responsibility, the design, development and evaluation of induction policy and programmes is largely the responsibility of HR or L&amp;D specialists. These specialists may also implement some aspects of induction and will likely be the first point of contact the employee has with the organisation and ensure that important information (such as bank details, right to work documentation, etc) is collected and that the employee knows what to expect from the induction programme.</a:t>
            </a:r>
          </a:p>
          <a:p>
            <a:endParaRPr lang="en-GB" dirty="0"/>
          </a:p>
          <a:p>
            <a:r>
              <a:rPr lang="en-GB" dirty="0"/>
              <a:t>People professionals increasingly recognise the value of employer brand as part of the induction process. In many cases, this has led to a focus on the onboarding and induction process to ensure it reflects the employer brand and the values the organisation is promoting. This might, for example, mean reviewing pre-employment communications sent out to new recruits to make sure they are welcoming and engaging.</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What should it include?</a:t>
            </a:r>
          </a:p>
          <a:p>
            <a:r>
              <a:rPr lang="en-GB" dirty="0"/>
              <a:t>The induction process depends on the size and nature of an organisation as well as the role of the recruit. </a:t>
            </a:r>
          </a:p>
          <a:p>
            <a:endParaRPr lang="en-GB" dirty="0"/>
          </a:p>
          <a:p>
            <a:r>
              <a:rPr lang="en-GB" dirty="0"/>
              <a:t>Regardless of organisation size, an induction processes should cover practical information about organisational procedures (e.g. building orientation, inclusion and diversity, health, safety, and wellbeing). Induction should also include information about systems and procedures, company strategy and services (such as company values and behaviours), alongside job specific information (e.g. department information, job requirements and objectives), and an introduction, virtual or in-person, to the wider team. This ensures new recruits have something in their diary in the first few weeks, and understand where their role fits and how they can work with others. It’s also a good opportunity to share details of employee network groups and social media platforms, also organisational initiatives, that they can get involved with.</a:t>
            </a:r>
          </a:p>
          <a:p>
            <a:endParaRPr lang="en-GB" dirty="0"/>
          </a:p>
          <a:p>
            <a:r>
              <a:rPr lang="en-GB" dirty="0"/>
              <a:t>This information can be communicated in a variety of different ways; in organisations where the workforce is dispersed across different locations, digital tools allow new employees to meet colleagues in other areas of the business. However it’s managed, the process is key in ensuring a positive and engaging experience for the new starter.</a:t>
            </a:r>
          </a:p>
          <a:p>
            <a:endParaRPr lang="en-GB" dirty="0"/>
          </a:p>
          <a:p>
            <a:r>
              <a:rPr lang="en-GB" dirty="0"/>
              <a:t>Organisations are also paying attention to employee experience before the first day of employment, ensuing pre-employment communications are engaging, as well as using social network sites such as Facebook and LinkedIn to put new recruits in touch with each other before they start employment. This is particularly common for graduate intakes. </a:t>
            </a:r>
          </a:p>
          <a:p>
            <a:endParaRPr lang="en-GB" dirty="0"/>
          </a:p>
          <a:p>
            <a:r>
              <a:rPr lang="en-GB" dirty="0"/>
              <a:t>It's also important that the process continues into employment - managers and HR need consider the ongoing support that a new employee will need to order to settle in and acquire the knowledge they need for their role. A ‘buddy’  or coaching and mentoring system can provide support to help new employees settle in, and ensure new starters understand the learning and development opportunities available to them.</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Common pitfalls</a:t>
            </a:r>
          </a:p>
          <a:p>
            <a:pPr marL="171450" indent="-171450">
              <a:buFont typeface="Arial" panose="020B0604020202020204" pitchFamily="34" charset="0"/>
              <a:buChar char="•"/>
            </a:pPr>
            <a:r>
              <a:rPr lang="en-GB" dirty="0"/>
              <a:t>If not tailored correctly, induction may contain topics that are unlikely to appeal to every new employee.</a:t>
            </a:r>
          </a:p>
          <a:p>
            <a:pPr marL="171450" indent="-171450">
              <a:buFont typeface="Arial" panose="020B0604020202020204" pitchFamily="34" charset="0"/>
              <a:buChar char="•"/>
            </a:pPr>
            <a:r>
              <a:rPr lang="en-GB" dirty="0"/>
              <a:t>Induction may be scheduled weeks, or even months, after the inductee joins the organisation, which risks information being shared too late.</a:t>
            </a:r>
          </a:p>
          <a:p>
            <a:pPr marL="171450" indent="-171450">
              <a:buFont typeface="Arial" panose="020B0604020202020204" pitchFamily="34" charset="0"/>
              <a:buChar char="•"/>
            </a:pPr>
            <a:r>
              <a:rPr lang="en-GB" dirty="0"/>
              <a:t>Induction can be too impersonal and involve managers and people professionals rather than colleagues and local supervisors.</a:t>
            </a:r>
          </a:p>
          <a:p>
            <a:pPr marL="171450" indent="-171450">
              <a:buFont typeface="Arial" panose="020B0604020202020204" pitchFamily="34" charset="0"/>
              <a:buChar char="•"/>
            </a:pPr>
            <a:r>
              <a:rPr lang="en-GB" dirty="0"/>
              <a:t>Providing too much, too soon - the inductee must not be overwhelmed by a mass of information, especially on the first day. </a:t>
            </a:r>
          </a:p>
          <a:p>
            <a:pPr marL="171450" indent="-171450">
              <a:buFont typeface="Arial" panose="020B0604020202020204" pitchFamily="34" charset="0"/>
              <a:buChar char="•"/>
            </a:pPr>
            <a:r>
              <a:rPr lang="en-GB" dirty="0"/>
              <a:t>Pitching presentations at an inappropriate level - where possible, presentations should be tailored to take into account prior knowledge of new employees.</a:t>
            </a:r>
          </a:p>
          <a:p>
            <a:pPr marL="171450" indent="-171450">
              <a:buFont typeface="Arial" panose="020B0604020202020204" pitchFamily="34" charset="0"/>
              <a:buChar char="•"/>
            </a:pPr>
            <a:r>
              <a:rPr lang="en-GB" dirty="0"/>
              <a:t>HR rather than local managers providing all the information - it should be a shared process.</a:t>
            </a:r>
          </a:p>
          <a:p>
            <a:pPr marL="171450" indent="-171450">
              <a:buFont typeface="Arial" panose="020B0604020202020204" pitchFamily="34" charset="0"/>
              <a:buChar char="•"/>
            </a:pPr>
            <a:r>
              <a:rPr lang="en-GB" dirty="0"/>
              <a:t>Creating an induction programme which generates unreasonable expectations by overselling the job.</a:t>
            </a:r>
          </a:p>
          <a:p>
            <a:pPr marL="171450" indent="-171450">
              <a:buFont typeface="Arial" panose="020B0604020202020204" pitchFamily="34" charset="0"/>
              <a:buChar char="•"/>
            </a:pPr>
            <a:r>
              <a:rPr lang="en-GB" dirty="0"/>
              <a:t>Creating an induction programme that focuses only on administration and compliance but does not reflect organisational values.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An effective induction programme should be engaging and reassure the new employee that they have made the right decision to join the business.</a:t>
            </a:r>
          </a:p>
          <a:p>
            <a:endParaRPr lang="en-GB" dirty="0"/>
          </a:p>
          <a:p>
            <a:endParaRPr lang="en-GB" b="1" dirty="0"/>
          </a:p>
          <a:p>
            <a:r>
              <a:rPr lang="en-GB" b="1" dirty="0"/>
              <a:t>Evaluation</a:t>
            </a:r>
            <a:endParaRPr lang="en-GB" dirty="0"/>
          </a:p>
          <a:p>
            <a:r>
              <a:rPr lang="en-GB" dirty="0"/>
              <a:t>The induction process should be evaluated to determine whether it’s meeting the needs of the new recruits and the organisation. This should include opportunities for feedback at the end of the induction process and allow new recruits to highlight areas for improvement.</a:t>
            </a:r>
          </a:p>
          <a:p>
            <a:endParaRPr lang="en-GB" dirty="0"/>
          </a:p>
          <a:p>
            <a:r>
              <a:rPr lang="en-GB" dirty="0"/>
              <a:t>As well as gathering feedback from new employees, it's important to identify key measures of success of the induction process and evaluate the process against these metrics. Information from turnover statistics or employee feedback can also be used – particularly from those who leave within the first 12 months of employment.</a:t>
            </a:r>
          </a:p>
          <a:p>
            <a:endParaRPr lang="en-GB" dirty="0"/>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6</a:t>
            </a:fld>
            <a:endParaRPr lang="en-GB"/>
          </a:p>
        </p:txBody>
      </p:sp>
    </p:spTree>
    <p:extLst>
      <p:ext uri="{BB962C8B-B14F-4D97-AF65-F5344CB8AC3E}">
        <p14:creationId xmlns:p14="http://schemas.microsoft.com/office/powerpoint/2010/main" val="2218616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7</a:t>
            </a:fld>
            <a:endParaRPr lang="en-GB"/>
          </a:p>
        </p:txBody>
      </p:sp>
    </p:spTree>
    <p:extLst>
      <p:ext uri="{BB962C8B-B14F-4D97-AF65-F5344CB8AC3E}">
        <p14:creationId xmlns:p14="http://schemas.microsoft.com/office/powerpoint/2010/main" val="2080016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Very important topics in HRM.</a:t>
            </a:r>
          </a:p>
          <a:p>
            <a:endParaRPr lang="en-GB" dirty="0"/>
          </a:p>
          <a:p>
            <a:pPr algn="l" fontAlgn="base"/>
            <a:r>
              <a:rPr lang="en-GB" b="0" i="0" dirty="0">
                <a:solidFill>
                  <a:srgbClr val="000000"/>
                </a:solidFill>
                <a:effectLst/>
                <a:latin typeface="Open Sans" panose="020B0606030504020204" pitchFamily="34" charset="0"/>
              </a:rPr>
              <a:t>A workplace encouraging equality, diversity and inclusion can help:</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make it more successful</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keep employees happy and motivated</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prevent serious or legal issues arising, such as bullying, harassment and discrimination</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to better serve a diverse range of customers</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improve ideas and problem-solving</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attract and keep good staff (Acas, 2021)</a:t>
            </a:r>
          </a:p>
          <a:p>
            <a:pPr algn="l" fontAlgn="base">
              <a:buFont typeface="Arial" panose="020B0604020202020204" pitchFamily="34" charset="0"/>
              <a:buChar char="•"/>
            </a:pPr>
            <a:endParaRPr lang="en-GB" b="0" i="0" dirty="0">
              <a:solidFill>
                <a:srgbClr val="000000"/>
              </a:solidFill>
              <a:effectLst/>
              <a:latin typeface="Open Sans" panose="020B0606030504020204" pitchFamily="34" charset="0"/>
            </a:endParaRPr>
          </a:p>
          <a:p>
            <a:pPr algn="l" fontAlgn="base">
              <a:buFont typeface="Arial" panose="020B0604020202020204" pitchFamily="34" charset="0"/>
              <a:buNone/>
            </a:pPr>
            <a:r>
              <a:rPr lang="en-GB" b="0" i="0" dirty="0">
                <a:solidFill>
                  <a:srgbClr val="000000"/>
                </a:solidFill>
                <a:effectLst/>
                <a:latin typeface="Open Sans" panose="020B0606030504020204" pitchFamily="34" charset="0"/>
              </a:rPr>
              <a:t>https://www.acas.org.uk/improving-equality-diversity-and-inclusion#:~:text=Equality%20in%20the%20workplace%20means,law%20('protected%20characteristics’). </a:t>
            </a: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8</a:t>
            </a:fld>
            <a:endParaRPr lang="en-GB"/>
          </a:p>
        </p:txBody>
      </p:sp>
    </p:spTree>
    <p:extLst>
      <p:ext uri="{BB962C8B-B14F-4D97-AF65-F5344CB8AC3E}">
        <p14:creationId xmlns:p14="http://schemas.microsoft.com/office/powerpoint/2010/main" val="1388993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9</a:t>
            </a:fld>
            <a:endParaRPr lang="en-GB"/>
          </a:p>
        </p:txBody>
      </p:sp>
    </p:spTree>
    <p:extLst>
      <p:ext uri="{BB962C8B-B14F-4D97-AF65-F5344CB8AC3E}">
        <p14:creationId xmlns:p14="http://schemas.microsoft.com/office/powerpoint/2010/main" val="1113316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altLang="en-US" sz="1200" dirty="0">
                <a:latin typeface="Verdana" panose="020B0604030504040204" pitchFamily="34" charset="0"/>
                <a:cs typeface="Arial" panose="020B0604020202020204" pitchFamily="34" charset="0"/>
              </a:rPr>
              <a:t>Equality and diversity in the workplace can be a sensitive issue but one which must be taken seriously. Treating employees fairly regardless of their age, gender, race and other characteristics is central to business ethics and effective people management.</a:t>
            </a:r>
          </a:p>
        </p:txBody>
      </p:sp>
      <p:sp>
        <p:nvSpPr>
          <p:cNvPr id="4" name="Slide Number Placeholder 3"/>
          <p:cNvSpPr>
            <a:spLocks noGrp="1"/>
          </p:cNvSpPr>
          <p:nvPr>
            <p:ph type="sldNum" sz="quarter" idx="5"/>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2019203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b="1" kern="1200" dirty="0">
                <a:solidFill>
                  <a:schemeClr val="tx1"/>
                </a:solidFill>
                <a:latin typeface="+mn-lt"/>
                <a:ea typeface="+mn-ea"/>
                <a:cs typeface="Arial" charset="0"/>
              </a:rPr>
              <a:t>Social </a:t>
            </a:r>
            <a:r>
              <a:rPr lang="en-GB" altLang="en-US" sz="800" b="1" dirty="0">
                <a:latin typeface="Verdana" panose="020B0604030504040204" pitchFamily="34" charset="0"/>
                <a:cs typeface="Arial" panose="020B0604020202020204" pitchFamily="34" charset="0"/>
              </a:rPr>
              <a:t>justice case (Equal opportunities approach)</a:t>
            </a:r>
          </a:p>
          <a:p>
            <a:pPr eaLnBrk="1" hangingPunct="1">
              <a:lnSpc>
                <a:spcPct val="80000"/>
              </a:lnSpc>
            </a:pPr>
            <a:endParaRPr lang="en-GB" altLang="en-US" sz="800" dirty="0">
              <a:latin typeface="Verdana" panose="020B0604030504040204" pitchFamily="34" charset="0"/>
              <a:cs typeface="Arial" panose="020B0604020202020204" pitchFamily="34" charset="0"/>
            </a:endParaRPr>
          </a:p>
          <a:p>
            <a:pPr eaLnBrk="1" hangingPunct="1">
              <a:lnSpc>
                <a:spcPct val="80000"/>
              </a:lnSpc>
            </a:pPr>
            <a:r>
              <a:rPr lang="en-GB" altLang="en-US" sz="800" dirty="0">
                <a:latin typeface="Verdana" panose="020B0604030504040204" pitchFamily="34" charset="0"/>
                <a:cs typeface="Arial" panose="020B0604020202020204" pitchFamily="34" charset="0"/>
              </a:rPr>
              <a:t>Backed up by legislation to ensure employers adopt fair policies.</a:t>
            </a:r>
          </a:p>
          <a:p>
            <a:pPr eaLnBrk="1" hangingPunct="1">
              <a:lnSpc>
                <a:spcPct val="80000"/>
              </a:lnSpc>
            </a:pPr>
            <a:endParaRPr lang="en-GB" altLang="en-US" sz="800" dirty="0">
              <a:latin typeface="Verdana" panose="020B0604030504040204" pitchFamily="34" charset="0"/>
              <a:cs typeface="Arial" panose="020B0604020202020204" pitchFamily="34" charset="0"/>
            </a:endParaRPr>
          </a:p>
          <a:p>
            <a:pPr eaLnBrk="1" hangingPunct="1">
              <a:lnSpc>
                <a:spcPct val="80000"/>
              </a:lnSpc>
            </a:pPr>
            <a:r>
              <a:rPr lang="en-GB" altLang="en-US" sz="800" dirty="0">
                <a:latin typeface="Verdana" panose="020B0604030504040204" pitchFamily="34" charset="0"/>
                <a:cs typeface="Arial" panose="020B0604020202020204" pitchFamily="34" charset="0"/>
              </a:rPr>
              <a:t>Based on assumption that once minority groups are given an equal opportunity, their performance will lead to a change of attitudes and beliefs.  </a:t>
            </a:r>
          </a:p>
          <a:p>
            <a:pPr eaLnBrk="1" hangingPunct="1">
              <a:lnSpc>
                <a:spcPct val="80000"/>
              </a:lnSpc>
            </a:pPr>
            <a:endParaRPr lang="en-GB" altLang="en-US" sz="800" dirty="0">
              <a:latin typeface="Verdana" panose="020B0604030504040204" pitchFamily="34" charset="0"/>
              <a:cs typeface="Arial" panose="020B0604020202020204" pitchFamily="34" charset="0"/>
            </a:endParaRPr>
          </a:p>
          <a:p>
            <a:pPr eaLnBrk="1" hangingPunct="1">
              <a:lnSpc>
                <a:spcPct val="80000"/>
              </a:lnSpc>
            </a:pPr>
            <a:r>
              <a:rPr lang="en-GB" altLang="en-US" sz="800" dirty="0">
                <a:latin typeface="Verdana" panose="020B0604030504040204" pitchFamily="34" charset="0"/>
                <a:cs typeface="Arial" panose="020B0604020202020204" pitchFamily="34" charset="0"/>
              </a:rPr>
              <a:t>Leads to divisions as those not identified as disadvantaged can feel alienated - Shapira and Austin (1996).</a:t>
            </a:r>
          </a:p>
          <a:p>
            <a:endParaRPr lang="en-GB" sz="800" kern="1200" dirty="0">
              <a:solidFill>
                <a:schemeClr val="tx1"/>
              </a:solidFill>
              <a:latin typeface="+mn-lt"/>
              <a:ea typeface="+mn-ea"/>
              <a:cs typeface="Arial" charset="0"/>
            </a:endParaRPr>
          </a:p>
          <a:p>
            <a:pPr eaLnBrk="1" hangingPunct="1"/>
            <a:r>
              <a:rPr lang="en-GB" altLang="en-US" sz="1200" dirty="0">
                <a:latin typeface="Verdana" panose="020B0604030504040204" pitchFamily="34" charset="0"/>
                <a:cs typeface="Arial" panose="020B0604020202020204" pitchFamily="34" charset="0"/>
              </a:rPr>
              <a:t>Beyond legalities, managers have a moral obligation to treat employees with fairness and dignity.  This means decisions are not based on prejudice or stereotyping.</a:t>
            </a:r>
          </a:p>
          <a:p>
            <a:pPr eaLnBrk="1" hangingPunct="1"/>
            <a:endParaRPr lang="en-GB" altLang="en-US" sz="1200" dirty="0">
              <a:latin typeface="Verdana" panose="020B0604030504040204" pitchFamily="34" charset="0"/>
              <a:cs typeface="Arial" panose="020B0604020202020204" pitchFamily="34" charset="0"/>
            </a:endParaRPr>
          </a:p>
          <a:p>
            <a:pPr eaLnBrk="1" hangingPunct="1"/>
            <a:r>
              <a:rPr lang="en-GB" altLang="en-US" sz="1200" dirty="0">
                <a:latin typeface="Verdana" panose="020B0604030504040204" pitchFamily="34" charset="0"/>
                <a:cs typeface="Arial" panose="020B0604020202020204" pitchFamily="34" charset="0"/>
              </a:rPr>
              <a:t>If decisions are free from stereotyping then there is less chance of an individual feeling that he or she has been discriminated against.</a:t>
            </a:r>
          </a:p>
          <a:p>
            <a:pPr eaLnBrk="1" hangingPunct="1"/>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Forms the basis of the equal opportunities approach to reducing discrimination.</a:t>
            </a:r>
          </a:p>
          <a:p>
            <a:pPr eaLnBrk="1" hangingPunct="1">
              <a:lnSpc>
                <a:spcPct val="80000"/>
              </a:lnSpc>
            </a:pPr>
            <a:endParaRPr lang="en-GB" altLang="en-US" sz="1200" dirty="0">
              <a:latin typeface="Verdana" panose="020B060403050404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1579969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Direct discrimination treated “differently” or “less </a:t>
            </a:r>
            <a:r>
              <a:rPr lang="en-US" dirty="0" err="1"/>
              <a:t>favourable</a:t>
            </a:r>
            <a:r>
              <a:rPr lang="en-US" dirty="0"/>
              <a:t>” – Legally, needs to be due to the protected characteristic</a:t>
            </a:r>
          </a:p>
          <a:p>
            <a:endParaRPr lang="en-US" dirty="0"/>
          </a:p>
          <a:p>
            <a:endParaRPr lang="en-US" dirty="0"/>
          </a:p>
        </p:txBody>
      </p:sp>
      <p:sp>
        <p:nvSpPr>
          <p:cNvPr id="4" name="Slide Number Placeholder 3"/>
          <p:cNvSpPr>
            <a:spLocks noGrp="1"/>
          </p:cNvSpPr>
          <p:nvPr>
            <p:ph type="sldNum" sz="quarter" idx="5"/>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29484481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https://www.legislation.gov.uk/ukpga/2010/15/part/2/chapter/1</a:t>
            </a:r>
          </a:p>
        </p:txBody>
      </p:sp>
      <p:sp>
        <p:nvSpPr>
          <p:cNvPr id="4" name="Slide Number Placeholder 3"/>
          <p:cNvSpPr>
            <a:spLocks noGrp="1"/>
          </p:cNvSpPr>
          <p:nvPr>
            <p:ph type="sldNum" sz="quarter" idx="5"/>
          </p:nvPr>
        </p:nvSpPr>
        <p:spPr/>
        <p:txBody>
          <a:bodyPr/>
          <a:lstStyle/>
          <a:p>
            <a:fld id="{B0C84DD0-3B5A-47B8-932B-EADA8FA7EC11}" type="slidenum">
              <a:rPr lang="en-GB" smtClean="0"/>
              <a:t>14</a:t>
            </a:fld>
            <a:endParaRPr lang="en-GB"/>
          </a:p>
        </p:txBody>
      </p:sp>
    </p:spTree>
    <p:extLst>
      <p:ext uri="{BB962C8B-B14F-4D97-AF65-F5344CB8AC3E}">
        <p14:creationId xmlns:p14="http://schemas.microsoft.com/office/powerpoint/2010/main" val="3636956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Indirect discrimination </a:t>
            </a:r>
            <a:r>
              <a:rPr lang="en-GB" dirty="0">
                <a:latin typeface="Tahoma" charset="0"/>
              </a:rPr>
              <a:t>arises when conditions are applied which favours a person of one group rather than another. </a:t>
            </a:r>
            <a:endParaRPr lang="en-US"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15</a:t>
            </a:fld>
            <a:endParaRPr lang="en-GB"/>
          </a:p>
        </p:txBody>
      </p:sp>
    </p:spTree>
    <p:extLst>
      <p:ext uri="{BB962C8B-B14F-4D97-AF65-F5344CB8AC3E}">
        <p14:creationId xmlns:p14="http://schemas.microsoft.com/office/powerpoint/2010/main" val="28388970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action of singling someone out for cruel or unjust treatment.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16</a:t>
            </a:fld>
            <a:endParaRPr lang="en-GB"/>
          </a:p>
        </p:txBody>
      </p:sp>
    </p:spTree>
    <p:extLst>
      <p:ext uri="{BB962C8B-B14F-4D97-AF65-F5344CB8AC3E}">
        <p14:creationId xmlns:p14="http://schemas.microsoft.com/office/powerpoint/2010/main" val="3956381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Aggressive pressure or intimidation.</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17</a:t>
            </a:fld>
            <a:endParaRPr lang="en-GB"/>
          </a:p>
        </p:txBody>
      </p:sp>
    </p:spTree>
    <p:extLst>
      <p:ext uri="{BB962C8B-B14F-4D97-AF65-F5344CB8AC3E}">
        <p14:creationId xmlns:p14="http://schemas.microsoft.com/office/powerpoint/2010/main" val="488287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b="1" kern="1200" dirty="0">
                <a:solidFill>
                  <a:schemeClr val="tx1"/>
                </a:solidFill>
                <a:latin typeface="+mn-lt"/>
                <a:ea typeface="+mn-ea"/>
                <a:cs typeface="Arial" charset="0"/>
              </a:rPr>
              <a:t>So, that’s the social justice case – equal opportunities</a:t>
            </a:r>
          </a:p>
          <a:p>
            <a:endParaRPr lang="en-GB" altLang="en-US" sz="800" b="1" kern="1200" dirty="0">
              <a:solidFill>
                <a:schemeClr val="tx1"/>
              </a:solidFill>
              <a:latin typeface="+mn-lt"/>
              <a:ea typeface="+mn-ea"/>
              <a:cs typeface="Arial" charset="0"/>
            </a:endParaRPr>
          </a:p>
          <a:p>
            <a:endParaRPr lang="en-GB" altLang="en-US" sz="1200" dirty="0">
              <a:latin typeface="Verdana" panose="020B0604030504040204" pitchFamily="34" charset="0"/>
              <a:cs typeface="Arial" panose="020B0604020202020204" pitchFamily="34" charset="0"/>
            </a:endParaRPr>
          </a:p>
          <a:p>
            <a:pPr eaLnBrk="1" hangingPunct="1">
              <a:lnSpc>
                <a:spcPct val="80000"/>
              </a:lnSpc>
            </a:pPr>
            <a:endParaRPr lang="en-GB" altLang="en-US" sz="1200" dirty="0">
              <a:latin typeface="Verdana" panose="020B060403050404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18</a:t>
            </a:fld>
            <a:endParaRPr lang="en-GB"/>
          </a:p>
        </p:txBody>
      </p:sp>
    </p:spTree>
    <p:extLst>
      <p:ext uri="{BB962C8B-B14F-4D97-AF65-F5344CB8AC3E}">
        <p14:creationId xmlns:p14="http://schemas.microsoft.com/office/powerpoint/2010/main" val="23113783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sz="800" b="1" kern="1200" dirty="0">
                <a:solidFill>
                  <a:schemeClr val="tx1"/>
                </a:solidFill>
                <a:latin typeface="+mn-lt"/>
                <a:ea typeface="+mn-ea"/>
                <a:cs typeface="Arial" charset="0"/>
              </a:rPr>
              <a:t>The Business Case</a:t>
            </a:r>
          </a:p>
          <a:p>
            <a:pPr eaLnBrk="1" hangingPunct="1">
              <a:lnSpc>
                <a:spcPct val="80000"/>
              </a:lnSpc>
            </a:pPr>
            <a:endParaRPr lang="en-GB" altLang="en-US" sz="800" kern="1200" dirty="0">
              <a:solidFill>
                <a:schemeClr val="tx1"/>
              </a:solidFill>
              <a:latin typeface="+mn-lt"/>
              <a:ea typeface="+mn-ea"/>
              <a:cs typeface="Arial" charset="0"/>
            </a:endParaRPr>
          </a:p>
          <a:p>
            <a:pPr eaLnBrk="1" hangingPunct="1">
              <a:lnSpc>
                <a:spcPct val="80000"/>
              </a:lnSpc>
              <a:buFont typeface="Wingdings" panose="05000000000000000000" pitchFamily="2" charset="2"/>
              <a:buNone/>
            </a:pPr>
            <a:r>
              <a:rPr lang="en-GB" altLang="en-US" i="0" dirty="0">
                <a:latin typeface="Verdana" panose="020B0604030504040204" pitchFamily="34" charset="0"/>
                <a:cs typeface="Arial" panose="020B0604020202020204" pitchFamily="34" charset="0"/>
              </a:rPr>
              <a:t>Social justice is not a prime concern of organisations so business case arguments provide additional rationale for equality and diversity</a:t>
            </a:r>
          </a:p>
          <a:p>
            <a:pPr eaLnBrk="1" hangingPunct="1">
              <a:lnSpc>
                <a:spcPct val="80000"/>
              </a:lnSpc>
              <a:buFont typeface="Wingdings" panose="05000000000000000000" pitchFamily="2" charset="2"/>
              <a:buNone/>
            </a:pPr>
            <a:endParaRPr lang="en-GB" altLang="en-US" i="0" dirty="0">
              <a:latin typeface="Verdana" panose="020B0604030504040204" pitchFamily="34" charset="0"/>
              <a:cs typeface="Arial" panose="020B0604020202020204" pitchFamily="34" charset="0"/>
            </a:endParaRPr>
          </a:p>
          <a:p>
            <a:pPr eaLnBrk="1" hangingPunct="1">
              <a:lnSpc>
                <a:spcPct val="80000"/>
              </a:lnSpc>
            </a:pPr>
            <a:r>
              <a:rPr lang="en-GB" altLang="en-US" i="0" dirty="0">
                <a:latin typeface="Verdana" panose="020B0604030504040204" pitchFamily="34" charset="0"/>
                <a:cs typeface="Arial" panose="020B0604020202020204" pitchFamily="34" charset="0"/>
              </a:rPr>
              <a:t>Business case has to highlight organisational benefits</a:t>
            </a:r>
          </a:p>
          <a:p>
            <a:pPr eaLnBrk="1" hangingPunct="1">
              <a:lnSpc>
                <a:spcPct val="80000"/>
              </a:lnSpc>
            </a:pPr>
            <a:endParaRPr lang="en-GB" altLang="en-US" i="0" dirty="0">
              <a:latin typeface="Verdana" panose="020B0604030504040204" pitchFamily="34" charset="0"/>
              <a:cs typeface="Arial" panose="020B0604020202020204" pitchFamily="34" charset="0"/>
            </a:endParaRPr>
          </a:p>
          <a:p>
            <a:pPr eaLnBrk="1" hangingPunct="1">
              <a:lnSpc>
                <a:spcPct val="80000"/>
              </a:lnSpc>
            </a:pPr>
            <a:r>
              <a:rPr lang="en-GB" altLang="en-US" i="0" dirty="0">
                <a:latin typeface="Verdana" panose="020B0604030504040204" pitchFamily="34" charset="0"/>
                <a:cs typeface="Arial" panose="020B0604020202020204" pitchFamily="34" charset="0"/>
              </a:rPr>
              <a:t>The MD approach looks to go beyond the legalities of the minimum standards seen in the equal opportunities approach</a:t>
            </a:r>
          </a:p>
          <a:p>
            <a:pPr eaLnBrk="1" hangingPunct="1">
              <a:lnSpc>
                <a:spcPct val="80000"/>
              </a:lnSpc>
            </a:pPr>
            <a:endParaRPr lang="en-GB" altLang="en-US" sz="1200" i="0" dirty="0">
              <a:latin typeface="Verdana" panose="020B0604030504040204" pitchFamily="34" charset="0"/>
              <a:cs typeface="Arial" panose="020B0604020202020204" pitchFamily="34" charset="0"/>
            </a:endParaRPr>
          </a:p>
          <a:p>
            <a:pPr eaLnBrk="1" hangingPunct="1">
              <a:lnSpc>
                <a:spcPct val="80000"/>
              </a:lnSpc>
            </a:pPr>
            <a:endParaRPr lang="en-GB" altLang="en-US" sz="1200" dirty="0">
              <a:latin typeface="Verdana" panose="020B060403050404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19</a:t>
            </a:fld>
            <a:endParaRPr lang="en-GB"/>
          </a:p>
        </p:txBody>
      </p:sp>
    </p:spTree>
    <p:extLst>
      <p:ext uri="{BB962C8B-B14F-4D97-AF65-F5344CB8AC3E}">
        <p14:creationId xmlns:p14="http://schemas.microsoft.com/office/powerpoint/2010/main" val="3306347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D60057"/>
                </a:solidFill>
                <a:effectLst/>
                <a:latin typeface="Helvetica Neue"/>
              </a:rPr>
              <a:t>The business case needs to highlight the benefits of a diverse workplace. U</a:t>
            </a:r>
            <a:r>
              <a:rPr lang="en-GB" b="0" i="0" dirty="0">
                <a:solidFill>
                  <a:srgbClr val="0A0A0A"/>
                </a:solidFill>
                <a:effectLst/>
                <a:latin typeface="Open Sans" panose="020B0606030504020204" pitchFamily="34" charset="0"/>
              </a:rPr>
              <a:t>K legislation sets minimum standards for equality within the workplace, but an effective equality and diversity strategy goes beyond legal compliance and seeks to add value to an organisation, contributing to employee wellbeing and boosting staff morale.</a:t>
            </a:r>
          </a:p>
          <a:p>
            <a:pPr algn="l"/>
            <a:endParaRPr lang="en-GB" b="0" i="0" dirty="0">
              <a:solidFill>
                <a:srgbClr val="0A0A0A"/>
              </a:solidFill>
              <a:effectLst/>
              <a:latin typeface="Open Sans" panose="020B0606030504020204" pitchFamily="34" charset="0"/>
            </a:endParaRPr>
          </a:p>
          <a:p>
            <a:pPr algn="l"/>
            <a:r>
              <a:rPr lang="en-GB" b="0" i="0" dirty="0">
                <a:solidFill>
                  <a:srgbClr val="0A0A0A"/>
                </a:solidFill>
                <a:effectLst/>
                <a:latin typeface="Open Sans" panose="020B0606030504020204" pitchFamily="34" charset="0"/>
              </a:rPr>
              <a:t>Having a diverse range of experiences and identities within your team can help you to better understand and cater for the needs of a </a:t>
            </a:r>
            <a:r>
              <a:rPr lang="en-GB" b="1" i="0" dirty="0">
                <a:solidFill>
                  <a:srgbClr val="0A0A0A"/>
                </a:solidFill>
                <a:effectLst/>
                <a:latin typeface="Open Sans" panose="020B0606030504020204" pitchFamily="34" charset="0"/>
              </a:rPr>
              <a:t>wider customer base</a:t>
            </a:r>
            <a:r>
              <a:rPr lang="en-GB" b="0" i="0" dirty="0">
                <a:solidFill>
                  <a:srgbClr val="0A0A0A"/>
                </a:solidFill>
                <a:effectLst/>
                <a:latin typeface="Open Sans" panose="020B0606030504020204" pitchFamily="34" charset="0"/>
              </a:rPr>
              <a:t>. Especially for companies with an international focus, it is advantageous to have staff on your team with roots in other countries or cultures to build better cross-cultural relations with customers.</a:t>
            </a:r>
          </a:p>
          <a:p>
            <a:pPr algn="l"/>
            <a:endParaRPr lang="en-GB" b="0" i="0" dirty="0">
              <a:solidFill>
                <a:srgbClr val="0A0A0A"/>
              </a:solidFill>
              <a:effectLst/>
              <a:latin typeface="Open Sans" panose="020B0606030504020204" pitchFamily="34" charset="0"/>
            </a:endParaRPr>
          </a:p>
          <a:p>
            <a:pPr algn="l"/>
            <a:r>
              <a:rPr lang="en-GB" b="0" i="0" dirty="0">
                <a:solidFill>
                  <a:srgbClr val="0A0A0A"/>
                </a:solidFill>
                <a:effectLst/>
                <a:latin typeface="Open Sans" panose="020B0606030504020204" pitchFamily="34" charset="0"/>
              </a:rPr>
              <a:t>Encouraging equality and diversity in your workplace has the added benefit of </a:t>
            </a:r>
            <a:r>
              <a:rPr lang="en-GB" b="1" i="0" dirty="0">
                <a:solidFill>
                  <a:srgbClr val="0A0A0A"/>
                </a:solidFill>
                <a:effectLst/>
                <a:latin typeface="Open Sans" panose="020B0606030504020204" pitchFamily="34" charset="0"/>
              </a:rPr>
              <a:t>attracting, motivating, and retaining staff.</a:t>
            </a:r>
          </a:p>
          <a:p>
            <a:pPr algn="l"/>
            <a:endParaRPr lang="en-GB" b="0" i="0" dirty="0">
              <a:solidFill>
                <a:srgbClr val="D60057"/>
              </a:solidFill>
              <a:effectLst/>
              <a:latin typeface="Helvetica Neue"/>
            </a:endParaRPr>
          </a:p>
          <a:p>
            <a:pPr algn="l"/>
            <a:r>
              <a:rPr lang="en-GB" b="0" i="0" dirty="0">
                <a:solidFill>
                  <a:srgbClr val="0A0A0A"/>
                </a:solidFill>
                <a:effectLst/>
                <a:latin typeface="Open Sans" panose="020B0606030504020204" pitchFamily="34" charset="0"/>
              </a:rPr>
              <a:t>Promoting greater understanding and awareness of these different characteristics </a:t>
            </a:r>
            <a:r>
              <a:rPr lang="en-GB" b="1" i="0" dirty="0">
                <a:solidFill>
                  <a:srgbClr val="0A0A0A"/>
                </a:solidFill>
                <a:effectLst/>
                <a:latin typeface="Open Sans" panose="020B0606030504020204" pitchFamily="34" charset="0"/>
              </a:rPr>
              <a:t>reduces the likelihood of discrimination instances</a:t>
            </a:r>
            <a:r>
              <a:rPr lang="en-GB" b="0" i="0" dirty="0">
                <a:solidFill>
                  <a:srgbClr val="0A0A0A"/>
                </a:solidFill>
                <a:effectLst/>
                <a:latin typeface="Open Sans" panose="020B0606030504020204" pitchFamily="34" charset="0"/>
              </a:rPr>
              <a:t>, which consequently reduces the chance of complaints, disciplinary action and employment tribunal claims, and ultimately reduces costs and disruption to your business.</a:t>
            </a:r>
          </a:p>
          <a:p>
            <a:pPr algn="l"/>
            <a:endParaRPr lang="en-GB" altLang="en-US" b="0" i="0" dirty="0">
              <a:solidFill>
                <a:srgbClr val="0A0A0A"/>
              </a:solidFill>
              <a:effectLst/>
              <a:latin typeface="Open Sans" panose="020B0606030504020204" pitchFamily="34" charset="0"/>
              <a:cs typeface="Arial" panose="020B0604020202020204" pitchFamily="34" charset="0"/>
            </a:endParaRPr>
          </a:p>
          <a:p>
            <a:pPr algn="l"/>
            <a:r>
              <a:rPr lang="en-GB" altLang="en-US" b="1" i="0" dirty="0">
                <a:solidFill>
                  <a:srgbClr val="0A0A0A"/>
                </a:solidFill>
                <a:effectLst/>
                <a:latin typeface="Open Sans" panose="020B0606030504020204" pitchFamily="34" charset="0"/>
                <a:cs typeface="Arial" panose="020B0604020202020204" pitchFamily="34" charset="0"/>
              </a:rPr>
              <a:t>B</a:t>
            </a:r>
            <a:r>
              <a:rPr lang="en-GB" altLang="en-US" b="1" dirty="0">
                <a:latin typeface="Verdana" panose="020B0604030504040204" pitchFamily="34" charset="0"/>
                <a:cs typeface="Arial" panose="020B0604020202020204" pitchFamily="34" charset="0"/>
              </a:rPr>
              <a:t>etter use of human resources </a:t>
            </a:r>
            <a:r>
              <a:rPr lang="en-GB" altLang="en-US" dirty="0">
                <a:latin typeface="Verdana" panose="020B0604030504040204" pitchFamily="34" charset="0"/>
                <a:cs typeface="Arial" panose="020B0604020202020204" pitchFamily="34" charset="0"/>
              </a:rPr>
              <a:t>- creates a wider pool of labour for recruitment</a:t>
            </a: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pPr marL="0" indent="0" eaLnBrk="1" hangingPunct="1">
              <a:lnSpc>
                <a:spcPct val="80000"/>
              </a:lnSpc>
              <a:buFont typeface="Arial" panose="020B0604020202020204" pitchFamily="34" charset="0"/>
              <a:buNone/>
            </a:pPr>
            <a:r>
              <a:rPr lang="en-GB" altLang="en-US" dirty="0">
                <a:latin typeface="Verdana" panose="020B0604030504040204" pitchFamily="34" charset="0"/>
                <a:cs typeface="Arial" panose="020B0604020202020204" pitchFamily="34" charset="0"/>
              </a:rPr>
              <a:t>It leads to a </a:t>
            </a:r>
            <a:r>
              <a:rPr lang="en-GB" altLang="en-US" b="1" dirty="0">
                <a:latin typeface="Verdana" panose="020B0604030504040204" pitchFamily="34" charset="0"/>
                <a:cs typeface="Arial" panose="020B0604020202020204" pitchFamily="34" charset="0"/>
              </a:rPr>
              <a:t>positive company image </a:t>
            </a:r>
            <a:r>
              <a:rPr lang="en-GB" altLang="en-US" dirty="0">
                <a:latin typeface="Verdana" panose="020B0604030504040204" pitchFamily="34" charset="0"/>
                <a:cs typeface="Arial" panose="020B0604020202020204" pitchFamily="34" charset="0"/>
              </a:rPr>
              <a:t>– employer of choice and positive image for customers and suppliers.</a:t>
            </a: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pPr eaLnBrk="1" hangingPunct="1">
              <a:lnSpc>
                <a:spcPct val="80000"/>
              </a:lnSpc>
            </a:pPr>
            <a:r>
              <a:rPr lang="en-GB" altLang="en-US" dirty="0">
                <a:latin typeface="Verdana" panose="020B0604030504040204" pitchFamily="34" charset="0"/>
                <a:cs typeface="Arial" panose="020B0604020202020204" pitchFamily="34" charset="0"/>
              </a:rPr>
              <a:t>Business case has to highlight organisational benefits – E&amp;D i</a:t>
            </a:r>
            <a:r>
              <a:rPr lang="en-GB" altLang="en-US" sz="1200" dirty="0">
                <a:latin typeface="Verdana" panose="020B0604030504040204" pitchFamily="34" charset="0"/>
                <a:cs typeface="Arial" panose="020B0604020202020204" pitchFamily="34" charset="0"/>
              </a:rPr>
              <a:t>nitiatives over and above legalities can only be justified as long as they contribute to profit –</a:t>
            </a:r>
          </a:p>
          <a:p>
            <a:pPr eaLnBrk="1" hangingPunct="1">
              <a:lnSpc>
                <a:spcPct val="80000"/>
              </a:lnSpc>
            </a:pPr>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Older perspectives:</a:t>
            </a:r>
          </a:p>
          <a:p>
            <a:pPr eaLnBrk="1" hangingPunct="1">
              <a:lnSpc>
                <a:spcPct val="80000"/>
              </a:lnSpc>
              <a:buFont typeface="Wingdings" panose="05000000000000000000" pitchFamily="2" charset="2"/>
              <a:buNone/>
            </a:pPr>
            <a:r>
              <a:rPr lang="en-GB" altLang="en-US" sz="1200" dirty="0">
                <a:latin typeface="Verdana" panose="020B0604030504040204" pitchFamily="34" charset="0"/>
                <a:cs typeface="Arial" panose="020B0604020202020204" pitchFamily="34" charset="0"/>
              </a:rPr>
              <a:t> </a:t>
            </a:r>
          </a:p>
          <a:p>
            <a:pPr marL="171450" indent="-171450" eaLnBrk="1" hangingPunct="1">
              <a:lnSpc>
                <a:spcPct val="80000"/>
              </a:lnSpc>
              <a:buFont typeface="Arial" panose="020B0604020202020204" pitchFamily="34" charset="0"/>
              <a:buChar char="•"/>
            </a:pPr>
            <a:r>
              <a:rPr lang="en-GB" altLang="en-US" sz="1200" dirty="0">
                <a:latin typeface="Verdana" panose="020B0604030504040204" pitchFamily="34" charset="0"/>
                <a:cs typeface="Arial" panose="020B0604020202020204" pitchFamily="34" charset="0"/>
              </a:rPr>
              <a:t>Cunningham and James (2002) , disabled people not employed because adjustments would be too costly</a:t>
            </a:r>
          </a:p>
          <a:p>
            <a:pPr marL="171450" indent="-171450" eaLnBrk="1" hangingPunct="1">
              <a:lnSpc>
                <a:spcPct val="80000"/>
              </a:lnSpc>
              <a:buFont typeface="Arial" panose="020B0604020202020204" pitchFamily="34" charset="0"/>
              <a:buChar char="•"/>
            </a:pPr>
            <a:endParaRPr lang="en-GB" altLang="en-US" sz="1200" dirty="0">
              <a:latin typeface="Verdana" panose="020B0604030504040204" pitchFamily="34" charset="0"/>
              <a:cs typeface="Arial" panose="020B0604020202020204" pitchFamily="34" charset="0"/>
            </a:endParaRPr>
          </a:p>
          <a:p>
            <a:pPr marL="171450" indent="-171450" eaLnBrk="1" hangingPunct="1">
              <a:lnSpc>
                <a:spcPct val="80000"/>
              </a:lnSpc>
              <a:buFont typeface="Arial" panose="020B0604020202020204" pitchFamily="34" charset="0"/>
              <a:buChar char="•"/>
            </a:pPr>
            <a:r>
              <a:rPr lang="en-GB" altLang="en-US" sz="1200" dirty="0">
                <a:latin typeface="Verdana" panose="020B0604030504040204" pitchFamily="34" charset="0"/>
                <a:cs typeface="Arial" panose="020B0604020202020204" pitchFamily="34" charset="0"/>
              </a:rPr>
              <a:t>Webb 1997 – childcare provision and flexibility for women rejected because of adverse effect on profitability</a:t>
            </a: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21</a:t>
            </a:fld>
            <a:endParaRPr lang="en-GB"/>
          </a:p>
        </p:txBody>
      </p:sp>
    </p:spTree>
    <p:extLst>
      <p:ext uri="{BB962C8B-B14F-4D97-AF65-F5344CB8AC3E}">
        <p14:creationId xmlns:p14="http://schemas.microsoft.com/office/powerpoint/2010/main" val="12346671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22</a:t>
            </a:fld>
            <a:endParaRPr lang="en-GB"/>
          </a:p>
        </p:txBody>
      </p:sp>
    </p:spTree>
    <p:extLst>
      <p:ext uri="{BB962C8B-B14F-4D97-AF65-F5344CB8AC3E}">
        <p14:creationId xmlns:p14="http://schemas.microsoft.com/office/powerpoint/2010/main" val="32030025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Wingdings" panose="05000000000000000000" pitchFamily="2" charset="2"/>
              <a:buChar char="n"/>
            </a:pPr>
            <a:r>
              <a:rPr lang="en-GB" altLang="en-US" sz="1200" dirty="0"/>
              <a:t> No longer one size fits all.  HR policies need to be flexible to suit the needs of employees with different circumstances (W</a:t>
            </a:r>
            <a:r>
              <a:rPr lang="en-GB" altLang="en-US" sz="1100" dirty="0"/>
              <a:t>right and Brewster, 2003)</a:t>
            </a:r>
          </a:p>
          <a:p>
            <a:pPr eaLnBrk="1" hangingPunct="1">
              <a:buFont typeface="Wingdings" panose="05000000000000000000" pitchFamily="2" charset="2"/>
              <a:buNone/>
            </a:pPr>
            <a:endParaRPr lang="en-GB" altLang="en-US" sz="1100" dirty="0"/>
          </a:p>
          <a:p>
            <a:pPr eaLnBrk="1" hangingPunct="1">
              <a:buFont typeface="Wingdings" panose="05000000000000000000" pitchFamily="2" charset="2"/>
              <a:buChar char="n"/>
            </a:pPr>
            <a:r>
              <a:rPr lang="en-GB" altLang="en-US" sz="1200" dirty="0"/>
              <a:t> Equal opportunities means providing a flexible working environment not just applying one set of rules equally.</a:t>
            </a:r>
          </a:p>
          <a:p>
            <a:pPr eaLnBrk="1" hangingPunct="1">
              <a:lnSpc>
                <a:spcPct val="80000"/>
              </a:lnSpc>
            </a:pPr>
            <a:endParaRPr lang="en-GB" altLang="en-US" sz="1200" dirty="0">
              <a:latin typeface="Verdana" panose="020B0604030504040204" pitchFamily="34" charset="0"/>
              <a:cs typeface="Arial" panose="020B0604020202020204" pitchFamily="34" charset="0"/>
            </a:endParaRPr>
          </a:p>
          <a:p>
            <a:pPr marL="182880" indent="-182880" eaLnBrk="1" fontAlgn="auto" hangingPunct="1">
              <a:lnSpc>
                <a:spcPct val="80000"/>
              </a:lnSpc>
              <a:spcAft>
                <a:spcPts val="0"/>
              </a:spcAft>
              <a:buFont typeface="Wingdings" pitchFamily="2" charset="2"/>
              <a:buChar char="n"/>
              <a:defRPr/>
            </a:pPr>
            <a:r>
              <a:rPr lang="en-GB" sz="1200" dirty="0">
                <a:ea typeface="+mn-ea"/>
                <a:cs typeface="+mn-cs"/>
              </a:rPr>
              <a:t>Training opportunities for employees (particularly minority groups) &amp; for managers</a:t>
            </a:r>
          </a:p>
          <a:p>
            <a:pPr marL="182880" indent="-182880" eaLnBrk="1" fontAlgn="auto" hangingPunct="1">
              <a:lnSpc>
                <a:spcPct val="80000"/>
              </a:lnSpc>
              <a:spcAft>
                <a:spcPts val="0"/>
              </a:spcAft>
              <a:buFont typeface="Wingdings" pitchFamily="2" charset="2"/>
              <a:buChar char="n"/>
              <a:defRPr/>
            </a:pPr>
            <a:endParaRPr lang="en-GB" sz="1200" dirty="0">
              <a:ea typeface="+mn-ea"/>
              <a:cs typeface="+mn-cs"/>
            </a:endParaRPr>
          </a:p>
          <a:p>
            <a:pPr marL="182880" indent="-182880" eaLnBrk="1" fontAlgn="auto" hangingPunct="1">
              <a:lnSpc>
                <a:spcPct val="80000"/>
              </a:lnSpc>
              <a:spcAft>
                <a:spcPts val="0"/>
              </a:spcAft>
              <a:buFont typeface="Wingdings" pitchFamily="2" charset="2"/>
              <a:buChar char="n"/>
              <a:defRPr/>
            </a:pPr>
            <a:r>
              <a:rPr lang="en-GB" sz="1200" dirty="0">
                <a:ea typeface="+mn-ea"/>
                <a:cs typeface="+mn-cs"/>
              </a:rPr>
              <a:t>Coaching and mentoring opportunities</a:t>
            </a:r>
          </a:p>
          <a:p>
            <a:pPr marL="182880" indent="-182880" eaLnBrk="1" fontAlgn="auto" hangingPunct="1">
              <a:lnSpc>
                <a:spcPct val="80000"/>
              </a:lnSpc>
              <a:spcAft>
                <a:spcPts val="0"/>
              </a:spcAft>
              <a:buFont typeface="Wingdings" pitchFamily="2" charset="2"/>
              <a:buChar char="n"/>
              <a:defRPr/>
            </a:pPr>
            <a:endParaRPr lang="en-GB" sz="1200" dirty="0">
              <a:ea typeface="+mn-ea"/>
              <a:cs typeface="+mn-cs"/>
            </a:endParaRPr>
          </a:p>
          <a:p>
            <a:pPr marL="182880" marR="0" lvl="0" indent="-182880" algn="l" defTabSz="914400" rtl="0" eaLnBrk="1" fontAlgn="auto" latinLnBrk="0" hangingPunct="1">
              <a:lnSpc>
                <a:spcPct val="80000"/>
              </a:lnSpc>
              <a:spcBef>
                <a:spcPts val="0"/>
              </a:spcBef>
              <a:spcAft>
                <a:spcPts val="0"/>
              </a:spcAft>
              <a:buClrTx/>
              <a:buSzTx/>
              <a:buFont typeface="Wingdings" pitchFamily="2" charset="2"/>
              <a:buChar char="n"/>
              <a:tabLst/>
              <a:defRPr/>
            </a:pPr>
            <a:r>
              <a:rPr lang="en-GB" sz="1200" dirty="0">
                <a:ea typeface="+mn-ea"/>
                <a:cs typeface="+mn-cs"/>
              </a:rPr>
              <a:t>Flexible working arrangements and holidays</a:t>
            </a:r>
          </a:p>
          <a:p>
            <a:pPr marL="182880" indent="-182880" eaLnBrk="1" fontAlgn="auto" hangingPunct="1">
              <a:lnSpc>
                <a:spcPct val="80000"/>
              </a:lnSpc>
              <a:spcAft>
                <a:spcPts val="0"/>
              </a:spcAft>
              <a:buFont typeface="Wingdings" pitchFamily="2" charset="2"/>
              <a:buChar char="n"/>
              <a:defRPr/>
            </a:pPr>
            <a:endParaRPr lang="en-GB" sz="1200" dirty="0">
              <a:ea typeface="+mn-ea"/>
              <a:cs typeface="+mn-cs"/>
            </a:endParaRPr>
          </a:p>
        </p:txBody>
      </p:sp>
      <p:sp>
        <p:nvSpPr>
          <p:cNvPr id="4" name="Slide Number Placeholder 3"/>
          <p:cNvSpPr>
            <a:spLocks noGrp="1"/>
          </p:cNvSpPr>
          <p:nvPr>
            <p:ph type="sldNum" sz="quarter" idx="5"/>
          </p:nvPr>
        </p:nvSpPr>
        <p:spPr/>
        <p:txBody>
          <a:bodyPr/>
          <a:lstStyle/>
          <a:p>
            <a:fld id="{B0C84DD0-3B5A-47B8-932B-EADA8FA7EC11}" type="slidenum">
              <a:rPr lang="en-GB" smtClean="0"/>
              <a:t>23</a:t>
            </a:fld>
            <a:endParaRPr lang="en-GB"/>
          </a:p>
        </p:txBody>
      </p:sp>
    </p:spTree>
    <p:extLst>
      <p:ext uri="{BB962C8B-B14F-4D97-AF65-F5344CB8AC3E}">
        <p14:creationId xmlns:p14="http://schemas.microsoft.com/office/powerpoint/2010/main" val="10371726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cap="all" dirty="0">
                <a:solidFill>
                  <a:srgbClr val="012A6A"/>
                </a:solidFill>
                <a:effectLst/>
                <a:latin typeface="proxima-nova"/>
              </a:rPr>
              <a:t>BUSINESS CASE SELF-ASSESSMENT</a:t>
            </a:r>
          </a:p>
          <a:p>
            <a:pPr marL="228600" indent="-228600" algn="l">
              <a:buFont typeface="+mj-lt"/>
              <a:buAutoNum type="arabicPeriod"/>
            </a:pPr>
            <a:r>
              <a:rPr lang="en-GB" b="0" i="0" dirty="0">
                <a:solidFill>
                  <a:srgbClr val="494949"/>
                </a:solidFill>
                <a:effectLst/>
                <a:latin typeface="proxima-nova"/>
              </a:rPr>
              <a:t>Who are your organization's key internal and external stakeholders whose needs and concerns must be considered by your diversity business case?</a:t>
            </a:r>
          </a:p>
          <a:p>
            <a:pPr marL="228600" indent="-228600" algn="l">
              <a:buFont typeface="+mj-lt"/>
              <a:buAutoNum type="arabicPeriod"/>
            </a:pPr>
            <a:r>
              <a:rPr lang="en-GB" b="0" i="0" dirty="0">
                <a:solidFill>
                  <a:srgbClr val="494949"/>
                </a:solidFill>
                <a:effectLst/>
                <a:latin typeface="proxima-nova"/>
              </a:rPr>
              <a:t>What are your organization's key business objectives that the diversity business case must directly support?</a:t>
            </a:r>
          </a:p>
          <a:p>
            <a:pPr marL="228600" indent="-228600" algn="l">
              <a:buFont typeface="+mj-lt"/>
              <a:buAutoNum type="arabicPeriod"/>
            </a:pPr>
            <a:r>
              <a:rPr lang="en-GB" b="0" i="0" dirty="0">
                <a:solidFill>
                  <a:srgbClr val="494949"/>
                </a:solidFill>
                <a:effectLst/>
                <a:latin typeface="proxima-nova"/>
              </a:rPr>
              <a:t>What changes are needed in your workforce to help ensure that your organization can meet its key business objectives?</a:t>
            </a:r>
          </a:p>
          <a:p>
            <a:pPr marL="228600" indent="-228600" algn="l">
              <a:buFont typeface="+mj-lt"/>
              <a:buAutoNum type="arabicPeriod"/>
            </a:pPr>
            <a:r>
              <a:rPr lang="en-GB" b="0" i="0" dirty="0">
                <a:solidFill>
                  <a:srgbClr val="494949"/>
                </a:solidFill>
                <a:effectLst/>
                <a:latin typeface="proxima-nova"/>
              </a:rPr>
              <a:t>What changes are needed in your workplace (i.e., how people work together) to help ensure that your organization can meet its key business objectives?</a:t>
            </a:r>
          </a:p>
          <a:p>
            <a:pPr marL="228600" indent="-228600" algn="l">
              <a:buFont typeface="+mj-lt"/>
              <a:buAutoNum type="arabicPeriod"/>
            </a:pPr>
            <a:r>
              <a:rPr lang="en-GB" b="0" i="0" dirty="0">
                <a:solidFill>
                  <a:srgbClr val="494949"/>
                </a:solidFill>
                <a:effectLst/>
                <a:latin typeface="proxima-nova"/>
              </a:rPr>
              <a:t>What changes are needed in your products and services, or in how they are produced, to help ensure that your organization can meet its key business objectives?</a:t>
            </a:r>
            <a:br>
              <a:rPr lang="en-GB" b="0" i="0" dirty="0">
                <a:solidFill>
                  <a:srgbClr val="494949"/>
                </a:solidFill>
                <a:effectLst/>
                <a:latin typeface="proxima-nova"/>
              </a:rPr>
            </a:br>
            <a:endParaRPr lang="en-GB" b="0" i="0" dirty="0">
              <a:solidFill>
                <a:srgbClr val="494949"/>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24</a:t>
            </a:fld>
            <a:endParaRPr lang="en-GB"/>
          </a:p>
        </p:txBody>
      </p:sp>
    </p:spTree>
    <p:extLst>
      <p:ext uri="{BB962C8B-B14F-4D97-AF65-F5344CB8AC3E}">
        <p14:creationId xmlns:p14="http://schemas.microsoft.com/office/powerpoint/2010/main" val="9920831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1" dirty="0">
                <a:solidFill>
                  <a:srgbClr val="232323"/>
                </a:solidFill>
                <a:effectLst/>
                <a:latin typeface="Lato" panose="020F0502020204030203" pitchFamily="34" charset="0"/>
              </a:rPr>
              <a:t>https://www.hrzone.com/lead/culture/equality-diversity-and-inclusion-why-hr-needs-to-take-centre-stage</a:t>
            </a:r>
          </a:p>
          <a:p>
            <a:pPr algn="l" fontAlgn="base"/>
            <a:endParaRPr lang="en-GB" b="1" i="0" dirty="0">
              <a:solidFill>
                <a:srgbClr val="232323"/>
              </a:solidFill>
              <a:effectLst/>
              <a:latin typeface="Lato" panose="020F0502020204030203" pitchFamily="34" charset="0"/>
            </a:endParaRPr>
          </a:p>
          <a:p>
            <a:pPr algn="l" fontAlgn="base"/>
            <a:r>
              <a:rPr lang="en-GB" b="0" i="0" dirty="0">
                <a:solidFill>
                  <a:srgbClr val="232323"/>
                </a:solidFill>
                <a:effectLst/>
                <a:latin typeface="Merriweather" panose="00000500000000000000" pitchFamily="2" charset="0"/>
              </a:rPr>
              <a:t>HR teams must ensure their organisations take a robust approach to EDI and avoid the common pitfalls that have led to years of inaction and a narrow focus on EDI. There are a number of areas where HR teams can add a significant amount of value in a relatively short timeframe.</a:t>
            </a:r>
          </a:p>
          <a:p>
            <a:pPr algn="l" fontAlgn="base"/>
            <a:endParaRPr lang="en-GB" b="0" i="0" dirty="0">
              <a:solidFill>
                <a:srgbClr val="232323"/>
              </a:solidFill>
              <a:effectLst/>
              <a:latin typeface="Merriweather" panose="00000500000000000000" pitchFamily="2" charset="0"/>
            </a:endParaRPr>
          </a:p>
          <a:p>
            <a:pPr algn="l" fontAlgn="base"/>
            <a:r>
              <a:rPr lang="en-GB" b="1" i="0" dirty="0">
                <a:solidFill>
                  <a:srgbClr val="232323"/>
                </a:solidFill>
                <a:effectLst/>
                <a:latin typeface="Lato" panose="020F0502020204030203" pitchFamily="34" charset="0"/>
              </a:rPr>
              <a:t>HR should seek data: </a:t>
            </a:r>
            <a:r>
              <a:rPr lang="en-GB" b="0" i="0" dirty="0">
                <a:solidFill>
                  <a:srgbClr val="232323"/>
                </a:solidFill>
                <a:effectLst/>
                <a:latin typeface="Merriweather" panose="00000500000000000000" pitchFamily="2" charset="0"/>
              </a:rPr>
              <a:t>Many HR functions will use some form of system to manage their people processes, whether that be applicant tracking systems (ATS), human resource information systems (HRIS), spreadsheets or a paper-based filing system. Whatever the approach, there will be a certain level of data to be used and leveraged. From a principles level, organisations should be asking themselves what data (both quantitative and qualitative) they can gather and analyse to shed more light on their EDI performance from a number of perspectives, such as recruitment, progression, access to learning and development and attrition. The data gathered and analysed needs to consider as many protected characteristics and personal circumstances as possible, to give a holistic view of where performance could be improved.</a:t>
            </a:r>
          </a:p>
          <a:p>
            <a:pPr algn="l" fontAlgn="base"/>
            <a:endParaRPr lang="en-GB" b="0" i="0" dirty="0">
              <a:solidFill>
                <a:srgbClr val="232323"/>
              </a:solidFill>
              <a:effectLst/>
              <a:latin typeface="Merriweather" panose="00000500000000000000" pitchFamily="2" charset="0"/>
            </a:endParaRPr>
          </a:p>
          <a:p>
            <a:pPr algn="l" fontAlgn="base"/>
            <a:r>
              <a:rPr lang="en-GB" b="1" i="0" dirty="0">
                <a:solidFill>
                  <a:srgbClr val="232323"/>
                </a:solidFill>
                <a:effectLst/>
                <a:latin typeface="Lato" panose="020F0502020204030203" pitchFamily="34" charset="0"/>
              </a:rPr>
              <a:t>HR should source experts: </a:t>
            </a:r>
            <a:r>
              <a:rPr lang="en-GB" b="0" i="0" dirty="0">
                <a:solidFill>
                  <a:srgbClr val="232323"/>
                </a:solidFill>
                <a:effectLst/>
                <a:latin typeface="Merriweather" panose="00000500000000000000" pitchFamily="2" charset="0"/>
              </a:rPr>
              <a:t>Whilst HR teams are often looked to as the first port of call for any EDI issues, where there is a lack of expertise, HR teams need to be confident in their ability to push back and inform their leaders that external support is needed. HR teams are burdened with numerous issues and often assume a perpetual ‘firefighting’ mindset. Unfortunately, this is something that HR teams have become accustomed to, dealing with numerous issues that are not of their making, whilst being expected to resolve – all whilst being understaffed and under-resourced. Caution must be taken where EDI is concerned – if done poorly this will only create more and increasingly complex work for HR teams to resolve, with higher rates of attrition (particularly amongst underrepresented groups), employment tribunals and increasing levels of distrust from staff. Obtaining external assistance can ensure that progress is made on EDI without necessarily detracting from HR activities, however, caution needs to be taken in partnering with EDI specialists. HR experts should be able to demonstrate in real terms the value that they are adding and the tangible outcomes that will result from working with them. HR teams should avoid EDI specialists that deliver the ‘feel good’ one-day workshops, without any demonstrable change.</a:t>
            </a:r>
          </a:p>
          <a:p>
            <a:pPr algn="l" fontAlgn="base"/>
            <a:endParaRPr lang="en-GB" b="0" i="0" dirty="0">
              <a:solidFill>
                <a:srgbClr val="232323"/>
              </a:solidFill>
              <a:effectLst/>
              <a:latin typeface="Merriweather" panose="00000500000000000000" pitchFamily="2" charset="0"/>
            </a:endParaRPr>
          </a:p>
          <a:p>
            <a:pPr algn="l" fontAlgn="base"/>
            <a:r>
              <a:rPr lang="en-GB" b="1" i="0" dirty="0">
                <a:solidFill>
                  <a:srgbClr val="232323"/>
                </a:solidFill>
                <a:effectLst/>
                <a:latin typeface="Lato" panose="020F0502020204030203" pitchFamily="34" charset="0"/>
              </a:rPr>
              <a:t>Hold leaders to account: </a:t>
            </a:r>
            <a:r>
              <a:rPr lang="en-GB" b="0" i="0" dirty="0">
                <a:solidFill>
                  <a:srgbClr val="232323"/>
                </a:solidFill>
                <a:effectLst/>
                <a:latin typeface="Merriweather" panose="00000500000000000000" pitchFamily="2" charset="0"/>
              </a:rPr>
              <a:t>Leaders are typically quick to make statements and/or commitments, without due thought to how to bring to life these statements or commitments. HR teams are often left to pick up the pieces. Therein lies the inherent conflict. HR teams are often placed in the compromising position of having to deliver on promises made in their absence, whilst not being given the budget or resources to deliver in a meaningful way. HR teams need to get in the habit of pushing back on leaders and demanding the resources and budgets needed to deliver successfully. One of the ways that HR teams can ensure they are given sufficient resources is to improve their ability to construct compelling narratives and business cases. Business cases highlighting the opportunity cost of not doing EDI right will open leaders’ eyes to the need to invest appropriately in this area. These business cases need to leverage clear and consistent data – making data gathering and analysis even more imperative.</a:t>
            </a:r>
          </a:p>
          <a:p>
            <a:pPr algn="l" fontAlgn="base"/>
            <a:endParaRPr lang="en-GB" b="0" i="0" dirty="0">
              <a:solidFill>
                <a:srgbClr val="232323"/>
              </a:solidFill>
              <a:effectLst/>
              <a:latin typeface="Merriweather" panose="00000500000000000000" pitchFamily="2" charset="0"/>
            </a:endParaRPr>
          </a:p>
          <a:p>
            <a:pPr algn="l"/>
            <a:r>
              <a:rPr lang="en-GB" b="1" i="0" dirty="0">
                <a:effectLst/>
                <a:latin typeface="var(--primary-font)"/>
              </a:rPr>
              <a:t>Unconscious bias and HR technology: U</a:t>
            </a:r>
            <a:r>
              <a:rPr lang="en-GB" b="0" i="0" dirty="0">
                <a:effectLst/>
                <a:latin typeface="AdelleSansSAGE"/>
              </a:rPr>
              <a:t>nconscious bias remains one of the key challenges in the fight for a fairer and more equal playing field when it comes to recruiting. As human beings, we are hardwired to make intuitive decisions about other people without even realising we are doing it. The HR technology sector has evolved rapidly in the past 18 months with artificial intelligence (AI) and machine learning being used in a variety of HR applications, particularly on the recruitment side where it helps eliminate bias in applicant screening and selection. The problem with using technology to solve diversity problems is that it’s created by people with biases.</a:t>
            </a:r>
          </a:p>
          <a:p>
            <a:pPr algn="l"/>
            <a:endParaRPr lang="en-GB" b="0" i="0" dirty="0">
              <a:effectLst/>
              <a:latin typeface="AdelleSansSAGE"/>
            </a:endParaRPr>
          </a:p>
          <a:p>
            <a:pPr algn="l"/>
            <a:r>
              <a:rPr lang="en-GB" b="0" i="0" dirty="0">
                <a:effectLst/>
                <a:latin typeface="AdelleSansSAGE"/>
              </a:rPr>
              <a:t>HR leaders need  to look at areas where diversity and inclusion may be lacking:</a:t>
            </a:r>
          </a:p>
          <a:p>
            <a:pPr algn="l">
              <a:buFont typeface="Arial" panose="020B0604020202020204" pitchFamily="34" charset="0"/>
              <a:buChar char="•"/>
            </a:pPr>
            <a:r>
              <a:rPr lang="en-GB" b="1" i="0" dirty="0">
                <a:effectLst/>
                <a:latin typeface="AdelleSansSAGE"/>
              </a:rPr>
              <a:t>Recruiting:</a:t>
            </a:r>
            <a:r>
              <a:rPr lang="en-GB" b="0" i="0" dirty="0">
                <a:effectLst/>
                <a:latin typeface="AdelleSansSAGE"/>
              </a:rPr>
              <a:t> Are you getting a diverse candidate pool?</a:t>
            </a:r>
          </a:p>
          <a:p>
            <a:pPr algn="l">
              <a:buFont typeface="Arial" panose="020B0604020202020204" pitchFamily="34" charset="0"/>
              <a:buChar char="•"/>
            </a:pPr>
            <a:r>
              <a:rPr lang="en-GB" b="1" i="0" dirty="0">
                <a:effectLst/>
                <a:latin typeface="AdelleSansSAGE"/>
              </a:rPr>
              <a:t>Interviewing:</a:t>
            </a:r>
            <a:r>
              <a:rPr lang="en-GB" b="0" i="0" dirty="0">
                <a:effectLst/>
                <a:latin typeface="AdelleSansSAGE"/>
              </a:rPr>
              <a:t> Are people who aren’t a ‘culture fit’ being screened out by certain leaders?</a:t>
            </a:r>
          </a:p>
          <a:p>
            <a:pPr algn="l">
              <a:buFont typeface="Arial" panose="020B0604020202020204" pitchFamily="34" charset="0"/>
              <a:buChar char="•"/>
            </a:pPr>
            <a:r>
              <a:rPr lang="en-GB" b="1" i="0" dirty="0">
                <a:effectLst/>
                <a:latin typeface="AdelleSansSAGE"/>
              </a:rPr>
              <a:t>Internal mobility and succession planning:</a:t>
            </a:r>
            <a:r>
              <a:rPr lang="en-GB" b="0" i="0" dirty="0">
                <a:effectLst/>
                <a:latin typeface="AdelleSansSAGE"/>
              </a:rPr>
              <a:t> Do you have a process and way to do this easily, and allow people to self-identify into opportunities?</a:t>
            </a:r>
          </a:p>
          <a:p>
            <a:pPr algn="l">
              <a:buFont typeface="Arial" panose="020B0604020202020204" pitchFamily="34" charset="0"/>
              <a:buChar char="•"/>
            </a:pPr>
            <a:r>
              <a:rPr lang="en-GB" b="1" i="0" dirty="0">
                <a:effectLst/>
                <a:latin typeface="AdelleSansSAGE"/>
              </a:rPr>
              <a:t>Learning:</a:t>
            </a:r>
            <a:r>
              <a:rPr lang="en-GB" b="0" i="0" dirty="0">
                <a:effectLst/>
                <a:latin typeface="AdelleSansSAGE"/>
              </a:rPr>
              <a:t> Do you have a continuous learning programme for all your employees? Do certain groups tend to get more advantage from the programmes?</a:t>
            </a:r>
          </a:p>
          <a:p>
            <a:pPr algn="l">
              <a:buFont typeface="Arial" panose="020B0604020202020204" pitchFamily="34" charset="0"/>
              <a:buChar char="•"/>
            </a:pPr>
            <a:endParaRPr lang="en-GB" b="0" i="0" dirty="0">
              <a:effectLst/>
              <a:latin typeface="AdelleSansSAGE"/>
            </a:endParaRPr>
          </a:p>
          <a:p>
            <a:pPr algn="l"/>
            <a:r>
              <a:rPr lang="en-GB" b="0" i="0" dirty="0">
                <a:effectLst/>
                <a:latin typeface="AdelleSansSAGE"/>
              </a:rPr>
              <a:t>So, technology certainly has a supportive role to play in driving greater diversity and inclusion, but it’s clear that structure, strategy and processes need to be the foundations on which everything else is built.</a:t>
            </a:r>
          </a:p>
          <a:p>
            <a:pPr algn="l"/>
            <a:endParaRPr lang="en-GB" b="0" i="0" dirty="0">
              <a:effectLst/>
              <a:latin typeface="AdelleSansSAG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232323"/>
                </a:solidFill>
                <a:effectLst/>
                <a:latin typeface="Lato" panose="020F0502020204030203" pitchFamily="34" charset="0"/>
              </a:rPr>
              <a:t>Actively challenge: </a:t>
            </a:r>
            <a:r>
              <a:rPr lang="en-GB" b="0" i="0" dirty="0">
                <a:solidFill>
                  <a:srgbClr val="232323"/>
                </a:solidFill>
                <a:effectLst/>
                <a:latin typeface="Merriweather" panose="00000500000000000000" pitchFamily="2" charset="0"/>
              </a:rPr>
              <a:t>When it comes to EDI, HR is perfectly placed to see the benefits and bear the consequences of good/bad EDI practices. HR must be vocal in resisting arbitrary approaches to EDI, such as unconscious bias training without a clear EDI plan, strategy and relevant SMART objectives. The success of EDI programmes is intrinsically tied to the success of HR functions, therefore HR teams must constantly challenge their organisations to do better. They have everything to gain.  </a:t>
            </a:r>
          </a:p>
          <a:p>
            <a:pPr algn="l"/>
            <a:endParaRPr lang="en-GB" b="0" i="0" dirty="0">
              <a:effectLst/>
              <a:latin typeface="AdelleSansSAGE"/>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25</a:t>
            </a:fld>
            <a:endParaRPr lang="en-GB"/>
          </a:p>
        </p:txBody>
      </p:sp>
    </p:spTree>
    <p:extLst>
      <p:ext uri="{BB962C8B-B14F-4D97-AF65-F5344CB8AC3E}">
        <p14:creationId xmlns:p14="http://schemas.microsoft.com/office/powerpoint/2010/main" val="24913998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fontAlgn="auto" hangingPunct="1">
              <a:lnSpc>
                <a:spcPct val="80000"/>
              </a:lnSpc>
              <a:spcAft>
                <a:spcPts val="0"/>
              </a:spcAft>
              <a:buFont typeface="Wingdings" pitchFamily="2" charset="2"/>
              <a:buNone/>
              <a:defRPr/>
            </a:pPr>
            <a:r>
              <a:rPr lang="en-GB" sz="1200" b="1" dirty="0">
                <a:ea typeface="+mn-ea"/>
                <a:cs typeface="+mn-cs"/>
              </a:rPr>
              <a:t>Criticisms</a:t>
            </a:r>
          </a:p>
          <a:p>
            <a:pPr marL="0" indent="0" eaLnBrk="1" fontAlgn="auto" hangingPunct="1">
              <a:lnSpc>
                <a:spcPct val="80000"/>
              </a:lnSpc>
              <a:spcAft>
                <a:spcPts val="0"/>
              </a:spcAft>
              <a:buFont typeface="Wingdings" pitchFamily="2" charset="2"/>
              <a:buNone/>
              <a:defRPr/>
            </a:pPr>
            <a:endParaRPr lang="en-GB" sz="1200" b="1" dirty="0">
              <a:ea typeface="+mn-ea"/>
              <a:cs typeface="+mn-cs"/>
            </a:endParaRPr>
          </a:p>
          <a:p>
            <a:pPr eaLnBrk="1" hangingPunct="1">
              <a:lnSpc>
                <a:spcPct val="90000"/>
              </a:lnSpc>
            </a:pPr>
            <a:r>
              <a:rPr lang="en-GB" altLang="en-US" dirty="0">
                <a:latin typeface="Verdana" panose="020B0604030504040204" pitchFamily="34" charset="0"/>
                <a:cs typeface="Arial" panose="020B0604020202020204" pitchFamily="34" charset="0"/>
              </a:rPr>
              <a:t>Organisations want to create a positive image but don</a:t>
            </a:r>
            <a:r>
              <a:rPr lang="ja-JP" altLang="en-GB" dirty="0">
                <a:latin typeface="Verdana" panose="020B0604030504040204" pitchFamily="34" charset="0"/>
                <a:cs typeface="Arial" panose="020B0604020202020204" pitchFamily="34" charset="0"/>
              </a:rPr>
              <a:t>’</a:t>
            </a:r>
            <a:r>
              <a:rPr lang="en-GB" altLang="ja-JP" dirty="0">
                <a:latin typeface="Verdana" panose="020B0604030504040204" pitchFamily="34" charset="0"/>
                <a:cs typeface="Arial" panose="020B0604020202020204" pitchFamily="34" charset="0"/>
              </a:rPr>
              <a:t>t want to be constrained about who to appoint or train (Hoque and Noon, 2004)</a:t>
            </a:r>
          </a:p>
          <a:p>
            <a:pPr eaLnBrk="1" hangingPunct="1">
              <a:lnSpc>
                <a:spcPct val="90000"/>
              </a:lnSpc>
            </a:pPr>
            <a:endParaRPr lang="en-GB" altLang="en-US" dirty="0">
              <a:latin typeface="Verdana" panose="020B0604030504040204" pitchFamily="34" charset="0"/>
              <a:cs typeface="Arial" panose="020B0604020202020204" pitchFamily="34" charset="0"/>
            </a:endParaRPr>
          </a:p>
          <a:p>
            <a:pPr eaLnBrk="1" hangingPunct="1">
              <a:lnSpc>
                <a:spcPct val="90000"/>
              </a:lnSpc>
            </a:pPr>
            <a:r>
              <a:rPr lang="en-GB" altLang="en-US" dirty="0">
                <a:latin typeface="Verdana" panose="020B0604030504040204" pitchFamily="34" charset="0"/>
                <a:cs typeface="Arial" panose="020B0604020202020204" pitchFamily="34" charset="0"/>
              </a:rPr>
              <a:t>Formal policies don</a:t>
            </a:r>
            <a:r>
              <a:rPr lang="ja-JP" altLang="en-GB" dirty="0">
                <a:latin typeface="Verdana" panose="020B0604030504040204" pitchFamily="34" charset="0"/>
                <a:cs typeface="Arial" panose="020B0604020202020204" pitchFamily="34" charset="0"/>
              </a:rPr>
              <a:t>’</a:t>
            </a:r>
            <a:r>
              <a:rPr lang="en-GB" altLang="ja-JP" dirty="0">
                <a:latin typeface="Verdana" panose="020B0604030504040204" pitchFamily="34" charset="0"/>
                <a:cs typeface="Arial" panose="020B0604020202020204" pitchFamily="34" charset="0"/>
              </a:rPr>
              <a:t>t stop managers avoiding procedures - </a:t>
            </a:r>
            <a:r>
              <a:rPr lang="en-GB" altLang="ja-JP" dirty="0" err="1">
                <a:latin typeface="Verdana" panose="020B0604030504040204" pitchFamily="34" charset="0"/>
                <a:cs typeface="Arial" panose="020B0604020202020204" pitchFamily="34" charset="0"/>
              </a:rPr>
              <a:t>Liff</a:t>
            </a:r>
            <a:r>
              <a:rPr lang="en-GB" altLang="ja-JP" dirty="0">
                <a:latin typeface="Verdana" panose="020B0604030504040204" pitchFamily="34" charset="0"/>
                <a:cs typeface="Arial" panose="020B0604020202020204" pitchFamily="34" charset="0"/>
              </a:rPr>
              <a:t> and Dale</a:t>
            </a:r>
          </a:p>
          <a:p>
            <a:pPr eaLnBrk="1" hangingPunct="1">
              <a:lnSpc>
                <a:spcPct val="90000"/>
              </a:lnSpc>
            </a:pPr>
            <a:endParaRPr lang="en-GB" altLang="en-US" dirty="0">
              <a:latin typeface="Verdana" panose="020B0604030504040204" pitchFamily="34" charset="0"/>
              <a:cs typeface="Arial" panose="020B0604020202020204" pitchFamily="34" charset="0"/>
            </a:endParaRPr>
          </a:p>
          <a:p>
            <a:pPr eaLnBrk="1" hangingPunct="1">
              <a:lnSpc>
                <a:spcPct val="90000"/>
              </a:lnSpc>
            </a:pPr>
            <a:r>
              <a:rPr lang="en-GB" altLang="en-US" dirty="0">
                <a:latin typeface="Verdana" panose="020B0604030504040204" pitchFamily="34" charset="0"/>
                <a:cs typeface="Arial" panose="020B0604020202020204" pitchFamily="34" charset="0"/>
              </a:rPr>
              <a:t>Unfair practice exists even when managers work within them Collinson (1990), male applicant showed leadership, female applicant was pushy        </a:t>
            </a:r>
          </a:p>
          <a:p>
            <a:pPr marL="0" indent="0" eaLnBrk="1" fontAlgn="auto" hangingPunct="1">
              <a:lnSpc>
                <a:spcPct val="80000"/>
              </a:lnSpc>
              <a:spcAft>
                <a:spcPts val="0"/>
              </a:spcAft>
              <a:buFont typeface="Wingdings" pitchFamily="2" charset="2"/>
              <a:buNone/>
              <a:defRPr/>
            </a:pPr>
            <a:endParaRPr lang="en-GB" sz="1200" dirty="0">
              <a:ea typeface="+mn-ea"/>
              <a:cs typeface="+mn-cs"/>
            </a:endParaRPr>
          </a:p>
          <a:p>
            <a:pPr eaLnBrk="1" hangingPunct="1">
              <a:lnSpc>
                <a:spcPct val="80000"/>
              </a:lnSpc>
            </a:pPr>
            <a:endParaRPr lang="en-GB" altLang="en-US" sz="1200" dirty="0">
              <a:latin typeface="Verdana" panose="020B060403050404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26</a:t>
            </a:fld>
            <a:endParaRPr lang="en-GB"/>
          </a:p>
        </p:txBody>
      </p:sp>
    </p:spTree>
    <p:extLst>
      <p:ext uri="{BB962C8B-B14F-4D97-AF65-F5344CB8AC3E}">
        <p14:creationId xmlns:p14="http://schemas.microsoft.com/office/powerpoint/2010/main" val="13743405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888888"/>
                </a:solidFill>
                <a:effectLst/>
                <a:latin typeface="proxima-nova"/>
              </a:rPr>
              <a:t>Equality and diversity should lead to a culture of inclusion. An inclusive culture is equality and diversity in practice.</a:t>
            </a:r>
          </a:p>
          <a:p>
            <a:pPr algn="l"/>
            <a:endParaRPr lang="en-GB" b="1" i="0" dirty="0">
              <a:solidFill>
                <a:srgbClr val="888888"/>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Make sure company leaders understand that inclusion is about ensuring that everyone’s voice is heard, opinions are considered and value to the team is evident.</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Train managers—and hold them accountable—to show that inclusivity is a core competency.</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Form an inclusion council with genuine influence and power: A Diversity and Inclusion council is typically a group, providing representation from different backgrounds within the organisation, who meet on a specific cadence to discuss what is being actioned on DE&amp;I, how it’s working and providing advice on what to do next.</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Value differences and create an environment where people can feel comfortable bringing their “full selves” to work.</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Identify underrepresented groups’ needs, and give them necessary support and resources.</a:t>
            </a:r>
          </a:p>
          <a:p>
            <a:pPr algn="l">
              <a:buFont typeface="Arial" panose="020B0604020202020204" pitchFamily="34" charset="0"/>
              <a:buChar char="•"/>
            </a:pP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Remember that daily interactions are the most telling sign of whether or not your company has an inclusive culture.</a:t>
            </a:r>
          </a:p>
          <a:p>
            <a:endParaRPr lang="en-GB" dirty="0"/>
          </a:p>
          <a:p>
            <a:r>
              <a:rPr lang="en-GB" dirty="0"/>
              <a:t>Doesn’t happen in a vacuum – inclusive culture</a:t>
            </a:r>
          </a:p>
        </p:txBody>
      </p:sp>
      <p:sp>
        <p:nvSpPr>
          <p:cNvPr id="4" name="Slide Number Placeholder 3"/>
          <p:cNvSpPr>
            <a:spLocks noGrp="1"/>
          </p:cNvSpPr>
          <p:nvPr>
            <p:ph type="sldNum" sz="quarter" idx="5"/>
          </p:nvPr>
        </p:nvSpPr>
        <p:spPr/>
        <p:txBody>
          <a:bodyPr/>
          <a:lstStyle/>
          <a:p>
            <a:fld id="{B0C84DD0-3B5A-47B8-932B-EADA8FA7EC11}" type="slidenum">
              <a:rPr lang="en-GB" smtClean="0"/>
              <a:t>27</a:t>
            </a:fld>
            <a:endParaRPr lang="en-GB"/>
          </a:p>
        </p:txBody>
      </p:sp>
    </p:spTree>
    <p:extLst>
      <p:ext uri="{BB962C8B-B14F-4D97-AF65-F5344CB8AC3E}">
        <p14:creationId xmlns:p14="http://schemas.microsoft.com/office/powerpoint/2010/main" val="37096411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Proxima Nova"/>
              </a:rPr>
              <a:t>While the terms equity and equality may sound similar, the implementation of one versus the other can lead to dramatically different outcomes for marginalized people. Equality means each individual or group of people is given the same resources or opportunities. Equity recognizes that each person has different circumstances and allocates the exact resources and opportunities needed to reach an equal outcome.  </a:t>
            </a:r>
          </a:p>
          <a:p>
            <a:pPr algn="l"/>
            <a:endParaRPr lang="en-GB" b="0" i="0" dirty="0">
              <a:solidFill>
                <a:srgbClr val="333333"/>
              </a:solidFill>
              <a:effectLst/>
              <a:latin typeface="Proxima Nova"/>
            </a:endParaRPr>
          </a:p>
          <a:p>
            <a:pPr algn="l"/>
            <a:r>
              <a:rPr lang="en-GB" b="0" i="0" dirty="0">
                <a:solidFill>
                  <a:srgbClr val="333333"/>
                </a:solidFill>
                <a:effectLst/>
                <a:latin typeface="Proxima Nova"/>
              </a:rPr>
              <a:t>In the illustration two individuals have unequal access to a system — in this case, the tree that provides fruit. With equal support from evenly distributed tools, their access to the fruit still remains unequal. The equitable solution, however, allocates the exact resources that each person needs to access the fruit, leading to positive outcomes for both individuals. Equity is a solution for addressing imbalanced social systems. </a:t>
            </a:r>
          </a:p>
          <a:p>
            <a:endParaRPr lang="en-GB" b="0" i="0" dirty="0">
              <a:solidFill>
                <a:srgbClr val="333333"/>
              </a:solidFill>
              <a:effectLst/>
              <a:latin typeface="Proxima Nova"/>
            </a:endParaRPr>
          </a:p>
          <a:p>
            <a:r>
              <a:rPr lang="en-GB" b="0" i="0" dirty="0">
                <a:solidFill>
                  <a:srgbClr val="333333"/>
                </a:solidFill>
                <a:effectLst/>
                <a:latin typeface="Proxima Nova"/>
              </a:rPr>
              <a:t>Justice can take equity one step further by fixing the systems in a way that leads to long-term, sustainable, equitable access for generations to come.</a:t>
            </a:r>
            <a:endParaRPr lang="en-GB" i="0" dirty="0"/>
          </a:p>
        </p:txBody>
      </p:sp>
      <p:sp>
        <p:nvSpPr>
          <p:cNvPr id="4" name="Slide Number Placeholder 3"/>
          <p:cNvSpPr>
            <a:spLocks noGrp="1"/>
          </p:cNvSpPr>
          <p:nvPr>
            <p:ph type="sldNum" sz="quarter" idx="5"/>
          </p:nvPr>
        </p:nvSpPr>
        <p:spPr/>
        <p:txBody>
          <a:bodyPr/>
          <a:lstStyle/>
          <a:p>
            <a:fld id="{B0C84DD0-3B5A-47B8-932B-EADA8FA7EC11}" type="slidenum">
              <a:rPr lang="en-GB" smtClean="0"/>
              <a:t>28</a:t>
            </a:fld>
            <a:endParaRPr lang="en-GB"/>
          </a:p>
        </p:txBody>
      </p:sp>
    </p:spTree>
    <p:extLst>
      <p:ext uri="{BB962C8B-B14F-4D97-AF65-F5344CB8AC3E}">
        <p14:creationId xmlns:p14="http://schemas.microsoft.com/office/powerpoint/2010/main" val="36643381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GB" dirty="0">
                <a:hlinkClick r:id="rId3"/>
              </a:rPr>
              <a:t>Belbin Team Roles | Belbin</a:t>
            </a:r>
            <a:endParaRPr lang="en-GB" dirty="0"/>
          </a:p>
          <a:p>
            <a:r>
              <a:rPr lang="en-GB" i="0" dirty="0">
                <a:solidFill>
                  <a:srgbClr val="343434"/>
                </a:solidFill>
                <a:effectLst/>
                <a:latin typeface="MetaCompPro-Light W01 Regular"/>
              </a:rPr>
              <a:t>A Belbin 'Team Role' is one of nine clusters of behavioural attributes identified by Dr Meredith Belbin's research at Henley as being effective in order to facilitate team progress.</a:t>
            </a:r>
          </a:p>
          <a:p>
            <a:pPr algn="l" fontAlgn="b"/>
            <a:r>
              <a:rPr lang="en-GB" i="0" dirty="0">
                <a:solidFill>
                  <a:srgbClr val="343434"/>
                </a:solidFill>
                <a:effectLst/>
                <a:latin typeface="MetaCompPro-Light W01 Regular"/>
              </a:rPr>
              <a:t>The research indicated that the most successful teams were made up of a diverse mix of behaviours. Each team needs access to each of the nine Belbin Team Role behaviours to become a high-performing team.</a:t>
            </a:r>
          </a:p>
          <a:p>
            <a:pPr algn="l" fontAlgn="b"/>
            <a:r>
              <a:rPr lang="en-GB" i="0" dirty="0">
                <a:solidFill>
                  <a:srgbClr val="343434"/>
                </a:solidFill>
                <a:effectLst/>
                <a:latin typeface="MetaCompPro-Light W01 Regular"/>
              </a:rPr>
              <a:t>The nine Belbin Team Roles are: Resource Investigator, Team worker and Co-ordinator (the Social roles); Plant, Monitor Evaluator and Specialist (the Thinking roles), and Shaper, Implementer and Completer Finisher (the Action or Task roles).</a:t>
            </a:r>
          </a:p>
          <a:p>
            <a:endParaRPr lang="en-GB" dirty="0"/>
          </a:p>
          <a:p>
            <a:endParaRPr lang="en-GB" dirty="0"/>
          </a:p>
          <a:p>
            <a:r>
              <a:rPr lang="en-GB" dirty="0"/>
              <a:t>Tuckman’s Theory of Team Development:</a:t>
            </a:r>
          </a:p>
          <a:p>
            <a:r>
              <a:rPr lang="en-GB" dirty="0"/>
              <a:t>Forming</a:t>
            </a:r>
          </a:p>
          <a:p>
            <a:r>
              <a:rPr lang="en-GB" dirty="0"/>
              <a:t>Storming</a:t>
            </a:r>
          </a:p>
          <a:p>
            <a:r>
              <a:rPr lang="en-GB" dirty="0"/>
              <a:t>Norming</a:t>
            </a:r>
          </a:p>
          <a:p>
            <a:r>
              <a:rPr lang="en-GB" dirty="0"/>
              <a:t>Performing</a:t>
            </a:r>
          </a:p>
          <a:p>
            <a:r>
              <a:rPr lang="en-GB" dirty="0"/>
              <a:t>Adjourning/Mourning</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29</a:t>
            </a:fld>
            <a:endParaRPr lang="en-GB"/>
          </a:p>
        </p:txBody>
      </p:sp>
    </p:spTree>
    <p:extLst>
      <p:ext uri="{BB962C8B-B14F-4D97-AF65-F5344CB8AC3E}">
        <p14:creationId xmlns:p14="http://schemas.microsoft.com/office/powerpoint/2010/main" val="11253871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41388409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31</a:t>
            </a:fld>
            <a:endParaRPr lang="en-GB"/>
          </a:p>
        </p:txBody>
      </p:sp>
    </p:spTree>
    <p:extLst>
      <p:ext uri="{BB962C8B-B14F-4D97-AF65-F5344CB8AC3E}">
        <p14:creationId xmlns:p14="http://schemas.microsoft.com/office/powerpoint/2010/main" val="5263135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376456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732131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732131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381559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534527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0244450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38</a:t>
            </a:fld>
            <a:endParaRPr lang="en-GB"/>
          </a:p>
        </p:txBody>
      </p:sp>
    </p:spTree>
    <p:extLst>
      <p:ext uri="{BB962C8B-B14F-4D97-AF65-F5344CB8AC3E}">
        <p14:creationId xmlns:p14="http://schemas.microsoft.com/office/powerpoint/2010/main" val="23658307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Proxima Nova"/>
              </a:rPr>
              <a:t>While the terms equity and equality may sound similar, the implementation of one versus the other can lead to dramatically different outcomes for marginalized people. Equality means each individual or group of people is given the same resources or opportunities. Equity recognizes that each person has different circumstances and allocates the exact resources and opportunities needed to reach an equal outcome.  </a:t>
            </a:r>
          </a:p>
          <a:p>
            <a:pPr algn="l"/>
            <a:endParaRPr lang="en-GB" b="0" i="0" dirty="0">
              <a:solidFill>
                <a:srgbClr val="333333"/>
              </a:solidFill>
              <a:effectLst/>
              <a:latin typeface="Proxima Nova"/>
            </a:endParaRPr>
          </a:p>
          <a:p>
            <a:pPr algn="l"/>
            <a:r>
              <a:rPr lang="en-GB" b="0" i="0" dirty="0">
                <a:solidFill>
                  <a:srgbClr val="333333"/>
                </a:solidFill>
                <a:effectLst/>
                <a:latin typeface="Proxima Nova"/>
              </a:rPr>
              <a:t>In the illustration two individuals have unequal access to a system — in this case, the tree that provides fruit. With equal support from evenly distributed tools, their access to the fruit still remains unequal. The equitable solution, however, allocates the exact resources that each person needs to access the fruit, leading to positive outcomes for both individuals. Equity is a solution for addressing imbalanced social systems. </a:t>
            </a:r>
          </a:p>
          <a:p>
            <a:endParaRPr lang="en-GB" b="0" i="0" dirty="0">
              <a:solidFill>
                <a:srgbClr val="333333"/>
              </a:solidFill>
              <a:effectLst/>
              <a:latin typeface="Proxima Nova"/>
            </a:endParaRPr>
          </a:p>
          <a:p>
            <a:r>
              <a:rPr lang="en-GB" b="0" i="0" dirty="0">
                <a:solidFill>
                  <a:srgbClr val="333333"/>
                </a:solidFill>
                <a:effectLst/>
                <a:latin typeface="Proxima Nova"/>
              </a:rPr>
              <a:t>Justice can take equity one step further by fixing the systems in a way that leads to long-term, sustainable, equitable access for generations to come.</a:t>
            </a:r>
            <a:endParaRPr lang="en-GB" i="0" dirty="0"/>
          </a:p>
        </p:txBody>
      </p:sp>
      <p:sp>
        <p:nvSpPr>
          <p:cNvPr id="4" name="Slide Number Placeholder 3"/>
          <p:cNvSpPr>
            <a:spLocks noGrp="1"/>
          </p:cNvSpPr>
          <p:nvPr>
            <p:ph type="sldNum" sz="quarter" idx="5"/>
          </p:nvPr>
        </p:nvSpPr>
        <p:spPr/>
        <p:txBody>
          <a:bodyPr/>
          <a:lstStyle/>
          <a:p>
            <a:fld id="{B0C84DD0-3B5A-47B8-932B-EADA8FA7EC11}" type="slidenum">
              <a:rPr lang="en-GB" smtClean="0"/>
              <a:t>41</a:t>
            </a:fld>
            <a:endParaRPr lang="en-GB"/>
          </a:p>
        </p:txBody>
      </p:sp>
    </p:spTree>
    <p:extLst>
      <p:ext uri="{BB962C8B-B14F-4D97-AF65-F5344CB8AC3E}">
        <p14:creationId xmlns:p14="http://schemas.microsoft.com/office/powerpoint/2010/main" val="19884037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43</a:t>
            </a:fld>
            <a:endParaRPr lang="en-GB"/>
          </a:p>
        </p:txBody>
      </p:sp>
    </p:spTree>
    <p:extLst>
      <p:ext uri="{BB962C8B-B14F-4D97-AF65-F5344CB8AC3E}">
        <p14:creationId xmlns:p14="http://schemas.microsoft.com/office/powerpoint/2010/main" val="12156520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21/02/2024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21/02/2024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21/02/2024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21/02/2024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235586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1064144052"/>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9.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https://www.ted.com/talks/margaret_heffernan_dare_to_disagree?language=en" TargetMode="Externa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91344" y="3150890"/>
            <a:ext cx="11737304" cy="2510357"/>
          </a:xfrm>
        </p:spPr>
        <p:txBody>
          <a:bodyPr>
            <a:normAutofit/>
          </a:bodyPr>
          <a:lstStyle/>
          <a:p>
            <a:r>
              <a:rPr lang="en-GB" sz="4000" b="1" dirty="0">
                <a:solidFill>
                  <a:schemeClr val="bg1"/>
                </a:solidFill>
              </a:rPr>
              <a:t>Equality, Diversity, Fairness &amp; Inclusion</a:t>
            </a:r>
          </a:p>
          <a:p>
            <a:r>
              <a:rPr lang="en-GB" b="1" dirty="0">
                <a:solidFill>
                  <a:schemeClr val="bg1"/>
                </a:solidFill>
              </a:rPr>
              <a:t>James Moore</a:t>
            </a:r>
          </a:p>
          <a:p>
            <a:r>
              <a:rPr lang="en-GB" b="1" dirty="0">
                <a:solidFill>
                  <a:schemeClr val="bg1"/>
                </a:solidFill>
              </a:rPr>
              <a:t>FCIPD, MSc</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Why being clear of organisational strategy and design so important?</a:t>
            </a:r>
          </a:p>
          <a:p>
            <a:r>
              <a:rPr lang="en-GB" dirty="0"/>
              <a:t>Why is getting the right people so important?</a:t>
            </a:r>
          </a:p>
          <a:p>
            <a:r>
              <a:rPr lang="en-GB" dirty="0"/>
              <a:t>Why it is hard to get a perfect fit?</a:t>
            </a:r>
          </a:p>
          <a:p>
            <a:r>
              <a:rPr lang="en-GB" dirty="0"/>
              <a:t>Why the attraction story matters?</a:t>
            </a:r>
          </a:p>
          <a:p>
            <a:r>
              <a:rPr lang="en-GB" dirty="0"/>
              <a:t>Why should we be welcoming new colleagues (not inducting them!)?</a:t>
            </a:r>
          </a:p>
        </p:txBody>
      </p:sp>
    </p:spTree>
    <p:extLst>
      <p:ext uri="{BB962C8B-B14F-4D97-AF65-F5344CB8AC3E}">
        <p14:creationId xmlns:p14="http://schemas.microsoft.com/office/powerpoint/2010/main" val="1654517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C79A8-551A-A7FC-B7F5-1DD9F2E5FB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FF65E-4917-51CA-7977-6E0B2F6AB215}"/>
              </a:ext>
            </a:extLst>
          </p:cNvPr>
          <p:cNvSpPr>
            <a:spLocks noGrp="1"/>
          </p:cNvSpPr>
          <p:nvPr>
            <p:ph idx="1"/>
          </p:nvPr>
        </p:nvSpPr>
        <p:spPr/>
        <p:txBody>
          <a:bodyPr/>
          <a:lstStyle/>
          <a:p>
            <a:endParaRPr lang="en-GB"/>
          </a:p>
        </p:txBody>
      </p:sp>
      <p:pic>
        <p:nvPicPr>
          <p:cNvPr id="5122" name="Picture 2" descr="Basic Psychological Needs — Iulian Olariu">
            <a:extLst>
              <a:ext uri="{FF2B5EF4-FFF2-40B4-BE49-F238E27FC236}">
                <a16:creationId xmlns:a16="http://schemas.microsoft.com/office/drawing/2014/main" id="{CA8E0473-19C2-DBC8-CA74-9330EB3F0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0825" y="0"/>
            <a:ext cx="91503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6622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eople analytics: Guide for people professionals | CIPD">
            <a:extLst>
              <a:ext uri="{FF2B5EF4-FFF2-40B4-BE49-F238E27FC236}">
                <a16:creationId xmlns:a16="http://schemas.microsoft.com/office/drawing/2014/main" id="{03876E7D-F9CD-5F6E-93E8-86CA653509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300" y="116632"/>
            <a:ext cx="9683700" cy="545845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74465CA-2B55-78D2-27AD-EEF628B6C61F}"/>
              </a:ext>
            </a:extLst>
          </p:cNvPr>
          <p:cNvSpPr>
            <a:spLocks noGrp="1"/>
          </p:cNvSpPr>
          <p:nvPr>
            <p:ph type="title"/>
          </p:nvPr>
        </p:nvSpPr>
        <p:spPr>
          <a:xfrm>
            <a:off x="623392" y="577606"/>
            <a:ext cx="3568262" cy="4536504"/>
          </a:xfrm>
        </p:spPr>
        <p:txBody>
          <a:bodyPr>
            <a:normAutofit fontScale="90000"/>
          </a:bodyPr>
          <a:lstStyle/>
          <a:p>
            <a:r>
              <a:rPr lang="en-GB" dirty="0"/>
              <a:t>Managing People in Organisations</a:t>
            </a:r>
            <a:br>
              <a:rPr lang="en-GB" dirty="0"/>
            </a:br>
            <a:br>
              <a:rPr lang="en-GB" dirty="0"/>
            </a:br>
            <a:r>
              <a:rPr lang="en-GB" dirty="0"/>
              <a:t>The Employee Lifecycle</a:t>
            </a:r>
          </a:p>
        </p:txBody>
      </p:sp>
    </p:spTree>
    <p:extLst>
      <p:ext uri="{BB962C8B-B14F-4D97-AF65-F5344CB8AC3E}">
        <p14:creationId xmlns:p14="http://schemas.microsoft.com/office/powerpoint/2010/main" val="1834510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82043-4122-49EA-B82E-5A918150326B}"/>
              </a:ext>
            </a:extLst>
          </p:cNvPr>
          <p:cNvSpPr>
            <a:spLocks noGrp="1"/>
          </p:cNvSpPr>
          <p:nvPr>
            <p:ph type="title"/>
          </p:nvPr>
        </p:nvSpPr>
        <p:spPr>
          <a:xfrm>
            <a:off x="1143000" y="990599"/>
            <a:ext cx="9906000" cy="993844"/>
          </a:xfrm>
        </p:spPr>
        <p:txBody>
          <a:bodyPr anchor="t">
            <a:normAutofit/>
          </a:bodyPr>
          <a:lstStyle/>
          <a:p>
            <a:r>
              <a:rPr lang="en-GB" sz="4800" b="1" dirty="0"/>
              <a:t>Choosing a selection method</a:t>
            </a:r>
          </a:p>
        </p:txBody>
      </p:sp>
      <p:graphicFrame>
        <p:nvGraphicFramePr>
          <p:cNvPr id="5" name="Content Placeholder 2">
            <a:extLst>
              <a:ext uri="{FF2B5EF4-FFF2-40B4-BE49-F238E27FC236}">
                <a16:creationId xmlns:a16="http://schemas.microsoft.com/office/drawing/2014/main" id="{6B9A37EB-3FB8-4653-B427-B4B46610A146}"/>
              </a:ext>
            </a:extLst>
          </p:cNvPr>
          <p:cNvGraphicFramePr>
            <a:graphicFrameLocks noGrp="1"/>
          </p:cNvGraphicFramePr>
          <p:nvPr>
            <p:ph idx="1"/>
          </p:nvPr>
        </p:nvGraphicFramePr>
        <p:xfrm>
          <a:off x="457200" y="1477217"/>
          <a:ext cx="11277600" cy="4450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2192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6B72-EED1-4508-BE27-B47098A6B5AB}"/>
              </a:ext>
            </a:extLst>
          </p:cNvPr>
          <p:cNvSpPr>
            <a:spLocks noGrp="1"/>
          </p:cNvSpPr>
          <p:nvPr>
            <p:ph type="title"/>
          </p:nvPr>
        </p:nvSpPr>
        <p:spPr>
          <a:xfrm>
            <a:off x="0" y="169743"/>
            <a:ext cx="10306520" cy="1325563"/>
          </a:xfrm>
        </p:spPr>
        <p:txBody>
          <a:bodyPr>
            <a:normAutofit/>
          </a:bodyPr>
          <a:lstStyle/>
          <a:p>
            <a:r>
              <a:rPr lang="en-GB" sz="4000" dirty="0"/>
              <a:t>What is Welcoming </a:t>
            </a:r>
            <a:br>
              <a:rPr lang="en-GB" sz="4000" dirty="0"/>
            </a:br>
            <a:r>
              <a:rPr lang="en-GB" sz="4000" dirty="0"/>
              <a:t>(onboarding &amp; induction)?</a:t>
            </a:r>
          </a:p>
        </p:txBody>
      </p:sp>
      <p:pic>
        <p:nvPicPr>
          <p:cNvPr id="4098" name="Picture 2" descr="What is an induction? A guide for employers | citrusHR">
            <a:extLst>
              <a:ext uri="{FF2B5EF4-FFF2-40B4-BE49-F238E27FC236}">
                <a16:creationId xmlns:a16="http://schemas.microsoft.com/office/drawing/2014/main" id="{55C5C78C-CF48-4F2B-B838-B439DA581B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504" r="20370"/>
          <a:stretch/>
        </p:blipFill>
        <p:spPr bwMode="auto">
          <a:xfrm>
            <a:off x="840495" y="1461378"/>
            <a:ext cx="3209779" cy="3563372"/>
          </a:xfrm>
          <a:prstGeom prst="rect">
            <a:avLst/>
          </a:prstGeom>
          <a:noFill/>
          <a:extLst>
            <a:ext uri="{909E8E84-426E-40DD-AFC4-6F175D3DCCD1}">
              <a14:hiddenFill xmlns:a14="http://schemas.microsoft.com/office/drawing/2010/main">
                <a:solidFill>
                  <a:srgbClr val="FFFFFF"/>
                </a:solidFill>
              </a14:hiddenFill>
            </a:ext>
          </a:extLst>
        </p:spPr>
      </p:pic>
      <p:sp>
        <p:nvSpPr>
          <p:cNvPr id="29" name="Content Placeholder 2">
            <a:extLst>
              <a:ext uri="{FF2B5EF4-FFF2-40B4-BE49-F238E27FC236}">
                <a16:creationId xmlns:a16="http://schemas.microsoft.com/office/drawing/2014/main" id="{63884DB6-78D5-4DAA-825C-CB764EF9BE5A}"/>
              </a:ext>
            </a:extLst>
          </p:cNvPr>
          <p:cNvSpPr>
            <a:spLocks noGrp="1"/>
          </p:cNvSpPr>
          <p:nvPr>
            <p:ph idx="1"/>
          </p:nvPr>
        </p:nvSpPr>
        <p:spPr>
          <a:xfrm>
            <a:off x="4871864" y="1461378"/>
            <a:ext cx="6256246" cy="4100903"/>
          </a:xfrm>
        </p:spPr>
        <p:txBody>
          <a:bodyPr>
            <a:normAutofit fontScale="92500"/>
          </a:bodyPr>
          <a:lstStyle/>
          <a:p>
            <a:r>
              <a:rPr lang="en-GB" sz="2400" i="1" dirty="0"/>
              <a:t>“Induction is the process through which employees adjust or acclimatise to their new jobs and working environment”</a:t>
            </a:r>
          </a:p>
          <a:p>
            <a:r>
              <a:rPr lang="en-GB" sz="2400" dirty="0"/>
              <a:t>It should be role specific</a:t>
            </a:r>
          </a:p>
          <a:p>
            <a:r>
              <a:rPr lang="en-GB" sz="2400" dirty="0"/>
              <a:t>Induction benefits employers and employees</a:t>
            </a:r>
          </a:p>
          <a:p>
            <a:r>
              <a:rPr lang="en-GB" sz="2400" dirty="0"/>
              <a:t>Who needs an induction? Everyone!</a:t>
            </a:r>
          </a:p>
          <a:p>
            <a:r>
              <a:rPr lang="en-GB" sz="2400" dirty="0"/>
              <a:t>Whose role to do what? </a:t>
            </a:r>
          </a:p>
          <a:p>
            <a:r>
              <a:rPr lang="en-GB" sz="2400" dirty="0"/>
              <a:t>What should it include?</a:t>
            </a:r>
          </a:p>
          <a:p>
            <a:r>
              <a:rPr lang="en-GB" sz="2400" dirty="0"/>
              <a:t>Common pitfalls</a:t>
            </a:r>
          </a:p>
          <a:p>
            <a:r>
              <a:rPr lang="en-GB" sz="2400" dirty="0"/>
              <a:t>Evaluation</a:t>
            </a:r>
          </a:p>
          <a:p>
            <a:endParaRPr lang="en-GB" sz="1700" dirty="0"/>
          </a:p>
        </p:txBody>
      </p:sp>
    </p:spTree>
    <p:extLst>
      <p:ext uri="{BB962C8B-B14F-4D97-AF65-F5344CB8AC3E}">
        <p14:creationId xmlns:p14="http://schemas.microsoft.com/office/powerpoint/2010/main" val="215123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hare your experience Images, Stock Photos &amp;amp; Vectors | Shutterstock">
            <a:extLst>
              <a:ext uri="{FF2B5EF4-FFF2-40B4-BE49-F238E27FC236}">
                <a16:creationId xmlns:a16="http://schemas.microsoft.com/office/drawing/2014/main" id="{4DEA0EA7-7A75-4B5D-9D2B-76B67137DB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483"/>
          <a:stretch/>
        </p:blipFill>
        <p:spPr bwMode="auto">
          <a:xfrm>
            <a:off x="653323" y="1415350"/>
            <a:ext cx="5671273" cy="347606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133" name="Content Placeholder 5125">
            <a:extLst>
              <a:ext uri="{FF2B5EF4-FFF2-40B4-BE49-F238E27FC236}">
                <a16:creationId xmlns:a16="http://schemas.microsoft.com/office/drawing/2014/main" id="{3768DC03-6D1B-4CC8-B29D-80084A297BB1}"/>
              </a:ext>
            </a:extLst>
          </p:cNvPr>
          <p:cNvGraphicFramePr>
            <a:graphicFrameLocks noGrp="1"/>
          </p:cNvGraphicFramePr>
          <p:nvPr>
            <p:ph idx="1"/>
          </p:nvPr>
        </p:nvGraphicFramePr>
        <p:xfrm>
          <a:off x="6781798" y="1415350"/>
          <a:ext cx="4953000" cy="37662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0288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9C2E2-9D81-4E9E-A66B-E273926973D3}"/>
              </a:ext>
            </a:extLst>
          </p:cNvPr>
          <p:cNvSpPr>
            <a:spLocks noGrp="1"/>
          </p:cNvSpPr>
          <p:nvPr>
            <p:ph type="title"/>
          </p:nvPr>
        </p:nvSpPr>
        <p:spPr>
          <a:xfrm>
            <a:off x="586478" y="1683756"/>
            <a:ext cx="3115265" cy="2396359"/>
          </a:xfrm>
          <a:solidFill>
            <a:schemeClr val="accent1"/>
          </a:solidFill>
        </p:spPr>
        <p:txBody>
          <a:bodyPr anchor="ctr">
            <a:normAutofit/>
          </a:bodyPr>
          <a:lstStyle/>
          <a:p>
            <a:r>
              <a:rPr lang="en-GB" sz="5400" dirty="0">
                <a:solidFill>
                  <a:srgbClr val="FFFFFF"/>
                </a:solidFill>
              </a:rPr>
              <a:t>Today</a:t>
            </a:r>
          </a:p>
        </p:txBody>
      </p:sp>
      <p:graphicFrame>
        <p:nvGraphicFramePr>
          <p:cNvPr id="5" name="Content Placeholder 2">
            <a:extLst>
              <a:ext uri="{FF2B5EF4-FFF2-40B4-BE49-F238E27FC236}">
                <a16:creationId xmlns:a16="http://schemas.microsoft.com/office/drawing/2014/main" id="{E7990401-9752-4E24-BCA2-E56639A0647E}"/>
              </a:ext>
            </a:extLst>
          </p:cNvPr>
          <p:cNvGraphicFramePr>
            <a:graphicFrameLocks noGrp="1"/>
          </p:cNvGraphicFramePr>
          <p:nvPr>
            <p:ph idx="1"/>
            <p:extLst>
              <p:ext uri="{D42A27DB-BD31-4B8C-83A1-F6EECF244321}">
                <p14:modId xmlns:p14="http://schemas.microsoft.com/office/powerpoint/2010/main" val="4263478454"/>
              </p:ext>
            </p:extLst>
          </p:nvPr>
        </p:nvGraphicFramePr>
        <p:xfrm>
          <a:off x="4905053" y="750440"/>
          <a:ext cx="6015484" cy="49108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6376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7DFF873-10FE-C74D-96A8-A72B891908D9}"/>
              </a:ext>
            </a:extLst>
          </p:cNvPr>
          <p:cNvSpPr>
            <a:spLocks noGrp="1"/>
          </p:cNvSpPr>
          <p:nvPr>
            <p:ph type="body" sz="quarter" idx="13"/>
          </p:nvPr>
        </p:nvSpPr>
        <p:spPr/>
        <p:txBody>
          <a:bodyPr>
            <a:normAutofit fontScale="77500" lnSpcReduction="20000"/>
          </a:bodyPr>
          <a:lstStyle/>
          <a:p>
            <a:pPr algn="ctr"/>
            <a:r>
              <a:rPr lang="en-GB" sz="4400" b="0" dirty="0">
                <a:latin typeface="Arial" panose="020B0604020202020204" pitchFamily="34" charset="0"/>
                <a:cs typeface="Arial" panose="020B0604020202020204" pitchFamily="34" charset="0"/>
              </a:rPr>
              <a:t>So what are you now thinking about </a:t>
            </a:r>
          </a:p>
          <a:p>
            <a:pPr algn="ctr"/>
            <a:r>
              <a:rPr lang="en-GB" sz="4400" b="0" dirty="0">
                <a:latin typeface="Arial" panose="020B0604020202020204" pitchFamily="34" charset="0"/>
                <a:cs typeface="Arial" panose="020B0604020202020204" pitchFamily="34" charset="0"/>
              </a:rPr>
              <a:t>differences and including everyone?</a:t>
            </a:r>
          </a:p>
        </p:txBody>
      </p:sp>
      <p:sp>
        <p:nvSpPr>
          <p:cNvPr id="3" name="Text Placeholder 2">
            <a:extLst>
              <a:ext uri="{FF2B5EF4-FFF2-40B4-BE49-F238E27FC236}">
                <a16:creationId xmlns:a16="http://schemas.microsoft.com/office/drawing/2014/main" id="{A6DBFBC6-54AC-FE86-7D58-8F75CBACE23B}"/>
              </a:ext>
            </a:extLst>
          </p:cNvPr>
          <p:cNvSpPr>
            <a:spLocks noGrp="1"/>
          </p:cNvSpPr>
          <p:nvPr>
            <p:ph type="body" sz="quarter" idx="14"/>
          </p:nvPr>
        </p:nvSpPr>
        <p:spPr/>
        <p:txBody>
          <a:bodyPr/>
          <a:lstStyle/>
          <a:p>
            <a:endParaRPr lang="en-GB" dirty="0"/>
          </a:p>
        </p:txBody>
      </p:sp>
      <p:pic>
        <p:nvPicPr>
          <p:cNvPr id="3074" name="Picture 2" descr="Equality versus Equity: What's the difference as we #EmbraceEquity for IWD  2023 and beyond?">
            <a:extLst>
              <a:ext uri="{FF2B5EF4-FFF2-40B4-BE49-F238E27FC236}">
                <a16:creationId xmlns:a16="http://schemas.microsoft.com/office/drawing/2014/main" id="{AEAE84A2-D6AE-7944-C29A-23648A578F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674" y="1527175"/>
            <a:ext cx="11702651" cy="4740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4439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38F59-675E-400C-BBEE-53F88A6705B6}"/>
              </a:ext>
            </a:extLst>
          </p:cNvPr>
          <p:cNvSpPr>
            <a:spLocks noGrp="1"/>
          </p:cNvSpPr>
          <p:nvPr>
            <p:ph type="title"/>
          </p:nvPr>
        </p:nvSpPr>
        <p:spPr>
          <a:xfrm>
            <a:off x="942740" y="260649"/>
            <a:ext cx="10306520" cy="1080120"/>
          </a:xfrm>
        </p:spPr>
        <p:txBody>
          <a:bodyPr>
            <a:normAutofit/>
          </a:bodyPr>
          <a:lstStyle/>
          <a:p>
            <a:r>
              <a:rPr lang="en-GB" sz="4000" dirty="0"/>
              <a:t>Definitions of key terms</a:t>
            </a:r>
          </a:p>
        </p:txBody>
      </p:sp>
      <p:sp>
        <p:nvSpPr>
          <p:cNvPr id="3" name="Content Placeholder 2">
            <a:extLst>
              <a:ext uri="{FF2B5EF4-FFF2-40B4-BE49-F238E27FC236}">
                <a16:creationId xmlns:a16="http://schemas.microsoft.com/office/drawing/2014/main" id="{86557EC6-2BA9-4CD1-A94E-171B66A1B198}"/>
              </a:ext>
            </a:extLst>
          </p:cNvPr>
          <p:cNvSpPr>
            <a:spLocks noGrp="1"/>
          </p:cNvSpPr>
          <p:nvPr>
            <p:ph idx="1"/>
          </p:nvPr>
        </p:nvSpPr>
        <p:spPr>
          <a:xfrm>
            <a:off x="335360" y="1187952"/>
            <a:ext cx="7200800" cy="4482094"/>
          </a:xfrm>
        </p:spPr>
        <p:txBody>
          <a:bodyPr>
            <a:normAutofit/>
          </a:bodyPr>
          <a:lstStyle/>
          <a:p>
            <a:pPr marL="0" indent="0">
              <a:buNone/>
            </a:pPr>
            <a:r>
              <a:rPr lang="en-GB" sz="2000" dirty="0"/>
              <a:t>Equality: Equality in the workplace means equal job opportunities and fairness for employees and job applicants (Acas, 2021)</a:t>
            </a:r>
          </a:p>
          <a:p>
            <a:pPr marL="0" indent="0">
              <a:buNone/>
            </a:pPr>
            <a:r>
              <a:rPr lang="en-GB" sz="2000" dirty="0"/>
              <a:t>Diversity: Diversity is the range of people in your workforce. For example, this might mean people with different ages, religions, ethnicities, people with disabilities, and both men and women. It also means valuing those differences (Acas, 2021)</a:t>
            </a:r>
          </a:p>
          <a:p>
            <a:pPr marL="0" indent="0">
              <a:buNone/>
            </a:pPr>
            <a:r>
              <a:rPr lang="en-GB" sz="2000" dirty="0"/>
              <a:t>Equity: Equity in the workplace refers to fair treatment in access, opportunity and advancement for all individuals. Work in this area includes identifying and working to eliminate barriers to fair treatment for disadvantaged groups, from the team level through systemic changes in organizations and industries (SHRM, 2021)</a:t>
            </a:r>
          </a:p>
        </p:txBody>
      </p:sp>
      <p:pic>
        <p:nvPicPr>
          <p:cNvPr id="1026" name="Picture 2" descr="Equity vs. Equality: What&amp;#39;s the Difference? | Online Public Health">
            <a:extLst>
              <a:ext uri="{FF2B5EF4-FFF2-40B4-BE49-F238E27FC236}">
                <a16:creationId xmlns:a16="http://schemas.microsoft.com/office/drawing/2014/main" id="{32D5986D-DB37-4F36-A76D-48DC0245D6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03"/>
          <a:stretch/>
        </p:blipFill>
        <p:spPr bwMode="auto">
          <a:xfrm>
            <a:off x="7673992" y="1957387"/>
            <a:ext cx="3966624" cy="2943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3854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p:txBody>
          <a:bodyPr>
            <a:normAutofit/>
          </a:bodyPr>
          <a:lstStyle/>
          <a:p>
            <a:r>
              <a:rPr lang="en-GB" sz="3400" dirty="0"/>
              <a:t>HRM largely (but not exclusively) manages equality and diversity through the recruitment and selection process</a:t>
            </a:r>
          </a:p>
        </p:txBody>
      </p:sp>
    </p:spTree>
    <p:extLst>
      <p:ext uri="{BB962C8B-B14F-4D97-AF65-F5344CB8AC3E}">
        <p14:creationId xmlns:p14="http://schemas.microsoft.com/office/powerpoint/2010/main" val="1330638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p:txBody>
          <a:bodyPr>
            <a:normAutofit/>
          </a:bodyPr>
          <a:lstStyle/>
          <a:p>
            <a:r>
              <a:rPr lang="en-GB" sz="3400" dirty="0">
                <a:solidFill>
                  <a:schemeClr val="bg1">
                    <a:lumMod val="65000"/>
                  </a:schemeClr>
                </a:solidFill>
              </a:rPr>
              <a:t>HRM largely manage diversity through the recruitment and selection process</a:t>
            </a:r>
          </a:p>
          <a:p>
            <a:r>
              <a:rPr lang="en-GB" altLang="en-US" sz="3400" dirty="0">
                <a:cs typeface="Arial" panose="020B0604020202020204" pitchFamily="34" charset="0"/>
              </a:rPr>
              <a:t>Social justice case (Equal opportunities approach)</a:t>
            </a:r>
          </a:p>
        </p:txBody>
      </p:sp>
    </p:spTree>
    <p:extLst>
      <p:ext uri="{BB962C8B-B14F-4D97-AF65-F5344CB8AC3E}">
        <p14:creationId xmlns:p14="http://schemas.microsoft.com/office/powerpoint/2010/main" val="1149804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t>Direct discrimination</a:t>
            </a:r>
          </a:p>
          <a:p>
            <a:r>
              <a:rPr lang="en-US" sz="3600" dirty="0">
                <a:solidFill>
                  <a:schemeClr val="bg1">
                    <a:lumMod val="65000"/>
                  </a:schemeClr>
                </a:solidFill>
              </a:rPr>
              <a:t>Indirect discrimination</a:t>
            </a:r>
          </a:p>
          <a:p>
            <a:r>
              <a:rPr lang="en-US" sz="3600" dirty="0" err="1">
                <a:solidFill>
                  <a:schemeClr val="bg1">
                    <a:lumMod val="65000"/>
                  </a:schemeClr>
                </a:solidFill>
              </a:rPr>
              <a:t>Victimisation</a:t>
            </a:r>
            <a:r>
              <a:rPr lang="en-US" sz="3600" dirty="0">
                <a:solidFill>
                  <a:schemeClr val="bg1">
                    <a:lumMod val="65000"/>
                  </a:schemeClr>
                </a:solidFill>
              </a:rPr>
              <a:t> </a:t>
            </a:r>
          </a:p>
          <a:p>
            <a:r>
              <a:rPr lang="en-US" sz="3600" dirty="0">
                <a:solidFill>
                  <a:schemeClr val="bg1">
                    <a:lumMod val="65000"/>
                  </a:schemeClr>
                </a:solidFill>
              </a:rPr>
              <a:t>Harassment</a:t>
            </a:r>
          </a:p>
          <a:p>
            <a:endParaRPr lang="en-GB" dirty="0"/>
          </a:p>
        </p:txBody>
      </p:sp>
    </p:spTree>
    <p:extLst>
      <p:ext uri="{BB962C8B-B14F-4D97-AF65-F5344CB8AC3E}">
        <p14:creationId xmlns:p14="http://schemas.microsoft.com/office/powerpoint/2010/main" val="1379607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81410E5-B2F8-40F5-949D-1233C2940AB2}"/>
              </a:ext>
            </a:extLst>
          </p:cNvPr>
          <p:cNvSpPr>
            <a:spLocks noGrp="1"/>
          </p:cNvSpPr>
          <p:nvPr/>
        </p:nvSpPr>
        <p:spPr>
          <a:xfrm>
            <a:off x="4776788" y="642938"/>
            <a:ext cx="3898900" cy="5567363"/>
          </a:xfrm>
          <a:prstGeom prst="rect">
            <a:avLst/>
          </a:prstGeom>
        </p:spPr>
        <p:txBody>
          <a:bodyPr vert="horz" wrap="square" lIns="91440" tIns="45720" rIns="91440" bIns="45720" rtlCol="0" anchor="t">
            <a:normAutofit/>
          </a:bodyPr>
          <a:lstStyle>
            <a:lvl1pPr marL="342900" indent="-342900" algn="l" defTabSz="914400" rtl="0" eaLnBrk="1" latinLnBrk="0" hangingPunct="1">
              <a:spcBef>
                <a:spcPts val="2000"/>
              </a:spcBef>
              <a:buFont typeface="Wingdings 2" pitchFamily="18" charset="2"/>
              <a:buChar char=""/>
              <a:defRPr sz="2000" kern="1200">
                <a:solidFill>
                  <a:schemeClr val="bg1"/>
                </a:solidFill>
                <a:effectLst>
                  <a:outerShdw blurRad="63500" dist="50800" dir="2700000" algn="tl" rotWithShape="0">
                    <a:prstClr val="black">
                      <a:alpha val="50000"/>
                    </a:prstClr>
                  </a:outerShdw>
                </a:effectLst>
                <a:latin typeface="+mn-lt"/>
                <a:ea typeface="+mn-ea"/>
                <a:cs typeface="+mn-cs"/>
              </a:defRPr>
            </a:lvl1pPr>
            <a:lvl2pPr marL="685800" indent="-3365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2pPr>
            <a:lvl3pPr marL="1035050" indent="-3492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3pPr>
            <a:lvl4pPr marL="1371600" indent="-3365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4pPr>
            <a:lvl5pPr marL="1720850" indent="-3492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5pPr>
            <a:lvl6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6pPr>
            <a:lvl7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7pPr>
            <a:lvl8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8pPr>
            <a:lvl9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9pPr>
          </a:lstStyle>
          <a:p>
            <a:pPr>
              <a:lnSpc>
                <a:spcPct val="90000"/>
              </a:lnSpc>
            </a:pPr>
            <a:r>
              <a:rPr lang="en-US" sz="2400" dirty="0">
                <a:solidFill>
                  <a:schemeClr val="tx1"/>
                </a:solidFill>
                <a:effectLst/>
              </a:rPr>
              <a:t>Age (s.5)</a:t>
            </a:r>
          </a:p>
          <a:p>
            <a:pPr>
              <a:lnSpc>
                <a:spcPct val="90000"/>
              </a:lnSpc>
            </a:pPr>
            <a:r>
              <a:rPr lang="en-US" sz="2400" dirty="0">
                <a:solidFill>
                  <a:schemeClr val="tx1"/>
                </a:solidFill>
                <a:effectLst/>
              </a:rPr>
              <a:t>Disability (s.6)</a:t>
            </a:r>
          </a:p>
          <a:p>
            <a:pPr>
              <a:lnSpc>
                <a:spcPct val="90000"/>
              </a:lnSpc>
            </a:pPr>
            <a:r>
              <a:rPr lang="en-US" sz="2400" dirty="0">
                <a:solidFill>
                  <a:schemeClr val="tx1"/>
                </a:solidFill>
                <a:effectLst/>
              </a:rPr>
              <a:t>Gender reassignment (s.7)</a:t>
            </a:r>
          </a:p>
          <a:p>
            <a:pPr lvl="1">
              <a:lnSpc>
                <a:spcPct val="90000"/>
              </a:lnSpc>
            </a:pPr>
            <a:r>
              <a:rPr lang="en-US" sz="2400" dirty="0">
                <a:solidFill>
                  <a:schemeClr val="tx1"/>
                </a:solidFill>
                <a:effectLst/>
              </a:rPr>
              <a:t>Are intending to undergo</a:t>
            </a:r>
          </a:p>
          <a:p>
            <a:pPr lvl="1">
              <a:lnSpc>
                <a:spcPct val="90000"/>
              </a:lnSpc>
            </a:pPr>
            <a:r>
              <a:rPr lang="en-US" sz="2400" dirty="0">
                <a:solidFill>
                  <a:schemeClr val="tx1"/>
                </a:solidFill>
                <a:effectLst/>
              </a:rPr>
              <a:t>Are undergoing</a:t>
            </a:r>
          </a:p>
          <a:p>
            <a:pPr lvl="1">
              <a:lnSpc>
                <a:spcPct val="90000"/>
              </a:lnSpc>
            </a:pPr>
            <a:r>
              <a:rPr lang="en-US" sz="2400" dirty="0">
                <a:solidFill>
                  <a:schemeClr val="tx1"/>
                </a:solidFill>
                <a:effectLst/>
              </a:rPr>
              <a:t>Have undergone</a:t>
            </a:r>
          </a:p>
          <a:p>
            <a:pPr>
              <a:lnSpc>
                <a:spcPct val="90000"/>
              </a:lnSpc>
            </a:pPr>
            <a:r>
              <a:rPr lang="en-US" sz="2400" dirty="0">
                <a:solidFill>
                  <a:schemeClr val="tx1"/>
                </a:solidFill>
                <a:effectLst/>
              </a:rPr>
              <a:t>Marriage and civil partnership (s.8)</a:t>
            </a:r>
          </a:p>
          <a:p>
            <a:pPr>
              <a:lnSpc>
                <a:spcPct val="90000"/>
              </a:lnSpc>
            </a:pPr>
            <a:r>
              <a:rPr lang="en-US" sz="2400" dirty="0">
                <a:solidFill>
                  <a:schemeClr val="tx1"/>
                </a:solidFill>
                <a:effectLst/>
              </a:rPr>
              <a:t>Pregnancy and maternity (s.18)</a:t>
            </a:r>
          </a:p>
          <a:p>
            <a:pPr>
              <a:lnSpc>
                <a:spcPct val="90000"/>
              </a:lnSpc>
            </a:pPr>
            <a:endParaRPr lang="en-US" sz="2400" dirty="0"/>
          </a:p>
          <a:p>
            <a:pPr>
              <a:lnSpc>
                <a:spcPct val="90000"/>
              </a:lnSpc>
            </a:pPr>
            <a:endParaRPr lang="en-US" sz="2400" dirty="0"/>
          </a:p>
        </p:txBody>
      </p:sp>
      <p:sp>
        <p:nvSpPr>
          <p:cNvPr id="5" name="Content Placeholder 3">
            <a:extLst>
              <a:ext uri="{FF2B5EF4-FFF2-40B4-BE49-F238E27FC236}">
                <a16:creationId xmlns:a16="http://schemas.microsoft.com/office/drawing/2014/main" id="{F1723DE5-C8C7-47C5-BEF1-A2F7EC2DC0DA}"/>
              </a:ext>
            </a:extLst>
          </p:cNvPr>
          <p:cNvSpPr>
            <a:spLocks noGrp="1"/>
          </p:cNvSpPr>
          <p:nvPr/>
        </p:nvSpPr>
        <p:spPr>
          <a:xfrm>
            <a:off x="8720138" y="642938"/>
            <a:ext cx="2835275" cy="5567363"/>
          </a:xfrm>
          <a:prstGeom prst="rect">
            <a:avLst/>
          </a:prstGeom>
        </p:spPr>
        <p:txBody>
          <a:bodyPr vert="horz" wrap="square" lIns="91440" tIns="45720" rIns="91440" bIns="45720" rtlCol="0" anchor="t">
            <a:normAutofit lnSpcReduction="10000"/>
          </a:bodyPr>
          <a:lstStyle>
            <a:lvl1pPr marL="342900" indent="-342900" algn="l" defTabSz="914400" rtl="0" eaLnBrk="1" latinLnBrk="0" hangingPunct="1">
              <a:spcBef>
                <a:spcPts val="2000"/>
              </a:spcBef>
              <a:buFont typeface="Wingdings 2" pitchFamily="18" charset="2"/>
              <a:buChar char=""/>
              <a:defRPr sz="2000" kern="1200">
                <a:solidFill>
                  <a:schemeClr val="bg1"/>
                </a:solidFill>
                <a:effectLst>
                  <a:outerShdw blurRad="63500" dist="50800" dir="2700000" algn="tl" rotWithShape="0">
                    <a:prstClr val="black">
                      <a:alpha val="50000"/>
                    </a:prstClr>
                  </a:outerShdw>
                </a:effectLst>
                <a:latin typeface="+mn-lt"/>
                <a:ea typeface="+mn-ea"/>
                <a:cs typeface="+mn-cs"/>
              </a:defRPr>
            </a:lvl1pPr>
            <a:lvl2pPr marL="685800" indent="-3365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2pPr>
            <a:lvl3pPr marL="1035050" indent="-3492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3pPr>
            <a:lvl4pPr marL="1371600" indent="-3365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4pPr>
            <a:lvl5pPr marL="1720850" indent="-3492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5pPr>
            <a:lvl6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6pPr>
            <a:lvl7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7pPr>
            <a:lvl8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8pPr>
            <a:lvl9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9pPr>
          </a:lstStyle>
          <a:p>
            <a:pPr>
              <a:lnSpc>
                <a:spcPct val="90000"/>
              </a:lnSpc>
            </a:pPr>
            <a:r>
              <a:rPr lang="en-US" sz="2400" dirty="0">
                <a:solidFill>
                  <a:schemeClr val="tx1"/>
                </a:solidFill>
                <a:effectLst/>
              </a:rPr>
              <a:t>Race (s.9)</a:t>
            </a:r>
          </a:p>
          <a:p>
            <a:pPr lvl="1">
              <a:lnSpc>
                <a:spcPct val="90000"/>
              </a:lnSpc>
            </a:pPr>
            <a:r>
              <a:rPr lang="en-US" sz="2400" dirty="0" err="1">
                <a:solidFill>
                  <a:schemeClr val="tx1"/>
                </a:solidFill>
                <a:effectLst/>
              </a:rPr>
              <a:t>Colour</a:t>
            </a:r>
            <a:endParaRPr lang="en-US" sz="2400" dirty="0">
              <a:solidFill>
                <a:schemeClr val="tx1"/>
              </a:solidFill>
              <a:effectLst/>
            </a:endParaRPr>
          </a:p>
          <a:p>
            <a:pPr lvl="1">
              <a:lnSpc>
                <a:spcPct val="90000"/>
              </a:lnSpc>
            </a:pPr>
            <a:r>
              <a:rPr lang="en-US" sz="2400" dirty="0">
                <a:solidFill>
                  <a:schemeClr val="tx1"/>
                </a:solidFill>
                <a:effectLst/>
              </a:rPr>
              <a:t>Ethnicity</a:t>
            </a:r>
          </a:p>
          <a:p>
            <a:pPr lvl="1">
              <a:lnSpc>
                <a:spcPct val="90000"/>
              </a:lnSpc>
            </a:pPr>
            <a:r>
              <a:rPr lang="en-US" sz="2400" dirty="0">
                <a:solidFill>
                  <a:schemeClr val="tx1"/>
                </a:solidFill>
                <a:effectLst/>
              </a:rPr>
              <a:t>Ethnic origin</a:t>
            </a:r>
          </a:p>
          <a:p>
            <a:pPr lvl="1">
              <a:lnSpc>
                <a:spcPct val="90000"/>
              </a:lnSpc>
            </a:pPr>
            <a:r>
              <a:rPr lang="en-US" sz="2400" dirty="0">
                <a:solidFill>
                  <a:schemeClr val="tx1"/>
                </a:solidFill>
                <a:effectLst/>
              </a:rPr>
              <a:t>National origin</a:t>
            </a:r>
          </a:p>
          <a:p>
            <a:pPr>
              <a:lnSpc>
                <a:spcPct val="90000"/>
              </a:lnSpc>
            </a:pPr>
            <a:r>
              <a:rPr lang="en-US" sz="2400" dirty="0">
                <a:solidFill>
                  <a:schemeClr val="tx1"/>
                </a:solidFill>
                <a:effectLst/>
              </a:rPr>
              <a:t>Religion and belief (s.10)</a:t>
            </a:r>
          </a:p>
          <a:p>
            <a:pPr>
              <a:lnSpc>
                <a:spcPct val="90000"/>
              </a:lnSpc>
            </a:pPr>
            <a:r>
              <a:rPr lang="en-US" sz="2400" dirty="0">
                <a:solidFill>
                  <a:schemeClr val="tx1"/>
                </a:solidFill>
                <a:effectLst/>
              </a:rPr>
              <a:t>Sex (s.11)</a:t>
            </a:r>
          </a:p>
          <a:p>
            <a:pPr lvl="1">
              <a:lnSpc>
                <a:spcPct val="90000"/>
              </a:lnSpc>
            </a:pPr>
            <a:r>
              <a:rPr lang="en-US" sz="2400" dirty="0">
                <a:solidFill>
                  <a:schemeClr val="tx1"/>
                </a:solidFill>
                <a:effectLst/>
              </a:rPr>
              <a:t>Women</a:t>
            </a:r>
          </a:p>
          <a:p>
            <a:pPr lvl="1">
              <a:lnSpc>
                <a:spcPct val="90000"/>
              </a:lnSpc>
            </a:pPr>
            <a:r>
              <a:rPr lang="en-US" sz="2400" dirty="0">
                <a:solidFill>
                  <a:schemeClr val="tx1"/>
                </a:solidFill>
                <a:effectLst/>
              </a:rPr>
              <a:t>Men</a:t>
            </a:r>
          </a:p>
          <a:p>
            <a:pPr>
              <a:lnSpc>
                <a:spcPct val="90000"/>
              </a:lnSpc>
            </a:pPr>
            <a:r>
              <a:rPr lang="en-US" sz="2400" dirty="0">
                <a:solidFill>
                  <a:schemeClr val="tx1"/>
                </a:solidFill>
                <a:effectLst/>
              </a:rPr>
              <a:t>Sexual orientation (s.12)</a:t>
            </a:r>
          </a:p>
          <a:p>
            <a:pPr>
              <a:lnSpc>
                <a:spcPct val="90000"/>
              </a:lnSpc>
            </a:pPr>
            <a:endParaRPr lang="en-US" sz="2400" dirty="0"/>
          </a:p>
        </p:txBody>
      </p:sp>
      <p:sp>
        <p:nvSpPr>
          <p:cNvPr id="2" name="Title 1">
            <a:extLst>
              <a:ext uri="{FF2B5EF4-FFF2-40B4-BE49-F238E27FC236}">
                <a16:creationId xmlns:a16="http://schemas.microsoft.com/office/drawing/2014/main" id="{89C465A7-5234-4A88-9169-1EC166EAF46C}"/>
              </a:ext>
            </a:extLst>
          </p:cNvPr>
          <p:cNvSpPr>
            <a:spLocks noGrp="1"/>
          </p:cNvSpPr>
          <p:nvPr>
            <p:ph type="title"/>
          </p:nvPr>
        </p:nvSpPr>
        <p:spPr>
          <a:xfrm>
            <a:off x="865414" y="1967265"/>
            <a:ext cx="3430386" cy="2547257"/>
          </a:xfrm>
          <a:noFill/>
        </p:spPr>
        <p:txBody>
          <a:bodyPr vert="horz" lIns="91440" tIns="45720" rIns="91440" bIns="45720" rtlCol="0" anchor="ctr">
            <a:normAutofit/>
          </a:bodyPr>
          <a:lstStyle/>
          <a:p>
            <a:pPr algn="ctr"/>
            <a:r>
              <a:rPr lang="en-US" sz="3600" b="1" kern="1200" dirty="0">
                <a:latin typeface="+mj-lt"/>
                <a:ea typeface="+mj-ea"/>
                <a:cs typeface="+mj-cs"/>
              </a:rPr>
              <a:t>Protected Characteristics</a:t>
            </a:r>
          </a:p>
        </p:txBody>
      </p:sp>
    </p:spTree>
    <p:extLst>
      <p:ext uri="{BB962C8B-B14F-4D97-AF65-F5344CB8AC3E}">
        <p14:creationId xmlns:p14="http://schemas.microsoft.com/office/powerpoint/2010/main" val="564869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solidFill>
                  <a:schemeClr val="bg1">
                    <a:lumMod val="65000"/>
                  </a:schemeClr>
                </a:solidFill>
              </a:rPr>
              <a:t>Direct discrimination</a:t>
            </a:r>
          </a:p>
          <a:p>
            <a:r>
              <a:rPr lang="en-US" sz="3600" dirty="0"/>
              <a:t>Indirect discrimination</a:t>
            </a:r>
          </a:p>
          <a:p>
            <a:r>
              <a:rPr lang="en-US" sz="3600" dirty="0" err="1">
                <a:solidFill>
                  <a:schemeClr val="bg1">
                    <a:lumMod val="65000"/>
                  </a:schemeClr>
                </a:solidFill>
              </a:rPr>
              <a:t>Victimisation</a:t>
            </a:r>
            <a:r>
              <a:rPr lang="en-US" sz="3600" dirty="0">
                <a:solidFill>
                  <a:schemeClr val="bg1">
                    <a:lumMod val="65000"/>
                  </a:schemeClr>
                </a:solidFill>
              </a:rPr>
              <a:t> </a:t>
            </a:r>
          </a:p>
          <a:p>
            <a:r>
              <a:rPr lang="en-US" sz="3600" dirty="0">
                <a:solidFill>
                  <a:schemeClr val="bg1">
                    <a:lumMod val="65000"/>
                  </a:schemeClr>
                </a:solidFill>
              </a:rPr>
              <a:t>Harassment</a:t>
            </a:r>
          </a:p>
          <a:p>
            <a:endParaRPr lang="en-GB" dirty="0"/>
          </a:p>
        </p:txBody>
      </p:sp>
    </p:spTree>
    <p:extLst>
      <p:ext uri="{BB962C8B-B14F-4D97-AF65-F5344CB8AC3E}">
        <p14:creationId xmlns:p14="http://schemas.microsoft.com/office/powerpoint/2010/main" val="4216987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solidFill>
                  <a:schemeClr val="bg1">
                    <a:lumMod val="65000"/>
                  </a:schemeClr>
                </a:solidFill>
              </a:rPr>
              <a:t>Direct discrimination</a:t>
            </a:r>
          </a:p>
          <a:p>
            <a:r>
              <a:rPr lang="en-US" sz="3600" dirty="0">
                <a:solidFill>
                  <a:schemeClr val="bg1">
                    <a:lumMod val="65000"/>
                  </a:schemeClr>
                </a:solidFill>
              </a:rPr>
              <a:t>Indirect discrimination</a:t>
            </a:r>
          </a:p>
          <a:p>
            <a:r>
              <a:rPr lang="en-US" sz="3600" dirty="0" err="1"/>
              <a:t>Victimisation</a:t>
            </a:r>
            <a:r>
              <a:rPr lang="en-US" sz="3600" dirty="0"/>
              <a:t> </a:t>
            </a:r>
          </a:p>
          <a:p>
            <a:r>
              <a:rPr lang="en-US" sz="3600" dirty="0">
                <a:solidFill>
                  <a:schemeClr val="bg1">
                    <a:lumMod val="65000"/>
                  </a:schemeClr>
                </a:solidFill>
              </a:rPr>
              <a:t>Harassment</a:t>
            </a:r>
          </a:p>
          <a:p>
            <a:endParaRPr lang="en-GB" dirty="0"/>
          </a:p>
        </p:txBody>
      </p:sp>
    </p:spTree>
    <p:extLst>
      <p:ext uri="{BB962C8B-B14F-4D97-AF65-F5344CB8AC3E}">
        <p14:creationId xmlns:p14="http://schemas.microsoft.com/office/powerpoint/2010/main" val="2752503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solidFill>
                  <a:schemeClr val="bg1">
                    <a:lumMod val="65000"/>
                  </a:schemeClr>
                </a:solidFill>
              </a:rPr>
              <a:t>Direct discrimination</a:t>
            </a:r>
          </a:p>
          <a:p>
            <a:r>
              <a:rPr lang="en-US" sz="3600" dirty="0">
                <a:solidFill>
                  <a:schemeClr val="bg1">
                    <a:lumMod val="65000"/>
                  </a:schemeClr>
                </a:solidFill>
              </a:rPr>
              <a:t>Indirect discrimination</a:t>
            </a:r>
          </a:p>
          <a:p>
            <a:r>
              <a:rPr lang="en-US" sz="3600" dirty="0" err="1">
                <a:solidFill>
                  <a:schemeClr val="bg1">
                    <a:lumMod val="65000"/>
                  </a:schemeClr>
                </a:solidFill>
              </a:rPr>
              <a:t>Victimisation</a:t>
            </a:r>
            <a:r>
              <a:rPr lang="en-US" sz="3600" dirty="0">
                <a:solidFill>
                  <a:schemeClr val="bg1">
                    <a:lumMod val="65000"/>
                  </a:schemeClr>
                </a:solidFill>
              </a:rPr>
              <a:t> </a:t>
            </a:r>
          </a:p>
          <a:p>
            <a:r>
              <a:rPr lang="en-US" sz="3600" dirty="0"/>
              <a:t>Harassment</a:t>
            </a:r>
          </a:p>
          <a:p>
            <a:endParaRPr lang="en-GB" dirty="0"/>
          </a:p>
        </p:txBody>
      </p:sp>
    </p:spTree>
    <p:extLst>
      <p:ext uri="{BB962C8B-B14F-4D97-AF65-F5344CB8AC3E}">
        <p14:creationId xmlns:p14="http://schemas.microsoft.com/office/powerpoint/2010/main" val="2370928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p:txBody>
          <a:bodyPr>
            <a:normAutofit/>
          </a:bodyPr>
          <a:lstStyle/>
          <a:p>
            <a:r>
              <a:rPr lang="en-GB" sz="3400" dirty="0">
                <a:solidFill>
                  <a:schemeClr val="bg1">
                    <a:lumMod val="65000"/>
                  </a:schemeClr>
                </a:solidFill>
              </a:rPr>
              <a:t>HRM largely manage diversity through the recruitment and selection process</a:t>
            </a:r>
          </a:p>
          <a:p>
            <a:r>
              <a:rPr lang="en-GB" altLang="en-US" sz="3400" dirty="0">
                <a:cs typeface="Arial" panose="020B0604020202020204" pitchFamily="34" charset="0"/>
              </a:rPr>
              <a:t>Social justice case (Equal opportunities approach)</a:t>
            </a:r>
          </a:p>
        </p:txBody>
      </p:sp>
    </p:spTree>
    <p:extLst>
      <p:ext uri="{BB962C8B-B14F-4D97-AF65-F5344CB8AC3E}">
        <p14:creationId xmlns:p14="http://schemas.microsoft.com/office/powerpoint/2010/main" val="20673609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a:xfrm>
            <a:off x="838200" y="1825625"/>
            <a:ext cx="11114314" cy="4351338"/>
          </a:xfrm>
        </p:spPr>
        <p:txBody>
          <a:bodyPr>
            <a:normAutofit/>
          </a:bodyPr>
          <a:lstStyle/>
          <a:p>
            <a:r>
              <a:rPr lang="en-GB" sz="4000" dirty="0">
                <a:solidFill>
                  <a:schemeClr val="bg1">
                    <a:lumMod val="65000"/>
                  </a:schemeClr>
                </a:solidFill>
              </a:rPr>
              <a:t>HRM largely manage diversity through the recruitment and selection process</a:t>
            </a:r>
          </a:p>
          <a:p>
            <a:r>
              <a:rPr lang="en-GB" altLang="en-US" sz="4000" dirty="0">
                <a:solidFill>
                  <a:schemeClr val="bg1">
                    <a:lumMod val="65000"/>
                  </a:schemeClr>
                </a:solidFill>
                <a:cs typeface="Arial" panose="020B0604020202020204" pitchFamily="34" charset="0"/>
              </a:rPr>
              <a:t>Social justice case (Equal opportunities approach)</a:t>
            </a:r>
          </a:p>
          <a:p>
            <a:r>
              <a:rPr lang="en-GB" altLang="en-US" sz="4000" dirty="0">
                <a:cs typeface="Arial" panose="020B0604020202020204" pitchFamily="34" charset="0"/>
              </a:rPr>
              <a:t>Business case (Managing diversity approach)</a:t>
            </a:r>
          </a:p>
        </p:txBody>
      </p:sp>
    </p:spTree>
    <p:extLst>
      <p:ext uri="{BB962C8B-B14F-4D97-AF65-F5344CB8AC3E}">
        <p14:creationId xmlns:p14="http://schemas.microsoft.com/office/powerpoint/2010/main" val="4063972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676F87B-DE08-84BB-EB87-59AF2783756C}"/>
              </a:ext>
            </a:extLst>
          </p:cNvPr>
          <p:cNvSpPr>
            <a:spLocks noGrp="1"/>
          </p:cNvSpPr>
          <p:nvPr>
            <p:ph type="body" sz="quarter" idx="13"/>
          </p:nvPr>
        </p:nvSpPr>
        <p:spPr/>
        <p:txBody>
          <a:bodyPr>
            <a:normAutofit/>
          </a:bodyPr>
          <a:lstStyle/>
          <a:p>
            <a:r>
              <a:rPr lang="en-GB" sz="3600" dirty="0">
                <a:latin typeface="Arial" panose="020B0604020202020204" pitchFamily="34" charset="0"/>
                <a:cs typeface="Arial" panose="020B0604020202020204" pitchFamily="34" charset="0"/>
              </a:rPr>
              <a:t>Creating group identity…by promoting differences</a:t>
            </a:r>
          </a:p>
        </p:txBody>
      </p:sp>
      <p:sp>
        <p:nvSpPr>
          <p:cNvPr id="5" name="TextBox 4">
            <a:extLst>
              <a:ext uri="{FF2B5EF4-FFF2-40B4-BE49-F238E27FC236}">
                <a16:creationId xmlns:a16="http://schemas.microsoft.com/office/drawing/2014/main" id="{CDA6B714-2E62-CE4E-BD69-3B384A73AEF0}"/>
              </a:ext>
            </a:extLst>
          </p:cNvPr>
          <p:cNvSpPr txBox="1"/>
          <p:nvPr/>
        </p:nvSpPr>
        <p:spPr>
          <a:xfrm>
            <a:off x="428596" y="5088492"/>
            <a:ext cx="11490692" cy="369332"/>
          </a:xfrm>
          <a:prstGeom prst="rect">
            <a:avLst/>
          </a:prstGeom>
          <a:noFill/>
        </p:spPr>
        <p:txBody>
          <a:bodyPr wrap="square">
            <a:spAutoFit/>
          </a:bodyPr>
          <a:lstStyle/>
          <a:p>
            <a:pPr algn="ctr"/>
            <a:r>
              <a:rPr lang="en-GB" dirty="0">
                <a:hlinkClick r:id="rId2"/>
              </a:rPr>
              <a:t>https://www.ted.com/talks/margaret_heffernan_dare_to_disagree?language=en</a:t>
            </a:r>
            <a:endParaRPr lang="en-GB" dirty="0"/>
          </a:p>
        </p:txBody>
      </p:sp>
      <p:pic>
        <p:nvPicPr>
          <p:cNvPr id="4098" name="Picture 2" descr="Margaret Heffernan: Dare to disagree | TED Talk">
            <a:hlinkClick r:id="rId2"/>
            <a:extLst>
              <a:ext uri="{FF2B5EF4-FFF2-40B4-BE49-F238E27FC236}">
                <a16:creationId xmlns:a16="http://schemas.microsoft.com/office/drawing/2014/main" id="{49329975-1FBE-6BC9-4467-B98A89F082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5442" y="1944687"/>
            <a:ext cx="5301116" cy="2968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2720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FFE4A-7574-4F26-B947-83F167F06B3B}"/>
              </a:ext>
            </a:extLst>
          </p:cNvPr>
          <p:cNvSpPr>
            <a:spLocks noGrp="1"/>
          </p:cNvSpPr>
          <p:nvPr>
            <p:ph type="title"/>
          </p:nvPr>
        </p:nvSpPr>
        <p:spPr>
          <a:xfrm>
            <a:off x="1236254" y="798140"/>
            <a:ext cx="9148717" cy="1618489"/>
          </a:xfrm>
        </p:spPr>
        <p:txBody>
          <a:bodyPr anchor="ctr">
            <a:normAutofit fontScale="90000"/>
          </a:bodyPr>
          <a:lstStyle/>
          <a:p>
            <a:r>
              <a:rPr lang="en-GB" sz="5400" b="1" dirty="0"/>
              <a:t>Benefits of a diverse workplace</a:t>
            </a:r>
          </a:p>
        </p:txBody>
      </p:sp>
      <p:sp>
        <p:nvSpPr>
          <p:cNvPr id="3" name="Content Placeholder 2">
            <a:extLst>
              <a:ext uri="{FF2B5EF4-FFF2-40B4-BE49-F238E27FC236}">
                <a16:creationId xmlns:a16="http://schemas.microsoft.com/office/drawing/2014/main" id="{CCAA4470-176E-4EE1-8B96-7215E087DC47}"/>
              </a:ext>
            </a:extLst>
          </p:cNvPr>
          <p:cNvSpPr>
            <a:spLocks noGrp="1"/>
          </p:cNvSpPr>
          <p:nvPr>
            <p:ph idx="1"/>
          </p:nvPr>
        </p:nvSpPr>
        <p:spPr>
          <a:xfrm>
            <a:off x="1383212" y="2302329"/>
            <a:ext cx="9572534" cy="3588322"/>
          </a:xfrm>
        </p:spPr>
        <p:txBody>
          <a:bodyPr anchor="t">
            <a:normAutofit fontScale="92500"/>
          </a:bodyPr>
          <a:lstStyle/>
          <a:p>
            <a:pPr marL="0" indent="0">
              <a:buNone/>
            </a:pPr>
            <a:r>
              <a:rPr lang="en-GB" dirty="0"/>
              <a:t>(MD approach – beyond legislated minimum standards)</a:t>
            </a:r>
          </a:p>
          <a:p>
            <a:r>
              <a:rPr lang="en-GB" dirty="0"/>
              <a:t>Wider customer base</a:t>
            </a:r>
          </a:p>
          <a:p>
            <a:r>
              <a:rPr lang="en-GB" b="0" i="0" dirty="0">
                <a:effectLst/>
              </a:rPr>
              <a:t>Attracting, motivating, and retaining staff</a:t>
            </a:r>
          </a:p>
          <a:p>
            <a:r>
              <a:rPr lang="en-GB" b="0" i="0" dirty="0">
                <a:effectLst/>
              </a:rPr>
              <a:t>Reduces the likelihood of discrimination instances</a:t>
            </a:r>
          </a:p>
          <a:p>
            <a:r>
              <a:rPr lang="en-GB" dirty="0"/>
              <a:t>Better use of human resource</a:t>
            </a:r>
          </a:p>
          <a:p>
            <a:r>
              <a:rPr lang="en-GB" b="0" i="0" dirty="0">
                <a:effectLst/>
              </a:rPr>
              <a:t>Positive company image</a:t>
            </a:r>
          </a:p>
          <a:p>
            <a:endParaRPr lang="en-GB" sz="2400" dirty="0"/>
          </a:p>
        </p:txBody>
      </p:sp>
    </p:spTree>
    <p:extLst>
      <p:ext uri="{BB962C8B-B14F-4D97-AF65-F5344CB8AC3E}">
        <p14:creationId xmlns:p14="http://schemas.microsoft.com/office/powerpoint/2010/main" val="4327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Everything You Need to Know about Cultural Diversity in the Workplace -  Hourly, Inc.">
            <a:extLst>
              <a:ext uri="{FF2B5EF4-FFF2-40B4-BE49-F238E27FC236}">
                <a16:creationId xmlns:a16="http://schemas.microsoft.com/office/drawing/2014/main" id="{79438C2A-76B0-4A34-8F98-6D750B774F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81" r="33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Word activity Images, Stock Photos &amp;amp; Vectors | Shutterstock">
            <a:extLst>
              <a:ext uri="{FF2B5EF4-FFF2-40B4-BE49-F238E27FC236}">
                <a16:creationId xmlns:a16="http://schemas.microsoft.com/office/drawing/2014/main" id="{D710D5CB-6CA1-47B8-9674-FE225F0D8C7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089" r="-1" b="21469"/>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ABF4C91-06A8-406E-BED4-618110F136F5}"/>
              </a:ext>
            </a:extLst>
          </p:cNvPr>
          <p:cNvSpPr>
            <a:spLocks noGrp="1"/>
          </p:cNvSpPr>
          <p:nvPr>
            <p:ph type="title"/>
          </p:nvPr>
        </p:nvSpPr>
        <p:spPr>
          <a:xfrm>
            <a:off x="319143" y="533618"/>
            <a:ext cx="5493828" cy="1596934"/>
          </a:xfrm>
        </p:spPr>
        <p:txBody>
          <a:bodyPr>
            <a:noAutofit/>
          </a:bodyPr>
          <a:lstStyle/>
          <a:p>
            <a:r>
              <a:rPr lang="en-GB" sz="5400" b="1" dirty="0"/>
              <a:t>Activity:</a:t>
            </a:r>
            <a:br>
              <a:rPr lang="en-GB" sz="5400" b="1" dirty="0"/>
            </a:br>
            <a:r>
              <a:rPr lang="en-GB" sz="5400" b="1" dirty="0"/>
              <a:t>Improving diversity</a:t>
            </a:r>
          </a:p>
        </p:txBody>
      </p:sp>
      <p:sp>
        <p:nvSpPr>
          <p:cNvPr id="3" name="Content Placeholder 2">
            <a:extLst>
              <a:ext uri="{FF2B5EF4-FFF2-40B4-BE49-F238E27FC236}">
                <a16:creationId xmlns:a16="http://schemas.microsoft.com/office/drawing/2014/main" id="{2C64BC38-54A8-4C2A-A6D6-C545F50DD500}"/>
              </a:ext>
            </a:extLst>
          </p:cNvPr>
          <p:cNvSpPr>
            <a:spLocks noGrp="1"/>
          </p:cNvSpPr>
          <p:nvPr>
            <p:ph idx="1"/>
          </p:nvPr>
        </p:nvSpPr>
        <p:spPr>
          <a:xfrm>
            <a:off x="448056" y="2512611"/>
            <a:ext cx="5364915" cy="3664351"/>
          </a:xfrm>
        </p:spPr>
        <p:txBody>
          <a:bodyPr>
            <a:normAutofit/>
          </a:bodyPr>
          <a:lstStyle/>
          <a:p>
            <a:pPr marL="0" indent="0">
              <a:buNone/>
            </a:pPr>
            <a:r>
              <a:rPr lang="en-GB" sz="4000" dirty="0"/>
              <a:t>How can organisations improve diversity in the workplace?</a:t>
            </a:r>
          </a:p>
        </p:txBody>
      </p:sp>
    </p:spTree>
    <p:extLst>
      <p:ext uri="{BB962C8B-B14F-4D97-AF65-F5344CB8AC3E}">
        <p14:creationId xmlns:p14="http://schemas.microsoft.com/office/powerpoint/2010/main" val="1058170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93D44-3D0B-4E42-8965-09B3900EEA00}"/>
              </a:ext>
            </a:extLst>
          </p:cNvPr>
          <p:cNvSpPr>
            <a:spLocks noGrp="1"/>
          </p:cNvSpPr>
          <p:nvPr>
            <p:ph type="title"/>
          </p:nvPr>
        </p:nvSpPr>
        <p:spPr>
          <a:xfrm>
            <a:off x="119336" y="640823"/>
            <a:ext cx="4248472" cy="4948417"/>
          </a:xfrm>
        </p:spPr>
        <p:txBody>
          <a:bodyPr anchor="ctr">
            <a:normAutofit/>
          </a:bodyPr>
          <a:lstStyle/>
          <a:p>
            <a:r>
              <a:rPr lang="en-GB" sz="5400" b="1" dirty="0"/>
              <a:t>Improving diversity</a:t>
            </a:r>
          </a:p>
        </p:txBody>
      </p:sp>
      <p:graphicFrame>
        <p:nvGraphicFramePr>
          <p:cNvPr id="28" name="Content Placeholder 2">
            <a:extLst>
              <a:ext uri="{FF2B5EF4-FFF2-40B4-BE49-F238E27FC236}">
                <a16:creationId xmlns:a16="http://schemas.microsoft.com/office/drawing/2014/main" id="{59B45273-3550-4393-9091-A9D9F4B6442E}"/>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27957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38578-C446-4689-8D9F-73A921A09A95}"/>
              </a:ext>
            </a:extLst>
          </p:cNvPr>
          <p:cNvSpPr>
            <a:spLocks noGrp="1"/>
          </p:cNvSpPr>
          <p:nvPr>
            <p:ph type="title"/>
          </p:nvPr>
        </p:nvSpPr>
        <p:spPr>
          <a:xfrm>
            <a:off x="641773" y="1188637"/>
            <a:ext cx="3848584" cy="4480726"/>
          </a:xfrm>
        </p:spPr>
        <p:txBody>
          <a:bodyPr>
            <a:normAutofit/>
          </a:bodyPr>
          <a:lstStyle/>
          <a:p>
            <a:pPr algn="r"/>
            <a:r>
              <a:rPr lang="en-GB" sz="4600" b="1" dirty="0"/>
              <a:t>Business case self-assessment</a:t>
            </a:r>
          </a:p>
        </p:txBody>
      </p:sp>
      <p:graphicFrame>
        <p:nvGraphicFramePr>
          <p:cNvPr id="5" name="Content Placeholder 2">
            <a:extLst>
              <a:ext uri="{FF2B5EF4-FFF2-40B4-BE49-F238E27FC236}">
                <a16:creationId xmlns:a16="http://schemas.microsoft.com/office/drawing/2014/main" id="{4A616FC1-7D63-4E96-8F86-168129952231}"/>
              </a:ext>
            </a:extLst>
          </p:cNvPr>
          <p:cNvGraphicFramePr>
            <a:graphicFrameLocks noGrp="1"/>
          </p:cNvGraphicFramePr>
          <p:nvPr>
            <p:ph idx="1"/>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5251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B6680-74D5-4A58-A934-DD990B9E54BD}"/>
              </a:ext>
            </a:extLst>
          </p:cNvPr>
          <p:cNvSpPr>
            <a:spLocks noGrp="1"/>
          </p:cNvSpPr>
          <p:nvPr>
            <p:ph type="title"/>
          </p:nvPr>
        </p:nvSpPr>
        <p:spPr>
          <a:xfrm>
            <a:off x="310243" y="1153572"/>
            <a:ext cx="3576991" cy="4461163"/>
          </a:xfrm>
        </p:spPr>
        <p:txBody>
          <a:bodyPr>
            <a:normAutofit fontScale="90000"/>
          </a:bodyPr>
          <a:lstStyle/>
          <a:p>
            <a:r>
              <a:rPr lang="en-GB" sz="4800" b="1" dirty="0"/>
              <a:t>Role of HRM in managing equality and diversity</a:t>
            </a:r>
          </a:p>
        </p:txBody>
      </p:sp>
      <p:sp>
        <p:nvSpPr>
          <p:cNvPr id="9" name="Content Placeholder 2">
            <a:extLst>
              <a:ext uri="{FF2B5EF4-FFF2-40B4-BE49-F238E27FC236}">
                <a16:creationId xmlns:a16="http://schemas.microsoft.com/office/drawing/2014/main" id="{42AEF790-5427-40E2-946A-C21749EAC870}"/>
              </a:ext>
            </a:extLst>
          </p:cNvPr>
          <p:cNvSpPr>
            <a:spLocks noGrp="1"/>
          </p:cNvSpPr>
          <p:nvPr>
            <p:ph idx="1"/>
          </p:nvPr>
        </p:nvSpPr>
        <p:spPr>
          <a:xfrm>
            <a:off x="4474467" y="953293"/>
            <a:ext cx="6906491" cy="5585619"/>
          </a:xfrm>
        </p:spPr>
        <p:txBody>
          <a:bodyPr anchor="ctr">
            <a:normAutofit/>
          </a:bodyPr>
          <a:lstStyle/>
          <a:p>
            <a:r>
              <a:rPr lang="en-GB" sz="3600" i="0" dirty="0">
                <a:effectLst/>
              </a:rPr>
              <a:t>HR should seek data</a:t>
            </a:r>
          </a:p>
          <a:p>
            <a:r>
              <a:rPr lang="en-GB" sz="3600" i="0" dirty="0">
                <a:effectLst/>
              </a:rPr>
              <a:t>HR should source experts</a:t>
            </a:r>
          </a:p>
          <a:p>
            <a:r>
              <a:rPr lang="en-GB" sz="3600" i="0" dirty="0">
                <a:effectLst/>
              </a:rPr>
              <a:t>Hold leaders to account</a:t>
            </a:r>
          </a:p>
          <a:p>
            <a:r>
              <a:rPr lang="en-GB" sz="3600" dirty="0"/>
              <a:t>Unconscious bias and HR technology</a:t>
            </a:r>
          </a:p>
          <a:p>
            <a:r>
              <a:rPr lang="en-GB" sz="3600" i="0" dirty="0">
                <a:effectLst/>
              </a:rPr>
              <a:t>Actively challenge</a:t>
            </a:r>
          </a:p>
          <a:p>
            <a:endParaRPr lang="en-GB" b="1" i="0" dirty="0">
              <a:effectLst/>
              <a:latin typeface="Lato" panose="020F0502020204030203" pitchFamily="34" charset="0"/>
            </a:endParaRPr>
          </a:p>
          <a:p>
            <a:endParaRPr lang="en-GB" b="1" i="0" dirty="0">
              <a:effectLst/>
              <a:latin typeface="Lato" panose="020F0502020204030203" pitchFamily="34" charset="0"/>
            </a:endParaRPr>
          </a:p>
          <a:p>
            <a:endParaRPr lang="en-GB" dirty="0"/>
          </a:p>
        </p:txBody>
      </p:sp>
    </p:spTree>
    <p:extLst>
      <p:ext uri="{BB962C8B-B14F-4D97-AF65-F5344CB8AC3E}">
        <p14:creationId xmlns:p14="http://schemas.microsoft.com/office/powerpoint/2010/main" val="18698700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429C3-6C76-4CF4-8059-AEBB1B98F3CA}"/>
              </a:ext>
            </a:extLst>
          </p:cNvPr>
          <p:cNvSpPr>
            <a:spLocks noGrp="1"/>
          </p:cNvSpPr>
          <p:nvPr>
            <p:ph type="title"/>
          </p:nvPr>
        </p:nvSpPr>
        <p:spPr>
          <a:xfrm>
            <a:off x="635000" y="640823"/>
            <a:ext cx="3418659" cy="5583148"/>
          </a:xfrm>
        </p:spPr>
        <p:txBody>
          <a:bodyPr anchor="ctr">
            <a:normAutofit/>
          </a:bodyPr>
          <a:lstStyle/>
          <a:p>
            <a:r>
              <a:rPr lang="en-GB" sz="5400" b="1" dirty="0"/>
              <a:t>Criticisms</a:t>
            </a:r>
            <a:br>
              <a:rPr lang="en-GB" sz="5400" dirty="0"/>
            </a:br>
            <a:endParaRPr lang="en-GB" sz="5400" dirty="0"/>
          </a:p>
        </p:txBody>
      </p:sp>
      <p:graphicFrame>
        <p:nvGraphicFramePr>
          <p:cNvPr id="17" name="Content Placeholder 2">
            <a:extLst>
              <a:ext uri="{FF2B5EF4-FFF2-40B4-BE49-F238E27FC236}">
                <a16:creationId xmlns:a16="http://schemas.microsoft.com/office/drawing/2014/main" id="{35DF91BA-B3D1-46FA-9045-B82AA675A17C}"/>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993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804C1-926D-43C9-BD9F-767C9A61BA06}"/>
              </a:ext>
            </a:extLst>
          </p:cNvPr>
          <p:cNvSpPr>
            <a:spLocks noGrp="1"/>
          </p:cNvSpPr>
          <p:nvPr>
            <p:ph type="title"/>
          </p:nvPr>
        </p:nvSpPr>
        <p:spPr>
          <a:xfrm>
            <a:off x="551384" y="1772816"/>
            <a:ext cx="3988667" cy="2027227"/>
          </a:xfrm>
        </p:spPr>
        <p:txBody>
          <a:bodyPr anchor="ctr">
            <a:normAutofit/>
          </a:bodyPr>
          <a:lstStyle/>
          <a:p>
            <a:r>
              <a:rPr lang="en-GB" sz="6600" b="1" dirty="0"/>
              <a:t>Inclusion</a:t>
            </a:r>
          </a:p>
        </p:txBody>
      </p:sp>
      <p:graphicFrame>
        <p:nvGraphicFramePr>
          <p:cNvPr id="5" name="Content Placeholder 2">
            <a:extLst>
              <a:ext uri="{FF2B5EF4-FFF2-40B4-BE49-F238E27FC236}">
                <a16:creationId xmlns:a16="http://schemas.microsoft.com/office/drawing/2014/main" id="{FB9F5217-BCCA-4A16-803C-AA86FB84B5CF}"/>
              </a:ext>
            </a:extLst>
          </p:cNvPr>
          <p:cNvGraphicFramePr>
            <a:graphicFrameLocks noGrp="1"/>
          </p:cNvGraphicFramePr>
          <p:nvPr>
            <p:ph idx="1"/>
            <p:extLst>
              <p:ext uri="{D42A27DB-BD31-4B8C-83A1-F6EECF244321}">
                <p14:modId xmlns:p14="http://schemas.microsoft.com/office/powerpoint/2010/main" val="1240089786"/>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21912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C95BB-DB52-4437-B5DD-3B1FBAD9AB1C}"/>
              </a:ext>
            </a:extLst>
          </p:cNvPr>
          <p:cNvSpPr>
            <a:spLocks noGrp="1"/>
          </p:cNvSpPr>
          <p:nvPr>
            <p:ph type="title"/>
          </p:nvPr>
        </p:nvSpPr>
        <p:spPr/>
        <p:txBody>
          <a:bodyPr/>
          <a:lstStyle/>
          <a:p>
            <a:r>
              <a:rPr lang="en-GB" dirty="0"/>
              <a:t>Equity </a:t>
            </a:r>
          </a:p>
        </p:txBody>
      </p:sp>
      <p:sp>
        <p:nvSpPr>
          <p:cNvPr id="5" name="Content Placeholder 4">
            <a:extLst>
              <a:ext uri="{FF2B5EF4-FFF2-40B4-BE49-F238E27FC236}">
                <a16:creationId xmlns:a16="http://schemas.microsoft.com/office/drawing/2014/main" id="{4FCDACDE-E9CC-4C3F-91B5-FE97A34D826B}"/>
              </a:ext>
            </a:extLst>
          </p:cNvPr>
          <p:cNvSpPr>
            <a:spLocks noGrp="1"/>
          </p:cNvSpPr>
          <p:nvPr>
            <p:ph idx="1"/>
          </p:nvPr>
        </p:nvSpPr>
        <p:spPr>
          <a:xfrm>
            <a:off x="838200" y="1825625"/>
            <a:ext cx="3015343" cy="4351338"/>
          </a:xfrm>
        </p:spPr>
        <p:txBody>
          <a:bodyPr/>
          <a:lstStyle/>
          <a:p>
            <a:r>
              <a:rPr lang="en-GB" dirty="0"/>
              <a:t>Equity vs equality </a:t>
            </a:r>
          </a:p>
        </p:txBody>
      </p:sp>
      <p:pic>
        <p:nvPicPr>
          <p:cNvPr id="7" name="Picture 6">
            <a:extLst>
              <a:ext uri="{FF2B5EF4-FFF2-40B4-BE49-F238E27FC236}">
                <a16:creationId xmlns:a16="http://schemas.microsoft.com/office/drawing/2014/main" id="{A60648B1-D958-4836-A97B-6B7E7AA0DB7E}"/>
              </a:ext>
            </a:extLst>
          </p:cNvPr>
          <p:cNvPicPr>
            <a:picLocks noChangeAspect="1"/>
          </p:cNvPicPr>
          <p:nvPr/>
        </p:nvPicPr>
        <p:blipFill rotWithShape="1">
          <a:blip r:embed="rId3"/>
          <a:srcRect l="67803" t="17143" r="12023" b="16028"/>
          <a:stretch/>
        </p:blipFill>
        <p:spPr>
          <a:xfrm>
            <a:off x="4735285" y="115871"/>
            <a:ext cx="7086601" cy="6602521"/>
          </a:xfrm>
          <a:prstGeom prst="rect">
            <a:avLst/>
          </a:prstGeom>
        </p:spPr>
      </p:pic>
    </p:spTree>
    <p:extLst>
      <p:ext uri="{BB962C8B-B14F-4D97-AF65-F5344CB8AC3E}">
        <p14:creationId xmlns:p14="http://schemas.microsoft.com/office/powerpoint/2010/main" val="410968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a:xfrm>
            <a:off x="609600" y="154379"/>
            <a:ext cx="10972800" cy="955331"/>
          </a:xfrm>
        </p:spPr>
        <p:txBody>
          <a:bodyPr/>
          <a:lstStyle/>
          <a:p>
            <a:r>
              <a:rPr lang="en-GB" b="1"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914400" y="1109710"/>
            <a:ext cx="10485912"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3"/>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678083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B6435-87E1-421F-ADF1-1FC38E664458}"/>
              </a:ext>
            </a:extLst>
          </p:cNvPr>
          <p:cNvSpPr>
            <a:spLocks noGrp="1"/>
          </p:cNvSpPr>
          <p:nvPr>
            <p:ph type="title"/>
          </p:nvPr>
        </p:nvSpPr>
        <p:spPr>
          <a:xfrm>
            <a:off x="609600" y="274638"/>
            <a:ext cx="10972800" cy="745900"/>
          </a:xfrm>
        </p:spPr>
        <p:txBody>
          <a:bodyPr>
            <a:normAutofit fontScale="90000"/>
          </a:bodyPr>
          <a:lstStyle/>
          <a:p>
            <a:pPr algn="ctr"/>
            <a:r>
              <a:rPr lang="en-GB" dirty="0"/>
              <a:t>Groups v Teams</a:t>
            </a:r>
          </a:p>
        </p:txBody>
      </p:sp>
      <p:graphicFrame>
        <p:nvGraphicFramePr>
          <p:cNvPr id="6" name="Table 5">
            <a:extLst>
              <a:ext uri="{FF2B5EF4-FFF2-40B4-BE49-F238E27FC236}">
                <a16:creationId xmlns:a16="http://schemas.microsoft.com/office/drawing/2014/main" id="{499DC2CB-DB04-4D46-82C4-9C5FC2C2763D}"/>
              </a:ext>
            </a:extLst>
          </p:cNvPr>
          <p:cNvGraphicFramePr>
            <a:graphicFrameLocks noGrp="1"/>
          </p:cNvGraphicFramePr>
          <p:nvPr>
            <p:extLst>
              <p:ext uri="{D42A27DB-BD31-4B8C-83A1-F6EECF244321}">
                <p14:modId xmlns:p14="http://schemas.microsoft.com/office/powerpoint/2010/main" val="3775289255"/>
              </p:ext>
            </p:extLst>
          </p:nvPr>
        </p:nvGraphicFramePr>
        <p:xfrm>
          <a:off x="3071664" y="1172654"/>
          <a:ext cx="5544616" cy="4419824"/>
        </p:xfrm>
        <a:graphic>
          <a:graphicData uri="http://schemas.openxmlformats.org/drawingml/2006/table">
            <a:tbl>
              <a:tblPr firstRow="1" bandRow="1">
                <a:tableStyleId>{1FECB4D8-DB02-4DC6-A0A2-4F2EBAE1DC90}</a:tableStyleId>
              </a:tblPr>
              <a:tblGrid>
                <a:gridCol w="5544616">
                  <a:extLst>
                    <a:ext uri="{9D8B030D-6E8A-4147-A177-3AD203B41FA5}">
                      <a16:colId xmlns:a16="http://schemas.microsoft.com/office/drawing/2014/main" val="2665541312"/>
                    </a:ext>
                  </a:extLst>
                </a:gridCol>
              </a:tblGrid>
              <a:tr h="431538">
                <a:tc>
                  <a:txBody>
                    <a:bodyPr/>
                    <a:lstStyle/>
                    <a:p>
                      <a:pPr algn="ctr"/>
                      <a:r>
                        <a:rPr lang="en-GB" sz="2400" dirty="0">
                          <a:effectLst>
                            <a:outerShdw blurRad="38100" dist="38100" dir="2700000" algn="tl">
                              <a:srgbClr val="000000">
                                <a:alpha val="43137"/>
                              </a:srgbClr>
                            </a:outerShdw>
                          </a:effectLst>
                        </a:rPr>
                        <a:t>GROUPS  V </a:t>
                      </a:r>
                      <a:r>
                        <a:rPr lang="en-GB" sz="2400" baseline="0" dirty="0">
                          <a:effectLst>
                            <a:outerShdw blurRad="38100" dist="38100" dir="2700000" algn="tl">
                              <a:srgbClr val="000000">
                                <a:alpha val="43137"/>
                              </a:srgbClr>
                            </a:outerShdw>
                          </a:effectLst>
                        </a:rPr>
                        <a:t> TEAMS</a:t>
                      </a:r>
                      <a:endParaRPr lang="en-US" sz="2400" dirty="0">
                        <a:effectLst>
                          <a:outerShdw blurRad="38100" dist="38100" dir="2700000" algn="tl">
                            <a:srgbClr val="000000">
                              <a:alpha val="43137"/>
                            </a:srgbClr>
                          </a:outerShdw>
                        </a:effectLst>
                      </a:endParaRPr>
                    </a:p>
                  </a:txBody>
                  <a:tcPr marL="91439" marR="91439" marT="45728" marB="45728"/>
                </a:tc>
                <a:extLst>
                  <a:ext uri="{0D108BD9-81ED-4DB2-BD59-A6C34878D82A}">
                    <a16:rowId xmlns:a16="http://schemas.microsoft.com/office/drawing/2014/main" val="415916306"/>
                  </a:ext>
                </a:extLst>
              </a:tr>
              <a:tr h="287697">
                <a:tc>
                  <a:txBody>
                    <a:bodyPr/>
                    <a:lstStyle/>
                    <a:p>
                      <a:pPr algn="ctr"/>
                      <a:r>
                        <a:rPr kumimoji="0" lang="en-US" sz="1400" b="1" kern="1200" dirty="0"/>
                        <a:t>INTERDEPENDENCE</a:t>
                      </a:r>
                      <a:endParaRPr lang="en-US" sz="1400" b="1" dirty="0"/>
                    </a:p>
                  </a:txBody>
                  <a:tcPr marL="91439" marR="91439" marT="45728" marB="45728"/>
                </a:tc>
                <a:extLst>
                  <a:ext uri="{0D108BD9-81ED-4DB2-BD59-A6C34878D82A}">
                    <a16:rowId xmlns:a16="http://schemas.microsoft.com/office/drawing/2014/main" val="1285912550"/>
                  </a:ext>
                </a:extLst>
              </a:tr>
              <a:tr h="287697">
                <a:tc>
                  <a:txBody>
                    <a:bodyPr/>
                    <a:lstStyle/>
                    <a:p>
                      <a:pPr algn="ctr"/>
                      <a:r>
                        <a:rPr kumimoji="0" lang="en-US" sz="1400" b="1" kern="1200" dirty="0"/>
                        <a:t>SHARED VALUES</a:t>
                      </a:r>
                      <a:endParaRPr lang="en-US" sz="1400" b="1" dirty="0"/>
                    </a:p>
                  </a:txBody>
                  <a:tcPr marL="91439" marR="91439" marT="45728" marB="45728"/>
                </a:tc>
                <a:extLst>
                  <a:ext uri="{0D108BD9-81ED-4DB2-BD59-A6C34878D82A}">
                    <a16:rowId xmlns:a16="http://schemas.microsoft.com/office/drawing/2014/main" val="1473253589"/>
                  </a:ext>
                </a:extLst>
              </a:tr>
              <a:tr h="28769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kern="1200" dirty="0"/>
                        <a:t>EXPRESSED FEELINGS</a:t>
                      </a:r>
                      <a:endParaRPr lang="en-US" sz="1400" b="1" dirty="0"/>
                    </a:p>
                  </a:txBody>
                  <a:tcPr marL="91439" marR="91439" marT="45728" marB="45728"/>
                </a:tc>
                <a:extLst>
                  <a:ext uri="{0D108BD9-81ED-4DB2-BD59-A6C34878D82A}">
                    <a16:rowId xmlns:a16="http://schemas.microsoft.com/office/drawing/2014/main" val="838752799"/>
                  </a:ext>
                </a:extLst>
              </a:tr>
              <a:tr h="287697">
                <a:tc>
                  <a:txBody>
                    <a:bodyPr/>
                    <a:lstStyle/>
                    <a:p>
                      <a:pPr algn="ctr"/>
                      <a:r>
                        <a:rPr kumimoji="0" lang="en-US" sz="1400" b="1" kern="1200" dirty="0"/>
                        <a:t>VISION</a:t>
                      </a:r>
                      <a:endParaRPr lang="en-US" sz="1400" b="1" dirty="0"/>
                    </a:p>
                  </a:txBody>
                  <a:tcPr marL="91439" marR="91439" marT="45728" marB="45728"/>
                </a:tc>
                <a:extLst>
                  <a:ext uri="{0D108BD9-81ED-4DB2-BD59-A6C34878D82A}">
                    <a16:rowId xmlns:a16="http://schemas.microsoft.com/office/drawing/2014/main" val="1609369799"/>
                  </a:ext>
                </a:extLst>
              </a:tr>
              <a:tr h="287697">
                <a:tc>
                  <a:txBody>
                    <a:bodyPr/>
                    <a:lstStyle/>
                    <a:p>
                      <a:pPr algn="ctr"/>
                      <a:r>
                        <a:rPr kumimoji="0" lang="en-US" sz="1400" b="1" kern="1200" dirty="0"/>
                        <a:t>COMMITMENT</a:t>
                      </a:r>
                      <a:endParaRPr lang="en-US" sz="1400" b="1" dirty="0"/>
                    </a:p>
                  </a:txBody>
                  <a:tcPr marL="91439" marR="91439" marT="45728" marB="45728"/>
                </a:tc>
                <a:extLst>
                  <a:ext uri="{0D108BD9-81ED-4DB2-BD59-A6C34878D82A}">
                    <a16:rowId xmlns:a16="http://schemas.microsoft.com/office/drawing/2014/main" val="3666301702"/>
                  </a:ext>
                </a:extLst>
              </a:tr>
              <a:tr h="287697">
                <a:tc>
                  <a:txBody>
                    <a:bodyPr/>
                    <a:lstStyle/>
                    <a:p>
                      <a:pPr algn="ctr"/>
                      <a:r>
                        <a:rPr kumimoji="0" lang="en-US" sz="1400" b="1" kern="1200" dirty="0"/>
                        <a:t>TRUST</a:t>
                      </a:r>
                      <a:endParaRPr lang="en-US" sz="1400" b="1" dirty="0"/>
                    </a:p>
                  </a:txBody>
                  <a:tcPr marL="91439" marR="91439" marT="45728" marB="45728"/>
                </a:tc>
                <a:extLst>
                  <a:ext uri="{0D108BD9-81ED-4DB2-BD59-A6C34878D82A}">
                    <a16:rowId xmlns:a16="http://schemas.microsoft.com/office/drawing/2014/main" val="2181851632"/>
                  </a:ext>
                </a:extLst>
              </a:tr>
              <a:tr h="287697">
                <a:tc>
                  <a:txBody>
                    <a:bodyPr/>
                    <a:lstStyle/>
                    <a:p>
                      <a:pPr algn="ctr"/>
                      <a:r>
                        <a:rPr kumimoji="0" lang="en-US" sz="1400" b="1" kern="1200" dirty="0"/>
                        <a:t>INTERPERSONAL SKILLS</a:t>
                      </a:r>
                      <a:endParaRPr lang="en-US" sz="1400" b="1" dirty="0"/>
                    </a:p>
                  </a:txBody>
                  <a:tcPr marL="91439" marR="91439" marT="45728" marB="45728"/>
                </a:tc>
                <a:extLst>
                  <a:ext uri="{0D108BD9-81ED-4DB2-BD59-A6C34878D82A}">
                    <a16:rowId xmlns:a16="http://schemas.microsoft.com/office/drawing/2014/main" val="1678505225"/>
                  </a:ext>
                </a:extLst>
              </a:tr>
              <a:tr h="287697">
                <a:tc>
                  <a:txBody>
                    <a:bodyPr/>
                    <a:lstStyle/>
                    <a:p>
                      <a:pPr algn="ctr"/>
                      <a:r>
                        <a:rPr kumimoji="0" lang="en-US" sz="1400" b="1" kern="1200" dirty="0"/>
                        <a:t>CONSENSUS</a:t>
                      </a:r>
                      <a:endParaRPr lang="en-US" sz="1400" b="1" dirty="0"/>
                    </a:p>
                  </a:txBody>
                  <a:tcPr marL="91439" marR="91439" marT="45728" marB="45728"/>
                </a:tc>
                <a:extLst>
                  <a:ext uri="{0D108BD9-81ED-4DB2-BD59-A6C34878D82A}">
                    <a16:rowId xmlns:a16="http://schemas.microsoft.com/office/drawing/2014/main" val="1338786915"/>
                  </a:ext>
                </a:extLst>
              </a:tr>
              <a:tr h="287697">
                <a:tc>
                  <a:txBody>
                    <a:bodyPr/>
                    <a:lstStyle/>
                    <a:p>
                      <a:pPr algn="ctr"/>
                      <a:r>
                        <a:rPr kumimoji="0" lang="en-US" sz="1400" b="1" kern="1200" dirty="0"/>
                        <a:t> OWNERSHIP</a:t>
                      </a:r>
                      <a:endParaRPr lang="en-US" sz="1400" b="1" dirty="0"/>
                    </a:p>
                  </a:txBody>
                  <a:tcPr marL="91439" marR="91439" marT="45728" marB="45728"/>
                </a:tc>
                <a:extLst>
                  <a:ext uri="{0D108BD9-81ED-4DB2-BD59-A6C34878D82A}">
                    <a16:rowId xmlns:a16="http://schemas.microsoft.com/office/drawing/2014/main" val="3401732525"/>
                  </a:ext>
                </a:extLst>
              </a:tr>
              <a:tr h="287697">
                <a:tc>
                  <a:txBody>
                    <a:bodyPr/>
                    <a:lstStyle/>
                    <a:p>
                      <a:pPr algn="ctr"/>
                      <a:r>
                        <a:rPr kumimoji="0" lang="en-US" sz="1400" b="1" kern="1200" dirty="0"/>
                        <a:t>COMMON GOALS</a:t>
                      </a:r>
                      <a:endParaRPr lang="en-US" sz="1400" b="1" dirty="0"/>
                    </a:p>
                  </a:txBody>
                  <a:tcPr marL="91439" marR="91439" marT="45728" marB="45728"/>
                </a:tc>
                <a:extLst>
                  <a:ext uri="{0D108BD9-81ED-4DB2-BD59-A6C34878D82A}">
                    <a16:rowId xmlns:a16="http://schemas.microsoft.com/office/drawing/2014/main" val="1933517823"/>
                  </a:ext>
                </a:extLst>
              </a:tr>
              <a:tr h="287697">
                <a:tc>
                  <a:txBody>
                    <a:bodyPr/>
                    <a:lstStyle/>
                    <a:p>
                      <a:pPr algn="ctr"/>
                      <a:r>
                        <a:rPr kumimoji="0" lang="en-US" sz="1400" b="1" kern="1200" dirty="0"/>
                        <a:t>LISTENING</a:t>
                      </a:r>
                      <a:endParaRPr lang="en-US" sz="1400" b="1" dirty="0"/>
                    </a:p>
                  </a:txBody>
                  <a:tcPr marL="91439" marR="91439" marT="45728" marB="45728"/>
                </a:tc>
                <a:extLst>
                  <a:ext uri="{0D108BD9-81ED-4DB2-BD59-A6C34878D82A}">
                    <a16:rowId xmlns:a16="http://schemas.microsoft.com/office/drawing/2014/main" val="3328548204"/>
                  </a:ext>
                </a:extLst>
              </a:tr>
              <a:tr h="287697">
                <a:tc>
                  <a:txBody>
                    <a:bodyPr/>
                    <a:lstStyle/>
                    <a:p>
                      <a:pPr algn="ctr"/>
                      <a:r>
                        <a:rPr kumimoji="0" lang="en-US" sz="1400" b="1" kern="1200" dirty="0"/>
                        <a:t>CONFLICT RESOLUTION</a:t>
                      </a:r>
                      <a:endParaRPr lang="en-US" sz="1400" b="1" dirty="0"/>
                    </a:p>
                  </a:txBody>
                  <a:tcPr marL="91439" marR="91439" marT="45728" marB="45728"/>
                </a:tc>
                <a:extLst>
                  <a:ext uri="{0D108BD9-81ED-4DB2-BD59-A6C34878D82A}">
                    <a16:rowId xmlns:a16="http://schemas.microsoft.com/office/drawing/2014/main" val="1672079666"/>
                  </a:ext>
                </a:extLst>
              </a:tr>
              <a:tr h="287697">
                <a:tc>
                  <a:txBody>
                    <a:bodyPr/>
                    <a:lstStyle/>
                    <a:p>
                      <a:pPr algn="ctr"/>
                      <a:r>
                        <a:rPr kumimoji="0" lang="en-US" sz="1400" b="1" kern="1200" dirty="0"/>
                        <a:t>TASK FOCUSED</a:t>
                      </a:r>
                      <a:endParaRPr lang="en-US" sz="1400" b="1" dirty="0"/>
                    </a:p>
                  </a:txBody>
                  <a:tcPr marL="91439" marR="91439" marT="45728" marB="45728"/>
                </a:tc>
                <a:extLst>
                  <a:ext uri="{0D108BD9-81ED-4DB2-BD59-A6C34878D82A}">
                    <a16:rowId xmlns:a16="http://schemas.microsoft.com/office/drawing/2014/main" val="1141264844"/>
                  </a:ext>
                </a:extLst>
              </a:tr>
            </a:tbl>
          </a:graphicData>
        </a:graphic>
      </p:graphicFrame>
      <p:sp>
        <p:nvSpPr>
          <p:cNvPr id="7" name="Right Arrow 4">
            <a:extLst>
              <a:ext uri="{FF2B5EF4-FFF2-40B4-BE49-F238E27FC236}">
                <a16:creationId xmlns:a16="http://schemas.microsoft.com/office/drawing/2014/main" id="{D2ADD231-E5D6-4F51-8D72-B4D94EC96F05}"/>
              </a:ext>
            </a:extLst>
          </p:cNvPr>
          <p:cNvSpPr/>
          <p:nvPr/>
        </p:nvSpPr>
        <p:spPr>
          <a:xfrm rot="10800000">
            <a:off x="666739" y="1191620"/>
            <a:ext cx="1643074" cy="4500594"/>
          </a:xfrm>
          <a:prstGeom prst="rightArrow">
            <a:avLst>
              <a:gd name="adj1" fmla="val 50655"/>
              <a:gd name="adj2" fmla="val 50000"/>
            </a:avLst>
          </a:prstGeom>
        </p:spPr>
        <p:style>
          <a:lnRef idx="2">
            <a:schemeClr val="accent1"/>
          </a:lnRef>
          <a:fillRef idx="1">
            <a:schemeClr val="lt1"/>
          </a:fillRef>
          <a:effectRef idx="0">
            <a:schemeClr val="accent1"/>
          </a:effectRef>
          <a:fontRef idx="minor">
            <a:schemeClr val="dk1"/>
          </a:fontRef>
        </p:style>
        <p:txBody>
          <a:bodyPr anchor="ctr"/>
          <a:lstStyle/>
          <a:p>
            <a:pPr algn="ctr">
              <a:defRPr/>
            </a:pPr>
            <a:endParaRPr lang="en-US" b="1">
              <a:ln w="12700">
                <a:solidFill>
                  <a:srgbClr val="1F497D">
                    <a:satMod val="155000"/>
                  </a:srgbClr>
                </a:solidFill>
                <a:prstDash val="solid"/>
              </a:ln>
              <a:solidFill>
                <a:srgbClr val="EEECE1">
                  <a:tint val="85000"/>
                  <a:satMod val="155000"/>
                </a:srgbClr>
              </a:solidFill>
              <a:effectLst>
                <a:outerShdw blurRad="41275" dist="20320" dir="1800000" algn="tl" rotWithShape="0">
                  <a:srgbClr val="000000">
                    <a:alpha val="40000"/>
                  </a:srgbClr>
                </a:outerShdw>
              </a:effectLst>
            </a:endParaRPr>
          </a:p>
        </p:txBody>
      </p:sp>
      <p:sp>
        <p:nvSpPr>
          <p:cNvPr id="8" name="TextBox 6">
            <a:extLst>
              <a:ext uri="{FF2B5EF4-FFF2-40B4-BE49-F238E27FC236}">
                <a16:creationId xmlns:a16="http://schemas.microsoft.com/office/drawing/2014/main" id="{5D1CF69F-879A-4C99-9B89-9573FCBDE33C}"/>
              </a:ext>
            </a:extLst>
          </p:cNvPr>
          <p:cNvSpPr txBox="1">
            <a:spLocks noChangeArrowheads="1"/>
          </p:cNvSpPr>
          <p:nvPr/>
        </p:nvSpPr>
        <p:spPr bwMode="auto">
          <a:xfrm>
            <a:off x="1166814" y="3395413"/>
            <a:ext cx="1143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fontAlgn="base" hangingPunct="1">
              <a:spcBef>
                <a:spcPct val="0"/>
              </a:spcBef>
              <a:spcAft>
                <a:spcPct val="0"/>
              </a:spcAft>
              <a:buFontTx/>
              <a:buNone/>
            </a:pPr>
            <a:r>
              <a:rPr lang="en-GB" altLang="en-US" sz="2000" dirty="0">
                <a:solidFill>
                  <a:prstClr val="black"/>
                </a:solidFill>
                <a:latin typeface="Franklin Gothic Book" pitchFamily="34" charset="0"/>
                <a:cs typeface="Arial" pitchFamily="34" charset="0"/>
              </a:rPr>
              <a:t>WEAK</a:t>
            </a:r>
            <a:endParaRPr lang="en-US" altLang="en-US" sz="2000" dirty="0">
              <a:solidFill>
                <a:prstClr val="black"/>
              </a:solidFill>
              <a:latin typeface="Franklin Gothic Book" pitchFamily="34" charset="0"/>
              <a:cs typeface="Arial" pitchFamily="34" charset="0"/>
            </a:endParaRPr>
          </a:p>
        </p:txBody>
      </p:sp>
      <p:sp>
        <p:nvSpPr>
          <p:cNvPr id="9" name="Right Arrow 3">
            <a:extLst>
              <a:ext uri="{FF2B5EF4-FFF2-40B4-BE49-F238E27FC236}">
                <a16:creationId xmlns:a16="http://schemas.microsoft.com/office/drawing/2014/main" id="{3FD283B9-40B6-456B-BE8C-C8CF93DE9A6A}"/>
              </a:ext>
            </a:extLst>
          </p:cNvPr>
          <p:cNvSpPr/>
          <p:nvPr/>
        </p:nvSpPr>
        <p:spPr>
          <a:xfrm>
            <a:off x="9837583" y="1191620"/>
            <a:ext cx="1685909" cy="4500594"/>
          </a:xfrm>
          <a:prstGeom prst="rightArrow">
            <a:avLst/>
          </a:prstGeom>
        </p:spPr>
        <p:style>
          <a:lnRef idx="2">
            <a:schemeClr val="accent2"/>
          </a:lnRef>
          <a:fillRef idx="1">
            <a:schemeClr val="lt1"/>
          </a:fillRef>
          <a:effectRef idx="0">
            <a:schemeClr val="accent2"/>
          </a:effectRef>
          <a:fontRef idx="minor">
            <a:schemeClr val="dk1"/>
          </a:fontRef>
        </p:style>
        <p:txBody>
          <a:bodyPr anchor="ctr"/>
          <a:lstStyle/>
          <a:p>
            <a:pPr fontAlgn="base">
              <a:spcBef>
                <a:spcPct val="0"/>
              </a:spcBef>
              <a:spcAft>
                <a:spcPct val="0"/>
              </a:spcAft>
              <a:defRPr/>
            </a:pPr>
            <a:r>
              <a:rPr lang="en-GB" sz="2000" dirty="0">
                <a:solidFill>
                  <a:prstClr val="black">
                    <a:lumMod val="95000"/>
                    <a:lumOff val="5000"/>
                  </a:prstClr>
                </a:solidFill>
                <a:latin typeface="Franklin Gothic Book" pitchFamily="34" charset="0"/>
                <a:cs typeface="Arial" charset="0"/>
              </a:rPr>
              <a:t>STRONG</a:t>
            </a:r>
            <a:endParaRPr lang="en-US" sz="2000" dirty="0">
              <a:solidFill>
                <a:prstClr val="black">
                  <a:lumMod val="95000"/>
                  <a:lumOff val="5000"/>
                </a:prstClr>
              </a:solidFill>
              <a:latin typeface="Franklin Gothic Book" pitchFamily="34" charset="0"/>
              <a:cs typeface="Arial" charset="0"/>
            </a:endParaRPr>
          </a:p>
        </p:txBody>
      </p:sp>
    </p:spTree>
    <p:extLst>
      <p:ext uri="{BB962C8B-B14F-4D97-AF65-F5344CB8AC3E}">
        <p14:creationId xmlns:p14="http://schemas.microsoft.com/office/powerpoint/2010/main" val="3972448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56012-2BA8-204E-70EE-97A279F06727}"/>
              </a:ext>
            </a:extLst>
          </p:cNvPr>
          <p:cNvSpPr>
            <a:spLocks noGrp="1"/>
          </p:cNvSpPr>
          <p:nvPr>
            <p:ph type="title"/>
          </p:nvPr>
        </p:nvSpPr>
        <p:spPr/>
        <p:txBody>
          <a:bodyPr/>
          <a:lstStyle/>
          <a:p>
            <a:endParaRPr lang="en-GB"/>
          </a:p>
        </p:txBody>
      </p:sp>
      <p:pic>
        <p:nvPicPr>
          <p:cNvPr id="1026" name="Picture 2" descr="Bruce Tuckman Team Development Model | coachingcultureatwork.com">
            <a:extLst>
              <a:ext uri="{FF2B5EF4-FFF2-40B4-BE49-F238E27FC236}">
                <a16:creationId xmlns:a16="http://schemas.microsoft.com/office/drawing/2014/main" id="{6D73B064-B789-69C0-4E60-8C02719A5D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8640"/>
            <a:ext cx="12192000" cy="5713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1009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1 – Forming</a:t>
            </a:r>
          </a:p>
        </p:txBody>
      </p:sp>
      <p:sp>
        <p:nvSpPr>
          <p:cNvPr id="47107" name="Rectangle 3"/>
          <p:cNvSpPr>
            <a:spLocks noGrp="1" noChangeArrowheads="1"/>
          </p:cNvSpPr>
          <p:nvPr>
            <p:ph idx="1"/>
          </p:nvPr>
        </p:nvSpPr>
        <p:spPr>
          <a:xfrm>
            <a:off x="839416" y="1417639"/>
            <a:ext cx="10225136" cy="4415558"/>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Leader/People Management actions</a:t>
            </a:r>
          </a:p>
          <a:p>
            <a:pPr eaLnBrk="1" hangingPunct="1">
              <a:lnSpc>
                <a:spcPct val="80000"/>
              </a:lnSpc>
            </a:pPr>
            <a:r>
              <a:rPr lang="en-GB" altLang="en-US" dirty="0">
                <a:latin typeface="Arial" panose="020B0604020202020204" pitchFamily="34" charset="0"/>
                <a:cs typeface="Arial" panose="020B0604020202020204" pitchFamily="34" charset="0"/>
              </a:rPr>
              <a:t>Use ‘ice breakers’ to help the team to get to know each other.</a:t>
            </a:r>
          </a:p>
          <a:p>
            <a:pPr eaLnBrk="1" hangingPunct="1">
              <a:lnSpc>
                <a:spcPct val="80000"/>
              </a:lnSpc>
            </a:pPr>
            <a:r>
              <a:rPr lang="en-GB" altLang="en-US" dirty="0">
                <a:latin typeface="Arial" panose="020B0604020202020204" pitchFamily="34" charset="0"/>
                <a:cs typeface="Arial" panose="020B0604020202020204" pitchFamily="34" charset="0"/>
              </a:rPr>
              <a:t>Set out a management vision for the team.</a:t>
            </a:r>
          </a:p>
          <a:p>
            <a:pPr eaLnBrk="1" hangingPunct="1">
              <a:lnSpc>
                <a:spcPct val="80000"/>
              </a:lnSpc>
            </a:pPr>
            <a:r>
              <a:rPr lang="en-GB" altLang="en-US" dirty="0">
                <a:latin typeface="Arial" panose="020B0604020202020204" pitchFamily="34" charset="0"/>
                <a:cs typeface="Arial" panose="020B0604020202020204" pitchFamily="34" charset="0"/>
              </a:rPr>
              <a:t>Explain and make clear the dimensions and limitations within which the team must work: time, budget, and so on.</a:t>
            </a:r>
          </a:p>
          <a:p>
            <a:pPr eaLnBrk="1" hangingPunct="1">
              <a:lnSpc>
                <a:spcPct val="80000"/>
              </a:lnSpc>
            </a:pPr>
            <a:r>
              <a:rPr lang="en-GB" altLang="en-US" dirty="0">
                <a:latin typeface="Arial" panose="020B0604020202020204" pitchFamily="34" charset="0"/>
                <a:cs typeface="Arial" panose="020B0604020202020204" pitchFamily="34" charset="0"/>
              </a:rPr>
              <a:t>Move the team onto the storming stage at the correct time.</a:t>
            </a:r>
            <a:endParaRPr lang="en-GB" alt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36699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2 – Storming</a:t>
            </a:r>
            <a:endParaRPr lang="en-GB" altLang="en-US" sz="3200" b="1">
              <a:cs typeface="Arial" panose="020B0604020202020204" pitchFamily="34" charset="0"/>
            </a:endParaRPr>
          </a:p>
        </p:txBody>
      </p:sp>
      <p:sp>
        <p:nvSpPr>
          <p:cNvPr id="20483" name="Rectangle 3"/>
          <p:cNvSpPr>
            <a:spLocks noGrp="1" noChangeArrowheads="1"/>
          </p:cNvSpPr>
          <p:nvPr>
            <p:ph idx="1"/>
          </p:nvPr>
        </p:nvSpPr>
        <p:spPr>
          <a:xfrm>
            <a:off x="609600" y="1417639"/>
            <a:ext cx="10972800" cy="3883569"/>
          </a:xfrm>
        </p:spPr>
        <p:txBody>
          <a:bodyPr rtlCol="0">
            <a:normAutofit fontScale="92500" lnSpcReduction="10000"/>
          </a:bodyPr>
          <a:lstStyle/>
          <a:p>
            <a:pPr>
              <a:lnSpc>
                <a:spcPct val="80000"/>
              </a:lnSpc>
              <a:buNone/>
              <a:defRPr/>
            </a:pPr>
            <a:r>
              <a:rPr lang="en-GB" altLang="en-US" b="1" dirty="0">
                <a:latin typeface="Arial" panose="020B0604020202020204" pitchFamily="34" charset="0"/>
                <a:cs typeface="Arial" panose="020B0604020202020204" pitchFamily="34" charset="0"/>
              </a:rPr>
              <a:t>Leader/People Management actions</a:t>
            </a:r>
          </a:p>
          <a:p>
            <a:pPr>
              <a:lnSpc>
                <a:spcPct val="80000"/>
              </a:lnSpc>
              <a:defRPr/>
            </a:pPr>
            <a:r>
              <a:rPr lang="en-GB" altLang="en-US" sz="2800" dirty="0">
                <a:latin typeface="Arial" panose="020B0604020202020204" pitchFamily="34" charset="0"/>
                <a:cs typeface="Arial" panose="020B0604020202020204" pitchFamily="34" charset="0"/>
              </a:rPr>
              <a:t>Accept that the storming stage is vital to the team’s success.</a:t>
            </a:r>
          </a:p>
          <a:p>
            <a:pPr>
              <a:lnSpc>
                <a:spcPct val="80000"/>
              </a:lnSpc>
              <a:defRPr/>
            </a:pPr>
            <a:r>
              <a:rPr lang="en-GB" altLang="en-US" sz="2800" dirty="0">
                <a:latin typeface="Arial" panose="020B0604020202020204" pitchFamily="34" charset="0"/>
                <a:cs typeface="Arial" panose="020B0604020202020204" pitchFamily="34" charset="0"/>
              </a:rPr>
              <a:t>Do not be put off or intimidated by the instability and aggression of this phase.</a:t>
            </a:r>
          </a:p>
          <a:p>
            <a:pPr>
              <a:lnSpc>
                <a:spcPct val="80000"/>
              </a:lnSpc>
              <a:defRPr/>
            </a:pPr>
            <a:r>
              <a:rPr lang="en-GB" altLang="en-US" sz="2800" dirty="0">
                <a:latin typeface="Arial" panose="020B0604020202020204" pitchFamily="34" charset="0"/>
                <a:cs typeface="Arial" panose="020B0604020202020204" pitchFamily="34" charset="0"/>
              </a:rPr>
              <a:t>Remind the group that this stage is a natural point in the development of the group.</a:t>
            </a:r>
          </a:p>
          <a:p>
            <a:pPr>
              <a:lnSpc>
                <a:spcPct val="80000"/>
              </a:lnSpc>
              <a:defRPr/>
            </a:pPr>
            <a:r>
              <a:rPr lang="en-GB" altLang="en-US" sz="2800" dirty="0">
                <a:latin typeface="Arial" panose="020B0604020202020204" pitchFamily="34" charset="0"/>
                <a:cs typeface="Arial" panose="020B0604020202020204" pitchFamily="34" charset="0"/>
              </a:rPr>
              <a:t>Manage the tensions and aggressions and turn them into positive actions.</a:t>
            </a:r>
          </a:p>
          <a:p>
            <a:pPr>
              <a:lnSpc>
                <a:spcPct val="80000"/>
              </a:lnSpc>
              <a:defRPr/>
            </a:pPr>
            <a:r>
              <a:rPr lang="en-GB" altLang="en-US" sz="2800" dirty="0">
                <a:latin typeface="Arial" panose="020B0604020202020204" pitchFamily="34" charset="0"/>
                <a:cs typeface="Arial" panose="020B0604020202020204" pitchFamily="34" charset="0"/>
              </a:rPr>
              <a:t>Surface and address the conflicts – the team cannot move on until this is done.</a:t>
            </a:r>
          </a:p>
          <a:p>
            <a:pPr>
              <a:lnSpc>
                <a:spcPct val="80000"/>
              </a:lnSpc>
              <a:defRPr/>
            </a:pPr>
            <a:r>
              <a:rPr lang="en-GB" altLang="en-US" sz="2800" dirty="0">
                <a:latin typeface="Arial" panose="020B0604020202020204" pitchFamily="34" charset="0"/>
                <a:cs typeface="Arial" panose="020B0604020202020204" pitchFamily="34" charset="0"/>
              </a:rPr>
              <a:t>Know the point to move the team on to the norming stage.</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36723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2 – Storming</a:t>
            </a:r>
            <a:endParaRPr lang="en-GB" altLang="en-US" sz="3200" b="1">
              <a:cs typeface="Arial" panose="020B0604020202020204" pitchFamily="34" charset="0"/>
            </a:endParaRPr>
          </a:p>
        </p:txBody>
      </p:sp>
      <p:sp>
        <p:nvSpPr>
          <p:cNvPr id="20483" name="Rectangle 3"/>
          <p:cNvSpPr>
            <a:spLocks noGrp="1" noChangeArrowheads="1"/>
          </p:cNvSpPr>
          <p:nvPr>
            <p:ph idx="1"/>
          </p:nvPr>
        </p:nvSpPr>
        <p:spPr>
          <a:xfrm>
            <a:off x="609600" y="1417639"/>
            <a:ext cx="9636919" cy="4415558"/>
          </a:xfrm>
        </p:spPr>
        <p:txBody>
          <a:bodyPr rtlCol="0">
            <a:normAutofit/>
          </a:bodyPr>
          <a:lstStyle/>
          <a:p>
            <a:pPr>
              <a:lnSpc>
                <a:spcPct val="80000"/>
              </a:lnSpc>
              <a:buNone/>
              <a:defRPr/>
            </a:pPr>
            <a:r>
              <a:rPr lang="en-GB" altLang="en-US" b="1" dirty="0">
                <a:latin typeface="Arial" panose="020B0604020202020204" pitchFamily="34" charset="0"/>
                <a:cs typeface="Arial" panose="020B0604020202020204" pitchFamily="34" charset="0"/>
              </a:rPr>
              <a:t>Leader/People Management actions</a:t>
            </a:r>
          </a:p>
          <a:p>
            <a:pPr>
              <a:lnSpc>
                <a:spcPct val="80000"/>
              </a:lnSpc>
              <a:defRPr/>
            </a:pPr>
            <a:r>
              <a:rPr lang="en-GB" altLang="en-US" sz="2400" dirty="0">
                <a:latin typeface="Arial" panose="020B0604020202020204" pitchFamily="34" charset="0"/>
                <a:cs typeface="Arial" panose="020B0604020202020204" pitchFamily="34" charset="0"/>
              </a:rPr>
              <a:t>Accept that the storming stage is vital to the team’s success.</a:t>
            </a:r>
          </a:p>
          <a:p>
            <a:pPr>
              <a:lnSpc>
                <a:spcPct val="80000"/>
              </a:lnSpc>
              <a:defRPr/>
            </a:pPr>
            <a:r>
              <a:rPr lang="en-GB" altLang="en-US" sz="2400" dirty="0">
                <a:latin typeface="Arial" panose="020B0604020202020204" pitchFamily="34" charset="0"/>
                <a:cs typeface="Arial" panose="020B0604020202020204" pitchFamily="34" charset="0"/>
              </a:rPr>
              <a:t>Do not be put off or intimidated by the instability and aggression of this phase.</a:t>
            </a:r>
          </a:p>
          <a:p>
            <a:pPr>
              <a:lnSpc>
                <a:spcPct val="80000"/>
              </a:lnSpc>
              <a:defRPr/>
            </a:pPr>
            <a:r>
              <a:rPr lang="en-GB" altLang="en-US" sz="2400" dirty="0">
                <a:latin typeface="Arial" panose="020B0604020202020204" pitchFamily="34" charset="0"/>
                <a:cs typeface="Arial" panose="020B0604020202020204" pitchFamily="34" charset="0"/>
              </a:rPr>
              <a:t>Remind the group that this stage is a natural point in the development of the group.</a:t>
            </a:r>
          </a:p>
          <a:p>
            <a:pPr>
              <a:lnSpc>
                <a:spcPct val="80000"/>
              </a:lnSpc>
              <a:defRPr/>
            </a:pPr>
            <a:r>
              <a:rPr lang="en-GB" altLang="en-US" sz="2400" dirty="0">
                <a:latin typeface="Arial" panose="020B0604020202020204" pitchFamily="34" charset="0"/>
                <a:cs typeface="Arial" panose="020B0604020202020204" pitchFamily="34" charset="0"/>
              </a:rPr>
              <a:t>Manage the tensions and aggressions and turn them into positive actions.</a:t>
            </a:r>
          </a:p>
          <a:p>
            <a:pPr>
              <a:lnSpc>
                <a:spcPct val="80000"/>
              </a:lnSpc>
              <a:defRPr/>
            </a:pPr>
            <a:r>
              <a:rPr lang="en-GB" altLang="en-US" sz="2400" dirty="0">
                <a:latin typeface="Arial" panose="020B0604020202020204" pitchFamily="34" charset="0"/>
                <a:cs typeface="Arial" panose="020B0604020202020204" pitchFamily="34" charset="0"/>
              </a:rPr>
              <a:t>Surface and address the conflicts – the team cannot move on until this is done.</a:t>
            </a:r>
          </a:p>
          <a:p>
            <a:pPr>
              <a:lnSpc>
                <a:spcPct val="80000"/>
              </a:lnSpc>
              <a:defRPr/>
            </a:pPr>
            <a:r>
              <a:rPr lang="en-GB" altLang="en-US" sz="2400" dirty="0">
                <a:latin typeface="Arial" panose="020B0604020202020204" pitchFamily="34" charset="0"/>
                <a:cs typeface="Arial" panose="020B0604020202020204" pitchFamily="34" charset="0"/>
              </a:rPr>
              <a:t>Know the point to move the team on to the norming stage.</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49311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3 – Norming</a:t>
            </a:r>
          </a:p>
        </p:txBody>
      </p:sp>
      <p:sp>
        <p:nvSpPr>
          <p:cNvPr id="23555" name="Rectangle 3"/>
          <p:cNvSpPr>
            <a:spLocks noGrp="1" noChangeArrowheads="1"/>
          </p:cNvSpPr>
          <p:nvPr>
            <p:ph idx="1"/>
          </p:nvPr>
        </p:nvSpPr>
        <p:spPr>
          <a:xfrm>
            <a:off x="767408" y="1417639"/>
            <a:ext cx="10513168" cy="4099593"/>
          </a:xfrm>
        </p:spPr>
        <p:txBody>
          <a:bodyPr rtlCol="0">
            <a:normAutofit lnSpcReduction="10000"/>
          </a:bodyPr>
          <a:lstStyle/>
          <a:p>
            <a:pPr>
              <a:lnSpc>
                <a:spcPct val="80000"/>
              </a:lnSpc>
              <a:buNone/>
              <a:defRPr/>
            </a:pPr>
            <a:r>
              <a:rPr lang="en-GB" altLang="en-US" b="1" dirty="0">
                <a:latin typeface="Arial" panose="020B0604020202020204" pitchFamily="34" charset="0"/>
                <a:cs typeface="Arial" panose="020B0604020202020204" pitchFamily="34" charset="0"/>
              </a:rPr>
              <a:t>Leader/People Management actions</a:t>
            </a:r>
          </a:p>
          <a:p>
            <a:pPr>
              <a:lnSpc>
                <a:spcPct val="80000"/>
              </a:lnSpc>
              <a:defRPr/>
            </a:pPr>
            <a:r>
              <a:rPr lang="en-GB" altLang="en-US" sz="2800" dirty="0">
                <a:latin typeface="Arial" panose="020B0604020202020204" pitchFamily="34" charset="0"/>
                <a:cs typeface="Arial" panose="020B0604020202020204" pitchFamily="34" charset="0"/>
              </a:rPr>
              <a:t>As leader you must keep the team focused on the task and its timely completion.</a:t>
            </a:r>
          </a:p>
          <a:p>
            <a:pPr>
              <a:lnSpc>
                <a:spcPct val="80000"/>
              </a:lnSpc>
              <a:defRPr/>
            </a:pPr>
            <a:r>
              <a:rPr lang="en-GB" altLang="en-US" sz="2800" dirty="0">
                <a:latin typeface="Arial" panose="020B0604020202020204" pitchFamily="34" charset="0"/>
                <a:cs typeface="Arial" panose="020B0604020202020204" pitchFamily="34" charset="0"/>
              </a:rPr>
              <a:t>Control the team and ensure they are following the agreed plans to completion.</a:t>
            </a:r>
          </a:p>
          <a:p>
            <a:pPr>
              <a:lnSpc>
                <a:spcPct val="80000"/>
              </a:lnSpc>
              <a:defRPr/>
            </a:pPr>
            <a:r>
              <a:rPr lang="en-GB" altLang="en-US" sz="2800" dirty="0">
                <a:latin typeface="Arial" panose="020B0604020202020204" pitchFamily="34" charset="0"/>
                <a:cs typeface="Arial" panose="020B0604020202020204" pitchFamily="34" charset="0"/>
              </a:rPr>
              <a:t>Control the amount of informal subgrouping that may occur.</a:t>
            </a:r>
          </a:p>
          <a:p>
            <a:pPr>
              <a:lnSpc>
                <a:spcPct val="80000"/>
              </a:lnSpc>
              <a:defRPr/>
            </a:pPr>
            <a:r>
              <a:rPr lang="en-GB" altLang="en-US" sz="2800" dirty="0">
                <a:latin typeface="Arial" panose="020B0604020202020204" pitchFamily="34" charset="0"/>
                <a:cs typeface="Arial" panose="020B0604020202020204" pitchFamily="34" charset="0"/>
              </a:rPr>
              <a:t>Watch out for and control tacit conflict (a </a:t>
            </a:r>
            <a:r>
              <a:rPr lang="en-GB" altLang="en-US" sz="2800" dirty="0" err="1">
                <a:latin typeface="Arial" panose="020B0604020202020204" pitchFamily="34" charset="0"/>
                <a:cs typeface="Arial" panose="020B0604020202020204" pitchFamily="34" charset="0"/>
              </a:rPr>
              <a:t>spillover</a:t>
            </a:r>
            <a:r>
              <a:rPr lang="en-GB" altLang="en-US" sz="2800" dirty="0">
                <a:latin typeface="Arial" panose="020B0604020202020204" pitchFamily="34" charset="0"/>
                <a:cs typeface="Arial" panose="020B0604020202020204" pitchFamily="34" charset="0"/>
              </a:rPr>
              <a:t> from the storming stage).</a:t>
            </a:r>
          </a:p>
          <a:p>
            <a:pPr>
              <a:lnSpc>
                <a:spcPct val="80000"/>
              </a:lnSpc>
              <a:defRPr/>
            </a:pPr>
            <a:r>
              <a:rPr lang="en-GB" altLang="en-US" sz="2800" dirty="0">
                <a:latin typeface="Arial" panose="020B0604020202020204" pitchFamily="34" charset="0"/>
                <a:cs typeface="Arial" panose="020B0604020202020204" pitchFamily="34" charset="0"/>
              </a:rPr>
              <a:t>Control and relieve stress and pressure; act as the team ‘lubricant’.</a:t>
            </a:r>
          </a:p>
          <a:p>
            <a:pPr>
              <a:lnSpc>
                <a:spcPct val="80000"/>
              </a:lnSpc>
              <a:defRPr/>
            </a:pPr>
            <a:r>
              <a:rPr lang="en-GB" altLang="en-US" sz="2800" dirty="0">
                <a:latin typeface="Arial" panose="020B0604020202020204" pitchFamily="34" charset="0"/>
                <a:cs typeface="Arial" panose="020B0604020202020204" pitchFamily="34" charset="0"/>
              </a:rPr>
              <a:t>Inject some humour and fun.</a:t>
            </a:r>
            <a:endParaRPr lang="en-GB" alt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95679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4 – Performing</a:t>
            </a:r>
          </a:p>
        </p:txBody>
      </p:sp>
      <p:sp>
        <p:nvSpPr>
          <p:cNvPr id="65539" name="Rectangle 3"/>
          <p:cNvSpPr>
            <a:spLocks noGrp="1" noChangeArrowheads="1"/>
          </p:cNvSpPr>
          <p:nvPr>
            <p:ph idx="1"/>
          </p:nvPr>
        </p:nvSpPr>
        <p:spPr>
          <a:xfrm>
            <a:off x="609600" y="1417639"/>
            <a:ext cx="10972800" cy="4343550"/>
          </a:xfrm>
        </p:spPr>
        <p:txBody>
          <a:bodyPr>
            <a:normAutofit lnSpcReduction="10000"/>
          </a:bodyPr>
          <a:lstStyle/>
          <a:p>
            <a:pPr eaLnBrk="1" hangingPunct="1">
              <a:lnSpc>
                <a:spcPct val="80000"/>
              </a:lnSpc>
              <a:buFont typeface="Monotype Sorts" pitchFamily="2" charset="2"/>
              <a:buNone/>
            </a:pPr>
            <a:r>
              <a:rPr lang="en-GB" altLang="en-US" sz="4000" b="1" dirty="0">
                <a:latin typeface="Arial" panose="020B0604020202020204" pitchFamily="34" charset="0"/>
                <a:cs typeface="Arial" panose="020B0604020202020204" pitchFamily="34" charset="0"/>
              </a:rPr>
              <a:t>Leader/People Management actions</a:t>
            </a:r>
          </a:p>
          <a:p>
            <a:pPr eaLnBrk="1" hangingPunct="1">
              <a:lnSpc>
                <a:spcPct val="80000"/>
              </a:lnSpc>
            </a:pPr>
            <a:r>
              <a:rPr lang="en-GB" altLang="en-US" dirty="0">
                <a:latin typeface="Arial" panose="020B0604020202020204" pitchFamily="34" charset="0"/>
                <a:cs typeface="Arial" panose="020B0604020202020204" pitchFamily="34" charset="0"/>
              </a:rPr>
              <a:t>Watch out for teams running out of control and in the wrong or inappropriate directions.</a:t>
            </a:r>
          </a:p>
          <a:p>
            <a:pPr eaLnBrk="1" hangingPunct="1">
              <a:lnSpc>
                <a:spcPct val="80000"/>
              </a:lnSpc>
            </a:pPr>
            <a:r>
              <a:rPr lang="en-GB" altLang="en-US" dirty="0">
                <a:latin typeface="Arial" panose="020B0604020202020204" pitchFamily="34" charset="0"/>
                <a:cs typeface="Arial" panose="020B0604020202020204" pitchFamily="34" charset="0"/>
              </a:rPr>
              <a:t>Reassert the output standards required and monitor team performance against the required standards.</a:t>
            </a:r>
          </a:p>
          <a:p>
            <a:pPr eaLnBrk="1" hangingPunct="1">
              <a:lnSpc>
                <a:spcPct val="80000"/>
              </a:lnSpc>
            </a:pPr>
            <a:r>
              <a:rPr lang="en-GB" altLang="en-US" dirty="0">
                <a:latin typeface="Arial" panose="020B0604020202020204" pitchFamily="34" charset="0"/>
                <a:cs typeface="Arial" panose="020B0604020202020204" pitchFamily="34" charset="0"/>
              </a:rPr>
              <a:t>Devise praise methods and rewards as milestones are met.</a:t>
            </a:r>
          </a:p>
          <a:p>
            <a:pPr eaLnBrk="1" hangingPunct="1">
              <a:lnSpc>
                <a:spcPct val="80000"/>
              </a:lnSpc>
            </a:pPr>
            <a:r>
              <a:rPr lang="en-GB" altLang="en-US" dirty="0">
                <a:latin typeface="Arial" panose="020B0604020202020204" pitchFamily="34" charset="0"/>
                <a:cs typeface="Arial" panose="020B0604020202020204" pitchFamily="34" charset="0"/>
              </a:rPr>
              <a:t>Relax and let the team perform without intervention from leadership; monitor and do not interfere – you will be treated as an outsider if you criticise.</a:t>
            </a:r>
            <a:endParaRPr lang="en-GB" alt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7835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609600" y="116632"/>
            <a:ext cx="10972800" cy="994123"/>
          </a:xfrm>
        </p:spPr>
        <p:txBody>
          <a:bodyPr/>
          <a:lstStyle/>
          <a:p>
            <a:pPr eaLnBrk="1" hangingPunct="1"/>
            <a:r>
              <a:rPr lang="en-GB" altLang="en-US" sz="5400" dirty="0">
                <a:cs typeface="Arial" panose="020B0604020202020204" pitchFamily="34" charset="0"/>
              </a:rPr>
              <a:t>Stage 5 – Mourning</a:t>
            </a:r>
          </a:p>
        </p:txBody>
      </p:sp>
      <p:sp>
        <p:nvSpPr>
          <p:cNvPr id="71683" name="Rectangle 3"/>
          <p:cNvSpPr>
            <a:spLocks noGrp="1" noChangeArrowheads="1"/>
          </p:cNvSpPr>
          <p:nvPr>
            <p:ph idx="1"/>
          </p:nvPr>
        </p:nvSpPr>
        <p:spPr>
          <a:xfrm>
            <a:off x="479376" y="1268761"/>
            <a:ext cx="11103024" cy="4798022"/>
          </a:xfrm>
        </p:spPr>
        <p:txBody>
          <a:bodyPr>
            <a:normAutofit/>
          </a:bodyPr>
          <a:lstStyle/>
          <a:p>
            <a:pPr eaLnBrk="1" hangingPunct="1">
              <a:lnSpc>
                <a:spcPct val="80000"/>
              </a:lnSpc>
              <a:buFont typeface="Monotype Sorts" pitchFamily="2" charset="2"/>
              <a:buNone/>
            </a:pPr>
            <a:r>
              <a:rPr lang="en-GB" altLang="en-US" sz="4000" b="1" dirty="0">
                <a:latin typeface="Arial" panose="020B0604020202020204" pitchFamily="34" charset="0"/>
                <a:cs typeface="Arial" panose="020B0604020202020204" pitchFamily="34" charset="0"/>
              </a:rPr>
              <a:t>Leader/People Management actions</a:t>
            </a:r>
          </a:p>
          <a:p>
            <a:pPr eaLnBrk="1" hangingPunct="1">
              <a:lnSpc>
                <a:spcPct val="80000"/>
              </a:lnSpc>
            </a:pPr>
            <a:r>
              <a:rPr lang="en-GB" altLang="en-US" dirty="0">
                <a:latin typeface="Arial" panose="020B0604020202020204" pitchFamily="34" charset="0"/>
                <a:cs typeface="Arial" panose="020B0604020202020204" pitchFamily="34" charset="0"/>
              </a:rPr>
              <a:t>Manage the finishing post so that the team finishes with a ‘big bang’.</a:t>
            </a:r>
          </a:p>
          <a:p>
            <a:pPr eaLnBrk="1" hangingPunct="1">
              <a:lnSpc>
                <a:spcPct val="80000"/>
              </a:lnSpc>
            </a:pPr>
            <a:r>
              <a:rPr lang="en-GB" altLang="en-US" dirty="0">
                <a:latin typeface="Arial" panose="020B0604020202020204" pitchFamily="34" charset="0"/>
                <a:cs typeface="Arial" panose="020B0604020202020204" pitchFamily="34" charset="0"/>
              </a:rPr>
              <a:t>Maintain the cohesive nature of the team until the end.</a:t>
            </a:r>
          </a:p>
          <a:p>
            <a:pPr eaLnBrk="1" hangingPunct="1">
              <a:lnSpc>
                <a:spcPct val="80000"/>
              </a:lnSpc>
            </a:pPr>
            <a:r>
              <a:rPr lang="en-GB" altLang="en-US" dirty="0">
                <a:latin typeface="Arial" panose="020B0604020202020204" pitchFamily="34" charset="0"/>
                <a:cs typeface="Arial" panose="020B0604020202020204" pitchFamily="34" charset="0"/>
              </a:rPr>
              <a:t>Arrange reward, praise systems and a final ‘wake’ – actively mourn the end of the team.</a:t>
            </a:r>
          </a:p>
          <a:p>
            <a:pPr eaLnBrk="1" hangingPunct="1">
              <a:lnSpc>
                <a:spcPct val="80000"/>
              </a:lnSpc>
            </a:pPr>
            <a:r>
              <a:rPr lang="en-GB" altLang="en-US" dirty="0">
                <a:latin typeface="Arial" panose="020B0604020202020204" pitchFamily="34" charset="0"/>
                <a:cs typeface="Arial" panose="020B0604020202020204" pitchFamily="34" charset="0"/>
              </a:rPr>
              <a:t>Manage and trap the organisational learning that the team has created.</a:t>
            </a:r>
          </a:p>
          <a:p>
            <a:pPr eaLnBrk="1" hangingPunct="1">
              <a:lnSpc>
                <a:spcPct val="80000"/>
              </a:lnSpc>
            </a:pPr>
            <a:r>
              <a:rPr lang="en-GB" altLang="en-US" dirty="0">
                <a:latin typeface="Arial" panose="020B0604020202020204" pitchFamily="34" charset="0"/>
                <a:cs typeface="Arial" panose="020B0604020202020204" pitchFamily="34" charset="0"/>
              </a:rPr>
              <a:t>Arrange network structures after the death of the team.</a:t>
            </a:r>
          </a:p>
        </p:txBody>
      </p:sp>
    </p:spTree>
    <p:extLst>
      <p:ext uri="{BB962C8B-B14F-4D97-AF65-F5344CB8AC3E}">
        <p14:creationId xmlns:p14="http://schemas.microsoft.com/office/powerpoint/2010/main" val="5836549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559696" y="1748477"/>
            <a:ext cx="4040014" cy="3361046"/>
          </a:xfrm>
        </p:spPr>
        <p:txBody>
          <a:bodyPr>
            <a:normAutofit fontScale="90000"/>
          </a:bodyPr>
          <a:lstStyle/>
          <a:p>
            <a:pPr algn="ctr"/>
            <a:r>
              <a:rPr lang="en-US" dirty="0">
                <a:latin typeface="Arial" panose="020B0604020202020204" pitchFamily="34" charset="0"/>
                <a:cs typeface="Arial" panose="020B0604020202020204" pitchFamily="34" charset="0"/>
              </a:rPr>
              <a:t>Playing to strengths: understand differences in groups</a:t>
            </a:r>
          </a:p>
        </p:txBody>
      </p:sp>
      <p:pic>
        <p:nvPicPr>
          <p:cNvPr id="8196" name="Picture 4" descr="Belbin Team Roles - PrePearl Training Development">
            <a:extLst>
              <a:ext uri="{FF2B5EF4-FFF2-40B4-BE49-F238E27FC236}">
                <a16:creationId xmlns:a16="http://schemas.microsoft.com/office/drawing/2014/main" id="{3488CC5E-83A9-60B0-8D9B-2DE1A4195D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5380" y="0"/>
            <a:ext cx="50927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0952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570FF-F63E-E953-4B91-CC229F7A24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F9E094-DBA2-E0B4-79B2-3DBB77E516F9}"/>
              </a:ext>
            </a:extLst>
          </p:cNvPr>
          <p:cNvSpPr>
            <a:spLocks noGrp="1"/>
          </p:cNvSpPr>
          <p:nvPr>
            <p:ph idx="1"/>
          </p:nvPr>
        </p:nvSpPr>
        <p:spPr/>
        <p:txBody>
          <a:bodyPr/>
          <a:lstStyle/>
          <a:p>
            <a:endParaRPr lang="en-GB"/>
          </a:p>
        </p:txBody>
      </p:sp>
      <p:pic>
        <p:nvPicPr>
          <p:cNvPr id="3074" name="Picture 2" descr="Take MailOnline's quiz to reveal your conflict style - and what it says  about you | Daily Mail Online">
            <a:extLst>
              <a:ext uri="{FF2B5EF4-FFF2-40B4-BE49-F238E27FC236}">
                <a16:creationId xmlns:a16="http://schemas.microsoft.com/office/drawing/2014/main" id="{8F8BC590-1D5B-020D-8500-84ACA3C2A4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5471" y="0"/>
            <a:ext cx="9381058" cy="5634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0961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ffective Conflict Resolution in the Workplace with Thomas Kilmann Model">
            <a:extLst>
              <a:ext uri="{FF2B5EF4-FFF2-40B4-BE49-F238E27FC236}">
                <a16:creationId xmlns:a16="http://schemas.microsoft.com/office/drawing/2014/main" id="{A27155DE-FC01-62B1-475B-32F012A53C3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85565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C95BB-DB52-4437-B5DD-3B1FBAD9AB1C}"/>
              </a:ext>
            </a:extLst>
          </p:cNvPr>
          <p:cNvSpPr>
            <a:spLocks noGrp="1"/>
          </p:cNvSpPr>
          <p:nvPr>
            <p:ph type="title"/>
          </p:nvPr>
        </p:nvSpPr>
        <p:spPr/>
        <p:txBody>
          <a:bodyPr/>
          <a:lstStyle/>
          <a:p>
            <a:r>
              <a:rPr lang="en-GB" dirty="0"/>
              <a:t>Equity </a:t>
            </a:r>
          </a:p>
        </p:txBody>
      </p:sp>
      <p:sp>
        <p:nvSpPr>
          <p:cNvPr id="5" name="Content Placeholder 4">
            <a:extLst>
              <a:ext uri="{FF2B5EF4-FFF2-40B4-BE49-F238E27FC236}">
                <a16:creationId xmlns:a16="http://schemas.microsoft.com/office/drawing/2014/main" id="{4FCDACDE-E9CC-4C3F-91B5-FE97A34D826B}"/>
              </a:ext>
            </a:extLst>
          </p:cNvPr>
          <p:cNvSpPr>
            <a:spLocks noGrp="1"/>
          </p:cNvSpPr>
          <p:nvPr>
            <p:ph idx="1"/>
          </p:nvPr>
        </p:nvSpPr>
        <p:spPr>
          <a:xfrm>
            <a:off x="365380" y="476672"/>
            <a:ext cx="4516558" cy="5010833"/>
          </a:xfrm>
        </p:spPr>
        <p:txBody>
          <a:bodyPr>
            <a:normAutofit/>
          </a:bodyPr>
          <a:lstStyle/>
          <a:p>
            <a:pPr marL="0" indent="0">
              <a:buNone/>
            </a:pPr>
            <a:r>
              <a:rPr lang="en-GB" b="1" i="1"/>
              <a:t>Equality</a:t>
            </a:r>
            <a:r>
              <a:rPr lang="en-GB" b="1" i="1" dirty="0"/>
              <a:t>; Diversity; Fairness; Inclusion </a:t>
            </a:r>
          </a:p>
          <a:p>
            <a:pPr marL="0" indent="0">
              <a:buNone/>
            </a:pPr>
            <a:endParaRPr lang="en-GB" dirty="0"/>
          </a:p>
          <a:p>
            <a:pPr marL="0" indent="0">
              <a:buNone/>
            </a:pPr>
            <a:r>
              <a:rPr lang="en-GB" dirty="0"/>
              <a:t>Do I care about </a:t>
            </a:r>
            <a:r>
              <a:rPr lang="en-GB" b="1" u="sng" dirty="0"/>
              <a:t>you</a:t>
            </a:r>
            <a:r>
              <a:rPr lang="en-GB" dirty="0"/>
              <a:t>?</a:t>
            </a:r>
          </a:p>
          <a:p>
            <a:pPr marL="0" indent="0">
              <a:buNone/>
            </a:pPr>
            <a:r>
              <a:rPr lang="en-GB" dirty="0"/>
              <a:t>How can I help you be </a:t>
            </a:r>
            <a:r>
              <a:rPr lang="en-GB" b="1" u="sng" dirty="0"/>
              <a:t>you</a:t>
            </a:r>
            <a:r>
              <a:rPr lang="en-GB" dirty="0"/>
              <a:t> (</a:t>
            </a:r>
            <a:r>
              <a:rPr lang="en-GB" dirty="0" err="1"/>
              <a:t>inc</a:t>
            </a:r>
            <a:r>
              <a:rPr lang="en-GB" dirty="0"/>
              <a:t> overcoming barriers)?</a:t>
            </a:r>
          </a:p>
          <a:p>
            <a:pPr marL="0" indent="0">
              <a:buNone/>
            </a:pPr>
            <a:r>
              <a:rPr lang="en-GB" dirty="0"/>
              <a:t>How can I help you have </a:t>
            </a:r>
            <a:r>
              <a:rPr lang="en-GB" b="1" u="sng" dirty="0"/>
              <a:t>your</a:t>
            </a:r>
            <a:r>
              <a:rPr lang="en-GB" dirty="0"/>
              <a:t> voice?</a:t>
            </a:r>
          </a:p>
        </p:txBody>
      </p:sp>
      <p:pic>
        <p:nvPicPr>
          <p:cNvPr id="7" name="Picture 6">
            <a:extLst>
              <a:ext uri="{FF2B5EF4-FFF2-40B4-BE49-F238E27FC236}">
                <a16:creationId xmlns:a16="http://schemas.microsoft.com/office/drawing/2014/main" id="{A60648B1-D958-4836-A97B-6B7E7AA0DB7E}"/>
              </a:ext>
            </a:extLst>
          </p:cNvPr>
          <p:cNvPicPr>
            <a:picLocks noChangeAspect="1"/>
          </p:cNvPicPr>
          <p:nvPr/>
        </p:nvPicPr>
        <p:blipFill rotWithShape="1">
          <a:blip r:embed="rId3"/>
          <a:srcRect l="67803" t="17143" r="12023" b="16028"/>
          <a:stretch/>
        </p:blipFill>
        <p:spPr>
          <a:xfrm>
            <a:off x="4881938" y="23641"/>
            <a:ext cx="7310062" cy="6810718"/>
          </a:xfrm>
          <a:prstGeom prst="rect">
            <a:avLst/>
          </a:prstGeom>
        </p:spPr>
      </p:pic>
    </p:spTree>
    <p:extLst>
      <p:ext uri="{BB962C8B-B14F-4D97-AF65-F5344CB8AC3E}">
        <p14:creationId xmlns:p14="http://schemas.microsoft.com/office/powerpoint/2010/main" val="1512203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
        <p:nvSpPr>
          <p:cNvPr id="5" name="Title 4">
            <a:extLst>
              <a:ext uri="{FF2B5EF4-FFF2-40B4-BE49-F238E27FC236}">
                <a16:creationId xmlns:a16="http://schemas.microsoft.com/office/drawing/2014/main" id="{333BA0A9-8672-8E48-906C-899FBB20DFB7}"/>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C47C1737-09E5-FCD5-E90A-420BA7DC9A09}"/>
              </a:ext>
            </a:extLst>
          </p:cNvPr>
          <p:cNvPicPr>
            <a:picLocks noChangeAspect="1"/>
          </p:cNvPicPr>
          <p:nvPr/>
        </p:nvPicPr>
        <p:blipFill rotWithShape="1">
          <a:blip r:embed="rId2"/>
          <a:srcRect l="36103" t="21836" r="34250" b="9977"/>
          <a:stretch/>
        </p:blipFill>
        <p:spPr>
          <a:xfrm>
            <a:off x="263352" y="253192"/>
            <a:ext cx="3609107" cy="5188093"/>
          </a:xfrm>
          <a:prstGeom prst="rect">
            <a:avLst/>
          </a:prstGeom>
        </p:spPr>
      </p:pic>
    </p:spTree>
    <p:extLst>
      <p:ext uri="{BB962C8B-B14F-4D97-AF65-F5344CB8AC3E}">
        <p14:creationId xmlns:p14="http://schemas.microsoft.com/office/powerpoint/2010/main" val="1968288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Sunday 14</a:t>
            </a:r>
            <a:r>
              <a:rPr lang="en-GB" sz="2400" baseline="30000" dirty="0"/>
              <a:t>th</a:t>
            </a:r>
            <a:r>
              <a:rPr lang="en-GB" sz="2400" dirty="0"/>
              <a:t> April</a:t>
            </a:r>
          </a:p>
          <a:p>
            <a:r>
              <a:rPr lang="en-GB" sz="2400" dirty="0"/>
              <a:t>Page 7 of handbook</a:t>
            </a:r>
          </a:p>
          <a:p>
            <a:r>
              <a:rPr lang="en-GB" sz="2400" dirty="0"/>
              <a:t>Additional guidance on page 12</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Sunday 14</a:t>
            </a:r>
            <a:r>
              <a:rPr lang="en-GB" sz="2400" baseline="30000" dirty="0"/>
              <a:t>th</a:t>
            </a:r>
            <a:r>
              <a:rPr lang="en-GB" sz="2400" dirty="0"/>
              <a:t> April</a:t>
            </a:r>
          </a:p>
          <a:p>
            <a:r>
              <a:rPr lang="en-GB" sz="2400" dirty="0"/>
              <a:t>Page 14 of handbook</a:t>
            </a:r>
          </a:p>
          <a:p>
            <a:r>
              <a:rPr lang="en-GB" sz="2400" dirty="0"/>
              <a:t>Additional guidance on page 19</a:t>
            </a:r>
          </a:p>
        </p:txBody>
      </p:sp>
    </p:spTree>
    <p:extLst>
      <p:ext uri="{BB962C8B-B14F-4D97-AF65-F5344CB8AC3E}">
        <p14:creationId xmlns:p14="http://schemas.microsoft.com/office/powerpoint/2010/main" val="259031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A715-F694-E46D-8A15-268D0744D4E1}"/>
              </a:ext>
            </a:extLst>
          </p:cNvPr>
          <p:cNvSpPr>
            <a:spLocks noGrp="1"/>
          </p:cNvSpPr>
          <p:nvPr>
            <p:ph type="title"/>
          </p:nvPr>
        </p:nvSpPr>
        <p:spPr>
          <a:xfrm>
            <a:off x="609600" y="274638"/>
            <a:ext cx="10972800" cy="706090"/>
          </a:xfrm>
        </p:spPr>
        <p:txBody>
          <a:bodyPr>
            <a:normAutofit fontScale="90000"/>
          </a:bodyPr>
          <a:lstStyle/>
          <a:p>
            <a:r>
              <a:rPr lang="en-GB" dirty="0"/>
              <a:t>Written Assessment</a:t>
            </a:r>
          </a:p>
        </p:txBody>
      </p:sp>
      <p:sp>
        <p:nvSpPr>
          <p:cNvPr id="3" name="Content Placeholder 2">
            <a:extLst>
              <a:ext uri="{FF2B5EF4-FFF2-40B4-BE49-F238E27FC236}">
                <a16:creationId xmlns:a16="http://schemas.microsoft.com/office/drawing/2014/main" id="{7CF0294F-C571-BB0F-9380-914D7F5F9837}"/>
              </a:ext>
            </a:extLst>
          </p:cNvPr>
          <p:cNvSpPr>
            <a:spLocks noGrp="1"/>
          </p:cNvSpPr>
          <p:nvPr>
            <p:ph idx="1"/>
          </p:nvPr>
        </p:nvSpPr>
        <p:spPr>
          <a:xfrm>
            <a:off x="263352" y="1164507"/>
            <a:ext cx="11665296" cy="4528985"/>
          </a:xfrm>
        </p:spPr>
        <p:txBody>
          <a:bodyPr>
            <a:noAutofit/>
          </a:bodyPr>
          <a:lstStyle/>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Outline the critical role of People Management in two specific organisations. These should be different types of organisations so that they can be used as comparators. Within this, within your report, you should delve into the contrasting People Management strategies employed by these specific organisations. Highlight how different work and work environments - such as traditional and hybrid settings - shape their approach. </a:t>
            </a:r>
          </a:p>
          <a:p>
            <a:pPr marL="0" indent="0" algn="just">
              <a:lnSpc>
                <a:spcPct val="150000"/>
              </a:lnSpc>
              <a:buNone/>
            </a:pPr>
            <a:endParaRPr lang="en-GB" sz="1400" dirty="0">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Investigate how these selected organisations are influenced by internal and external environmental changes when forming their People Management strategies.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Evaluate how these specific organisations approach People Management differently depending on their size, reach, and sector.</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Analyse key People Management concerns like employee engagement, performance management, and diversity within these organisations.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Examine the role and impact of technological advancements, particularly AI, on the People Management strategies of these organisations.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Conclude by offering innovative recommendations for these organisations. The suggestions should aim to strengthen or reimagine their People Management strategy, especially in the face of new challenges or opportunities.</a:t>
            </a:r>
          </a:p>
        </p:txBody>
      </p:sp>
    </p:spTree>
    <p:extLst>
      <p:ext uri="{BB962C8B-B14F-4D97-AF65-F5344CB8AC3E}">
        <p14:creationId xmlns:p14="http://schemas.microsoft.com/office/powerpoint/2010/main" val="37035379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C26E-8054-2932-4586-AB8C1909A2DC}"/>
              </a:ext>
            </a:extLst>
          </p:cNvPr>
          <p:cNvSpPr>
            <a:spLocks noGrp="1"/>
          </p:cNvSpPr>
          <p:nvPr>
            <p:ph type="title"/>
          </p:nvPr>
        </p:nvSpPr>
        <p:spPr>
          <a:xfrm>
            <a:off x="609600" y="274638"/>
            <a:ext cx="10972800" cy="778098"/>
          </a:xfrm>
        </p:spPr>
        <p:txBody>
          <a:bodyPr/>
          <a:lstStyle/>
          <a:p>
            <a:r>
              <a:rPr lang="en-GB" dirty="0"/>
              <a:t>Video Presentation</a:t>
            </a:r>
          </a:p>
        </p:txBody>
      </p:sp>
      <p:sp>
        <p:nvSpPr>
          <p:cNvPr id="3" name="Content Placeholder 2">
            <a:extLst>
              <a:ext uri="{FF2B5EF4-FFF2-40B4-BE49-F238E27FC236}">
                <a16:creationId xmlns:a16="http://schemas.microsoft.com/office/drawing/2014/main" id="{7A8A25D4-3DA6-EF2F-B889-4DF484AF40DA}"/>
              </a:ext>
            </a:extLst>
          </p:cNvPr>
          <p:cNvSpPr>
            <a:spLocks noGrp="1"/>
          </p:cNvSpPr>
          <p:nvPr>
            <p:ph idx="1"/>
          </p:nvPr>
        </p:nvSpPr>
        <p:spPr>
          <a:xfrm>
            <a:off x="443372" y="1096479"/>
            <a:ext cx="11305256" cy="4464496"/>
          </a:xfrm>
        </p:spPr>
        <p:txBody>
          <a:bodyPr>
            <a:normAutofit fontScale="85000" lnSpcReduction="20000"/>
          </a:bodyPr>
          <a:lstStyle/>
          <a:p>
            <a:pPr marL="0" indent="0" algn="just">
              <a:lnSpc>
                <a:spcPct val="150000"/>
              </a:lnSpc>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Based on the recommendations made in Assignment 1,</a:t>
            </a:r>
            <a:r>
              <a:rPr lang="en-GB" sz="1800" dirty="0">
                <a:effectLst/>
                <a:latin typeface="Arial" panose="020B0604020202020204" pitchFamily="34" charset="0"/>
                <a:ea typeface="Times New Roman" panose="02020603050405020304" pitchFamily="18" charset="0"/>
                <a:cs typeface="Arial" panose="020B0604020202020204" pitchFamily="34" charset="0"/>
              </a:rPr>
              <a:t> you should produce a 15-minute video presentation that critically evaluates the skills the organisation needs for the strategy </a:t>
            </a:r>
            <a:r>
              <a:rPr lang="en-GB" sz="1800" b="1" dirty="0">
                <a:effectLst/>
                <a:latin typeface="Arial" panose="020B0604020202020204" pitchFamily="34" charset="0"/>
                <a:ea typeface="Times New Roman" panose="02020603050405020304" pitchFamily="18" charset="0"/>
                <a:cs typeface="Arial" panose="020B0604020202020204" pitchFamily="34" charset="0"/>
              </a:rPr>
              <a:t>and </a:t>
            </a:r>
            <a:r>
              <a:rPr lang="en-GB" sz="1800" dirty="0">
                <a:effectLst/>
                <a:latin typeface="Arial" panose="020B0604020202020204" pitchFamily="34" charset="0"/>
                <a:ea typeface="Times New Roman" panose="02020603050405020304" pitchFamily="18" charset="0"/>
                <a:cs typeface="Arial" panose="020B0604020202020204" pitchFamily="34" charset="0"/>
              </a:rPr>
              <a:t>the skills the People Management function needs to develop, both now and in the future, in order to successfully improve the identified priority area.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The skills required will be driven entirely by the recommendations made in Assignment 1. They may be generic skills, such as, improving communication or team working, or more specific skills, such as, learning how to use suggested technology/AI/systems/platforms, etc., being utilised to improve the identified priority area. It is important you provide </a:t>
            </a:r>
            <a:r>
              <a:rPr lang="en-GB" sz="1800" b="1" dirty="0">
                <a:effectLst/>
                <a:latin typeface="Arial" panose="020B0604020202020204" pitchFamily="34" charset="0"/>
                <a:ea typeface="Times New Roman" panose="02020603050405020304" pitchFamily="18" charset="0"/>
                <a:cs typeface="Arial" panose="020B0604020202020204" pitchFamily="34" charset="0"/>
              </a:rPr>
              <a:t>well-justified arguments </a:t>
            </a:r>
            <a:r>
              <a:rPr lang="en-GB" sz="1800" dirty="0">
                <a:effectLst/>
                <a:latin typeface="Arial" panose="020B0604020202020204" pitchFamily="34" charset="0"/>
                <a:ea typeface="Times New Roman" panose="02020603050405020304" pitchFamily="18" charset="0"/>
                <a:cs typeface="Arial" panose="020B0604020202020204" pitchFamily="34" charset="0"/>
              </a:rPr>
              <a:t>for the skills you put forward, drawing on relevant literature and practical examples to support your decisions.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This is about people management skills needed for </a:t>
            </a:r>
            <a:r>
              <a:rPr lang="en-GB" sz="1800" b="1" dirty="0">
                <a:effectLst/>
                <a:latin typeface="Arial" panose="020B0604020202020204" pitchFamily="34" charset="0"/>
                <a:ea typeface="Times New Roman" panose="02020603050405020304" pitchFamily="18" charset="0"/>
                <a:cs typeface="Arial" panose="020B0604020202020204" pitchFamily="34" charset="0"/>
              </a:rPr>
              <a:t>BOTH </a:t>
            </a:r>
            <a:r>
              <a:rPr lang="en-GB" sz="1800" dirty="0">
                <a:effectLst/>
                <a:latin typeface="Arial" panose="020B0604020202020204" pitchFamily="34" charset="0"/>
                <a:ea typeface="Times New Roman" panose="02020603050405020304" pitchFamily="18" charset="0"/>
                <a:cs typeface="Arial" panose="020B0604020202020204" pitchFamily="34" charset="0"/>
              </a:rPr>
              <a:t>the organisation and the People Management skills development. When considering the HR function, consider their need to develop to play their role in improving the area.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gn="just">
              <a:lnSpc>
                <a:spcPct val="150000"/>
              </a:lnSpc>
              <a:buNone/>
            </a:pPr>
            <a:r>
              <a:rPr lang="en-GB" sz="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As part of your presentation, you </a:t>
            </a:r>
            <a:r>
              <a:rPr lang="en-GB" sz="1800" b="1" u="sng"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must</a:t>
            </a:r>
            <a:r>
              <a:rPr lang="en-GB" sz="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lang="en-GB" sz="1800" spc="15" dirty="0">
                <a:effectLst/>
                <a:latin typeface="Arial" panose="020B0604020202020204" pitchFamily="34" charset="0"/>
                <a:ea typeface="Times New Roman" panose="02020603050405020304" pitchFamily="18" charset="0"/>
                <a:cs typeface="Arial" panose="020B0604020202020204" pitchFamily="34" charset="0"/>
              </a:rPr>
              <a:t>present an action plan, including specific timescales, for how and when these skills will be developed.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294588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46</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6770727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47</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83050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purl.org/dc/elements/1.1/"/>
    <ds:schemaRef ds:uri="http://purl.org/dc/dcmitype/"/>
    <ds:schemaRef ds:uri="http://schemas.microsoft.com/office/2006/metadata/properties"/>
    <ds:schemaRef ds:uri="303dbf9b-b85b-46a0-94f1-894078c07ecd"/>
    <ds:schemaRef ds:uri="http://purl.org/dc/term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8315</TotalTime>
  <Words>6127</Words>
  <Application>Microsoft Macintosh PowerPoint</Application>
  <PresentationFormat>Widescreen</PresentationFormat>
  <Paragraphs>497</Paragraphs>
  <Slides>47</Slides>
  <Notes>34</Notes>
  <HiddenSlides>0</HiddenSlides>
  <MMClips>0</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47</vt:i4>
      </vt:variant>
    </vt:vector>
  </HeadingPairs>
  <TitlesOfParts>
    <vt:vector size="66" baseType="lpstr">
      <vt:lpstr>AdelleSansSAGE</vt:lpstr>
      <vt:lpstr>Arial</vt:lpstr>
      <vt:lpstr>Calibri</vt:lpstr>
      <vt:lpstr>Franklin Gothic Book</vt:lpstr>
      <vt:lpstr>Helvetica Neue</vt:lpstr>
      <vt:lpstr>Lato</vt:lpstr>
      <vt:lpstr>Merriweather</vt:lpstr>
      <vt:lpstr>MetaCompPro-Light W01 Regular</vt:lpstr>
      <vt:lpstr>Monotype Sorts</vt:lpstr>
      <vt:lpstr>Myriad Pro</vt:lpstr>
      <vt:lpstr>Open Sans</vt:lpstr>
      <vt:lpstr>Proxima Nova</vt:lpstr>
      <vt:lpstr>proxima-nova</vt:lpstr>
      <vt:lpstr>ProximaNova-b7</vt:lpstr>
      <vt:lpstr>Tahoma</vt:lpstr>
      <vt:lpstr>var(--primary-font)</vt:lpstr>
      <vt:lpstr>Verdana</vt:lpstr>
      <vt:lpstr>Wingdings</vt:lpstr>
      <vt:lpstr>20140311PresentationUWTSDTemplate</vt:lpstr>
      <vt:lpstr>BMMB7025 Managing People in Organisations</vt:lpstr>
      <vt:lpstr>Recap</vt:lpstr>
      <vt:lpstr>PowerPoint Presentation</vt:lpstr>
      <vt:lpstr>Managing People in Organisations  The Employee Lifecycle</vt:lpstr>
      <vt:lpstr>Choosing a selection method</vt:lpstr>
      <vt:lpstr>What is Welcoming  (onboarding &amp; induction)?</vt:lpstr>
      <vt:lpstr>PowerPoint Presentation</vt:lpstr>
      <vt:lpstr>Today</vt:lpstr>
      <vt:lpstr>PowerPoint Presentation</vt:lpstr>
      <vt:lpstr>Definitions of key terms</vt:lpstr>
      <vt:lpstr>Managing equality and diversity</vt:lpstr>
      <vt:lpstr>Managing equality and diversity</vt:lpstr>
      <vt:lpstr>Discrimination </vt:lpstr>
      <vt:lpstr>Protected Characteristics</vt:lpstr>
      <vt:lpstr>Discrimination </vt:lpstr>
      <vt:lpstr>Discrimination </vt:lpstr>
      <vt:lpstr>Discrimination </vt:lpstr>
      <vt:lpstr>Managing equality and diversity</vt:lpstr>
      <vt:lpstr>Managing equality and diversity</vt:lpstr>
      <vt:lpstr>PowerPoint Presentation</vt:lpstr>
      <vt:lpstr>Benefits of a diverse workplace</vt:lpstr>
      <vt:lpstr>Activity: Improving diversity</vt:lpstr>
      <vt:lpstr>Improving diversity</vt:lpstr>
      <vt:lpstr>Business case self-assessment</vt:lpstr>
      <vt:lpstr>Role of HRM in managing equality and diversity</vt:lpstr>
      <vt:lpstr>Criticisms </vt:lpstr>
      <vt:lpstr>Inclusion</vt:lpstr>
      <vt:lpstr>Equity </vt:lpstr>
      <vt:lpstr>Group/Team Dynamics</vt:lpstr>
      <vt:lpstr>Groups v Teams</vt:lpstr>
      <vt:lpstr>PowerPoint Presentation</vt:lpstr>
      <vt:lpstr>Stage 1 – Forming</vt:lpstr>
      <vt:lpstr>Stage 2 – Storming</vt:lpstr>
      <vt:lpstr>Stage 2 – Storming</vt:lpstr>
      <vt:lpstr>Stage 3 – Norming</vt:lpstr>
      <vt:lpstr>Stage 4 – Performing</vt:lpstr>
      <vt:lpstr>Stage 5 – Mourning</vt:lpstr>
      <vt:lpstr>Playing to strengths: understand differences in groups</vt:lpstr>
      <vt:lpstr>PowerPoint Presentation</vt:lpstr>
      <vt:lpstr>PowerPoint Presentation</vt:lpstr>
      <vt:lpstr>Equity </vt:lpstr>
      <vt:lpstr>PowerPoint Presentation</vt:lpstr>
      <vt:lpstr>Assessments</vt:lpstr>
      <vt:lpstr>Written Assessment</vt:lpstr>
      <vt:lpstr>Video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315</cp:revision>
  <cp:lastPrinted>2019-10-01T11:26:54Z</cp:lastPrinted>
  <dcterms:created xsi:type="dcterms:W3CDTF">2015-04-14T15:21:28Z</dcterms:created>
  <dcterms:modified xsi:type="dcterms:W3CDTF">2024-02-21T07:12:35Z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