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8" r:id="rId1"/>
  </p:sldMasterIdLst>
  <p:notesMasterIdLst>
    <p:notesMasterId r:id="rId5"/>
  </p:notes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7" d="100"/>
          <a:sy n="57" d="100"/>
        </p:scale>
        <p:origin x="356" y="2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5">
  <dgm:title val=""/>
  <dgm:desc val=""/>
  <dgm:catLst>
    <dgm:cat type="accent5" pri="11500"/>
  </dgm:catLst>
  <dgm:styleLbl name="node0">
    <dgm:fillClrLst meth="cycle">
      <a:schemeClr val="accent5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>
        <a:alpha val="9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>
        <a:alpha val="90000"/>
      </a:schemeClr>
      <a:schemeClr val="accent5">
        <a:alpha val="5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/>
    <dgm:txEffectClrLst/>
  </dgm:styleLbl>
  <dgm:styleLbl name="lnNode1">
    <dgm:fillClrLst>
      <a:schemeClr val="accent5">
        <a:shade val="90000"/>
      </a:schemeClr>
      <a:schemeClr val="accent5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shade val="80000"/>
        <a:alpha val="50000"/>
      </a:schemeClr>
      <a:schemeClr val="accent5">
        <a:alpha val="2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  <a:alpha val="90000"/>
      </a:schemeClr>
      <a:schemeClr val="accent5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>
      <a:schemeClr val="accent5">
        <a:shade val="90000"/>
      </a:schemeClr>
      <a:schemeClr val="accent5">
        <a:tint val="50000"/>
      </a:schemeClr>
    </dgm:fillClrLst>
    <dgm:linClrLst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>
        <a:alpha val="90000"/>
      </a:schemeClr>
      <a:schemeClr val="accent5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alpha val="90000"/>
        <a:tint val="40000"/>
      </a:schemeClr>
      <a:schemeClr val="accent5">
        <a:alpha val="5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F700690-612D-429E-A7DC-D2113D4FCB9C}" type="doc">
      <dgm:prSet loTypeId="urn:microsoft.com/office/officeart/2008/layout/VerticalCurvedList" loCatId="list" qsTypeId="urn:microsoft.com/office/officeart/2005/8/quickstyle/3d3" qsCatId="3D" csTypeId="urn:microsoft.com/office/officeart/2005/8/colors/accent5_5" csCatId="accent5" phldr="1"/>
      <dgm:spPr/>
      <dgm:t>
        <a:bodyPr/>
        <a:lstStyle/>
        <a:p>
          <a:endParaRPr lang="en-US"/>
        </a:p>
      </dgm:t>
    </dgm:pt>
    <dgm:pt modelId="{EE7EAE1D-9521-4701-A35F-AFECC35BEAAF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Incident management and referrals 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41A80DA7-63F2-4E71-B223-66CEB123076E}" type="parTrans" cxnId="{E6581618-A1C4-4FF3-8109-2D61BC554824}">
      <dgm:prSet/>
      <dgm:spPr/>
      <dgm:t>
        <a:bodyPr/>
        <a:lstStyle/>
        <a:p>
          <a:endParaRPr lang="en-US"/>
        </a:p>
      </dgm:t>
    </dgm:pt>
    <dgm:pt modelId="{C16A5983-BEBF-47AF-8D0D-30C09583759C}" type="sibTrans" cxnId="{E6581618-A1C4-4FF3-8109-2D61BC554824}">
      <dgm:prSet/>
      <dgm:spPr/>
      <dgm:t>
        <a:bodyPr/>
        <a:lstStyle/>
        <a:p>
          <a:endParaRPr lang="en-US"/>
        </a:p>
      </dgm:t>
    </dgm:pt>
    <dgm:pt modelId="{75888F24-7AFA-4099-BDA9-F54C3B27BE5F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Overview the child protection and safeguarding policy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E46CC40F-44B8-41A4-BD3E-A6A67C65EB72}" type="parTrans" cxnId="{6E06D73E-6674-4ED9-BDF4-5336535938BE}">
      <dgm:prSet/>
      <dgm:spPr/>
      <dgm:t>
        <a:bodyPr/>
        <a:lstStyle/>
        <a:p>
          <a:endParaRPr lang="en-US"/>
        </a:p>
      </dgm:t>
    </dgm:pt>
    <dgm:pt modelId="{568D4A81-FBF1-460D-92F7-CA2F82AD5578}" type="sibTrans" cxnId="{6E06D73E-6674-4ED9-BDF4-5336535938BE}">
      <dgm:prSet/>
      <dgm:spPr/>
      <dgm:t>
        <a:bodyPr/>
        <a:lstStyle/>
        <a:p>
          <a:endParaRPr lang="en-US"/>
        </a:p>
      </dgm:t>
    </dgm:pt>
    <dgm:pt modelId="{C04B58CE-B612-4A42-94F1-B6A95DB82607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Point of contact for safeguarding and child protection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288F38CA-C13E-405F-82E6-1549C8DD45C0}" type="parTrans" cxnId="{AFDD162E-D82B-4F39-9C6D-DA9769062507}">
      <dgm:prSet/>
      <dgm:spPr/>
      <dgm:t>
        <a:bodyPr/>
        <a:lstStyle/>
        <a:p>
          <a:endParaRPr lang="en-US"/>
        </a:p>
      </dgm:t>
    </dgm:pt>
    <dgm:pt modelId="{5A1DBDBF-C1EB-4830-BBD8-3980EE20BAAB}" type="sibTrans" cxnId="{AFDD162E-D82B-4F39-9C6D-DA9769062507}">
      <dgm:prSet/>
      <dgm:spPr/>
      <dgm:t>
        <a:bodyPr/>
        <a:lstStyle/>
        <a:p>
          <a:endParaRPr lang="en-US"/>
        </a:p>
      </dgm:t>
    </dgm:pt>
    <dgm:pt modelId="{40F5FAAA-96C6-46C2-A055-C8039BDA92FB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Nurture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C1BB8824-F869-4641-AA2C-FC4DFCC74623}" type="parTrans" cxnId="{20E608CE-6961-47BE-AB33-FA82D392F32F}">
      <dgm:prSet/>
      <dgm:spPr/>
      <dgm:t>
        <a:bodyPr/>
        <a:lstStyle/>
        <a:p>
          <a:endParaRPr lang="en-US"/>
        </a:p>
      </dgm:t>
    </dgm:pt>
    <dgm:pt modelId="{5AF35FB1-2665-48D7-AF90-55FD97FC0A26}" type="sibTrans" cxnId="{20E608CE-6961-47BE-AB33-FA82D392F32F}">
      <dgm:prSet/>
      <dgm:spPr/>
      <dgm:t>
        <a:bodyPr/>
        <a:lstStyle/>
        <a:p>
          <a:endParaRPr lang="en-US"/>
        </a:p>
      </dgm:t>
    </dgm:pt>
    <dgm:pt modelId="{D816910E-D5C2-4CEB-ADAF-D06C904D9CF8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Training management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7B80D4FB-F2F0-4E50-BC5D-3622A1D36926}" type="parTrans" cxnId="{5B6B949D-EED0-428B-A7AC-E244C7A2C142}">
      <dgm:prSet/>
      <dgm:spPr/>
      <dgm:t>
        <a:bodyPr/>
        <a:lstStyle/>
        <a:p>
          <a:endParaRPr lang="en-US"/>
        </a:p>
      </dgm:t>
    </dgm:pt>
    <dgm:pt modelId="{F8710BA7-339E-4C7B-B14F-3503BDBEA5E4}" type="sibTrans" cxnId="{5B6B949D-EED0-428B-A7AC-E244C7A2C142}">
      <dgm:prSet/>
      <dgm:spPr/>
      <dgm:t>
        <a:bodyPr/>
        <a:lstStyle/>
        <a:p>
          <a:endParaRPr lang="en-US"/>
        </a:p>
      </dgm:t>
    </dgm:pt>
    <dgm:pt modelId="{72741A76-00BF-4E5F-A8D6-765862260D3B}">
      <dgm:prSet/>
      <dgm:spPr/>
      <dgm:t>
        <a:bodyPr/>
        <a:lstStyle/>
        <a:p>
          <a:r>
            <a:rPr lang="en-GB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Data management </a:t>
          </a:r>
          <a:endParaRPr lang="en-US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gm:t>
    </dgm:pt>
    <dgm:pt modelId="{67A7CFC0-C83D-483D-A82B-EC82142167CA}" type="parTrans" cxnId="{3E07B9D1-22EF-4551-AC60-35704F4C080F}">
      <dgm:prSet/>
      <dgm:spPr/>
      <dgm:t>
        <a:bodyPr/>
        <a:lstStyle/>
        <a:p>
          <a:endParaRPr lang="en-US"/>
        </a:p>
      </dgm:t>
    </dgm:pt>
    <dgm:pt modelId="{1ACC4B9B-B482-4D10-BCC1-23EAE9805AE6}" type="sibTrans" cxnId="{3E07B9D1-22EF-4551-AC60-35704F4C080F}">
      <dgm:prSet/>
      <dgm:spPr/>
      <dgm:t>
        <a:bodyPr/>
        <a:lstStyle/>
        <a:p>
          <a:endParaRPr lang="en-US"/>
        </a:p>
      </dgm:t>
    </dgm:pt>
    <dgm:pt modelId="{670367C3-0B93-4DE0-8E7C-D9C36BB9695E}" type="pres">
      <dgm:prSet presAssocID="{4F700690-612D-429E-A7DC-D2113D4FCB9C}" presName="Name0" presStyleCnt="0">
        <dgm:presLayoutVars>
          <dgm:chMax val="7"/>
          <dgm:chPref val="7"/>
          <dgm:dir/>
        </dgm:presLayoutVars>
      </dgm:prSet>
      <dgm:spPr/>
    </dgm:pt>
    <dgm:pt modelId="{83E9642A-A7D6-4FD2-825C-86586ECD3E93}" type="pres">
      <dgm:prSet presAssocID="{4F700690-612D-429E-A7DC-D2113D4FCB9C}" presName="Name1" presStyleCnt="0"/>
      <dgm:spPr/>
    </dgm:pt>
    <dgm:pt modelId="{0E26F61F-47B2-4062-9AF9-14CFEFD280E8}" type="pres">
      <dgm:prSet presAssocID="{4F700690-612D-429E-A7DC-D2113D4FCB9C}" presName="cycle" presStyleCnt="0"/>
      <dgm:spPr/>
    </dgm:pt>
    <dgm:pt modelId="{06F1699A-2EE9-4D6D-B99C-E07B199CC11C}" type="pres">
      <dgm:prSet presAssocID="{4F700690-612D-429E-A7DC-D2113D4FCB9C}" presName="srcNode" presStyleLbl="node1" presStyleIdx="0" presStyleCnt="6"/>
      <dgm:spPr/>
    </dgm:pt>
    <dgm:pt modelId="{19B2801A-5F8A-4093-AF6A-21B0D9E99E4D}" type="pres">
      <dgm:prSet presAssocID="{4F700690-612D-429E-A7DC-D2113D4FCB9C}" presName="conn" presStyleLbl="parChTrans1D2" presStyleIdx="0" presStyleCnt="1"/>
      <dgm:spPr/>
    </dgm:pt>
    <dgm:pt modelId="{13F9E71B-516D-4032-8185-81C0EDD7008A}" type="pres">
      <dgm:prSet presAssocID="{4F700690-612D-429E-A7DC-D2113D4FCB9C}" presName="extraNode" presStyleLbl="node1" presStyleIdx="0" presStyleCnt="6"/>
      <dgm:spPr/>
    </dgm:pt>
    <dgm:pt modelId="{E7AD6CC1-147E-4BB2-844A-CCA30D07EBE0}" type="pres">
      <dgm:prSet presAssocID="{4F700690-612D-429E-A7DC-D2113D4FCB9C}" presName="dstNode" presStyleLbl="node1" presStyleIdx="0" presStyleCnt="6"/>
      <dgm:spPr/>
    </dgm:pt>
    <dgm:pt modelId="{32EF516A-7426-4D0B-9ED0-EF434D390E20}" type="pres">
      <dgm:prSet presAssocID="{EE7EAE1D-9521-4701-A35F-AFECC35BEAAF}" presName="text_1" presStyleLbl="node1" presStyleIdx="0" presStyleCnt="6">
        <dgm:presLayoutVars>
          <dgm:bulletEnabled val="1"/>
        </dgm:presLayoutVars>
      </dgm:prSet>
      <dgm:spPr/>
    </dgm:pt>
    <dgm:pt modelId="{5E945B4B-9F44-4E76-9038-EE8EC13E3728}" type="pres">
      <dgm:prSet presAssocID="{EE7EAE1D-9521-4701-A35F-AFECC35BEAAF}" presName="accent_1" presStyleCnt="0"/>
      <dgm:spPr/>
    </dgm:pt>
    <dgm:pt modelId="{830A0BC1-AA05-43E5-97EF-B5DE57F04DAC}" type="pres">
      <dgm:prSet presAssocID="{EE7EAE1D-9521-4701-A35F-AFECC35BEAAF}" presName="accentRepeatNode" presStyleLbl="solidFgAcc1" presStyleIdx="0" presStyleCnt="6"/>
      <dgm:spPr/>
    </dgm:pt>
    <dgm:pt modelId="{7681EC72-DF3A-4FEB-9290-0C331B1E29D4}" type="pres">
      <dgm:prSet presAssocID="{75888F24-7AFA-4099-BDA9-F54C3B27BE5F}" presName="text_2" presStyleLbl="node1" presStyleIdx="1" presStyleCnt="6">
        <dgm:presLayoutVars>
          <dgm:bulletEnabled val="1"/>
        </dgm:presLayoutVars>
      </dgm:prSet>
      <dgm:spPr/>
    </dgm:pt>
    <dgm:pt modelId="{06FD8151-E4CB-44B2-868C-1769EDE7310A}" type="pres">
      <dgm:prSet presAssocID="{75888F24-7AFA-4099-BDA9-F54C3B27BE5F}" presName="accent_2" presStyleCnt="0"/>
      <dgm:spPr/>
    </dgm:pt>
    <dgm:pt modelId="{87CD9D0E-2C67-4C97-A48E-E33C7CC32FEA}" type="pres">
      <dgm:prSet presAssocID="{75888F24-7AFA-4099-BDA9-F54C3B27BE5F}" presName="accentRepeatNode" presStyleLbl="solidFgAcc1" presStyleIdx="1" presStyleCnt="6"/>
      <dgm:spPr/>
    </dgm:pt>
    <dgm:pt modelId="{9B2B5772-A2E9-44A5-952B-A3D578BCEE2C}" type="pres">
      <dgm:prSet presAssocID="{C04B58CE-B612-4A42-94F1-B6A95DB82607}" presName="text_3" presStyleLbl="node1" presStyleIdx="2" presStyleCnt="6">
        <dgm:presLayoutVars>
          <dgm:bulletEnabled val="1"/>
        </dgm:presLayoutVars>
      </dgm:prSet>
      <dgm:spPr/>
    </dgm:pt>
    <dgm:pt modelId="{6F873F1E-DBEE-4F51-AB91-2EBB8054ACBF}" type="pres">
      <dgm:prSet presAssocID="{C04B58CE-B612-4A42-94F1-B6A95DB82607}" presName="accent_3" presStyleCnt="0"/>
      <dgm:spPr/>
    </dgm:pt>
    <dgm:pt modelId="{56951F5C-C4C4-4D49-A18C-48CFE2B3C2A3}" type="pres">
      <dgm:prSet presAssocID="{C04B58CE-B612-4A42-94F1-B6A95DB82607}" presName="accentRepeatNode" presStyleLbl="solidFgAcc1" presStyleIdx="2" presStyleCnt="6"/>
      <dgm:spPr/>
    </dgm:pt>
    <dgm:pt modelId="{A8D18FF0-D6C0-4C5C-8941-F475C30E9074}" type="pres">
      <dgm:prSet presAssocID="{40F5FAAA-96C6-46C2-A055-C8039BDA92FB}" presName="text_4" presStyleLbl="node1" presStyleIdx="3" presStyleCnt="6">
        <dgm:presLayoutVars>
          <dgm:bulletEnabled val="1"/>
        </dgm:presLayoutVars>
      </dgm:prSet>
      <dgm:spPr/>
    </dgm:pt>
    <dgm:pt modelId="{CFB12850-7C26-43D0-A0AB-CA80458017DE}" type="pres">
      <dgm:prSet presAssocID="{40F5FAAA-96C6-46C2-A055-C8039BDA92FB}" presName="accent_4" presStyleCnt="0"/>
      <dgm:spPr/>
    </dgm:pt>
    <dgm:pt modelId="{2BB642DE-FFFA-40D6-A9C0-470C3F63A10C}" type="pres">
      <dgm:prSet presAssocID="{40F5FAAA-96C6-46C2-A055-C8039BDA92FB}" presName="accentRepeatNode" presStyleLbl="solidFgAcc1" presStyleIdx="3" presStyleCnt="6"/>
      <dgm:spPr/>
    </dgm:pt>
    <dgm:pt modelId="{7321A666-47C9-46DA-A9B5-CF37A8449FAD}" type="pres">
      <dgm:prSet presAssocID="{D816910E-D5C2-4CEB-ADAF-D06C904D9CF8}" presName="text_5" presStyleLbl="node1" presStyleIdx="4" presStyleCnt="6">
        <dgm:presLayoutVars>
          <dgm:bulletEnabled val="1"/>
        </dgm:presLayoutVars>
      </dgm:prSet>
      <dgm:spPr/>
    </dgm:pt>
    <dgm:pt modelId="{571655E9-7CDB-404F-B371-6776D648F3B6}" type="pres">
      <dgm:prSet presAssocID="{D816910E-D5C2-4CEB-ADAF-D06C904D9CF8}" presName="accent_5" presStyleCnt="0"/>
      <dgm:spPr/>
    </dgm:pt>
    <dgm:pt modelId="{5D6FF2C5-4086-4A68-BF07-0B16D448A353}" type="pres">
      <dgm:prSet presAssocID="{D816910E-D5C2-4CEB-ADAF-D06C904D9CF8}" presName="accentRepeatNode" presStyleLbl="solidFgAcc1" presStyleIdx="4" presStyleCnt="6"/>
      <dgm:spPr/>
    </dgm:pt>
    <dgm:pt modelId="{F09AA49B-38DE-4611-AFD8-4EFFBE334BE3}" type="pres">
      <dgm:prSet presAssocID="{72741A76-00BF-4E5F-A8D6-765862260D3B}" presName="text_6" presStyleLbl="node1" presStyleIdx="5" presStyleCnt="6">
        <dgm:presLayoutVars>
          <dgm:bulletEnabled val="1"/>
        </dgm:presLayoutVars>
      </dgm:prSet>
      <dgm:spPr/>
    </dgm:pt>
    <dgm:pt modelId="{4AA528EF-F97C-443B-BFF2-F022B30A2090}" type="pres">
      <dgm:prSet presAssocID="{72741A76-00BF-4E5F-A8D6-765862260D3B}" presName="accent_6" presStyleCnt="0"/>
      <dgm:spPr/>
    </dgm:pt>
    <dgm:pt modelId="{D9982E25-25B9-47AF-AC40-A2382E1B9D8D}" type="pres">
      <dgm:prSet presAssocID="{72741A76-00BF-4E5F-A8D6-765862260D3B}" presName="accentRepeatNode" presStyleLbl="solidFgAcc1" presStyleIdx="5" presStyleCnt="6"/>
      <dgm:spPr/>
    </dgm:pt>
  </dgm:ptLst>
  <dgm:cxnLst>
    <dgm:cxn modelId="{4097C617-D71F-46D2-9299-0A0F4FC6F347}" type="presOf" srcId="{C16A5983-BEBF-47AF-8D0D-30C09583759C}" destId="{19B2801A-5F8A-4093-AF6A-21B0D9E99E4D}" srcOrd="0" destOrd="0" presId="urn:microsoft.com/office/officeart/2008/layout/VerticalCurvedList"/>
    <dgm:cxn modelId="{E6581618-A1C4-4FF3-8109-2D61BC554824}" srcId="{4F700690-612D-429E-A7DC-D2113D4FCB9C}" destId="{EE7EAE1D-9521-4701-A35F-AFECC35BEAAF}" srcOrd="0" destOrd="0" parTransId="{41A80DA7-63F2-4E71-B223-66CEB123076E}" sibTransId="{C16A5983-BEBF-47AF-8D0D-30C09583759C}"/>
    <dgm:cxn modelId="{AFDD162E-D82B-4F39-9C6D-DA9769062507}" srcId="{4F700690-612D-429E-A7DC-D2113D4FCB9C}" destId="{C04B58CE-B612-4A42-94F1-B6A95DB82607}" srcOrd="2" destOrd="0" parTransId="{288F38CA-C13E-405F-82E6-1549C8DD45C0}" sibTransId="{5A1DBDBF-C1EB-4830-BBD8-3980EE20BAAB}"/>
    <dgm:cxn modelId="{0CDF283B-66BE-4B18-9F93-C9EA9B35344E}" type="presOf" srcId="{D816910E-D5C2-4CEB-ADAF-D06C904D9CF8}" destId="{7321A666-47C9-46DA-A9B5-CF37A8449FAD}" srcOrd="0" destOrd="0" presId="urn:microsoft.com/office/officeart/2008/layout/VerticalCurvedList"/>
    <dgm:cxn modelId="{6E06D73E-6674-4ED9-BDF4-5336535938BE}" srcId="{4F700690-612D-429E-A7DC-D2113D4FCB9C}" destId="{75888F24-7AFA-4099-BDA9-F54C3B27BE5F}" srcOrd="1" destOrd="0" parTransId="{E46CC40F-44B8-41A4-BD3E-A6A67C65EB72}" sibTransId="{568D4A81-FBF1-460D-92F7-CA2F82AD5578}"/>
    <dgm:cxn modelId="{DE930E76-331A-495E-8165-5D878CB6BDFA}" type="presOf" srcId="{40F5FAAA-96C6-46C2-A055-C8039BDA92FB}" destId="{A8D18FF0-D6C0-4C5C-8941-F475C30E9074}" srcOrd="0" destOrd="0" presId="urn:microsoft.com/office/officeart/2008/layout/VerticalCurvedList"/>
    <dgm:cxn modelId="{6BFE878D-DABA-47B5-A5AA-43702819AD15}" type="presOf" srcId="{C04B58CE-B612-4A42-94F1-B6A95DB82607}" destId="{9B2B5772-A2E9-44A5-952B-A3D578BCEE2C}" srcOrd="0" destOrd="0" presId="urn:microsoft.com/office/officeart/2008/layout/VerticalCurvedList"/>
    <dgm:cxn modelId="{548B299D-DC33-4796-8561-72E4F32AE0DE}" type="presOf" srcId="{75888F24-7AFA-4099-BDA9-F54C3B27BE5F}" destId="{7681EC72-DF3A-4FEB-9290-0C331B1E29D4}" srcOrd="0" destOrd="0" presId="urn:microsoft.com/office/officeart/2008/layout/VerticalCurvedList"/>
    <dgm:cxn modelId="{5B6B949D-EED0-428B-A7AC-E244C7A2C142}" srcId="{4F700690-612D-429E-A7DC-D2113D4FCB9C}" destId="{D816910E-D5C2-4CEB-ADAF-D06C904D9CF8}" srcOrd="4" destOrd="0" parTransId="{7B80D4FB-F2F0-4E50-BC5D-3622A1D36926}" sibTransId="{F8710BA7-339E-4C7B-B14F-3503BDBEA5E4}"/>
    <dgm:cxn modelId="{235A35B3-FD35-4DF5-9334-35229B80B048}" type="presOf" srcId="{4F700690-612D-429E-A7DC-D2113D4FCB9C}" destId="{670367C3-0B93-4DE0-8E7C-D9C36BB9695E}" srcOrd="0" destOrd="0" presId="urn:microsoft.com/office/officeart/2008/layout/VerticalCurvedList"/>
    <dgm:cxn modelId="{20E608CE-6961-47BE-AB33-FA82D392F32F}" srcId="{4F700690-612D-429E-A7DC-D2113D4FCB9C}" destId="{40F5FAAA-96C6-46C2-A055-C8039BDA92FB}" srcOrd="3" destOrd="0" parTransId="{C1BB8824-F869-4641-AA2C-FC4DFCC74623}" sibTransId="{5AF35FB1-2665-48D7-AF90-55FD97FC0A26}"/>
    <dgm:cxn modelId="{3E07B9D1-22EF-4551-AC60-35704F4C080F}" srcId="{4F700690-612D-429E-A7DC-D2113D4FCB9C}" destId="{72741A76-00BF-4E5F-A8D6-765862260D3B}" srcOrd="5" destOrd="0" parTransId="{67A7CFC0-C83D-483D-A82B-EC82142167CA}" sibTransId="{1ACC4B9B-B482-4D10-BCC1-23EAE9805AE6}"/>
    <dgm:cxn modelId="{F9ADC8DE-E27E-400A-8C40-AD45B50EC6DA}" type="presOf" srcId="{EE7EAE1D-9521-4701-A35F-AFECC35BEAAF}" destId="{32EF516A-7426-4D0B-9ED0-EF434D390E20}" srcOrd="0" destOrd="0" presId="urn:microsoft.com/office/officeart/2008/layout/VerticalCurvedList"/>
    <dgm:cxn modelId="{7E8A8CED-2F95-4C7D-9026-62183C9ECD72}" type="presOf" srcId="{72741A76-00BF-4E5F-A8D6-765862260D3B}" destId="{F09AA49B-38DE-4611-AFD8-4EFFBE334BE3}" srcOrd="0" destOrd="0" presId="urn:microsoft.com/office/officeart/2008/layout/VerticalCurvedList"/>
    <dgm:cxn modelId="{4F684A68-B4C7-4912-9AAA-9416A2E70A82}" type="presParOf" srcId="{670367C3-0B93-4DE0-8E7C-D9C36BB9695E}" destId="{83E9642A-A7D6-4FD2-825C-86586ECD3E93}" srcOrd="0" destOrd="0" presId="urn:microsoft.com/office/officeart/2008/layout/VerticalCurvedList"/>
    <dgm:cxn modelId="{0D85880A-211F-4D07-B751-F862365A129E}" type="presParOf" srcId="{83E9642A-A7D6-4FD2-825C-86586ECD3E93}" destId="{0E26F61F-47B2-4062-9AF9-14CFEFD280E8}" srcOrd="0" destOrd="0" presId="urn:microsoft.com/office/officeart/2008/layout/VerticalCurvedList"/>
    <dgm:cxn modelId="{3B5C666A-137E-4350-9D60-45C3F7F7383E}" type="presParOf" srcId="{0E26F61F-47B2-4062-9AF9-14CFEFD280E8}" destId="{06F1699A-2EE9-4D6D-B99C-E07B199CC11C}" srcOrd="0" destOrd="0" presId="urn:microsoft.com/office/officeart/2008/layout/VerticalCurvedList"/>
    <dgm:cxn modelId="{BD2844C0-5A39-485D-B169-9BA0603C4FBE}" type="presParOf" srcId="{0E26F61F-47B2-4062-9AF9-14CFEFD280E8}" destId="{19B2801A-5F8A-4093-AF6A-21B0D9E99E4D}" srcOrd="1" destOrd="0" presId="urn:microsoft.com/office/officeart/2008/layout/VerticalCurvedList"/>
    <dgm:cxn modelId="{41B0D762-692F-45C3-95B4-EA46F874F0A0}" type="presParOf" srcId="{0E26F61F-47B2-4062-9AF9-14CFEFD280E8}" destId="{13F9E71B-516D-4032-8185-81C0EDD7008A}" srcOrd="2" destOrd="0" presId="urn:microsoft.com/office/officeart/2008/layout/VerticalCurvedList"/>
    <dgm:cxn modelId="{BBE4D1FB-8472-43B1-A5CC-8D610939B4FF}" type="presParOf" srcId="{0E26F61F-47B2-4062-9AF9-14CFEFD280E8}" destId="{E7AD6CC1-147E-4BB2-844A-CCA30D07EBE0}" srcOrd="3" destOrd="0" presId="urn:microsoft.com/office/officeart/2008/layout/VerticalCurvedList"/>
    <dgm:cxn modelId="{1758C508-886E-4328-8ED6-98FEAD07462E}" type="presParOf" srcId="{83E9642A-A7D6-4FD2-825C-86586ECD3E93}" destId="{32EF516A-7426-4D0B-9ED0-EF434D390E20}" srcOrd="1" destOrd="0" presId="urn:microsoft.com/office/officeart/2008/layout/VerticalCurvedList"/>
    <dgm:cxn modelId="{774CE508-70E2-4DC8-992E-D3AB54DF5543}" type="presParOf" srcId="{83E9642A-A7D6-4FD2-825C-86586ECD3E93}" destId="{5E945B4B-9F44-4E76-9038-EE8EC13E3728}" srcOrd="2" destOrd="0" presId="urn:microsoft.com/office/officeart/2008/layout/VerticalCurvedList"/>
    <dgm:cxn modelId="{79D42BA6-1CCA-4A04-917A-B55EBE97FF97}" type="presParOf" srcId="{5E945B4B-9F44-4E76-9038-EE8EC13E3728}" destId="{830A0BC1-AA05-43E5-97EF-B5DE57F04DAC}" srcOrd="0" destOrd="0" presId="urn:microsoft.com/office/officeart/2008/layout/VerticalCurvedList"/>
    <dgm:cxn modelId="{AC2E9089-3952-4E5C-9527-735710006036}" type="presParOf" srcId="{83E9642A-A7D6-4FD2-825C-86586ECD3E93}" destId="{7681EC72-DF3A-4FEB-9290-0C331B1E29D4}" srcOrd="3" destOrd="0" presId="urn:microsoft.com/office/officeart/2008/layout/VerticalCurvedList"/>
    <dgm:cxn modelId="{A6A87815-0B6F-47EC-B8D0-3D584708E4FF}" type="presParOf" srcId="{83E9642A-A7D6-4FD2-825C-86586ECD3E93}" destId="{06FD8151-E4CB-44B2-868C-1769EDE7310A}" srcOrd="4" destOrd="0" presId="urn:microsoft.com/office/officeart/2008/layout/VerticalCurvedList"/>
    <dgm:cxn modelId="{81E80A6A-0BDC-4677-9D73-7E570B77CF6E}" type="presParOf" srcId="{06FD8151-E4CB-44B2-868C-1769EDE7310A}" destId="{87CD9D0E-2C67-4C97-A48E-E33C7CC32FEA}" srcOrd="0" destOrd="0" presId="urn:microsoft.com/office/officeart/2008/layout/VerticalCurvedList"/>
    <dgm:cxn modelId="{D80C59ED-E036-4E28-8825-2FBDF39FCEBB}" type="presParOf" srcId="{83E9642A-A7D6-4FD2-825C-86586ECD3E93}" destId="{9B2B5772-A2E9-44A5-952B-A3D578BCEE2C}" srcOrd="5" destOrd="0" presId="urn:microsoft.com/office/officeart/2008/layout/VerticalCurvedList"/>
    <dgm:cxn modelId="{CD1B7FD6-AFA1-4E01-B1AC-42B436DC30F9}" type="presParOf" srcId="{83E9642A-A7D6-4FD2-825C-86586ECD3E93}" destId="{6F873F1E-DBEE-4F51-AB91-2EBB8054ACBF}" srcOrd="6" destOrd="0" presId="urn:microsoft.com/office/officeart/2008/layout/VerticalCurvedList"/>
    <dgm:cxn modelId="{B21BABAB-FD0A-4A9E-A56C-0626589BE036}" type="presParOf" srcId="{6F873F1E-DBEE-4F51-AB91-2EBB8054ACBF}" destId="{56951F5C-C4C4-4D49-A18C-48CFE2B3C2A3}" srcOrd="0" destOrd="0" presId="urn:microsoft.com/office/officeart/2008/layout/VerticalCurvedList"/>
    <dgm:cxn modelId="{3FEFA3FB-165F-4990-BDBB-5E2FF2750339}" type="presParOf" srcId="{83E9642A-A7D6-4FD2-825C-86586ECD3E93}" destId="{A8D18FF0-D6C0-4C5C-8941-F475C30E9074}" srcOrd="7" destOrd="0" presId="urn:microsoft.com/office/officeart/2008/layout/VerticalCurvedList"/>
    <dgm:cxn modelId="{1F4B27AD-2F9F-46F1-A078-863EA88A8079}" type="presParOf" srcId="{83E9642A-A7D6-4FD2-825C-86586ECD3E93}" destId="{CFB12850-7C26-43D0-A0AB-CA80458017DE}" srcOrd="8" destOrd="0" presId="urn:microsoft.com/office/officeart/2008/layout/VerticalCurvedList"/>
    <dgm:cxn modelId="{69CB1EAF-F387-46A0-97DD-06B7F7FDEEFD}" type="presParOf" srcId="{CFB12850-7C26-43D0-A0AB-CA80458017DE}" destId="{2BB642DE-FFFA-40D6-A9C0-470C3F63A10C}" srcOrd="0" destOrd="0" presId="urn:microsoft.com/office/officeart/2008/layout/VerticalCurvedList"/>
    <dgm:cxn modelId="{AF85404D-BA7C-4246-93E6-91F67D2A121D}" type="presParOf" srcId="{83E9642A-A7D6-4FD2-825C-86586ECD3E93}" destId="{7321A666-47C9-46DA-A9B5-CF37A8449FAD}" srcOrd="9" destOrd="0" presId="urn:microsoft.com/office/officeart/2008/layout/VerticalCurvedList"/>
    <dgm:cxn modelId="{DBFC28B5-E13C-4A4B-9A02-2D7C606A7ABF}" type="presParOf" srcId="{83E9642A-A7D6-4FD2-825C-86586ECD3E93}" destId="{571655E9-7CDB-404F-B371-6776D648F3B6}" srcOrd="10" destOrd="0" presId="urn:microsoft.com/office/officeart/2008/layout/VerticalCurvedList"/>
    <dgm:cxn modelId="{158F2F23-05EA-4EEB-A8B0-398D7C2F2EF2}" type="presParOf" srcId="{571655E9-7CDB-404F-B371-6776D648F3B6}" destId="{5D6FF2C5-4086-4A68-BF07-0B16D448A353}" srcOrd="0" destOrd="0" presId="urn:microsoft.com/office/officeart/2008/layout/VerticalCurvedList"/>
    <dgm:cxn modelId="{25722E7C-612C-445F-9575-BA544A2C461A}" type="presParOf" srcId="{83E9642A-A7D6-4FD2-825C-86586ECD3E93}" destId="{F09AA49B-38DE-4611-AFD8-4EFFBE334BE3}" srcOrd="11" destOrd="0" presId="urn:microsoft.com/office/officeart/2008/layout/VerticalCurvedList"/>
    <dgm:cxn modelId="{173428F6-0935-497C-858C-ECBF458386A3}" type="presParOf" srcId="{83E9642A-A7D6-4FD2-825C-86586ECD3E93}" destId="{4AA528EF-F97C-443B-BFF2-F022B30A2090}" srcOrd="12" destOrd="0" presId="urn:microsoft.com/office/officeart/2008/layout/VerticalCurvedList"/>
    <dgm:cxn modelId="{AC7C1E0D-DE85-4DBD-89BB-24302F23AC01}" type="presParOf" srcId="{4AA528EF-F97C-443B-BFF2-F022B30A2090}" destId="{D9982E25-25B9-47AF-AC40-A2382E1B9D8D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B2801A-5F8A-4093-AF6A-21B0D9E99E4D}">
      <dsp:nvSpPr>
        <dsp:cNvPr id="0" name=""/>
        <dsp:cNvSpPr/>
      </dsp:nvSpPr>
      <dsp:spPr>
        <a:xfrm>
          <a:off x="-5433396" y="-831967"/>
          <a:ext cx="6469560" cy="6469560"/>
        </a:xfrm>
        <a:prstGeom prst="blockArc">
          <a:avLst>
            <a:gd name="adj1" fmla="val 18900000"/>
            <a:gd name="adj2" fmla="val 2700000"/>
            <a:gd name="adj3" fmla="val 334"/>
          </a:avLst>
        </a:prstGeom>
        <a:noFill/>
        <a:ln w="12700" cap="flat" cmpd="sng" algn="ctr">
          <a:solidFill>
            <a:schemeClr val="accent5">
              <a:tint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-110000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2EF516A-7426-4D0B-9ED0-EF434D390E20}">
      <dsp:nvSpPr>
        <dsp:cNvPr id="0" name=""/>
        <dsp:cNvSpPr/>
      </dsp:nvSpPr>
      <dsp:spPr>
        <a:xfrm>
          <a:off x="386270" y="253064"/>
          <a:ext cx="8301732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Incident management and referrals 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386270" y="253064"/>
        <a:ext cx="8301732" cy="505936"/>
      </dsp:txXfrm>
    </dsp:sp>
    <dsp:sp modelId="{830A0BC1-AA05-43E5-97EF-B5DE57F04DAC}">
      <dsp:nvSpPr>
        <dsp:cNvPr id="0" name=""/>
        <dsp:cNvSpPr/>
      </dsp:nvSpPr>
      <dsp:spPr>
        <a:xfrm>
          <a:off x="70060" y="189822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681EC72-DF3A-4FEB-9290-0C331B1E29D4}">
      <dsp:nvSpPr>
        <dsp:cNvPr id="0" name=""/>
        <dsp:cNvSpPr/>
      </dsp:nvSpPr>
      <dsp:spPr>
        <a:xfrm>
          <a:off x="802437" y="1011872"/>
          <a:ext cx="7885565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8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Overview the child protection and safeguarding policy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802437" y="1011872"/>
        <a:ext cx="7885565" cy="505936"/>
      </dsp:txXfrm>
    </dsp:sp>
    <dsp:sp modelId="{87CD9D0E-2C67-4C97-A48E-E33C7CC32FEA}">
      <dsp:nvSpPr>
        <dsp:cNvPr id="0" name=""/>
        <dsp:cNvSpPr/>
      </dsp:nvSpPr>
      <dsp:spPr>
        <a:xfrm>
          <a:off x="486227" y="948630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B2B5772-A2E9-44A5-952B-A3D578BCEE2C}">
      <dsp:nvSpPr>
        <dsp:cNvPr id="0" name=""/>
        <dsp:cNvSpPr/>
      </dsp:nvSpPr>
      <dsp:spPr>
        <a:xfrm>
          <a:off x="992740" y="1770680"/>
          <a:ext cx="7695262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16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Point of contact for safeguarding and child protection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992740" y="1770680"/>
        <a:ext cx="7695262" cy="505936"/>
      </dsp:txXfrm>
    </dsp:sp>
    <dsp:sp modelId="{56951F5C-C4C4-4D49-A18C-48CFE2B3C2A3}">
      <dsp:nvSpPr>
        <dsp:cNvPr id="0" name=""/>
        <dsp:cNvSpPr/>
      </dsp:nvSpPr>
      <dsp:spPr>
        <a:xfrm>
          <a:off x="676530" y="1707438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D18FF0-D6C0-4C5C-8941-F475C30E9074}">
      <dsp:nvSpPr>
        <dsp:cNvPr id="0" name=""/>
        <dsp:cNvSpPr/>
      </dsp:nvSpPr>
      <dsp:spPr>
        <a:xfrm>
          <a:off x="992740" y="2529008"/>
          <a:ext cx="7695262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24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Nurture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992740" y="2529008"/>
        <a:ext cx="7695262" cy="505936"/>
      </dsp:txXfrm>
    </dsp:sp>
    <dsp:sp modelId="{2BB642DE-FFFA-40D6-A9C0-470C3F63A10C}">
      <dsp:nvSpPr>
        <dsp:cNvPr id="0" name=""/>
        <dsp:cNvSpPr/>
      </dsp:nvSpPr>
      <dsp:spPr>
        <a:xfrm>
          <a:off x="676530" y="2465766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321A666-47C9-46DA-A9B5-CF37A8449FAD}">
      <dsp:nvSpPr>
        <dsp:cNvPr id="0" name=""/>
        <dsp:cNvSpPr/>
      </dsp:nvSpPr>
      <dsp:spPr>
        <a:xfrm>
          <a:off x="802437" y="3287816"/>
          <a:ext cx="7885565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32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Training management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802437" y="3287816"/>
        <a:ext cx="7885565" cy="505936"/>
      </dsp:txXfrm>
    </dsp:sp>
    <dsp:sp modelId="{5D6FF2C5-4086-4A68-BF07-0B16D448A353}">
      <dsp:nvSpPr>
        <dsp:cNvPr id="0" name=""/>
        <dsp:cNvSpPr/>
      </dsp:nvSpPr>
      <dsp:spPr>
        <a:xfrm>
          <a:off x="486227" y="3224574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9AA49B-38DE-4611-AFD8-4EFFBE334BE3}">
      <dsp:nvSpPr>
        <dsp:cNvPr id="0" name=""/>
        <dsp:cNvSpPr/>
      </dsp:nvSpPr>
      <dsp:spPr>
        <a:xfrm>
          <a:off x="386270" y="4046624"/>
          <a:ext cx="8301732" cy="505936"/>
        </a:xfrm>
        <a:prstGeom prst="rect">
          <a:avLst/>
        </a:prstGeom>
        <a:solidFill>
          <a:schemeClr val="accent5">
            <a:alpha val="90000"/>
            <a:hueOff val="0"/>
            <a:satOff val="0"/>
            <a:lumOff val="0"/>
            <a:alphaOff val="-4000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401587" tIns="60960" rIns="60960" bIns="6096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Dreaming Outloud Pro" panose="03050502040302030504" pitchFamily="66" charset="0"/>
              <a:cs typeface="Dreaming Outloud Pro" panose="03050502040302030504" pitchFamily="66" charset="0"/>
            </a:rPr>
            <a:t>Data management </a:t>
          </a:r>
          <a:endParaRPr lang="en-US" sz="2400" kern="1200" dirty="0">
            <a:latin typeface="Dreaming Outloud Pro" panose="03050502040302030504" pitchFamily="66" charset="0"/>
            <a:cs typeface="Dreaming Outloud Pro" panose="03050502040302030504" pitchFamily="66" charset="0"/>
          </a:endParaRPr>
        </a:p>
      </dsp:txBody>
      <dsp:txXfrm>
        <a:off x="386270" y="4046624"/>
        <a:ext cx="8301732" cy="505936"/>
      </dsp:txXfrm>
    </dsp:sp>
    <dsp:sp modelId="{D9982E25-25B9-47AF-AC40-A2382E1B9D8D}">
      <dsp:nvSpPr>
        <dsp:cNvPr id="0" name=""/>
        <dsp:cNvSpPr/>
      </dsp:nvSpPr>
      <dsp:spPr>
        <a:xfrm>
          <a:off x="70060" y="3983382"/>
          <a:ext cx="632420" cy="632420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z="300000" contourW="12700" prstMaterial="flat">
          <a:bevelT w="177800" h="254000"/>
          <a:bevelB w="1524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760884-FF19-426F-8EB4-982B5FC592EE}" type="datetimeFigureOut">
              <a:rPr lang="en-GB" smtClean="0"/>
              <a:t>15/04/2024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9C62CA-1181-42D9-B96A-72789AA17E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9750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49C62CA-1181-42D9-B96A-72789AA17EE2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29986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B674CB-3709-4ACF-BB61-29ADEA3D41B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033272"/>
            <a:ext cx="9144000" cy="2478024"/>
          </a:xfrm>
        </p:spPr>
        <p:txBody>
          <a:bodyPr lIns="0" tIns="0" rIns="0" bIns="0" anchor="b">
            <a:noAutofit/>
          </a:bodyPr>
          <a:lstStyle>
            <a:lvl1pPr algn="ctr">
              <a:defRPr sz="4000" spc="750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06DA6BE-9B64-48FC-92D1-EF0D426A39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822192"/>
            <a:ext cx="9144000" cy="1435608"/>
          </a:xfrm>
        </p:spPr>
        <p:txBody>
          <a:bodyPr lIns="0" tIns="0" rIns="0" bIns="0">
            <a:normAutofit/>
          </a:bodyPr>
          <a:lstStyle>
            <a:lvl1pPr marL="0" indent="0" algn="ctr">
              <a:lnSpc>
                <a:spcPct val="150000"/>
              </a:lnSpc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83AE59-8E21-449F-86DA-5BE2970108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5A5808-3B61-48CC-92EF-85AC2E0DFA56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E8CCD60-9970-49FD-8254-21154BAA1E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C0A488-07A7-42F9-B1DF-68545B7541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5510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E0F35-0AE7-48AB-9005-F1DB4BD0B4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DD4022-C31F-4C4C-B5BF-5F9730C08A0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A45EE9-11D3-436C-9D73-1AA6CCDB16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3AF3C6-0FD4-4939-991C-00DDE5C56815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2817DCF-881F-4956-81AE-A6D27A88F4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65F17-AD75-4B7E-970D-5D4DBD5D17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80523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8C12CB-05D8-4D62-BDC5-812DB6DD0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709738"/>
            <a:ext cx="9966960" cy="2852737"/>
          </a:xfrm>
        </p:spPr>
        <p:txBody>
          <a:bodyPr anchor="b">
            <a:normAutofit/>
          </a:bodyPr>
          <a:lstStyle>
            <a:lvl1pPr>
              <a:lnSpc>
                <a:spcPct val="100000"/>
              </a:lnSpc>
              <a:defRPr sz="4400" spc="7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C52F020-8516-4B9E-B455-5731ED6C9E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4974336"/>
            <a:ext cx="9966961" cy="1115568"/>
          </a:xfrm>
        </p:spPr>
        <p:txBody>
          <a:bodyPr>
            <a:normAutofit/>
          </a:bodyPr>
          <a:lstStyle>
            <a:lvl1pPr marL="0" indent="0">
              <a:buNone/>
              <a:defRPr sz="1600" cap="all" spc="600" baseline="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822993-6E28-44BB-B983-095B476B8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6807482-8128-47C6-A8DD-6452B0291CFF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09971-06C9-462B-81D9-BEF24C708A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9A076D-47C1-49CD-9A8B-956DB3FC31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66744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8DFBD-F5ED-455C-8AD0-97476A55E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0E58C-F463-4D52-9225-9410133113A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71600" y="2112264"/>
            <a:ext cx="4846320" cy="395935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AF7BDB4-97FA-485D-A557-6F96692BAC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766560" y="2112265"/>
            <a:ext cx="4846320" cy="395935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8C50007-C799-4117-8ACD-5EE980E63F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03F25-275E-41DE-BE3B-EBF0DB49F9B1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24E8968-6BAD-4D5A-BF1D-911C7A39C1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99D8C08-BF20-4D5E-9004-0C075C36D8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5346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036E0D-26A5-455A-A8BD-70DA8BC03E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4841076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FD4EA0-094D-4056-9032-BFB44B40896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371600" y="3018472"/>
            <a:ext cx="4841076" cy="31048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FC0CCE8-718F-4620-8B4A-C60EEA7B884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766560" y="2112264"/>
            <a:ext cx="484632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CE86DF-0069-4D31-BDD3-A9A2F9B7B46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766560" y="3018471"/>
            <a:ext cx="4841076" cy="31048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1A5ED06-FE54-4B86-A8D4-07D0EB08C3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75572-4A44-4171-84AA-64D42C8050A6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E9EC6C3-0950-4AFE-936A-9AB5D22784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784B1D1-BE0C-48F4-BC74-90675A0F07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2D453288-3D76-40C1-BE00-223AB28F13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04403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B1716-24B0-42CD-95B6-843092597B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E3617E-4B11-481F-AC6E-0003179029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C1612E-528E-4FD5-9E9E-E15F1108F171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BF19CC-06D3-40E9-81B5-63B457B220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AEFC312-3AA5-46F7-B701-3D9327A68D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7163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C9E28E-1389-47AF-B3EB-22571417A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F6D862-A06D-436F-A92E-EBAAD50B6E50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FCF6B08-1984-4F7C-9F6E-A4F47BDBA2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71B3C5-CEC7-427F-931C-1318C421BE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3842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4EB55F-536E-4547-A5D2-0483FC3684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425"/>
            <a:ext cx="3932237" cy="1894511"/>
          </a:xfrm>
        </p:spPr>
        <p:txBody>
          <a:bodyPr anchor="b"/>
          <a:lstStyle>
            <a:lvl1pPr>
              <a:lnSpc>
                <a:spcPct val="100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717D3C-533B-4EA9-886B-FAE59956C7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50992" y="987425"/>
            <a:ext cx="5687568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419D2E1-4B17-4608-961E-2C4719855E8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58510"/>
            <a:ext cx="3932237" cy="280254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5A3535-184C-438C-AE91-9C42B7C5AF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3E0B7D-2260-4809-8F0A-9E5F3E24F169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F6DBC3-4A58-42BA-9B55-A9A725103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4E6563-0AB6-4038-A12B-A259552DB6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6180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9702C5-1E3B-4C62-A538-59BB57286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987552"/>
            <a:ext cx="3932237" cy="1892808"/>
          </a:xfrm>
        </p:spPr>
        <p:txBody>
          <a:bodyPr anchor="b"/>
          <a:lstStyle>
            <a:lvl1pPr>
              <a:defRPr sz="3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2CF574-95CE-4E60-B2CF-3B5B4F33A76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505319" y="987425"/>
            <a:ext cx="5833242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D039F7C-C735-4356-8B04-89E19047950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371600" y="3033286"/>
            <a:ext cx="3932237" cy="2835702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5E706DF-52A3-4F34-9BF5-E1ACD5D54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8E4735-C637-46A3-94EB-AB3AC4188D2F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B25E53-E72E-4110-BB6B-3477F56C3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686F8F-3D62-4CEC-AD9A-B70848E6A8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378237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9DC3B6-2D75-4EC4-9120-88DCE0EA61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4B06CB-A0FE-4499-B674-90C8C281A55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7FD700-765A-4DE6-A8EC-9D9D92FCBB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5E98AF-4574-4509-BF7A-519ACD5BF826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4664EC-C4B1-4D14-9ED3-14C6CCBFF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DF5526-E518-4133-9F44-D812576C10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82400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F62998-15B1-4CA8-8C60-7801001F8060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838899"/>
            <a:ext cx="2628900" cy="48493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11AE278-0885-4594-AB09-120344C7D88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49235" y="838900"/>
            <a:ext cx="7723265" cy="48493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5B850CC-FB43-4988-8D4E-9C54C20185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DD97D4-9636-490F-85D0-E926C2B6F3B1}" type="datetime2">
              <a:rPr lang="en-US" smtClean="0"/>
              <a:t>Monday, April 15, 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A70300-3853-4FB4-A084-CF6E5CF2BD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DBAFB0-25AA-4B69-8418-418F47A927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01389E6-C847-4AD0-B56D-D205B2EAB1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8329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CCF2F3BB-127D-44BC-A8EF-A8BB5F5911CA}"/>
              </a:ext>
            </a:extLst>
          </p:cNvPr>
          <p:cNvSpPr/>
          <p:nvPr/>
        </p:nvSpPr>
        <p:spPr>
          <a:xfrm rot="10800000" flipH="1">
            <a:off x="0" y="6401226"/>
            <a:ext cx="12192000" cy="456773"/>
          </a:xfrm>
          <a:prstGeom prst="rect">
            <a:avLst/>
          </a:prstGeom>
          <a:gradFill>
            <a:gsLst>
              <a:gs pos="14000">
                <a:schemeClr val="accent4">
                  <a:alpha val="28000"/>
                </a:schemeClr>
              </a:gs>
              <a:gs pos="100000">
                <a:schemeClr val="accent5">
                  <a:alpha val="85000"/>
                </a:schemeClr>
              </a:gs>
            </a:gsLst>
            <a:lin ang="6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10D1F30-F118-4A1F-A48F-7E5706959F64}"/>
              </a:ext>
            </a:extLst>
          </p:cNvPr>
          <p:cNvSpPr/>
          <p:nvPr/>
        </p:nvSpPr>
        <p:spPr>
          <a:xfrm flipH="1">
            <a:off x="4038602" y="6401228"/>
            <a:ext cx="8153398" cy="456772"/>
          </a:xfrm>
          <a:prstGeom prst="rect">
            <a:avLst/>
          </a:prstGeom>
          <a:gradFill>
            <a:gsLst>
              <a:gs pos="9000">
                <a:schemeClr val="accent2">
                  <a:lumMod val="60000"/>
                  <a:lumOff val="40000"/>
                  <a:alpha val="55000"/>
                </a:schemeClr>
              </a:gs>
              <a:gs pos="99000">
                <a:schemeClr val="accent2"/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7AE890C-17CE-44C0-BDED-BA68F92A84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795528"/>
            <a:ext cx="10241280" cy="1234440"/>
          </a:xfrm>
          <a:prstGeom prst="rect">
            <a:avLst/>
          </a:prstGeom>
        </p:spPr>
        <p:txBody>
          <a:bodyPr vert="horz" lIns="0" tIns="0" rIns="0" bIns="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7910A6E-46D1-42CF-996C-2207737FB87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71600" y="2112264"/>
            <a:ext cx="10241280" cy="3959352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5B5247-D236-462B-BCE0-2A24DF75B08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7909560" y="6409944"/>
            <a:ext cx="3703320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rgbClr val="FFFFFF"/>
                </a:solidFill>
              </a:defRPr>
            </a:lvl1pPr>
          </a:lstStyle>
          <a:p>
            <a:fld id="{AE0C963C-C1DB-4AFD-9DDC-0691666BF49B}" type="datetime2">
              <a:rPr lang="en-US" smtClean="0"/>
              <a:pPr/>
              <a:t>Monday, April 15, 2024</a:t>
            </a:fld>
            <a:endParaRPr lang="en-US" cap="all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155C58-7DDF-4CD4-96AD-F9CC844D84C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828800" y="1911096"/>
            <a:ext cx="4114800" cy="4572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b="1">
                <a:solidFill>
                  <a:schemeClr val="tx1"/>
                </a:solidFill>
                <a:latin typeface="+mj-lt"/>
              </a:defRPr>
            </a:lvl1pPr>
          </a:lstStyle>
          <a:p>
            <a:pPr algn="l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495647-A849-45D9-BC71-46A12E6DE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67744" y="6409944"/>
            <a:ext cx="438912" cy="44805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C01389E6-C847-4AD0-B56D-D205B2EAB1EE}" type="slidenum">
              <a:rPr lang="en-US" smtClean="0"/>
              <a:pPr/>
              <a:t>‹#›</a:t>
            </a:fld>
            <a:endParaRPr lang="en-US" sz="800" dirty="0"/>
          </a:p>
        </p:txBody>
      </p:sp>
    </p:spTree>
    <p:extLst>
      <p:ext uri="{BB962C8B-B14F-4D97-AF65-F5344CB8AC3E}">
        <p14:creationId xmlns:p14="http://schemas.microsoft.com/office/powerpoint/2010/main" val="35295755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3" r:id="rId1"/>
    <p:sldLayoutId id="2147483754" r:id="rId2"/>
    <p:sldLayoutId id="2147483755" r:id="rId3"/>
    <p:sldLayoutId id="2147483756" r:id="rId4"/>
    <p:sldLayoutId id="2147483757" r:id="rId5"/>
    <p:sldLayoutId id="2147483751" r:id="rId6"/>
    <p:sldLayoutId id="2147483747" r:id="rId7"/>
    <p:sldLayoutId id="2147483748" r:id="rId8"/>
    <p:sldLayoutId id="2147483749" r:id="rId9"/>
    <p:sldLayoutId id="2147483750" r:id="rId10"/>
    <p:sldLayoutId id="2147483752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b="1" i="0" kern="1200" cap="all" spc="7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gif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E1A6C50E-7365-5086-0859-7ABAE2C8E2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89112" y="981843"/>
            <a:ext cx="9721300" cy="823912"/>
          </a:xfrm>
          <a:solidFill>
            <a:schemeClr val="bg1"/>
          </a:solidFill>
          <a:ln>
            <a:solidFill>
              <a:schemeClr val="bg1"/>
            </a:solidFill>
          </a:ln>
        </p:spPr>
        <p:txBody>
          <a:bodyPr anchor="b">
            <a:normAutofit/>
          </a:bodyPr>
          <a:lstStyle/>
          <a:p>
            <a:pPr algn="ctr"/>
            <a:r>
              <a:rPr lang="en-GB" sz="2000" b="1" dirty="0"/>
              <a:t>Children’s welfare is severely important, and every child deserves to be able to grow up in a safe and secure environment. 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B16635-EE68-8FF4-885B-1827295D05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544" y="210224"/>
            <a:ext cx="11390811" cy="1234440"/>
          </a:xfrm>
        </p:spPr>
        <p:txBody>
          <a:bodyPr anchor="t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Child protection/Safeguarding </a:t>
            </a:r>
            <a:br>
              <a:rPr lang="en-GB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</a:br>
            <a:r>
              <a:rPr lang="en-GB" sz="3200" dirty="0">
                <a:latin typeface="Dreaming Outloud Pro" panose="03050502040302030504" pitchFamily="66" charset="0"/>
                <a:cs typeface="Dreaming Outloud Pro" panose="03050502040302030504" pitchFamily="66" charset="0"/>
              </a:rPr>
              <a:t>policies and procedures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FEF5FB7-362D-F7A1-7C9B-D893DEA548E9}"/>
              </a:ext>
            </a:extLst>
          </p:cNvPr>
          <p:cNvSpPr txBox="1"/>
          <p:nvPr/>
        </p:nvSpPr>
        <p:spPr>
          <a:xfrm>
            <a:off x="8704466" y="1960154"/>
            <a:ext cx="3285990" cy="341632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en-GB" b="1" dirty="0"/>
              <a:t>The Social Services &amp; Well Being (Wales) Act (2014).</a:t>
            </a:r>
          </a:p>
          <a:p>
            <a:endParaRPr lang="en-GB" b="1" dirty="0"/>
          </a:p>
          <a:p>
            <a:r>
              <a:rPr lang="en-GB" b="1" dirty="0"/>
              <a:t>Principles of the Act: </a:t>
            </a:r>
          </a:p>
          <a:p>
            <a:endParaRPr lang="en-GB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Voice and Control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Prevention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Well-being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Co-production </a:t>
            </a:r>
          </a:p>
          <a:p>
            <a:endParaRPr lang="en-GB" dirty="0"/>
          </a:p>
          <a:p>
            <a:r>
              <a:rPr lang="en-GB" dirty="0"/>
              <a:t>(Social Care Wales, 2017)</a:t>
            </a:r>
          </a:p>
          <a:p>
            <a:endParaRPr lang="en-GB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5580A71-A009-A017-0A6A-093DE5F5E8E3}"/>
              </a:ext>
            </a:extLst>
          </p:cNvPr>
          <p:cNvSpPr txBox="1"/>
          <p:nvPr/>
        </p:nvSpPr>
        <p:spPr>
          <a:xfrm>
            <a:off x="201544" y="1960154"/>
            <a:ext cx="3793514" cy="3416320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The Children’s Act (2004)</a:t>
            </a:r>
          </a:p>
          <a:p>
            <a:pPr marL="285750" indent="-285750">
              <a:buFontTx/>
              <a:buChar char="-"/>
            </a:pPr>
            <a:endParaRPr lang="en-GB" dirty="0"/>
          </a:p>
          <a:p>
            <a:pPr marL="285750" indent="-285750">
              <a:buFontTx/>
              <a:buChar char="-"/>
            </a:pPr>
            <a:r>
              <a:rPr lang="en-GB" dirty="0"/>
              <a:t>Child centred approach. (GOV.UK, 2023)</a:t>
            </a:r>
          </a:p>
          <a:p>
            <a:pPr marL="285750" indent="-285750">
              <a:buFontTx/>
              <a:buChar char="-"/>
            </a:pPr>
            <a:r>
              <a:rPr lang="en-GB" dirty="0"/>
              <a:t>Improve effective working locally to protect children. (GOV.UK, 2023)</a:t>
            </a:r>
          </a:p>
          <a:p>
            <a:pPr marL="285750" indent="-285750">
              <a:buFontTx/>
              <a:buChar char="-"/>
            </a:pPr>
            <a:r>
              <a:rPr lang="en-GB" dirty="0"/>
              <a:t>Promotes children’s wellbeing. (GOV.UK, 2023)</a:t>
            </a:r>
          </a:p>
          <a:p>
            <a:pPr marL="285750" indent="-285750">
              <a:buFontTx/>
              <a:buChar char="-"/>
            </a:pPr>
            <a:r>
              <a:rPr lang="en-GB" dirty="0"/>
              <a:t>Promotes early intervention, improves outcomes for children (NSPCC, 2023) </a:t>
            </a:r>
          </a:p>
          <a:p>
            <a:endParaRPr lang="en-GB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9E2E0E4B-0932-A5CB-A665-94E1D426D176}"/>
              </a:ext>
            </a:extLst>
          </p:cNvPr>
          <p:cNvSpPr txBox="1"/>
          <p:nvPr/>
        </p:nvSpPr>
        <p:spPr>
          <a:xfrm>
            <a:off x="4252209" y="1939108"/>
            <a:ext cx="4195106" cy="4247317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Working together to safeguarding children (2018)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Published by the UK Government with the aim of keeping children safe away from harm (Lee,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Multi agency work is the heart of the policy (Lee,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Recognises young people’s encounters with harm beyond their families and this approach aspires to secure their safety and wellbeing (Chaffe, 2022).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pic>
        <p:nvPicPr>
          <p:cNvPr id="1026" name="Picture 2" descr="A hand holding small paper people&#10;&#10;Description automatically generated">
            <a:extLst>
              <a:ext uri="{FF2B5EF4-FFF2-40B4-BE49-F238E27FC236}">
                <a16:creationId xmlns:a16="http://schemas.microsoft.com/office/drawing/2014/main" id="{D5009430-FB79-3AB5-563D-0C32DCD0DE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383846"/>
            <a:ext cx="1668660" cy="1474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" name="TextBox 28">
            <a:extLst>
              <a:ext uri="{FF2B5EF4-FFF2-40B4-BE49-F238E27FC236}">
                <a16:creationId xmlns:a16="http://schemas.microsoft.com/office/drawing/2014/main" id="{8E3FA473-DD8C-C7D4-5563-48212D4F3142}"/>
              </a:ext>
            </a:extLst>
          </p:cNvPr>
          <p:cNvSpPr txBox="1"/>
          <p:nvPr/>
        </p:nvSpPr>
        <p:spPr>
          <a:xfrm>
            <a:off x="1581574" y="6187236"/>
            <a:ext cx="196716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00" dirty="0"/>
              <a:t>(Child protection week, 2020)</a:t>
            </a:r>
          </a:p>
        </p:txBody>
      </p:sp>
    </p:spTree>
    <p:extLst>
      <p:ext uri="{BB962C8B-B14F-4D97-AF65-F5344CB8AC3E}">
        <p14:creationId xmlns:p14="http://schemas.microsoft.com/office/powerpoint/2010/main" val="402656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1D6A2A3-F101-46F7-8B6F-1C699CAFE9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Content Placeholder 9">
            <a:extLst>
              <a:ext uri="{FF2B5EF4-FFF2-40B4-BE49-F238E27FC236}">
                <a16:creationId xmlns:a16="http://schemas.microsoft.com/office/drawing/2014/main" id="{376AC8E4-3E5A-B756-7D63-4FA29DC86D3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47379" y="4838533"/>
            <a:ext cx="6512650" cy="4380712"/>
          </a:xfrm>
        </p:spPr>
        <p:txBody>
          <a:bodyPr anchor="t">
            <a:normAutofit/>
          </a:bodyPr>
          <a:lstStyle/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  <a:p>
            <a:endParaRPr lang="en-US" sz="1600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529E760E-527D-4053-A309-F2BDE12501C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6400800"/>
            <a:ext cx="12191999" cy="457198"/>
          </a:xfrm>
          <a:prstGeom prst="rect">
            <a:avLst/>
          </a:prstGeom>
          <a:gradFill>
            <a:gsLst>
              <a:gs pos="0">
                <a:schemeClr val="accent2"/>
              </a:gs>
              <a:gs pos="100000">
                <a:schemeClr val="accent6">
                  <a:lumMod val="75000"/>
                  <a:alpha val="85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4153D448-4ED1-429A-A28C-8316DE7CAF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038600" y="6400798"/>
            <a:ext cx="8153396" cy="448831"/>
          </a:xfrm>
          <a:prstGeom prst="rect">
            <a:avLst/>
          </a:prstGeom>
          <a:gradFill>
            <a:gsLst>
              <a:gs pos="0">
                <a:schemeClr val="accent5">
                  <a:alpha val="5000"/>
                </a:schemeClr>
              </a:gs>
              <a:gs pos="99000">
                <a:schemeClr val="accent5">
                  <a:alpha val="72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24" name="TextBox 7">
            <a:extLst>
              <a:ext uri="{FF2B5EF4-FFF2-40B4-BE49-F238E27FC236}">
                <a16:creationId xmlns:a16="http://schemas.microsoft.com/office/drawing/2014/main" id="{4139B7C3-0547-9494-508E-2C7F08E4AE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37409577"/>
              </p:ext>
            </p:extLst>
          </p:nvPr>
        </p:nvGraphicFramePr>
        <p:xfrm>
          <a:off x="1961418" y="1255833"/>
          <a:ext cx="8754903" cy="48056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itle 1">
            <a:extLst>
              <a:ext uri="{FF2B5EF4-FFF2-40B4-BE49-F238E27FC236}">
                <a16:creationId xmlns:a16="http://schemas.microsoft.com/office/drawing/2014/main" id="{33E102AB-08B9-0B36-EF8B-0BB76FD628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436918" y="165961"/>
            <a:ext cx="15065827" cy="1080848"/>
          </a:xfrm>
        </p:spPr>
        <p:txBody>
          <a:bodyPr anchor="b">
            <a:noAutofit/>
          </a:bodyPr>
          <a:lstStyle/>
          <a:p>
            <a:pPr algn="ctr">
              <a:lnSpc>
                <a:spcPct val="90000"/>
              </a:lnSpc>
            </a:pP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 Grunge" panose="020F0502020204030204" pitchFamily="82" charset="0"/>
                <a:ea typeface="STCaiyun" panose="020B0503020204020204" pitchFamily="2" charset="-122"/>
                <a:cs typeface="Dreaming Outloud Pro" panose="03050502040302030504" pitchFamily="66" charset="0"/>
              </a:rPr>
              <a:t>The role of a designated </a:t>
            </a:r>
            <a:b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 Grunge" panose="020F0502020204030204" pitchFamily="82" charset="0"/>
                <a:ea typeface="STCaiyun" panose="020B0503020204020204" pitchFamily="2" charset="-122"/>
                <a:cs typeface="Dreaming Outloud Pro" panose="03050502040302030504" pitchFamily="66" charset="0"/>
              </a:rPr>
            </a:br>
            <a:r>
              <a:rPr lang="en-GB" sz="24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 Grunge" panose="020F0502020204030204" pitchFamily="82" charset="0"/>
                <a:ea typeface="STCaiyun" panose="020B0503020204020204" pitchFamily="2" charset="-122"/>
                <a:cs typeface="Dreaming Outloud Pro" panose="03050502040302030504" pitchFamily="66" charset="0"/>
              </a:rPr>
              <a:t>safeguarding person in an educational setting</a:t>
            </a:r>
            <a:r>
              <a:rPr lang="en-GB" sz="40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odern Love Grunge" panose="020F0502020204030204" pitchFamily="82" charset="0"/>
                <a:ea typeface="STCaiyun" panose="020B0503020204020204" pitchFamily="2" charset="-122"/>
                <a:cs typeface="Dreaming Outloud Pro" panose="03050502040302030504" pitchFamily="66" charset="0"/>
              </a:rPr>
              <a:t>. </a:t>
            </a:r>
          </a:p>
        </p:txBody>
      </p:sp>
      <p:pic>
        <p:nvPicPr>
          <p:cNvPr id="2056" name="Picture 8" descr="Contextual Safeguarding">
            <a:extLst>
              <a:ext uri="{FF2B5EF4-FFF2-40B4-BE49-F238E27FC236}">
                <a16:creationId xmlns:a16="http://schemas.microsoft.com/office/drawing/2014/main" id="{9660D507-3A56-3318-AA0F-497BA2033B4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097457"/>
            <a:ext cx="2663086" cy="266308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234080C-A471-06CF-9EA6-8E772D958EAC}"/>
              </a:ext>
            </a:extLst>
          </p:cNvPr>
          <p:cNvSpPr txBox="1"/>
          <p:nvPr/>
        </p:nvSpPr>
        <p:spPr>
          <a:xfrm>
            <a:off x="474523" y="4771302"/>
            <a:ext cx="1714039" cy="4154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050" dirty="0"/>
              <a:t>(Cheshire East Safeguarding Children’s Partnership, </a:t>
            </a:r>
            <a:r>
              <a:rPr lang="en-GB" sz="1050" dirty="0" err="1"/>
              <a:t>n.d</a:t>
            </a:r>
            <a:r>
              <a:rPr lang="en-GB" sz="1050" dirty="0"/>
              <a:t>)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C0805ED-D962-16F3-B0A1-FC92DA106BC1}"/>
              </a:ext>
            </a:extLst>
          </p:cNvPr>
          <p:cNvSpPr txBox="1"/>
          <p:nvPr/>
        </p:nvSpPr>
        <p:spPr>
          <a:xfrm>
            <a:off x="7362690" y="5979281"/>
            <a:ext cx="54434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(Barnsley Metropolitan Borough Council, 2022)</a:t>
            </a:r>
          </a:p>
        </p:txBody>
      </p:sp>
    </p:spTree>
    <p:extLst>
      <p:ext uri="{BB962C8B-B14F-4D97-AF65-F5344CB8AC3E}">
        <p14:creationId xmlns:p14="http://schemas.microsoft.com/office/powerpoint/2010/main" val="11256078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0AE7B3-D5AF-A814-E66D-095A04DF0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943" y="-448056"/>
            <a:ext cx="10241280" cy="123444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89B7A4-ECE9-D96F-3536-36C9D50F94D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943" y="1014984"/>
            <a:ext cx="11887200" cy="3959352"/>
          </a:xfrm>
        </p:spPr>
        <p:txBody>
          <a:bodyPr>
            <a:normAutofit fontScale="25000" lnSpcReduction="20000"/>
          </a:bodyPr>
          <a:lstStyle/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Chaffe, V. (2022)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Working together to safeguard children: A summary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The Safeguarding Company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https://www.thesafeguardingcompany.com/resources/blog/working-together-to-safeguard-children-a-summary/ (Accessed: 19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Child Protection week 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(2020)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Child Protection week – 31 May to 7 June 2020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4400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Duvenage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Incorporated.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Early help and early intervention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(2023)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NSPCC Learning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https://learning.nspcc.org.uk/safeguarding-child-protection/early-help-and-early-intervention (Accessed: 19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Johnson, E. (2020)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Designated safeguard lead role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CPD Online College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https://cpdonline.co.uk/knowledge-base/safeguarding/designated-safeguard-lead-role/ (Accessed: 15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Lee, D. (2022)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Working together to safeguard children 2018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Online Learning College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https://online-learning-college.com/knowledge-hub/early-years/working-together-to-safeguard-children-2018/ (Accessed: 19 April 2024). </a:t>
            </a:r>
          </a:p>
          <a:p>
            <a:pPr marL="342900" indent="-342900"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4400" i="1" dirty="0">
                <a:effectLst/>
              </a:rPr>
              <a:t>Named child protection or safeguarding lead</a:t>
            </a:r>
            <a:r>
              <a:rPr lang="en-GB" sz="4400" dirty="0">
                <a:effectLst/>
              </a:rPr>
              <a:t> (2020) </a:t>
            </a:r>
            <a:r>
              <a:rPr lang="en-GB" sz="4400" i="1" dirty="0">
                <a:effectLst/>
              </a:rPr>
              <a:t>NSPCC Learning</a:t>
            </a:r>
            <a:r>
              <a:rPr lang="en-GB" sz="4400" dirty="0">
                <a:effectLst/>
              </a:rPr>
              <a:t>. Available at: https://learning.nspcc.org.uk/research-resources/templates/nominated-child-protection-lead-role (Accessed: 19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Overview of the social services and well-being (</a:t>
            </a:r>
            <a:r>
              <a:rPr lang="en-GB" sz="4400" i="1" kern="100" dirty="0" err="1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wales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) act 2014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(2017)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Social Care Wales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https://socialcare.wales/resources-guidance/information-and-learning-hub/sswbact/overview (Accessed: 19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4000" dirty="0">
                <a:effectLst/>
              </a:rPr>
              <a:t>(2022) </a:t>
            </a:r>
            <a:r>
              <a:rPr lang="en-GB" sz="4000" i="1" dirty="0">
                <a:effectLst/>
              </a:rPr>
              <a:t>Role of the designated safeguarding lead (DSL) | </a:t>
            </a:r>
            <a:r>
              <a:rPr lang="en-GB" sz="4000" i="1" dirty="0" err="1">
                <a:effectLst/>
              </a:rPr>
              <a:t>barnsley</a:t>
            </a:r>
            <a:r>
              <a:rPr lang="en-GB" sz="4000" dirty="0">
                <a:effectLst/>
              </a:rPr>
              <a:t>. (2022) Available at: https://www.barnsley.gov.uk/media/21285/dsl-roles-and-responsibilities.pdf (Accessed: 21 April 2024). </a:t>
            </a:r>
          </a:p>
          <a:p>
            <a:pPr>
              <a:lnSpc>
                <a:spcPct val="107000"/>
              </a:lnSpc>
              <a:spcAft>
                <a:spcPts val="800"/>
              </a:spcAft>
              <a:tabLst>
                <a:tab pos="457200" algn="l"/>
              </a:tabLst>
            </a:pP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Safeguarding and child protection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(2019)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NSPCC Learning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https://learning.nspcc.org.uk/ (Accessed: 15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Safeguarding, all children matter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(no date)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Cheshire East Safeguarding Children’s Partnership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Cheshire East Safeguarding Children’s Partnership.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What is the role of a designated safeguarding lead (DSL)?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(2019) </a:t>
            </a: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Blog, News and Updates from the Schools &amp; Academies Show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https://blog.schoolsandacademiesshow.co.uk/what-is-the-role-of-the-designated-safeguarding-leaddsl#:~:text=A%20DSL%20has%20the%20status%20and%20authority%20within,to%20support%20and%20direct%20staff%20on%20safeguarding%20issues. (Accessed: 15 April 2024).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Arial" panose="020B0604020202020204" pitchFamily="34" charset="0"/>
              <a:buChar char="•"/>
              <a:tabLst>
                <a:tab pos="457200" algn="l"/>
              </a:tabLst>
            </a:pPr>
            <a:r>
              <a:rPr lang="en-GB" sz="4400" i="1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Working together to safeguard children (2023) - gov.uk</a:t>
            </a:r>
            <a:r>
              <a:rPr lang="en-GB" sz="4400" kern="100" dirty="0"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Available at: https://assets.publishing.service.gov.uk/media/65cb4349a7ded0000c79e4e1/Working_together_to_safeguard_children_2023_-_statutory_guidance.pdf (Accessed: 19 April 2024). </a:t>
            </a:r>
          </a:p>
          <a:p>
            <a:endParaRPr lang="en-GB" sz="4400" dirty="0">
              <a:effectLst/>
            </a:endParaRPr>
          </a:p>
          <a:p>
            <a:endParaRPr lang="en-GB" sz="4400" dirty="0">
              <a:effectLst/>
            </a:endParaRPr>
          </a:p>
          <a:p>
            <a:endParaRPr lang="en-GB" sz="4400" dirty="0">
              <a:effectLst/>
            </a:endParaRPr>
          </a:p>
          <a:p>
            <a:endParaRPr lang="en-GB" sz="4400" dirty="0">
              <a:effectLst/>
            </a:endParaRPr>
          </a:p>
          <a:p>
            <a:endParaRPr lang="en-GB" sz="4400" dirty="0">
              <a:effectLst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2684199"/>
      </p:ext>
    </p:extLst>
  </p:cSld>
  <p:clrMapOvr>
    <a:masterClrMapping/>
  </p:clrMapOvr>
</p:sld>
</file>

<file path=ppt/theme/theme1.xml><?xml version="1.0" encoding="utf-8"?>
<a:theme xmlns:a="http://schemas.openxmlformats.org/drawingml/2006/main" name="GradientRiseVTI">
  <a:themeElements>
    <a:clrScheme name="GradientRise">
      <a:dk1>
        <a:sysClr val="windowText" lastClr="000000"/>
      </a:dk1>
      <a:lt1>
        <a:srgbClr val="FFFFFF"/>
      </a:lt1>
      <a:dk2>
        <a:srgbClr val="3C0F3A"/>
      </a:dk2>
      <a:lt2>
        <a:srgbClr val="F1F2F2"/>
      </a:lt2>
      <a:accent1>
        <a:srgbClr val="A6025C"/>
      </a:accent1>
      <a:accent2>
        <a:srgbClr val="92248E"/>
      </a:accent2>
      <a:accent3>
        <a:srgbClr val="DE95C4"/>
      </a:accent3>
      <a:accent4>
        <a:srgbClr val="FE4A00"/>
      </a:accent4>
      <a:accent5>
        <a:srgbClr val="DA002F"/>
      </a:accent5>
      <a:accent6>
        <a:srgbClr val="FF907A"/>
      </a:accent6>
      <a:hlink>
        <a:srgbClr val="CA71E4"/>
      </a:hlink>
      <a:folHlink>
        <a:srgbClr val="E45E49"/>
      </a:folHlink>
    </a:clrScheme>
    <a:fontScheme name="Avenir">
      <a:majorFont>
        <a:latin typeface="Gill Sans Nova"/>
        <a:ea typeface=""/>
        <a:cs typeface=""/>
      </a:majorFont>
      <a:minorFont>
        <a:latin typeface="Gill Sans Nova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radientRiseVTI" id="{C2FC082F-B444-4222-AF20-78444CCB5722}" vid="{39F213E4-0CBC-40CB-B3F6-8C5562B6B99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8671</TotalTime>
  <Words>741</Words>
  <Application>Microsoft Office PowerPoint</Application>
  <PresentationFormat>Widescreen</PresentationFormat>
  <Paragraphs>55</Paragraphs>
  <Slides>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9" baseType="lpstr">
      <vt:lpstr>Aptos</vt:lpstr>
      <vt:lpstr>Arial</vt:lpstr>
      <vt:lpstr>Dreaming Outloud Pro</vt:lpstr>
      <vt:lpstr>Gill Sans Nova</vt:lpstr>
      <vt:lpstr>Modern Love Grunge</vt:lpstr>
      <vt:lpstr>GradientRiseVTI</vt:lpstr>
      <vt:lpstr>Child protection/Safeguarding  policies and procedures </vt:lpstr>
      <vt:lpstr>The role of a designated  safeguarding person in an educational setting. 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Child protection/Safeguarding  policies and procedures</dc:title>
  <dc:creator>Rhiannon Rees-Givelin (2112680)</dc:creator>
  <cp:lastModifiedBy>Rhiannon Rees-Givelin (2112680)</cp:lastModifiedBy>
  <cp:revision>6</cp:revision>
  <dcterms:created xsi:type="dcterms:W3CDTF">2024-04-15T17:22:28Z</dcterms:created>
  <dcterms:modified xsi:type="dcterms:W3CDTF">2024-04-21T17:55:05Z</dcterms:modified>
</cp:coreProperties>
</file>